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450" r:id="rId2"/>
    <p:sldId id="313" r:id="rId3"/>
    <p:sldId id="354" r:id="rId4"/>
    <p:sldId id="362" r:id="rId5"/>
    <p:sldId id="418" r:id="rId6"/>
    <p:sldId id="389" r:id="rId7"/>
    <p:sldId id="419" r:id="rId8"/>
    <p:sldId id="434" r:id="rId9"/>
    <p:sldId id="435" r:id="rId10"/>
    <p:sldId id="321" r:id="rId11"/>
    <p:sldId id="438" r:id="rId12"/>
    <p:sldId id="436" r:id="rId13"/>
    <p:sldId id="409" r:id="rId14"/>
    <p:sldId id="407" r:id="rId15"/>
    <p:sldId id="408" r:id="rId16"/>
    <p:sldId id="406" r:id="rId17"/>
    <p:sldId id="395" r:id="rId18"/>
    <p:sldId id="411" r:id="rId19"/>
    <p:sldId id="396" r:id="rId20"/>
    <p:sldId id="412" r:id="rId21"/>
    <p:sldId id="415" r:id="rId22"/>
    <p:sldId id="416" r:id="rId23"/>
    <p:sldId id="417" r:id="rId24"/>
    <p:sldId id="424" r:id="rId25"/>
    <p:sldId id="373" r:id="rId26"/>
    <p:sldId id="420" r:id="rId27"/>
    <p:sldId id="426" r:id="rId28"/>
    <p:sldId id="398" r:id="rId29"/>
    <p:sldId id="425" r:id="rId30"/>
    <p:sldId id="443" r:id="rId31"/>
    <p:sldId id="445" r:id="rId32"/>
    <p:sldId id="444" r:id="rId33"/>
    <p:sldId id="440" r:id="rId34"/>
    <p:sldId id="427" r:id="rId35"/>
    <p:sldId id="428" r:id="rId36"/>
    <p:sldId id="400" r:id="rId37"/>
    <p:sldId id="401" r:id="rId38"/>
    <p:sldId id="403" r:id="rId39"/>
    <p:sldId id="402" r:id="rId40"/>
    <p:sldId id="430" r:id="rId41"/>
    <p:sldId id="429" r:id="rId42"/>
    <p:sldId id="431" r:id="rId43"/>
    <p:sldId id="432" r:id="rId44"/>
    <p:sldId id="404" r:id="rId45"/>
    <p:sldId id="433" r:id="rId46"/>
    <p:sldId id="385" r:id="rId47"/>
    <p:sldId id="437" r:id="rId48"/>
    <p:sldId id="421" r:id="rId49"/>
    <p:sldId id="422" r:id="rId50"/>
    <p:sldId id="423" r:id="rId51"/>
    <p:sldId id="405" r:id="rId52"/>
    <p:sldId id="317" r:id="rId53"/>
    <p:sldId id="337" r:id="rId54"/>
    <p:sldId id="341" r:id="rId55"/>
    <p:sldId id="353" r:id="rId56"/>
    <p:sldId id="339" r:id="rId57"/>
    <p:sldId id="451" r:id="rId58"/>
    <p:sldId id="295" r:id="rId59"/>
    <p:sldId id="314" r:id="rId60"/>
    <p:sldId id="326" r:id="rId61"/>
    <p:sldId id="324" r:id="rId62"/>
    <p:sldId id="391" r:id="rId63"/>
    <p:sldId id="315" r:id="rId64"/>
    <p:sldId id="340" r:id="rId65"/>
    <p:sldId id="446" r:id="rId66"/>
    <p:sldId id="346" r:id="rId67"/>
    <p:sldId id="347" r:id="rId68"/>
    <p:sldId id="352" r:id="rId69"/>
    <p:sldId id="342" r:id="rId70"/>
    <p:sldId id="368" r:id="rId71"/>
    <p:sldId id="449" r:id="rId72"/>
    <p:sldId id="345" r:id="rId73"/>
    <p:sldId id="306" r:id="rId74"/>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B99F0FE-8F73-1149-85A5-2DCA0F5D3687}">
          <p14:sldIdLst>
            <p14:sldId id="450"/>
            <p14:sldId id="313"/>
            <p14:sldId id="354"/>
            <p14:sldId id="362"/>
            <p14:sldId id="418"/>
            <p14:sldId id="389"/>
            <p14:sldId id="419"/>
            <p14:sldId id="434"/>
            <p14:sldId id="435"/>
            <p14:sldId id="321"/>
            <p14:sldId id="438"/>
            <p14:sldId id="436"/>
          </p14:sldIdLst>
        </p14:section>
        <p14:section name="Naive Solution" id="{3103DDF0-9475-7746-8C58-CC2435D0CD58}">
          <p14:sldIdLst>
            <p14:sldId id="409"/>
            <p14:sldId id="407"/>
            <p14:sldId id="408"/>
            <p14:sldId id="406"/>
            <p14:sldId id="395"/>
            <p14:sldId id="411"/>
            <p14:sldId id="396"/>
            <p14:sldId id="412"/>
            <p14:sldId id="415"/>
            <p14:sldId id="416"/>
            <p14:sldId id="417"/>
            <p14:sldId id="424"/>
            <p14:sldId id="373"/>
            <p14:sldId id="420"/>
          </p14:sldIdLst>
        </p14:section>
        <p14:section name="Odyssey Solution" id="{ECE80353-B816-A743-B65D-007B15CD21F0}">
          <p14:sldIdLst>
            <p14:sldId id="426"/>
            <p14:sldId id="398"/>
            <p14:sldId id="425"/>
            <p14:sldId id="443"/>
            <p14:sldId id="445"/>
            <p14:sldId id="444"/>
            <p14:sldId id="440"/>
            <p14:sldId id="427"/>
            <p14:sldId id="428"/>
            <p14:sldId id="400"/>
            <p14:sldId id="401"/>
            <p14:sldId id="403"/>
            <p14:sldId id="402"/>
            <p14:sldId id="430"/>
            <p14:sldId id="429"/>
            <p14:sldId id="431"/>
            <p14:sldId id="432"/>
            <p14:sldId id="404"/>
            <p14:sldId id="433"/>
          </p14:sldIdLst>
        </p14:section>
        <p14:section name="Scheduling" id="{5ABE3411-AB81-1D4F-8B68-848E66946406}">
          <p14:sldIdLst>
            <p14:sldId id="385"/>
            <p14:sldId id="437"/>
            <p14:sldId id="421"/>
            <p14:sldId id="422"/>
            <p14:sldId id="423"/>
            <p14:sldId id="405"/>
          </p14:sldIdLst>
        </p14:section>
        <p14:section name="Experiments" id="{C4563CD8-8731-8848-8773-BCAE328BE0B1}">
          <p14:sldIdLst>
            <p14:sldId id="317"/>
            <p14:sldId id="337"/>
            <p14:sldId id="341"/>
            <p14:sldId id="353"/>
          </p14:sldIdLst>
        </p14:section>
        <p14:section name="Summary" id="{BA1CD989-4FEE-B545-8363-2F38C4748BBB}">
          <p14:sldIdLst>
            <p14:sldId id="339"/>
            <p14:sldId id="451"/>
          </p14:sldIdLst>
        </p14:section>
        <p14:section name="Appendix" id="{C5F79B4B-B387-534D-8A3F-499E01C3B4E1}">
          <p14:sldIdLst>
            <p14:sldId id="295"/>
            <p14:sldId id="314"/>
            <p14:sldId id="326"/>
            <p14:sldId id="324"/>
            <p14:sldId id="391"/>
            <p14:sldId id="315"/>
            <p14:sldId id="340"/>
            <p14:sldId id="446"/>
            <p14:sldId id="346"/>
            <p14:sldId id="347"/>
            <p14:sldId id="352"/>
            <p14:sldId id="342"/>
            <p14:sldId id="368"/>
            <p14:sldId id="449"/>
            <p14:sldId id="34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6" autoAdjust="0"/>
    <p:restoredTop sz="33780" autoAdjust="0"/>
  </p:normalViewPr>
  <p:slideViewPr>
    <p:cSldViewPr snapToGrid="0">
      <p:cViewPr varScale="1">
        <p:scale>
          <a:sx n="38" d="100"/>
          <a:sy n="38" d="100"/>
        </p:scale>
        <p:origin x="2296" y="48"/>
      </p:cViewPr>
      <p:guideLst/>
    </p:cSldViewPr>
  </p:slideViewPr>
  <p:outlineViewPr>
    <p:cViewPr>
      <p:scale>
        <a:sx n="33" d="100"/>
        <a:sy n="33" d="100"/>
      </p:scale>
      <p:origin x="0" y="-33232"/>
    </p:cViewPr>
  </p:outlin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nos\Documents\GitHub\distributed_index_paper\plots_botao\preprocessi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nos\Documents\GitHub\distributed_index_paper\data_chatzakis\experiments\summary\resul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nos\Documents\GitHub\distributed_index_paper\data_chatzakis\experiments\summary\resul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manoschatzakis\Documents\GitHub\distributed_index_paper\submission2_November2022_vldb\data_chatzakis\experiments\summary\result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noschatzakis\Documents\GitHub\distributed_index_paper\submission2_November2022_vldb\data_chatzakis\experiments\summary\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noschatzakis\Documents\GitHub\distributed_index_paper\submission2_November2022_vldb\data_chatzakis\experiments\summary\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noschatzakis\Documents\GitHub\distributed_index_paper\submission2_November2022_vldb\data_chatzakis\experiments\summary\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anoschatzakis\Documents\GitHub\distributed_index_paper\submission2_November2022_vldb\data_chatzakis\experiments\summary\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manoschatzakis\Documents\GitHub\distributed_index_paper\submission2_November2022_vldb\data_chatzakis\experiments\summary\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manoschatzakis\Documents\GitHub\distributed_index_paper\submission2_November2022_vldb\data_chatzakis\experiments\summary\resul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anoschatzakis\Documents\GitHub\distributed_index_paper\submission2_November2022_vldb\data_chatzakis\experiments\summary\resul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nos\Documents\GitHub\distributed_index_paper\data_chatzakis\experiments\summary\resul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099306572766271"/>
          <c:y val="0.23131073014879819"/>
          <c:w val="0.87754866766627293"/>
          <c:h val="0.54842006262721887"/>
        </c:manualLayout>
      </c:layout>
      <c:barChart>
        <c:barDir val="col"/>
        <c:grouping val="clustered"/>
        <c:varyColors val="0"/>
        <c:ser>
          <c:idx val="0"/>
          <c:order val="0"/>
          <c:tx>
            <c:strRef>
              <c:f>figure!$F$45</c:f>
              <c:strCache>
                <c:ptCount val="1"/>
                <c:pt idx="0">
                  <c:v>MESSI</c:v>
                </c:pt>
              </c:strCache>
            </c:strRef>
          </c:tx>
          <c:spPr>
            <a:solidFill>
              <a:schemeClr val="accent3">
                <a:shade val="50000"/>
              </a:schemeClr>
            </a:solidFill>
            <a:ln>
              <a:noFill/>
            </a:ln>
            <a:effectLst/>
          </c:spPr>
          <c:invertIfNegative val="0"/>
          <c:cat>
            <c:numRef>
              <c:f>figure!$G$44:$I$44</c:f>
              <c:numCache>
                <c:formatCode>General</c:formatCode>
                <c:ptCount val="3"/>
                <c:pt idx="0">
                  <c:v>2</c:v>
                </c:pt>
                <c:pt idx="1">
                  <c:v>4</c:v>
                </c:pt>
                <c:pt idx="2">
                  <c:v>8</c:v>
                </c:pt>
              </c:numCache>
            </c:numRef>
          </c:cat>
          <c:val>
            <c:numRef>
              <c:f>figure!$G$45:$I$45</c:f>
              <c:numCache>
                <c:formatCode>General</c:formatCode>
                <c:ptCount val="3"/>
                <c:pt idx="0">
                  <c:v>13.88</c:v>
                </c:pt>
                <c:pt idx="1">
                  <c:v>10.71</c:v>
                </c:pt>
                <c:pt idx="2">
                  <c:v>6.92</c:v>
                </c:pt>
              </c:numCache>
            </c:numRef>
          </c:val>
          <c:extLst>
            <c:ext xmlns:c16="http://schemas.microsoft.com/office/drawing/2014/chart" uri="{C3380CC4-5D6E-409C-BE32-E72D297353CC}">
              <c16:uniqueId val="{00000000-DEC8-2D4E-81B2-77036BA01FD6}"/>
            </c:ext>
          </c:extLst>
        </c:ser>
        <c:ser>
          <c:idx val="1"/>
          <c:order val="1"/>
          <c:tx>
            <c:strRef>
              <c:f>figure!$F$46</c:f>
              <c:strCache>
                <c:ptCount val="1"/>
                <c:pt idx="0">
                  <c:v>MESSI-SW-BSF</c:v>
                </c:pt>
              </c:strCache>
            </c:strRef>
          </c:tx>
          <c:spPr>
            <a:solidFill>
              <a:schemeClr val="accent3">
                <a:shade val="70000"/>
              </a:schemeClr>
            </a:solidFill>
            <a:ln>
              <a:noFill/>
            </a:ln>
            <a:effectLst/>
          </c:spPr>
          <c:invertIfNegative val="0"/>
          <c:cat>
            <c:numRef>
              <c:f>figure!$G$44:$I$44</c:f>
              <c:numCache>
                <c:formatCode>General</c:formatCode>
                <c:ptCount val="3"/>
                <c:pt idx="0">
                  <c:v>2</c:v>
                </c:pt>
                <c:pt idx="1">
                  <c:v>4</c:v>
                </c:pt>
                <c:pt idx="2">
                  <c:v>8</c:v>
                </c:pt>
              </c:numCache>
            </c:numRef>
          </c:cat>
          <c:val>
            <c:numRef>
              <c:f>figure!$G$46:$I$46</c:f>
              <c:numCache>
                <c:formatCode>General</c:formatCode>
                <c:ptCount val="3"/>
                <c:pt idx="0">
                  <c:v>7.12</c:v>
                </c:pt>
                <c:pt idx="1">
                  <c:v>4.26</c:v>
                </c:pt>
                <c:pt idx="2">
                  <c:v>4.16</c:v>
                </c:pt>
              </c:numCache>
            </c:numRef>
          </c:val>
          <c:extLst>
            <c:ext xmlns:c16="http://schemas.microsoft.com/office/drawing/2014/chart" uri="{C3380CC4-5D6E-409C-BE32-E72D297353CC}">
              <c16:uniqueId val="{00000001-DEC8-2D4E-81B2-77036BA01FD6}"/>
            </c:ext>
          </c:extLst>
        </c:ser>
        <c:ser>
          <c:idx val="2"/>
          <c:order val="2"/>
          <c:tx>
            <c:strRef>
              <c:f>figure!$F$47</c:f>
              <c:strCache>
                <c:ptCount val="1"/>
                <c:pt idx="0">
                  <c:v>DPiSAX</c:v>
                </c:pt>
              </c:strCache>
            </c:strRef>
          </c:tx>
          <c:spPr>
            <a:solidFill>
              <a:schemeClr val="accent3">
                <a:shade val="90000"/>
              </a:schemeClr>
            </a:solidFill>
            <a:ln>
              <a:noFill/>
            </a:ln>
            <a:effectLst/>
          </c:spPr>
          <c:invertIfNegative val="0"/>
          <c:cat>
            <c:numRef>
              <c:f>figure!$G$44:$I$44</c:f>
              <c:numCache>
                <c:formatCode>General</c:formatCode>
                <c:ptCount val="3"/>
                <c:pt idx="0">
                  <c:v>2</c:v>
                </c:pt>
                <c:pt idx="1">
                  <c:v>4</c:v>
                </c:pt>
                <c:pt idx="2">
                  <c:v>8</c:v>
                </c:pt>
              </c:numCache>
            </c:numRef>
          </c:cat>
          <c:val>
            <c:numRef>
              <c:f>figure!$G$47:$I$47</c:f>
              <c:numCache>
                <c:formatCode>General</c:formatCode>
                <c:ptCount val="3"/>
                <c:pt idx="0">
                  <c:v>5.9715910000000001</c:v>
                </c:pt>
                <c:pt idx="1">
                  <c:v>4.3037868000000001</c:v>
                </c:pt>
                <c:pt idx="2">
                  <c:v>4.3582036000000004</c:v>
                </c:pt>
              </c:numCache>
            </c:numRef>
          </c:val>
          <c:extLst>
            <c:ext xmlns:c16="http://schemas.microsoft.com/office/drawing/2014/chart" uri="{C3380CC4-5D6E-409C-BE32-E72D297353CC}">
              <c16:uniqueId val="{00000002-DEC8-2D4E-81B2-77036BA01FD6}"/>
            </c:ext>
          </c:extLst>
        </c:ser>
        <c:ser>
          <c:idx val="3"/>
          <c:order val="3"/>
          <c:tx>
            <c:strRef>
              <c:f>figure!$F$48</c:f>
              <c:strCache>
                <c:ptCount val="1"/>
                <c:pt idx="0">
                  <c:v>work-steal-predict (equally-split)</c:v>
                </c:pt>
              </c:strCache>
            </c:strRef>
          </c:tx>
          <c:spPr>
            <a:solidFill>
              <a:schemeClr val="accent4"/>
            </a:solidFill>
            <a:ln>
              <a:noFill/>
            </a:ln>
            <a:effectLst/>
          </c:spPr>
          <c:invertIfNegative val="0"/>
          <c:cat>
            <c:numRef>
              <c:f>figure!$G$44:$I$44</c:f>
              <c:numCache>
                <c:formatCode>General</c:formatCode>
                <c:ptCount val="3"/>
                <c:pt idx="0">
                  <c:v>2</c:v>
                </c:pt>
                <c:pt idx="1">
                  <c:v>4</c:v>
                </c:pt>
                <c:pt idx="2">
                  <c:v>8</c:v>
                </c:pt>
              </c:numCache>
            </c:numRef>
          </c:cat>
          <c:val>
            <c:numRef>
              <c:f>figure!$G$48:$I$48</c:f>
              <c:numCache>
                <c:formatCode>General</c:formatCode>
                <c:ptCount val="3"/>
                <c:pt idx="0">
                  <c:v>4.01</c:v>
                </c:pt>
                <c:pt idx="1">
                  <c:v>3.56</c:v>
                </c:pt>
                <c:pt idx="2">
                  <c:v>3.6</c:v>
                </c:pt>
              </c:numCache>
            </c:numRef>
          </c:val>
          <c:extLst>
            <c:ext xmlns:c16="http://schemas.microsoft.com/office/drawing/2014/chart" uri="{C3380CC4-5D6E-409C-BE32-E72D297353CC}">
              <c16:uniqueId val="{00000003-DEC8-2D4E-81B2-77036BA01FD6}"/>
            </c:ext>
          </c:extLst>
        </c:ser>
        <c:ser>
          <c:idx val="4"/>
          <c:order val="4"/>
          <c:tx>
            <c:strRef>
              <c:f>figure!$F$49</c:f>
              <c:strCache>
                <c:ptCount val="1"/>
                <c:pt idx="0">
                  <c:v>work-steal-predict (density-aware)</c:v>
                </c:pt>
              </c:strCache>
            </c:strRef>
          </c:tx>
          <c:spPr>
            <a:solidFill>
              <a:schemeClr val="accent5"/>
            </a:solidFill>
            <a:ln>
              <a:noFill/>
            </a:ln>
            <a:effectLst/>
          </c:spPr>
          <c:invertIfNegative val="0"/>
          <c:cat>
            <c:numRef>
              <c:f>figure!$G$44:$I$44</c:f>
              <c:numCache>
                <c:formatCode>General</c:formatCode>
                <c:ptCount val="3"/>
                <c:pt idx="0">
                  <c:v>2</c:v>
                </c:pt>
                <c:pt idx="1">
                  <c:v>4</c:v>
                </c:pt>
                <c:pt idx="2">
                  <c:v>8</c:v>
                </c:pt>
              </c:numCache>
            </c:numRef>
          </c:cat>
          <c:val>
            <c:numRef>
              <c:f>figure!$G$49:$I$49</c:f>
              <c:numCache>
                <c:formatCode>General</c:formatCode>
                <c:ptCount val="3"/>
                <c:pt idx="0">
                  <c:v>3.7148197999999999</c:v>
                </c:pt>
                <c:pt idx="1">
                  <c:v>2.8533333999999999</c:v>
                </c:pt>
                <c:pt idx="2">
                  <c:v>2.3965112500000001</c:v>
                </c:pt>
              </c:numCache>
            </c:numRef>
          </c:val>
          <c:extLst>
            <c:ext xmlns:c16="http://schemas.microsoft.com/office/drawing/2014/chart" uri="{C3380CC4-5D6E-409C-BE32-E72D297353CC}">
              <c16:uniqueId val="{00000004-DEC8-2D4E-81B2-77036BA01FD6}"/>
            </c:ext>
          </c:extLst>
        </c:ser>
        <c:ser>
          <c:idx val="5"/>
          <c:order val="5"/>
          <c:tx>
            <c:strRef>
              <c:f>figure!$F$50</c:f>
              <c:strCache>
                <c:ptCount val="1"/>
                <c:pt idx="0">
                  <c:v>work-steal-predict (full-replication)</c:v>
                </c:pt>
              </c:strCache>
            </c:strRef>
          </c:tx>
          <c:spPr>
            <a:solidFill>
              <a:schemeClr val="accent2"/>
            </a:solidFill>
            <a:ln>
              <a:noFill/>
            </a:ln>
            <a:effectLst/>
          </c:spPr>
          <c:invertIfNegative val="0"/>
          <c:cat>
            <c:numRef>
              <c:f>figure!$G$44:$I$44</c:f>
              <c:numCache>
                <c:formatCode>General</c:formatCode>
                <c:ptCount val="3"/>
                <c:pt idx="0">
                  <c:v>2</c:v>
                </c:pt>
                <c:pt idx="1">
                  <c:v>4</c:v>
                </c:pt>
                <c:pt idx="2">
                  <c:v>8</c:v>
                </c:pt>
              </c:numCache>
            </c:numRef>
          </c:cat>
          <c:val>
            <c:numRef>
              <c:f>figure!$G$50:$I$50</c:f>
              <c:numCache>
                <c:formatCode>General</c:formatCode>
                <c:ptCount val="3"/>
                <c:pt idx="0">
                  <c:v>2.7</c:v>
                </c:pt>
                <c:pt idx="1">
                  <c:v>1.62</c:v>
                </c:pt>
                <c:pt idx="2">
                  <c:v>1.1200000000000001</c:v>
                </c:pt>
              </c:numCache>
            </c:numRef>
          </c:val>
          <c:extLst>
            <c:ext xmlns:c16="http://schemas.microsoft.com/office/drawing/2014/chart" uri="{C3380CC4-5D6E-409C-BE32-E72D297353CC}">
              <c16:uniqueId val="{00000005-DEC8-2D4E-81B2-77036BA01FD6}"/>
            </c:ext>
          </c:extLst>
        </c:ser>
        <c:dLbls>
          <c:showLegendKey val="0"/>
          <c:showVal val="0"/>
          <c:showCatName val="0"/>
          <c:showSerName val="0"/>
          <c:showPercent val="0"/>
          <c:showBubbleSize val="0"/>
        </c:dLbls>
        <c:gapWidth val="219"/>
        <c:overlap val="-27"/>
        <c:axId val="1603595471"/>
        <c:axId val="1603608367"/>
      </c:barChart>
      <c:catAx>
        <c:axId val="1603595471"/>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dirty="0"/>
                  <a:t>Number of Nodes</a:t>
                </a:r>
              </a:p>
            </c:rich>
          </c:tx>
          <c:layout>
            <c:manualLayout>
              <c:xMode val="edge"/>
              <c:yMode val="edge"/>
              <c:x val="0.40834542613913827"/>
              <c:y val="0.8956051146063494"/>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03608367"/>
        <c:crosses val="autoZero"/>
        <c:auto val="1"/>
        <c:lblAlgn val="ctr"/>
        <c:lblOffset val="100"/>
        <c:noMultiLvlLbl val="0"/>
      </c:catAx>
      <c:valAx>
        <c:axId val="160360836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dirty="0"/>
                  <a:t>Query Ans. (sec)</a:t>
                </a:r>
              </a:p>
            </c:rich>
          </c:tx>
          <c:layout>
            <c:manualLayout>
              <c:xMode val="edge"/>
              <c:yMode val="edge"/>
              <c:x val="5.8351951687785671E-3"/>
              <c:y val="0.25079938554588882"/>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03595471"/>
        <c:crosses val="autoZero"/>
        <c:crossBetween val="between"/>
        <c:majorUnit val="4"/>
      </c:valAx>
      <c:spPr>
        <a:noFill/>
        <a:ln>
          <a:noFill/>
        </a:ln>
        <a:effectLst/>
      </c:spPr>
    </c:plotArea>
    <c:legend>
      <c:legendPos val="b"/>
      <c:legendEntry>
        <c:idx val="3"/>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5854048361537331"/>
          <c:y val="6.2764738378907781E-2"/>
          <c:w val="0.48295149019110822"/>
          <c:h val="0.44851905514680523"/>
        </c:manualLayout>
      </c:layout>
      <c:overlay val="0"/>
      <c:spPr>
        <a:noFill/>
        <a:ln>
          <a:noFill/>
        </a:ln>
        <a:effectLst/>
      </c:spPr>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0266562448053368"/>
          <c:y val="4.6652814231554388E-2"/>
          <c:w val="0.76966868060282057"/>
          <c:h val="0.72039311752697577"/>
        </c:manualLayout>
      </c:layout>
      <c:lineChart>
        <c:grouping val="standard"/>
        <c:varyColors val="0"/>
        <c:ser>
          <c:idx val="0"/>
          <c:order val="0"/>
          <c:tx>
            <c:strRef>
              <c:f>Sheet1!$B$212</c:f>
              <c:strCache>
                <c:ptCount val="1"/>
                <c:pt idx="0">
                  <c:v> equally-split</c:v>
                </c:pt>
              </c:strCache>
            </c:strRef>
          </c:tx>
          <c:spPr>
            <a:ln w="28575" cap="rnd">
              <a:solidFill>
                <a:schemeClr val="accent3">
                  <a:shade val="58000"/>
                </a:schemeClr>
              </a:solidFill>
              <a:round/>
            </a:ln>
            <a:effectLst/>
          </c:spPr>
          <c:marker>
            <c:symbol val="square"/>
            <c:size val="15"/>
            <c:spPr>
              <a:solidFill>
                <a:schemeClr val="accent3">
                  <a:shade val="58000"/>
                </a:schemeClr>
              </a:solidFill>
              <a:ln w="9525">
                <a:solidFill>
                  <a:schemeClr val="accent3">
                    <a:shade val="58000"/>
                  </a:schemeClr>
                </a:solidFill>
              </a:ln>
              <a:effectLst/>
            </c:spPr>
          </c:marker>
          <c:cat>
            <c:numRef>
              <c:f>Sheet1!$A$213:$A$216</c:f>
              <c:numCache>
                <c:formatCode>General</c:formatCode>
                <c:ptCount val="4"/>
                <c:pt idx="0">
                  <c:v>1</c:v>
                </c:pt>
                <c:pt idx="1">
                  <c:v>2</c:v>
                </c:pt>
                <c:pt idx="2">
                  <c:v>4</c:v>
                </c:pt>
                <c:pt idx="3">
                  <c:v>8</c:v>
                </c:pt>
              </c:numCache>
            </c:numRef>
          </c:cat>
          <c:val>
            <c:numRef>
              <c:f>Sheet1!$B$213:$B$216</c:f>
              <c:numCache>
                <c:formatCode>General</c:formatCode>
                <c:ptCount val="4"/>
                <c:pt idx="0">
                  <c:v>189.17</c:v>
                </c:pt>
                <c:pt idx="1">
                  <c:v>182.81</c:v>
                </c:pt>
                <c:pt idx="2">
                  <c:v>128.81</c:v>
                </c:pt>
                <c:pt idx="3">
                  <c:v>84.36</c:v>
                </c:pt>
              </c:numCache>
            </c:numRef>
          </c:val>
          <c:smooth val="0"/>
          <c:extLst>
            <c:ext xmlns:c16="http://schemas.microsoft.com/office/drawing/2014/chart" uri="{C3380CC4-5D6E-409C-BE32-E72D297353CC}">
              <c16:uniqueId val="{00000000-5195-CD4D-9235-2ED44B5E4DFB}"/>
            </c:ext>
          </c:extLst>
        </c:ser>
        <c:ser>
          <c:idx val="1"/>
          <c:order val="1"/>
          <c:tx>
            <c:strRef>
              <c:f>Sheet1!$C$212</c:f>
              <c:strCache>
                <c:ptCount val="1"/>
                <c:pt idx="0">
                  <c:v>partial-25%</c:v>
                </c:pt>
              </c:strCache>
            </c:strRef>
          </c:tx>
          <c:spPr>
            <a:ln w="28575" cap="rnd">
              <a:solidFill>
                <a:schemeClr val="accent3">
                  <a:shade val="86000"/>
                </a:schemeClr>
              </a:solidFill>
              <a:round/>
            </a:ln>
            <a:effectLst/>
          </c:spPr>
          <c:marker>
            <c:symbol val="diamond"/>
            <c:size val="15"/>
            <c:spPr>
              <a:solidFill>
                <a:schemeClr val="accent3">
                  <a:shade val="86000"/>
                </a:schemeClr>
              </a:solidFill>
              <a:ln w="9525">
                <a:solidFill>
                  <a:schemeClr val="accent3">
                    <a:shade val="86000"/>
                  </a:schemeClr>
                </a:solidFill>
              </a:ln>
              <a:effectLst/>
            </c:spPr>
          </c:marker>
          <c:cat>
            <c:numRef>
              <c:f>Sheet1!$A$213:$A$216</c:f>
              <c:numCache>
                <c:formatCode>General</c:formatCode>
                <c:ptCount val="4"/>
                <c:pt idx="0">
                  <c:v>1</c:v>
                </c:pt>
                <c:pt idx="1">
                  <c:v>2</c:v>
                </c:pt>
                <c:pt idx="2">
                  <c:v>4</c:v>
                </c:pt>
                <c:pt idx="3">
                  <c:v>8</c:v>
                </c:pt>
              </c:numCache>
            </c:numRef>
          </c:cat>
          <c:val>
            <c:numRef>
              <c:f>Sheet1!$C$213:$C$216</c:f>
              <c:numCache>
                <c:formatCode>General</c:formatCode>
                <c:ptCount val="4"/>
                <c:pt idx="2">
                  <c:v>128.81</c:v>
                </c:pt>
                <c:pt idx="3">
                  <c:v>68.83</c:v>
                </c:pt>
              </c:numCache>
            </c:numRef>
          </c:val>
          <c:smooth val="0"/>
          <c:extLst>
            <c:ext xmlns:c16="http://schemas.microsoft.com/office/drawing/2014/chart" uri="{C3380CC4-5D6E-409C-BE32-E72D297353CC}">
              <c16:uniqueId val="{00000001-5195-CD4D-9235-2ED44B5E4DFB}"/>
            </c:ext>
          </c:extLst>
        </c:ser>
        <c:ser>
          <c:idx val="2"/>
          <c:order val="2"/>
          <c:tx>
            <c:strRef>
              <c:f>Sheet1!$D$212</c:f>
              <c:strCache>
                <c:ptCount val="1"/>
                <c:pt idx="0">
                  <c:v>partial-50%</c:v>
                </c:pt>
              </c:strCache>
            </c:strRef>
          </c:tx>
          <c:spPr>
            <a:ln w="28575" cap="rnd">
              <a:solidFill>
                <a:schemeClr val="accent3">
                  <a:tint val="86000"/>
                </a:schemeClr>
              </a:solidFill>
              <a:round/>
            </a:ln>
            <a:effectLst/>
          </c:spPr>
          <c:marker>
            <c:symbol val="triangle"/>
            <c:size val="15"/>
            <c:spPr>
              <a:solidFill>
                <a:schemeClr val="accent3">
                  <a:tint val="86000"/>
                </a:schemeClr>
              </a:solidFill>
              <a:ln w="9525">
                <a:solidFill>
                  <a:schemeClr val="accent3">
                    <a:tint val="86000"/>
                  </a:schemeClr>
                </a:solidFill>
              </a:ln>
              <a:effectLst/>
            </c:spPr>
          </c:marker>
          <c:cat>
            <c:numRef>
              <c:f>Sheet1!$A$213:$A$216</c:f>
              <c:numCache>
                <c:formatCode>General</c:formatCode>
                <c:ptCount val="4"/>
                <c:pt idx="0">
                  <c:v>1</c:v>
                </c:pt>
                <c:pt idx="1">
                  <c:v>2</c:v>
                </c:pt>
                <c:pt idx="2">
                  <c:v>4</c:v>
                </c:pt>
                <c:pt idx="3">
                  <c:v>8</c:v>
                </c:pt>
              </c:numCache>
            </c:numRef>
          </c:cat>
          <c:val>
            <c:numRef>
              <c:f>Sheet1!$D$213:$D$216</c:f>
              <c:numCache>
                <c:formatCode>General</c:formatCode>
                <c:ptCount val="4"/>
                <c:pt idx="1">
                  <c:v>182.81</c:v>
                </c:pt>
                <c:pt idx="2">
                  <c:v>84.35</c:v>
                </c:pt>
                <c:pt idx="3">
                  <c:v>45.66</c:v>
                </c:pt>
              </c:numCache>
            </c:numRef>
          </c:val>
          <c:smooth val="0"/>
          <c:extLst>
            <c:ext xmlns:c16="http://schemas.microsoft.com/office/drawing/2014/chart" uri="{C3380CC4-5D6E-409C-BE32-E72D297353CC}">
              <c16:uniqueId val="{00000002-5195-CD4D-9235-2ED44B5E4DFB}"/>
            </c:ext>
          </c:extLst>
        </c:ser>
        <c:ser>
          <c:idx val="3"/>
          <c:order val="3"/>
          <c:tx>
            <c:strRef>
              <c:f>Sheet1!$E$212</c:f>
              <c:strCache>
                <c:ptCount val="1"/>
                <c:pt idx="0">
                  <c:v> full</c:v>
                </c:pt>
              </c:strCache>
            </c:strRef>
          </c:tx>
          <c:spPr>
            <a:ln w="28575" cap="rnd">
              <a:solidFill>
                <a:schemeClr val="accent3">
                  <a:tint val="58000"/>
                </a:schemeClr>
              </a:solidFill>
              <a:round/>
            </a:ln>
            <a:effectLst/>
          </c:spPr>
          <c:marker>
            <c:symbol val="circle"/>
            <c:size val="15"/>
            <c:spPr>
              <a:solidFill>
                <a:schemeClr val="accent3">
                  <a:tint val="58000"/>
                </a:schemeClr>
              </a:solidFill>
              <a:ln w="9525">
                <a:solidFill>
                  <a:schemeClr val="accent3">
                    <a:tint val="58000"/>
                  </a:schemeClr>
                </a:solidFill>
              </a:ln>
              <a:effectLst/>
            </c:spPr>
          </c:marker>
          <c:cat>
            <c:numRef>
              <c:f>Sheet1!$A$213:$A$216</c:f>
              <c:numCache>
                <c:formatCode>General</c:formatCode>
                <c:ptCount val="4"/>
                <c:pt idx="0">
                  <c:v>1</c:v>
                </c:pt>
                <c:pt idx="1">
                  <c:v>2</c:v>
                </c:pt>
                <c:pt idx="2">
                  <c:v>4</c:v>
                </c:pt>
                <c:pt idx="3">
                  <c:v>8</c:v>
                </c:pt>
              </c:numCache>
            </c:numRef>
          </c:cat>
          <c:val>
            <c:numRef>
              <c:f>Sheet1!$E$213:$E$216</c:f>
              <c:numCache>
                <c:formatCode>General</c:formatCode>
                <c:ptCount val="4"/>
                <c:pt idx="0">
                  <c:v>189.17</c:v>
                </c:pt>
                <c:pt idx="1">
                  <c:v>125.07</c:v>
                </c:pt>
                <c:pt idx="2">
                  <c:v>63.14</c:v>
                </c:pt>
                <c:pt idx="3">
                  <c:v>31.1</c:v>
                </c:pt>
              </c:numCache>
            </c:numRef>
          </c:val>
          <c:smooth val="0"/>
          <c:extLst>
            <c:ext xmlns:c16="http://schemas.microsoft.com/office/drawing/2014/chart" uri="{C3380CC4-5D6E-409C-BE32-E72D297353CC}">
              <c16:uniqueId val="{00000003-5195-CD4D-9235-2ED44B5E4DFB}"/>
            </c:ext>
          </c:extLst>
        </c:ser>
        <c:dLbls>
          <c:showLegendKey val="0"/>
          <c:showVal val="0"/>
          <c:showCatName val="0"/>
          <c:showSerName val="0"/>
          <c:showPercent val="0"/>
          <c:showBubbleSize val="0"/>
        </c:dLbls>
        <c:marker val="1"/>
        <c:smooth val="0"/>
        <c:axId val="34561504"/>
        <c:axId val="34564832"/>
      </c:lineChart>
      <c:catAx>
        <c:axId val="34561504"/>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Number of Nodes</a:t>
                </a:r>
              </a:p>
            </c:rich>
          </c:tx>
          <c:layout>
            <c:manualLayout>
              <c:xMode val="edge"/>
              <c:yMode val="edge"/>
              <c:x val="0.33136589566929137"/>
              <c:y val="0.87075896762904625"/>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564832"/>
        <c:crosses val="autoZero"/>
        <c:auto val="1"/>
        <c:lblAlgn val="ctr"/>
        <c:lblOffset val="100"/>
        <c:noMultiLvlLbl val="0"/>
      </c:catAx>
      <c:valAx>
        <c:axId val="34564832"/>
        <c:scaling>
          <c:orientation val="minMax"/>
          <c:max val="200"/>
          <c:min val="3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i="0" u="none" strike="noStrike" kern="1200" baseline="0" dirty="0">
                    <a:solidFill>
                      <a:prstClr val="black">
                        <a:lumMod val="65000"/>
                        <a:lumOff val="35000"/>
                      </a:prstClr>
                    </a:solidFill>
                  </a:rPr>
                  <a:t>Query Ans. (sec)</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561504"/>
        <c:crosses val="autoZero"/>
        <c:crossBetween val="midCat"/>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6155990302912931"/>
          <c:y val="5.2208369787109944E-2"/>
          <c:w val="0.81524455403428564"/>
          <c:h val="0.74892223274087644"/>
        </c:manualLayout>
      </c:layout>
      <c:lineChart>
        <c:grouping val="standard"/>
        <c:varyColors val="0"/>
        <c:ser>
          <c:idx val="0"/>
          <c:order val="0"/>
          <c:tx>
            <c:strRef>
              <c:f>Sheet1!$B$219</c:f>
              <c:strCache>
                <c:ptCount val="1"/>
                <c:pt idx="0">
                  <c:v>equally-split</c:v>
                </c:pt>
              </c:strCache>
            </c:strRef>
          </c:tx>
          <c:spPr>
            <a:ln w="28575" cap="rnd">
              <a:solidFill>
                <a:schemeClr val="accent3">
                  <a:shade val="58000"/>
                </a:schemeClr>
              </a:solidFill>
              <a:round/>
            </a:ln>
            <a:effectLst/>
          </c:spPr>
          <c:marker>
            <c:symbol val="square"/>
            <c:size val="15"/>
            <c:spPr>
              <a:solidFill>
                <a:schemeClr val="accent3">
                  <a:shade val="58000"/>
                </a:schemeClr>
              </a:solidFill>
              <a:ln w="9525">
                <a:solidFill>
                  <a:schemeClr val="accent3">
                    <a:shade val="58000"/>
                  </a:schemeClr>
                </a:solidFill>
              </a:ln>
              <a:effectLst/>
            </c:spPr>
          </c:marker>
          <c:cat>
            <c:numRef>
              <c:f>Sheet1!$A$220:$A$223</c:f>
              <c:numCache>
                <c:formatCode>General</c:formatCode>
                <c:ptCount val="4"/>
                <c:pt idx="0">
                  <c:v>1</c:v>
                </c:pt>
                <c:pt idx="1">
                  <c:v>2</c:v>
                </c:pt>
                <c:pt idx="2">
                  <c:v>4</c:v>
                </c:pt>
                <c:pt idx="3">
                  <c:v>8</c:v>
                </c:pt>
              </c:numCache>
            </c:numRef>
          </c:cat>
          <c:val>
            <c:numRef>
              <c:f>Sheet1!$B$220:$B$223</c:f>
              <c:numCache>
                <c:formatCode>General</c:formatCode>
                <c:ptCount val="4"/>
                <c:pt idx="0">
                  <c:v>198.62</c:v>
                </c:pt>
                <c:pt idx="1">
                  <c:v>189.33</c:v>
                </c:pt>
                <c:pt idx="2">
                  <c:v>133.04</c:v>
                </c:pt>
                <c:pt idx="3">
                  <c:v>87.29</c:v>
                </c:pt>
              </c:numCache>
            </c:numRef>
          </c:val>
          <c:smooth val="0"/>
          <c:extLst>
            <c:ext xmlns:c16="http://schemas.microsoft.com/office/drawing/2014/chart" uri="{C3380CC4-5D6E-409C-BE32-E72D297353CC}">
              <c16:uniqueId val="{00000000-1E59-4E48-AEDC-3B7A72330DD7}"/>
            </c:ext>
          </c:extLst>
        </c:ser>
        <c:ser>
          <c:idx val="1"/>
          <c:order val="1"/>
          <c:tx>
            <c:strRef>
              <c:f>Sheet1!$C$219</c:f>
              <c:strCache>
                <c:ptCount val="1"/>
                <c:pt idx="0">
                  <c:v>partial-25%</c:v>
                </c:pt>
              </c:strCache>
            </c:strRef>
          </c:tx>
          <c:spPr>
            <a:ln w="28575" cap="rnd">
              <a:solidFill>
                <a:schemeClr val="accent3">
                  <a:shade val="86000"/>
                </a:schemeClr>
              </a:solidFill>
              <a:round/>
            </a:ln>
            <a:effectLst/>
          </c:spPr>
          <c:marker>
            <c:symbol val="diamond"/>
            <c:size val="15"/>
            <c:spPr>
              <a:solidFill>
                <a:schemeClr val="accent3">
                  <a:shade val="86000"/>
                </a:schemeClr>
              </a:solidFill>
              <a:ln w="9525">
                <a:solidFill>
                  <a:schemeClr val="accent3">
                    <a:shade val="86000"/>
                  </a:schemeClr>
                </a:solidFill>
              </a:ln>
              <a:effectLst/>
            </c:spPr>
          </c:marker>
          <c:cat>
            <c:numRef>
              <c:f>Sheet1!$A$220:$A$223</c:f>
              <c:numCache>
                <c:formatCode>General</c:formatCode>
                <c:ptCount val="4"/>
                <c:pt idx="0">
                  <c:v>1</c:v>
                </c:pt>
                <c:pt idx="1">
                  <c:v>2</c:v>
                </c:pt>
                <c:pt idx="2">
                  <c:v>4</c:v>
                </c:pt>
                <c:pt idx="3">
                  <c:v>8</c:v>
                </c:pt>
              </c:numCache>
            </c:numRef>
          </c:cat>
          <c:val>
            <c:numRef>
              <c:f>Sheet1!$C$220:$C$223</c:f>
              <c:numCache>
                <c:formatCode>General</c:formatCode>
                <c:ptCount val="4"/>
                <c:pt idx="2">
                  <c:v>133.04</c:v>
                </c:pt>
                <c:pt idx="3">
                  <c:v>73.069999999999993</c:v>
                </c:pt>
              </c:numCache>
            </c:numRef>
          </c:val>
          <c:smooth val="0"/>
          <c:extLst>
            <c:ext xmlns:c16="http://schemas.microsoft.com/office/drawing/2014/chart" uri="{C3380CC4-5D6E-409C-BE32-E72D297353CC}">
              <c16:uniqueId val="{00000001-1E59-4E48-AEDC-3B7A72330DD7}"/>
            </c:ext>
          </c:extLst>
        </c:ser>
        <c:ser>
          <c:idx val="2"/>
          <c:order val="2"/>
          <c:tx>
            <c:strRef>
              <c:f>Sheet1!$D$219</c:f>
              <c:strCache>
                <c:ptCount val="1"/>
                <c:pt idx="0">
                  <c:v>partial-50%</c:v>
                </c:pt>
              </c:strCache>
            </c:strRef>
          </c:tx>
          <c:spPr>
            <a:ln w="28575" cap="rnd">
              <a:solidFill>
                <a:schemeClr val="accent3">
                  <a:tint val="86000"/>
                </a:schemeClr>
              </a:solidFill>
              <a:round/>
            </a:ln>
            <a:effectLst/>
          </c:spPr>
          <c:marker>
            <c:symbol val="triangle"/>
            <c:size val="15"/>
            <c:spPr>
              <a:solidFill>
                <a:schemeClr val="accent3">
                  <a:tint val="86000"/>
                </a:schemeClr>
              </a:solidFill>
              <a:ln w="9525">
                <a:solidFill>
                  <a:schemeClr val="accent3">
                    <a:tint val="86000"/>
                  </a:schemeClr>
                </a:solidFill>
              </a:ln>
              <a:effectLst/>
            </c:spPr>
          </c:marker>
          <c:cat>
            <c:numRef>
              <c:f>Sheet1!$A$220:$A$223</c:f>
              <c:numCache>
                <c:formatCode>General</c:formatCode>
                <c:ptCount val="4"/>
                <c:pt idx="0">
                  <c:v>1</c:v>
                </c:pt>
                <c:pt idx="1">
                  <c:v>2</c:v>
                </c:pt>
                <c:pt idx="2">
                  <c:v>4</c:v>
                </c:pt>
                <c:pt idx="3">
                  <c:v>8</c:v>
                </c:pt>
              </c:numCache>
            </c:numRef>
          </c:cat>
          <c:val>
            <c:numRef>
              <c:f>Sheet1!$D$220:$D$223</c:f>
              <c:numCache>
                <c:formatCode>General</c:formatCode>
                <c:ptCount val="4"/>
                <c:pt idx="1">
                  <c:v>189.33</c:v>
                </c:pt>
                <c:pt idx="2">
                  <c:v>90.89</c:v>
                </c:pt>
                <c:pt idx="3">
                  <c:v>52.15</c:v>
                </c:pt>
              </c:numCache>
            </c:numRef>
          </c:val>
          <c:smooth val="0"/>
          <c:extLst>
            <c:ext xmlns:c16="http://schemas.microsoft.com/office/drawing/2014/chart" uri="{C3380CC4-5D6E-409C-BE32-E72D297353CC}">
              <c16:uniqueId val="{00000002-1E59-4E48-AEDC-3B7A72330DD7}"/>
            </c:ext>
          </c:extLst>
        </c:ser>
        <c:ser>
          <c:idx val="3"/>
          <c:order val="3"/>
          <c:tx>
            <c:strRef>
              <c:f>Sheet1!$E$219</c:f>
              <c:strCache>
                <c:ptCount val="1"/>
                <c:pt idx="0">
                  <c:v>full</c:v>
                </c:pt>
              </c:strCache>
            </c:strRef>
          </c:tx>
          <c:spPr>
            <a:ln w="28575" cap="rnd">
              <a:solidFill>
                <a:schemeClr val="accent3">
                  <a:tint val="58000"/>
                </a:schemeClr>
              </a:solidFill>
              <a:round/>
            </a:ln>
            <a:effectLst/>
          </c:spPr>
          <c:marker>
            <c:symbol val="circle"/>
            <c:size val="15"/>
            <c:spPr>
              <a:solidFill>
                <a:schemeClr val="accent3">
                  <a:tint val="58000"/>
                </a:schemeClr>
              </a:solidFill>
              <a:ln w="9525">
                <a:solidFill>
                  <a:schemeClr val="accent3">
                    <a:tint val="58000"/>
                  </a:schemeClr>
                </a:solidFill>
              </a:ln>
              <a:effectLst/>
            </c:spPr>
          </c:marker>
          <c:cat>
            <c:numRef>
              <c:f>Sheet1!$A$220:$A$223</c:f>
              <c:numCache>
                <c:formatCode>General</c:formatCode>
                <c:ptCount val="4"/>
                <c:pt idx="0">
                  <c:v>1</c:v>
                </c:pt>
                <c:pt idx="1">
                  <c:v>2</c:v>
                </c:pt>
                <c:pt idx="2">
                  <c:v>4</c:v>
                </c:pt>
                <c:pt idx="3">
                  <c:v>8</c:v>
                </c:pt>
              </c:numCache>
            </c:numRef>
          </c:cat>
          <c:val>
            <c:numRef>
              <c:f>Sheet1!$E$220:$E$223</c:f>
              <c:numCache>
                <c:formatCode>General</c:formatCode>
                <c:ptCount val="4"/>
                <c:pt idx="0">
                  <c:v>198.62</c:v>
                </c:pt>
                <c:pt idx="1">
                  <c:v>136.68</c:v>
                </c:pt>
                <c:pt idx="2">
                  <c:v>74.669999999999902</c:v>
                </c:pt>
                <c:pt idx="3">
                  <c:v>42.74</c:v>
                </c:pt>
              </c:numCache>
            </c:numRef>
          </c:val>
          <c:smooth val="0"/>
          <c:extLst>
            <c:ext xmlns:c16="http://schemas.microsoft.com/office/drawing/2014/chart" uri="{C3380CC4-5D6E-409C-BE32-E72D297353CC}">
              <c16:uniqueId val="{00000003-1E59-4E48-AEDC-3B7A72330DD7}"/>
            </c:ext>
          </c:extLst>
        </c:ser>
        <c:dLbls>
          <c:showLegendKey val="0"/>
          <c:showVal val="0"/>
          <c:showCatName val="0"/>
          <c:showSerName val="0"/>
          <c:showPercent val="0"/>
          <c:showBubbleSize val="0"/>
        </c:dLbls>
        <c:marker val="1"/>
        <c:smooth val="0"/>
        <c:axId val="34559008"/>
        <c:axId val="34560672"/>
      </c:lineChart>
      <c:catAx>
        <c:axId val="34559008"/>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Number of Nodes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560672"/>
        <c:crosses val="autoZero"/>
        <c:auto val="1"/>
        <c:lblAlgn val="ctr"/>
        <c:lblOffset val="100"/>
        <c:noMultiLvlLbl val="0"/>
      </c:catAx>
      <c:valAx>
        <c:axId val="34560672"/>
        <c:scaling>
          <c:orientation val="minMax"/>
          <c:max val="210"/>
          <c:min val="4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GB" sz="2400" b="1" dirty="0"/>
                  <a:t>Total Time (sec)</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559008"/>
        <c:crosses val="autoZero"/>
        <c:crossBetween val="midCat"/>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577326221319109"/>
          <c:y val="0.25504890635602406"/>
          <c:w val="0.87289518245703146"/>
          <c:h val="0.62733053883230794"/>
        </c:manualLayout>
      </c:layout>
      <c:barChart>
        <c:barDir val="col"/>
        <c:grouping val="clustered"/>
        <c:varyColors val="0"/>
        <c:ser>
          <c:idx val="0"/>
          <c:order val="0"/>
          <c:tx>
            <c:strRef>
              <c:f>new!$A$292</c:f>
              <c:strCache>
                <c:ptCount val="1"/>
                <c:pt idx="0">
                  <c:v>EQUALLY-SPLIT</c:v>
                </c:pt>
              </c:strCache>
            </c:strRef>
          </c:tx>
          <c:spPr>
            <a:solidFill>
              <a:schemeClr val="accent3">
                <a:shade val="58000"/>
              </a:schemeClr>
            </a:solidFill>
            <a:ln>
              <a:noFill/>
            </a:ln>
            <a:effectLst/>
          </c:spPr>
          <c:invertIfNegative val="0"/>
          <c:cat>
            <c:strRef>
              <c:f>new!$B$291:$G$291</c:f>
              <c:strCache>
                <c:ptCount val="6"/>
                <c:pt idx="0">
                  <c:v>Ran.100</c:v>
                </c:pt>
                <c:pt idx="1">
                  <c:v>Seismic</c:v>
                </c:pt>
                <c:pt idx="2">
                  <c:v>Astro</c:v>
                </c:pt>
                <c:pt idx="3">
                  <c:v>Sift</c:v>
                </c:pt>
                <c:pt idx="4">
                  <c:v>Yan-TtI</c:v>
                </c:pt>
                <c:pt idx="5">
                  <c:v>Deep</c:v>
                </c:pt>
              </c:strCache>
            </c:strRef>
          </c:cat>
          <c:val>
            <c:numRef>
              <c:f>new!$B$292:$G$292</c:f>
              <c:numCache>
                <c:formatCode>General</c:formatCode>
                <c:ptCount val="6"/>
                <c:pt idx="0">
                  <c:v>2.6658430000000002</c:v>
                </c:pt>
                <c:pt idx="1">
                  <c:v>4.1574809999999998</c:v>
                </c:pt>
                <c:pt idx="2">
                  <c:v>4.7960903220000004</c:v>
                </c:pt>
                <c:pt idx="3">
                  <c:v>5.5843565810000007</c:v>
                </c:pt>
                <c:pt idx="4">
                  <c:v>25.694993713000002</c:v>
                </c:pt>
                <c:pt idx="5">
                  <c:v>25.866776082000001</c:v>
                </c:pt>
              </c:numCache>
            </c:numRef>
          </c:val>
          <c:extLst>
            <c:ext xmlns:c16="http://schemas.microsoft.com/office/drawing/2014/chart" uri="{C3380CC4-5D6E-409C-BE32-E72D297353CC}">
              <c16:uniqueId val="{00000000-8CFA-D94E-B72E-5394F5D4DA0A}"/>
            </c:ext>
          </c:extLst>
        </c:ser>
        <c:ser>
          <c:idx val="1"/>
          <c:order val="1"/>
          <c:tx>
            <c:strRef>
              <c:f>new!$A$293</c:f>
              <c:strCache>
                <c:ptCount val="1"/>
                <c:pt idx="0">
                  <c:v>PARTIAL-4</c:v>
                </c:pt>
              </c:strCache>
            </c:strRef>
          </c:tx>
          <c:spPr>
            <a:solidFill>
              <a:schemeClr val="accent3">
                <a:shade val="86000"/>
              </a:schemeClr>
            </a:solidFill>
            <a:ln>
              <a:noFill/>
            </a:ln>
            <a:effectLst/>
          </c:spPr>
          <c:invertIfNegative val="0"/>
          <c:cat>
            <c:strRef>
              <c:f>new!$B$291:$G$291</c:f>
              <c:strCache>
                <c:ptCount val="6"/>
                <c:pt idx="0">
                  <c:v>Ran.100</c:v>
                </c:pt>
                <c:pt idx="1">
                  <c:v>Seismic</c:v>
                </c:pt>
                <c:pt idx="2">
                  <c:v>Astro</c:v>
                </c:pt>
                <c:pt idx="3">
                  <c:v>Sift</c:v>
                </c:pt>
                <c:pt idx="4">
                  <c:v>Yan-TtI</c:v>
                </c:pt>
                <c:pt idx="5">
                  <c:v>Deep</c:v>
                </c:pt>
              </c:strCache>
            </c:strRef>
          </c:cat>
          <c:val>
            <c:numRef>
              <c:f>new!$B$293:$G$293</c:f>
              <c:numCache>
                <c:formatCode>General</c:formatCode>
                <c:ptCount val="6"/>
                <c:pt idx="0">
                  <c:v>3.220221</c:v>
                </c:pt>
                <c:pt idx="1">
                  <c:v>4.4462510000000002</c:v>
                </c:pt>
                <c:pt idx="2">
                  <c:v>5.1020134020000008</c:v>
                </c:pt>
                <c:pt idx="3">
                  <c:v>8.2262132280000007</c:v>
                </c:pt>
                <c:pt idx="4">
                  <c:v>26.838462806000003</c:v>
                </c:pt>
                <c:pt idx="5">
                  <c:v>29.323774233000002</c:v>
                </c:pt>
              </c:numCache>
            </c:numRef>
          </c:val>
          <c:extLst>
            <c:ext xmlns:c16="http://schemas.microsoft.com/office/drawing/2014/chart" uri="{C3380CC4-5D6E-409C-BE32-E72D297353CC}">
              <c16:uniqueId val="{00000001-8CFA-D94E-B72E-5394F5D4DA0A}"/>
            </c:ext>
          </c:extLst>
        </c:ser>
        <c:ser>
          <c:idx val="2"/>
          <c:order val="2"/>
          <c:tx>
            <c:strRef>
              <c:f>new!$A$294</c:f>
              <c:strCache>
                <c:ptCount val="1"/>
                <c:pt idx="0">
                  <c:v>PARTIAL-2</c:v>
                </c:pt>
              </c:strCache>
            </c:strRef>
          </c:tx>
          <c:spPr>
            <a:solidFill>
              <a:schemeClr val="accent3">
                <a:tint val="86000"/>
              </a:schemeClr>
            </a:solidFill>
            <a:ln>
              <a:noFill/>
            </a:ln>
            <a:effectLst/>
          </c:spPr>
          <c:invertIfNegative val="0"/>
          <c:cat>
            <c:strRef>
              <c:f>new!$B$291:$G$291</c:f>
              <c:strCache>
                <c:ptCount val="6"/>
                <c:pt idx="0">
                  <c:v>Ran.100</c:v>
                </c:pt>
                <c:pt idx="1">
                  <c:v>Seismic</c:v>
                </c:pt>
                <c:pt idx="2">
                  <c:v>Astro</c:v>
                </c:pt>
                <c:pt idx="3">
                  <c:v>Sift</c:v>
                </c:pt>
                <c:pt idx="4">
                  <c:v>Yan-TtI</c:v>
                </c:pt>
                <c:pt idx="5">
                  <c:v>Deep</c:v>
                </c:pt>
              </c:strCache>
            </c:strRef>
          </c:cat>
          <c:val>
            <c:numRef>
              <c:f>new!$B$294:$G$294</c:f>
              <c:numCache>
                <c:formatCode>General</c:formatCode>
                <c:ptCount val="6"/>
                <c:pt idx="0">
                  <c:v>3.982262</c:v>
                </c:pt>
                <c:pt idx="1">
                  <c:v>4.8334549999999998</c:v>
                </c:pt>
                <c:pt idx="2">
                  <c:v>6.2583864990000002</c:v>
                </c:pt>
                <c:pt idx="5">
                  <c:v>35.923791462000004</c:v>
                </c:pt>
              </c:numCache>
            </c:numRef>
          </c:val>
          <c:extLst>
            <c:ext xmlns:c16="http://schemas.microsoft.com/office/drawing/2014/chart" uri="{C3380CC4-5D6E-409C-BE32-E72D297353CC}">
              <c16:uniqueId val="{00000002-8CFA-D94E-B72E-5394F5D4DA0A}"/>
            </c:ext>
          </c:extLst>
        </c:ser>
        <c:ser>
          <c:idx val="3"/>
          <c:order val="3"/>
          <c:tx>
            <c:strRef>
              <c:f>new!$A$295</c:f>
              <c:strCache>
                <c:ptCount val="1"/>
                <c:pt idx="0">
                  <c:v>FULL</c:v>
                </c:pt>
              </c:strCache>
            </c:strRef>
          </c:tx>
          <c:spPr>
            <a:solidFill>
              <a:schemeClr val="accent3">
                <a:tint val="58000"/>
              </a:schemeClr>
            </a:solidFill>
            <a:ln>
              <a:noFill/>
            </a:ln>
            <a:effectLst/>
          </c:spPr>
          <c:invertIfNegative val="0"/>
          <c:cat>
            <c:strRef>
              <c:f>new!$B$291:$G$291</c:f>
              <c:strCache>
                <c:ptCount val="6"/>
                <c:pt idx="0">
                  <c:v>Ran.100</c:v>
                </c:pt>
                <c:pt idx="1">
                  <c:v>Seismic</c:v>
                </c:pt>
                <c:pt idx="2">
                  <c:v>Astro</c:v>
                </c:pt>
                <c:pt idx="3">
                  <c:v>Sift</c:v>
                </c:pt>
                <c:pt idx="4">
                  <c:v>Yan-TtI</c:v>
                </c:pt>
                <c:pt idx="5">
                  <c:v>Deep</c:v>
                </c:pt>
              </c:strCache>
            </c:strRef>
          </c:cat>
          <c:val>
            <c:numRef>
              <c:f>new!$B$295:$G$295</c:f>
              <c:numCache>
                <c:formatCode>General</c:formatCode>
                <c:ptCount val="6"/>
                <c:pt idx="0">
                  <c:v>5.1880610000000003</c:v>
                </c:pt>
                <c:pt idx="1">
                  <c:v>5.5889769999999999</c:v>
                </c:pt>
              </c:numCache>
            </c:numRef>
          </c:val>
          <c:extLst>
            <c:ext xmlns:c16="http://schemas.microsoft.com/office/drawing/2014/chart" uri="{C3380CC4-5D6E-409C-BE32-E72D297353CC}">
              <c16:uniqueId val="{00000003-8CFA-D94E-B72E-5394F5D4DA0A}"/>
            </c:ext>
          </c:extLst>
        </c:ser>
        <c:dLbls>
          <c:showLegendKey val="0"/>
          <c:showVal val="0"/>
          <c:showCatName val="0"/>
          <c:showSerName val="0"/>
          <c:showPercent val="0"/>
          <c:showBubbleSize val="0"/>
        </c:dLbls>
        <c:gapWidth val="219"/>
        <c:overlap val="-27"/>
        <c:axId val="1110051903"/>
        <c:axId val="1110053551"/>
      </c:barChart>
      <c:catAx>
        <c:axId val="111005190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110053551"/>
        <c:crosses val="autoZero"/>
        <c:auto val="1"/>
        <c:lblAlgn val="ctr"/>
        <c:lblOffset val="100"/>
        <c:noMultiLvlLbl val="0"/>
      </c:catAx>
      <c:valAx>
        <c:axId val="1110053551"/>
        <c:scaling>
          <c:orientation val="minMax"/>
          <c:max val="36"/>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GB" sz="2800" b="1"/>
                  <a:t>Index Size (GBs)</a:t>
                </a:r>
              </a:p>
            </c:rich>
          </c:tx>
          <c:layout>
            <c:manualLayout>
              <c:xMode val="edge"/>
              <c:yMode val="edge"/>
              <c:x val="2.8697506561679788E-3"/>
              <c:y val="0.34244303935859427"/>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10051903"/>
        <c:crosses val="autoZero"/>
        <c:crossBetween val="between"/>
        <c:majorUnit val="15"/>
      </c:valAx>
      <c:spPr>
        <a:noFill/>
        <a:ln>
          <a:noFill/>
        </a:ln>
        <a:effectLst/>
      </c:spPr>
    </c:plotArea>
    <c:legend>
      <c:legendPos val="b"/>
      <c:layout>
        <c:manualLayout>
          <c:xMode val="edge"/>
          <c:yMode val="edge"/>
          <c:x val="0.16237645087884472"/>
          <c:y val="0.2401746291282445"/>
          <c:w val="0.26618930446194228"/>
          <c:h val="0.38867289731932697"/>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2224777542584267"/>
          <c:y val="0.15801129170148701"/>
          <c:w val="0.81847847109550209"/>
          <c:h val="0.66412227046588335"/>
        </c:manualLayout>
      </c:layout>
      <c:lineChart>
        <c:grouping val="standard"/>
        <c:varyColors val="0"/>
        <c:ser>
          <c:idx val="0"/>
          <c:order val="0"/>
          <c:tx>
            <c:strRef>
              <c:f>initial!$B$55</c:f>
              <c:strCache>
                <c:ptCount val="1"/>
                <c:pt idx="0">
                  <c:v>EQUALLY-SPLIT</c:v>
                </c:pt>
              </c:strCache>
            </c:strRef>
          </c:tx>
          <c:spPr>
            <a:ln w="28575" cap="rnd">
              <a:solidFill>
                <a:schemeClr val="accent3">
                  <a:shade val="58000"/>
                </a:schemeClr>
              </a:solidFill>
              <a:round/>
            </a:ln>
            <a:effectLst/>
          </c:spPr>
          <c:marker>
            <c:symbol val="square"/>
            <c:size val="15"/>
            <c:spPr>
              <a:solidFill>
                <a:schemeClr val="accent3">
                  <a:shade val="58000"/>
                </a:schemeClr>
              </a:solidFill>
              <a:ln w="9525">
                <a:solidFill>
                  <a:schemeClr val="accent3">
                    <a:shade val="58000"/>
                  </a:schemeClr>
                </a:solidFill>
              </a:ln>
              <a:effectLst/>
            </c:spPr>
          </c:marker>
          <c:cat>
            <c:numRef>
              <c:f>initial!$A$56:$A$60</c:f>
              <c:numCache>
                <c:formatCode>General</c:formatCode>
                <c:ptCount val="5"/>
                <c:pt idx="0">
                  <c:v>1</c:v>
                </c:pt>
                <c:pt idx="1">
                  <c:v>2</c:v>
                </c:pt>
                <c:pt idx="2">
                  <c:v>4</c:v>
                </c:pt>
                <c:pt idx="3">
                  <c:v>8</c:v>
                </c:pt>
                <c:pt idx="4">
                  <c:v>16</c:v>
                </c:pt>
              </c:numCache>
            </c:numRef>
          </c:cat>
          <c:val>
            <c:numRef>
              <c:f>initial!$B$56:$B$60</c:f>
              <c:numCache>
                <c:formatCode>General</c:formatCode>
                <c:ptCount val="5"/>
                <c:pt idx="0">
                  <c:v>4.9400000000000004</c:v>
                </c:pt>
                <c:pt idx="1">
                  <c:v>4.01</c:v>
                </c:pt>
                <c:pt idx="2">
                  <c:v>3.56</c:v>
                </c:pt>
                <c:pt idx="3">
                  <c:v>3.6</c:v>
                </c:pt>
                <c:pt idx="4">
                  <c:v>3.49</c:v>
                </c:pt>
              </c:numCache>
            </c:numRef>
          </c:val>
          <c:smooth val="0"/>
          <c:extLst>
            <c:ext xmlns:c16="http://schemas.microsoft.com/office/drawing/2014/chart" uri="{C3380CC4-5D6E-409C-BE32-E72D297353CC}">
              <c16:uniqueId val="{00000000-A738-9545-A20C-BA13D2C868EA}"/>
            </c:ext>
          </c:extLst>
        </c:ser>
        <c:ser>
          <c:idx val="1"/>
          <c:order val="1"/>
          <c:tx>
            <c:strRef>
              <c:f>initial!$C$55</c:f>
              <c:strCache>
                <c:ptCount val="1"/>
                <c:pt idx="0">
                  <c:v>PARTIAL-4</c:v>
                </c:pt>
              </c:strCache>
            </c:strRef>
          </c:tx>
          <c:spPr>
            <a:ln w="28575" cap="rnd">
              <a:solidFill>
                <a:schemeClr val="accent3">
                  <a:shade val="86000"/>
                </a:schemeClr>
              </a:solidFill>
              <a:round/>
            </a:ln>
            <a:effectLst/>
          </c:spPr>
          <c:marker>
            <c:symbol val="diamond"/>
            <c:size val="15"/>
            <c:spPr>
              <a:solidFill>
                <a:schemeClr val="accent3">
                  <a:shade val="86000"/>
                </a:schemeClr>
              </a:solidFill>
              <a:ln w="9525">
                <a:solidFill>
                  <a:schemeClr val="accent3">
                    <a:shade val="86000"/>
                  </a:schemeClr>
                </a:solidFill>
              </a:ln>
              <a:effectLst/>
            </c:spPr>
          </c:marker>
          <c:cat>
            <c:numRef>
              <c:f>initial!$A$56:$A$60</c:f>
              <c:numCache>
                <c:formatCode>General</c:formatCode>
                <c:ptCount val="5"/>
                <c:pt idx="0">
                  <c:v>1</c:v>
                </c:pt>
                <c:pt idx="1">
                  <c:v>2</c:v>
                </c:pt>
                <c:pt idx="2">
                  <c:v>4</c:v>
                </c:pt>
                <c:pt idx="3">
                  <c:v>8</c:v>
                </c:pt>
                <c:pt idx="4">
                  <c:v>16</c:v>
                </c:pt>
              </c:numCache>
            </c:numRef>
          </c:cat>
          <c:val>
            <c:numRef>
              <c:f>initial!$C$56:$C$60</c:f>
              <c:numCache>
                <c:formatCode>General</c:formatCode>
                <c:ptCount val="5"/>
                <c:pt idx="2">
                  <c:v>3.56</c:v>
                </c:pt>
                <c:pt idx="3">
                  <c:v>2.34</c:v>
                </c:pt>
                <c:pt idx="4">
                  <c:v>1.95</c:v>
                </c:pt>
              </c:numCache>
            </c:numRef>
          </c:val>
          <c:smooth val="0"/>
          <c:extLst>
            <c:ext xmlns:c16="http://schemas.microsoft.com/office/drawing/2014/chart" uri="{C3380CC4-5D6E-409C-BE32-E72D297353CC}">
              <c16:uniqueId val="{00000001-A738-9545-A20C-BA13D2C868EA}"/>
            </c:ext>
          </c:extLst>
        </c:ser>
        <c:ser>
          <c:idx val="2"/>
          <c:order val="2"/>
          <c:tx>
            <c:strRef>
              <c:f>initial!$D$55</c:f>
              <c:strCache>
                <c:ptCount val="1"/>
                <c:pt idx="0">
                  <c:v>PARTIAL-2</c:v>
                </c:pt>
              </c:strCache>
            </c:strRef>
          </c:tx>
          <c:spPr>
            <a:ln w="28575" cap="rnd">
              <a:solidFill>
                <a:schemeClr val="accent3">
                  <a:tint val="86000"/>
                </a:schemeClr>
              </a:solidFill>
              <a:round/>
            </a:ln>
            <a:effectLst/>
          </c:spPr>
          <c:marker>
            <c:symbol val="triangle"/>
            <c:size val="15"/>
            <c:spPr>
              <a:solidFill>
                <a:schemeClr val="accent3">
                  <a:tint val="86000"/>
                </a:schemeClr>
              </a:solidFill>
              <a:ln w="9525">
                <a:solidFill>
                  <a:schemeClr val="accent3">
                    <a:tint val="86000"/>
                  </a:schemeClr>
                </a:solidFill>
              </a:ln>
              <a:effectLst/>
            </c:spPr>
          </c:marker>
          <c:cat>
            <c:numRef>
              <c:f>initial!$A$56:$A$60</c:f>
              <c:numCache>
                <c:formatCode>General</c:formatCode>
                <c:ptCount val="5"/>
                <c:pt idx="0">
                  <c:v>1</c:v>
                </c:pt>
                <c:pt idx="1">
                  <c:v>2</c:v>
                </c:pt>
                <c:pt idx="2">
                  <c:v>4</c:v>
                </c:pt>
                <c:pt idx="3">
                  <c:v>8</c:v>
                </c:pt>
                <c:pt idx="4">
                  <c:v>16</c:v>
                </c:pt>
              </c:numCache>
            </c:numRef>
          </c:cat>
          <c:val>
            <c:numRef>
              <c:f>initial!$D$56:$D$60</c:f>
              <c:numCache>
                <c:formatCode>General</c:formatCode>
                <c:ptCount val="5"/>
                <c:pt idx="1">
                  <c:v>4.01</c:v>
                </c:pt>
                <c:pt idx="2">
                  <c:v>2.2200000000000002</c:v>
                </c:pt>
                <c:pt idx="3">
                  <c:v>1.38</c:v>
                </c:pt>
                <c:pt idx="4">
                  <c:v>0.81</c:v>
                </c:pt>
              </c:numCache>
            </c:numRef>
          </c:val>
          <c:smooth val="0"/>
          <c:extLst>
            <c:ext xmlns:c16="http://schemas.microsoft.com/office/drawing/2014/chart" uri="{C3380CC4-5D6E-409C-BE32-E72D297353CC}">
              <c16:uniqueId val="{00000002-A738-9545-A20C-BA13D2C868EA}"/>
            </c:ext>
          </c:extLst>
        </c:ser>
        <c:ser>
          <c:idx val="3"/>
          <c:order val="3"/>
          <c:tx>
            <c:strRef>
              <c:f>initial!$E$55</c:f>
              <c:strCache>
                <c:ptCount val="1"/>
                <c:pt idx="0">
                  <c:v>FULL</c:v>
                </c:pt>
              </c:strCache>
            </c:strRef>
          </c:tx>
          <c:spPr>
            <a:ln w="28575" cap="rnd">
              <a:solidFill>
                <a:schemeClr val="accent3">
                  <a:tint val="58000"/>
                </a:schemeClr>
              </a:solidFill>
              <a:round/>
            </a:ln>
            <a:effectLst/>
          </c:spPr>
          <c:marker>
            <c:symbol val="circle"/>
            <c:size val="15"/>
            <c:spPr>
              <a:solidFill>
                <a:schemeClr val="accent3">
                  <a:tint val="58000"/>
                </a:schemeClr>
              </a:solidFill>
              <a:ln w="9525">
                <a:solidFill>
                  <a:schemeClr val="accent3">
                    <a:tint val="58000"/>
                  </a:schemeClr>
                </a:solidFill>
              </a:ln>
              <a:effectLst/>
            </c:spPr>
          </c:marker>
          <c:cat>
            <c:numRef>
              <c:f>initial!$A$56:$A$60</c:f>
              <c:numCache>
                <c:formatCode>General</c:formatCode>
                <c:ptCount val="5"/>
                <c:pt idx="0">
                  <c:v>1</c:v>
                </c:pt>
                <c:pt idx="1">
                  <c:v>2</c:v>
                </c:pt>
                <c:pt idx="2">
                  <c:v>4</c:v>
                </c:pt>
                <c:pt idx="3">
                  <c:v>8</c:v>
                </c:pt>
                <c:pt idx="4">
                  <c:v>16</c:v>
                </c:pt>
              </c:numCache>
            </c:numRef>
          </c:cat>
          <c:val>
            <c:numRef>
              <c:f>initial!$E$56:$E$60</c:f>
              <c:numCache>
                <c:formatCode>General</c:formatCode>
                <c:ptCount val="5"/>
                <c:pt idx="0">
                  <c:v>4.9400000000000004</c:v>
                </c:pt>
                <c:pt idx="1">
                  <c:v>2.7</c:v>
                </c:pt>
                <c:pt idx="2">
                  <c:v>1.62</c:v>
                </c:pt>
                <c:pt idx="3">
                  <c:v>1.1200000000000001</c:v>
                </c:pt>
                <c:pt idx="4">
                  <c:v>0.8</c:v>
                </c:pt>
              </c:numCache>
            </c:numRef>
          </c:val>
          <c:smooth val="0"/>
          <c:extLst>
            <c:ext xmlns:c16="http://schemas.microsoft.com/office/drawing/2014/chart" uri="{C3380CC4-5D6E-409C-BE32-E72D297353CC}">
              <c16:uniqueId val="{00000003-A738-9545-A20C-BA13D2C868EA}"/>
            </c:ext>
          </c:extLst>
        </c:ser>
        <c:dLbls>
          <c:showLegendKey val="0"/>
          <c:showVal val="0"/>
          <c:showCatName val="0"/>
          <c:showSerName val="0"/>
          <c:showPercent val="0"/>
          <c:showBubbleSize val="0"/>
        </c:dLbls>
        <c:marker val="1"/>
        <c:smooth val="0"/>
        <c:axId val="1895015951"/>
        <c:axId val="1895020527"/>
      </c:lineChart>
      <c:catAx>
        <c:axId val="1895015951"/>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dirty="0"/>
                  <a:t>Number of Nodes</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95020527"/>
        <c:crosses val="autoZero"/>
        <c:auto val="1"/>
        <c:lblAlgn val="ctr"/>
        <c:lblOffset val="100"/>
        <c:noMultiLvlLbl val="0"/>
      </c:catAx>
      <c:valAx>
        <c:axId val="1895020527"/>
        <c:scaling>
          <c:orientation val="minMax"/>
          <c:max val="5.3"/>
          <c:min val="0.8"/>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dirty="0"/>
                  <a:t>Query Ans. (sec)</a:t>
                </a:r>
              </a:p>
            </c:rich>
          </c:tx>
          <c:layout>
            <c:manualLayout>
              <c:xMode val="edge"/>
              <c:yMode val="edge"/>
              <c:x val="7.3308870820433083E-3"/>
              <c:y val="0.2929286716212201"/>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95015951"/>
        <c:crosses val="autoZero"/>
        <c:crossBetween val="midCat"/>
        <c:majorUnit val="2"/>
      </c:valAx>
      <c:spPr>
        <a:noFill/>
        <a:ln>
          <a:noFill/>
        </a:ln>
        <a:effectLst/>
      </c:spPr>
    </c:plotArea>
    <c:legend>
      <c:legendPos val="r"/>
      <c:layout>
        <c:manualLayout>
          <c:xMode val="edge"/>
          <c:yMode val="edge"/>
          <c:x val="0.61200051652178977"/>
          <c:y val="4.5015336301684257E-2"/>
          <c:w val="0.28596206212690317"/>
          <c:h val="0.319966804906093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940303541181839"/>
          <c:y val="0.25264464297687994"/>
          <c:w val="0.8323443827939232"/>
          <c:h val="0.57332976515912581"/>
        </c:manualLayout>
      </c:layout>
      <c:lineChart>
        <c:grouping val="standard"/>
        <c:varyColors val="0"/>
        <c:ser>
          <c:idx val="0"/>
          <c:order val="0"/>
          <c:tx>
            <c:strRef>
              <c:f>new!$N$183</c:f>
              <c:strCache>
                <c:ptCount val="1"/>
                <c:pt idx="0">
                  <c:v>100 Queries</c:v>
                </c:pt>
              </c:strCache>
            </c:strRef>
          </c:tx>
          <c:spPr>
            <a:ln w="38100" cap="rnd">
              <a:solidFill>
                <a:schemeClr val="accent3">
                  <a:shade val="58000"/>
                </a:schemeClr>
              </a:solidFill>
              <a:round/>
            </a:ln>
            <a:effectLst/>
          </c:spPr>
          <c:marker>
            <c:symbol val="circle"/>
            <c:size val="15"/>
            <c:spPr>
              <a:solidFill>
                <a:schemeClr val="accent3">
                  <a:shade val="58000"/>
                </a:schemeClr>
              </a:solidFill>
              <a:ln w="9525">
                <a:solidFill>
                  <a:schemeClr val="accent3">
                    <a:shade val="58000"/>
                  </a:schemeClr>
                </a:solidFill>
              </a:ln>
              <a:effectLst/>
            </c:spPr>
          </c:marker>
          <c:cat>
            <c:numRef>
              <c:f>new!$O$182:$R$182</c:f>
              <c:numCache>
                <c:formatCode>General</c:formatCode>
                <c:ptCount val="4"/>
                <c:pt idx="0">
                  <c:v>1</c:v>
                </c:pt>
                <c:pt idx="1">
                  <c:v>2</c:v>
                </c:pt>
                <c:pt idx="2">
                  <c:v>4</c:v>
                </c:pt>
                <c:pt idx="3">
                  <c:v>8</c:v>
                </c:pt>
              </c:numCache>
            </c:numRef>
          </c:cat>
          <c:val>
            <c:numRef>
              <c:f>new!$O$183:$R$183</c:f>
              <c:numCache>
                <c:formatCode>General</c:formatCode>
                <c:ptCount val="4"/>
                <c:pt idx="0">
                  <c:v>26.178010471204189</c:v>
                </c:pt>
                <c:pt idx="1">
                  <c:v>35.842293906810035</c:v>
                </c:pt>
                <c:pt idx="2">
                  <c:v>66.225165562913901</c:v>
                </c:pt>
                <c:pt idx="3">
                  <c:v>88.495575221238937</c:v>
                </c:pt>
              </c:numCache>
            </c:numRef>
          </c:val>
          <c:smooth val="0"/>
          <c:extLst>
            <c:ext xmlns:c16="http://schemas.microsoft.com/office/drawing/2014/chart" uri="{C3380CC4-5D6E-409C-BE32-E72D297353CC}">
              <c16:uniqueId val="{00000000-94F9-C746-8D0D-9FE7D255AD11}"/>
            </c:ext>
          </c:extLst>
        </c:ser>
        <c:ser>
          <c:idx val="1"/>
          <c:order val="1"/>
          <c:tx>
            <c:strRef>
              <c:f>new!$N$184</c:f>
              <c:strCache>
                <c:ptCount val="1"/>
                <c:pt idx="0">
                  <c:v>200 Queries</c:v>
                </c:pt>
              </c:strCache>
            </c:strRef>
          </c:tx>
          <c:spPr>
            <a:ln w="38100" cap="rnd">
              <a:solidFill>
                <a:schemeClr val="accent3">
                  <a:shade val="86000"/>
                </a:schemeClr>
              </a:solidFill>
              <a:round/>
            </a:ln>
            <a:effectLst/>
          </c:spPr>
          <c:marker>
            <c:symbol val="triangle"/>
            <c:size val="15"/>
            <c:spPr>
              <a:solidFill>
                <a:schemeClr val="accent3">
                  <a:shade val="86000"/>
                </a:schemeClr>
              </a:solidFill>
              <a:ln w="9525">
                <a:solidFill>
                  <a:schemeClr val="accent3">
                    <a:shade val="86000"/>
                  </a:schemeClr>
                </a:solidFill>
              </a:ln>
              <a:effectLst/>
            </c:spPr>
          </c:marker>
          <c:cat>
            <c:numRef>
              <c:f>new!$O$182:$R$182</c:f>
              <c:numCache>
                <c:formatCode>General</c:formatCode>
                <c:ptCount val="4"/>
                <c:pt idx="0">
                  <c:v>1</c:v>
                </c:pt>
                <c:pt idx="1">
                  <c:v>2</c:v>
                </c:pt>
                <c:pt idx="2">
                  <c:v>4</c:v>
                </c:pt>
                <c:pt idx="3">
                  <c:v>8</c:v>
                </c:pt>
              </c:numCache>
            </c:numRef>
          </c:cat>
          <c:val>
            <c:numRef>
              <c:f>new!$O$184:$R$184</c:f>
              <c:numCache>
                <c:formatCode>General</c:formatCode>
                <c:ptCount val="4"/>
                <c:pt idx="0">
                  <c:v>25</c:v>
                </c:pt>
                <c:pt idx="1">
                  <c:v>33.222591362126245</c:v>
                </c:pt>
                <c:pt idx="2">
                  <c:v>64.724919093851142</c:v>
                </c:pt>
                <c:pt idx="3">
                  <c:v>104.71204188481676</c:v>
                </c:pt>
              </c:numCache>
            </c:numRef>
          </c:val>
          <c:smooth val="0"/>
          <c:extLst>
            <c:ext xmlns:c16="http://schemas.microsoft.com/office/drawing/2014/chart" uri="{C3380CC4-5D6E-409C-BE32-E72D297353CC}">
              <c16:uniqueId val="{00000001-94F9-C746-8D0D-9FE7D255AD11}"/>
            </c:ext>
          </c:extLst>
        </c:ser>
        <c:ser>
          <c:idx val="2"/>
          <c:order val="2"/>
          <c:tx>
            <c:strRef>
              <c:f>new!$N$185</c:f>
              <c:strCache>
                <c:ptCount val="1"/>
                <c:pt idx="0">
                  <c:v>400 Queries</c:v>
                </c:pt>
              </c:strCache>
            </c:strRef>
          </c:tx>
          <c:spPr>
            <a:ln w="38100" cap="rnd">
              <a:solidFill>
                <a:schemeClr val="accent3">
                  <a:tint val="86000"/>
                </a:schemeClr>
              </a:solidFill>
              <a:round/>
            </a:ln>
            <a:effectLst/>
          </c:spPr>
          <c:marker>
            <c:symbol val="diamond"/>
            <c:size val="15"/>
            <c:spPr>
              <a:solidFill>
                <a:schemeClr val="accent3">
                  <a:tint val="86000"/>
                </a:schemeClr>
              </a:solidFill>
              <a:ln w="9525">
                <a:solidFill>
                  <a:schemeClr val="accent3">
                    <a:tint val="86000"/>
                  </a:schemeClr>
                </a:solidFill>
              </a:ln>
              <a:effectLst/>
            </c:spPr>
          </c:marker>
          <c:cat>
            <c:numRef>
              <c:f>new!$O$182:$R$182</c:f>
              <c:numCache>
                <c:formatCode>General</c:formatCode>
                <c:ptCount val="4"/>
                <c:pt idx="0">
                  <c:v>1</c:v>
                </c:pt>
                <c:pt idx="1">
                  <c:v>2</c:v>
                </c:pt>
                <c:pt idx="2">
                  <c:v>4</c:v>
                </c:pt>
                <c:pt idx="3">
                  <c:v>8</c:v>
                </c:pt>
              </c:numCache>
            </c:numRef>
          </c:cat>
          <c:val>
            <c:numRef>
              <c:f>new!$O$185:$R$185</c:f>
              <c:numCache>
                <c:formatCode>General</c:formatCode>
                <c:ptCount val="4"/>
                <c:pt idx="0">
                  <c:v>20.920502092050206</c:v>
                </c:pt>
                <c:pt idx="1">
                  <c:v>34.99562554680665</c:v>
                </c:pt>
                <c:pt idx="2">
                  <c:v>64.516129032258064</c:v>
                </c:pt>
                <c:pt idx="3">
                  <c:v>109.58904109589042</c:v>
                </c:pt>
              </c:numCache>
            </c:numRef>
          </c:val>
          <c:smooth val="0"/>
          <c:extLst>
            <c:ext xmlns:c16="http://schemas.microsoft.com/office/drawing/2014/chart" uri="{C3380CC4-5D6E-409C-BE32-E72D297353CC}">
              <c16:uniqueId val="{00000002-94F9-C746-8D0D-9FE7D255AD11}"/>
            </c:ext>
          </c:extLst>
        </c:ser>
        <c:ser>
          <c:idx val="3"/>
          <c:order val="3"/>
          <c:tx>
            <c:strRef>
              <c:f>new!$N$186</c:f>
              <c:strCache>
                <c:ptCount val="1"/>
                <c:pt idx="0">
                  <c:v>800 Queries</c:v>
                </c:pt>
              </c:strCache>
            </c:strRef>
          </c:tx>
          <c:spPr>
            <a:ln w="38100" cap="rnd">
              <a:solidFill>
                <a:schemeClr val="accent3">
                  <a:tint val="58000"/>
                </a:schemeClr>
              </a:solidFill>
              <a:round/>
            </a:ln>
            <a:effectLst/>
          </c:spPr>
          <c:marker>
            <c:symbol val="square"/>
            <c:size val="15"/>
            <c:spPr>
              <a:solidFill>
                <a:schemeClr val="accent3">
                  <a:tint val="58000"/>
                </a:schemeClr>
              </a:solidFill>
              <a:ln w="9525">
                <a:solidFill>
                  <a:schemeClr val="accent3">
                    <a:tint val="58000"/>
                  </a:schemeClr>
                </a:solidFill>
              </a:ln>
              <a:effectLst/>
            </c:spPr>
          </c:marker>
          <c:cat>
            <c:numRef>
              <c:f>new!$O$182:$R$182</c:f>
              <c:numCache>
                <c:formatCode>General</c:formatCode>
                <c:ptCount val="4"/>
                <c:pt idx="0">
                  <c:v>1</c:v>
                </c:pt>
                <c:pt idx="1">
                  <c:v>2</c:v>
                </c:pt>
                <c:pt idx="2">
                  <c:v>4</c:v>
                </c:pt>
                <c:pt idx="3">
                  <c:v>8</c:v>
                </c:pt>
              </c:numCache>
            </c:numRef>
          </c:cat>
          <c:val>
            <c:numRef>
              <c:f>new!$O$186:$R$186</c:f>
              <c:numCache>
                <c:formatCode>General</c:formatCode>
                <c:ptCount val="4"/>
                <c:pt idx="0">
                  <c:v>22.37762237762238</c:v>
                </c:pt>
                <c:pt idx="1">
                  <c:v>38.167938931297705</c:v>
                </c:pt>
                <c:pt idx="2">
                  <c:v>67.057837384744346</c:v>
                </c:pt>
                <c:pt idx="3">
                  <c:v>126.78288431061809</c:v>
                </c:pt>
              </c:numCache>
            </c:numRef>
          </c:val>
          <c:smooth val="0"/>
          <c:extLst>
            <c:ext xmlns:c16="http://schemas.microsoft.com/office/drawing/2014/chart" uri="{C3380CC4-5D6E-409C-BE32-E72D297353CC}">
              <c16:uniqueId val="{00000003-94F9-C746-8D0D-9FE7D255AD11}"/>
            </c:ext>
          </c:extLst>
        </c:ser>
        <c:dLbls>
          <c:showLegendKey val="0"/>
          <c:showVal val="0"/>
          <c:showCatName val="0"/>
          <c:showSerName val="0"/>
          <c:showPercent val="0"/>
          <c:showBubbleSize val="0"/>
        </c:dLbls>
        <c:marker val="1"/>
        <c:smooth val="0"/>
        <c:axId val="103466911"/>
        <c:axId val="103553327"/>
      </c:lineChart>
      <c:catAx>
        <c:axId val="103466911"/>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GB" sz="2800" b="1"/>
                  <a:t>Number of Nodes</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3553327"/>
        <c:crosses val="autoZero"/>
        <c:auto val="1"/>
        <c:lblAlgn val="ctr"/>
        <c:lblOffset val="100"/>
        <c:noMultiLvlLbl val="0"/>
      </c:catAx>
      <c:valAx>
        <c:axId val="103553327"/>
        <c:scaling>
          <c:orientation val="minMax"/>
          <c:max val="127"/>
          <c:min val="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GB" sz="2800" b="1" dirty="0"/>
                  <a:t>Throughput (queries/sec)</a:t>
                </a:r>
              </a:p>
            </c:rich>
          </c:tx>
          <c:layout>
            <c:manualLayout>
              <c:xMode val="edge"/>
              <c:yMode val="edge"/>
              <c:x val="8.239693109976973E-3"/>
              <c:y val="0.22641560498343222"/>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3466911"/>
        <c:crosses val="autoZero"/>
        <c:crossBetween val="midCat"/>
        <c:majorUnit val="30"/>
      </c:valAx>
      <c:spPr>
        <a:noFill/>
        <a:ln>
          <a:noFill/>
        </a:ln>
        <a:effectLst/>
      </c:spPr>
    </c:plotArea>
    <c:legend>
      <c:legendPos val="b"/>
      <c:layout>
        <c:manualLayout>
          <c:xMode val="edge"/>
          <c:yMode val="edge"/>
          <c:x val="0.20207785450113641"/>
          <c:y val="0.3131428814986833"/>
          <c:w val="0.19271917591200591"/>
          <c:h val="0.3527802559198333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958948564389582"/>
          <c:y val="9.5772476511696708E-2"/>
          <c:w val="0.86895226308897233"/>
          <c:h val="0.71438498869189682"/>
        </c:manualLayout>
      </c:layout>
      <c:barChart>
        <c:barDir val="col"/>
        <c:grouping val="clustered"/>
        <c:varyColors val="0"/>
        <c:ser>
          <c:idx val="0"/>
          <c:order val="0"/>
          <c:tx>
            <c:strRef>
              <c:f>new!$A$128</c:f>
              <c:strCache>
                <c:ptCount val="1"/>
                <c:pt idx="0">
                  <c:v>static</c:v>
                </c:pt>
              </c:strCache>
            </c:strRef>
          </c:tx>
          <c:spPr>
            <a:solidFill>
              <a:schemeClr val="accent3">
                <a:shade val="50000"/>
              </a:schemeClr>
            </a:solidFill>
            <a:ln>
              <a:noFill/>
            </a:ln>
            <a:effectLst/>
          </c:spPr>
          <c:invertIfNegative val="0"/>
          <c:cat>
            <c:numRef>
              <c:f>new!$B$127:$D$127</c:f>
              <c:numCache>
                <c:formatCode>General</c:formatCode>
                <c:ptCount val="3"/>
                <c:pt idx="0">
                  <c:v>2</c:v>
                </c:pt>
                <c:pt idx="1">
                  <c:v>4</c:v>
                </c:pt>
                <c:pt idx="2">
                  <c:v>8</c:v>
                </c:pt>
              </c:numCache>
            </c:numRef>
          </c:cat>
          <c:val>
            <c:numRef>
              <c:f>new!$B$128:$D$128</c:f>
              <c:numCache>
                <c:formatCode>General</c:formatCode>
                <c:ptCount val="3"/>
                <c:pt idx="0">
                  <c:v>6.4</c:v>
                </c:pt>
                <c:pt idx="1">
                  <c:v>3.39</c:v>
                </c:pt>
                <c:pt idx="2">
                  <c:v>2.72</c:v>
                </c:pt>
              </c:numCache>
            </c:numRef>
          </c:val>
          <c:extLst>
            <c:ext xmlns:c16="http://schemas.microsoft.com/office/drawing/2014/chart" uri="{C3380CC4-5D6E-409C-BE32-E72D297353CC}">
              <c16:uniqueId val="{00000000-54A9-8842-9FA0-943C51029341}"/>
            </c:ext>
          </c:extLst>
        </c:ser>
        <c:ser>
          <c:idx val="1"/>
          <c:order val="1"/>
          <c:tx>
            <c:strRef>
              <c:f>new!$A$129</c:f>
              <c:strCache>
                <c:ptCount val="1"/>
                <c:pt idx="0">
                  <c:v>dynamic</c:v>
                </c:pt>
              </c:strCache>
            </c:strRef>
          </c:tx>
          <c:spPr>
            <a:solidFill>
              <a:schemeClr val="accent3">
                <a:shade val="70000"/>
              </a:schemeClr>
            </a:solidFill>
            <a:ln>
              <a:noFill/>
            </a:ln>
            <a:effectLst/>
          </c:spPr>
          <c:invertIfNegative val="0"/>
          <c:cat>
            <c:numRef>
              <c:f>new!$B$127:$D$127</c:f>
              <c:numCache>
                <c:formatCode>General</c:formatCode>
                <c:ptCount val="3"/>
                <c:pt idx="0">
                  <c:v>2</c:v>
                </c:pt>
                <c:pt idx="1">
                  <c:v>4</c:v>
                </c:pt>
                <c:pt idx="2">
                  <c:v>8</c:v>
                </c:pt>
              </c:numCache>
            </c:numRef>
          </c:cat>
          <c:val>
            <c:numRef>
              <c:f>new!$B$129:$D$129</c:f>
              <c:numCache>
                <c:formatCode>General</c:formatCode>
                <c:ptCount val="3"/>
                <c:pt idx="0">
                  <c:v>5.92</c:v>
                </c:pt>
                <c:pt idx="1">
                  <c:v>3.95</c:v>
                </c:pt>
                <c:pt idx="2">
                  <c:v>2.88</c:v>
                </c:pt>
              </c:numCache>
            </c:numRef>
          </c:val>
          <c:extLst>
            <c:ext xmlns:c16="http://schemas.microsoft.com/office/drawing/2014/chart" uri="{C3380CC4-5D6E-409C-BE32-E72D297353CC}">
              <c16:uniqueId val="{00000001-54A9-8842-9FA0-943C51029341}"/>
            </c:ext>
          </c:extLst>
        </c:ser>
        <c:ser>
          <c:idx val="2"/>
          <c:order val="2"/>
          <c:tx>
            <c:strRef>
              <c:f>new!$A$130</c:f>
              <c:strCache>
                <c:ptCount val="1"/>
                <c:pt idx="0">
                  <c:v>predict-st-unsorted</c:v>
                </c:pt>
              </c:strCache>
            </c:strRef>
          </c:tx>
          <c:spPr>
            <a:solidFill>
              <a:schemeClr val="accent3">
                <a:shade val="90000"/>
              </a:schemeClr>
            </a:solidFill>
            <a:ln>
              <a:noFill/>
            </a:ln>
            <a:effectLst/>
          </c:spPr>
          <c:invertIfNegative val="0"/>
          <c:cat>
            <c:numRef>
              <c:f>new!$B$127:$D$127</c:f>
              <c:numCache>
                <c:formatCode>General</c:formatCode>
                <c:ptCount val="3"/>
                <c:pt idx="0">
                  <c:v>2</c:v>
                </c:pt>
                <c:pt idx="1">
                  <c:v>4</c:v>
                </c:pt>
                <c:pt idx="2">
                  <c:v>8</c:v>
                </c:pt>
              </c:numCache>
            </c:numRef>
          </c:cat>
          <c:val>
            <c:numRef>
              <c:f>new!$B$130:$D$130</c:f>
              <c:numCache>
                <c:formatCode>General</c:formatCode>
                <c:ptCount val="3"/>
                <c:pt idx="0">
                  <c:v>7.12</c:v>
                </c:pt>
                <c:pt idx="1">
                  <c:v>3.47</c:v>
                </c:pt>
                <c:pt idx="2">
                  <c:v>2.29</c:v>
                </c:pt>
              </c:numCache>
            </c:numRef>
          </c:val>
          <c:extLst>
            <c:ext xmlns:c16="http://schemas.microsoft.com/office/drawing/2014/chart" uri="{C3380CC4-5D6E-409C-BE32-E72D297353CC}">
              <c16:uniqueId val="{00000002-54A9-8842-9FA0-943C51029341}"/>
            </c:ext>
          </c:extLst>
        </c:ser>
        <c:ser>
          <c:idx val="3"/>
          <c:order val="3"/>
          <c:tx>
            <c:strRef>
              <c:f>new!$A$131</c:f>
              <c:strCache>
                <c:ptCount val="1"/>
                <c:pt idx="0">
                  <c:v>predict-st</c:v>
                </c:pt>
              </c:strCache>
            </c:strRef>
          </c:tx>
          <c:spPr>
            <a:solidFill>
              <a:schemeClr val="accent3">
                <a:tint val="90000"/>
              </a:schemeClr>
            </a:solidFill>
            <a:ln>
              <a:noFill/>
            </a:ln>
            <a:effectLst/>
          </c:spPr>
          <c:invertIfNegative val="0"/>
          <c:cat>
            <c:numRef>
              <c:f>new!$B$127:$D$127</c:f>
              <c:numCache>
                <c:formatCode>General</c:formatCode>
                <c:ptCount val="3"/>
                <c:pt idx="0">
                  <c:v>2</c:v>
                </c:pt>
                <c:pt idx="1">
                  <c:v>4</c:v>
                </c:pt>
                <c:pt idx="2">
                  <c:v>8</c:v>
                </c:pt>
              </c:numCache>
            </c:numRef>
          </c:cat>
          <c:val>
            <c:numRef>
              <c:f>new!$B$131:$D$131</c:f>
              <c:numCache>
                <c:formatCode>General</c:formatCode>
                <c:ptCount val="3"/>
                <c:pt idx="0">
                  <c:v>4.57</c:v>
                </c:pt>
                <c:pt idx="1">
                  <c:v>3.44</c:v>
                </c:pt>
                <c:pt idx="2">
                  <c:v>2.96</c:v>
                </c:pt>
              </c:numCache>
            </c:numRef>
          </c:val>
          <c:extLst>
            <c:ext xmlns:c16="http://schemas.microsoft.com/office/drawing/2014/chart" uri="{C3380CC4-5D6E-409C-BE32-E72D297353CC}">
              <c16:uniqueId val="{00000003-54A9-8842-9FA0-943C51029341}"/>
            </c:ext>
          </c:extLst>
        </c:ser>
        <c:ser>
          <c:idx val="4"/>
          <c:order val="4"/>
          <c:tx>
            <c:strRef>
              <c:f>new!$A$132</c:f>
              <c:strCache>
                <c:ptCount val="1"/>
                <c:pt idx="0">
                  <c:v>predict-dn</c:v>
                </c:pt>
              </c:strCache>
            </c:strRef>
          </c:tx>
          <c:spPr>
            <a:solidFill>
              <a:schemeClr val="accent3">
                <a:tint val="70000"/>
              </a:schemeClr>
            </a:solidFill>
            <a:ln>
              <a:noFill/>
            </a:ln>
            <a:effectLst/>
          </c:spPr>
          <c:invertIfNegative val="0"/>
          <c:cat>
            <c:numRef>
              <c:f>new!$B$127:$D$127</c:f>
              <c:numCache>
                <c:formatCode>General</c:formatCode>
                <c:ptCount val="3"/>
                <c:pt idx="0">
                  <c:v>2</c:v>
                </c:pt>
                <c:pt idx="1">
                  <c:v>4</c:v>
                </c:pt>
                <c:pt idx="2">
                  <c:v>8</c:v>
                </c:pt>
              </c:numCache>
            </c:numRef>
          </c:cat>
          <c:val>
            <c:numRef>
              <c:f>new!$B$132:$D$132</c:f>
              <c:numCache>
                <c:formatCode>General</c:formatCode>
                <c:ptCount val="3"/>
                <c:pt idx="0">
                  <c:v>4.54</c:v>
                </c:pt>
                <c:pt idx="1">
                  <c:v>2.5099999999999998</c:v>
                </c:pt>
                <c:pt idx="2">
                  <c:v>1.61</c:v>
                </c:pt>
              </c:numCache>
            </c:numRef>
          </c:val>
          <c:extLst>
            <c:ext xmlns:c16="http://schemas.microsoft.com/office/drawing/2014/chart" uri="{C3380CC4-5D6E-409C-BE32-E72D297353CC}">
              <c16:uniqueId val="{00000004-54A9-8842-9FA0-943C51029341}"/>
            </c:ext>
          </c:extLst>
        </c:ser>
        <c:ser>
          <c:idx val="5"/>
          <c:order val="5"/>
          <c:tx>
            <c:strRef>
              <c:f>new!$A$133</c:f>
              <c:strCache>
                <c:ptCount val="1"/>
                <c:pt idx="0">
                  <c:v>work-steal-predict</c:v>
                </c:pt>
              </c:strCache>
            </c:strRef>
          </c:tx>
          <c:spPr>
            <a:solidFill>
              <a:schemeClr val="accent2"/>
            </a:solidFill>
            <a:ln>
              <a:noFill/>
            </a:ln>
            <a:effectLst/>
          </c:spPr>
          <c:invertIfNegative val="0"/>
          <c:cat>
            <c:numRef>
              <c:f>new!$B$127:$D$127</c:f>
              <c:numCache>
                <c:formatCode>General</c:formatCode>
                <c:ptCount val="3"/>
                <c:pt idx="0">
                  <c:v>2</c:v>
                </c:pt>
                <c:pt idx="1">
                  <c:v>4</c:v>
                </c:pt>
                <c:pt idx="2">
                  <c:v>8</c:v>
                </c:pt>
              </c:numCache>
            </c:numRef>
          </c:cat>
          <c:val>
            <c:numRef>
              <c:f>new!$B$133:$D$133</c:f>
              <c:numCache>
                <c:formatCode>General</c:formatCode>
                <c:ptCount val="3"/>
                <c:pt idx="0">
                  <c:v>4.01</c:v>
                </c:pt>
                <c:pt idx="1">
                  <c:v>2.2200000000000002</c:v>
                </c:pt>
                <c:pt idx="2">
                  <c:v>1.38</c:v>
                </c:pt>
              </c:numCache>
            </c:numRef>
          </c:val>
          <c:extLst>
            <c:ext xmlns:c16="http://schemas.microsoft.com/office/drawing/2014/chart" uri="{C3380CC4-5D6E-409C-BE32-E72D297353CC}">
              <c16:uniqueId val="{00000005-54A9-8842-9FA0-943C51029341}"/>
            </c:ext>
          </c:extLst>
        </c:ser>
        <c:dLbls>
          <c:showLegendKey val="0"/>
          <c:showVal val="0"/>
          <c:showCatName val="0"/>
          <c:showSerName val="0"/>
          <c:showPercent val="0"/>
          <c:showBubbleSize val="0"/>
        </c:dLbls>
        <c:gapWidth val="219"/>
        <c:axId val="123769455"/>
        <c:axId val="462189727"/>
      </c:barChart>
      <c:catAx>
        <c:axId val="123769455"/>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GB" sz="2800" b="1"/>
                  <a:t>Number of Nodes</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2189727"/>
        <c:crosses val="autoZero"/>
        <c:auto val="1"/>
        <c:lblAlgn val="ctr"/>
        <c:lblOffset val="100"/>
        <c:noMultiLvlLbl val="0"/>
      </c:catAx>
      <c:valAx>
        <c:axId val="46218972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GB" sz="2800" b="1" dirty="0"/>
                  <a:t>Query Ans. (sec)</a:t>
                </a:r>
              </a:p>
            </c:rich>
          </c:tx>
          <c:layout>
            <c:manualLayout>
              <c:xMode val="edge"/>
              <c:yMode val="edge"/>
              <c:x val="0"/>
              <c:y val="0.25340329901847997"/>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3769455"/>
        <c:crosses val="autoZero"/>
        <c:crossBetween val="between"/>
        <c:majorUnit val="2.5"/>
      </c:valAx>
      <c:spPr>
        <a:noFill/>
        <a:ln>
          <a:noFill/>
        </a:ln>
        <a:effectLst/>
      </c:spPr>
    </c:plotArea>
    <c:legend>
      <c:legendPos val="b"/>
      <c:legendEntry>
        <c:idx val="5"/>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5694629084040757"/>
          <c:y val="2.3126275882181393E-4"/>
          <c:w val="0.34305370915959255"/>
          <c:h val="0.4300035420750312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123491078982484"/>
          <c:y val="0.13401625020126215"/>
          <c:w val="0.8046059219377536"/>
          <c:h val="0.66022066247301403"/>
        </c:manualLayout>
      </c:layout>
      <c:lineChart>
        <c:grouping val="standard"/>
        <c:varyColors val="0"/>
        <c:ser>
          <c:idx val="0"/>
          <c:order val="0"/>
          <c:tx>
            <c:strRef>
              <c:f>new!$L$200</c:f>
              <c:strCache>
                <c:ptCount val="1"/>
                <c:pt idx="0">
                  <c:v>100 Queries</c:v>
                </c:pt>
              </c:strCache>
            </c:strRef>
          </c:tx>
          <c:spPr>
            <a:ln w="38100" cap="rnd">
              <a:solidFill>
                <a:schemeClr val="accent3">
                  <a:shade val="58000"/>
                </a:schemeClr>
              </a:solidFill>
              <a:round/>
            </a:ln>
            <a:effectLst/>
          </c:spPr>
          <c:marker>
            <c:symbol val="circle"/>
            <c:size val="15"/>
            <c:spPr>
              <a:solidFill>
                <a:schemeClr val="accent3">
                  <a:shade val="58000"/>
                </a:schemeClr>
              </a:solidFill>
              <a:ln w="9525">
                <a:solidFill>
                  <a:schemeClr val="accent3">
                    <a:shade val="58000"/>
                  </a:schemeClr>
                </a:solidFill>
              </a:ln>
              <a:effectLst/>
            </c:spPr>
          </c:marker>
          <c:cat>
            <c:numRef>
              <c:f>new!$M$199:$O$199</c:f>
              <c:numCache>
                <c:formatCode>General</c:formatCode>
                <c:ptCount val="3"/>
                <c:pt idx="0">
                  <c:v>2</c:v>
                </c:pt>
                <c:pt idx="1">
                  <c:v>4</c:v>
                </c:pt>
                <c:pt idx="2">
                  <c:v>8</c:v>
                </c:pt>
              </c:numCache>
            </c:numRef>
          </c:cat>
          <c:val>
            <c:numRef>
              <c:f>new!$M$200:$O$200</c:f>
              <c:numCache>
                <c:formatCode>General</c:formatCode>
                <c:ptCount val="3"/>
                <c:pt idx="0">
                  <c:v>29.673590504451038</c:v>
                </c:pt>
                <c:pt idx="1">
                  <c:v>50.505050505050498</c:v>
                </c:pt>
                <c:pt idx="2">
                  <c:v>80.645161290322577</c:v>
                </c:pt>
              </c:numCache>
            </c:numRef>
          </c:val>
          <c:smooth val="0"/>
          <c:extLst>
            <c:ext xmlns:c16="http://schemas.microsoft.com/office/drawing/2014/chart" uri="{C3380CC4-5D6E-409C-BE32-E72D297353CC}">
              <c16:uniqueId val="{00000000-0FF3-ED4F-8E22-41E9E142CA71}"/>
            </c:ext>
          </c:extLst>
        </c:ser>
        <c:ser>
          <c:idx val="1"/>
          <c:order val="1"/>
          <c:tx>
            <c:strRef>
              <c:f>new!$L$201</c:f>
              <c:strCache>
                <c:ptCount val="1"/>
                <c:pt idx="0">
                  <c:v>200 Queries</c:v>
                </c:pt>
              </c:strCache>
            </c:strRef>
          </c:tx>
          <c:spPr>
            <a:ln w="38100" cap="rnd">
              <a:solidFill>
                <a:schemeClr val="accent3">
                  <a:shade val="86000"/>
                </a:schemeClr>
              </a:solidFill>
              <a:round/>
            </a:ln>
            <a:effectLst/>
          </c:spPr>
          <c:marker>
            <c:symbol val="triangle"/>
            <c:size val="15"/>
            <c:spPr>
              <a:solidFill>
                <a:schemeClr val="accent3">
                  <a:shade val="86000"/>
                </a:schemeClr>
              </a:solidFill>
              <a:ln w="9525">
                <a:solidFill>
                  <a:schemeClr val="accent3">
                    <a:shade val="86000"/>
                  </a:schemeClr>
                </a:solidFill>
              </a:ln>
              <a:effectLst/>
            </c:spPr>
          </c:marker>
          <c:cat>
            <c:numRef>
              <c:f>new!$M$199:$O$199</c:f>
              <c:numCache>
                <c:formatCode>General</c:formatCode>
                <c:ptCount val="3"/>
                <c:pt idx="0">
                  <c:v>2</c:v>
                </c:pt>
                <c:pt idx="1">
                  <c:v>4</c:v>
                </c:pt>
                <c:pt idx="2">
                  <c:v>8</c:v>
                </c:pt>
              </c:numCache>
            </c:numRef>
          </c:cat>
          <c:val>
            <c:numRef>
              <c:f>new!$M$201:$O$201</c:f>
              <c:numCache>
                <c:formatCode>General</c:formatCode>
                <c:ptCount val="3"/>
                <c:pt idx="0">
                  <c:v>21.810250817884405</c:v>
                </c:pt>
                <c:pt idx="1">
                  <c:v>48.899755501222494</c:v>
                </c:pt>
                <c:pt idx="2">
                  <c:v>92.165898617511516</c:v>
                </c:pt>
              </c:numCache>
            </c:numRef>
          </c:val>
          <c:smooth val="0"/>
          <c:extLst>
            <c:ext xmlns:c16="http://schemas.microsoft.com/office/drawing/2014/chart" uri="{C3380CC4-5D6E-409C-BE32-E72D297353CC}">
              <c16:uniqueId val="{00000001-0FF3-ED4F-8E22-41E9E142CA71}"/>
            </c:ext>
          </c:extLst>
        </c:ser>
        <c:ser>
          <c:idx val="2"/>
          <c:order val="2"/>
          <c:tx>
            <c:strRef>
              <c:f>new!$L$202</c:f>
              <c:strCache>
                <c:ptCount val="1"/>
                <c:pt idx="0">
                  <c:v>400 Queries</c:v>
                </c:pt>
              </c:strCache>
            </c:strRef>
          </c:tx>
          <c:spPr>
            <a:ln w="38100" cap="rnd">
              <a:solidFill>
                <a:schemeClr val="accent3">
                  <a:tint val="86000"/>
                </a:schemeClr>
              </a:solidFill>
              <a:round/>
            </a:ln>
            <a:effectLst/>
          </c:spPr>
          <c:marker>
            <c:symbol val="diamond"/>
            <c:size val="15"/>
            <c:spPr>
              <a:solidFill>
                <a:schemeClr val="accent3">
                  <a:tint val="86000"/>
                </a:schemeClr>
              </a:solidFill>
              <a:ln w="9525">
                <a:solidFill>
                  <a:schemeClr val="accent3">
                    <a:tint val="86000"/>
                  </a:schemeClr>
                </a:solidFill>
              </a:ln>
              <a:effectLst/>
            </c:spPr>
          </c:marker>
          <c:cat>
            <c:numRef>
              <c:f>new!$M$199:$O$199</c:f>
              <c:numCache>
                <c:formatCode>General</c:formatCode>
                <c:ptCount val="3"/>
                <c:pt idx="0">
                  <c:v>2</c:v>
                </c:pt>
                <c:pt idx="1">
                  <c:v>4</c:v>
                </c:pt>
                <c:pt idx="2">
                  <c:v>8</c:v>
                </c:pt>
              </c:numCache>
            </c:numRef>
          </c:cat>
          <c:val>
            <c:numRef>
              <c:f>new!$M$202:$O$202</c:f>
              <c:numCache>
                <c:formatCode>General</c:formatCode>
                <c:ptCount val="3"/>
                <c:pt idx="0">
                  <c:v>22.753128555176339</c:v>
                </c:pt>
                <c:pt idx="1">
                  <c:v>54.570259208731237</c:v>
                </c:pt>
                <c:pt idx="2">
                  <c:v>94.786729857819921</c:v>
                </c:pt>
              </c:numCache>
            </c:numRef>
          </c:val>
          <c:smooth val="0"/>
          <c:extLst>
            <c:ext xmlns:c16="http://schemas.microsoft.com/office/drawing/2014/chart" uri="{C3380CC4-5D6E-409C-BE32-E72D297353CC}">
              <c16:uniqueId val="{00000002-0FF3-ED4F-8E22-41E9E142CA71}"/>
            </c:ext>
          </c:extLst>
        </c:ser>
        <c:ser>
          <c:idx val="3"/>
          <c:order val="3"/>
          <c:tx>
            <c:strRef>
              <c:f>new!$L$203</c:f>
              <c:strCache>
                <c:ptCount val="1"/>
                <c:pt idx="0">
                  <c:v>800 Queries</c:v>
                </c:pt>
              </c:strCache>
            </c:strRef>
          </c:tx>
          <c:spPr>
            <a:ln w="38100" cap="rnd">
              <a:solidFill>
                <a:schemeClr val="accent3">
                  <a:tint val="58000"/>
                </a:schemeClr>
              </a:solidFill>
              <a:round/>
            </a:ln>
            <a:effectLst/>
          </c:spPr>
          <c:marker>
            <c:symbol val="square"/>
            <c:size val="15"/>
            <c:spPr>
              <a:solidFill>
                <a:schemeClr val="accent3">
                  <a:tint val="58000"/>
                </a:schemeClr>
              </a:solidFill>
              <a:ln w="9525">
                <a:solidFill>
                  <a:schemeClr val="accent3">
                    <a:tint val="58000"/>
                  </a:schemeClr>
                </a:solidFill>
              </a:ln>
              <a:effectLst/>
            </c:spPr>
          </c:marker>
          <c:cat>
            <c:numRef>
              <c:f>new!$M$199:$O$199</c:f>
              <c:numCache>
                <c:formatCode>General</c:formatCode>
                <c:ptCount val="3"/>
                <c:pt idx="0">
                  <c:v>2</c:v>
                </c:pt>
                <c:pt idx="1">
                  <c:v>4</c:v>
                </c:pt>
                <c:pt idx="2">
                  <c:v>8</c:v>
                </c:pt>
              </c:numCache>
            </c:numRef>
          </c:cat>
          <c:val>
            <c:numRef>
              <c:f>new!$M$203:$O$203</c:f>
              <c:numCache>
                <c:formatCode>General</c:formatCode>
                <c:ptCount val="3"/>
                <c:pt idx="0">
                  <c:v>25.923525599481529</c:v>
                </c:pt>
                <c:pt idx="1">
                  <c:v>58.479532163742689</c:v>
                </c:pt>
                <c:pt idx="2">
                  <c:v>100.25062656641603</c:v>
                </c:pt>
              </c:numCache>
            </c:numRef>
          </c:val>
          <c:smooth val="0"/>
          <c:extLst>
            <c:ext xmlns:c16="http://schemas.microsoft.com/office/drawing/2014/chart" uri="{C3380CC4-5D6E-409C-BE32-E72D297353CC}">
              <c16:uniqueId val="{00000003-0FF3-ED4F-8E22-41E9E142CA71}"/>
            </c:ext>
          </c:extLst>
        </c:ser>
        <c:dLbls>
          <c:showLegendKey val="0"/>
          <c:showVal val="0"/>
          <c:showCatName val="0"/>
          <c:showSerName val="0"/>
          <c:showPercent val="0"/>
          <c:showBubbleSize val="0"/>
        </c:dLbls>
        <c:marker val="1"/>
        <c:smooth val="0"/>
        <c:axId val="674036063"/>
        <c:axId val="93423087"/>
      </c:lineChart>
      <c:catAx>
        <c:axId val="674036063"/>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a:t>Number</a:t>
                </a:r>
                <a:r>
                  <a:rPr lang="en-US" sz="2800" b="1" baseline="0"/>
                  <a:t> of Nodes</a:t>
                </a:r>
                <a:endParaRPr lang="en-GB" sz="2800" b="1"/>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3423087"/>
        <c:crosses val="autoZero"/>
        <c:auto val="1"/>
        <c:lblAlgn val="ctr"/>
        <c:lblOffset val="100"/>
        <c:noMultiLvlLbl val="0"/>
      </c:catAx>
      <c:valAx>
        <c:axId val="93423087"/>
        <c:scaling>
          <c:orientation val="minMax"/>
          <c:max val="101"/>
          <c:min val="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5600" b="1" i="0" u="none" strike="noStrike" kern="1200" baseline="0">
                    <a:solidFill>
                      <a:schemeClr val="tx1">
                        <a:lumMod val="65000"/>
                        <a:lumOff val="35000"/>
                      </a:schemeClr>
                    </a:solidFill>
                    <a:latin typeface="+mn-lt"/>
                    <a:ea typeface="+mn-ea"/>
                    <a:cs typeface="+mn-cs"/>
                  </a:defRPr>
                </a:pPr>
                <a:r>
                  <a:rPr lang="en-GB" sz="2800" b="1" i="0" u="none" strike="noStrike" kern="1200" baseline="0" dirty="0">
                    <a:solidFill>
                      <a:prstClr val="black">
                        <a:lumMod val="65000"/>
                        <a:lumOff val="35000"/>
                      </a:prstClr>
                    </a:solidFill>
                  </a:rPr>
                  <a:t>Throughput (queries/sec)</a:t>
                </a:r>
              </a:p>
            </c:rich>
          </c:tx>
          <c:layout>
            <c:manualLayout>
              <c:xMode val="edge"/>
              <c:yMode val="edge"/>
              <c:x val="2.2089865049929686E-2"/>
              <c:y val="0.14905420252145218"/>
            </c:manualLayout>
          </c:layout>
          <c:overlay val="0"/>
          <c:spPr>
            <a:noFill/>
            <a:ln>
              <a:noFill/>
            </a:ln>
            <a:effectLst/>
          </c:spPr>
          <c:txPr>
            <a:bodyPr rot="-5400000" spcFirstLastPara="1" vertOverflow="ellipsis" vert="horz" wrap="square" anchor="ctr" anchorCtr="1"/>
            <a:lstStyle/>
            <a:p>
              <a:pPr>
                <a:defRPr sz="5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74036063"/>
        <c:crosses val="autoZero"/>
        <c:crossBetween val="midCat"/>
        <c:majorUnit val="30"/>
      </c:valAx>
      <c:spPr>
        <a:noFill/>
        <a:ln>
          <a:noFill/>
        </a:ln>
        <a:effectLst/>
      </c:spPr>
    </c:plotArea>
    <c:legend>
      <c:legendPos val="b"/>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9436215296888071"/>
          <c:y val="0.18054295621713537"/>
          <c:w val="0.18232462986810696"/>
          <c:h val="0.3477491658893774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602173556430447"/>
          <c:y val="0.10515272519858872"/>
          <c:w val="0.84451476377952761"/>
          <c:h val="0.68701855000369516"/>
        </c:manualLayout>
      </c:layout>
      <c:lineChart>
        <c:grouping val="standard"/>
        <c:varyColors val="0"/>
        <c:ser>
          <c:idx val="0"/>
          <c:order val="0"/>
          <c:tx>
            <c:strRef>
              <c:f>new!$K$402</c:f>
              <c:strCache>
                <c:ptCount val="1"/>
                <c:pt idx="0">
                  <c:v>EQUALLY-SPLIT</c:v>
                </c:pt>
              </c:strCache>
            </c:strRef>
          </c:tx>
          <c:spPr>
            <a:ln w="28575" cap="rnd">
              <a:solidFill>
                <a:schemeClr val="accent3">
                  <a:shade val="58000"/>
                </a:schemeClr>
              </a:solidFill>
              <a:round/>
            </a:ln>
            <a:effectLst/>
          </c:spPr>
          <c:marker>
            <c:symbol val="square"/>
            <c:size val="15"/>
            <c:spPr>
              <a:solidFill>
                <a:schemeClr val="accent3">
                  <a:shade val="58000"/>
                </a:schemeClr>
              </a:solidFill>
              <a:ln w="9525">
                <a:solidFill>
                  <a:schemeClr val="accent3">
                    <a:shade val="58000"/>
                  </a:schemeClr>
                </a:solidFill>
              </a:ln>
              <a:effectLst/>
            </c:spPr>
          </c:marker>
          <c:cat>
            <c:numRef>
              <c:f>new!$L$401:$O$401</c:f>
              <c:numCache>
                <c:formatCode>General</c:formatCode>
                <c:ptCount val="4"/>
                <c:pt idx="0">
                  <c:v>1</c:v>
                </c:pt>
                <c:pt idx="1">
                  <c:v>2</c:v>
                </c:pt>
                <c:pt idx="2">
                  <c:v>4</c:v>
                </c:pt>
                <c:pt idx="3">
                  <c:v>8</c:v>
                </c:pt>
              </c:numCache>
            </c:numRef>
          </c:cat>
          <c:val>
            <c:numRef>
              <c:f>new!$L$402:$O$402</c:f>
              <c:numCache>
                <c:formatCode>General</c:formatCode>
                <c:ptCount val="4"/>
                <c:pt idx="0">
                  <c:v>8.1820000000000004</c:v>
                </c:pt>
                <c:pt idx="1">
                  <c:v>5.8706078000000002</c:v>
                </c:pt>
                <c:pt idx="2">
                  <c:v>4.5933621999999996</c:v>
                </c:pt>
                <c:pt idx="3">
                  <c:v>4.5141840000000002</c:v>
                </c:pt>
              </c:numCache>
            </c:numRef>
          </c:val>
          <c:smooth val="0"/>
          <c:extLst>
            <c:ext xmlns:c16="http://schemas.microsoft.com/office/drawing/2014/chart" uri="{C3380CC4-5D6E-409C-BE32-E72D297353CC}">
              <c16:uniqueId val="{00000000-7722-4B4E-954F-0E95BCAEB36F}"/>
            </c:ext>
          </c:extLst>
        </c:ser>
        <c:ser>
          <c:idx val="1"/>
          <c:order val="1"/>
          <c:tx>
            <c:strRef>
              <c:f>new!$K$403</c:f>
              <c:strCache>
                <c:ptCount val="1"/>
                <c:pt idx="0">
                  <c:v>PARTIAL-4</c:v>
                </c:pt>
              </c:strCache>
            </c:strRef>
          </c:tx>
          <c:spPr>
            <a:ln w="28575" cap="rnd">
              <a:solidFill>
                <a:schemeClr val="accent3">
                  <a:shade val="86000"/>
                </a:schemeClr>
              </a:solidFill>
              <a:round/>
            </a:ln>
            <a:effectLst/>
          </c:spPr>
          <c:marker>
            <c:symbol val="diamond"/>
            <c:size val="15"/>
            <c:spPr>
              <a:solidFill>
                <a:schemeClr val="accent3">
                  <a:shade val="86000"/>
                </a:schemeClr>
              </a:solidFill>
              <a:ln w="9525">
                <a:solidFill>
                  <a:schemeClr val="accent3">
                    <a:shade val="86000"/>
                  </a:schemeClr>
                </a:solidFill>
              </a:ln>
              <a:effectLst/>
            </c:spPr>
          </c:marker>
          <c:cat>
            <c:numRef>
              <c:f>new!$L$401:$O$401</c:f>
              <c:numCache>
                <c:formatCode>General</c:formatCode>
                <c:ptCount val="4"/>
                <c:pt idx="0">
                  <c:v>1</c:v>
                </c:pt>
                <c:pt idx="1">
                  <c:v>2</c:v>
                </c:pt>
                <c:pt idx="2">
                  <c:v>4</c:v>
                </c:pt>
                <c:pt idx="3">
                  <c:v>8</c:v>
                </c:pt>
              </c:numCache>
            </c:numRef>
          </c:cat>
          <c:val>
            <c:numRef>
              <c:f>new!$L$403:$O$403</c:f>
              <c:numCache>
                <c:formatCode>General</c:formatCode>
                <c:ptCount val="4"/>
                <c:pt idx="2">
                  <c:v>4.5933621999999996</c:v>
                </c:pt>
                <c:pt idx="3">
                  <c:v>3.5332727999999998</c:v>
                </c:pt>
              </c:numCache>
            </c:numRef>
          </c:val>
          <c:smooth val="0"/>
          <c:extLst>
            <c:ext xmlns:c16="http://schemas.microsoft.com/office/drawing/2014/chart" uri="{C3380CC4-5D6E-409C-BE32-E72D297353CC}">
              <c16:uniqueId val="{00000001-7722-4B4E-954F-0E95BCAEB36F}"/>
            </c:ext>
          </c:extLst>
        </c:ser>
        <c:ser>
          <c:idx val="2"/>
          <c:order val="2"/>
          <c:tx>
            <c:strRef>
              <c:f>new!$K$404</c:f>
              <c:strCache>
                <c:ptCount val="1"/>
                <c:pt idx="0">
                  <c:v>PARTIAL-2</c:v>
                </c:pt>
              </c:strCache>
            </c:strRef>
          </c:tx>
          <c:spPr>
            <a:ln w="28575" cap="rnd">
              <a:solidFill>
                <a:schemeClr val="accent3">
                  <a:tint val="86000"/>
                </a:schemeClr>
              </a:solidFill>
              <a:round/>
            </a:ln>
            <a:effectLst/>
          </c:spPr>
          <c:marker>
            <c:symbol val="triangle"/>
            <c:size val="15"/>
            <c:spPr>
              <a:solidFill>
                <a:schemeClr val="accent3">
                  <a:tint val="86000"/>
                </a:schemeClr>
              </a:solidFill>
              <a:ln w="9525">
                <a:solidFill>
                  <a:schemeClr val="accent3">
                    <a:tint val="86000"/>
                  </a:schemeClr>
                </a:solidFill>
              </a:ln>
              <a:effectLst/>
            </c:spPr>
          </c:marker>
          <c:cat>
            <c:numRef>
              <c:f>new!$L$401:$O$401</c:f>
              <c:numCache>
                <c:formatCode>General</c:formatCode>
                <c:ptCount val="4"/>
                <c:pt idx="0">
                  <c:v>1</c:v>
                </c:pt>
                <c:pt idx="1">
                  <c:v>2</c:v>
                </c:pt>
                <c:pt idx="2">
                  <c:v>4</c:v>
                </c:pt>
                <c:pt idx="3">
                  <c:v>8</c:v>
                </c:pt>
              </c:numCache>
            </c:numRef>
          </c:cat>
          <c:val>
            <c:numRef>
              <c:f>new!$L$404:$O$404</c:f>
              <c:numCache>
                <c:formatCode>General</c:formatCode>
                <c:ptCount val="4"/>
                <c:pt idx="1">
                  <c:v>5.8706078000000002</c:v>
                </c:pt>
                <c:pt idx="2">
                  <c:v>4.3128710000000003</c:v>
                </c:pt>
                <c:pt idx="3">
                  <c:v>3.1733441999999998</c:v>
                </c:pt>
              </c:numCache>
            </c:numRef>
          </c:val>
          <c:smooth val="0"/>
          <c:extLst>
            <c:ext xmlns:c16="http://schemas.microsoft.com/office/drawing/2014/chart" uri="{C3380CC4-5D6E-409C-BE32-E72D297353CC}">
              <c16:uniqueId val="{00000002-7722-4B4E-954F-0E95BCAEB36F}"/>
            </c:ext>
          </c:extLst>
        </c:ser>
        <c:ser>
          <c:idx val="3"/>
          <c:order val="3"/>
          <c:tx>
            <c:strRef>
              <c:f>new!$K$405</c:f>
              <c:strCache>
                <c:ptCount val="1"/>
                <c:pt idx="0">
                  <c:v>FULL</c:v>
                </c:pt>
              </c:strCache>
            </c:strRef>
          </c:tx>
          <c:spPr>
            <a:ln w="28575" cap="rnd">
              <a:solidFill>
                <a:schemeClr val="accent3">
                  <a:tint val="58000"/>
                </a:schemeClr>
              </a:solidFill>
              <a:round/>
            </a:ln>
            <a:effectLst/>
          </c:spPr>
          <c:marker>
            <c:symbol val="circle"/>
            <c:size val="15"/>
            <c:spPr>
              <a:solidFill>
                <a:schemeClr val="accent3">
                  <a:tint val="58000"/>
                </a:schemeClr>
              </a:solidFill>
              <a:ln w="9525">
                <a:solidFill>
                  <a:schemeClr val="accent3">
                    <a:tint val="58000"/>
                  </a:schemeClr>
                </a:solidFill>
              </a:ln>
              <a:effectLst/>
            </c:spPr>
          </c:marker>
          <c:cat>
            <c:numRef>
              <c:f>new!$L$401:$O$401</c:f>
              <c:numCache>
                <c:formatCode>General</c:formatCode>
                <c:ptCount val="4"/>
                <c:pt idx="0">
                  <c:v>1</c:v>
                </c:pt>
                <c:pt idx="1">
                  <c:v>2</c:v>
                </c:pt>
                <c:pt idx="2">
                  <c:v>4</c:v>
                </c:pt>
                <c:pt idx="3">
                  <c:v>8</c:v>
                </c:pt>
              </c:numCache>
            </c:numRef>
          </c:cat>
          <c:val>
            <c:numRef>
              <c:f>new!$L$405:$O$405</c:f>
              <c:numCache>
                <c:formatCode>General</c:formatCode>
                <c:ptCount val="4"/>
                <c:pt idx="0">
                  <c:v>8.1820000000000004</c:v>
                </c:pt>
                <c:pt idx="1">
                  <c:v>4.3662586000000001</c:v>
                </c:pt>
                <c:pt idx="2">
                  <c:v>2.4648171999999997</c:v>
                </c:pt>
                <c:pt idx="3">
                  <c:v>1.7296646</c:v>
                </c:pt>
              </c:numCache>
            </c:numRef>
          </c:val>
          <c:smooth val="0"/>
          <c:extLst>
            <c:ext xmlns:c16="http://schemas.microsoft.com/office/drawing/2014/chart" uri="{C3380CC4-5D6E-409C-BE32-E72D297353CC}">
              <c16:uniqueId val="{00000003-7722-4B4E-954F-0E95BCAEB36F}"/>
            </c:ext>
          </c:extLst>
        </c:ser>
        <c:dLbls>
          <c:showLegendKey val="0"/>
          <c:showVal val="0"/>
          <c:showCatName val="0"/>
          <c:showSerName val="0"/>
          <c:showPercent val="0"/>
          <c:showBubbleSize val="0"/>
        </c:dLbls>
        <c:marker val="1"/>
        <c:smooth val="0"/>
        <c:axId val="547324495"/>
        <c:axId val="757863408"/>
      </c:lineChart>
      <c:catAx>
        <c:axId val="547324495"/>
        <c:scaling>
          <c:orientation val="minMax"/>
        </c:scaling>
        <c:delete val="0"/>
        <c:axPos val="b"/>
        <c:title>
          <c:tx>
            <c:rich>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r>
                  <a:rPr lang="en-GB" sz="2800" b="1" dirty="0"/>
                  <a:t>Number of Nodes</a:t>
                </a:r>
              </a:p>
            </c:rich>
          </c:tx>
          <c:overlay val="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57863408"/>
        <c:crosses val="autoZero"/>
        <c:auto val="1"/>
        <c:lblAlgn val="ctr"/>
        <c:lblOffset val="100"/>
        <c:noMultiLvlLbl val="0"/>
      </c:catAx>
      <c:valAx>
        <c:axId val="757863408"/>
        <c:scaling>
          <c:orientation val="minMax"/>
          <c:max val="8.8000000000000007"/>
          <c:min val="1.7000000000000002"/>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GB" sz="2800" b="1"/>
                  <a:t>Query Ans. (sec)</a:t>
                </a:r>
              </a:p>
            </c:rich>
          </c:tx>
          <c:layout>
            <c:manualLayout>
              <c:xMode val="edge"/>
              <c:yMode val="edge"/>
              <c:x val="3.9410597711751622E-3"/>
              <c:y val="0.22603684650156475"/>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47324495"/>
        <c:crosses val="autoZero"/>
        <c:crossBetween val="midCat"/>
        <c:majorUnit val="3"/>
      </c:valAx>
      <c:spPr>
        <a:noFill/>
        <a:ln>
          <a:noFill/>
        </a:ln>
        <a:effectLst/>
      </c:spPr>
    </c:plotArea>
    <c:legend>
      <c:legendPos val="b"/>
      <c:layout>
        <c:manualLayout>
          <c:xMode val="edge"/>
          <c:yMode val="edge"/>
          <c:x val="0.56933590461801242"/>
          <c:y val="6.5898795474526289E-2"/>
          <c:w val="0.37426391740330217"/>
          <c:h val="0.3977923526580444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22972925364195"/>
          <c:y val="8.1269518636429852E-2"/>
          <c:w val="0.8393485000616534"/>
          <c:h val="0.68145269596100522"/>
        </c:manualLayout>
      </c:layout>
      <c:lineChart>
        <c:grouping val="standard"/>
        <c:varyColors val="0"/>
        <c:ser>
          <c:idx val="0"/>
          <c:order val="0"/>
          <c:tx>
            <c:strRef>
              <c:f>new!$B$452</c:f>
              <c:strCache>
                <c:ptCount val="1"/>
                <c:pt idx="0">
                  <c:v>EQUALLY-SPLIT</c:v>
                </c:pt>
              </c:strCache>
            </c:strRef>
          </c:tx>
          <c:spPr>
            <a:ln w="38100" cap="rnd">
              <a:solidFill>
                <a:schemeClr val="accent3">
                  <a:shade val="58000"/>
                </a:schemeClr>
              </a:solidFill>
              <a:round/>
            </a:ln>
            <a:effectLst/>
          </c:spPr>
          <c:marker>
            <c:symbol val="square"/>
            <c:size val="15"/>
            <c:spPr>
              <a:solidFill>
                <a:schemeClr val="accent3">
                  <a:shade val="58000"/>
                </a:schemeClr>
              </a:solidFill>
              <a:ln w="9525">
                <a:solidFill>
                  <a:schemeClr val="accent3">
                    <a:shade val="58000"/>
                  </a:schemeClr>
                </a:solidFill>
              </a:ln>
              <a:effectLst/>
            </c:spPr>
          </c:marker>
          <c:cat>
            <c:numRef>
              <c:f>new!$C$451:$F$451</c:f>
              <c:numCache>
                <c:formatCode>General</c:formatCode>
                <c:ptCount val="4"/>
                <c:pt idx="0">
                  <c:v>1</c:v>
                </c:pt>
                <c:pt idx="1">
                  <c:v>2</c:v>
                </c:pt>
                <c:pt idx="2">
                  <c:v>4</c:v>
                </c:pt>
                <c:pt idx="3">
                  <c:v>8</c:v>
                </c:pt>
              </c:numCache>
            </c:numRef>
          </c:cat>
          <c:val>
            <c:numRef>
              <c:f>new!$C$452:$F$452</c:f>
              <c:numCache>
                <c:formatCode>General</c:formatCode>
                <c:ptCount val="4"/>
                <c:pt idx="0">
                  <c:v>818.96320000000003</c:v>
                </c:pt>
                <c:pt idx="1">
                  <c:v>494.27571879999994</c:v>
                </c:pt>
                <c:pt idx="2">
                  <c:v>240.66107219999998</c:v>
                </c:pt>
                <c:pt idx="3">
                  <c:v>122.7387068</c:v>
                </c:pt>
              </c:numCache>
            </c:numRef>
          </c:val>
          <c:smooth val="0"/>
          <c:extLst>
            <c:ext xmlns:c16="http://schemas.microsoft.com/office/drawing/2014/chart" uri="{C3380CC4-5D6E-409C-BE32-E72D297353CC}">
              <c16:uniqueId val="{00000000-5EC6-9A4C-862B-BC425E2431E1}"/>
            </c:ext>
          </c:extLst>
        </c:ser>
        <c:ser>
          <c:idx val="1"/>
          <c:order val="1"/>
          <c:tx>
            <c:strRef>
              <c:f>new!$B$453</c:f>
              <c:strCache>
                <c:ptCount val="1"/>
                <c:pt idx="0">
                  <c:v>PARTIAL-4</c:v>
                </c:pt>
              </c:strCache>
            </c:strRef>
          </c:tx>
          <c:spPr>
            <a:ln w="28575" cap="rnd">
              <a:solidFill>
                <a:schemeClr val="accent3">
                  <a:shade val="86000"/>
                </a:schemeClr>
              </a:solidFill>
              <a:round/>
            </a:ln>
            <a:effectLst/>
          </c:spPr>
          <c:marker>
            <c:symbol val="diamond"/>
            <c:size val="15"/>
            <c:spPr>
              <a:solidFill>
                <a:schemeClr val="accent3">
                  <a:shade val="86000"/>
                </a:schemeClr>
              </a:solidFill>
              <a:ln w="9525">
                <a:solidFill>
                  <a:schemeClr val="accent3">
                    <a:shade val="86000"/>
                  </a:schemeClr>
                </a:solidFill>
              </a:ln>
              <a:effectLst/>
            </c:spPr>
          </c:marker>
          <c:cat>
            <c:numRef>
              <c:f>new!$C$451:$F$451</c:f>
              <c:numCache>
                <c:formatCode>General</c:formatCode>
                <c:ptCount val="4"/>
                <c:pt idx="0">
                  <c:v>1</c:v>
                </c:pt>
                <c:pt idx="1">
                  <c:v>2</c:v>
                </c:pt>
                <c:pt idx="2">
                  <c:v>4</c:v>
                </c:pt>
                <c:pt idx="3">
                  <c:v>8</c:v>
                </c:pt>
              </c:numCache>
            </c:numRef>
          </c:cat>
          <c:val>
            <c:numRef>
              <c:f>new!$C$453:$F$453</c:f>
              <c:numCache>
                <c:formatCode>General</c:formatCode>
                <c:ptCount val="4"/>
                <c:pt idx="2">
                  <c:v>240.66107219999998</c:v>
                </c:pt>
                <c:pt idx="3">
                  <c:v>120.6569628</c:v>
                </c:pt>
              </c:numCache>
            </c:numRef>
          </c:val>
          <c:smooth val="0"/>
          <c:extLst>
            <c:ext xmlns:c16="http://schemas.microsoft.com/office/drawing/2014/chart" uri="{C3380CC4-5D6E-409C-BE32-E72D297353CC}">
              <c16:uniqueId val="{00000001-5EC6-9A4C-862B-BC425E2431E1}"/>
            </c:ext>
          </c:extLst>
        </c:ser>
        <c:ser>
          <c:idx val="2"/>
          <c:order val="2"/>
          <c:tx>
            <c:strRef>
              <c:f>new!$B$454</c:f>
              <c:strCache>
                <c:ptCount val="1"/>
                <c:pt idx="0">
                  <c:v>PARTIAL-2</c:v>
                </c:pt>
              </c:strCache>
            </c:strRef>
          </c:tx>
          <c:spPr>
            <a:ln w="38100" cap="rnd">
              <a:solidFill>
                <a:schemeClr val="accent3">
                  <a:tint val="86000"/>
                </a:schemeClr>
              </a:solidFill>
              <a:round/>
            </a:ln>
            <a:effectLst/>
          </c:spPr>
          <c:marker>
            <c:symbol val="triangle"/>
            <c:size val="15"/>
            <c:spPr>
              <a:solidFill>
                <a:schemeClr val="accent3">
                  <a:tint val="86000"/>
                </a:schemeClr>
              </a:solidFill>
              <a:ln w="9525">
                <a:solidFill>
                  <a:schemeClr val="accent3">
                    <a:tint val="86000"/>
                  </a:schemeClr>
                </a:solidFill>
              </a:ln>
              <a:effectLst/>
            </c:spPr>
          </c:marker>
          <c:cat>
            <c:numRef>
              <c:f>new!$C$451:$F$451</c:f>
              <c:numCache>
                <c:formatCode>General</c:formatCode>
                <c:ptCount val="4"/>
                <c:pt idx="0">
                  <c:v>1</c:v>
                </c:pt>
                <c:pt idx="1">
                  <c:v>2</c:v>
                </c:pt>
                <c:pt idx="2">
                  <c:v>4</c:v>
                </c:pt>
                <c:pt idx="3">
                  <c:v>8</c:v>
                </c:pt>
              </c:numCache>
            </c:numRef>
          </c:cat>
          <c:val>
            <c:numRef>
              <c:f>new!$C$454:$F$454</c:f>
              <c:numCache>
                <c:formatCode>General</c:formatCode>
                <c:ptCount val="4"/>
                <c:pt idx="1">
                  <c:v>494.27571879999994</c:v>
                </c:pt>
                <c:pt idx="2">
                  <c:v>233.279293</c:v>
                </c:pt>
                <c:pt idx="3">
                  <c:v>116.69689339999999</c:v>
                </c:pt>
              </c:numCache>
            </c:numRef>
          </c:val>
          <c:smooth val="0"/>
          <c:extLst>
            <c:ext xmlns:c16="http://schemas.microsoft.com/office/drawing/2014/chart" uri="{C3380CC4-5D6E-409C-BE32-E72D297353CC}">
              <c16:uniqueId val="{00000002-5EC6-9A4C-862B-BC425E2431E1}"/>
            </c:ext>
          </c:extLst>
        </c:ser>
        <c:ser>
          <c:idx val="3"/>
          <c:order val="3"/>
          <c:tx>
            <c:strRef>
              <c:f>new!$B$455</c:f>
              <c:strCache>
                <c:ptCount val="1"/>
                <c:pt idx="0">
                  <c:v>FULL</c:v>
                </c:pt>
              </c:strCache>
            </c:strRef>
          </c:tx>
          <c:spPr>
            <a:ln w="38100" cap="rnd">
              <a:solidFill>
                <a:schemeClr val="accent3">
                  <a:tint val="58000"/>
                </a:schemeClr>
              </a:solidFill>
              <a:round/>
            </a:ln>
            <a:effectLst/>
          </c:spPr>
          <c:marker>
            <c:symbol val="circle"/>
            <c:size val="15"/>
            <c:spPr>
              <a:solidFill>
                <a:schemeClr val="accent3">
                  <a:tint val="58000"/>
                </a:schemeClr>
              </a:solidFill>
              <a:ln w="9525">
                <a:solidFill>
                  <a:schemeClr val="accent3">
                    <a:tint val="58000"/>
                  </a:schemeClr>
                </a:solidFill>
              </a:ln>
              <a:effectLst/>
            </c:spPr>
          </c:marker>
          <c:cat>
            <c:numRef>
              <c:f>new!$C$451:$F$451</c:f>
              <c:numCache>
                <c:formatCode>General</c:formatCode>
                <c:ptCount val="4"/>
                <c:pt idx="0">
                  <c:v>1</c:v>
                </c:pt>
                <c:pt idx="1">
                  <c:v>2</c:v>
                </c:pt>
                <c:pt idx="2">
                  <c:v>4</c:v>
                </c:pt>
                <c:pt idx="3">
                  <c:v>8</c:v>
                </c:pt>
              </c:numCache>
            </c:numRef>
          </c:cat>
          <c:val>
            <c:numRef>
              <c:f>new!$C$455:$F$455</c:f>
              <c:numCache>
                <c:formatCode>General</c:formatCode>
                <c:ptCount val="4"/>
                <c:pt idx="0">
                  <c:v>818.96320000000003</c:v>
                </c:pt>
                <c:pt idx="1">
                  <c:v>450.58290679999999</c:v>
                </c:pt>
                <c:pt idx="2">
                  <c:v>221.90411079999998</c:v>
                </c:pt>
                <c:pt idx="3">
                  <c:v>114.90429499999999</c:v>
                </c:pt>
              </c:numCache>
            </c:numRef>
          </c:val>
          <c:smooth val="0"/>
          <c:extLst>
            <c:ext xmlns:c16="http://schemas.microsoft.com/office/drawing/2014/chart" uri="{C3380CC4-5D6E-409C-BE32-E72D297353CC}">
              <c16:uniqueId val="{00000003-5EC6-9A4C-862B-BC425E2431E1}"/>
            </c:ext>
          </c:extLst>
        </c:ser>
        <c:dLbls>
          <c:showLegendKey val="0"/>
          <c:showVal val="0"/>
          <c:showCatName val="0"/>
          <c:showSerName val="0"/>
          <c:showPercent val="0"/>
          <c:showBubbleSize val="0"/>
        </c:dLbls>
        <c:marker val="1"/>
        <c:smooth val="0"/>
        <c:axId val="1261507967"/>
        <c:axId val="1350102511"/>
      </c:lineChart>
      <c:catAx>
        <c:axId val="1261507967"/>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GB" sz="2800" b="1"/>
                  <a:t>Number</a:t>
                </a:r>
                <a:r>
                  <a:rPr lang="en-GB" sz="2800" b="1" baseline="0"/>
                  <a:t> of Nodes</a:t>
                </a:r>
                <a:endParaRPr lang="en-GB" sz="2800" b="1"/>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50102511"/>
        <c:crosses val="autoZero"/>
        <c:auto val="1"/>
        <c:lblAlgn val="ctr"/>
        <c:lblOffset val="100"/>
        <c:noMultiLvlLbl val="0"/>
      </c:catAx>
      <c:valAx>
        <c:axId val="1350102511"/>
        <c:scaling>
          <c:orientation val="minMax"/>
          <c:max val="820"/>
          <c:min val="1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GB" sz="2800" b="1"/>
                  <a:t>Query Ans.</a:t>
                </a:r>
                <a:r>
                  <a:rPr lang="en-GB" sz="2800" b="1" baseline="0"/>
                  <a:t> (sec)</a:t>
                </a:r>
                <a:endParaRPr lang="en-GB" sz="2800" b="1"/>
              </a:p>
            </c:rich>
          </c:tx>
          <c:layout>
            <c:manualLayout>
              <c:xMode val="edge"/>
              <c:yMode val="edge"/>
              <c:x val="1.6113786713814592E-3"/>
              <c:y val="0.17840444172384556"/>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61507967"/>
        <c:crosses val="autoZero"/>
        <c:crossBetween val="midCat"/>
        <c:majorUnit val="300"/>
      </c:valAx>
      <c:spPr>
        <a:noFill/>
        <a:ln>
          <a:noFill/>
        </a:ln>
        <a:effectLst/>
      </c:spPr>
    </c:plotArea>
    <c:legend>
      <c:legendPos val="b"/>
      <c:layout>
        <c:manualLayout>
          <c:xMode val="edge"/>
          <c:yMode val="edge"/>
          <c:x val="0.50702450284049772"/>
          <c:y val="0.14797211076947478"/>
          <c:w val="0.44193380113156566"/>
          <c:h val="0.3894339372789730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6239748736113582"/>
          <c:y val="6.1467629046369203E-2"/>
          <c:w val="0.79879412802604466"/>
          <c:h val="0.69919874599008458"/>
        </c:manualLayout>
      </c:layout>
      <c:lineChart>
        <c:grouping val="standard"/>
        <c:varyColors val="0"/>
        <c:ser>
          <c:idx val="0"/>
          <c:order val="0"/>
          <c:tx>
            <c:strRef>
              <c:f>initial!$B$55</c:f>
              <c:strCache>
                <c:ptCount val="1"/>
                <c:pt idx="0">
                  <c:v>EQUALLY-SPLIT</c:v>
                </c:pt>
              </c:strCache>
            </c:strRef>
          </c:tx>
          <c:spPr>
            <a:ln w="28575" cap="rnd">
              <a:solidFill>
                <a:schemeClr val="accent3">
                  <a:shade val="58000"/>
                </a:schemeClr>
              </a:solidFill>
              <a:round/>
            </a:ln>
            <a:effectLst/>
          </c:spPr>
          <c:marker>
            <c:symbol val="square"/>
            <c:size val="15"/>
            <c:spPr>
              <a:solidFill>
                <a:schemeClr val="accent3">
                  <a:shade val="58000"/>
                </a:schemeClr>
              </a:solidFill>
              <a:ln w="9525">
                <a:solidFill>
                  <a:schemeClr val="accent3">
                    <a:shade val="58000"/>
                  </a:schemeClr>
                </a:solidFill>
              </a:ln>
              <a:effectLst/>
            </c:spPr>
          </c:marker>
          <c:cat>
            <c:numRef>
              <c:f>initial!$A$56:$A$60</c:f>
              <c:numCache>
                <c:formatCode>General</c:formatCode>
                <c:ptCount val="5"/>
                <c:pt idx="0">
                  <c:v>1</c:v>
                </c:pt>
                <c:pt idx="1">
                  <c:v>2</c:v>
                </c:pt>
                <c:pt idx="2">
                  <c:v>4</c:v>
                </c:pt>
                <c:pt idx="3">
                  <c:v>8</c:v>
                </c:pt>
                <c:pt idx="4">
                  <c:v>16</c:v>
                </c:pt>
              </c:numCache>
            </c:numRef>
          </c:cat>
          <c:val>
            <c:numRef>
              <c:f>initial!$B$56:$B$60</c:f>
              <c:numCache>
                <c:formatCode>General</c:formatCode>
                <c:ptCount val="5"/>
                <c:pt idx="0">
                  <c:v>4.9400000000000004</c:v>
                </c:pt>
                <c:pt idx="1">
                  <c:v>4.01</c:v>
                </c:pt>
                <c:pt idx="2">
                  <c:v>3.56</c:v>
                </c:pt>
                <c:pt idx="3">
                  <c:v>3.6</c:v>
                </c:pt>
                <c:pt idx="4">
                  <c:v>3.49</c:v>
                </c:pt>
              </c:numCache>
            </c:numRef>
          </c:val>
          <c:smooth val="0"/>
          <c:extLst>
            <c:ext xmlns:c16="http://schemas.microsoft.com/office/drawing/2014/chart" uri="{C3380CC4-5D6E-409C-BE32-E72D297353CC}">
              <c16:uniqueId val="{00000000-A738-9545-A20C-BA13D2C868EA}"/>
            </c:ext>
          </c:extLst>
        </c:ser>
        <c:ser>
          <c:idx val="1"/>
          <c:order val="1"/>
          <c:tx>
            <c:strRef>
              <c:f>initial!$C$55</c:f>
              <c:strCache>
                <c:ptCount val="1"/>
                <c:pt idx="0">
                  <c:v>PARTIAL-4</c:v>
                </c:pt>
              </c:strCache>
            </c:strRef>
          </c:tx>
          <c:spPr>
            <a:ln w="28575" cap="rnd">
              <a:solidFill>
                <a:schemeClr val="accent3">
                  <a:shade val="86000"/>
                </a:schemeClr>
              </a:solidFill>
              <a:round/>
            </a:ln>
            <a:effectLst/>
          </c:spPr>
          <c:marker>
            <c:symbol val="diamond"/>
            <c:size val="15"/>
            <c:spPr>
              <a:solidFill>
                <a:schemeClr val="accent3">
                  <a:shade val="86000"/>
                </a:schemeClr>
              </a:solidFill>
              <a:ln w="9525">
                <a:solidFill>
                  <a:schemeClr val="accent3">
                    <a:shade val="86000"/>
                  </a:schemeClr>
                </a:solidFill>
              </a:ln>
              <a:effectLst/>
            </c:spPr>
          </c:marker>
          <c:cat>
            <c:numRef>
              <c:f>initial!$A$56:$A$60</c:f>
              <c:numCache>
                <c:formatCode>General</c:formatCode>
                <c:ptCount val="5"/>
                <c:pt idx="0">
                  <c:v>1</c:v>
                </c:pt>
                <c:pt idx="1">
                  <c:v>2</c:v>
                </c:pt>
                <c:pt idx="2">
                  <c:v>4</c:v>
                </c:pt>
                <c:pt idx="3">
                  <c:v>8</c:v>
                </c:pt>
                <c:pt idx="4">
                  <c:v>16</c:v>
                </c:pt>
              </c:numCache>
            </c:numRef>
          </c:cat>
          <c:val>
            <c:numRef>
              <c:f>initial!$C$56:$C$60</c:f>
              <c:numCache>
                <c:formatCode>General</c:formatCode>
                <c:ptCount val="5"/>
                <c:pt idx="2">
                  <c:v>3.56</c:v>
                </c:pt>
                <c:pt idx="3">
                  <c:v>2.34</c:v>
                </c:pt>
                <c:pt idx="4">
                  <c:v>1.95</c:v>
                </c:pt>
              </c:numCache>
            </c:numRef>
          </c:val>
          <c:smooth val="0"/>
          <c:extLst>
            <c:ext xmlns:c16="http://schemas.microsoft.com/office/drawing/2014/chart" uri="{C3380CC4-5D6E-409C-BE32-E72D297353CC}">
              <c16:uniqueId val="{00000001-A738-9545-A20C-BA13D2C868EA}"/>
            </c:ext>
          </c:extLst>
        </c:ser>
        <c:ser>
          <c:idx val="2"/>
          <c:order val="2"/>
          <c:tx>
            <c:strRef>
              <c:f>initial!$D$55</c:f>
              <c:strCache>
                <c:ptCount val="1"/>
                <c:pt idx="0">
                  <c:v>PARTIAL-2</c:v>
                </c:pt>
              </c:strCache>
            </c:strRef>
          </c:tx>
          <c:spPr>
            <a:ln w="28575" cap="rnd">
              <a:solidFill>
                <a:schemeClr val="accent3">
                  <a:tint val="86000"/>
                </a:schemeClr>
              </a:solidFill>
              <a:round/>
            </a:ln>
            <a:effectLst/>
          </c:spPr>
          <c:marker>
            <c:symbol val="triangle"/>
            <c:size val="15"/>
            <c:spPr>
              <a:solidFill>
                <a:schemeClr val="accent3">
                  <a:tint val="86000"/>
                </a:schemeClr>
              </a:solidFill>
              <a:ln w="9525">
                <a:solidFill>
                  <a:schemeClr val="accent3">
                    <a:tint val="86000"/>
                  </a:schemeClr>
                </a:solidFill>
              </a:ln>
              <a:effectLst/>
            </c:spPr>
          </c:marker>
          <c:cat>
            <c:numRef>
              <c:f>initial!$A$56:$A$60</c:f>
              <c:numCache>
                <c:formatCode>General</c:formatCode>
                <c:ptCount val="5"/>
                <c:pt idx="0">
                  <c:v>1</c:v>
                </c:pt>
                <c:pt idx="1">
                  <c:v>2</c:v>
                </c:pt>
                <c:pt idx="2">
                  <c:v>4</c:v>
                </c:pt>
                <c:pt idx="3">
                  <c:v>8</c:v>
                </c:pt>
                <c:pt idx="4">
                  <c:v>16</c:v>
                </c:pt>
              </c:numCache>
            </c:numRef>
          </c:cat>
          <c:val>
            <c:numRef>
              <c:f>initial!$D$56:$D$60</c:f>
              <c:numCache>
                <c:formatCode>General</c:formatCode>
                <c:ptCount val="5"/>
                <c:pt idx="1">
                  <c:v>4.01</c:v>
                </c:pt>
                <c:pt idx="2">
                  <c:v>2.2200000000000002</c:v>
                </c:pt>
                <c:pt idx="3">
                  <c:v>1.38</c:v>
                </c:pt>
                <c:pt idx="4">
                  <c:v>0.81</c:v>
                </c:pt>
              </c:numCache>
            </c:numRef>
          </c:val>
          <c:smooth val="0"/>
          <c:extLst>
            <c:ext xmlns:c16="http://schemas.microsoft.com/office/drawing/2014/chart" uri="{C3380CC4-5D6E-409C-BE32-E72D297353CC}">
              <c16:uniqueId val="{00000002-A738-9545-A20C-BA13D2C868EA}"/>
            </c:ext>
          </c:extLst>
        </c:ser>
        <c:ser>
          <c:idx val="3"/>
          <c:order val="3"/>
          <c:tx>
            <c:strRef>
              <c:f>initial!$E$55</c:f>
              <c:strCache>
                <c:ptCount val="1"/>
                <c:pt idx="0">
                  <c:v>FULL</c:v>
                </c:pt>
              </c:strCache>
            </c:strRef>
          </c:tx>
          <c:spPr>
            <a:ln w="28575" cap="rnd">
              <a:solidFill>
                <a:schemeClr val="accent3">
                  <a:tint val="58000"/>
                </a:schemeClr>
              </a:solidFill>
              <a:round/>
            </a:ln>
            <a:effectLst/>
          </c:spPr>
          <c:marker>
            <c:symbol val="circle"/>
            <c:size val="15"/>
            <c:spPr>
              <a:solidFill>
                <a:schemeClr val="accent3">
                  <a:tint val="58000"/>
                </a:schemeClr>
              </a:solidFill>
              <a:ln w="9525">
                <a:solidFill>
                  <a:schemeClr val="accent3">
                    <a:tint val="58000"/>
                  </a:schemeClr>
                </a:solidFill>
              </a:ln>
              <a:effectLst/>
            </c:spPr>
          </c:marker>
          <c:cat>
            <c:numRef>
              <c:f>initial!$A$56:$A$60</c:f>
              <c:numCache>
                <c:formatCode>General</c:formatCode>
                <c:ptCount val="5"/>
                <c:pt idx="0">
                  <c:v>1</c:v>
                </c:pt>
                <c:pt idx="1">
                  <c:v>2</c:v>
                </c:pt>
                <c:pt idx="2">
                  <c:v>4</c:v>
                </c:pt>
                <c:pt idx="3">
                  <c:v>8</c:v>
                </c:pt>
                <c:pt idx="4">
                  <c:v>16</c:v>
                </c:pt>
              </c:numCache>
            </c:numRef>
          </c:cat>
          <c:val>
            <c:numRef>
              <c:f>initial!$E$56:$E$60</c:f>
              <c:numCache>
                <c:formatCode>General</c:formatCode>
                <c:ptCount val="5"/>
                <c:pt idx="0">
                  <c:v>4.9400000000000004</c:v>
                </c:pt>
                <c:pt idx="1">
                  <c:v>2.7</c:v>
                </c:pt>
                <c:pt idx="2">
                  <c:v>1.62</c:v>
                </c:pt>
                <c:pt idx="3">
                  <c:v>1.1200000000000001</c:v>
                </c:pt>
                <c:pt idx="4">
                  <c:v>0.8</c:v>
                </c:pt>
              </c:numCache>
            </c:numRef>
          </c:val>
          <c:smooth val="0"/>
          <c:extLst>
            <c:ext xmlns:c16="http://schemas.microsoft.com/office/drawing/2014/chart" uri="{C3380CC4-5D6E-409C-BE32-E72D297353CC}">
              <c16:uniqueId val="{00000003-A738-9545-A20C-BA13D2C868EA}"/>
            </c:ext>
          </c:extLst>
        </c:ser>
        <c:dLbls>
          <c:showLegendKey val="0"/>
          <c:showVal val="0"/>
          <c:showCatName val="0"/>
          <c:showSerName val="0"/>
          <c:showPercent val="0"/>
          <c:showBubbleSize val="0"/>
        </c:dLbls>
        <c:marker val="1"/>
        <c:smooth val="0"/>
        <c:axId val="1895015951"/>
        <c:axId val="1895020527"/>
      </c:lineChart>
      <c:catAx>
        <c:axId val="1895015951"/>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Number of Nodes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95020527"/>
        <c:crosses val="autoZero"/>
        <c:auto val="1"/>
        <c:lblAlgn val="ctr"/>
        <c:lblOffset val="100"/>
        <c:noMultiLvlLbl val="0"/>
      </c:catAx>
      <c:valAx>
        <c:axId val="1895020527"/>
        <c:scaling>
          <c:orientation val="minMax"/>
          <c:max val="5.3"/>
          <c:min val="0.8"/>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Query Ans. (sec)</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95015951"/>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1983873322679554"/>
          <c:y val="4.2949110527850685E-2"/>
          <c:w val="0.74814525543406152"/>
          <c:h val="0.73376953705841663"/>
        </c:manualLayout>
      </c:layout>
      <c:lineChart>
        <c:grouping val="standard"/>
        <c:varyColors val="0"/>
        <c:ser>
          <c:idx val="0"/>
          <c:order val="0"/>
          <c:tx>
            <c:strRef>
              <c:f>Sheet1!$B$62</c:f>
              <c:strCache>
                <c:ptCount val="1"/>
                <c:pt idx="0">
                  <c:v> equally-split</c:v>
                </c:pt>
              </c:strCache>
            </c:strRef>
          </c:tx>
          <c:spPr>
            <a:ln w="28575" cap="rnd">
              <a:solidFill>
                <a:schemeClr val="accent3">
                  <a:shade val="58000"/>
                </a:schemeClr>
              </a:solidFill>
              <a:round/>
            </a:ln>
            <a:effectLst/>
          </c:spPr>
          <c:marker>
            <c:symbol val="square"/>
            <c:size val="15"/>
            <c:spPr>
              <a:solidFill>
                <a:schemeClr val="accent3">
                  <a:shade val="58000"/>
                </a:schemeClr>
              </a:solidFill>
              <a:ln w="9525">
                <a:solidFill>
                  <a:schemeClr val="accent3">
                    <a:shade val="58000"/>
                  </a:schemeClr>
                </a:solidFill>
              </a:ln>
              <a:effectLst/>
            </c:spPr>
          </c:marker>
          <c:cat>
            <c:numRef>
              <c:f>Sheet1!$A$63:$A$67</c:f>
              <c:numCache>
                <c:formatCode>General</c:formatCode>
                <c:ptCount val="5"/>
                <c:pt idx="0">
                  <c:v>1</c:v>
                </c:pt>
                <c:pt idx="1">
                  <c:v>2</c:v>
                </c:pt>
                <c:pt idx="2">
                  <c:v>4</c:v>
                </c:pt>
                <c:pt idx="3">
                  <c:v>8</c:v>
                </c:pt>
                <c:pt idx="4">
                  <c:v>16</c:v>
                </c:pt>
              </c:numCache>
            </c:numRef>
          </c:cat>
          <c:val>
            <c:numRef>
              <c:f>Sheet1!$B$63:$B$67</c:f>
              <c:numCache>
                <c:formatCode>General</c:formatCode>
                <c:ptCount val="5"/>
                <c:pt idx="0">
                  <c:v>20.04</c:v>
                </c:pt>
                <c:pt idx="1">
                  <c:v>10.41</c:v>
                </c:pt>
                <c:pt idx="2">
                  <c:v>7.4799999999999995</c:v>
                </c:pt>
                <c:pt idx="3">
                  <c:v>6.2799999999999994</c:v>
                </c:pt>
                <c:pt idx="4">
                  <c:v>6.87</c:v>
                </c:pt>
              </c:numCache>
            </c:numRef>
          </c:val>
          <c:smooth val="0"/>
          <c:extLst>
            <c:ext xmlns:c16="http://schemas.microsoft.com/office/drawing/2014/chart" uri="{C3380CC4-5D6E-409C-BE32-E72D297353CC}">
              <c16:uniqueId val="{00000000-BB73-CD4D-AF83-B84E7495F876}"/>
            </c:ext>
          </c:extLst>
        </c:ser>
        <c:ser>
          <c:idx val="1"/>
          <c:order val="1"/>
          <c:tx>
            <c:strRef>
              <c:f>Sheet1!$C$62</c:f>
              <c:strCache>
                <c:ptCount val="1"/>
                <c:pt idx="0">
                  <c:v> partial-25%</c:v>
                </c:pt>
              </c:strCache>
            </c:strRef>
          </c:tx>
          <c:spPr>
            <a:ln w="28575" cap="rnd">
              <a:solidFill>
                <a:schemeClr val="accent3">
                  <a:shade val="86000"/>
                </a:schemeClr>
              </a:solidFill>
              <a:round/>
            </a:ln>
            <a:effectLst/>
          </c:spPr>
          <c:marker>
            <c:symbol val="diamond"/>
            <c:size val="15"/>
            <c:spPr>
              <a:solidFill>
                <a:schemeClr val="accent3">
                  <a:shade val="86000"/>
                </a:schemeClr>
              </a:solidFill>
              <a:ln w="9525">
                <a:solidFill>
                  <a:schemeClr val="accent3">
                    <a:shade val="86000"/>
                  </a:schemeClr>
                </a:solidFill>
              </a:ln>
              <a:effectLst/>
            </c:spPr>
          </c:marker>
          <c:cat>
            <c:numRef>
              <c:f>Sheet1!$A$63:$A$67</c:f>
              <c:numCache>
                <c:formatCode>General</c:formatCode>
                <c:ptCount val="5"/>
                <c:pt idx="0">
                  <c:v>1</c:v>
                </c:pt>
                <c:pt idx="1">
                  <c:v>2</c:v>
                </c:pt>
                <c:pt idx="2">
                  <c:v>4</c:v>
                </c:pt>
                <c:pt idx="3">
                  <c:v>8</c:v>
                </c:pt>
                <c:pt idx="4">
                  <c:v>16</c:v>
                </c:pt>
              </c:numCache>
            </c:numRef>
          </c:cat>
          <c:val>
            <c:numRef>
              <c:f>Sheet1!$C$63:$C$67</c:f>
              <c:numCache>
                <c:formatCode>General</c:formatCode>
                <c:ptCount val="5"/>
                <c:pt idx="2">
                  <c:v>7.4799999999999995</c:v>
                </c:pt>
                <c:pt idx="3">
                  <c:v>6.62</c:v>
                </c:pt>
                <c:pt idx="4">
                  <c:v>6.05</c:v>
                </c:pt>
              </c:numCache>
            </c:numRef>
          </c:val>
          <c:smooth val="0"/>
          <c:extLst>
            <c:ext xmlns:c16="http://schemas.microsoft.com/office/drawing/2014/chart" uri="{C3380CC4-5D6E-409C-BE32-E72D297353CC}">
              <c16:uniqueId val="{00000001-BB73-CD4D-AF83-B84E7495F876}"/>
            </c:ext>
          </c:extLst>
        </c:ser>
        <c:ser>
          <c:idx val="2"/>
          <c:order val="2"/>
          <c:tx>
            <c:strRef>
              <c:f>Sheet1!$D$62</c:f>
              <c:strCache>
                <c:ptCount val="1"/>
                <c:pt idx="0">
                  <c:v> partial-50%</c:v>
                </c:pt>
              </c:strCache>
            </c:strRef>
          </c:tx>
          <c:spPr>
            <a:ln w="28575" cap="rnd">
              <a:solidFill>
                <a:schemeClr val="accent3">
                  <a:tint val="86000"/>
                </a:schemeClr>
              </a:solidFill>
              <a:round/>
            </a:ln>
            <a:effectLst/>
          </c:spPr>
          <c:marker>
            <c:symbol val="triangle"/>
            <c:size val="15"/>
            <c:spPr>
              <a:solidFill>
                <a:schemeClr val="accent3">
                  <a:tint val="86000"/>
                </a:schemeClr>
              </a:solidFill>
              <a:ln w="9525">
                <a:solidFill>
                  <a:schemeClr val="accent3">
                    <a:tint val="86000"/>
                  </a:schemeClr>
                </a:solidFill>
              </a:ln>
              <a:effectLst/>
            </c:spPr>
          </c:marker>
          <c:cat>
            <c:numRef>
              <c:f>Sheet1!$A$63:$A$67</c:f>
              <c:numCache>
                <c:formatCode>General</c:formatCode>
                <c:ptCount val="5"/>
                <c:pt idx="0">
                  <c:v>1</c:v>
                </c:pt>
                <c:pt idx="1">
                  <c:v>2</c:v>
                </c:pt>
                <c:pt idx="2">
                  <c:v>4</c:v>
                </c:pt>
                <c:pt idx="3">
                  <c:v>8</c:v>
                </c:pt>
                <c:pt idx="4">
                  <c:v>16</c:v>
                </c:pt>
              </c:numCache>
            </c:numRef>
          </c:cat>
          <c:val>
            <c:numRef>
              <c:f>Sheet1!$D$63:$D$67</c:f>
              <c:numCache>
                <c:formatCode>General</c:formatCode>
                <c:ptCount val="5"/>
                <c:pt idx="1">
                  <c:v>10.41</c:v>
                </c:pt>
                <c:pt idx="2">
                  <c:v>8.620000000000001</c:v>
                </c:pt>
                <c:pt idx="3">
                  <c:v>7.7799999999999994</c:v>
                </c:pt>
                <c:pt idx="4">
                  <c:v>7.2100000000000009</c:v>
                </c:pt>
              </c:numCache>
            </c:numRef>
          </c:val>
          <c:smooth val="0"/>
          <c:extLst>
            <c:ext xmlns:c16="http://schemas.microsoft.com/office/drawing/2014/chart" uri="{C3380CC4-5D6E-409C-BE32-E72D297353CC}">
              <c16:uniqueId val="{00000002-BB73-CD4D-AF83-B84E7495F876}"/>
            </c:ext>
          </c:extLst>
        </c:ser>
        <c:ser>
          <c:idx val="3"/>
          <c:order val="3"/>
          <c:tx>
            <c:strRef>
              <c:f>Sheet1!$E$62</c:f>
              <c:strCache>
                <c:ptCount val="1"/>
                <c:pt idx="0">
                  <c:v> full</c:v>
                </c:pt>
              </c:strCache>
            </c:strRef>
          </c:tx>
          <c:spPr>
            <a:ln w="28575" cap="rnd">
              <a:solidFill>
                <a:schemeClr val="accent3">
                  <a:tint val="58000"/>
                </a:schemeClr>
              </a:solidFill>
              <a:round/>
            </a:ln>
            <a:effectLst/>
          </c:spPr>
          <c:marker>
            <c:symbol val="circle"/>
            <c:size val="15"/>
            <c:spPr>
              <a:solidFill>
                <a:schemeClr val="accent3">
                  <a:tint val="58000"/>
                </a:schemeClr>
              </a:solidFill>
              <a:ln w="9525">
                <a:solidFill>
                  <a:schemeClr val="accent3">
                    <a:tint val="58000"/>
                  </a:schemeClr>
                </a:solidFill>
              </a:ln>
              <a:effectLst/>
            </c:spPr>
          </c:marker>
          <c:cat>
            <c:numRef>
              <c:f>Sheet1!$A$63:$A$67</c:f>
              <c:numCache>
                <c:formatCode>General</c:formatCode>
                <c:ptCount val="5"/>
                <c:pt idx="0">
                  <c:v>1</c:v>
                </c:pt>
                <c:pt idx="1">
                  <c:v>2</c:v>
                </c:pt>
                <c:pt idx="2">
                  <c:v>4</c:v>
                </c:pt>
                <c:pt idx="3">
                  <c:v>8</c:v>
                </c:pt>
                <c:pt idx="4">
                  <c:v>16</c:v>
                </c:pt>
              </c:numCache>
            </c:numRef>
          </c:cat>
          <c:val>
            <c:numRef>
              <c:f>Sheet1!$E$63:$E$67</c:f>
              <c:numCache>
                <c:formatCode>General</c:formatCode>
                <c:ptCount val="5"/>
                <c:pt idx="0">
                  <c:v>20.04</c:v>
                </c:pt>
                <c:pt idx="1">
                  <c:v>16.939999999999998</c:v>
                </c:pt>
                <c:pt idx="2">
                  <c:v>15.86</c:v>
                </c:pt>
                <c:pt idx="3">
                  <c:v>15.36</c:v>
                </c:pt>
                <c:pt idx="4">
                  <c:v>15.04</c:v>
                </c:pt>
              </c:numCache>
            </c:numRef>
          </c:val>
          <c:smooth val="0"/>
          <c:extLst>
            <c:ext xmlns:c16="http://schemas.microsoft.com/office/drawing/2014/chart" uri="{C3380CC4-5D6E-409C-BE32-E72D297353CC}">
              <c16:uniqueId val="{00000003-BB73-CD4D-AF83-B84E7495F876}"/>
            </c:ext>
          </c:extLst>
        </c:ser>
        <c:dLbls>
          <c:showLegendKey val="0"/>
          <c:showVal val="0"/>
          <c:showCatName val="0"/>
          <c:showSerName val="0"/>
          <c:showPercent val="0"/>
          <c:showBubbleSize val="0"/>
        </c:dLbls>
        <c:marker val="1"/>
        <c:smooth val="0"/>
        <c:axId val="1905537359"/>
        <c:axId val="1905550255"/>
      </c:lineChart>
      <c:catAx>
        <c:axId val="1905537359"/>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Number of Nodes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tailEnd type="triangle" w="sm" len="me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05550255"/>
        <c:crosses val="autoZero"/>
        <c:auto val="1"/>
        <c:lblAlgn val="ctr"/>
        <c:lblOffset val="100"/>
        <c:noMultiLvlLbl val="0"/>
      </c:catAx>
      <c:valAx>
        <c:axId val="1905550255"/>
        <c:scaling>
          <c:orientation val="minMax"/>
          <c:max val="21"/>
          <c:min val="5.3"/>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Total Time (sec)</a:t>
                </a:r>
              </a:p>
            </c:rich>
          </c:tx>
          <c:layout>
            <c:manualLayout>
              <c:xMode val="edge"/>
              <c:yMode val="edge"/>
              <c:x val="5.4445620049375408E-3"/>
              <c:y val="0.21399552990536821"/>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05537359"/>
        <c:crosses val="autoZero"/>
        <c:crossBetween val="midCat"/>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0.61398</cdr:x>
      <cdr:y>0.2181</cdr:y>
    </cdr:from>
    <cdr:to>
      <cdr:x>0.65828</cdr:x>
      <cdr:y>0.89289</cdr:y>
    </cdr:to>
    <cdr:sp macro="" textlink="">
      <cdr:nvSpPr>
        <cdr:cNvPr id="3" name="TextBox 2">
          <a:extLst xmlns:a="http://schemas.openxmlformats.org/drawingml/2006/main">
            <a:ext uri="{FF2B5EF4-FFF2-40B4-BE49-F238E27FC236}">
              <a16:creationId xmlns:a16="http://schemas.microsoft.com/office/drawing/2014/main" id="{70880C4E-2389-58A8-4A9C-287245864A73}"/>
            </a:ext>
          </a:extLst>
        </cdr:cNvPr>
        <cdr:cNvSpPr txBox="1"/>
      </cdr:nvSpPr>
      <cdr:spPr>
        <a:xfrm xmlns:a="http://schemas.openxmlformats.org/drawingml/2006/main" rot="16200000">
          <a:off x="5808397" y="2936023"/>
          <a:ext cx="3894600" cy="5401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H" sz="2800" dirty="0">
              <a:solidFill>
                <a:schemeClr val="bg2">
                  <a:lumMod val="75000"/>
                </a:schemeClr>
              </a:solidFill>
            </a:rPr>
            <a:t>Memory Limitation</a:t>
          </a:r>
        </a:p>
      </cdr:txBody>
    </cdr:sp>
  </cdr:relSizeAnchor>
  <cdr:relSizeAnchor xmlns:cdr="http://schemas.openxmlformats.org/drawingml/2006/chartDrawing">
    <cdr:from>
      <cdr:x>0.64409</cdr:x>
      <cdr:y>0.2181</cdr:y>
    </cdr:from>
    <cdr:to>
      <cdr:x>0.68839</cdr:x>
      <cdr:y>0.89289</cdr:y>
    </cdr:to>
    <cdr:sp macro="" textlink="">
      <cdr:nvSpPr>
        <cdr:cNvPr id="4" name="TextBox 3">
          <a:extLst xmlns:a="http://schemas.openxmlformats.org/drawingml/2006/main">
            <a:ext uri="{FF2B5EF4-FFF2-40B4-BE49-F238E27FC236}">
              <a16:creationId xmlns:a16="http://schemas.microsoft.com/office/drawing/2014/main" id="{BF305B23-3FF4-4989-7B31-720F7C7BCF52}"/>
            </a:ext>
          </a:extLst>
        </cdr:cNvPr>
        <cdr:cNvSpPr txBox="1"/>
      </cdr:nvSpPr>
      <cdr:spPr>
        <a:xfrm xmlns:a="http://schemas.openxmlformats.org/drawingml/2006/main" rot="16200000">
          <a:off x="6175498" y="2936023"/>
          <a:ext cx="3894600" cy="5401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H" sz="2800" dirty="0">
              <a:solidFill>
                <a:schemeClr val="bg2">
                  <a:lumMod val="90000"/>
                </a:schemeClr>
              </a:solidFill>
            </a:rPr>
            <a:t>Memory Limitation</a:t>
          </a:r>
        </a:p>
      </cdr:txBody>
    </cdr:sp>
  </cdr:relSizeAnchor>
  <cdr:relSizeAnchor xmlns:cdr="http://schemas.openxmlformats.org/drawingml/2006/chartDrawing">
    <cdr:from>
      <cdr:x>0.76022</cdr:x>
      <cdr:y>0.2181</cdr:y>
    </cdr:from>
    <cdr:to>
      <cdr:x>0.80451</cdr:x>
      <cdr:y>0.89289</cdr:y>
    </cdr:to>
    <cdr:sp macro="" textlink="">
      <cdr:nvSpPr>
        <cdr:cNvPr id="5" name="TextBox 4">
          <a:extLst xmlns:a="http://schemas.openxmlformats.org/drawingml/2006/main">
            <a:ext uri="{FF2B5EF4-FFF2-40B4-BE49-F238E27FC236}">
              <a16:creationId xmlns:a16="http://schemas.microsoft.com/office/drawing/2014/main" id="{EC3F6863-D7F6-32B6-371A-93244C6DD9E8}"/>
            </a:ext>
          </a:extLst>
        </cdr:cNvPr>
        <cdr:cNvSpPr txBox="1"/>
      </cdr:nvSpPr>
      <cdr:spPr>
        <a:xfrm xmlns:a="http://schemas.openxmlformats.org/drawingml/2006/main" rot="16200000">
          <a:off x="7591294" y="2936084"/>
          <a:ext cx="3894600" cy="5399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H" sz="2800" dirty="0">
              <a:solidFill>
                <a:schemeClr val="bg2">
                  <a:lumMod val="75000"/>
                </a:schemeClr>
              </a:solidFill>
            </a:rPr>
            <a:t>Memory Limitation</a:t>
          </a:r>
        </a:p>
      </cdr:txBody>
    </cdr:sp>
  </cdr:relSizeAnchor>
  <cdr:relSizeAnchor xmlns:cdr="http://schemas.openxmlformats.org/drawingml/2006/chartDrawing">
    <cdr:from>
      <cdr:x>0.79032</cdr:x>
      <cdr:y>0.2181</cdr:y>
    </cdr:from>
    <cdr:to>
      <cdr:x>0.83462</cdr:x>
      <cdr:y>0.89289</cdr:y>
    </cdr:to>
    <cdr:sp macro="" textlink="">
      <cdr:nvSpPr>
        <cdr:cNvPr id="6" name="TextBox 5">
          <a:extLst xmlns:a="http://schemas.openxmlformats.org/drawingml/2006/main">
            <a:ext uri="{FF2B5EF4-FFF2-40B4-BE49-F238E27FC236}">
              <a16:creationId xmlns:a16="http://schemas.microsoft.com/office/drawing/2014/main" id="{03C5C416-9CE4-72EB-B8DB-2C637850DE9C}"/>
            </a:ext>
          </a:extLst>
        </cdr:cNvPr>
        <cdr:cNvSpPr txBox="1"/>
      </cdr:nvSpPr>
      <cdr:spPr>
        <a:xfrm xmlns:a="http://schemas.openxmlformats.org/drawingml/2006/main" rot="16200000">
          <a:off x="7958334" y="2936023"/>
          <a:ext cx="3894600" cy="5401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H" sz="2800" dirty="0">
              <a:solidFill>
                <a:schemeClr val="bg2">
                  <a:lumMod val="90000"/>
                </a:schemeClr>
              </a:solidFill>
            </a:rPr>
            <a:t>Memory Limitation</a:t>
          </a:r>
        </a:p>
      </cdr:txBody>
    </cdr:sp>
  </cdr:relSizeAnchor>
  <cdr:relSizeAnchor xmlns:cdr="http://schemas.openxmlformats.org/drawingml/2006/chartDrawing">
    <cdr:from>
      <cdr:x>0.93125</cdr:x>
      <cdr:y>0.22065</cdr:y>
    </cdr:from>
    <cdr:to>
      <cdr:x>0.97555</cdr:x>
      <cdr:y>0.89544</cdr:y>
    </cdr:to>
    <cdr:sp macro="" textlink="">
      <cdr:nvSpPr>
        <cdr:cNvPr id="8" name="TextBox 7">
          <a:extLst xmlns:a="http://schemas.openxmlformats.org/drawingml/2006/main">
            <a:ext uri="{FF2B5EF4-FFF2-40B4-BE49-F238E27FC236}">
              <a16:creationId xmlns:a16="http://schemas.microsoft.com/office/drawing/2014/main" id="{45F82190-BBB7-9288-1E82-CEEF265142AC}"/>
            </a:ext>
          </a:extLst>
        </cdr:cNvPr>
        <cdr:cNvSpPr txBox="1"/>
      </cdr:nvSpPr>
      <cdr:spPr>
        <a:xfrm xmlns:a="http://schemas.openxmlformats.org/drawingml/2006/main" rot="16200000">
          <a:off x="9676554" y="2950771"/>
          <a:ext cx="3894600" cy="5401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H" sz="2800" dirty="0">
              <a:solidFill>
                <a:schemeClr val="bg2">
                  <a:lumMod val="90000"/>
                </a:schemeClr>
              </a:solidFill>
            </a:rPr>
            <a:t>Memory Limitation</a:t>
          </a:r>
        </a:p>
      </cdr:txBody>
    </cdr:sp>
  </cdr:relSizeAnchor>
  <cdr:relSizeAnchor xmlns:cdr="http://schemas.openxmlformats.org/drawingml/2006/chartDrawing">
    <cdr:from>
      <cdr:x>0.5</cdr:x>
      <cdr:y>0.2181</cdr:y>
    </cdr:from>
    <cdr:to>
      <cdr:x>0.5443</cdr:x>
      <cdr:y>0.89289</cdr:y>
    </cdr:to>
    <cdr:sp macro="" textlink="">
      <cdr:nvSpPr>
        <cdr:cNvPr id="9" name="TextBox 8">
          <a:extLst xmlns:a="http://schemas.openxmlformats.org/drawingml/2006/main">
            <a:ext uri="{FF2B5EF4-FFF2-40B4-BE49-F238E27FC236}">
              <a16:creationId xmlns:a16="http://schemas.microsoft.com/office/drawing/2014/main" id="{697F2CDB-685F-9716-FBCE-1193AE076755}"/>
            </a:ext>
          </a:extLst>
        </cdr:cNvPr>
        <cdr:cNvSpPr txBox="1"/>
      </cdr:nvSpPr>
      <cdr:spPr>
        <a:xfrm xmlns:a="http://schemas.openxmlformats.org/drawingml/2006/main" rot="16200000">
          <a:off x="4418753" y="2936023"/>
          <a:ext cx="3894600" cy="5401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H" sz="2800" dirty="0">
              <a:solidFill>
                <a:schemeClr val="bg2">
                  <a:lumMod val="90000"/>
                </a:schemeClr>
              </a:solidFill>
            </a:rPr>
            <a:t>Memory Limitation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766D5-0D36-6D41-8391-D0A26A00CD07}" type="datetimeFigureOut">
              <a:rPr lang="en-CH" smtClean="0"/>
              <a:t>11/10/2023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95B22-5FC9-1A4B-AEC2-F2243E7B1070}" type="slidenum">
              <a:rPr lang="en-CH" smtClean="0"/>
              <a:t>‹#›</a:t>
            </a:fld>
            <a:endParaRPr lang="en-CH"/>
          </a:p>
        </p:txBody>
      </p:sp>
    </p:spTree>
    <p:extLst>
      <p:ext uri="{BB962C8B-B14F-4D97-AF65-F5344CB8AC3E}">
        <p14:creationId xmlns:p14="http://schemas.microsoft.com/office/powerpoint/2010/main" val="343834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ml.ucdavis.edu/boon/wind.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money.cnn.com/2012/04/23/markets/walmart_stock/index.htm" TargetMode="External"/><Relationship Id="rId4" Type="http://schemas.openxmlformats.org/officeDocument/2006/relationships/hyperlink" Target="https://arxiv.org/pdf/1304.1801.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H" sz="1200" dirty="0"/>
              <a:t>Hi everyone, I am Manos Chatzakis from EPFL, and I will present our work</a:t>
            </a:r>
            <a:r>
              <a:rPr lang="en-US" sz="1200" dirty="0"/>
              <a:t> on</a:t>
            </a:r>
            <a:r>
              <a:rPr lang="en-CH" sz="1200" dirty="0"/>
              <a:t> Distributed Data Series Similarity 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H"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H" sz="1200" dirty="0"/>
              <a:t>Odyssey is </a:t>
            </a:r>
            <a:r>
              <a:rPr lang="en-US" sz="1200" dirty="0"/>
              <a:t>our </a:t>
            </a:r>
            <a:r>
              <a:rPr lang="en-CH" sz="1200" dirty="0"/>
              <a:t>framework that succesfully addresses various challenges of </a:t>
            </a:r>
            <a:r>
              <a:rPr lang="en-US" sz="1200" dirty="0"/>
              <a:t>distributed </a:t>
            </a:r>
            <a:r>
              <a:rPr lang="en-CH" sz="1200" dirty="0"/>
              <a:t>Similarity Search, proposing scalable distributed query scheduling and load balancing, while it </a:t>
            </a:r>
            <a:r>
              <a:rPr lang="en-US" sz="1200" dirty="0"/>
              <a:t>gracefully navigates the trade-offs between memory limitations and query answering performance.</a:t>
            </a:r>
          </a:p>
        </p:txBody>
      </p:sp>
      <p:sp>
        <p:nvSpPr>
          <p:cNvPr id="4" name="Slide Number Placeholder 3"/>
          <p:cNvSpPr>
            <a:spLocks noGrp="1"/>
          </p:cNvSpPr>
          <p:nvPr>
            <p:ph type="sldNum" sz="quarter" idx="5"/>
          </p:nvPr>
        </p:nvSpPr>
        <p:spPr/>
        <p:txBody>
          <a:bodyPr/>
          <a:lstStyle/>
          <a:p>
            <a:fld id="{EDC95B22-5FC9-1A4B-AEC2-F2243E7B1070}" type="slidenum">
              <a:rPr lang="en-CH" smtClean="0"/>
              <a:t>1</a:t>
            </a:fld>
            <a:endParaRPr lang="en-CH"/>
          </a:p>
        </p:txBody>
      </p:sp>
    </p:spTree>
    <p:extLst>
      <p:ext uri="{BB962C8B-B14F-4D97-AF65-F5344CB8AC3E}">
        <p14:creationId xmlns:p14="http://schemas.microsoft.com/office/powerpoint/2010/main" val="329966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determine the priority-queue threshold for each query, </a:t>
            </a:r>
          </a:p>
          <a:p>
            <a:r>
              <a:rPr lang="en-CH" dirty="0"/>
              <a:t>we noticed that there exists a correlation between the 1st BSF and the median size of the priority queues produced for answering it. </a:t>
            </a:r>
          </a:p>
        </p:txBody>
      </p:sp>
      <p:sp>
        <p:nvSpPr>
          <p:cNvPr id="4" name="Slide Number Placeholder 3"/>
          <p:cNvSpPr>
            <a:spLocks noGrp="1"/>
          </p:cNvSpPr>
          <p:nvPr>
            <p:ph type="sldNum" sz="quarter" idx="5"/>
          </p:nvPr>
        </p:nvSpPr>
        <p:spPr/>
        <p:txBody>
          <a:bodyPr/>
          <a:lstStyle/>
          <a:p>
            <a:fld id="{EDC95B22-5FC9-1A4B-AEC2-F2243E7B1070}" type="slidenum">
              <a:rPr lang="en-CH" smtClean="0"/>
              <a:t>10</a:t>
            </a:fld>
            <a:endParaRPr lang="en-CH"/>
          </a:p>
        </p:txBody>
      </p:sp>
    </p:spTree>
    <p:extLst>
      <p:ext uri="{BB962C8B-B14F-4D97-AF65-F5344CB8AC3E}">
        <p14:creationId xmlns:p14="http://schemas.microsoft.com/office/powerpoint/2010/main" val="410775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Thus, we fitted a sigmoid function to our data, </a:t>
            </a:r>
          </a:p>
          <a:p>
            <a:r>
              <a:rPr lang="en-CH" dirty="0"/>
              <a:t>and we use the generated value of sigmoid as our threshold. </a:t>
            </a:r>
          </a:p>
        </p:txBody>
      </p:sp>
      <p:sp>
        <p:nvSpPr>
          <p:cNvPr id="4" name="Slide Number Placeholder 3"/>
          <p:cNvSpPr>
            <a:spLocks noGrp="1"/>
          </p:cNvSpPr>
          <p:nvPr>
            <p:ph type="sldNum" sz="quarter" idx="5"/>
          </p:nvPr>
        </p:nvSpPr>
        <p:spPr/>
        <p:txBody>
          <a:bodyPr/>
          <a:lstStyle/>
          <a:p>
            <a:fld id="{EDC95B22-5FC9-1A4B-AEC2-F2243E7B1070}" type="slidenum">
              <a:rPr lang="en-CH" smtClean="0"/>
              <a:t>11</a:t>
            </a:fld>
            <a:endParaRPr lang="en-CH"/>
          </a:p>
        </p:txBody>
      </p:sp>
    </p:spTree>
    <p:extLst>
      <p:ext uri="{BB962C8B-B14F-4D97-AF65-F5344CB8AC3E}">
        <p14:creationId xmlns:p14="http://schemas.microsoft.com/office/powerpoint/2010/main" val="305592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After the priority queues are filled, we sort them in a single array, </a:t>
            </a:r>
          </a:p>
          <a:p>
            <a:r>
              <a:rPr lang="en-CH" dirty="0"/>
              <a:t>in order to bring the most promising priority queues first and be able to do a lot of pruning, and generate a final answer.</a:t>
            </a:r>
          </a:p>
          <a:p>
            <a:endParaRPr lang="en-CH" dirty="0"/>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12</a:t>
            </a:fld>
            <a:endParaRPr lang="en-CH"/>
          </a:p>
        </p:txBody>
      </p:sp>
    </p:spTree>
    <p:extLst>
      <p:ext uri="{BB962C8B-B14F-4D97-AF65-F5344CB8AC3E}">
        <p14:creationId xmlns:p14="http://schemas.microsoft.com/office/powerpoint/2010/main" val="274671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see now what would be a naïve solution to shift to distributed processing.</a:t>
            </a:r>
          </a:p>
          <a:p>
            <a:endParaRPr lang="en-US" dirty="0"/>
          </a:p>
          <a:p>
            <a:r>
              <a:rPr lang="en-US" dirty="0"/>
              <a:t>We begin with 4 system nodes.</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13</a:t>
            </a:fld>
            <a:endParaRPr lang="en-CH"/>
          </a:p>
        </p:txBody>
      </p:sp>
    </p:spTree>
    <p:extLst>
      <p:ext uri="{BB962C8B-B14F-4D97-AF65-F5344CB8AC3E}">
        <p14:creationId xmlns:p14="http://schemas.microsoft.com/office/powerpoint/2010/main" val="2034394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have a dataset</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14</a:t>
            </a:fld>
            <a:endParaRPr lang="en-CH"/>
          </a:p>
        </p:txBody>
      </p:sp>
    </p:spTree>
    <p:extLst>
      <p:ext uri="{BB962C8B-B14F-4D97-AF65-F5344CB8AC3E}">
        <p14:creationId xmlns:p14="http://schemas.microsoft.com/office/powerpoint/2010/main" val="383766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we will split in as many chunks as the available system nodes,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15</a:t>
            </a:fld>
            <a:endParaRPr lang="en-CH"/>
          </a:p>
        </p:txBody>
      </p:sp>
    </p:spTree>
    <p:extLst>
      <p:ext uri="{BB962C8B-B14F-4D97-AF65-F5344CB8AC3E}">
        <p14:creationId xmlns:p14="http://schemas.microsoft.com/office/powerpoint/2010/main" val="2431342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each system node will be assigned its chunk</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16</a:t>
            </a:fld>
            <a:endParaRPr lang="en-CH"/>
          </a:p>
        </p:txBody>
      </p:sp>
    </p:spTree>
    <p:extLst>
      <p:ext uri="{BB962C8B-B14F-4D97-AF65-F5344CB8AC3E}">
        <p14:creationId xmlns:p14="http://schemas.microsoft.com/office/powerpoint/2010/main" val="14741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build the local index.</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17</a:t>
            </a:fld>
            <a:endParaRPr lang="en-CH"/>
          </a:p>
        </p:txBody>
      </p:sp>
    </p:spTree>
    <p:extLst>
      <p:ext uri="{BB962C8B-B14F-4D97-AF65-F5344CB8AC3E}">
        <p14:creationId xmlns:p14="http://schemas.microsoft.com/office/powerpoint/2010/main" val="353119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to answer a query</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18</a:t>
            </a:fld>
            <a:endParaRPr lang="en-CH"/>
          </a:p>
        </p:txBody>
      </p:sp>
    </p:spTree>
    <p:extLst>
      <p:ext uri="{BB962C8B-B14F-4D97-AF65-F5344CB8AC3E}">
        <p14:creationId xmlns:p14="http://schemas.microsoft.com/office/powerpoint/2010/main" val="70792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query batch,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19</a:t>
            </a:fld>
            <a:endParaRPr lang="en-CH"/>
          </a:p>
        </p:txBody>
      </p:sp>
    </p:spTree>
    <p:extLst>
      <p:ext uri="{BB962C8B-B14F-4D97-AF65-F5344CB8AC3E}">
        <p14:creationId xmlns:p14="http://schemas.microsoft.com/office/powerpoint/2010/main" val="162145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t>Data series, defined as data points ordered along a dimension, </a:t>
            </a:r>
          </a:p>
          <a:p>
            <a:pPr algn="l"/>
            <a:r>
              <a:rPr lang="en-GB" sz="1200" dirty="0"/>
              <a:t>have multiple real-world applications, </a:t>
            </a:r>
          </a:p>
          <a:p>
            <a:pPr algn="l"/>
            <a:r>
              <a:rPr lang="en-GB" sz="1200" dirty="0"/>
              <a:t>across virtually every scientific and social domain.</a:t>
            </a:r>
          </a:p>
          <a:p>
            <a:pPr algn="l"/>
            <a:endParaRPr lang="en-GB" sz="1200" dirty="0"/>
          </a:p>
          <a:p>
            <a:pPr algn="l"/>
            <a:r>
              <a:rPr lang="en-GB" sz="1200" dirty="0"/>
              <a:t>One of the most promising methods to extract knowledge from data series is similarity search, </a:t>
            </a:r>
          </a:p>
          <a:p>
            <a:pPr algn="l"/>
            <a:r>
              <a:rPr lang="en-GB" sz="1200" dirty="0"/>
              <a:t>which, given a query with a data series collection, </a:t>
            </a:r>
          </a:p>
          <a:p>
            <a:pPr algn="l"/>
            <a:r>
              <a:rPr lang="en-GB" sz="1200" dirty="0"/>
              <a:t>is the task of locating the most similar data series to the query in that collection, </a:t>
            </a:r>
          </a:p>
          <a:p>
            <a:pPr algn="l"/>
            <a:endParaRPr lang="en-GB" sz="1200" dirty="0"/>
          </a:p>
          <a:p>
            <a:pPr algn="l"/>
            <a:r>
              <a:rPr lang="en-GB" sz="1200" dirty="0"/>
              <a:t>and it has a pivotal role for data series processing.</a:t>
            </a:r>
          </a:p>
          <a:p>
            <a:pPr algn="l"/>
            <a:endParaRPr lang="en-GB" sz="1200" dirty="0"/>
          </a:p>
          <a:p>
            <a:pPr algn="l"/>
            <a:endParaRPr lang="en-GB" sz="1200" dirty="0"/>
          </a:p>
          <a:p>
            <a:pPr algn="l"/>
            <a:r>
              <a:rPr lang="en-GB" sz="1200" dirty="0"/>
              <a:t>W</a:t>
            </a:r>
            <a:r>
              <a:rPr lang="en-CH" sz="1200" dirty="0"/>
              <a:t>ind speed</a:t>
            </a:r>
          </a:p>
          <a:p>
            <a:pPr algn="l"/>
            <a:r>
              <a:rPr lang="en-US" sz="1200" dirty="0">
                <a:hlinkClick r:id="rId3"/>
              </a:rPr>
              <a:t>http://bml.ucdavis.edu/boon/wind.html</a:t>
            </a:r>
            <a:endParaRPr lang="en-CH" sz="1200" dirty="0"/>
          </a:p>
          <a:p>
            <a:pPr algn="l"/>
            <a:r>
              <a:rPr lang="en-US" sz="1200" dirty="0"/>
              <a:t>Astro Data (</a:t>
            </a:r>
            <a:r>
              <a:rPr lang="en-GB" sz="1200" dirty="0"/>
              <a:t>Whirlpool Survey)</a:t>
            </a:r>
          </a:p>
          <a:p>
            <a:pPr algn="l"/>
            <a:r>
              <a:rPr lang="en-GB" sz="1200" dirty="0">
                <a:hlinkClick r:id="rId4"/>
              </a:rPr>
              <a:t>https://arxiv.org/pdf/1304.1801.pdf</a:t>
            </a:r>
            <a:r>
              <a:rPr lang="en-GB" sz="1200" dirty="0"/>
              <a:t> </a:t>
            </a:r>
            <a:endParaRPr lang="en-US" sz="1200" dirty="0"/>
          </a:p>
          <a:p>
            <a:pPr algn="l"/>
            <a:r>
              <a:rPr lang="en-US" sz="1200" dirty="0"/>
              <a:t>Stocks</a:t>
            </a:r>
            <a:endParaRPr lang="en-CH" sz="1200" dirty="0"/>
          </a:p>
          <a:p>
            <a:pPr algn="l"/>
            <a:r>
              <a:rPr lang="en-US" sz="1200" dirty="0">
                <a:hlinkClick r:id="rId5"/>
              </a:rPr>
              <a:t>http://money.cnn.com/2012/04/23/markets/walmart_stock/index.htm</a:t>
            </a:r>
            <a:endParaRPr lang="en-CH" sz="1200" dirty="0"/>
          </a:p>
          <a:p>
            <a:pPr algn="l"/>
            <a:endParaRPr lang="en-CH" dirty="0"/>
          </a:p>
          <a:p>
            <a:pPr algn="l"/>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a:t>
            </a:fld>
            <a:endParaRPr lang="en-CH"/>
          </a:p>
        </p:txBody>
      </p:sp>
    </p:spTree>
    <p:extLst>
      <p:ext uri="{BB962C8B-B14F-4D97-AF65-F5344CB8AC3E}">
        <p14:creationId xmlns:p14="http://schemas.microsoft.com/office/powerpoint/2010/main" val="1390500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need to answer the queries one by one,</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20</a:t>
            </a:fld>
            <a:endParaRPr lang="en-CH"/>
          </a:p>
        </p:txBody>
      </p:sp>
    </p:spTree>
    <p:extLst>
      <p:ext uri="{BB962C8B-B14F-4D97-AF65-F5344CB8AC3E}">
        <p14:creationId xmlns:p14="http://schemas.microsoft.com/office/powerpoint/2010/main" val="525114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Forwarding each query to all nodes, in order to search all the dataset.</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21</a:t>
            </a:fld>
            <a:endParaRPr lang="en-CH"/>
          </a:p>
        </p:txBody>
      </p:sp>
    </p:spTree>
    <p:extLst>
      <p:ext uri="{BB962C8B-B14F-4D97-AF65-F5344CB8AC3E}">
        <p14:creationId xmlns:p14="http://schemas.microsoft.com/office/powerpoint/2010/main" val="2778897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node would process the query based on its local data,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22</a:t>
            </a:fld>
            <a:endParaRPr lang="en-CH"/>
          </a:p>
        </p:txBody>
      </p:sp>
    </p:spTree>
    <p:extLst>
      <p:ext uri="{BB962C8B-B14F-4D97-AF65-F5344CB8AC3E}">
        <p14:creationId xmlns:p14="http://schemas.microsoft.com/office/powerpoint/2010/main" val="1614205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answers of all nodes</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23</a:t>
            </a:fld>
            <a:endParaRPr lang="en-CH"/>
          </a:p>
        </p:txBody>
      </p:sp>
    </p:spTree>
    <p:extLst>
      <p:ext uri="{BB962C8B-B14F-4D97-AF65-F5344CB8AC3E}">
        <p14:creationId xmlns:p14="http://schemas.microsoft.com/office/powerpoint/2010/main" val="7360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gathered to select the best one.</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24</a:t>
            </a:fld>
            <a:endParaRPr lang="en-CH"/>
          </a:p>
        </p:txBody>
      </p:sp>
    </p:spTree>
    <p:extLst>
      <p:ext uri="{BB962C8B-B14F-4D97-AF65-F5344CB8AC3E}">
        <p14:creationId xmlns:p14="http://schemas.microsoft.com/office/powerpoint/2010/main" val="3956132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did we solve the problem? </a:t>
            </a:r>
          </a:p>
          <a:p>
            <a:r>
              <a:rPr lang="en-CH" dirty="0"/>
              <a:t>Well, although this “equally-split” method enables the in-memory processing of large datasets, it suffers from </a:t>
            </a:r>
            <a:r>
              <a:rPr lang="en-US" dirty="0"/>
              <a:t>several </a:t>
            </a:r>
            <a:r>
              <a:rPr lang="en-CH" dirty="0"/>
              <a:t>shortcomings.</a:t>
            </a:r>
          </a:p>
          <a:p>
            <a:endParaRPr lang="en-CH" dirty="0"/>
          </a:p>
          <a:p>
            <a:r>
              <a:rPr lang="en-CH" dirty="0"/>
              <a:t>First of all, the na</a:t>
            </a:r>
            <a:r>
              <a:rPr lang="en-GB" dirty="0"/>
              <a:t>ï</a:t>
            </a:r>
            <a:r>
              <a:rPr lang="en-CH" dirty="0"/>
              <a:t>ve chunking-based data partitioning sometimes may lead to imbalances between the workload of the nodes.</a:t>
            </a:r>
          </a:p>
          <a:p>
            <a:endParaRPr lang="en-CH" dirty="0"/>
          </a:p>
          <a:p>
            <a:r>
              <a:rPr lang="en-CH" dirty="0"/>
              <a:t>Think of a scenario were all good answers are stored in the same chunk. </a:t>
            </a:r>
          </a:p>
          <a:p>
            <a:r>
              <a:rPr lang="en-CH" dirty="0"/>
              <a:t>The node processing this chunk will have a lot work to do, as it will do less pruning, due to the fact that it will need to calculate the distances of all good answers. </a:t>
            </a:r>
          </a:p>
          <a:p>
            <a:r>
              <a:rPr lang="en-CH" dirty="0"/>
              <a:t>In this scenario, all other nodes will remain idle, unable to help.</a:t>
            </a:r>
          </a:p>
          <a:p>
            <a:endParaRPr lang="en-CH" dirty="0"/>
          </a:p>
          <a:p>
            <a:r>
              <a:rPr lang="en-CH" dirty="0"/>
              <a:t>In addition, this approach does not lead to scalable query answering. </a:t>
            </a:r>
          </a:p>
          <a:p>
            <a:r>
              <a:rPr lang="en-CH" dirty="0"/>
              <a:t>As nodes operate in different subsets, all queries should be forwarded to all nodes, not allowing any scheduling. </a:t>
            </a:r>
          </a:p>
          <a:p>
            <a:r>
              <a:rPr lang="en-CH" dirty="0"/>
              <a:t>Also, since each node stores different data, it is impossible for nodes to help each other in case of imbalances.</a:t>
            </a:r>
          </a:p>
          <a:p>
            <a:endParaRPr lang="en-CH" dirty="0"/>
          </a:p>
          <a:p>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25</a:t>
            </a:fld>
            <a:endParaRPr lang="en-CH"/>
          </a:p>
        </p:txBody>
      </p:sp>
    </p:spTree>
    <p:extLst>
      <p:ext uri="{BB962C8B-B14F-4D97-AF65-F5344CB8AC3E}">
        <p14:creationId xmlns:p14="http://schemas.microsoft.com/office/powerpoint/2010/main" val="364792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Thus, sophisticated data distribution and data replication schemes are crucial in order to support scalable query answering!</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26</a:t>
            </a:fld>
            <a:endParaRPr lang="en-CH"/>
          </a:p>
        </p:txBody>
      </p:sp>
    </p:spTree>
    <p:extLst>
      <p:ext uri="{BB962C8B-B14F-4D97-AF65-F5344CB8AC3E}">
        <p14:creationId xmlns:p14="http://schemas.microsoft.com/office/powerpoint/2010/main" val="1522706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Odyssey tackles the challenges in the following manner: We start from the same system of 4 nodes.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27</a:t>
            </a:fld>
            <a:endParaRPr lang="en-CH"/>
          </a:p>
        </p:txBody>
      </p:sp>
    </p:spTree>
    <p:extLst>
      <p:ext uri="{BB962C8B-B14F-4D97-AF65-F5344CB8AC3E}">
        <p14:creationId xmlns:p14="http://schemas.microsoft.com/office/powerpoint/2010/main" val="1676294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the same data series dataset.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28</a:t>
            </a:fld>
            <a:endParaRPr lang="en-CH"/>
          </a:p>
        </p:txBody>
      </p:sp>
    </p:spTree>
    <p:extLst>
      <p:ext uri="{BB962C8B-B14F-4D97-AF65-F5344CB8AC3E}">
        <p14:creationId xmlns:p14="http://schemas.microsoft.com/office/powerpoint/2010/main" val="3503191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dataset is now preprocessed by our density-aware partitioning algorithm that fairly distributes the data over the system.</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29</a:t>
            </a:fld>
            <a:endParaRPr lang="en-CH"/>
          </a:p>
        </p:txBody>
      </p:sp>
    </p:spTree>
    <p:extLst>
      <p:ext uri="{BB962C8B-B14F-4D97-AF65-F5344CB8AC3E}">
        <p14:creationId xmlns:p14="http://schemas.microsoft.com/office/powerpoint/2010/main" val="174292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Nowadays we face critical problems in data series management.</a:t>
            </a:r>
          </a:p>
          <a:p>
            <a:endParaRPr lang="en-GB" dirty="0"/>
          </a:p>
          <a:p>
            <a:r>
              <a:rPr lang="en-GB" dirty="0"/>
              <a:t>As Petabytes of data series are produced daily, it is impossible to fit big data collections in a single machine, while the limited memory size has made the fast in-memory processing more challenging.</a:t>
            </a:r>
          </a:p>
          <a:p>
            <a:endParaRPr lang="en-GB" dirty="0"/>
          </a:p>
          <a:p>
            <a:r>
              <a:rPr lang="en-GB" dirty="0"/>
              <a:t>In addition, the increasing need for availability in modern applications sets the single-machine parallelism inadequate.</a:t>
            </a:r>
          </a:p>
          <a:p>
            <a:endParaRPr lang="en-GB" dirty="0"/>
          </a:p>
          <a:p>
            <a:r>
              <a:rPr lang="en-GB" dirty="0"/>
              <a:t>This is why, shifting to distributed processing is crucial to address these problems.</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a:t>
            </a:fld>
            <a:endParaRPr lang="en-CH"/>
          </a:p>
        </p:txBody>
      </p:sp>
    </p:spTree>
    <p:extLst>
      <p:ext uri="{BB962C8B-B14F-4D97-AF65-F5344CB8AC3E}">
        <p14:creationId xmlns:p14="http://schemas.microsoft.com/office/powerpoint/2010/main" val="441356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algorithm achieves that by calculating binary summarizations of the Data Series, and groups them in buffers according to their summarization code. </a:t>
            </a:r>
          </a:p>
        </p:txBody>
      </p:sp>
      <p:sp>
        <p:nvSpPr>
          <p:cNvPr id="4" name="Slide Number Placeholder 3"/>
          <p:cNvSpPr>
            <a:spLocks noGrp="1"/>
          </p:cNvSpPr>
          <p:nvPr>
            <p:ph type="sldNum" sz="quarter" idx="5"/>
          </p:nvPr>
        </p:nvSpPr>
        <p:spPr/>
        <p:txBody>
          <a:bodyPr/>
          <a:lstStyle/>
          <a:p>
            <a:fld id="{EDC95B22-5FC9-1A4B-AEC2-F2243E7B1070}" type="slidenum">
              <a:rPr lang="en-CH" smtClean="0"/>
              <a:t>30</a:t>
            </a:fld>
            <a:endParaRPr lang="en-CH"/>
          </a:p>
        </p:txBody>
      </p:sp>
    </p:spTree>
    <p:extLst>
      <p:ext uri="{BB962C8B-B14F-4D97-AF65-F5344CB8AC3E}">
        <p14:creationId xmlns:p14="http://schemas.microsoft.com/office/powerpoint/2010/main" val="349657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it reorders the buffers into an alternative ordering, according to gray code. </a:t>
            </a:r>
          </a:p>
          <a:p>
            <a:endParaRPr lang="en-US" dirty="0"/>
          </a:p>
          <a:p>
            <a:r>
              <a:rPr lang="en-US" dirty="0"/>
              <a:t>We do that because gray code </a:t>
            </a:r>
            <a:r>
              <a:rPr lang="en-GB" dirty="0"/>
              <a:t>places similar buffers close to one  another, enabling us to easily assign their data series to different system nodes in a round-robin fashion.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31</a:t>
            </a:fld>
            <a:endParaRPr lang="en-CH"/>
          </a:p>
        </p:txBody>
      </p:sp>
    </p:spTree>
    <p:extLst>
      <p:ext uri="{BB962C8B-B14F-4D97-AF65-F5344CB8AC3E}">
        <p14:creationId xmlns:p14="http://schemas.microsoft.com/office/powerpoint/2010/main" val="3254569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last step, we select the number of partitions, for this example, 2, and the algorithm starts by partitioning the largest buffers first, before partitioning the smaller ones. </a:t>
            </a:r>
          </a:p>
          <a:p>
            <a:endParaRPr lang="en-US" dirty="0"/>
          </a:p>
          <a:p>
            <a:r>
              <a:rPr lang="en-US" dirty="0"/>
              <a:t>This process is repeated till we have two balanced partitions. </a:t>
            </a:r>
          </a:p>
          <a:p>
            <a:endParaRPr lang="en-US" dirty="0"/>
          </a:p>
          <a:p>
            <a:r>
              <a:rPr lang="en-US" dirty="0"/>
              <a:t>This way, we manage to distribute the data series fairly, ensuring that similar data series won't end up in the same node.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32</a:t>
            </a:fld>
            <a:endParaRPr lang="en-CH"/>
          </a:p>
        </p:txBody>
      </p:sp>
    </p:spTree>
    <p:extLst>
      <p:ext uri="{BB962C8B-B14F-4D97-AF65-F5344CB8AC3E}">
        <p14:creationId xmlns:p14="http://schemas.microsoft.com/office/powerpoint/2010/main" val="891892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selected to create two partitions,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33</a:t>
            </a:fld>
            <a:endParaRPr lang="en-CH"/>
          </a:p>
        </p:txBody>
      </p:sp>
    </p:spTree>
    <p:extLst>
      <p:ext uri="{BB962C8B-B14F-4D97-AF65-F5344CB8AC3E}">
        <p14:creationId xmlns:p14="http://schemas.microsoft.com/office/powerpoint/2010/main" val="1525622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density aware algorithm generates two data chunks.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34</a:t>
            </a:fld>
            <a:endParaRPr lang="en-CH"/>
          </a:p>
        </p:txBody>
      </p:sp>
    </p:spTree>
    <p:extLst>
      <p:ext uri="{BB962C8B-B14F-4D97-AF65-F5344CB8AC3E}">
        <p14:creationId xmlns:p14="http://schemas.microsoft.com/office/powerpoint/2010/main" val="2090265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Odyssey, we replicate those chunks to several nodes. In this example, chunk1 is replicated to nodes 1 and 2, while chunk2 to nodes 3 and 4.</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35</a:t>
            </a:fld>
            <a:endParaRPr lang="en-CH"/>
          </a:p>
        </p:txBody>
      </p:sp>
    </p:spTree>
    <p:extLst>
      <p:ext uri="{BB962C8B-B14F-4D97-AF65-F5344CB8AC3E}">
        <p14:creationId xmlns:p14="http://schemas.microsoft.com/office/powerpoint/2010/main" val="3077119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sets of nodes sharing the same data,</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36</a:t>
            </a:fld>
            <a:endParaRPr lang="en-CH"/>
          </a:p>
        </p:txBody>
      </p:sp>
    </p:spTree>
    <p:extLst>
      <p:ext uri="{BB962C8B-B14F-4D97-AF65-F5344CB8AC3E}">
        <p14:creationId xmlns:p14="http://schemas.microsoft.com/office/powerpoint/2010/main" val="1079889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have created what we call replication groups.</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37</a:t>
            </a:fld>
            <a:endParaRPr lang="en-CH"/>
          </a:p>
        </p:txBody>
      </p:sp>
    </p:spTree>
    <p:extLst>
      <p:ext uri="{BB962C8B-B14F-4D97-AF65-F5344CB8AC3E}">
        <p14:creationId xmlns:p14="http://schemas.microsoft.com/office/powerpoint/2010/main" val="3409890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replication strategy of our framework is important, because inside a replication group, query scheduling is possible!</a:t>
            </a:r>
          </a:p>
        </p:txBody>
      </p:sp>
      <p:sp>
        <p:nvSpPr>
          <p:cNvPr id="4" name="Slide Number Placeholder 3"/>
          <p:cNvSpPr>
            <a:spLocks noGrp="1"/>
          </p:cNvSpPr>
          <p:nvPr>
            <p:ph type="sldNum" sz="quarter" idx="5"/>
          </p:nvPr>
        </p:nvSpPr>
        <p:spPr/>
        <p:txBody>
          <a:bodyPr/>
          <a:lstStyle/>
          <a:p>
            <a:fld id="{EDC95B22-5FC9-1A4B-AEC2-F2243E7B1070}" type="slidenum">
              <a:rPr lang="en-CH" smtClean="0"/>
              <a:t>38</a:t>
            </a:fld>
            <a:endParaRPr lang="en-CH"/>
          </a:p>
        </p:txBody>
      </p:sp>
    </p:spTree>
    <p:extLst>
      <p:ext uri="{BB962C8B-B14F-4D97-AF65-F5344CB8AC3E}">
        <p14:creationId xmlns:p14="http://schemas.microsoft.com/office/powerpoint/2010/main" val="444446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a batch of queries,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39</a:t>
            </a:fld>
            <a:endParaRPr lang="en-CH"/>
          </a:p>
        </p:txBody>
      </p:sp>
    </p:spTree>
    <p:extLst>
      <p:ext uri="{BB962C8B-B14F-4D97-AF65-F5344CB8AC3E}">
        <p14:creationId xmlns:p14="http://schemas.microsoft.com/office/powerpoint/2010/main" val="199996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Unfortunately, distributed processing has challenges that we need to overcome.</a:t>
            </a:r>
          </a:p>
          <a:p>
            <a:endParaRPr lang="en-CH" dirty="0"/>
          </a:p>
          <a:p>
            <a:r>
              <a:rPr lang="en-CH" dirty="0"/>
              <a:t>The first challenge relates to query scheduling, as we need to decide which queries will be assigned to which nodes of the system. </a:t>
            </a:r>
          </a:p>
          <a:p>
            <a:endParaRPr lang="en-CH" dirty="0"/>
          </a:p>
          <a:p>
            <a:r>
              <a:rPr lang="en-CH" dirty="0"/>
              <a:t>In order to perform efficient scheduling, the data should be replicated, while we also need estimations about how hard is each query, based on its execution time.</a:t>
            </a:r>
          </a:p>
          <a:p>
            <a:endParaRPr lang="en-CH" dirty="0"/>
          </a:p>
          <a:p>
            <a:r>
              <a:rPr lang="en-CH" dirty="0"/>
              <a:t>The second challenge is load balancing, because we need all nodes to perform useful and equal work. </a:t>
            </a:r>
          </a:p>
          <a:p>
            <a:endParaRPr lang="en-CH" dirty="0"/>
          </a:p>
          <a:p>
            <a:r>
              <a:rPr lang="en-CH" dirty="0"/>
              <a:t>We need to create algorithms that distribute the data fairly, distributing the good answers equally over the system. </a:t>
            </a:r>
          </a:p>
          <a:p>
            <a:endParaRPr lang="en-CH" dirty="0"/>
          </a:p>
          <a:p>
            <a:r>
              <a:rPr lang="en-CH" dirty="0"/>
              <a:t>We also need to handle inaccurate estimations and enable nodes to help each other.</a:t>
            </a:r>
          </a:p>
        </p:txBody>
      </p:sp>
      <p:sp>
        <p:nvSpPr>
          <p:cNvPr id="4" name="Slide Number Placeholder 3"/>
          <p:cNvSpPr>
            <a:spLocks noGrp="1"/>
          </p:cNvSpPr>
          <p:nvPr>
            <p:ph type="sldNum" sz="quarter" idx="5"/>
          </p:nvPr>
        </p:nvSpPr>
        <p:spPr/>
        <p:txBody>
          <a:bodyPr/>
          <a:lstStyle/>
          <a:p>
            <a:fld id="{EDC95B22-5FC9-1A4B-AEC2-F2243E7B1070}" type="slidenum">
              <a:rPr lang="en-CH" smtClean="0"/>
              <a:t>4</a:t>
            </a:fld>
            <a:endParaRPr lang="en-CH"/>
          </a:p>
        </p:txBody>
      </p:sp>
    </p:spTree>
    <p:extLst>
      <p:ext uri="{BB962C8B-B14F-4D97-AF65-F5344CB8AC3E}">
        <p14:creationId xmlns:p14="http://schemas.microsoft.com/office/powerpoint/2010/main" val="2567455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replication group loads the queries,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40</a:t>
            </a:fld>
            <a:endParaRPr lang="en-CH"/>
          </a:p>
        </p:txBody>
      </p:sp>
    </p:spTree>
    <p:extLst>
      <p:ext uri="{BB962C8B-B14F-4D97-AF65-F5344CB8AC3E}">
        <p14:creationId xmlns:p14="http://schemas.microsoft.com/office/powerpoint/2010/main" val="2299729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answers them using a scheduling algorithm, to execute them in the most efficient manner.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41</a:t>
            </a:fld>
            <a:endParaRPr lang="en-CH"/>
          </a:p>
        </p:txBody>
      </p:sp>
    </p:spTree>
    <p:extLst>
      <p:ext uri="{BB962C8B-B14F-4D97-AF65-F5344CB8AC3E}">
        <p14:creationId xmlns:p14="http://schemas.microsoft.com/office/powerpoint/2010/main" val="4127723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enhance the performance, nodes in odyssey share their BSFs through a common BSF-Sharing Channel, to provide the rest of the system with possible good answers.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42</a:t>
            </a:fld>
            <a:endParaRPr lang="en-CH"/>
          </a:p>
        </p:txBody>
      </p:sp>
    </p:spTree>
    <p:extLst>
      <p:ext uri="{BB962C8B-B14F-4D97-AF65-F5344CB8AC3E}">
        <p14:creationId xmlns:p14="http://schemas.microsoft.com/office/powerpoint/2010/main" val="3671046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each replication group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43</a:t>
            </a:fld>
            <a:endParaRPr lang="en-CH"/>
          </a:p>
        </p:txBody>
      </p:sp>
    </p:spTree>
    <p:extLst>
      <p:ext uri="{BB962C8B-B14F-4D97-AF65-F5344CB8AC3E}">
        <p14:creationId xmlns:p14="http://schemas.microsoft.com/office/powerpoint/2010/main" val="315093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generates the answers for each query, </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44</a:t>
            </a:fld>
            <a:endParaRPr lang="en-CH"/>
          </a:p>
        </p:txBody>
      </p:sp>
    </p:spTree>
    <p:extLst>
      <p:ext uri="{BB962C8B-B14F-4D97-AF65-F5344CB8AC3E}">
        <p14:creationId xmlns:p14="http://schemas.microsoft.com/office/powerpoint/2010/main" val="4045563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those answers are collected to generate a global answer for each query.</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45</a:t>
            </a:fld>
            <a:endParaRPr lang="en-CH"/>
          </a:p>
        </p:txBody>
      </p:sp>
    </p:spTree>
    <p:extLst>
      <p:ext uri="{BB962C8B-B14F-4D97-AF65-F5344CB8AC3E}">
        <p14:creationId xmlns:p14="http://schemas.microsoft.com/office/powerpoint/2010/main" val="3888770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schedule the queries, Odyssey performs dynamic scheduling, using a coordinator node which assigns queries to the nodes of the same replication group when they are available. </a:t>
            </a:r>
          </a:p>
          <a:p>
            <a:endParaRPr lang="en-CH" dirty="0"/>
          </a:p>
          <a:p>
            <a:r>
              <a:rPr lang="en-CH" dirty="0"/>
              <a:t>Also, to enhance scheduling we would like to have query hardness estimations, in order to schedule hard queries first and assign the rest of the work to other nodes.</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46</a:t>
            </a:fld>
            <a:endParaRPr lang="en-CH"/>
          </a:p>
        </p:txBody>
      </p:sp>
    </p:spTree>
    <p:extLst>
      <p:ext uri="{BB962C8B-B14F-4D97-AF65-F5344CB8AC3E}">
        <p14:creationId xmlns:p14="http://schemas.microsoft.com/office/powerpoint/2010/main" val="1097819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With estimations being available, we can perform even better scheduling!</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47</a:t>
            </a:fld>
            <a:endParaRPr lang="en-CH"/>
          </a:p>
        </p:txBody>
      </p:sp>
    </p:spTree>
    <p:extLst>
      <p:ext uri="{BB962C8B-B14F-4D97-AF65-F5344CB8AC3E}">
        <p14:creationId xmlns:p14="http://schemas.microsoft.com/office/powerpoint/2010/main" val="2642569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generate the estimations of execution time, we correlated the 1st bsf and total execution time of the query, and performed a linear regression.</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48</a:t>
            </a:fld>
            <a:endParaRPr lang="en-CH"/>
          </a:p>
        </p:txBody>
      </p:sp>
    </p:spTree>
    <p:extLst>
      <p:ext uri="{BB962C8B-B14F-4D97-AF65-F5344CB8AC3E}">
        <p14:creationId xmlns:p14="http://schemas.microsoft.com/office/powerpoint/2010/main" val="3198140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However, regression can many times generate inaccurate estimations, and lead to suboptimal scheduling.</a:t>
            </a:r>
          </a:p>
          <a:p>
            <a:endParaRPr lang="en-CH" dirty="0"/>
          </a:p>
          <a:p>
            <a:r>
              <a:rPr lang="en-CH" dirty="0"/>
              <a:t>For example, a scenario where a hard query is misunderstood for an easy one and gets scheduled last would be problematic, as the node that will be assigned to it will be the only one working in the end, leading to imbalances.</a:t>
            </a:r>
          </a:p>
          <a:p>
            <a:endParaRPr lang="en-CH" dirty="0"/>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49</a:t>
            </a:fld>
            <a:endParaRPr lang="en-CH"/>
          </a:p>
        </p:txBody>
      </p:sp>
    </p:spTree>
    <p:extLst>
      <p:ext uri="{BB962C8B-B14F-4D97-AF65-F5344CB8AC3E}">
        <p14:creationId xmlns:p14="http://schemas.microsoft.com/office/powerpoint/2010/main" val="263608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(Odyssey proposes mechanisms that efficiently address those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Our framework can generate query hardness estimations and supports flexible data replication schemes that enable scalable dynamic scheduling.</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5</a:t>
            </a:fld>
            <a:endParaRPr lang="en-CH"/>
          </a:p>
        </p:txBody>
      </p:sp>
    </p:spTree>
    <p:extLst>
      <p:ext uri="{BB962C8B-B14F-4D97-AF65-F5344CB8AC3E}">
        <p14:creationId xmlns:p14="http://schemas.microsoft.com/office/powerpoint/2010/main" val="1389279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This why we need a mechanism </a:t>
            </a:r>
            <a:r>
              <a:rPr lang="en-GB" dirty="0"/>
              <a:t>to handle these exceptional cases, and thus, ensure good performance under all conditions.</a:t>
            </a:r>
            <a:endParaRPr lang="en-CH" dirty="0"/>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50</a:t>
            </a:fld>
            <a:endParaRPr lang="en-CH"/>
          </a:p>
        </p:txBody>
      </p:sp>
    </p:spTree>
    <p:extLst>
      <p:ext uri="{BB962C8B-B14F-4D97-AF65-F5344CB8AC3E}">
        <p14:creationId xmlns:p14="http://schemas.microsoft.com/office/powerpoint/2010/main" val="27212894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mechanism is a novel work stealing algorithm which operates within each replication group.</a:t>
            </a:r>
          </a:p>
          <a:p>
            <a:endParaRPr lang="en-GB" dirty="0"/>
          </a:p>
          <a:p>
            <a:r>
              <a:rPr lang="en-GB" dirty="0"/>
              <a:t>When a node has finished its own work and no other queries are left, it helps other nodes of the group by recreating their priority queues that </a:t>
            </a:r>
            <a:r>
              <a:rPr lang="en-US" dirty="0"/>
              <a:t>would be processed last, as they contain the least-promising distances.</a:t>
            </a:r>
            <a:endParaRPr lang="en-GB" dirty="0"/>
          </a:p>
          <a:p>
            <a:endParaRPr lang="en-GB" dirty="0"/>
          </a:p>
          <a:p>
            <a:r>
              <a:rPr lang="en-GB" dirty="0"/>
              <a:t>This helping scheme is efficient in practice and requires minimal data communication over the network, as the only information exchanged between the nodes is which subtree batch the priority queue belongs to.</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51</a:t>
            </a:fld>
            <a:endParaRPr lang="en-CH"/>
          </a:p>
        </p:txBody>
      </p:sp>
    </p:spTree>
    <p:extLst>
      <p:ext uri="{BB962C8B-B14F-4D97-AF65-F5344CB8AC3E}">
        <p14:creationId xmlns:p14="http://schemas.microsoft.com/office/powerpoint/2010/main" val="2240994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Our experimental evaluation was performed using a cluster of 16 nodes that had 200GB of available memory and 128 cores each, </a:t>
            </a:r>
          </a:p>
          <a:p>
            <a:r>
              <a:rPr lang="en-CH" dirty="0"/>
              <a:t>and we utilized several data series datasets of varying sizes.</a:t>
            </a:r>
          </a:p>
        </p:txBody>
      </p:sp>
      <p:sp>
        <p:nvSpPr>
          <p:cNvPr id="4" name="Slide Number Placeholder 3"/>
          <p:cNvSpPr>
            <a:spLocks noGrp="1"/>
          </p:cNvSpPr>
          <p:nvPr>
            <p:ph type="sldNum" sz="quarter" idx="5"/>
          </p:nvPr>
        </p:nvSpPr>
        <p:spPr/>
        <p:txBody>
          <a:bodyPr/>
          <a:lstStyle/>
          <a:p>
            <a:fld id="{EDC95B22-5FC9-1A4B-AEC2-F2243E7B1070}" type="slidenum">
              <a:rPr lang="en-CH" smtClean="0"/>
              <a:t>52</a:t>
            </a:fld>
            <a:endParaRPr lang="en-CH"/>
          </a:p>
        </p:txBody>
      </p:sp>
    </p:spTree>
    <p:extLst>
      <p:ext uri="{BB962C8B-B14F-4D97-AF65-F5344CB8AC3E}">
        <p14:creationId xmlns:p14="http://schemas.microsoft.com/office/powerpoint/2010/main" val="3972784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presents the comparison of multiple Odyssey variations with other competitors, for 100GB of seismic data.</a:t>
            </a:r>
          </a:p>
          <a:p>
            <a:endParaRPr lang="en-GB" dirty="0"/>
          </a:p>
          <a:p>
            <a:r>
              <a:rPr lang="en-GB" dirty="0"/>
              <a:t>The X-axis represents the number of the nodes, while on the Y-axis we report the total query answering time for a batch of 100 queries.</a:t>
            </a:r>
          </a:p>
          <a:p>
            <a:endParaRPr lang="en-GB" dirty="0"/>
          </a:p>
          <a:p>
            <a:r>
              <a:rPr lang="en-GB" dirty="0"/>
              <a:t>The variations of Odyssey we used are the naïve equally-split, the no-replication case with the density aware distribution and the full-replication version of odyssey, where all nodes load all data.</a:t>
            </a:r>
          </a:p>
          <a:p>
            <a:endParaRPr lang="en-GB" dirty="0"/>
          </a:p>
          <a:p>
            <a:r>
              <a:rPr lang="en-GB" dirty="0"/>
              <a:t>From the graph, we see that all variations of Odyssey manage to outperform their competitors and </a:t>
            </a:r>
          </a:p>
          <a:p>
            <a:r>
              <a:rPr lang="en-GB" dirty="0"/>
              <a:t>that Odyssey can be more than 3x times faster than its best competitor.</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53</a:t>
            </a:fld>
            <a:endParaRPr lang="en-CH"/>
          </a:p>
        </p:txBody>
      </p:sp>
    </p:spTree>
    <p:extLst>
      <p:ext uri="{BB962C8B-B14F-4D97-AF65-F5344CB8AC3E}">
        <p14:creationId xmlns:p14="http://schemas.microsoft.com/office/powerpoint/2010/main" val="25858759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graph represents the query answering performance of Odyssey for multiple replication settings, for 100 queries of seismic data, starting from no replication, to full replication</a:t>
            </a:r>
            <a:r>
              <a:rPr lang="el-GR" dirty="0"/>
              <a:t>, </a:t>
            </a:r>
            <a:r>
              <a:rPr lang="en-US" dirty="0"/>
              <a:t>using density-aware distribution</a:t>
            </a:r>
            <a:r>
              <a:rPr lang="en-CH" dirty="0"/>
              <a:t>.</a:t>
            </a:r>
          </a:p>
          <a:p>
            <a:endParaRPr lang="en-CH" dirty="0"/>
          </a:p>
          <a:p>
            <a:r>
              <a:rPr lang="en-CH" dirty="0"/>
              <a:t>X-axis represents the total nodes in each configuration, while Y-axis reports the total query answering time.</a:t>
            </a:r>
          </a:p>
          <a:p>
            <a:endParaRPr lang="en-CH" dirty="0"/>
          </a:p>
          <a:p>
            <a:r>
              <a:rPr lang="en-CH" dirty="0"/>
              <a:t>As we see, when any replication setting is used, faster and scalable query answering is achieved.</a:t>
            </a:r>
          </a:p>
          <a:p>
            <a:endParaRPr lang="en-CH" dirty="0"/>
          </a:p>
          <a:p>
            <a:endParaRPr lang="en-CH" dirty="0"/>
          </a:p>
          <a:p>
            <a:endParaRPr lang="en-CH" dirty="0"/>
          </a:p>
          <a:p>
            <a:endParaRPr lang="en-CH" dirty="0"/>
          </a:p>
          <a:p>
            <a:endParaRPr lang="en-CH" dirty="0"/>
          </a:p>
          <a:p>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54</a:t>
            </a:fld>
            <a:endParaRPr lang="en-CH"/>
          </a:p>
        </p:txBody>
      </p:sp>
    </p:spTree>
    <p:extLst>
      <p:ext uri="{BB962C8B-B14F-4D97-AF65-F5344CB8AC3E}">
        <p14:creationId xmlns:p14="http://schemas.microsoft.com/office/powerpoint/2010/main" val="39840869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last graph presents the throughput of odyssey for 100GB of random data and multiple query workloads, using full replication.</a:t>
            </a:r>
          </a:p>
          <a:p>
            <a:endParaRPr lang="en-CH" dirty="0"/>
          </a:p>
          <a:p>
            <a:r>
              <a:rPr lang="en-CH" dirty="0"/>
              <a:t>We see that odyssey performs highly scalable query answering and scales almost perfectly for several workloads.</a:t>
            </a:r>
          </a:p>
        </p:txBody>
      </p:sp>
      <p:sp>
        <p:nvSpPr>
          <p:cNvPr id="4" name="Slide Number Placeholder 3"/>
          <p:cNvSpPr>
            <a:spLocks noGrp="1"/>
          </p:cNvSpPr>
          <p:nvPr>
            <p:ph type="sldNum" sz="quarter" idx="5"/>
          </p:nvPr>
        </p:nvSpPr>
        <p:spPr/>
        <p:txBody>
          <a:bodyPr/>
          <a:lstStyle/>
          <a:p>
            <a:fld id="{EDC95B22-5FC9-1A4B-AEC2-F2243E7B1070}" type="slidenum">
              <a:rPr lang="en-CH" smtClean="0"/>
              <a:t>55</a:t>
            </a:fld>
            <a:endParaRPr lang="en-CH"/>
          </a:p>
        </p:txBody>
      </p:sp>
    </p:spTree>
    <p:extLst>
      <p:ext uri="{BB962C8B-B14F-4D97-AF65-F5344CB8AC3E}">
        <p14:creationId xmlns:p14="http://schemas.microsoft.com/office/powerpoint/2010/main" val="22423170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summarize, we care about distributed data series similarity search because it has many real-world applications, </a:t>
            </a:r>
          </a:p>
          <a:p>
            <a:r>
              <a:rPr lang="en-CH" dirty="0"/>
              <a:t>but it is a hard problem with several intertwining challenges.</a:t>
            </a:r>
          </a:p>
          <a:p>
            <a:endParaRPr lang="en-CH" dirty="0"/>
          </a:p>
          <a:p>
            <a:r>
              <a:rPr lang="en-CH" dirty="0"/>
              <a:t>We presented Odyssey, a framework that addresses the distributed challenges, </a:t>
            </a:r>
          </a:p>
          <a:p>
            <a:r>
              <a:rPr lang="en-CH" dirty="0"/>
              <a:t>it achieves significant speedup compared to competitors and is able to navigate the trade-offs between memory requirements and query execution time.</a:t>
            </a:r>
          </a:p>
        </p:txBody>
      </p:sp>
      <p:sp>
        <p:nvSpPr>
          <p:cNvPr id="4" name="Slide Number Placeholder 3"/>
          <p:cNvSpPr>
            <a:spLocks noGrp="1"/>
          </p:cNvSpPr>
          <p:nvPr>
            <p:ph type="sldNum" sz="quarter" idx="5"/>
          </p:nvPr>
        </p:nvSpPr>
        <p:spPr/>
        <p:txBody>
          <a:bodyPr/>
          <a:lstStyle/>
          <a:p>
            <a:fld id="{EDC95B22-5FC9-1A4B-AEC2-F2243E7B1070}" type="slidenum">
              <a:rPr lang="en-CH" smtClean="0"/>
              <a:t>56</a:t>
            </a:fld>
            <a:endParaRPr lang="en-CH"/>
          </a:p>
        </p:txBody>
      </p:sp>
    </p:spTree>
    <p:extLst>
      <p:ext uri="{BB962C8B-B14F-4D97-AF65-F5344CB8AC3E}">
        <p14:creationId xmlns:p14="http://schemas.microsoft.com/office/powerpoint/2010/main" val="3380153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57</a:t>
            </a:fld>
            <a:endParaRPr lang="en-CH"/>
          </a:p>
        </p:txBody>
      </p:sp>
    </p:spTree>
    <p:extLst>
      <p:ext uri="{BB962C8B-B14F-4D97-AF65-F5344CB8AC3E}">
        <p14:creationId xmlns:p14="http://schemas.microsoft.com/office/powerpoint/2010/main" val="2759372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Seismic</a:t>
            </a:r>
          </a:p>
          <a:p>
            <a:r>
              <a:rPr lang="en-CH" dirty="0"/>
              <a:t>Partial-2</a:t>
            </a:r>
          </a:p>
        </p:txBody>
      </p:sp>
      <p:sp>
        <p:nvSpPr>
          <p:cNvPr id="4" name="Slide Number Placeholder 3"/>
          <p:cNvSpPr>
            <a:spLocks noGrp="1"/>
          </p:cNvSpPr>
          <p:nvPr>
            <p:ph type="sldNum" sz="quarter" idx="5"/>
          </p:nvPr>
        </p:nvSpPr>
        <p:spPr/>
        <p:txBody>
          <a:bodyPr/>
          <a:lstStyle/>
          <a:p>
            <a:fld id="{EDC95B22-5FC9-1A4B-AEC2-F2243E7B1070}" type="slidenum">
              <a:rPr lang="en-CH" smtClean="0"/>
              <a:t>64</a:t>
            </a:fld>
            <a:endParaRPr lang="en-CH"/>
          </a:p>
        </p:txBody>
      </p:sp>
    </p:spTree>
    <p:extLst>
      <p:ext uri="{BB962C8B-B14F-4D97-AF65-F5344CB8AC3E}">
        <p14:creationId xmlns:p14="http://schemas.microsoft.com/office/powerpoint/2010/main" val="1868867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last graph presents the throughput of odyssey for 100GB of random data and multiple query workloads, using two replication groups (partial-2). </a:t>
            </a:r>
          </a:p>
          <a:p>
            <a:endParaRPr lang="en-CH" dirty="0"/>
          </a:p>
          <a:p>
            <a:r>
              <a:rPr lang="en-CH" dirty="0"/>
              <a:t>We see that odyssey performs highly scalable query answering with linear speedup for different query batches!</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65</a:t>
            </a:fld>
            <a:endParaRPr lang="en-CH"/>
          </a:p>
        </p:txBody>
      </p:sp>
    </p:spTree>
    <p:extLst>
      <p:ext uri="{BB962C8B-B14F-4D97-AF65-F5344CB8AC3E}">
        <p14:creationId xmlns:p14="http://schemas.microsoft.com/office/powerpoint/2010/main" val="88436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Odyssey addresses load balancing by distributing the data in a density-aware manner, ensuring that good answers will be distributed fairly across the system.</a:t>
            </a:r>
          </a:p>
          <a:p>
            <a:endParaRPr lang="en-US" dirty="0"/>
          </a:p>
          <a:p>
            <a:r>
              <a:rPr lang="en-US" dirty="0"/>
              <a:t>Moreover, the framework utilizes a novel single-node similarity search algorithm, that allows efficient query answering and work-stealing opportunities.</a:t>
            </a:r>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6</a:t>
            </a:fld>
            <a:endParaRPr lang="en-CH"/>
          </a:p>
        </p:txBody>
      </p:sp>
    </p:spTree>
    <p:extLst>
      <p:ext uri="{BB962C8B-B14F-4D97-AF65-F5344CB8AC3E}">
        <p14:creationId xmlns:p14="http://schemas.microsoft.com/office/powerpoint/2010/main" val="36776377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20-NN with random 100 GB</a:t>
            </a:r>
          </a:p>
        </p:txBody>
      </p:sp>
      <p:sp>
        <p:nvSpPr>
          <p:cNvPr id="4" name="Slide Number Placeholder 3"/>
          <p:cNvSpPr>
            <a:spLocks noGrp="1"/>
          </p:cNvSpPr>
          <p:nvPr>
            <p:ph type="sldNum" sz="quarter" idx="5"/>
          </p:nvPr>
        </p:nvSpPr>
        <p:spPr/>
        <p:txBody>
          <a:bodyPr/>
          <a:lstStyle/>
          <a:p>
            <a:fld id="{EDC95B22-5FC9-1A4B-AEC2-F2243E7B1070}" type="slidenum">
              <a:rPr lang="en-CH" smtClean="0"/>
              <a:t>66</a:t>
            </a:fld>
            <a:endParaRPr lang="en-CH"/>
          </a:p>
        </p:txBody>
      </p:sp>
    </p:spTree>
    <p:extLst>
      <p:ext uri="{BB962C8B-B14F-4D97-AF65-F5344CB8AC3E}">
        <p14:creationId xmlns:p14="http://schemas.microsoft.com/office/powerpoint/2010/main" val="24583464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67</a:t>
            </a:fld>
            <a:endParaRPr lang="en-CH"/>
          </a:p>
        </p:txBody>
      </p:sp>
    </p:spTree>
    <p:extLst>
      <p:ext uri="{BB962C8B-B14F-4D97-AF65-F5344CB8AC3E}">
        <p14:creationId xmlns:p14="http://schemas.microsoft.com/office/powerpoint/2010/main" val="42758237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Seismic 100 queries</a:t>
            </a:r>
          </a:p>
        </p:txBody>
      </p:sp>
      <p:sp>
        <p:nvSpPr>
          <p:cNvPr id="4" name="Slide Number Placeholder 3"/>
          <p:cNvSpPr>
            <a:spLocks noGrp="1"/>
          </p:cNvSpPr>
          <p:nvPr>
            <p:ph type="sldNum" sz="quarter" idx="5"/>
          </p:nvPr>
        </p:nvSpPr>
        <p:spPr/>
        <p:txBody>
          <a:bodyPr/>
          <a:lstStyle/>
          <a:p>
            <a:fld id="{EDC95B22-5FC9-1A4B-AEC2-F2243E7B1070}" type="slidenum">
              <a:rPr lang="en-CH" smtClean="0"/>
              <a:t>68</a:t>
            </a:fld>
            <a:endParaRPr lang="en-CH"/>
          </a:p>
        </p:txBody>
      </p:sp>
    </p:spTree>
    <p:extLst>
      <p:ext uri="{BB962C8B-B14F-4D97-AF65-F5344CB8AC3E}">
        <p14:creationId xmlns:p14="http://schemas.microsoft.com/office/powerpoint/2010/main" val="33637711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69</a:t>
            </a:fld>
            <a:endParaRPr lang="en-CH"/>
          </a:p>
        </p:txBody>
      </p:sp>
    </p:spTree>
    <p:extLst>
      <p:ext uri="{BB962C8B-B14F-4D97-AF65-F5344CB8AC3E}">
        <p14:creationId xmlns:p14="http://schemas.microsoft.com/office/powerpoint/2010/main" val="12317664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Thus, we fitted a sigmoid function to our data, </a:t>
            </a:r>
          </a:p>
          <a:p>
            <a:r>
              <a:rPr lang="en-CH" dirty="0"/>
              <a:t>and we use the generated value of sigmoid as our threshold. </a:t>
            </a:r>
          </a:p>
        </p:txBody>
      </p:sp>
      <p:sp>
        <p:nvSpPr>
          <p:cNvPr id="4" name="Slide Number Placeholder 3"/>
          <p:cNvSpPr>
            <a:spLocks noGrp="1"/>
          </p:cNvSpPr>
          <p:nvPr>
            <p:ph type="sldNum" sz="quarter" idx="5"/>
          </p:nvPr>
        </p:nvSpPr>
        <p:spPr/>
        <p:txBody>
          <a:bodyPr/>
          <a:lstStyle/>
          <a:p>
            <a:fld id="{EDC95B22-5FC9-1A4B-AEC2-F2243E7B1070}" type="slidenum">
              <a:rPr lang="en-CH" smtClean="0"/>
              <a:t>71</a:t>
            </a:fld>
            <a:endParaRPr lang="en-CH"/>
          </a:p>
        </p:txBody>
      </p:sp>
    </p:spTree>
    <p:extLst>
      <p:ext uri="{BB962C8B-B14F-4D97-AF65-F5344CB8AC3E}">
        <p14:creationId xmlns:p14="http://schemas.microsoft.com/office/powerpoint/2010/main" val="18466760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72</a:t>
            </a:fld>
            <a:endParaRPr lang="en-CH"/>
          </a:p>
        </p:txBody>
      </p:sp>
    </p:spTree>
    <p:extLst>
      <p:ext uri="{BB962C8B-B14F-4D97-AF65-F5344CB8AC3E}">
        <p14:creationId xmlns:p14="http://schemas.microsoft.com/office/powerpoint/2010/main" val="25187719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73</a:t>
            </a:fld>
            <a:endParaRPr lang="en-CH"/>
          </a:p>
        </p:txBody>
      </p:sp>
    </p:spTree>
    <p:extLst>
      <p:ext uri="{BB962C8B-B14F-4D97-AF65-F5344CB8AC3E}">
        <p14:creationId xmlns:p14="http://schemas.microsoft.com/office/powerpoint/2010/main" val="22991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Overall, Odyssey utilizes all those methods to succesfully address the distributed challenges!</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7</a:t>
            </a:fld>
            <a:endParaRPr lang="en-CH"/>
          </a:p>
        </p:txBody>
      </p:sp>
    </p:spTree>
    <p:extLst>
      <p:ext uri="{BB962C8B-B14F-4D97-AF65-F5344CB8AC3E}">
        <p14:creationId xmlns:p14="http://schemas.microsoft.com/office/powerpoint/2010/main" val="200762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answer a query, each node builds an in-memory index based on its local data, </a:t>
            </a:r>
          </a:p>
          <a:p>
            <a:r>
              <a:rPr lang="en-CH" dirty="0"/>
              <a:t>and performs a traversal over the index to obtain an approximate answer, </a:t>
            </a:r>
          </a:p>
          <a:p>
            <a:r>
              <a:rPr lang="en-CH" dirty="0"/>
              <a:t>which is called 1st BSF.</a:t>
            </a:r>
          </a:p>
          <a:p>
            <a:endParaRPr lang="en-CH" dirty="0"/>
          </a:p>
          <a:p>
            <a:r>
              <a:rPr lang="en-CH" dirty="0"/>
              <a:t>BSF is later used during exact search, where all index is processed, in order to prune regions of the tree, </a:t>
            </a:r>
          </a:p>
          <a:p>
            <a:endParaRPr lang="en-CH" dirty="0"/>
          </a:p>
          <a:p>
            <a:r>
              <a:rPr lang="en-CH" dirty="0"/>
              <a:t>while we update BSF everytime we find a better answer.</a:t>
            </a:r>
          </a:p>
          <a:p>
            <a:endParaRPr lang="en-CH" dirty="0"/>
          </a:p>
        </p:txBody>
      </p:sp>
      <p:sp>
        <p:nvSpPr>
          <p:cNvPr id="4" name="Slide Number Placeholder 3"/>
          <p:cNvSpPr>
            <a:spLocks noGrp="1"/>
          </p:cNvSpPr>
          <p:nvPr>
            <p:ph type="sldNum" sz="quarter" idx="5"/>
          </p:nvPr>
        </p:nvSpPr>
        <p:spPr/>
        <p:txBody>
          <a:bodyPr/>
          <a:lstStyle/>
          <a:p>
            <a:fld id="{EDC95B22-5FC9-1A4B-AEC2-F2243E7B1070}" type="slidenum">
              <a:rPr lang="en-CH" smtClean="0"/>
              <a:t>8</a:t>
            </a:fld>
            <a:endParaRPr lang="en-CH"/>
          </a:p>
        </p:txBody>
      </p:sp>
    </p:spTree>
    <p:extLst>
      <p:ext uri="{BB962C8B-B14F-4D97-AF65-F5344CB8AC3E}">
        <p14:creationId xmlns:p14="http://schemas.microsoft.com/office/powerpoint/2010/main" val="182846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Throughout query answering, </a:t>
            </a:r>
          </a:p>
          <a:p>
            <a:r>
              <a:rPr lang="en-CH" dirty="0"/>
              <a:t>the distances of data series less than BSF are stored in priority queues, </a:t>
            </a:r>
          </a:p>
          <a:p>
            <a:r>
              <a:rPr lang="en-CH" dirty="0"/>
              <a:t>which have a size threshold. </a:t>
            </a:r>
          </a:p>
          <a:p>
            <a:endParaRPr lang="en-CH" dirty="0"/>
          </a:p>
          <a:p>
            <a:r>
              <a:rPr lang="en-CH" dirty="0"/>
              <a:t>When the theshold of a priority queue is reached, we create a new one. </a:t>
            </a:r>
          </a:p>
          <a:p>
            <a:endParaRPr lang="en-CH" dirty="0"/>
          </a:p>
          <a:p>
            <a:r>
              <a:rPr lang="en-CH" dirty="0"/>
              <a:t>To be able to monitor the origin of each priority queue, </a:t>
            </a:r>
          </a:p>
          <a:p>
            <a:r>
              <a:rPr lang="en-CH" dirty="0"/>
              <a:t>we split the index into subtree batches, </a:t>
            </a:r>
          </a:p>
          <a:p>
            <a:r>
              <a:rPr lang="en-CH" dirty="0"/>
              <a:t>generating the corresponding priority queues according to each batch.</a:t>
            </a:r>
          </a:p>
          <a:p>
            <a:endParaRPr lang="en-CH" dirty="0"/>
          </a:p>
          <a:p>
            <a:r>
              <a:rPr lang="en-CH" dirty="0"/>
              <a:t>This single-node algorithm design </a:t>
            </a:r>
          </a:p>
          <a:p>
            <a:r>
              <a:rPr lang="en-CH" dirty="0"/>
              <a:t>is crucial to accommodate our work-stealing, </a:t>
            </a:r>
          </a:p>
          <a:p>
            <a:r>
              <a:rPr lang="en-CH" dirty="0"/>
              <a:t>which we will present later. </a:t>
            </a:r>
          </a:p>
        </p:txBody>
      </p:sp>
      <p:sp>
        <p:nvSpPr>
          <p:cNvPr id="4" name="Slide Number Placeholder 3"/>
          <p:cNvSpPr>
            <a:spLocks noGrp="1"/>
          </p:cNvSpPr>
          <p:nvPr>
            <p:ph type="sldNum" sz="quarter" idx="5"/>
          </p:nvPr>
        </p:nvSpPr>
        <p:spPr/>
        <p:txBody>
          <a:bodyPr/>
          <a:lstStyle/>
          <a:p>
            <a:fld id="{EDC95B22-5FC9-1A4B-AEC2-F2243E7B1070}" type="slidenum">
              <a:rPr lang="en-CH" smtClean="0"/>
              <a:t>9</a:t>
            </a:fld>
            <a:endParaRPr lang="en-CH"/>
          </a:p>
        </p:txBody>
      </p:sp>
    </p:spTree>
    <p:extLst>
      <p:ext uri="{BB962C8B-B14F-4D97-AF65-F5344CB8AC3E}">
        <p14:creationId xmlns:p14="http://schemas.microsoft.com/office/powerpoint/2010/main" val="37928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D93C-843E-8F8F-25A6-97AE3011BA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DBA6342C-D0E2-382F-30DC-74FFCE330D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7838AC7C-C80F-CC4D-397C-CEAC6E0E5B5F}"/>
              </a:ext>
            </a:extLst>
          </p:cNvPr>
          <p:cNvSpPr>
            <a:spLocks noGrp="1"/>
          </p:cNvSpPr>
          <p:nvPr>
            <p:ph type="dt" sz="half" idx="10"/>
          </p:nvPr>
        </p:nvSpPr>
        <p:spPr/>
        <p:txBody>
          <a:bodyPr/>
          <a:lstStyle/>
          <a:p>
            <a:fld id="{707A3177-6341-D448-9888-EA97BF778A0C}" type="datetime1">
              <a:rPr lang="de-CH" smtClean="0"/>
              <a:t>10.11.2023</a:t>
            </a:fld>
            <a:endParaRPr lang="en-CH"/>
          </a:p>
        </p:txBody>
      </p:sp>
      <p:sp>
        <p:nvSpPr>
          <p:cNvPr id="5" name="Footer Placeholder 4">
            <a:extLst>
              <a:ext uri="{FF2B5EF4-FFF2-40B4-BE49-F238E27FC236}">
                <a16:creationId xmlns:a16="http://schemas.microsoft.com/office/drawing/2014/main" id="{2CA17348-BA4C-9156-2CFC-C3C76CC1FA9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D477EFB-AD2D-F64D-1406-5156E07B7A24}"/>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249959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B0E0-EAD6-C0D8-0D15-984B871FF0ED}"/>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0E47E6F7-580E-DA7B-7FFB-2DB29A6A951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C87951AF-5EDF-7A75-AFEC-1CAE001FB4BC}"/>
              </a:ext>
            </a:extLst>
          </p:cNvPr>
          <p:cNvSpPr>
            <a:spLocks noGrp="1"/>
          </p:cNvSpPr>
          <p:nvPr>
            <p:ph type="dt" sz="half" idx="10"/>
          </p:nvPr>
        </p:nvSpPr>
        <p:spPr/>
        <p:txBody>
          <a:bodyPr/>
          <a:lstStyle/>
          <a:p>
            <a:fld id="{254F7EEE-8C47-D24A-9E95-A7E84E20A242}" type="datetime1">
              <a:rPr lang="de-CH" smtClean="0"/>
              <a:t>10.11.2023</a:t>
            </a:fld>
            <a:endParaRPr lang="en-CH"/>
          </a:p>
        </p:txBody>
      </p:sp>
      <p:sp>
        <p:nvSpPr>
          <p:cNvPr id="5" name="Footer Placeholder 4">
            <a:extLst>
              <a:ext uri="{FF2B5EF4-FFF2-40B4-BE49-F238E27FC236}">
                <a16:creationId xmlns:a16="http://schemas.microsoft.com/office/drawing/2014/main" id="{D380FF0E-5BA3-87B8-5789-98939D43908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E6619BC-4453-A427-023F-45B8FA20F9E1}"/>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381054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513D37-1FEA-92B1-C597-FED136295CB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1A086ECC-045D-89B5-D99B-22B7CEAEFD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9181F347-F20D-945B-1EC8-7032D626273F}"/>
              </a:ext>
            </a:extLst>
          </p:cNvPr>
          <p:cNvSpPr>
            <a:spLocks noGrp="1"/>
          </p:cNvSpPr>
          <p:nvPr>
            <p:ph type="dt" sz="half" idx="10"/>
          </p:nvPr>
        </p:nvSpPr>
        <p:spPr/>
        <p:txBody>
          <a:bodyPr/>
          <a:lstStyle/>
          <a:p>
            <a:fld id="{3CDB8830-0534-8240-BBB8-2C41D02C8445}" type="datetime1">
              <a:rPr lang="de-CH" smtClean="0"/>
              <a:t>10.11.2023</a:t>
            </a:fld>
            <a:endParaRPr lang="en-CH"/>
          </a:p>
        </p:txBody>
      </p:sp>
      <p:sp>
        <p:nvSpPr>
          <p:cNvPr id="5" name="Footer Placeholder 4">
            <a:extLst>
              <a:ext uri="{FF2B5EF4-FFF2-40B4-BE49-F238E27FC236}">
                <a16:creationId xmlns:a16="http://schemas.microsoft.com/office/drawing/2014/main" id="{CC37E46C-25C9-1BE7-8C4B-BE092C93AC6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D543B42-2C88-3A78-CB0F-F4EE06924EF7}"/>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126863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9A5B-09D3-AA6D-5A6B-7C9278340F79}"/>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615441D1-C093-7E69-BD46-B152D46A4FC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766C2810-CBB6-C90A-F2E6-219A4FBE6D80}"/>
              </a:ext>
            </a:extLst>
          </p:cNvPr>
          <p:cNvSpPr>
            <a:spLocks noGrp="1"/>
          </p:cNvSpPr>
          <p:nvPr>
            <p:ph type="dt" sz="half" idx="10"/>
          </p:nvPr>
        </p:nvSpPr>
        <p:spPr/>
        <p:txBody>
          <a:bodyPr/>
          <a:lstStyle/>
          <a:p>
            <a:fld id="{467CA988-A0A3-0E46-84D6-C502278370A5}" type="datetime1">
              <a:rPr lang="de-CH" smtClean="0"/>
              <a:t>10.11.2023</a:t>
            </a:fld>
            <a:endParaRPr lang="en-CH"/>
          </a:p>
        </p:txBody>
      </p:sp>
      <p:sp>
        <p:nvSpPr>
          <p:cNvPr id="5" name="Footer Placeholder 4">
            <a:extLst>
              <a:ext uri="{FF2B5EF4-FFF2-40B4-BE49-F238E27FC236}">
                <a16:creationId xmlns:a16="http://schemas.microsoft.com/office/drawing/2014/main" id="{26E0FF1B-0A26-4C2D-3079-BDEB81785A1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92AAD89-E5AA-5B50-D3B6-E3657E8C0678}"/>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143875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CA9A-693B-795E-43D5-DEF6369F37C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C888F214-4BBE-75DA-31D9-5DC84A91B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C82509-48AD-136A-4F49-B43C8AA41C48}"/>
              </a:ext>
            </a:extLst>
          </p:cNvPr>
          <p:cNvSpPr>
            <a:spLocks noGrp="1"/>
          </p:cNvSpPr>
          <p:nvPr>
            <p:ph type="dt" sz="half" idx="10"/>
          </p:nvPr>
        </p:nvSpPr>
        <p:spPr/>
        <p:txBody>
          <a:bodyPr/>
          <a:lstStyle/>
          <a:p>
            <a:fld id="{5E7AFC0A-9B56-E044-9BFF-963FC420A089}" type="datetime1">
              <a:rPr lang="de-CH" smtClean="0"/>
              <a:t>10.11.2023</a:t>
            </a:fld>
            <a:endParaRPr lang="en-CH"/>
          </a:p>
        </p:txBody>
      </p:sp>
      <p:sp>
        <p:nvSpPr>
          <p:cNvPr id="5" name="Footer Placeholder 4">
            <a:extLst>
              <a:ext uri="{FF2B5EF4-FFF2-40B4-BE49-F238E27FC236}">
                <a16:creationId xmlns:a16="http://schemas.microsoft.com/office/drawing/2014/main" id="{21FF2BAD-45F6-13CD-5C42-786F2177979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5733216-726F-599D-512C-FD240B34E3B2}"/>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122466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DA6E-28CB-2C63-C593-9689E25BCA89}"/>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7F65CC75-8AD3-0357-90EB-9F6183E717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F9AD1264-8A3C-1F32-981A-01D38C589A2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ABD527FE-1DD5-F6F0-B93B-A814DB5F6CDF}"/>
              </a:ext>
            </a:extLst>
          </p:cNvPr>
          <p:cNvSpPr>
            <a:spLocks noGrp="1"/>
          </p:cNvSpPr>
          <p:nvPr>
            <p:ph type="dt" sz="half" idx="10"/>
          </p:nvPr>
        </p:nvSpPr>
        <p:spPr/>
        <p:txBody>
          <a:bodyPr/>
          <a:lstStyle/>
          <a:p>
            <a:fld id="{AAAAC848-BB3F-7149-BAD1-5F8761DBB6B4}" type="datetime1">
              <a:rPr lang="de-CH" smtClean="0"/>
              <a:t>10.11.2023</a:t>
            </a:fld>
            <a:endParaRPr lang="en-CH"/>
          </a:p>
        </p:txBody>
      </p:sp>
      <p:sp>
        <p:nvSpPr>
          <p:cNvPr id="6" name="Footer Placeholder 5">
            <a:extLst>
              <a:ext uri="{FF2B5EF4-FFF2-40B4-BE49-F238E27FC236}">
                <a16:creationId xmlns:a16="http://schemas.microsoft.com/office/drawing/2014/main" id="{CE22CD0D-7F4B-6843-F9A8-1F20958DB25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87C11BF-0118-212A-1DDC-EBC4F0786581}"/>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397454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F283-9871-0989-326B-D25552B45709}"/>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960CB2A8-9E75-9451-850B-78A2F20E71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726E347-BF0D-933F-D541-82F9410039F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2814A961-5610-FC39-D824-C5F62CFE7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BBACAE-BA55-5056-7334-4B2BB59B227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4C6A2451-45BB-590D-7557-921B4315638A}"/>
              </a:ext>
            </a:extLst>
          </p:cNvPr>
          <p:cNvSpPr>
            <a:spLocks noGrp="1"/>
          </p:cNvSpPr>
          <p:nvPr>
            <p:ph type="dt" sz="half" idx="10"/>
          </p:nvPr>
        </p:nvSpPr>
        <p:spPr/>
        <p:txBody>
          <a:bodyPr/>
          <a:lstStyle/>
          <a:p>
            <a:fld id="{FAF9C37A-8401-414E-A0DF-18A957273B9A}" type="datetime1">
              <a:rPr lang="de-CH" smtClean="0"/>
              <a:t>10.11.2023</a:t>
            </a:fld>
            <a:endParaRPr lang="en-CH"/>
          </a:p>
        </p:txBody>
      </p:sp>
      <p:sp>
        <p:nvSpPr>
          <p:cNvPr id="8" name="Footer Placeholder 7">
            <a:extLst>
              <a:ext uri="{FF2B5EF4-FFF2-40B4-BE49-F238E27FC236}">
                <a16:creationId xmlns:a16="http://schemas.microsoft.com/office/drawing/2014/main" id="{0BCBEBF2-86E1-4A04-8DD8-868B34BE52D4}"/>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E00F6A42-B9DE-B1D6-2E09-EA7469734DD5}"/>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233095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07A2-29C0-9E44-321A-13F02D1486BE}"/>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37B0DCFF-B7EF-12CC-8F80-150D45B0A2DC}"/>
              </a:ext>
            </a:extLst>
          </p:cNvPr>
          <p:cNvSpPr>
            <a:spLocks noGrp="1"/>
          </p:cNvSpPr>
          <p:nvPr>
            <p:ph type="dt" sz="half" idx="10"/>
          </p:nvPr>
        </p:nvSpPr>
        <p:spPr/>
        <p:txBody>
          <a:bodyPr/>
          <a:lstStyle/>
          <a:p>
            <a:fld id="{129B9AAD-3F5A-A940-B858-2C5105A8F49B}" type="datetime1">
              <a:rPr lang="de-CH" smtClean="0"/>
              <a:t>10.11.2023</a:t>
            </a:fld>
            <a:endParaRPr lang="en-CH"/>
          </a:p>
        </p:txBody>
      </p:sp>
      <p:sp>
        <p:nvSpPr>
          <p:cNvPr id="4" name="Footer Placeholder 3">
            <a:extLst>
              <a:ext uri="{FF2B5EF4-FFF2-40B4-BE49-F238E27FC236}">
                <a16:creationId xmlns:a16="http://schemas.microsoft.com/office/drawing/2014/main" id="{D2A4199B-E9FE-FAFE-37F7-0EAF544752C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1E86C6F0-AB58-9AA4-5DA8-59BEB497974B}"/>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358330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F64E3-7DE5-2855-FDCD-50FD1A2E7F40}"/>
              </a:ext>
            </a:extLst>
          </p:cNvPr>
          <p:cNvSpPr>
            <a:spLocks noGrp="1"/>
          </p:cNvSpPr>
          <p:nvPr>
            <p:ph type="dt" sz="half" idx="10"/>
          </p:nvPr>
        </p:nvSpPr>
        <p:spPr/>
        <p:txBody>
          <a:bodyPr/>
          <a:lstStyle/>
          <a:p>
            <a:fld id="{33B5290D-73E3-FF45-8281-43AB823236C5}" type="datetime1">
              <a:rPr lang="de-CH" smtClean="0"/>
              <a:t>10.11.2023</a:t>
            </a:fld>
            <a:endParaRPr lang="en-CH"/>
          </a:p>
        </p:txBody>
      </p:sp>
      <p:sp>
        <p:nvSpPr>
          <p:cNvPr id="3" name="Footer Placeholder 2">
            <a:extLst>
              <a:ext uri="{FF2B5EF4-FFF2-40B4-BE49-F238E27FC236}">
                <a16:creationId xmlns:a16="http://schemas.microsoft.com/office/drawing/2014/main" id="{10502179-1E9A-E487-8E5D-F0347956EA28}"/>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8E18179E-8530-8406-3AB0-68B7DD0312C0}"/>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428637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84E3-9BDA-682D-9CAB-8DE1BFB072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6B044C00-61CC-5DEE-52A2-99F068FD7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473E30D0-D56B-1F27-B050-67589D214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D709B6-E121-8F50-CFFE-A5611052C317}"/>
              </a:ext>
            </a:extLst>
          </p:cNvPr>
          <p:cNvSpPr>
            <a:spLocks noGrp="1"/>
          </p:cNvSpPr>
          <p:nvPr>
            <p:ph type="dt" sz="half" idx="10"/>
          </p:nvPr>
        </p:nvSpPr>
        <p:spPr/>
        <p:txBody>
          <a:bodyPr/>
          <a:lstStyle/>
          <a:p>
            <a:fld id="{3398E1DE-03BB-0046-9E96-A959A9C27C09}" type="datetime1">
              <a:rPr lang="de-CH" smtClean="0"/>
              <a:t>10.11.2023</a:t>
            </a:fld>
            <a:endParaRPr lang="en-CH"/>
          </a:p>
        </p:txBody>
      </p:sp>
      <p:sp>
        <p:nvSpPr>
          <p:cNvPr id="6" name="Footer Placeholder 5">
            <a:extLst>
              <a:ext uri="{FF2B5EF4-FFF2-40B4-BE49-F238E27FC236}">
                <a16:creationId xmlns:a16="http://schemas.microsoft.com/office/drawing/2014/main" id="{F8C7AD45-1E52-A33C-FDD7-7FD53F0B55C2}"/>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2F3A417-5C8D-4568-DDCF-6D913A69322C}"/>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271415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80CA-570A-6A79-AE57-AB9E55B3AA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479A5F95-3BF1-6486-B781-68DF069A0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751D27B7-26CB-00D3-6F0C-FD99AD66A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C5234F-48B9-4395-8C3A-3A50FE256926}"/>
              </a:ext>
            </a:extLst>
          </p:cNvPr>
          <p:cNvSpPr>
            <a:spLocks noGrp="1"/>
          </p:cNvSpPr>
          <p:nvPr>
            <p:ph type="dt" sz="half" idx="10"/>
          </p:nvPr>
        </p:nvSpPr>
        <p:spPr/>
        <p:txBody>
          <a:bodyPr/>
          <a:lstStyle/>
          <a:p>
            <a:fld id="{4A48BB1F-C744-6345-A1AC-B41FBA5E668D}" type="datetime1">
              <a:rPr lang="de-CH" smtClean="0"/>
              <a:t>10.11.2023</a:t>
            </a:fld>
            <a:endParaRPr lang="en-CH"/>
          </a:p>
        </p:txBody>
      </p:sp>
      <p:sp>
        <p:nvSpPr>
          <p:cNvPr id="6" name="Footer Placeholder 5">
            <a:extLst>
              <a:ext uri="{FF2B5EF4-FFF2-40B4-BE49-F238E27FC236}">
                <a16:creationId xmlns:a16="http://schemas.microsoft.com/office/drawing/2014/main" id="{F4064EA5-8A5D-3BD7-3EA0-DB4D292E70F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24B23BC-DE0E-27C5-88EA-C2BD30F043B5}"/>
              </a:ext>
            </a:extLst>
          </p:cNvPr>
          <p:cNvSpPr>
            <a:spLocks noGrp="1"/>
          </p:cNvSpPr>
          <p:nvPr>
            <p:ph type="sldNum" sz="quarter" idx="12"/>
          </p:nvPr>
        </p:nvSpPr>
        <p:spPr/>
        <p:txBody>
          <a:bodyPr/>
          <a:lstStyle/>
          <a:p>
            <a:fld id="{00944623-8EEC-0F4B-BFBA-1DF4A14B3FE1}" type="slidenum">
              <a:rPr lang="en-CH" smtClean="0"/>
              <a:t>‹#›</a:t>
            </a:fld>
            <a:endParaRPr lang="en-CH"/>
          </a:p>
        </p:txBody>
      </p:sp>
    </p:spTree>
    <p:extLst>
      <p:ext uri="{BB962C8B-B14F-4D97-AF65-F5344CB8AC3E}">
        <p14:creationId xmlns:p14="http://schemas.microsoft.com/office/powerpoint/2010/main" val="32835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E91F3-7DCF-6FAA-67C3-DED245AE1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D9F1DF7D-8B16-8D7F-7943-BE56B6589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80B57F40-6990-2D87-B3D7-2C6632797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87A1E-7729-684E-ADBA-4568927F9169}" type="datetime1">
              <a:rPr lang="de-CH" smtClean="0"/>
              <a:t>10.11.2023</a:t>
            </a:fld>
            <a:endParaRPr lang="en-CH"/>
          </a:p>
        </p:txBody>
      </p:sp>
      <p:sp>
        <p:nvSpPr>
          <p:cNvPr id="5" name="Footer Placeholder 4">
            <a:extLst>
              <a:ext uri="{FF2B5EF4-FFF2-40B4-BE49-F238E27FC236}">
                <a16:creationId xmlns:a16="http://schemas.microsoft.com/office/drawing/2014/main" id="{9D2D17DC-CE26-8ECC-2F3B-1616DDFB4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28E571F7-F565-95EC-3F4A-D13D7D1E7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44623-8EEC-0F4B-BFBA-1DF4A14B3FE1}" type="slidenum">
              <a:rPr lang="en-CH" smtClean="0"/>
              <a:t>‹#›</a:t>
            </a:fld>
            <a:endParaRPr lang="en-CH"/>
          </a:p>
        </p:txBody>
      </p:sp>
    </p:spTree>
    <p:extLst>
      <p:ext uri="{BB962C8B-B14F-4D97-AF65-F5344CB8AC3E}">
        <p14:creationId xmlns:p14="http://schemas.microsoft.com/office/powerpoint/2010/main" val="461818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chart" Target="../charts/chart9.xml"/></Relationships>
</file>

<file path=ppt/slides/_rels/slide6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github.com/PLATON-MARIE-CURIE-PROJECT/Odyssey"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www.vldb.org/pvldb/vol16/p1140-chatzaki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5637-183A-BA1A-FFA6-FD36A6781E79}"/>
              </a:ext>
            </a:extLst>
          </p:cNvPr>
          <p:cNvSpPr>
            <a:spLocks noGrp="1"/>
          </p:cNvSpPr>
          <p:nvPr>
            <p:ph type="title"/>
          </p:nvPr>
        </p:nvSpPr>
        <p:spPr>
          <a:xfrm>
            <a:off x="174987" y="1828553"/>
            <a:ext cx="11842026" cy="1325563"/>
          </a:xfrm>
        </p:spPr>
        <p:txBody>
          <a:bodyPr>
            <a:noAutofit/>
          </a:bodyPr>
          <a:lstStyle/>
          <a:p>
            <a:pPr algn="ctr"/>
            <a:r>
              <a:rPr lang="en-US" sz="5700" b="1" kern="1200" dirty="0">
                <a:solidFill>
                  <a:schemeClr val="tx1"/>
                </a:solidFill>
                <a:latin typeface="+mj-lt"/>
                <a:ea typeface="+mj-ea"/>
                <a:cs typeface="+mj-cs"/>
              </a:rPr>
              <a:t>Odyssey</a:t>
            </a:r>
            <a:r>
              <a:rPr lang="en-US" sz="5700" kern="1200" dirty="0">
                <a:solidFill>
                  <a:schemeClr val="tx1"/>
                </a:solidFill>
                <a:latin typeface="+mj-lt"/>
                <a:ea typeface="+mj-ea"/>
                <a:cs typeface="+mj-cs"/>
              </a:rPr>
              <a:t>: A Journey in the Land of Distributed Data Series Similarity Search</a:t>
            </a:r>
            <a:endParaRPr lang="en-CH" sz="5700" dirty="0"/>
          </a:p>
        </p:txBody>
      </p:sp>
      <p:sp>
        <p:nvSpPr>
          <p:cNvPr id="7" name="Subtitle 2">
            <a:extLst>
              <a:ext uri="{FF2B5EF4-FFF2-40B4-BE49-F238E27FC236}">
                <a16:creationId xmlns:a16="http://schemas.microsoft.com/office/drawing/2014/main" id="{FB44AE82-7096-5449-C79B-8E2187202988}"/>
              </a:ext>
            </a:extLst>
          </p:cNvPr>
          <p:cNvSpPr txBox="1">
            <a:spLocks/>
          </p:cNvSpPr>
          <p:nvPr/>
        </p:nvSpPr>
        <p:spPr>
          <a:xfrm>
            <a:off x="0" y="3529463"/>
            <a:ext cx="12192000" cy="4854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9496">
              <a:spcBef>
                <a:spcPts val="590"/>
              </a:spcBef>
              <a:buNone/>
            </a:pPr>
            <a:r>
              <a:rPr lang="en-CH" sz="2000" u="sng" dirty="0">
                <a:solidFill>
                  <a:schemeClr val="bg1">
                    <a:lumMod val="50000"/>
                  </a:schemeClr>
                </a:solidFill>
              </a:rPr>
              <a:t>Manos Chatzakis</a:t>
            </a:r>
            <a:r>
              <a:rPr lang="en-CH" sz="2000" dirty="0">
                <a:solidFill>
                  <a:schemeClr val="bg1">
                    <a:lumMod val="50000"/>
                  </a:schemeClr>
                </a:solidFill>
              </a:rPr>
              <a:t>, Panagiota Fatourou, Eleftherios Kosmas, Themis Palpanas, Botao Peng</a:t>
            </a:r>
          </a:p>
        </p:txBody>
      </p:sp>
      <p:pic>
        <p:nvPicPr>
          <p:cNvPr id="8" name="Picture 4" descr="VLDB 2023 - 49th International Conference on Very Large Data Bases">
            <a:extLst>
              <a:ext uri="{FF2B5EF4-FFF2-40B4-BE49-F238E27FC236}">
                <a16:creationId xmlns:a16="http://schemas.microsoft.com/office/drawing/2014/main" id="{E8ACDE57-9176-BAEC-FB41-4215A1D46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936" y="4220240"/>
            <a:ext cx="2312128" cy="11893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019027D-3DC7-480B-1274-6163958F5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87" y="6415057"/>
            <a:ext cx="1326426" cy="3861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a:extLst>
              <a:ext uri="{FF2B5EF4-FFF2-40B4-BE49-F238E27FC236}">
                <a16:creationId xmlns:a16="http://schemas.microsoft.com/office/drawing/2014/main" id="{C49A81DC-FDFC-55E0-2C9D-8B6A2613E529}"/>
              </a:ext>
            </a:extLst>
          </p:cNvPr>
          <p:cNvPicPr>
            <a:picLocks noChangeAspect="1"/>
          </p:cNvPicPr>
          <p:nvPr/>
        </p:nvPicPr>
        <p:blipFill rotWithShape="1">
          <a:blip r:embed="rId5">
            <a:extLst>
              <a:ext uri="{28A0092B-C50C-407E-A947-70E740481C1C}">
                <a14:useLocalDpi xmlns:a14="http://schemas.microsoft.com/office/drawing/2010/main"/>
              </a:ext>
            </a:extLst>
          </a:blip>
          <a:srcRect t="15242" b="15862"/>
          <a:stretch/>
        </p:blipFill>
        <p:spPr>
          <a:xfrm>
            <a:off x="10601835" y="6422326"/>
            <a:ext cx="1415178" cy="371641"/>
          </a:xfrm>
          <a:prstGeom prst="rect">
            <a:avLst/>
          </a:prstGeom>
        </p:spPr>
      </p:pic>
      <p:pic>
        <p:nvPicPr>
          <p:cNvPr id="11" name="Picture 10">
            <a:extLst>
              <a:ext uri="{FF2B5EF4-FFF2-40B4-BE49-F238E27FC236}">
                <a16:creationId xmlns:a16="http://schemas.microsoft.com/office/drawing/2014/main" id="{931479D3-9992-068A-26D8-4B6A89CE8C1E}"/>
              </a:ext>
            </a:extLst>
          </p:cNvPr>
          <p:cNvPicPr>
            <a:picLocks noChangeAspect="1"/>
          </p:cNvPicPr>
          <p:nvPr/>
        </p:nvPicPr>
        <p:blipFill>
          <a:blip r:embed="rId6"/>
          <a:stretch>
            <a:fillRect/>
          </a:stretch>
        </p:blipFill>
        <p:spPr>
          <a:xfrm>
            <a:off x="5863407" y="6379546"/>
            <a:ext cx="465186" cy="457200"/>
          </a:xfrm>
          <a:prstGeom prst="rect">
            <a:avLst/>
          </a:prstGeom>
        </p:spPr>
      </p:pic>
    </p:spTree>
    <p:extLst>
      <p:ext uri="{BB962C8B-B14F-4D97-AF65-F5344CB8AC3E}">
        <p14:creationId xmlns:p14="http://schemas.microsoft.com/office/powerpoint/2010/main" val="293078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15A305-A182-6AAC-E326-8D505FC24986}"/>
              </a:ext>
            </a:extLst>
          </p:cNvPr>
          <p:cNvPicPr>
            <a:picLocks noGrp="1" noChangeAspect="1"/>
          </p:cNvPicPr>
          <p:nvPr>
            <p:ph idx="1"/>
          </p:nvPr>
        </p:nvPicPr>
        <p:blipFill rotWithShape="1">
          <a:blip r:embed="rId3"/>
          <a:srcRect r="7983"/>
          <a:stretch/>
        </p:blipFill>
        <p:spPr>
          <a:xfrm>
            <a:off x="7648611" y="2184556"/>
            <a:ext cx="4387571" cy="3576165"/>
          </a:xfrm>
          <a:prstGeom prst="rect">
            <a:avLst/>
          </a:prstGeom>
        </p:spPr>
      </p:pic>
      <p:sp>
        <p:nvSpPr>
          <p:cNvPr id="2" name="Title 1">
            <a:extLst>
              <a:ext uri="{FF2B5EF4-FFF2-40B4-BE49-F238E27FC236}">
                <a16:creationId xmlns:a16="http://schemas.microsoft.com/office/drawing/2014/main" id="{8E24DE8B-32C2-2118-6C07-D1460D59BF81}"/>
              </a:ext>
            </a:extLst>
          </p:cNvPr>
          <p:cNvSpPr>
            <a:spLocks noGrp="1"/>
          </p:cNvSpPr>
          <p:nvPr>
            <p:ph type="title"/>
          </p:nvPr>
        </p:nvSpPr>
        <p:spPr/>
        <p:txBody>
          <a:bodyPr>
            <a:normAutofit/>
          </a:bodyPr>
          <a:lstStyle/>
          <a:p>
            <a:r>
              <a:rPr lang="en-US" dirty="0"/>
              <a:t>Odyssey: </a:t>
            </a:r>
            <a:br>
              <a:rPr lang="en-US" dirty="0"/>
            </a:br>
            <a:r>
              <a:rPr lang="en-US" dirty="0"/>
              <a:t>Single-node query answering</a:t>
            </a:r>
            <a:endParaRPr lang="en-CH" dirty="0"/>
          </a:p>
        </p:txBody>
      </p:sp>
      <p:sp>
        <p:nvSpPr>
          <p:cNvPr id="4" name="Slide Number Placeholder 3">
            <a:extLst>
              <a:ext uri="{FF2B5EF4-FFF2-40B4-BE49-F238E27FC236}">
                <a16:creationId xmlns:a16="http://schemas.microsoft.com/office/drawing/2014/main" id="{52BE981B-675E-5C67-D7DA-8A91AC475DF9}"/>
              </a:ext>
            </a:extLst>
          </p:cNvPr>
          <p:cNvSpPr>
            <a:spLocks noGrp="1"/>
          </p:cNvSpPr>
          <p:nvPr>
            <p:ph type="sldNum" sz="quarter" idx="12"/>
          </p:nvPr>
        </p:nvSpPr>
        <p:spPr/>
        <p:txBody>
          <a:bodyPr/>
          <a:lstStyle/>
          <a:p>
            <a:fld id="{00944623-8EEC-0F4B-BFBA-1DF4A14B3FE1}" type="slidenum">
              <a:rPr lang="en-CH" smtClean="0"/>
              <a:t>10</a:t>
            </a:fld>
            <a:endParaRPr lang="en-CH"/>
          </a:p>
        </p:txBody>
      </p:sp>
      <p:pic>
        <p:nvPicPr>
          <p:cNvPr id="9" name="Picture 8">
            <a:extLst>
              <a:ext uri="{FF2B5EF4-FFF2-40B4-BE49-F238E27FC236}">
                <a16:creationId xmlns:a16="http://schemas.microsoft.com/office/drawing/2014/main" id="{0985CB5D-D39F-4AFD-B576-62BA32FF6E90}"/>
              </a:ext>
            </a:extLst>
          </p:cNvPr>
          <p:cNvPicPr>
            <a:picLocks noChangeAspect="1"/>
          </p:cNvPicPr>
          <p:nvPr/>
        </p:nvPicPr>
        <p:blipFill rotWithShape="1">
          <a:blip r:embed="rId4"/>
          <a:srcRect r="8395"/>
          <a:stretch/>
        </p:blipFill>
        <p:spPr>
          <a:xfrm>
            <a:off x="7650029" y="2184556"/>
            <a:ext cx="4371639" cy="3579192"/>
          </a:xfrm>
          <a:prstGeom prst="rect">
            <a:avLst/>
          </a:prstGeom>
        </p:spPr>
      </p:pic>
      <p:pic>
        <p:nvPicPr>
          <p:cNvPr id="11" name="Content Placeholder 4">
            <a:extLst>
              <a:ext uri="{FF2B5EF4-FFF2-40B4-BE49-F238E27FC236}">
                <a16:creationId xmlns:a16="http://schemas.microsoft.com/office/drawing/2014/main" id="{B34A36B9-EDD6-4F35-9271-79F04F6BEB2E}"/>
              </a:ext>
            </a:extLst>
          </p:cNvPr>
          <p:cNvPicPr>
            <a:picLocks noChangeAspect="1"/>
          </p:cNvPicPr>
          <p:nvPr/>
        </p:nvPicPr>
        <p:blipFill rotWithShape="1">
          <a:blip r:embed="rId3"/>
          <a:srcRect l="30420" t="15772" r="63263" b="75203"/>
          <a:stretch/>
        </p:blipFill>
        <p:spPr>
          <a:xfrm>
            <a:off x="9106349" y="2748579"/>
            <a:ext cx="301214" cy="322729"/>
          </a:xfrm>
          <a:prstGeom prst="rect">
            <a:avLst/>
          </a:prstGeom>
        </p:spPr>
      </p:pic>
      <p:sp>
        <p:nvSpPr>
          <p:cNvPr id="6" name="Content Placeholder 2">
            <a:extLst>
              <a:ext uri="{FF2B5EF4-FFF2-40B4-BE49-F238E27FC236}">
                <a16:creationId xmlns:a16="http://schemas.microsoft.com/office/drawing/2014/main" id="{0BA2494B-8441-FF62-BA35-DD5FC5D83B36}"/>
              </a:ext>
            </a:extLst>
          </p:cNvPr>
          <p:cNvSpPr txBox="1">
            <a:spLocks/>
          </p:cNvSpPr>
          <p:nvPr/>
        </p:nvSpPr>
        <p:spPr>
          <a:xfrm>
            <a:off x="581891" y="2129997"/>
            <a:ext cx="6830127" cy="391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dirty="0"/>
              <a:t>Priority Queue Size Threshold</a:t>
            </a:r>
            <a:r>
              <a:rPr lang="en-US" dirty="0"/>
              <a:t> Estimation</a:t>
            </a:r>
          </a:p>
          <a:p>
            <a:endParaRPr lang="en-US" dirty="0"/>
          </a:p>
          <a:p>
            <a:pPr lvl="1"/>
            <a:r>
              <a:rPr lang="en-US" dirty="0"/>
              <a:t>C</a:t>
            </a:r>
            <a:r>
              <a:rPr lang="en-CH" dirty="0"/>
              <a:t>orrelation between </a:t>
            </a:r>
            <a:r>
              <a:rPr lang="en-US" dirty="0"/>
              <a:t>1</a:t>
            </a:r>
            <a:r>
              <a:rPr lang="en-US" baseline="30000" dirty="0"/>
              <a:t>st</a:t>
            </a:r>
            <a:r>
              <a:rPr lang="en-US" dirty="0"/>
              <a:t> BSF and median size of the priority queues of the query</a:t>
            </a:r>
            <a:endParaRPr lang="en-CH" dirty="0"/>
          </a:p>
          <a:p>
            <a:endParaRPr lang="en-CH" dirty="0"/>
          </a:p>
          <a:p>
            <a:endParaRPr lang="en-US" dirty="0"/>
          </a:p>
        </p:txBody>
      </p:sp>
    </p:spTree>
    <p:extLst>
      <p:ext uri="{BB962C8B-B14F-4D97-AF65-F5344CB8AC3E}">
        <p14:creationId xmlns:p14="http://schemas.microsoft.com/office/powerpoint/2010/main" val="190797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15A305-A182-6AAC-E326-8D505FC24986}"/>
              </a:ext>
            </a:extLst>
          </p:cNvPr>
          <p:cNvPicPr>
            <a:picLocks noGrp="1" noChangeAspect="1"/>
          </p:cNvPicPr>
          <p:nvPr>
            <p:ph idx="1"/>
          </p:nvPr>
        </p:nvPicPr>
        <p:blipFill rotWithShape="1">
          <a:blip r:embed="rId3"/>
          <a:srcRect r="7983"/>
          <a:stretch/>
        </p:blipFill>
        <p:spPr>
          <a:xfrm>
            <a:off x="7648611" y="2184556"/>
            <a:ext cx="4387571" cy="3576165"/>
          </a:xfrm>
          <a:prstGeom prst="rect">
            <a:avLst/>
          </a:prstGeom>
        </p:spPr>
      </p:pic>
      <p:sp>
        <p:nvSpPr>
          <p:cNvPr id="2" name="Title 1">
            <a:extLst>
              <a:ext uri="{FF2B5EF4-FFF2-40B4-BE49-F238E27FC236}">
                <a16:creationId xmlns:a16="http://schemas.microsoft.com/office/drawing/2014/main" id="{8E24DE8B-32C2-2118-6C07-D1460D59BF81}"/>
              </a:ext>
            </a:extLst>
          </p:cNvPr>
          <p:cNvSpPr>
            <a:spLocks noGrp="1"/>
          </p:cNvSpPr>
          <p:nvPr>
            <p:ph type="title"/>
          </p:nvPr>
        </p:nvSpPr>
        <p:spPr/>
        <p:txBody>
          <a:bodyPr>
            <a:normAutofit/>
          </a:bodyPr>
          <a:lstStyle/>
          <a:p>
            <a:r>
              <a:rPr lang="en-US" dirty="0"/>
              <a:t>Odyssey: </a:t>
            </a:r>
            <a:br>
              <a:rPr lang="en-US" dirty="0"/>
            </a:br>
            <a:r>
              <a:rPr lang="en-US" dirty="0"/>
              <a:t>Single-node query answering</a:t>
            </a:r>
            <a:endParaRPr lang="en-CH" dirty="0"/>
          </a:p>
        </p:txBody>
      </p:sp>
      <p:sp>
        <p:nvSpPr>
          <p:cNvPr id="4" name="Slide Number Placeholder 3">
            <a:extLst>
              <a:ext uri="{FF2B5EF4-FFF2-40B4-BE49-F238E27FC236}">
                <a16:creationId xmlns:a16="http://schemas.microsoft.com/office/drawing/2014/main" id="{52BE981B-675E-5C67-D7DA-8A91AC475DF9}"/>
              </a:ext>
            </a:extLst>
          </p:cNvPr>
          <p:cNvSpPr>
            <a:spLocks noGrp="1"/>
          </p:cNvSpPr>
          <p:nvPr>
            <p:ph type="sldNum" sz="quarter" idx="12"/>
          </p:nvPr>
        </p:nvSpPr>
        <p:spPr/>
        <p:txBody>
          <a:bodyPr/>
          <a:lstStyle/>
          <a:p>
            <a:fld id="{00944623-8EEC-0F4B-BFBA-1DF4A14B3FE1}" type="slidenum">
              <a:rPr lang="en-CH" smtClean="0"/>
              <a:t>11</a:t>
            </a:fld>
            <a:endParaRPr lang="en-CH"/>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A4030A4-89C0-45D0-6C42-08DD694D9DEF}"/>
                  </a:ext>
                </a:extLst>
              </p:cNvPr>
              <p:cNvSpPr txBox="1">
                <a:spLocks/>
              </p:cNvSpPr>
              <p:nvPr/>
            </p:nvSpPr>
            <p:spPr>
              <a:xfrm>
                <a:off x="581891" y="2129997"/>
                <a:ext cx="6830127" cy="391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dirty="0"/>
                  <a:t>Priority Queue Size Threshold</a:t>
                </a:r>
                <a:r>
                  <a:rPr lang="en-US" dirty="0"/>
                  <a:t> Estimation</a:t>
                </a:r>
              </a:p>
              <a:p>
                <a:endParaRPr lang="en-US" dirty="0"/>
              </a:p>
              <a:p>
                <a:pPr lvl="1"/>
                <a:r>
                  <a:rPr lang="en-US" dirty="0"/>
                  <a:t>C</a:t>
                </a:r>
                <a:r>
                  <a:rPr lang="en-CH" dirty="0"/>
                  <a:t>orrelation between </a:t>
                </a:r>
                <a:r>
                  <a:rPr lang="en-US" dirty="0"/>
                  <a:t>1</a:t>
                </a:r>
                <a:r>
                  <a:rPr lang="en-US" baseline="30000" dirty="0"/>
                  <a:t>st</a:t>
                </a:r>
                <a:r>
                  <a:rPr lang="en-US" dirty="0"/>
                  <a:t> BSF and median size of the priority queues of the query</a:t>
                </a:r>
                <a:endParaRPr lang="en-CH" dirty="0"/>
              </a:p>
              <a:p>
                <a:endParaRPr lang="en-CH" dirty="0"/>
              </a:p>
              <a:p>
                <a:pPr lvl="1"/>
                <a14:m>
                  <m:oMath xmlns:m="http://schemas.openxmlformats.org/officeDocument/2006/math">
                    <m:r>
                      <a:rPr lang="en-US" b="0" i="1" smtClean="0">
                        <a:latin typeface="Cambria Math" panose="02040503050406030204" pitchFamily="18" charset="0"/>
                      </a:rPr>
                      <m:t>𝑀𝑒𝑑𝐹𝑢𝑛</m:t>
                    </m:r>
                    <m:r>
                      <a:rPr lang="en-US"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𝑏</m:t>
                        </m:r>
                        <m:r>
                          <a:rPr lang="en-US" b="0" i="1" smtClean="0">
                            <a:latin typeface="Cambria Math" panose="02040503050406030204" pitchFamily="18" charset="0"/>
                          </a:rPr>
                          <m:t> </m:t>
                        </m:r>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rPr>
                              <m:t>𝐵𝑆𝐹</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en>
                    </m:f>
                  </m:oMath>
                </a14:m>
                <a:endParaRPr lang="en-US" dirty="0"/>
              </a:p>
              <a:p>
                <a:pPr lvl="2"/>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oMath>
                </a14:m>
                <a:endParaRPr lang="en-US" b="0" i="1" dirty="0">
                  <a:latin typeface="Cambria Math" panose="02040503050406030204" pitchFamily="18" charset="0"/>
                  <a:ea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ℝ</m:t>
                    </m:r>
                  </m:oMath>
                </a14:m>
                <a:endParaRPr lang="en-US" dirty="0"/>
              </a:p>
              <a:p>
                <a:pPr lvl="2"/>
                <a:r>
                  <a:rPr lang="en-US" dirty="0"/>
                  <a:t>Divide by a constant</a:t>
                </a:r>
              </a:p>
              <a:p>
                <a:endParaRPr lang="en-US" dirty="0"/>
              </a:p>
            </p:txBody>
          </p:sp>
        </mc:Choice>
        <mc:Fallback xmlns="">
          <p:sp>
            <p:nvSpPr>
              <p:cNvPr id="6" name="Content Placeholder 2">
                <a:extLst>
                  <a:ext uri="{FF2B5EF4-FFF2-40B4-BE49-F238E27FC236}">
                    <a16:creationId xmlns:a16="http://schemas.microsoft.com/office/drawing/2014/main" id="{2A4030A4-89C0-45D0-6C42-08DD694D9DEF}"/>
                  </a:ext>
                </a:extLst>
              </p:cNvPr>
              <p:cNvSpPr txBox="1">
                <a:spLocks noRot="1" noChangeAspect="1" noMove="1" noResize="1" noEditPoints="1" noAdjustHandles="1" noChangeArrowheads="1" noChangeShapeType="1" noTextEdit="1"/>
              </p:cNvSpPr>
              <p:nvPr/>
            </p:nvSpPr>
            <p:spPr>
              <a:xfrm>
                <a:off x="581891" y="2129997"/>
                <a:ext cx="6830127" cy="3913666"/>
              </a:xfrm>
              <a:prstGeom prst="rect">
                <a:avLst/>
              </a:prstGeom>
              <a:blipFill>
                <a:blip r:embed="rId4"/>
                <a:stretch>
                  <a:fillRect l="-1484" t="-2589" r="-186"/>
                </a:stretch>
              </a:blipFill>
            </p:spPr>
            <p:txBody>
              <a:bodyPr/>
              <a:lstStyle/>
              <a:p>
                <a:r>
                  <a:rPr lang="en-CH">
                    <a:noFill/>
                  </a:rPr>
                  <a:t> </a:t>
                </a:r>
              </a:p>
            </p:txBody>
          </p:sp>
        </mc:Fallback>
      </mc:AlternateContent>
      <p:sp>
        <p:nvSpPr>
          <p:cNvPr id="7" name="TextBox 6">
            <a:extLst>
              <a:ext uri="{FF2B5EF4-FFF2-40B4-BE49-F238E27FC236}">
                <a16:creationId xmlns:a16="http://schemas.microsoft.com/office/drawing/2014/main" id="{DBC566BA-952E-7FED-F0DB-CE05A1B478A1}"/>
              </a:ext>
            </a:extLst>
          </p:cNvPr>
          <p:cNvSpPr txBox="1"/>
          <p:nvPr/>
        </p:nvSpPr>
        <p:spPr>
          <a:xfrm>
            <a:off x="1" y="6010298"/>
            <a:ext cx="12191999" cy="584775"/>
          </a:xfrm>
          <a:prstGeom prst="rect">
            <a:avLst/>
          </a:prstGeom>
          <a:noFill/>
        </p:spPr>
        <p:txBody>
          <a:bodyPr wrap="square">
            <a:spAutoFit/>
          </a:bodyPr>
          <a:lstStyle/>
          <a:p>
            <a:pPr algn="ctr"/>
            <a:r>
              <a:rPr lang="en-US" sz="3200" b="1" dirty="0"/>
              <a:t>We determine the threshold using a sigmoid!</a:t>
            </a:r>
            <a:endParaRPr lang="en-CH" sz="3200" b="1" dirty="0"/>
          </a:p>
        </p:txBody>
      </p:sp>
    </p:spTree>
    <p:extLst>
      <p:ext uri="{BB962C8B-B14F-4D97-AF65-F5344CB8AC3E}">
        <p14:creationId xmlns:p14="http://schemas.microsoft.com/office/powerpoint/2010/main" val="336818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D8F4-0085-BF64-6B2B-87EBEC943E09}"/>
              </a:ext>
            </a:extLst>
          </p:cNvPr>
          <p:cNvSpPr>
            <a:spLocks noGrp="1"/>
          </p:cNvSpPr>
          <p:nvPr>
            <p:ph type="title"/>
          </p:nvPr>
        </p:nvSpPr>
        <p:spPr/>
        <p:txBody>
          <a:bodyPr/>
          <a:lstStyle/>
          <a:p>
            <a:r>
              <a:rPr lang="en-US" dirty="0"/>
              <a:t>Odyssey:</a:t>
            </a:r>
            <a:br>
              <a:rPr lang="en-US" dirty="0"/>
            </a:br>
            <a:r>
              <a:rPr lang="en-US" dirty="0"/>
              <a:t>Single-node query answering</a:t>
            </a:r>
            <a:endParaRPr lang="en-CH" dirty="0"/>
          </a:p>
        </p:txBody>
      </p:sp>
      <p:sp>
        <p:nvSpPr>
          <p:cNvPr id="4" name="Slide Number Placeholder 3">
            <a:extLst>
              <a:ext uri="{FF2B5EF4-FFF2-40B4-BE49-F238E27FC236}">
                <a16:creationId xmlns:a16="http://schemas.microsoft.com/office/drawing/2014/main" id="{1EBC02A8-C676-F9AF-06D2-38EC6A88306C}"/>
              </a:ext>
            </a:extLst>
          </p:cNvPr>
          <p:cNvSpPr>
            <a:spLocks noGrp="1"/>
          </p:cNvSpPr>
          <p:nvPr>
            <p:ph type="sldNum" sz="quarter" idx="12"/>
          </p:nvPr>
        </p:nvSpPr>
        <p:spPr/>
        <p:txBody>
          <a:bodyPr/>
          <a:lstStyle/>
          <a:p>
            <a:fld id="{00944623-8EEC-0F4B-BFBA-1DF4A14B3FE1}" type="slidenum">
              <a:rPr lang="en-CH" smtClean="0"/>
              <a:t>12</a:t>
            </a:fld>
            <a:endParaRPr lang="en-CH"/>
          </a:p>
        </p:txBody>
      </p:sp>
      <p:sp>
        <p:nvSpPr>
          <p:cNvPr id="74" name="Rounded Rectangle 73">
            <a:extLst>
              <a:ext uri="{FF2B5EF4-FFF2-40B4-BE49-F238E27FC236}">
                <a16:creationId xmlns:a16="http://schemas.microsoft.com/office/drawing/2014/main" id="{E593EDE1-0460-E97B-A7C3-5315F2E2B2B0}"/>
              </a:ext>
            </a:extLst>
          </p:cNvPr>
          <p:cNvSpPr/>
          <p:nvPr/>
        </p:nvSpPr>
        <p:spPr>
          <a:xfrm>
            <a:off x="3389158" y="3669465"/>
            <a:ext cx="5107186" cy="1434812"/>
          </a:xfrm>
          <a:prstGeom prst="roundRect">
            <a:avLst>
              <a:gd name="adj" fmla="val 983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sp>
        <p:nvSpPr>
          <p:cNvPr id="75" name="Rectangle 74">
            <a:extLst>
              <a:ext uri="{FF2B5EF4-FFF2-40B4-BE49-F238E27FC236}">
                <a16:creationId xmlns:a16="http://schemas.microsoft.com/office/drawing/2014/main" id="{7155881C-FA2B-6CA9-83C1-B28315F1310D}"/>
              </a:ext>
            </a:extLst>
          </p:cNvPr>
          <p:cNvSpPr/>
          <p:nvPr/>
        </p:nvSpPr>
        <p:spPr>
          <a:xfrm>
            <a:off x="3533259" y="3835179"/>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76" name="Rectangle 75">
            <a:extLst>
              <a:ext uri="{FF2B5EF4-FFF2-40B4-BE49-F238E27FC236}">
                <a16:creationId xmlns:a16="http://schemas.microsoft.com/office/drawing/2014/main" id="{25B7E47A-B47F-A788-4046-5C12C036E80B}"/>
              </a:ext>
            </a:extLst>
          </p:cNvPr>
          <p:cNvSpPr/>
          <p:nvPr/>
        </p:nvSpPr>
        <p:spPr>
          <a:xfrm>
            <a:off x="3472627" y="3781261"/>
            <a:ext cx="4951304" cy="477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7" name="Rectangle 76">
            <a:extLst>
              <a:ext uri="{FF2B5EF4-FFF2-40B4-BE49-F238E27FC236}">
                <a16:creationId xmlns:a16="http://schemas.microsoft.com/office/drawing/2014/main" id="{90CD0F8B-1347-635E-81F5-A58A06F8A9D2}"/>
              </a:ext>
            </a:extLst>
          </p:cNvPr>
          <p:cNvSpPr/>
          <p:nvPr/>
        </p:nvSpPr>
        <p:spPr>
          <a:xfrm>
            <a:off x="3933537" y="3838711"/>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78" name="Rectangle 77">
            <a:extLst>
              <a:ext uri="{FF2B5EF4-FFF2-40B4-BE49-F238E27FC236}">
                <a16:creationId xmlns:a16="http://schemas.microsoft.com/office/drawing/2014/main" id="{55DBAADA-BD1F-BA67-116B-88FD22583BE3}"/>
              </a:ext>
            </a:extLst>
          </p:cNvPr>
          <p:cNvSpPr/>
          <p:nvPr/>
        </p:nvSpPr>
        <p:spPr>
          <a:xfrm>
            <a:off x="4344909" y="3840049"/>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79" name="Rectangle 78">
            <a:extLst>
              <a:ext uri="{FF2B5EF4-FFF2-40B4-BE49-F238E27FC236}">
                <a16:creationId xmlns:a16="http://schemas.microsoft.com/office/drawing/2014/main" id="{0A9A03FC-F721-9FBC-36DF-DC54122C9559}"/>
              </a:ext>
            </a:extLst>
          </p:cNvPr>
          <p:cNvSpPr/>
          <p:nvPr/>
        </p:nvSpPr>
        <p:spPr>
          <a:xfrm>
            <a:off x="4756039" y="3835607"/>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80" name="Rectangle 79">
            <a:extLst>
              <a:ext uri="{FF2B5EF4-FFF2-40B4-BE49-F238E27FC236}">
                <a16:creationId xmlns:a16="http://schemas.microsoft.com/office/drawing/2014/main" id="{69ED6F7E-0BCF-78CD-EDE6-A19DFABC05E0}"/>
              </a:ext>
            </a:extLst>
          </p:cNvPr>
          <p:cNvSpPr/>
          <p:nvPr/>
        </p:nvSpPr>
        <p:spPr>
          <a:xfrm>
            <a:off x="5171857" y="3832300"/>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81" name="Rectangle 80">
            <a:extLst>
              <a:ext uri="{FF2B5EF4-FFF2-40B4-BE49-F238E27FC236}">
                <a16:creationId xmlns:a16="http://schemas.microsoft.com/office/drawing/2014/main" id="{CCD40459-0C5F-FE2F-8620-1CDC7DE40A9A}"/>
              </a:ext>
            </a:extLst>
          </p:cNvPr>
          <p:cNvSpPr/>
          <p:nvPr/>
        </p:nvSpPr>
        <p:spPr>
          <a:xfrm>
            <a:off x="5581606" y="3835179"/>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82" name="Rectangle 81">
            <a:extLst>
              <a:ext uri="{FF2B5EF4-FFF2-40B4-BE49-F238E27FC236}">
                <a16:creationId xmlns:a16="http://schemas.microsoft.com/office/drawing/2014/main" id="{BF20488A-D311-66C0-D50C-1353ABF9DD05}"/>
              </a:ext>
            </a:extLst>
          </p:cNvPr>
          <p:cNvSpPr/>
          <p:nvPr/>
        </p:nvSpPr>
        <p:spPr>
          <a:xfrm>
            <a:off x="5984059" y="3840049"/>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83" name="Rectangle 82">
            <a:extLst>
              <a:ext uri="{FF2B5EF4-FFF2-40B4-BE49-F238E27FC236}">
                <a16:creationId xmlns:a16="http://schemas.microsoft.com/office/drawing/2014/main" id="{D6AA3C68-3DC4-F7B2-5168-7BB90D064F75}"/>
              </a:ext>
            </a:extLst>
          </p:cNvPr>
          <p:cNvSpPr/>
          <p:nvPr/>
        </p:nvSpPr>
        <p:spPr>
          <a:xfrm>
            <a:off x="6387862" y="3840050"/>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84" name="Rectangle 83">
            <a:extLst>
              <a:ext uri="{FF2B5EF4-FFF2-40B4-BE49-F238E27FC236}">
                <a16:creationId xmlns:a16="http://schemas.microsoft.com/office/drawing/2014/main" id="{70634CBF-3168-7C66-11D0-C5F299DD227E}"/>
              </a:ext>
            </a:extLst>
          </p:cNvPr>
          <p:cNvSpPr/>
          <p:nvPr/>
        </p:nvSpPr>
        <p:spPr>
          <a:xfrm>
            <a:off x="6789287" y="3842919"/>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85" name="Rectangle 84">
            <a:extLst>
              <a:ext uri="{FF2B5EF4-FFF2-40B4-BE49-F238E27FC236}">
                <a16:creationId xmlns:a16="http://schemas.microsoft.com/office/drawing/2014/main" id="{4C7C38D8-878E-3AA7-4A07-9A80581C2A76}"/>
              </a:ext>
            </a:extLst>
          </p:cNvPr>
          <p:cNvSpPr/>
          <p:nvPr/>
        </p:nvSpPr>
        <p:spPr>
          <a:xfrm>
            <a:off x="7194290" y="3842001"/>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86" name="Rectangle 85">
            <a:extLst>
              <a:ext uri="{FF2B5EF4-FFF2-40B4-BE49-F238E27FC236}">
                <a16:creationId xmlns:a16="http://schemas.microsoft.com/office/drawing/2014/main" id="{E899CBA9-5669-DCB6-0C70-C221DF2DE11F}"/>
              </a:ext>
            </a:extLst>
          </p:cNvPr>
          <p:cNvSpPr/>
          <p:nvPr/>
        </p:nvSpPr>
        <p:spPr>
          <a:xfrm>
            <a:off x="7600664" y="3840050"/>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87" name="Rectangle 86">
            <a:extLst>
              <a:ext uri="{FF2B5EF4-FFF2-40B4-BE49-F238E27FC236}">
                <a16:creationId xmlns:a16="http://schemas.microsoft.com/office/drawing/2014/main" id="{803286C8-20AE-067E-80B7-5813CF72E762}"/>
              </a:ext>
            </a:extLst>
          </p:cNvPr>
          <p:cNvSpPr/>
          <p:nvPr/>
        </p:nvSpPr>
        <p:spPr>
          <a:xfrm>
            <a:off x="8005252" y="3840050"/>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90" name="Rectangle 89">
            <a:extLst>
              <a:ext uri="{FF2B5EF4-FFF2-40B4-BE49-F238E27FC236}">
                <a16:creationId xmlns:a16="http://schemas.microsoft.com/office/drawing/2014/main" id="{49F1A1AB-B7BB-FE50-85DA-BC49FD5A457F}"/>
              </a:ext>
            </a:extLst>
          </p:cNvPr>
          <p:cNvSpPr/>
          <p:nvPr/>
        </p:nvSpPr>
        <p:spPr>
          <a:xfrm>
            <a:off x="3472627" y="4522477"/>
            <a:ext cx="4951934" cy="477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1" name="Rectangle 90">
            <a:extLst>
              <a:ext uri="{FF2B5EF4-FFF2-40B4-BE49-F238E27FC236}">
                <a16:creationId xmlns:a16="http://schemas.microsoft.com/office/drawing/2014/main" id="{8A8563FB-D67A-EB4B-9849-7294BE39C6E9}"/>
              </a:ext>
            </a:extLst>
          </p:cNvPr>
          <p:cNvSpPr/>
          <p:nvPr/>
        </p:nvSpPr>
        <p:spPr>
          <a:xfrm>
            <a:off x="3521587" y="4581290"/>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93" name="Rectangle 92">
            <a:extLst>
              <a:ext uri="{FF2B5EF4-FFF2-40B4-BE49-F238E27FC236}">
                <a16:creationId xmlns:a16="http://schemas.microsoft.com/office/drawing/2014/main" id="{4604ECF7-F9F0-9ABA-A266-C92BABCCA7BF}"/>
              </a:ext>
            </a:extLst>
          </p:cNvPr>
          <p:cNvSpPr/>
          <p:nvPr/>
        </p:nvSpPr>
        <p:spPr>
          <a:xfrm>
            <a:off x="3937047" y="4575266"/>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94" name="Rectangle 93">
            <a:extLst>
              <a:ext uri="{FF2B5EF4-FFF2-40B4-BE49-F238E27FC236}">
                <a16:creationId xmlns:a16="http://schemas.microsoft.com/office/drawing/2014/main" id="{FE1778E0-DFD0-62EB-F51A-378E603944AA}"/>
              </a:ext>
            </a:extLst>
          </p:cNvPr>
          <p:cNvSpPr/>
          <p:nvPr/>
        </p:nvSpPr>
        <p:spPr>
          <a:xfrm>
            <a:off x="4350020" y="4573850"/>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95" name="Rectangle 94">
            <a:extLst>
              <a:ext uri="{FF2B5EF4-FFF2-40B4-BE49-F238E27FC236}">
                <a16:creationId xmlns:a16="http://schemas.microsoft.com/office/drawing/2014/main" id="{707FEDD7-446F-5037-8029-FC33C8675B77}"/>
              </a:ext>
            </a:extLst>
          </p:cNvPr>
          <p:cNvSpPr/>
          <p:nvPr/>
        </p:nvSpPr>
        <p:spPr>
          <a:xfrm>
            <a:off x="4757886" y="4573849"/>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96" name="Rectangle 95">
            <a:extLst>
              <a:ext uri="{FF2B5EF4-FFF2-40B4-BE49-F238E27FC236}">
                <a16:creationId xmlns:a16="http://schemas.microsoft.com/office/drawing/2014/main" id="{AF94E5EC-5A42-15C5-9489-1BD8EAD26E7A}"/>
              </a:ext>
            </a:extLst>
          </p:cNvPr>
          <p:cNvSpPr/>
          <p:nvPr/>
        </p:nvSpPr>
        <p:spPr>
          <a:xfrm>
            <a:off x="5165752" y="4573848"/>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97" name="Rectangle 96">
            <a:extLst>
              <a:ext uri="{FF2B5EF4-FFF2-40B4-BE49-F238E27FC236}">
                <a16:creationId xmlns:a16="http://schemas.microsoft.com/office/drawing/2014/main" id="{DC48EA0D-E5D7-2F0F-B79C-BCE5CF4A988A}"/>
              </a:ext>
            </a:extLst>
          </p:cNvPr>
          <p:cNvSpPr/>
          <p:nvPr/>
        </p:nvSpPr>
        <p:spPr>
          <a:xfrm>
            <a:off x="5572177" y="4569090"/>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98" name="Rectangle 97">
            <a:extLst>
              <a:ext uri="{FF2B5EF4-FFF2-40B4-BE49-F238E27FC236}">
                <a16:creationId xmlns:a16="http://schemas.microsoft.com/office/drawing/2014/main" id="{A54E442A-F8BC-CEEA-2A72-B139D732B055}"/>
              </a:ext>
            </a:extLst>
          </p:cNvPr>
          <p:cNvSpPr/>
          <p:nvPr/>
        </p:nvSpPr>
        <p:spPr>
          <a:xfrm>
            <a:off x="5978602" y="4564334"/>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99" name="Rectangle 98">
            <a:extLst>
              <a:ext uri="{FF2B5EF4-FFF2-40B4-BE49-F238E27FC236}">
                <a16:creationId xmlns:a16="http://schemas.microsoft.com/office/drawing/2014/main" id="{B16328CE-5BC7-4C06-E51F-283B610CE173}"/>
              </a:ext>
            </a:extLst>
          </p:cNvPr>
          <p:cNvSpPr/>
          <p:nvPr/>
        </p:nvSpPr>
        <p:spPr>
          <a:xfrm>
            <a:off x="6398354" y="4562121"/>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100" name="Rectangle 99">
            <a:extLst>
              <a:ext uri="{FF2B5EF4-FFF2-40B4-BE49-F238E27FC236}">
                <a16:creationId xmlns:a16="http://schemas.microsoft.com/office/drawing/2014/main" id="{86B20F9E-DE46-0EEB-BA80-6CF84489F454}"/>
              </a:ext>
            </a:extLst>
          </p:cNvPr>
          <p:cNvSpPr/>
          <p:nvPr/>
        </p:nvSpPr>
        <p:spPr>
          <a:xfrm>
            <a:off x="6803357" y="4567203"/>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101" name="Rectangle 100">
            <a:extLst>
              <a:ext uri="{FF2B5EF4-FFF2-40B4-BE49-F238E27FC236}">
                <a16:creationId xmlns:a16="http://schemas.microsoft.com/office/drawing/2014/main" id="{6DD4EB98-E2DA-E587-C2E5-CB6418983458}"/>
              </a:ext>
            </a:extLst>
          </p:cNvPr>
          <p:cNvSpPr/>
          <p:nvPr/>
        </p:nvSpPr>
        <p:spPr>
          <a:xfrm>
            <a:off x="7208360" y="4572285"/>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102" name="Rectangle 101">
            <a:extLst>
              <a:ext uri="{FF2B5EF4-FFF2-40B4-BE49-F238E27FC236}">
                <a16:creationId xmlns:a16="http://schemas.microsoft.com/office/drawing/2014/main" id="{00E948E0-C12B-2A74-65AB-55D08C60BCA1}"/>
              </a:ext>
            </a:extLst>
          </p:cNvPr>
          <p:cNvSpPr/>
          <p:nvPr/>
        </p:nvSpPr>
        <p:spPr>
          <a:xfrm>
            <a:off x="7613363" y="4577367"/>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103" name="Rectangle 102">
            <a:extLst>
              <a:ext uri="{FF2B5EF4-FFF2-40B4-BE49-F238E27FC236}">
                <a16:creationId xmlns:a16="http://schemas.microsoft.com/office/drawing/2014/main" id="{47D2EDBC-FB92-2659-462D-CA43180908CF}"/>
              </a:ext>
            </a:extLst>
          </p:cNvPr>
          <p:cNvSpPr/>
          <p:nvPr/>
        </p:nvSpPr>
        <p:spPr>
          <a:xfrm>
            <a:off x="8018366" y="4582449"/>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cxnSp>
        <p:nvCxnSpPr>
          <p:cNvPr id="104" name="Straight Arrow Connector 103">
            <a:extLst>
              <a:ext uri="{FF2B5EF4-FFF2-40B4-BE49-F238E27FC236}">
                <a16:creationId xmlns:a16="http://schemas.microsoft.com/office/drawing/2014/main" id="{9EA825B1-A60E-3A27-18B6-D4DBAB938AD3}"/>
              </a:ext>
            </a:extLst>
          </p:cNvPr>
          <p:cNvCxnSpPr>
            <a:cxnSpLocks/>
            <a:stCxn id="76" idx="2"/>
            <a:endCxn id="90" idx="0"/>
          </p:cNvCxnSpPr>
          <p:nvPr/>
        </p:nvCxnSpPr>
        <p:spPr>
          <a:xfrm>
            <a:off x="5948279" y="4258798"/>
            <a:ext cx="315" cy="26367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E02E54FC-F012-51B0-69BA-808795FF35DE}"/>
              </a:ext>
            </a:extLst>
          </p:cNvPr>
          <p:cNvSpPr txBox="1"/>
          <p:nvPr/>
        </p:nvSpPr>
        <p:spPr>
          <a:xfrm>
            <a:off x="3389158" y="4273405"/>
            <a:ext cx="64837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min</a:t>
            </a:r>
            <a:endParaRPr lang="en-US" sz="1200" dirty="0">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DDB320D2-CCC0-F637-1BEB-A53774543DB2}"/>
              </a:ext>
            </a:extLst>
          </p:cNvPr>
          <p:cNvSpPr txBox="1"/>
          <p:nvPr/>
        </p:nvSpPr>
        <p:spPr>
          <a:xfrm>
            <a:off x="8010042" y="4267611"/>
            <a:ext cx="600558" cy="313572"/>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max</a:t>
            </a:r>
            <a:endParaRPr lang="en-US" sz="1200" dirty="0">
              <a:latin typeface="Arial" panose="020B0604020202020204" pitchFamily="34" charset="0"/>
              <a:cs typeface="Arial" panose="020B0604020202020204" pitchFamily="34" charset="0"/>
            </a:endParaRPr>
          </a:p>
        </p:txBody>
      </p:sp>
      <p:sp>
        <p:nvSpPr>
          <p:cNvPr id="109" name="Content Placeholder 108">
            <a:extLst>
              <a:ext uri="{FF2B5EF4-FFF2-40B4-BE49-F238E27FC236}">
                <a16:creationId xmlns:a16="http://schemas.microsoft.com/office/drawing/2014/main" id="{44F5A71D-10EB-090D-4672-56DDBA6453A5}"/>
              </a:ext>
            </a:extLst>
          </p:cNvPr>
          <p:cNvSpPr>
            <a:spLocks noGrp="1"/>
          </p:cNvSpPr>
          <p:nvPr>
            <p:ph idx="1"/>
          </p:nvPr>
        </p:nvSpPr>
        <p:spPr>
          <a:xfrm>
            <a:off x="838200" y="1825625"/>
            <a:ext cx="10515600" cy="1603375"/>
          </a:xfrm>
        </p:spPr>
        <p:txBody>
          <a:bodyPr/>
          <a:lstStyle/>
          <a:p>
            <a:r>
              <a:rPr lang="en-CH" dirty="0"/>
              <a:t>Gather the priority queues</a:t>
            </a:r>
          </a:p>
          <a:p>
            <a:r>
              <a:rPr lang="en-CH" dirty="0"/>
              <a:t>Sort based on min element</a:t>
            </a:r>
          </a:p>
          <a:p>
            <a:r>
              <a:rPr lang="en-CH" dirty="0"/>
              <a:t>Start processing and prune or update the BSF</a:t>
            </a:r>
          </a:p>
        </p:txBody>
      </p:sp>
      <p:sp>
        <p:nvSpPr>
          <p:cNvPr id="3" name="TextBox 2">
            <a:extLst>
              <a:ext uri="{FF2B5EF4-FFF2-40B4-BE49-F238E27FC236}">
                <a16:creationId xmlns:a16="http://schemas.microsoft.com/office/drawing/2014/main" id="{EEF1F6FB-65B1-D66F-C857-456C968F9C41}"/>
              </a:ext>
            </a:extLst>
          </p:cNvPr>
          <p:cNvSpPr txBox="1"/>
          <p:nvPr/>
        </p:nvSpPr>
        <p:spPr>
          <a:xfrm>
            <a:off x="0" y="5632396"/>
            <a:ext cx="12191999" cy="584775"/>
          </a:xfrm>
          <a:prstGeom prst="rect">
            <a:avLst/>
          </a:prstGeom>
          <a:noFill/>
        </p:spPr>
        <p:txBody>
          <a:bodyPr wrap="square">
            <a:spAutoFit/>
          </a:bodyPr>
          <a:lstStyle/>
          <a:p>
            <a:pPr algn="ctr"/>
            <a:r>
              <a:rPr lang="en-US" sz="3200" b="1" dirty="0"/>
              <a:t>Most promising queues are processed first!</a:t>
            </a:r>
            <a:endParaRPr lang="en-CH" sz="3200" b="1" dirty="0"/>
          </a:p>
        </p:txBody>
      </p:sp>
      <p:cxnSp>
        <p:nvCxnSpPr>
          <p:cNvPr id="5" name="Straight Arrow Connector 4">
            <a:extLst>
              <a:ext uri="{FF2B5EF4-FFF2-40B4-BE49-F238E27FC236}">
                <a16:creationId xmlns:a16="http://schemas.microsoft.com/office/drawing/2014/main" id="{BB790393-0CA9-161A-4385-0CF71606943E}"/>
              </a:ext>
            </a:extLst>
          </p:cNvPr>
          <p:cNvCxnSpPr>
            <a:cxnSpLocks/>
          </p:cNvCxnSpPr>
          <p:nvPr/>
        </p:nvCxnSpPr>
        <p:spPr>
          <a:xfrm>
            <a:off x="5948279" y="5116261"/>
            <a:ext cx="315" cy="26367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Shape 28">
            <a:extLst>
              <a:ext uri="{FF2B5EF4-FFF2-40B4-BE49-F238E27FC236}">
                <a16:creationId xmlns:a16="http://schemas.microsoft.com/office/drawing/2014/main" id="{3A147F6F-9AEE-27F7-531D-CBC2F033D7F0}"/>
              </a:ext>
            </a:extLst>
          </p:cNvPr>
          <p:cNvSpPr/>
          <p:nvPr/>
        </p:nvSpPr>
        <p:spPr>
          <a:xfrm>
            <a:off x="5446591" y="5398845"/>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Tree>
    <p:extLst>
      <p:ext uri="{BB962C8B-B14F-4D97-AF65-F5344CB8AC3E}">
        <p14:creationId xmlns:p14="http://schemas.microsoft.com/office/powerpoint/2010/main" val="335458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US" dirty="0"/>
              <a:t>Distributed Data Series Similarity Search: </a:t>
            </a:r>
            <a:br>
              <a:rPr lang="en-US" dirty="0"/>
            </a:br>
            <a:r>
              <a:rPr lang="en-US" dirty="0"/>
              <a:t>Naïve</a:t>
            </a:r>
            <a:r>
              <a:rPr lang="en-CH" dirty="0"/>
              <a:t>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13</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01852"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28188"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54524"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80860" y="3829762"/>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45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US" dirty="0"/>
              <a:t>Naïve</a:t>
            </a:r>
            <a:r>
              <a:rPr lang="en-CH" dirty="0"/>
              <a:t>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14</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01852"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28188"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54524"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80860" y="3829762"/>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67281" y="711274"/>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034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15</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01852"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28188"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54524"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80860" y="3829762"/>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67281" y="711274"/>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0" name="Rectangle 9">
            <a:extLst>
              <a:ext uri="{FF2B5EF4-FFF2-40B4-BE49-F238E27FC236}">
                <a16:creationId xmlns:a16="http://schemas.microsoft.com/office/drawing/2014/main" id="{2BE375D6-2A6B-AF9B-580D-C1E90269E0AF}"/>
              </a:ext>
            </a:extLst>
          </p:cNvPr>
          <p:cNvSpPr/>
          <p:nvPr/>
        </p:nvSpPr>
        <p:spPr>
          <a:xfrm>
            <a:off x="3567952" y="2597004"/>
            <a:ext cx="1228164" cy="55581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chunk1</a:t>
            </a:r>
            <a:endParaRPr lang="en-US" sz="20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13275E9-CD28-C950-3C3F-770A1CE3F28B}"/>
              </a:ext>
            </a:extLst>
          </p:cNvPr>
          <p:cNvSpPr/>
          <p:nvPr/>
        </p:nvSpPr>
        <p:spPr>
          <a:xfrm>
            <a:off x="4831976" y="2597004"/>
            <a:ext cx="1228164" cy="555812"/>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chunk2</a:t>
            </a:r>
            <a:endParaRPr lang="en-US" sz="20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ABEEA17-0C6E-C01A-0826-195BC91D0FED}"/>
              </a:ext>
            </a:extLst>
          </p:cNvPr>
          <p:cNvSpPr/>
          <p:nvPr/>
        </p:nvSpPr>
        <p:spPr>
          <a:xfrm>
            <a:off x="6096000" y="2597004"/>
            <a:ext cx="1228164" cy="555812"/>
          </a:xfrm>
          <a:prstGeom prst="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chunk3</a:t>
            </a:r>
            <a:endParaRPr lang="en-US" sz="2000" b="1"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D8CC705-2979-4BBB-B5C0-132AFD73E4A4}"/>
              </a:ext>
            </a:extLst>
          </p:cNvPr>
          <p:cNvSpPr/>
          <p:nvPr/>
        </p:nvSpPr>
        <p:spPr>
          <a:xfrm>
            <a:off x="7360024" y="2597004"/>
            <a:ext cx="1228164" cy="555812"/>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chunk4</a:t>
            </a:r>
            <a:endParaRPr lang="en-US" sz="20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0B90EBB9-D386-F018-B532-C7C0F4515927}"/>
              </a:ext>
            </a:extLst>
          </p:cNvPr>
          <p:cNvCxnSpPr>
            <a:cxnSpLocks/>
            <a:stCxn id="9" idx="2"/>
            <a:endCxn id="10" idx="0"/>
          </p:cNvCxnSpPr>
          <p:nvPr/>
        </p:nvCxnSpPr>
        <p:spPr>
          <a:xfrm flipH="1">
            <a:off x="4182034" y="1302672"/>
            <a:ext cx="1899378" cy="129433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FF27E75-AEA5-2503-5459-EFB487FD5871}"/>
              </a:ext>
            </a:extLst>
          </p:cNvPr>
          <p:cNvCxnSpPr>
            <a:cxnSpLocks/>
            <a:stCxn id="9" idx="2"/>
            <a:endCxn id="11" idx="0"/>
          </p:cNvCxnSpPr>
          <p:nvPr/>
        </p:nvCxnSpPr>
        <p:spPr>
          <a:xfrm flipH="1">
            <a:off x="5446058" y="1302672"/>
            <a:ext cx="635354" cy="1294332"/>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796BA1A-410A-CE69-A3F8-005FFE76FC8A}"/>
              </a:ext>
            </a:extLst>
          </p:cNvPr>
          <p:cNvCxnSpPr>
            <a:cxnSpLocks/>
            <a:stCxn id="9" idx="2"/>
            <a:endCxn id="12" idx="0"/>
          </p:cNvCxnSpPr>
          <p:nvPr/>
        </p:nvCxnSpPr>
        <p:spPr>
          <a:xfrm>
            <a:off x="6081412" y="1302672"/>
            <a:ext cx="628670" cy="1294332"/>
          </a:xfrm>
          <a:prstGeom prst="straightConnector1">
            <a:avLst/>
          </a:prstGeom>
          <a:ln w="127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9E2D4E-0F13-BFA6-C916-B2A4681BC122}"/>
              </a:ext>
            </a:extLst>
          </p:cNvPr>
          <p:cNvCxnSpPr>
            <a:cxnSpLocks/>
            <a:stCxn id="9" idx="2"/>
            <a:endCxn id="13" idx="0"/>
          </p:cNvCxnSpPr>
          <p:nvPr/>
        </p:nvCxnSpPr>
        <p:spPr>
          <a:xfrm>
            <a:off x="6081412" y="1302672"/>
            <a:ext cx="1892694" cy="1294332"/>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7A0730C-B859-66C9-74B5-0F55E4C1FCFD}"/>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spTree>
    <p:extLst>
      <p:ext uri="{BB962C8B-B14F-4D97-AF65-F5344CB8AC3E}">
        <p14:creationId xmlns:p14="http://schemas.microsoft.com/office/powerpoint/2010/main" val="15351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16</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01852"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28188"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54524" y="3829762"/>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80860" y="3829762"/>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67281" y="711274"/>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0" name="Rectangle 9">
            <a:extLst>
              <a:ext uri="{FF2B5EF4-FFF2-40B4-BE49-F238E27FC236}">
                <a16:creationId xmlns:a16="http://schemas.microsoft.com/office/drawing/2014/main" id="{2BE375D6-2A6B-AF9B-580D-C1E90269E0AF}"/>
              </a:ext>
            </a:extLst>
          </p:cNvPr>
          <p:cNvSpPr/>
          <p:nvPr/>
        </p:nvSpPr>
        <p:spPr>
          <a:xfrm>
            <a:off x="3567952" y="2597004"/>
            <a:ext cx="1228164" cy="55581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chunk1</a:t>
            </a:r>
            <a:endParaRPr lang="en-US" sz="20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13275E9-CD28-C950-3C3F-770A1CE3F28B}"/>
              </a:ext>
            </a:extLst>
          </p:cNvPr>
          <p:cNvSpPr/>
          <p:nvPr/>
        </p:nvSpPr>
        <p:spPr>
          <a:xfrm>
            <a:off x="4831976" y="2597004"/>
            <a:ext cx="1228164" cy="555812"/>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chunk2</a:t>
            </a:r>
            <a:endParaRPr lang="en-US" sz="20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ABEEA17-0C6E-C01A-0826-195BC91D0FED}"/>
              </a:ext>
            </a:extLst>
          </p:cNvPr>
          <p:cNvSpPr/>
          <p:nvPr/>
        </p:nvSpPr>
        <p:spPr>
          <a:xfrm>
            <a:off x="6096000" y="2597004"/>
            <a:ext cx="1228164" cy="555812"/>
          </a:xfrm>
          <a:prstGeom prst="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chunk3</a:t>
            </a:r>
            <a:endParaRPr lang="en-US" sz="2000" b="1"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D8CC705-2979-4BBB-B5C0-132AFD73E4A4}"/>
              </a:ext>
            </a:extLst>
          </p:cNvPr>
          <p:cNvSpPr/>
          <p:nvPr/>
        </p:nvSpPr>
        <p:spPr>
          <a:xfrm>
            <a:off x="7360024" y="2597004"/>
            <a:ext cx="1228164" cy="555812"/>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chunk4</a:t>
            </a:r>
            <a:endParaRPr lang="en-US" sz="20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0B90EBB9-D386-F018-B532-C7C0F4515927}"/>
              </a:ext>
            </a:extLst>
          </p:cNvPr>
          <p:cNvCxnSpPr>
            <a:cxnSpLocks/>
            <a:stCxn id="9" idx="2"/>
            <a:endCxn id="10" idx="0"/>
          </p:cNvCxnSpPr>
          <p:nvPr/>
        </p:nvCxnSpPr>
        <p:spPr>
          <a:xfrm flipH="1">
            <a:off x="4182034" y="1302672"/>
            <a:ext cx="1899378" cy="129433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FF27E75-AEA5-2503-5459-EFB487FD5871}"/>
              </a:ext>
            </a:extLst>
          </p:cNvPr>
          <p:cNvCxnSpPr>
            <a:cxnSpLocks/>
            <a:stCxn id="9" idx="2"/>
            <a:endCxn id="11" idx="0"/>
          </p:cNvCxnSpPr>
          <p:nvPr/>
        </p:nvCxnSpPr>
        <p:spPr>
          <a:xfrm flipH="1">
            <a:off x="5446058" y="1302672"/>
            <a:ext cx="635354" cy="1294332"/>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796BA1A-410A-CE69-A3F8-005FFE76FC8A}"/>
              </a:ext>
            </a:extLst>
          </p:cNvPr>
          <p:cNvCxnSpPr>
            <a:cxnSpLocks/>
            <a:stCxn id="9" idx="2"/>
            <a:endCxn id="12" idx="0"/>
          </p:cNvCxnSpPr>
          <p:nvPr/>
        </p:nvCxnSpPr>
        <p:spPr>
          <a:xfrm>
            <a:off x="6081412" y="1302672"/>
            <a:ext cx="628670" cy="1294332"/>
          </a:xfrm>
          <a:prstGeom prst="straightConnector1">
            <a:avLst/>
          </a:prstGeom>
          <a:ln w="127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9E2D4E-0F13-BFA6-C916-B2A4681BC122}"/>
              </a:ext>
            </a:extLst>
          </p:cNvPr>
          <p:cNvCxnSpPr>
            <a:cxnSpLocks/>
            <a:stCxn id="9" idx="2"/>
            <a:endCxn id="13" idx="0"/>
          </p:cNvCxnSpPr>
          <p:nvPr/>
        </p:nvCxnSpPr>
        <p:spPr>
          <a:xfrm>
            <a:off x="6081412" y="1302672"/>
            <a:ext cx="1892694" cy="1294332"/>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6A1EFD-E72F-5ECC-072F-FFAA4AB3F5D6}"/>
              </a:ext>
            </a:extLst>
          </p:cNvPr>
          <p:cNvCxnSpPr>
            <a:cxnSpLocks/>
            <a:stCxn id="10" idx="2"/>
            <a:endCxn id="5" idx="1"/>
          </p:cNvCxnSpPr>
          <p:nvPr/>
        </p:nvCxnSpPr>
        <p:spPr>
          <a:xfrm flipH="1">
            <a:off x="3524582" y="3152816"/>
            <a:ext cx="657452" cy="67694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AD594BB-CC57-899F-0DCC-E049DCB2ED6E}"/>
              </a:ext>
            </a:extLst>
          </p:cNvPr>
          <p:cNvCxnSpPr>
            <a:cxnSpLocks/>
            <a:stCxn id="11" idx="2"/>
            <a:endCxn id="6" idx="1"/>
          </p:cNvCxnSpPr>
          <p:nvPr/>
        </p:nvCxnSpPr>
        <p:spPr>
          <a:xfrm flipH="1">
            <a:off x="5250918" y="3152816"/>
            <a:ext cx="195140" cy="67694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89F53A5-5EEC-0846-9F3A-A13C6085F0B1}"/>
              </a:ext>
            </a:extLst>
          </p:cNvPr>
          <p:cNvCxnSpPr>
            <a:cxnSpLocks/>
            <a:stCxn id="12" idx="2"/>
            <a:endCxn id="7" idx="1"/>
          </p:cNvCxnSpPr>
          <p:nvPr/>
        </p:nvCxnSpPr>
        <p:spPr>
          <a:xfrm>
            <a:off x="6710082" y="3152816"/>
            <a:ext cx="267172" cy="676946"/>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413F4B7-7763-EDC3-F071-CF85CDD6C5D5}"/>
              </a:ext>
            </a:extLst>
          </p:cNvPr>
          <p:cNvCxnSpPr>
            <a:cxnSpLocks/>
            <a:stCxn id="13" idx="2"/>
            <a:endCxn id="8" idx="1"/>
          </p:cNvCxnSpPr>
          <p:nvPr/>
        </p:nvCxnSpPr>
        <p:spPr>
          <a:xfrm>
            <a:off x="7974106" y="3152816"/>
            <a:ext cx="729484" cy="676946"/>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FC66D39-597B-0DDC-D0F2-BD1BAE0A7457}"/>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spTree>
    <p:extLst>
      <p:ext uri="{BB962C8B-B14F-4D97-AF65-F5344CB8AC3E}">
        <p14:creationId xmlns:p14="http://schemas.microsoft.com/office/powerpoint/2010/main" val="1093320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17</a:t>
            </a:fld>
            <a:endParaRPr lang="en-CH"/>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67281" y="711274"/>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0" name="Rectangle 9">
            <a:extLst>
              <a:ext uri="{FF2B5EF4-FFF2-40B4-BE49-F238E27FC236}">
                <a16:creationId xmlns:a16="http://schemas.microsoft.com/office/drawing/2014/main" id="{2BE375D6-2A6B-AF9B-580D-C1E90269E0AF}"/>
              </a:ext>
            </a:extLst>
          </p:cNvPr>
          <p:cNvSpPr/>
          <p:nvPr/>
        </p:nvSpPr>
        <p:spPr>
          <a:xfrm>
            <a:off x="3567952" y="2597004"/>
            <a:ext cx="1228164" cy="55581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chunk1</a:t>
            </a:r>
            <a:endParaRPr lang="en-US" sz="20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13275E9-CD28-C950-3C3F-770A1CE3F28B}"/>
              </a:ext>
            </a:extLst>
          </p:cNvPr>
          <p:cNvSpPr/>
          <p:nvPr/>
        </p:nvSpPr>
        <p:spPr>
          <a:xfrm>
            <a:off x="4831976" y="2597004"/>
            <a:ext cx="1228164" cy="555812"/>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chunk2</a:t>
            </a:r>
            <a:endParaRPr lang="en-US" sz="20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ABEEA17-0C6E-C01A-0826-195BC91D0FED}"/>
              </a:ext>
            </a:extLst>
          </p:cNvPr>
          <p:cNvSpPr/>
          <p:nvPr/>
        </p:nvSpPr>
        <p:spPr>
          <a:xfrm>
            <a:off x="6096000" y="2597004"/>
            <a:ext cx="1228164" cy="555812"/>
          </a:xfrm>
          <a:prstGeom prst="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chunk3</a:t>
            </a:r>
            <a:endParaRPr lang="en-US" sz="2000" b="1"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D8CC705-2979-4BBB-B5C0-132AFD73E4A4}"/>
              </a:ext>
            </a:extLst>
          </p:cNvPr>
          <p:cNvSpPr/>
          <p:nvPr/>
        </p:nvSpPr>
        <p:spPr>
          <a:xfrm>
            <a:off x="7360024" y="2597004"/>
            <a:ext cx="1228164" cy="555812"/>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chunk4</a:t>
            </a:r>
            <a:endParaRPr lang="en-US" sz="20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0B90EBB9-D386-F018-B532-C7C0F4515927}"/>
              </a:ext>
            </a:extLst>
          </p:cNvPr>
          <p:cNvCxnSpPr>
            <a:cxnSpLocks/>
            <a:stCxn id="9" idx="2"/>
            <a:endCxn id="10" idx="0"/>
          </p:cNvCxnSpPr>
          <p:nvPr/>
        </p:nvCxnSpPr>
        <p:spPr>
          <a:xfrm flipH="1">
            <a:off x="4182034" y="1302672"/>
            <a:ext cx="1899378" cy="129433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FF27E75-AEA5-2503-5459-EFB487FD5871}"/>
              </a:ext>
            </a:extLst>
          </p:cNvPr>
          <p:cNvCxnSpPr>
            <a:cxnSpLocks/>
            <a:stCxn id="9" idx="2"/>
            <a:endCxn id="11" idx="0"/>
          </p:cNvCxnSpPr>
          <p:nvPr/>
        </p:nvCxnSpPr>
        <p:spPr>
          <a:xfrm flipH="1">
            <a:off x="5446058" y="1302672"/>
            <a:ext cx="635354" cy="1294332"/>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796BA1A-410A-CE69-A3F8-005FFE76FC8A}"/>
              </a:ext>
            </a:extLst>
          </p:cNvPr>
          <p:cNvCxnSpPr>
            <a:cxnSpLocks/>
            <a:stCxn id="9" idx="2"/>
            <a:endCxn id="12" idx="0"/>
          </p:cNvCxnSpPr>
          <p:nvPr/>
        </p:nvCxnSpPr>
        <p:spPr>
          <a:xfrm>
            <a:off x="6081412" y="1302672"/>
            <a:ext cx="628670" cy="1294332"/>
          </a:xfrm>
          <a:prstGeom prst="straightConnector1">
            <a:avLst/>
          </a:prstGeom>
          <a:ln w="127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9E2D4E-0F13-BFA6-C916-B2A4681BC122}"/>
              </a:ext>
            </a:extLst>
          </p:cNvPr>
          <p:cNvCxnSpPr>
            <a:cxnSpLocks/>
            <a:stCxn id="9" idx="2"/>
            <a:endCxn id="13" idx="0"/>
          </p:cNvCxnSpPr>
          <p:nvPr/>
        </p:nvCxnSpPr>
        <p:spPr>
          <a:xfrm>
            <a:off x="6081412" y="1302672"/>
            <a:ext cx="1892694" cy="1294332"/>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6A1EFD-E72F-5ECC-072F-FFAA4AB3F5D6}"/>
              </a:ext>
            </a:extLst>
          </p:cNvPr>
          <p:cNvCxnSpPr>
            <a:cxnSpLocks/>
            <a:stCxn id="10" idx="2"/>
            <a:endCxn id="25" idx="1"/>
          </p:cNvCxnSpPr>
          <p:nvPr/>
        </p:nvCxnSpPr>
        <p:spPr>
          <a:xfrm flipH="1">
            <a:off x="3524582" y="3152816"/>
            <a:ext cx="657452" cy="67305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AD594BB-CC57-899F-0DCC-E049DCB2ED6E}"/>
              </a:ext>
            </a:extLst>
          </p:cNvPr>
          <p:cNvCxnSpPr>
            <a:cxnSpLocks/>
            <a:stCxn id="11" idx="2"/>
            <a:endCxn id="26" idx="1"/>
          </p:cNvCxnSpPr>
          <p:nvPr/>
        </p:nvCxnSpPr>
        <p:spPr>
          <a:xfrm flipH="1">
            <a:off x="5250918" y="3152816"/>
            <a:ext cx="195140" cy="67305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89F53A5-5EEC-0846-9F3A-A13C6085F0B1}"/>
              </a:ext>
            </a:extLst>
          </p:cNvPr>
          <p:cNvCxnSpPr>
            <a:cxnSpLocks/>
            <a:stCxn id="12" idx="2"/>
            <a:endCxn id="28" idx="1"/>
          </p:cNvCxnSpPr>
          <p:nvPr/>
        </p:nvCxnSpPr>
        <p:spPr>
          <a:xfrm>
            <a:off x="6710082" y="3152816"/>
            <a:ext cx="267172" cy="673059"/>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413F4B7-7763-EDC3-F071-CF85CDD6C5D5}"/>
              </a:ext>
            </a:extLst>
          </p:cNvPr>
          <p:cNvCxnSpPr>
            <a:cxnSpLocks/>
            <a:stCxn id="13" idx="2"/>
            <a:endCxn id="29" idx="1"/>
          </p:cNvCxnSpPr>
          <p:nvPr/>
        </p:nvCxnSpPr>
        <p:spPr>
          <a:xfrm>
            <a:off x="7974106" y="3152816"/>
            <a:ext cx="729484" cy="673059"/>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Cylinder 16">
            <a:extLst>
              <a:ext uri="{FF2B5EF4-FFF2-40B4-BE49-F238E27FC236}">
                <a16:creationId xmlns:a16="http://schemas.microsoft.com/office/drawing/2014/main" id="{8F99DC5E-EFFB-D243-EA06-516C0E7423FC}"/>
              </a:ext>
            </a:extLst>
          </p:cNvPr>
          <p:cNvSpPr/>
          <p:nvPr/>
        </p:nvSpPr>
        <p:spPr>
          <a:xfrm>
            <a:off x="3201852" y="3825875"/>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26" name="Cylinder 16">
            <a:extLst>
              <a:ext uri="{FF2B5EF4-FFF2-40B4-BE49-F238E27FC236}">
                <a16:creationId xmlns:a16="http://schemas.microsoft.com/office/drawing/2014/main" id="{6D3D4AB7-A0CB-B4C9-6E5C-4E39C7B5C9F0}"/>
              </a:ext>
            </a:extLst>
          </p:cNvPr>
          <p:cNvSpPr/>
          <p:nvPr/>
        </p:nvSpPr>
        <p:spPr>
          <a:xfrm>
            <a:off x="4928188" y="382587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28" name="Cylinder 16">
            <a:extLst>
              <a:ext uri="{FF2B5EF4-FFF2-40B4-BE49-F238E27FC236}">
                <a16:creationId xmlns:a16="http://schemas.microsoft.com/office/drawing/2014/main" id="{7BA6CC33-3319-5812-2360-FDD46EE79CA2}"/>
              </a:ext>
            </a:extLst>
          </p:cNvPr>
          <p:cNvSpPr/>
          <p:nvPr/>
        </p:nvSpPr>
        <p:spPr>
          <a:xfrm>
            <a:off x="6654524" y="3825875"/>
            <a:ext cx="645459" cy="858460"/>
          </a:xfrm>
          <a:prstGeom prst="can">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29" name="Cylinder 16">
            <a:extLst>
              <a:ext uri="{FF2B5EF4-FFF2-40B4-BE49-F238E27FC236}">
                <a16:creationId xmlns:a16="http://schemas.microsoft.com/office/drawing/2014/main" id="{02DEA8F4-F925-4C95-AECB-CA1F3D0AD802}"/>
              </a:ext>
            </a:extLst>
          </p:cNvPr>
          <p:cNvSpPr/>
          <p:nvPr/>
        </p:nvSpPr>
        <p:spPr>
          <a:xfrm>
            <a:off x="8380860" y="3825875"/>
            <a:ext cx="645459" cy="858460"/>
          </a:xfrm>
          <a:prstGeom prst="can">
            <a:avLst>
              <a:gd name="adj" fmla="val 27401"/>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F58538D-F325-2259-6CB3-8F15807D2F80}"/>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spTree>
    <p:extLst>
      <p:ext uri="{BB962C8B-B14F-4D97-AF65-F5344CB8AC3E}">
        <p14:creationId xmlns:p14="http://schemas.microsoft.com/office/powerpoint/2010/main" val="375284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18</a:t>
            </a:fld>
            <a:endParaRPr lang="en-CH"/>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5" name="Cylinder 16">
            <a:extLst>
              <a:ext uri="{FF2B5EF4-FFF2-40B4-BE49-F238E27FC236}">
                <a16:creationId xmlns:a16="http://schemas.microsoft.com/office/drawing/2014/main" id="{8F99DC5E-EFFB-D243-EA06-516C0E7423FC}"/>
              </a:ext>
            </a:extLst>
          </p:cNvPr>
          <p:cNvSpPr/>
          <p:nvPr/>
        </p:nvSpPr>
        <p:spPr>
          <a:xfrm>
            <a:off x="3201852" y="3825875"/>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26" name="Cylinder 16">
            <a:extLst>
              <a:ext uri="{FF2B5EF4-FFF2-40B4-BE49-F238E27FC236}">
                <a16:creationId xmlns:a16="http://schemas.microsoft.com/office/drawing/2014/main" id="{6D3D4AB7-A0CB-B4C9-6E5C-4E39C7B5C9F0}"/>
              </a:ext>
            </a:extLst>
          </p:cNvPr>
          <p:cNvSpPr/>
          <p:nvPr/>
        </p:nvSpPr>
        <p:spPr>
          <a:xfrm>
            <a:off x="4928188" y="382587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28" name="Cylinder 16">
            <a:extLst>
              <a:ext uri="{FF2B5EF4-FFF2-40B4-BE49-F238E27FC236}">
                <a16:creationId xmlns:a16="http://schemas.microsoft.com/office/drawing/2014/main" id="{7BA6CC33-3319-5812-2360-FDD46EE79CA2}"/>
              </a:ext>
            </a:extLst>
          </p:cNvPr>
          <p:cNvSpPr/>
          <p:nvPr/>
        </p:nvSpPr>
        <p:spPr>
          <a:xfrm>
            <a:off x="6654524" y="3825875"/>
            <a:ext cx="645459" cy="858460"/>
          </a:xfrm>
          <a:prstGeom prst="can">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29" name="Cylinder 16">
            <a:extLst>
              <a:ext uri="{FF2B5EF4-FFF2-40B4-BE49-F238E27FC236}">
                <a16:creationId xmlns:a16="http://schemas.microsoft.com/office/drawing/2014/main" id="{02DEA8F4-F925-4C95-AECB-CA1F3D0AD802}"/>
              </a:ext>
            </a:extLst>
          </p:cNvPr>
          <p:cNvSpPr/>
          <p:nvPr/>
        </p:nvSpPr>
        <p:spPr>
          <a:xfrm>
            <a:off x="8380860" y="3825875"/>
            <a:ext cx="645459" cy="858460"/>
          </a:xfrm>
          <a:prstGeom prst="can">
            <a:avLst>
              <a:gd name="adj" fmla="val 27401"/>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AC80AF1-6CAB-8DE1-78B0-5825CC716A5B}"/>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spTree>
    <p:extLst>
      <p:ext uri="{BB962C8B-B14F-4D97-AF65-F5344CB8AC3E}">
        <p14:creationId xmlns:p14="http://schemas.microsoft.com/office/powerpoint/2010/main" val="7102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19</a:t>
            </a:fld>
            <a:endParaRPr lang="en-CH"/>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Flowchart: Document 336">
            <a:extLst>
              <a:ext uri="{FF2B5EF4-FFF2-40B4-BE49-F238E27FC236}">
                <a16:creationId xmlns:a16="http://schemas.microsoft.com/office/drawing/2014/main" id="{68F5EA7D-9F96-DF36-8EAF-C2E5C4C09881}"/>
              </a:ext>
            </a:extLst>
          </p:cNvPr>
          <p:cNvSpPr/>
          <p:nvPr/>
        </p:nvSpPr>
        <p:spPr>
          <a:xfrm>
            <a:off x="5565777" y="387569"/>
            <a:ext cx="988267" cy="1134303"/>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a:t>
            </a:r>
          </a:p>
        </p:txBody>
      </p:sp>
      <p:sp>
        <p:nvSpPr>
          <p:cNvPr id="23" name="Flowchart: Document 68">
            <a:extLst>
              <a:ext uri="{FF2B5EF4-FFF2-40B4-BE49-F238E27FC236}">
                <a16:creationId xmlns:a16="http://schemas.microsoft.com/office/drawing/2014/main" id="{8A18C559-BC72-BDE6-B686-B873E11EEAD9}"/>
              </a:ext>
            </a:extLst>
          </p:cNvPr>
          <p:cNvSpPr/>
          <p:nvPr/>
        </p:nvSpPr>
        <p:spPr>
          <a:xfrm>
            <a:off x="5508747" y="2264212"/>
            <a:ext cx="1102328" cy="555812"/>
          </a:xfrm>
          <a:prstGeom prst="flowChartDocumen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ylinder 16">
            <a:extLst>
              <a:ext uri="{FF2B5EF4-FFF2-40B4-BE49-F238E27FC236}">
                <a16:creationId xmlns:a16="http://schemas.microsoft.com/office/drawing/2014/main" id="{B1083F52-0462-A15D-2241-FC02DCCC19CF}"/>
              </a:ext>
            </a:extLst>
          </p:cNvPr>
          <p:cNvSpPr/>
          <p:nvPr/>
        </p:nvSpPr>
        <p:spPr>
          <a:xfrm>
            <a:off x="3201852" y="3825875"/>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83" name="Cylinder 16">
            <a:extLst>
              <a:ext uri="{FF2B5EF4-FFF2-40B4-BE49-F238E27FC236}">
                <a16:creationId xmlns:a16="http://schemas.microsoft.com/office/drawing/2014/main" id="{1563DFC9-3E27-7532-29BB-0F55D4D3FC11}"/>
              </a:ext>
            </a:extLst>
          </p:cNvPr>
          <p:cNvSpPr/>
          <p:nvPr/>
        </p:nvSpPr>
        <p:spPr>
          <a:xfrm>
            <a:off x="4928188" y="382587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84" name="Cylinder 16">
            <a:extLst>
              <a:ext uri="{FF2B5EF4-FFF2-40B4-BE49-F238E27FC236}">
                <a16:creationId xmlns:a16="http://schemas.microsoft.com/office/drawing/2014/main" id="{9224289D-A6B4-D752-5566-1053843922FB}"/>
              </a:ext>
            </a:extLst>
          </p:cNvPr>
          <p:cNvSpPr/>
          <p:nvPr/>
        </p:nvSpPr>
        <p:spPr>
          <a:xfrm>
            <a:off x="6654524" y="3825875"/>
            <a:ext cx="645459" cy="858460"/>
          </a:xfrm>
          <a:prstGeom prst="can">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5" name="Cylinder 16">
            <a:extLst>
              <a:ext uri="{FF2B5EF4-FFF2-40B4-BE49-F238E27FC236}">
                <a16:creationId xmlns:a16="http://schemas.microsoft.com/office/drawing/2014/main" id="{4B32CA99-1632-B0FB-0155-B4A4287DCE42}"/>
              </a:ext>
            </a:extLst>
          </p:cNvPr>
          <p:cNvSpPr/>
          <p:nvPr/>
        </p:nvSpPr>
        <p:spPr>
          <a:xfrm>
            <a:off x="8380860" y="3825875"/>
            <a:ext cx="645459" cy="858460"/>
          </a:xfrm>
          <a:prstGeom prst="can">
            <a:avLst>
              <a:gd name="adj" fmla="val 27401"/>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BC68D88-C7BF-C325-6FE5-4FEB04E328BF}"/>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spTree>
    <p:extLst>
      <p:ext uri="{BB962C8B-B14F-4D97-AF65-F5344CB8AC3E}">
        <p14:creationId xmlns:p14="http://schemas.microsoft.com/office/powerpoint/2010/main" val="222572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5DC3-4D3C-A28A-82AA-77640BAEF606}"/>
              </a:ext>
            </a:extLst>
          </p:cNvPr>
          <p:cNvSpPr>
            <a:spLocks noGrp="1"/>
          </p:cNvSpPr>
          <p:nvPr>
            <p:ph type="title"/>
          </p:nvPr>
        </p:nvSpPr>
        <p:spPr/>
        <p:txBody>
          <a:bodyPr/>
          <a:lstStyle/>
          <a:p>
            <a:r>
              <a:rPr lang="en-CH" dirty="0"/>
              <a:t>Motivation</a:t>
            </a:r>
          </a:p>
        </p:txBody>
      </p:sp>
      <p:sp>
        <p:nvSpPr>
          <p:cNvPr id="4" name="Slide Number Placeholder 3">
            <a:extLst>
              <a:ext uri="{FF2B5EF4-FFF2-40B4-BE49-F238E27FC236}">
                <a16:creationId xmlns:a16="http://schemas.microsoft.com/office/drawing/2014/main" id="{2958ABC2-70D2-3458-00F4-6AD44DBAE467}"/>
              </a:ext>
            </a:extLst>
          </p:cNvPr>
          <p:cNvSpPr>
            <a:spLocks noGrp="1"/>
          </p:cNvSpPr>
          <p:nvPr>
            <p:ph type="sldNum" sz="quarter" idx="12"/>
          </p:nvPr>
        </p:nvSpPr>
        <p:spPr/>
        <p:txBody>
          <a:bodyPr/>
          <a:lstStyle/>
          <a:p>
            <a:fld id="{00944623-8EEC-0F4B-BFBA-1DF4A14B3FE1}" type="slidenum">
              <a:rPr lang="en-CH" smtClean="0"/>
              <a:t>2</a:t>
            </a:fld>
            <a:endParaRPr lang="en-CH"/>
          </a:p>
        </p:txBody>
      </p:sp>
      <p:sp>
        <p:nvSpPr>
          <p:cNvPr id="7" name="Content Placeholder 2">
            <a:extLst>
              <a:ext uri="{FF2B5EF4-FFF2-40B4-BE49-F238E27FC236}">
                <a16:creationId xmlns:a16="http://schemas.microsoft.com/office/drawing/2014/main" id="{A1A6CF59-DD56-8C3D-0E43-57E94F6FA07F}"/>
              </a:ext>
            </a:extLst>
          </p:cNvPr>
          <p:cNvSpPr>
            <a:spLocks noGrp="1"/>
          </p:cNvSpPr>
          <p:nvPr>
            <p:ph idx="1"/>
          </p:nvPr>
        </p:nvSpPr>
        <p:spPr>
          <a:xfrm>
            <a:off x="5949863" y="1484046"/>
            <a:ext cx="6108481" cy="4176191"/>
          </a:xfrm>
        </p:spPr>
        <p:txBody>
          <a:bodyPr>
            <a:normAutofit/>
          </a:bodyPr>
          <a:lstStyle/>
          <a:p>
            <a:r>
              <a:rPr lang="en-US" sz="2800" dirty="0"/>
              <a:t>Data points ordered along a dimension</a:t>
            </a:r>
          </a:p>
          <a:p>
            <a:endParaRPr lang="en-US" sz="2800" dirty="0"/>
          </a:p>
          <a:p>
            <a:r>
              <a:rPr lang="en-US" dirty="0"/>
              <a:t>Multiple real-world applications</a:t>
            </a:r>
          </a:p>
          <a:p>
            <a:pPr lvl="1"/>
            <a:r>
              <a:rPr lang="en-US" dirty="0"/>
              <a:t>Seismology (Seismic Stations)</a:t>
            </a:r>
          </a:p>
          <a:p>
            <a:pPr lvl="1"/>
            <a:r>
              <a:rPr lang="en-US" dirty="0"/>
              <a:t>Astrophysics (Telescopes)</a:t>
            </a:r>
          </a:p>
          <a:p>
            <a:pPr lvl="1"/>
            <a:r>
              <a:rPr lang="en-US" dirty="0"/>
              <a:t>Neuroscience (fMRI)</a:t>
            </a:r>
          </a:p>
          <a:p>
            <a:endParaRPr lang="en-US" dirty="0"/>
          </a:p>
          <a:p>
            <a:r>
              <a:rPr lang="en-US" dirty="0"/>
              <a:t>Extract knowledge using similarity search</a:t>
            </a:r>
          </a:p>
        </p:txBody>
      </p:sp>
      <p:sp>
        <p:nvSpPr>
          <p:cNvPr id="8" name="TextBox 7">
            <a:extLst>
              <a:ext uri="{FF2B5EF4-FFF2-40B4-BE49-F238E27FC236}">
                <a16:creationId xmlns:a16="http://schemas.microsoft.com/office/drawing/2014/main" id="{6CFA9BEE-383F-92B1-C9D6-71D5BFC86DC1}"/>
              </a:ext>
            </a:extLst>
          </p:cNvPr>
          <p:cNvSpPr txBox="1"/>
          <p:nvPr/>
        </p:nvSpPr>
        <p:spPr>
          <a:xfrm>
            <a:off x="0" y="5954137"/>
            <a:ext cx="12191999" cy="584775"/>
          </a:xfrm>
          <a:prstGeom prst="rect">
            <a:avLst/>
          </a:prstGeom>
          <a:noFill/>
        </p:spPr>
        <p:txBody>
          <a:bodyPr wrap="square">
            <a:spAutoFit/>
          </a:bodyPr>
          <a:lstStyle/>
          <a:p>
            <a:pPr algn="ctr"/>
            <a:r>
              <a:rPr lang="en-US" sz="3200" b="1" dirty="0"/>
              <a:t>Similarity search is pivotal for data series processing!</a:t>
            </a:r>
            <a:endParaRPr lang="en-CH" sz="3200" b="1" dirty="0"/>
          </a:p>
        </p:txBody>
      </p:sp>
      <p:pic>
        <p:nvPicPr>
          <p:cNvPr id="3" name="Picture 2" descr="Picture 4.png">
            <a:extLst>
              <a:ext uri="{FF2B5EF4-FFF2-40B4-BE49-F238E27FC236}">
                <a16:creationId xmlns:a16="http://schemas.microsoft.com/office/drawing/2014/main" id="{0740DACB-FDE7-F9A6-84E6-4BAECA2A5168}"/>
              </a:ext>
            </a:extLst>
          </p:cNvPr>
          <p:cNvPicPr>
            <a:picLocks noChangeAspect="1"/>
          </p:cNvPicPr>
          <p:nvPr/>
        </p:nvPicPr>
        <p:blipFill>
          <a:blip r:embed="rId3"/>
          <a:stretch>
            <a:fillRect/>
          </a:stretch>
        </p:blipFill>
        <p:spPr>
          <a:xfrm>
            <a:off x="671620" y="1671140"/>
            <a:ext cx="2426097" cy="1430120"/>
          </a:xfrm>
          <a:prstGeom prst="rect">
            <a:avLst/>
          </a:prstGeom>
          <a:ln>
            <a:noFill/>
          </a:ln>
          <a:effectLst>
            <a:outerShdw blurRad="50800" dist="38100" dir="2700000" algn="tl" rotWithShape="0">
              <a:prstClr val="black">
                <a:alpha val="40000"/>
              </a:prstClr>
            </a:outerShdw>
          </a:effectLst>
        </p:spPr>
      </p:pic>
      <p:pic>
        <p:nvPicPr>
          <p:cNvPr id="6" name="Picture 5" descr="Picture 4.png">
            <a:extLst>
              <a:ext uri="{FF2B5EF4-FFF2-40B4-BE49-F238E27FC236}">
                <a16:creationId xmlns:a16="http://schemas.microsoft.com/office/drawing/2014/main" id="{A9FAFB3F-0E4E-5C5C-C4FA-B547674AFD9C}"/>
              </a:ext>
            </a:extLst>
          </p:cNvPr>
          <p:cNvPicPr>
            <a:picLocks noChangeAspect="1"/>
          </p:cNvPicPr>
          <p:nvPr/>
        </p:nvPicPr>
        <p:blipFill>
          <a:blip r:embed="rId4"/>
          <a:stretch>
            <a:fillRect/>
          </a:stretch>
        </p:blipFill>
        <p:spPr>
          <a:xfrm>
            <a:off x="1712660" y="2538027"/>
            <a:ext cx="2384540" cy="1758527"/>
          </a:xfrm>
          <a:prstGeom prst="rect">
            <a:avLst/>
          </a:prstGeom>
          <a:ln>
            <a:no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49B268F-F15E-6DD4-9C60-266487272354}"/>
              </a:ext>
            </a:extLst>
          </p:cNvPr>
          <p:cNvPicPr>
            <a:picLocks noChangeAspect="1"/>
          </p:cNvPicPr>
          <p:nvPr/>
        </p:nvPicPr>
        <p:blipFill>
          <a:blip r:embed="rId5"/>
          <a:stretch>
            <a:fillRect/>
          </a:stretch>
        </p:blipFill>
        <p:spPr>
          <a:xfrm>
            <a:off x="2904930" y="3572141"/>
            <a:ext cx="2466572" cy="1944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5477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20</a:t>
            </a:fld>
            <a:endParaRPr lang="en-CH"/>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Flowchart: Document 336">
            <a:extLst>
              <a:ext uri="{FF2B5EF4-FFF2-40B4-BE49-F238E27FC236}">
                <a16:creationId xmlns:a16="http://schemas.microsoft.com/office/drawing/2014/main" id="{68F5EA7D-9F96-DF36-8EAF-C2E5C4C09881}"/>
              </a:ext>
            </a:extLst>
          </p:cNvPr>
          <p:cNvSpPr/>
          <p:nvPr/>
        </p:nvSpPr>
        <p:spPr>
          <a:xfrm>
            <a:off x="5565777" y="387569"/>
            <a:ext cx="988267" cy="1134303"/>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a:t>
            </a:r>
          </a:p>
        </p:txBody>
      </p:sp>
      <p:sp>
        <p:nvSpPr>
          <p:cNvPr id="22" name="Freeform: Shape 26">
            <a:extLst>
              <a:ext uri="{FF2B5EF4-FFF2-40B4-BE49-F238E27FC236}">
                <a16:creationId xmlns:a16="http://schemas.microsoft.com/office/drawing/2014/main" id="{D756D08D-0931-AB95-D9DC-8ABF69FACB00}"/>
              </a:ext>
            </a:extLst>
          </p:cNvPr>
          <p:cNvSpPr/>
          <p:nvPr/>
        </p:nvSpPr>
        <p:spPr>
          <a:xfrm>
            <a:off x="5580924" y="2407438"/>
            <a:ext cx="1030151" cy="198136"/>
          </a:xfrm>
          <a:custGeom>
            <a:avLst/>
            <a:gdLst>
              <a:gd name="connsiteX0" fmla="*/ 0 w 1351493"/>
              <a:gd name="connsiteY0" fmla="*/ 152403 h 289746"/>
              <a:gd name="connsiteX1" fmla="*/ 254000 w 1351493"/>
              <a:gd name="connsiteY1" fmla="*/ 248923 h 289746"/>
              <a:gd name="connsiteX2" fmla="*/ 314960 w 1351493"/>
              <a:gd name="connsiteY2" fmla="*/ 81283 h 289746"/>
              <a:gd name="connsiteX3" fmla="*/ 436880 w 1351493"/>
              <a:gd name="connsiteY3" fmla="*/ 193043 h 289746"/>
              <a:gd name="connsiteX4" fmla="*/ 543560 w 1351493"/>
              <a:gd name="connsiteY4" fmla="*/ 3 h 289746"/>
              <a:gd name="connsiteX5" fmla="*/ 655320 w 1351493"/>
              <a:gd name="connsiteY5" fmla="*/ 187963 h 289746"/>
              <a:gd name="connsiteX6" fmla="*/ 721360 w 1351493"/>
              <a:gd name="connsiteY6" fmla="*/ 81283 h 289746"/>
              <a:gd name="connsiteX7" fmla="*/ 878840 w 1351493"/>
              <a:gd name="connsiteY7" fmla="*/ 269243 h 289746"/>
              <a:gd name="connsiteX8" fmla="*/ 1036320 w 1351493"/>
              <a:gd name="connsiteY8" fmla="*/ 264163 h 289746"/>
              <a:gd name="connsiteX9" fmla="*/ 1300480 w 1351493"/>
              <a:gd name="connsiteY9" fmla="*/ 289563 h 289746"/>
              <a:gd name="connsiteX10" fmla="*/ 1351280 w 1351493"/>
              <a:gd name="connsiteY10" fmla="*/ 248923 h 28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493" h="289746">
                <a:moveTo>
                  <a:pt x="0" y="152403"/>
                </a:moveTo>
                <a:cubicBezTo>
                  <a:pt x="100753" y="206589"/>
                  <a:pt x="201507" y="260776"/>
                  <a:pt x="254000" y="248923"/>
                </a:cubicBezTo>
                <a:cubicBezTo>
                  <a:pt x="306493" y="237070"/>
                  <a:pt x="284480" y="90596"/>
                  <a:pt x="314960" y="81283"/>
                </a:cubicBezTo>
                <a:cubicBezTo>
                  <a:pt x="345440" y="71970"/>
                  <a:pt x="398780" y="206590"/>
                  <a:pt x="436880" y="193043"/>
                </a:cubicBezTo>
                <a:cubicBezTo>
                  <a:pt x="474980" y="179496"/>
                  <a:pt x="507153" y="850"/>
                  <a:pt x="543560" y="3"/>
                </a:cubicBezTo>
                <a:cubicBezTo>
                  <a:pt x="579967" y="-844"/>
                  <a:pt x="625687" y="174416"/>
                  <a:pt x="655320" y="187963"/>
                </a:cubicBezTo>
                <a:cubicBezTo>
                  <a:pt x="684953" y="201510"/>
                  <a:pt x="684107" y="67736"/>
                  <a:pt x="721360" y="81283"/>
                </a:cubicBezTo>
                <a:cubicBezTo>
                  <a:pt x="758613" y="94830"/>
                  <a:pt x="826347" y="238763"/>
                  <a:pt x="878840" y="269243"/>
                </a:cubicBezTo>
                <a:cubicBezTo>
                  <a:pt x="931333" y="299723"/>
                  <a:pt x="966047" y="260776"/>
                  <a:pt x="1036320" y="264163"/>
                </a:cubicBezTo>
                <a:cubicBezTo>
                  <a:pt x="1106593" y="267550"/>
                  <a:pt x="1247987" y="292103"/>
                  <a:pt x="1300480" y="289563"/>
                </a:cubicBezTo>
                <a:cubicBezTo>
                  <a:pt x="1352973" y="287023"/>
                  <a:pt x="1352126" y="267973"/>
                  <a:pt x="1351280" y="248923"/>
                </a:cubicBezTo>
              </a:path>
            </a:pathLst>
          </a:custGeom>
          <a:noFill/>
          <a:ln w="127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23" name="Flowchart: Document 68">
            <a:extLst>
              <a:ext uri="{FF2B5EF4-FFF2-40B4-BE49-F238E27FC236}">
                <a16:creationId xmlns:a16="http://schemas.microsoft.com/office/drawing/2014/main" id="{8A18C559-BC72-BDE6-B686-B873E11EEAD9}"/>
              </a:ext>
            </a:extLst>
          </p:cNvPr>
          <p:cNvSpPr/>
          <p:nvPr/>
        </p:nvSpPr>
        <p:spPr>
          <a:xfrm>
            <a:off x="5508747" y="2264212"/>
            <a:ext cx="1102328" cy="555812"/>
          </a:xfrm>
          <a:prstGeom prst="flowChartDocumen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652AC5D-0243-8138-A9DA-D6048D201609}"/>
              </a:ext>
            </a:extLst>
          </p:cNvPr>
          <p:cNvCxnSpPr>
            <a:cxnSpLocks/>
            <a:stCxn id="20" idx="2"/>
            <a:endCxn id="23" idx="0"/>
          </p:cNvCxnSpPr>
          <p:nvPr/>
        </p:nvCxnSpPr>
        <p:spPr>
          <a:xfrm>
            <a:off x="6059911" y="1446882"/>
            <a:ext cx="0" cy="81733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2" name="Cylinder 16">
            <a:extLst>
              <a:ext uri="{FF2B5EF4-FFF2-40B4-BE49-F238E27FC236}">
                <a16:creationId xmlns:a16="http://schemas.microsoft.com/office/drawing/2014/main" id="{B1083F52-0462-A15D-2241-FC02DCCC19CF}"/>
              </a:ext>
            </a:extLst>
          </p:cNvPr>
          <p:cNvSpPr/>
          <p:nvPr/>
        </p:nvSpPr>
        <p:spPr>
          <a:xfrm>
            <a:off x="3201852" y="3825875"/>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83" name="Cylinder 16">
            <a:extLst>
              <a:ext uri="{FF2B5EF4-FFF2-40B4-BE49-F238E27FC236}">
                <a16:creationId xmlns:a16="http://schemas.microsoft.com/office/drawing/2014/main" id="{1563DFC9-3E27-7532-29BB-0F55D4D3FC11}"/>
              </a:ext>
            </a:extLst>
          </p:cNvPr>
          <p:cNvSpPr/>
          <p:nvPr/>
        </p:nvSpPr>
        <p:spPr>
          <a:xfrm>
            <a:off x="4928188" y="382587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84" name="Cylinder 16">
            <a:extLst>
              <a:ext uri="{FF2B5EF4-FFF2-40B4-BE49-F238E27FC236}">
                <a16:creationId xmlns:a16="http://schemas.microsoft.com/office/drawing/2014/main" id="{9224289D-A6B4-D752-5566-1053843922FB}"/>
              </a:ext>
            </a:extLst>
          </p:cNvPr>
          <p:cNvSpPr/>
          <p:nvPr/>
        </p:nvSpPr>
        <p:spPr>
          <a:xfrm>
            <a:off x="6654524" y="3825875"/>
            <a:ext cx="645459" cy="858460"/>
          </a:xfrm>
          <a:prstGeom prst="can">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5" name="Cylinder 16">
            <a:extLst>
              <a:ext uri="{FF2B5EF4-FFF2-40B4-BE49-F238E27FC236}">
                <a16:creationId xmlns:a16="http://schemas.microsoft.com/office/drawing/2014/main" id="{4B32CA99-1632-B0FB-0155-B4A4287DCE42}"/>
              </a:ext>
            </a:extLst>
          </p:cNvPr>
          <p:cNvSpPr/>
          <p:nvPr/>
        </p:nvSpPr>
        <p:spPr>
          <a:xfrm>
            <a:off x="8380860" y="3825875"/>
            <a:ext cx="645459" cy="858460"/>
          </a:xfrm>
          <a:prstGeom prst="can">
            <a:avLst>
              <a:gd name="adj" fmla="val 27401"/>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794B05F-6D0E-D400-7213-10C242328322}"/>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spTree>
    <p:extLst>
      <p:ext uri="{BB962C8B-B14F-4D97-AF65-F5344CB8AC3E}">
        <p14:creationId xmlns:p14="http://schemas.microsoft.com/office/powerpoint/2010/main" val="346017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21</a:t>
            </a:fld>
            <a:endParaRPr lang="en-CH"/>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Flowchart: Document 336">
            <a:extLst>
              <a:ext uri="{FF2B5EF4-FFF2-40B4-BE49-F238E27FC236}">
                <a16:creationId xmlns:a16="http://schemas.microsoft.com/office/drawing/2014/main" id="{68F5EA7D-9F96-DF36-8EAF-C2E5C4C09881}"/>
              </a:ext>
            </a:extLst>
          </p:cNvPr>
          <p:cNvSpPr/>
          <p:nvPr/>
        </p:nvSpPr>
        <p:spPr>
          <a:xfrm>
            <a:off x="5565777" y="387569"/>
            <a:ext cx="988267" cy="1134303"/>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a:t>
            </a:r>
          </a:p>
        </p:txBody>
      </p:sp>
      <p:sp>
        <p:nvSpPr>
          <p:cNvPr id="22" name="Freeform: Shape 26">
            <a:extLst>
              <a:ext uri="{FF2B5EF4-FFF2-40B4-BE49-F238E27FC236}">
                <a16:creationId xmlns:a16="http://schemas.microsoft.com/office/drawing/2014/main" id="{D756D08D-0931-AB95-D9DC-8ABF69FACB00}"/>
              </a:ext>
            </a:extLst>
          </p:cNvPr>
          <p:cNvSpPr/>
          <p:nvPr/>
        </p:nvSpPr>
        <p:spPr>
          <a:xfrm>
            <a:off x="5580924" y="2407438"/>
            <a:ext cx="1030151" cy="198136"/>
          </a:xfrm>
          <a:custGeom>
            <a:avLst/>
            <a:gdLst>
              <a:gd name="connsiteX0" fmla="*/ 0 w 1351493"/>
              <a:gd name="connsiteY0" fmla="*/ 152403 h 289746"/>
              <a:gd name="connsiteX1" fmla="*/ 254000 w 1351493"/>
              <a:gd name="connsiteY1" fmla="*/ 248923 h 289746"/>
              <a:gd name="connsiteX2" fmla="*/ 314960 w 1351493"/>
              <a:gd name="connsiteY2" fmla="*/ 81283 h 289746"/>
              <a:gd name="connsiteX3" fmla="*/ 436880 w 1351493"/>
              <a:gd name="connsiteY3" fmla="*/ 193043 h 289746"/>
              <a:gd name="connsiteX4" fmla="*/ 543560 w 1351493"/>
              <a:gd name="connsiteY4" fmla="*/ 3 h 289746"/>
              <a:gd name="connsiteX5" fmla="*/ 655320 w 1351493"/>
              <a:gd name="connsiteY5" fmla="*/ 187963 h 289746"/>
              <a:gd name="connsiteX6" fmla="*/ 721360 w 1351493"/>
              <a:gd name="connsiteY6" fmla="*/ 81283 h 289746"/>
              <a:gd name="connsiteX7" fmla="*/ 878840 w 1351493"/>
              <a:gd name="connsiteY7" fmla="*/ 269243 h 289746"/>
              <a:gd name="connsiteX8" fmla="*/ 1036320 w 1351493"/>
              <a:gd name="connsiteY8" fmla="*/ 264163 h 289746"/>
              <a:gd name="connsiteX9" fmla="*/ 1300480 w 1351493"/>
              <a:gd name="connsiteY9" fmla="*/ 289563 h 289746"/>
              <a:gd name="connsiteX10" fmla="*/ 1351280 w 1351493"/>
              <a:gd name="connsiteY10" fmla="*/ 248923 h 28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493" h="289746">
                <a:moveTo>
                  <a:pt x="0" y="152403"/>
                </a:moveTo>
                <a:cubicBezTo>
                  <a:pt x="100753" y="206589"/>
                  <a:pt x="201507" y="260776"/>
                  <a:pt x="254000" y="248923"/>
                </a:cubicBezTo>
                <a:cubicBezTo>
                  <a:pt x="306493" y="237070"/>
                  <a:pt x="284480" y="90596"/>
                  <a:pt x="314960" y="81283"/>
                </a:cubicBezTo>
                <a:cubicBezTo>
                  <a:pt x="345440" y="71970"/>
                  <a:pt x="398780" y="206590"/>
                  <a:pt x="436880" y="193043"/>
                </a:cubicBezTo>
                <a:cubicBezTo>
                  <a:pt x="474980" y="179496"/>
                  <a:pt x="507153" y="850"/>
                  <a:pt x="543560" y="3"/>
                </a:cubicBezTo>
                <a:cubicBezTo>
                  <a:pt x="579967" y="-844"/>
                  <a:pt x="625687" y="174416"/>
                  <a:pt x="655320" y="187963"/>
                </a:cubicBezTo>
                <a:cubicBezTo>
                  <a:pt x="684953" y="201510"/>
                  <a:pt x="684107" y="67736"/>
                  <a:pt x="721360" y="81283"/>
                </a:cubicBezTo>
                <a:cubicBezTo>
                  <a:pt x="758613" y="94830"/>
                  <a:pt x="826347" y="238763"/>
                  <a:pt x="878840" y="269243"/>
                </a:cubicBezTo>
                <a:cubicBezTo>
                  <a:pt x="931333" y="299723"/>
                  <a:pt x="966047" y="260776"/>
                  <a:pt x="1036320" y="264163"/>
                </a:cubicBezTo>
                <a:cubicBezTo>
                  <a:pt x="1106593" y="267550"/>
                  <a:pt x="1247987" y="292103"/>
                  <a:pt x="1300480" y="289563"/>
                </a:cubicBezTo>
                <a:cubicBezTo>
                  <a:pt x="1352973" y="287023"/>
                  <a:pt x="1352126" y="267973"/>
                  <a:pt x="1351280" y="248923"/>
                </a:cubicBezTo>
              </a:path>
            </a:pathLst>
          </a:custGeom>
          <a:noFill/>
          <a:ln w="127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23" name="Flowchart: Document 68">
            <a:extLst>
              <a:ext uri="{FF2B5EF4-FFF2-40B4-BE49-F238E27FC236}">
                <a16:creationId xmlns:a16="http://schemas.microsoft.com/office/drawing/2014/main" id="{8A18C559-BC72-BDE6-B686-B873E11EEAD9}"/>
              </a:ext>
            </a:extLst>
          </p:cNvPr>
          <p:cNvSpPr/>
          <p:nvPr/>
        </p:nvSpPr>
        <p:spPr>
          <a:xfrm>
            <a:off x="5508747" y="2264212"/>
            <a:ext cx="1102328" cy="555812"/>
          </a:xfrm>
          <a:prstGeom prst="flowChartDocumen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652AC5D-0243-8138-A9DA-D6048D201609}"/>
              </a:ext>
            </a:extLst>
          </p:cNvPr>
          <p:cNvCxnSpPr>
            <a:cxnSpLocks/>
            <a:stCxn id="20" idx="2"/>
            <a:endCxn id="23" idx="0"/>
          </p:cNvCxnSpPr>
          <p:nvPr/>
        </p:nvCxnSpPr>
        <p:spPr>
          <a:xfrm>
            <a:off x="6059911" y="1446882"/>
            <a:ext cx="0" cy="81733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4610BCB-C6FE-3383-F2A3-5931B09D09F0}"/>
              </a:ext>
            </a:extLst>
          </p:cNvPr>
          <p:cNvCxnSpPr>
            <a:cxnSpLocks/>
            <a:stCxn id="23" idx="2"/>
            <a:endCxn id="82" idx="1"/>
          </p:cNvCxnSpPr>
          <p:nvPr/>
        </p:nvCxnSpPr>
        <p:spPr>
          <a:xfrm flipH="1">
            <a:off x="3524582" y="2783279"/>
            <a:ext cx="2535329"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C0AC25-941C-E6ED-0B48-2708A40B2FFE}"/>
              </a:ext>
            </a:extLst>
          </p:cNvPr>
          <p:cNvCxnSpPr>
            <a:cxnSpLocks/>
            <a:stCxn id="23" idx="2"/>
            <a:endCxn id="83" idx="1"/>
          </p:cNvCxnSpPr>
          <p:nvPr/>
        </p:nvCxnSpPr>
        <p:spPr>
          <a:xfrm flipH="1">
            <a:off x="5250918" y="2783279"/>
            <a:ext cx="808993"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88850A7-6AFF-1041-F5CA-109398C84C38}"/>
              </a:ext>
            </a:extLst>
          </p:cNvPr>
          <p:cNvCxnSpPr>
            <a:cxnSpLocks/>
            <a:stCxn id="23" idx="2"/>
            <a:endCxn id="84" idx="1"/>
          </p:cNvCxnSpPr>
          <p:nvPr/>
        </p:nvCxnSpPr>
        <p:spPr>
          <a:xfrm>
            <a:off x="6059911" y="2783279"/>
            <a:ext cx="917343"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214A9B0-7EFE-9E85-38E5-7FC162FF1FFF}"/>
              </a:ext>
            </a:extLst>
          </p:cNvPr>
          <p:cNvCxnSpPr>
            <a:cxnSpLocks/>
            <a:stCxn id="23" idx="2"/>
            <a:endCxn id="85" idx="1"/>
          </p:cNvCxnSpPr>
          <p:nvPr/>
        </p:nvCxnSpPr>
        <p:spPr>
          <a:xfrm>
            <a:off x="6059911" y="2783279"/>
            <a:ext cx="2643679"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2" name="Cylinder 16">
            <a:extLst>
              <a:ext uri="{FF2B5EF4-FFF2-40B4-BE49-F238E27FC236}">
                <a16:creationId xmlns:a16="http://schemas.microsoft.com/office/drawing/2014/main" id="{B1083F52-0462-A15D-2241-FC02DCCC19CF}"/>
              </a:ext>
            </a:extLst>
          </p:cNvPr>
          <p:cNvSpPr/>
          <p:nvPr/>
        </p:nvSpPr>
        <p:spPr>
          <a:xfrm>
            <a:off x="3201852" y="3825875"/>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83" name="Cylinder 16">
            <a:extLst>
              <a:ext uri="{FF2B5EF4-FFF2-40B4-BE49-F238E27FC236}">
                <a16:creationId xmlns:a16="http://schemas.microsoft.com/office/drawing/2014/main" id="{1563DFC9-3E27-7532-29BB-0F55D4D3FC11}"/>
              </a:ext>
            </a:extLst>
          </p:cNvPr>
          <p:cNvSpPr/>
          <p:nvPr/>
        </p:nvSpPr>
        <p:spPr>
          <a:xfrm>
            <a:off x="4928188" y="382587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84" name="Cylinder 16">
            <a:extLst>
              <a:ext uri="{FF2B5EF4-FFF2-40B4-BE49-F238E27FC236}">
                <a16:creationId xmlns:a16="http://schemas.microsoft.com/office/drawing/2014/main" id="{9224289D-A6B4-D752-5566-1053843922FB}"/>
              </a:ext>
            </a:extLst>
          </p:cNvPr>
          <p:cNvSpPr/>
          <p:nvPr/>
        </p:nvSpPr>
        <p:spPr>
          <a:xfrm>
            <a:off x="6654524" y="3825875"/>
            <a:ext cx="645459" cy="858460"/>
          </a:xfrm>
          <a:prstGeom prst="can">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5" name="Cylinder 16">
            <a:extLst>
              <a:ext uri="{FF2B5EF4-FFF2-40B4-BE49-F238E27FC236}">
                <a16:creationId xmlns:a16="http://schemas.microsoft.com/office/drawing/2014/main" id="{4B32CA99-1632-B0FB-0155-B4A4287DCE42}"/>
              </a:ext>
            </a:extLst>
          </p:cNvPr>
          <p:cNvSpPr/>
          <p:nvPr/>
        </p:nvSpPr>
        <p:spPr>
          <a:xfrm>
            <a:off x="8380860" y="3825875"/>
            <a:ext cx="645459" cy="858460"/>
          </a:xfrm>
          <a:prstGeom prst="can">
            <a:avLst>
              <a:gd name="adj" fmla="val 27401"/>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1FA12E94-78B8-9FB5-E8BC-39C3E247264E}"/>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spTree>
    <p:extLst>
      <p:ext uri="{BB962C8B-B14F-4D97-AF65-F5344CB8AC3E}">
        <p14:creationId xmlns:p14="http://schemas.microsoft.com/office/powerpoint/2010/main" val="301620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22</a:t>
            </a:fld>
            <a:endParaRPr lang="en-CH"/>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Flowchart: Document 336">
            <a:extLst>
              <a:ext uri="{FF2B5EF4-FFF2-40B4-BE49-F238E27FC236}">
                <a16:creationId xmlns:a16="http://schemas.microsoft.com/office/drawing/2014/main" id="{68F5EA7D-9F96-DF36-8EAF-C2E5C4C09881}"/>
              </a:ext>
            </a:extLst>
          </p:cNvPr>
          <p:cNvSpPr/>
          <p:nvPr/>
        </p:nvSpPr>
        <p:spPr>
          <a:xfrm>
            <a:off x="5565777" y="387569"/>
            <a:ext cx="988267" cy="1134303"/>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a:t>
            </a:r>
          </a:p>
        </p:txBody>
      </p:sp>
      <p:sp>
        <p:nvSpPr>
          <p:cNvPr id="22" name="Freeform: Shape 26">
            <a:extLst>
              <a:ext uri="{FF2B5EF4-FFF2-40B4-BE49-F238E27FC236}">
                <a16:creationId xmlns:a16="http://schemas.microsoft.com/office/drawing/2014/main" id="{D756D08D-0931-AB95-D9DC-8ABF69FACB00}"/>
              </a:ext>
            </a:extLst>
          </p:cNvPr>
          <p:cNvSpPr/>
          <p:nvPr/>
        </p:nvSpPr>
        <p:spPr>
          <a:xfrm>
            <a:off x="5580924" y="2407438"/>
            <a:ext cx="1030151" cy="198136"/>
          </a:xfrm>
          <a:custGeom>
            <a:avLst/>
            <a:gdLst>
              <a:gd name="connsiteX0" fmla="*/ 0 w 1351493"/>
              <a:gd name="connsiteY0" fmla="*/ 152403 h 289746"/>
              <a:gd name="connsiteX1" fmla="*/ 254000 w 1351493"/>
              <a:gd name="connsiteY1" fmla="*/ 248923 h 289746"/>
              <a:gd name="connsiteX2" fmla="*/ 314960 w 1351493"/>
              <a:gd name="connsiteY2" fmla="*/ 81283 h 289746"/>
              <a:gd name="connsiteX3" fmla="*/ 436880 w 1351493"/>
              <a:gd name="connsiteY3" fmla="*/ 193043 h 289746"/>
              <a:gd name="connsiteX4" fmla="*/ 543560 w 1351493"/>
              <a:gd name="connsiteY4" fmla="*/ 3 h 289746"/>
              <a:gd name="connsiteX5" fmla="*/ 655320 w 1351493"/>
              <a:gd name="connsiteY5" fmla="*/ 187963 h 289746"/>
              <a:gd name="connsiteX6" fmla="*/ 721360 w 1351493"/>
              <a:gd name="connsiteY6" fmla="*/ 81283 h 289746"/>
              <a:gd name="connsiteX7" fmla="*/ 878840 w 1351493"/>
              <a:gd name="connsiteY7" fmla="*/ 269243 h 289746"/>
              <a:gd name="connsiteX8" fmla="*/ 1036320 w 1351493"/>
              <a:gd name="connsiteY8" fmla="*/ 264163 h 289746"/>
              <a:gd name="connsiteX9" fmla="*/ 1300480 w 1351493"/>
              <a:gd name="connsiteY9" fmla="*/ 289563 h 289746"/>
              <a:gd name="connsiteX10" fmla="*/ 1351280 w 1351493"/>
              <a:gd name="connsiteY10" fmla="*/ 248923 h 28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493" h="289746">
                <a:moveTo>
                  <a:pt x="0" y="152403"/>
                </a:moveTo>
                <a:cubicBezTo>
                  <a:pt x="100753" y="206589"/>
                  <a:pt x="201507" y="260776"/>
                  <a:pt x="254000" y="248923"/>
                </a:cubicBezTo>
                <a:cubicBezTo>
                  <a:pt x="306493" y="237070"/>
                  <a:pt x="284480" y="90596"/>
                  <a:pt x="314960" y="81283"/>
                </a:cubicBezTo>
                <a:cubicBezTo>
                  <a:pt x="345440" y="71970"/>
                  <a:pt x="398780" y="206590"/>
                  <a:pt x="436880" y="193043"/>
                </a:cubicBezTo>
                <a:cubicBezTo>
                  <a:pt x="474980" y="179496"/>
                  <a:pt x="507153" y="850"/>
                  <a:pt x="543560" y="3"/>
                </a:cubicBezTo>
                <a:cubicBezTo>
                  <a:pt x="579967" y="-844"/>
                  <a:pt x="625687" y="174416"/>
                  <a:pt x="655320" y="187963"/>
                </a:cubicBezTo>
                <a:cubicBezTo>
                  <a:pt x="684953" y="201510"/>
                  <a:pt x="684107" y="67736"/>
                  <a:pt x="721360" y="81283"/>
                </a:cubicBezTo>
                <a:cubicBezTo>
                  <a:pt x="758613" y="94830"/>
                  <a:pt x="826347" y="238763"/>
                  <a:pt x="878840" y="269243"/>
                </a:cubicBezTo>
                <a:cubicBezTo>
                  <a:pt x="931333" y="299723"/>
                  <a:pt x="966047" y="260776"/>
                  <a:pt x="1036320" y="264163"/>
                </a:cubicBezTo>
                <a:cubicBezTo>
                  <a:pt x="1106593" y="267550"/>
                  <a:pt x="1247987" y="292103"/>
                  <a:pt x="1300480" y="289563"/>
                </a:cubicBezTo>
                <a:cubicBezTo>
                  <a:pt x="1352973" y="287023"/>
                  <a:pt x="1352126" y="267973"/>
                  <a:pt x="1351280" y="248923"/>
                </a:cubicBezTo>
              </a:path>
            </a:pathLst>
          </a:custGeom>
          <a:noFill/>
          <a:ln w="127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23" name="Flowchart: Document 68">
            <a:extLst>
              <a:ext uri="{FF2B5EF4-FFF2-40B4-BE49-F238E27FC236}">
                <a16:creationId xmlns:a16="http://schemas.microsoft.com/office/drawing/2014/main" id="{8A18C559-BC72-BDE6-B686-B873E11EEAD9}"/>
              </a:ext>
            </a:extLst>
          </p:cNvPr>
          <p:cNvSpPr/>
          <p:nvPr/>
        </p:nvSpPr>
        <p:spPr>
          <a:xfrm>
            <a:off x="5508747" y="2264212"/>
            <a:ext cx="1102328" cy="555812"/>
          </a:xfrm>
          <a:prstGeom prst="flowChartDocumen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652AC5D-0243-8138-A9DA-D6048D201609}"/>
              </a:ext>
            </a:extLst>
          </p:cNvPr>
          <p:cNvCxnSpPr>
            <a:cxnSpLocks/>
            <a:stCxn id="20" idx="2"/>
            <a:endCxn id="23" idx="0"/>
          </p:cNvCxnSpPr>
          <p:nvPr/>
        </p:nvCxnSpPr>
        <p:spPr>
          <a:xfrm>
            <a:off x="6059911" y="1446882"/>
            <a:ext cx="0" cy="81733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4610BCB-C6FE-3383-F2A3-5931B09D09F0}"/>
              </a:ext>
            </a:extLst>
          </p:cNvPr>
          <p:cNvCxnSpPr>
            <a:cxnSpLocks/>
            <a:stCxn id="23" idx="2"/>
            <a:endCxn id="82" idx="1"/>
          </p:cNvCxnSpPr>
          <p:nvPr/>
        </p:nvCxnSpPr>
        <p:spPr>
          <a:xfrm flipH="1">
            <a:off x="3524582" y="2783279"/>
            <a:ext cx="2535329"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C0AC25-941C-E6ED-0B48-2708A40B2FFE}"/>
              </a:ext>
            </a:extLst>
          </p:cNvPr>
          <p:cNvCxnSpPr>
            <a:cxnSpLocks/>
            <a:stCxn id="23" idx="2"/>
            <a:endCxn id="83" idx="1"/>
          </p:cNvCxnSpPr>
          <p:nvPr/>
        </p:nvCxnSpPr>
        <p:spPr>
          <a:xfrm flipH="1">
            <a:off x="5250918" y="2783279"/>
            <a:ext cx="808993"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88850A7-6AFF-1041-F5CA-109398C84C38}"/>
              </a:ext>
            </a:extLst>
          </p:cNvPr>
          <p:cNvCxnSpPr>
            <a:cxnSpLocks/>
            <a:stCxn id="23" idx="2"/>
            <a:endCxn id="84" idx="1"/>
          </p:cNvCxnSpPr>
          <p:nvPr/>
        </p:nvCxnSpPr>
        <p:spPr>
          <a:xfrm>
            <a:off x="6059911" y="2783279"/>
            <a:ext cx="917343"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214A9B0-7EFE-9E85-38E5-7FC162FF1FFF}"/>
              </a:ext>
            </a:extLst>
          </p:cNvPr>
          <p:cNvCxnSpPr>
            <a:cxnSpLocks/>
            <a:stCxn id="23" idx="2"/>
            <a:endCxn id="85" idx="1"/>
          </p:cNvCxnSpPr>
          <p:nvPr/>
        </p:nvCxnSpPr>
        <p:spPr>
          <a:xfrm>
            <a:off x="6059911" y="2783279"/>
            <a:ext cx="2643679"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4" name="Graphic 53" descr="Processor with solid fill">
            <a:extLst>
              <a:ext uri="{FF2B5EF4-FFF2-40B4-BE49-F238E27FC236}">
                <a16:creationId xmlns:a16="http://schemas.microsoft.com/office/drawing/2014/main" id="{0879407A-30E3-8D97-F8CA-4405209F16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4256" y="4708628"/>
            <a:ext cx="508432" cy="508432"/>
          </a:xfrm>
          <a:prstGeom prst="rect">
            <a:avLst/>
          </a:prstGeom>
        </p:spPr>
      </p:pic>
      <p:pic>
        <p:nvPicPr>
          <p:cNvPr id="55" name="Graphic 54" descr="Processor with solid fill">
            <a:extLst>
              <a:ext uri="{FF2B5EF4-FFF2-40B4-BE49-F238E27FC236}">
                <a16:creationId xmlns:a16="http://schemas.microsoft.com/office/drawing/2014/main" id="{F8D6F5BB-FAC6-B9AE-1F07-61AACA165C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1350" y="4708628"/>
            <a:ext cx="508432" cy="508432"/>
          </a:xfrm>
          <a:prstGeom prst="rect">
            <a:avLst/>
          </a:prstGeom>
        </p:spPr>
      </p:pic>
      <p:pic>
        <p:nvPicPr>
          <p:cNvPr id="56" name="Graphic 55" descr="Processor with solid fill">
            <a:extLst>
              <a:ext uri="{FF2B5EF4-FFF2-40B4-BE49-F238E27FC236}">
                <a16:creationId xmlns:a16="http://schemas.microsoft.com/office/drawing/2014/main" id="{403B4C04-5E3E-BFD3-67C2-FD3BB4FE4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45347" y="4684335"/>
            <a:ext cx="508432" cy="508432"/>
          </a:xfrm>
          <a:prstGeom prst="rect">
            <a:avLst/>
          </a:prstGeom>
        </p:spPr>
      </p:pic>
      <p:pic>
        <p:nvPicPr>
          <p:cNvPr id="57" name="Graphic 56" descr="Processor with solid fill">
            <a:extLst>
              <a:ext uri="{FF2B5EF4-FFF2-40B4-BE49-F238E27FC236}">
                <a16:creationId xmlns:a16="http://schemas.microsoft.com/office/drawing/2014/main" id="{33357F54-6BFB-E8AC-0E4F-9406AE8C2C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9344" y="4684335"/>
            <a:ext cx="508432" cy="508432"/>
          </a:xfrm>
          <a:prstGeom prst="rect">
            <a:avLst/>
          </a:prstGeom>
        </p:spPr>
      </p:pic>
      <p:sp>
        <p:nvSpPr>
          <p:cNvPr id="82" name="Cylinder 16">
            <a:extLst>
              <a:ext uri="{FF2B5EF4-FFF2-40B4-BE49-F238E27FC236}">
                <a16:creationId xmlns:a16="http://schemas.microsoft.com/office/drawing/2014/main" id="{B1083F52-0462-A15D-2241-FC02DCCC19CF}"/>
              </a:ext>
            </a:extLst>
          </p:cNvPr>
          <p:cNvSpPr/>
          <p:nvPr/>
        </p:nvSpPr>
        <p:spPr>
          <a:xfrm>
            <a:off x="3201852" y="3825875"/>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83" name="Cylinder 16">
            <a:extLst>
              <a:ext uri="{FF2B5EF4-FFF2-40B4-BE49-F238E27FC236}">
                <a16:creationId xmlns:a16="http://schemas.microsoft.com/office/drawing/2014/main" id="{1563DFC9-3E27-7532-29BB-0F55D4D3FC11}"/>
              </a:ext>
            </a:extLst>
          </p:cNvPr>
          <p:cNvSpPr/>
          <p:nvPr/>
        </p:nvSpPr>
        <p:spPr>
          <a:xfrm>
            <a:off x="4928188" y="382587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84" name="Cylinder 16">
            <a:extLst>
              <a:ext uri="{FF2B5EF4-FFF2-40B4-BE49-F238E27FC236}">
                <a16:creationId xmlns:a16="http://schemas.microsoft.com/office/drawing/2014/main" id="{9224289D-A6B4-D752-5566-1053843922FB}"/>
              </a:ext>
            </a:extLst>
          </p:cNvPr>
          <p:cNvSpPr/>
          <p:nvPr/>
        </p:nvSpPr>
        <p:spPr>
          <a:xfrm>
            <a:off x="6654524" y="3825875"/>
            <a:ext cx="645459" cy="858460"/>
          </a:xfrm>
          <a:prstGeom prst="can">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5" name="Cylinder 16">
            <a:extLst>
              <a:ext uri="{FF2B5EF4-FFF2-40B4-BE49-F238E27FC236}">
                <a16:creationId xmlns:a16="http://schemas.microsoft.com/office/drawing/2014/main" id="{4B32CA99-1632-B0FB-0155-B4A4287DCE42}"/>
              </a:ext>
            </a:extLst>
          </p:cNvPr>
          <p:cNvSpPr/>
          <p:nvPr/>
        </p:nvSpPr>
        <p:spPr>
          <a:xfrm>
            <a:off x="8380860" y="3825875"/>
            <a:ext cx="645459" cy="858460"/>
          </a:xfrm>
          <a:prstGeom prst="can">
            <a:avLst>
              <a:gd name="adj" fmla="val 27401"/>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99D4992-AEE7-CB53-0380-1CDC4D711498}"/>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spTree>
    <p:extLst>
      <p:ext uri="{BB962C8B-B14F-4D97-AF65-F5344CB8AC3E}">
        <p14:creationId xmlns:p14="http://schemas.microsoft.com/office/powerpoint/2010/main" val="13287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23</a:t>
            </a:fld>
            <a:endParaRPr lang="en-CH"/>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Flowchart: Document 336">
            <a:extLst>
              <a:ext uri="{FF2B5EF4-FFF2-40B4-BE49-F238E27FC236}">
                <a16:creationId xmlns:a16="http://schemas.microsoft.com/office/drawing/2014/main" id="{68F5EA7D-9F96-DF36-8EAF-C2E5C4C09881}"/>
              </a:ext>
            </a:extLst>
          </p:cNvPr>
          <p:cNvSpPr/>
          <p:nvPr/>
        </p:nvSpPr>
        <p:spPr>
          <a:xfrm>
            <a:off x="5565777" y="387569"/>
            <a:ext cx="988267" cy="1134303"/>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a:t>
            </a:r>
          </a:p>
        </p:txBody>
      </p:sp>
      <p:sp>
        <p:nvSpPr>
          <p:cNvPr id="22" name="Freeform: Shape 26">
            <a:extLst>
              <a:ext uri="{FF2B5EF4-FFF2-40B4-BE49-F238E27FC236}">
                <a16:creationId xmlns:a16="http://schemas.microsoft.com/office/drawing/2014/main" id="{D756D08D-0931-AB95-D9DC-8ABF69FACB00}"/>
              </a:ext>
            </a:extLst>
          </p:cNvPr>
          <p:cNvSpPr/>
          <p:nvPr/>
        </p:nvSpPr>
        <p:spPr>
          <a:xfrm>
            <a:off x="5580924" y="2407438"/>
            <a:ext cx="1030151" cy="198136"/>
          </a:xfrm>
          <a:custGeom>
            <a:avLst/>
            <a:gdLst>
              <a:gd name="connsiteX0" fmla="*/ 0 w 1351493"/>
              <a:gd name="connsiteY0" fmla="*/ 152403 h 289746"/>
              <a:gd name="connsiteX1" fmla="*/ 254000 w 1351493"/>
              <a:gd name="connsiteY1" fmla="*/ 248923 h 289746"/>
              <a:gd name="connsiteX2" fmla="*/ 314960 w 1351493"/>
              <a:gd name="connsiteY2" fmla="*/ 81283 h 289746"/>
              <a:gd name="connsiteX3" fmla="*/ 436880 w 1351493"/>
              <a:gd name="connsiteY3" fmla="*/ 193043 h 289746"/>
              <a:gd name="connsiteX4" fmla="*/ 543560 w 1351493"/>
              <a:gd name="connsiteY4" fmla="*/ 3 h 289746"/>
              <a:gd name="connsiteX5" fmla="*/ 655320 w 1351493"/>
              <a:gd name="connsiteY5" fmla="*/ 187963 h 289746"/>
              <a:gd name="connsiteX6" fmla="*/ 721360 w 1351493"/>
              <a:gd name="connsiteY6" fmla="*/ 81283 h 289746"/>
              <a:gd name="connsiteX7" fmla="*/ 878840 w 1351493"/>
              <a:gd name="connsiteY7" fmla="*/ 269243 h 289746"/>
              <a:gd name="connsiteX8" fmla="*/ 1036320 w 1351493"/>
              <a:gd name="connsiteY8" fmla="*/ 264163 h 289746"/>
              <a:gd name="connsiteX9" fmla="*/ 1300480 w 1351493"/>
              <a:gd name="connsiteY9" fmla="*/ 289563 h 289746"/>
              <a:gd name="connsiteX10" fmla="*/ 1351280 w 1351493"/>
              <a:gd name="connsiteY10" fmla="*/ 248923 h 28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493" h="289746">
                <a:moveTo>
                  <a:pt x="0" y="152403"/>
                </a:moveTo>
                <a:cubicBezTo>
                  <a:pt x="100753" y="206589"/>
                  <a:pt x="201507" y="260776"/>
                  <a:pt x="254000" y="248923"/>
                </a:cubicBezTo>
                <a:cubicBezTo>
                  <a:pt x="306493" y="237070"/>
                  <a:pt x="284480" y="90596"/>
                  <a:pt x="314960" y="81283"/>
                </a:cubicBezTo>
                <a:cubicBezTo>
                  <a:pt x="345440" y="71970"/>
                  <a:pt x="398780" y="206590"/>
                  <a:pt x="436880" y="193043"/>
                </a:cubicBezTo>
                <a:cubicBezTo>
                  <a:pt x="474980" y="179496"/>
                  <a:pt x="507153" y="850"/>
                  <a:pt x="543560" y="3"/>
                </a:cubicBezTo>
                <a:cubicBezTo>
                  <a:pt x="579967" y="-844"/>
                  <a:pt x="625687" y="174416"/>
                  <a:pt x="655320" y="187963"/>
                </a:cubicBezTo>
                <a:cubicBezTo>
                  <a:pt x="684953" y="201510"/>
                  <a:pt x="684107" y="67736"/>
                  <a:pt x="721360" y="81283"/>
                </a:cubicBezTo>
                <a:cubicBezTo>
                  <a:pt x="758613" y="94830"/>
                  <a:pt x="826347" y="238763"/>
                  <a:pt x="878840" y="269243"/>
                </a:cubicBezTo>
                <a:cubicBezTo>
                  <a:pt x="931333" y="299723"/>
                  <a:pt x="966047" y="260776"/>
                  <a:pt x="1036320" y="264163"/>
                </a:cubicBezTo>
                <a:cubicBezTo>
                  <a:pt x="1106593" y="267550"/>
                  <a:pt x="1247987" y="292103"/>
                  <a:pt x="1300480" y="289563"/>
                </a:cubicBezTo>
                <a:cubicBezTo>
                  <a:pt x="1352973" y="287023"/>
                  <a:pt x="1352126" y="267973"/>
                  <a:pt x="1351280" y="248923"/>
                </a:cubicBezTo>
              </a:path>
            </a:pathLst>
          </a:custGeom>
          <a:noFill/>
          <a:ln w="127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23" name="Flowchart: Document 68">
            <a:extLst>
              <a:ext uri="{FF2B5EF4-FFF2-40B4-BE49-F238E27FC236}">
                <a16:creationId xmlns:a16="http://schemas.microsoft.com/office/drawing/2014/main" id="{8A18C559-BC72-BDE6-B686-B873E11EEAD9}"/>
              </a:ext>
            </a:extLst>
          </p:cNvPr>
          <p:cNvSpPr/>
          <p:nvPr/>
        </p:nvSpPr>
        <p:spPr>
          <a:xfrm>
            <a:off x="5508747" y="2264212"/>
            <a:ext cx="1102328" cy="555812"/>
          </a:xfrm>
          <a:prstGeom prst="flowChartDocumen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652AC5D-0243-8138-A9DA-D6048D201609}"/>
              </a:ext>
            </a:extLst>
          </p:cNvPr>
          <p:cNvCxnSpPr>
            <a:cxnSpLocks/>
            <a:stCxn id="20" idx="2"/>
            <a:endCxn id="23" idx="0"/>
          </p:cNvCxnSpPr>
          <p:nvPr/>
        </p:nvCxnSpPr>
        <p:spPr>
          <a:xfrm>
            <a:off x="6059911" y="1446882"/>
            <a:ext cx="0" cy="81733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4610BCB-C6FE-3383-F2A3-5931B09D09F0}"/>
              </a:ext>
            </a:extLst>
          </p:cNvPr>
          <p:cNvCxnSpPr>
            <a:cxnSpLocks/>
            <a:stCxn id="23" idx="2"/>
            <a:endCxn id="82" idx="1"/>
          </p:cNvCxnSpPr>
          <p:nvPr/>
        </p:nvCxnSpPr>
        <p:spPr>
          <a:xfrm flipH="1">
            <a:off x="3524582" y="2783279"/>
            <a:ext cx="2535329"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C0AC25-941C-E6ED-0B48-2708A40B2FFE}"/>
              </a:ext>
            </a:extLst>
          </p:cNvPr>
          <p:cNvCxnSpPr>
            <a:cxnSpLocks/>
            <a:stCxn id="23" idx="2"/>
            <a:endCxn id="83" idx="1"/>
          </p:cNvCxnSpPr>
          <p:nvPr/>
        </p:nvCxnSpPr>
        <p:spPr>
          <a:xfrm flipH="1">
            <a:off x="5250918" y="2783279"/>
            <a:ext cx="808993"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88850A7-6AFF-1041-F5CA-109398C84C38}"/>
              </a:ext>
            </a:extLst>
          </p:cNvPr>
          <p:cNvCxnSpPr>
            <a:cxnSpLocks/>
            <a:stCxn id="23" idx="2"/>
            <a:endCxn id="84" idx="1"/>
          </p:cNvCxnSpPr>
          <p:nvPr/>
        </p:nvCxnSpPr>
        <p:spPr>
          <a:xfrm>
            <a:off x="6059911" y="2783279"/>
            <a:ext cx="917343"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214A9B0-7EFE-9E85-38E5-7FC162FF1FFF}"/>
              </a:ext>
            </a:extLst>
          </p:cNvPr>
          <p:cNvCxnSpPr>
            <a:cxnSpLocks/>
            <a:stCxn id="23" idx="2"/>
            <a:endCxn id="85" idx="1"/>
          </p:cNvCxnSpPr>
          <p:nvPr/>
        </p:nvCxnSpPr>
        <p:spPr>
          <a:xfrm>
            <a:off x="6059911" y="2783279"/>
            <a:ext cx="2643679"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4" name="Graphic 53" descr="Processor with solid fill">
            <a:extLst>
              <a:ext uri="{FF2B5EF4-FFF2-40B4-BE49-F238E27FC236}">
                <a16:creationId xmlns:a16="http://schemas.microsoft.com/office/drawing/2014/main" id="{0879407A-30E3-8D97-F8CA-4405209F16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0366" y="4708303"/>
            <a:ext cx="508432" cy="508432"/>
          </a:xfrm>
          <a:prstGeom prst="rect">
            <a:avLst/>
          </a:prstGeom>
        </p:spPr>
      </p:pic>
      <p:pic>
        <p:nvPicPr>
          <p:cNvPr id="55" name="Graphic 54" descr="Processor with solid fill">
            <a:extLst>
              <a:ext uri="{FF2B5EF4-FFF2-40B4-BE49-F238E27FC236}">
                <a16:creationId xmlns:a16="http://schemas.microsoft.com/office/drawing/2014/main" id="{F8D6F5BB-FAC6-B9AE-1F07-61AACA165C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1350" y="4708628"/>
            <a:ext cx="508432" cy="508432"/>
          </a:xfrm>
          <a:prstGeom prst="rect">
            <a:avLst/>
          </a:prstGeom>
        </p:spPr>
      </p:pic>
      <p:pic>
        <p:nvPicPr>
          <p:cNvPr id="56" name="Graphic 55" descr="Processor with solid fill">
            <a:extLst>
              <a:ext uri="{FF2B5EF4-FFF2-40B4-BE49-F238E27FC236}">
                <a16:creationId xmlns:a16="http://schemas.microsoft.com/office/drawing/2014/main" id="{403B4C04-5E3E-BFD3-67C2-FD3BB4FE4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45347" y="4684335"/>
            <a:ext cx="508432" cy="508432"/>
          </a:xfrm>
          <a:prstGeom prst="rect">
            <a:avLst/>
          </a:prstGeom>
        </p:spPr>
      </p:pic>
      <p:sp>
        <p:nvSpPr>
          <p:cNvPr id="59" name="Freeform: Shape 28">
            <a:extLst>
              <a:ext uri="{FF2B5EF4-FFF2-40B4-BE49-F238E27FC236}">
                <a16:creationId xmlns:a16="http://schemas.microsoft.com/office/drawing/2014/main" id="{0BE2846B-994F-E42C-706E-9B7C95489FE1}"/>
              </a:ext>
            </a:extLst>
          </p:cNvPr>
          <p:cNvSpPr/>
          <p:nvPr/>
        </p:nvSpPr>
        <p:spPr>
          <a:xfrm>
            <a:off x="3022893" y="5246552"/>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60" name="Freeform: Shape 28">
            <a:extLst>
              <a:ext uri="{FF2B5EF4-FFF2-40B4-BE49-F238E27FC236}">
                <a16:creationId xmlns:a16="http://schemas.microsoft.com/office/drawing/2014/main" id="{EA451B3A-23B3-AFC3-4147-874A1BF71EB9}"/>
              </a:ext>
            </a:extLst>
          </p:cNvPr>
          <p:cNvSpPr/>
          <p:nvPr/>
        </p:nvSpPr>
        <p:spPr>
          <a:xfrm>
            <a:off x="4749229" y="5246552"/>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61" name="Freeform: Shape 28">
            <a:extLst>
              <a:ext uri="{FF2B5EF4-FFF2-40B4-BE49-F238E27FC236}">
                <a16:creationId xmlns:a16="http://schemas.microsoft.com/office/drawing/2014/main" id="{FF0C8636-4B75-3452-040D-313BA2D10AEC}"/>
              </a:ext>
            </a:extLst>
          </p:cNvPr>
          <p:cNvSpPr/>
          <p:nvPr/>
        </p:nvSpPr>
        <p:spPr>
          <a:xfrm>
            <a:off x="6475565" y="5246552"/>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62" name="Freeform: Shape 28">
            <a:extLst>
              <a:ext uri="{FF2B5EF4-FFF2-40B4-BE49-F238E27FC236}">
                <a16:creationId xmlns:a16="http://schemas.microsoft.com/office/drawing/2014/main" id="{73074A5B-9B1A-1FEE-BF9A-6860DB50B047}"/>
              </a:ext>
            </a:extLst>
          </p:cNvPr>
          <p:cNvSpPr/>
          <p:nvPr/>
        </p:nvSpPr>
        <p:spPr>
          <a:xfrm>
            <a:off x="8253086" y="5246552"/>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82" name="Cylinder 16">
            <a:extLst>
              <a:ext uri="{FF2B5EF4-FFF2-40B4-BE49-F238E27FC236}">
                <a16:creationId xmlns:a16="http://schemas.microsoft.com/office/drawing/2014/main" id="{B1083F52-0462-A15D-2241-FC02DCCC19CF}"/>
              </a:ext>
            </a:extLst>
          </p:cNvPr>
          <p:cNvSpPr/>
          <p:nvPr/>
        </p:nvSpPr>
        <p:spPr>
          <a:xfrm>
            <a:off x="3201852" y="3825875"/>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83" name="Cylinder 16">
            <a:extLst>
              <a:ext uri="{FF2B5EF4-FFF2-40B4-BE49-F238E27FC236}">
                <a16:creationId xmlns:a16="http://schemas.microsoft.com/office/drawing/2014/main" id="{1563DFC9-3E27-7532-29BB-0F55D4D3FC11}"/>
              </a:ext>
            </a:extLst>
          </p:cNvPr>
          <p:cNvSpPr/>
          <p:nvPr/>
        </p:nvSpPr>
        <p:spPr>
          <a:xfrm>
            <a:off x="4928188" y="382587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84" name="Cylinder 16">
            <a:extLst>
              <a:ext uri="{FF2B5EF4-FFF2-40B4-BE49-F238E27FC236}">
                <a16:creationId xmlns:a16="http://schemas.microsoft.com/office/drawing/2014/main" id="{9224289D-A6B4-D752-5566-1053843922FB}"/>
              </a:ext>
            </a:extLst>
          </p:cNvPr>
          <p:cNvSpPr/>
          <p:nvPr/>
        </p:nvSpPr>
        <p:spPr>
          <a:xfrm>
            <a:off x="6654524" y="3825875"/>
            <a:ext cx="645459" cy="858460"/>
          </a:xfrm>
          <a:prstGeom prst="can">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5" name="Cylinder 16">
            <a:extLst>
              <a:ext uri="{FF2B5EF4-FFF2-40B4-BE49-F238E27FC236}">
                <a16:creationId xmlns:a16="http://schemas.microsoft.com/office/drawing/2014/main" id="{4B32CA99-1632-B0FB-0155-B4A4287DCE42}"/>
              </a:ext>
            </a:extLst>
          </p:cNvPr>
          <p:cNvSpPr/>
          <p:nvPr/>
        </p:nvSpPr>
        <p:spPr>
          <a:xfrm>
            <a:off x="8380860" y="3825875"/>
            <a:ext cx="645459" cy="858460"/>
          </a:xfrm>
          <a:prstGeom prst="can">
            <a:avLst>
              <a:gd name="adj" fmla="val 27401"/>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73AFAD19-AC24-84D1-1DBB-A42E5C863F92}"/>
              </a:ext>
            </a:extLst>
          </p:cNvPr>
          <p:cNvSpPr>
            <a:spLocks noGrp="1"/>
          </p:cNvSpPr>
          <p:nvPr>
            <p:ph type="title"/>
          </p:nvPr>
        </p:nvSpPr>
        <p:spPr>
          <a:xfrm>
            <a:off x="838200" y="365125"/>
            <a:ext cx="10515600" cy="1325563"/>
          </a:xfrm>
        </p:spPr>
        <p:txBody>
          <a:bodyPr/>
          <a:lstStyle/>
          <a:p>
            <a:r>
              <a:rPr lang="en-US" dirty="0"/>
              <a:t>Naïve</a:t>
            </a:r>
            <a:r>
              <a:rPr lang="en-CH" dirty="0"/>
              <a:t> Solution:</a:t>
            </a:r>
            <a:br>
              <a:rPr lang="en-CH" dirty="0"/>
            </a:br>
            <a:r>
              <a:rPr lang="en-CH" dirty="0"/>
              <a:t>Equally Split</a:t>
            </a:r>
          </a:p>
        </p:txBody>
      </p:sp>
      <p:pic>
        <p:nvPicPr>
          <p:cNvPr id="3" name="Graphic 2" descr="Processor with solid fill">
            <a:extLst>
              <a:ext uri="{FF2B5EF4-FFF2-40B4-BE49-F238E27FC236}">
                <a16:creationId xmlns:a16="http://schemas.microsoft.com/office/drawing/2014/main" id="{5E9BD448-5947-B209-CD18-B0B09692CB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9344" y="4684335"/>
            <a:ext cx="508432" cy="508432"/>
          </a:xfrm>
          <a:prstGeom prst="rect">
            <a:avLst/>
          </a:prstGeom>
        </p:spPr>
      </p:pic>
    </p:spTree>
    <p:extLst>
      <p:ext uri="{BB962C8B-B14F-4D97-AF65-F5344CB8AC3E}">
        <p14:creationId xmlns:p14="http://schemas.microsoft.com/office/powerpoint/2010/main" val="3627041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US" dirty="0"/>
              <a:t>Naïve</a:t>
            </a:r>
            <a:r>
              <a:rPr lang="en-CH" dirty="0"/>
              <a:t> Solution:</a:t>
            </a:r>
            <a:br>
              <a:rPr lang="en-CH" dirty="0"/>
            </a:br>
            <a:r>
              <a:rPr lang="en-CH" dirty="0"/>
              <a:t>Equally Split</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24</a:t>
            </a:fld>
            <a:endParaRPr lang="en-CH"/>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Flowchart: Document 336">
            <a:extLst>
              <a:ext uri="{FF2B5EF4-FFF2-40B4-BE49-F238E27FC236}">
                <a16:creationId xmlns:a16="http://schemas.microsoft.com/office/drawing/2014/main" id="{68F5EA7D-9F96-DF36-8EAF-C2E5C4C09881}"/>
              </a:ext>
            </a:extLst>
          </p:cNvPr>
          <p:cNvSpPr/>
          <p:nvPr/>
        </p:nvSpPr>
        <p:spPr>
          <a:xfrm>
            <a:off x="5565777" y="387569"/>
            <a:ext cx="988267" cy="1134303"/>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a:t>
            </a:r>
          </a:p>
        </p:txBody>
      </p:sp>
      <p:sp>
        <p:nvSpPr>
          <p:cNvPr id="22" name="Freeform: Shape 26">
            <a:extLst>
              <a:ext uri="{FF2B5EF4-FFF2-40B4-BE49-F238E27FC236}">
                <a16:creationId xmlns:a16="http://schemas.microsoft.com/office/drawing/2014/main" id="{D756D08D-0931-AB95-D9DC-8ABF69FACB00}"/>
              </a:ext>
            </a:extLst>
          </p:cNvPr>
          <p:cNvSpPr/>
          <p:nvPr/>
        </p:nvSpPr>
        <p:spPr>
          <a:xfrm>
            <a:off x="5580924" y="2407438"/>
            <a:ext cx="1030151" cy="198136"/>
          </a:xfrm>
          <a:custGeom>
            <a:avLst/>
            <a:gdLst>
              <a:gd name="connsiteX0" fmla="*/ 0 w 1351493"/>
              <a:gd name="connsiteY0" fmla="*/ 152403 h 289746"/>
              <a:gd name="connsiteX1" fmla="*/ 254000 w 1351493"/>
              <a:gd name="connsiteY1" fmla="*/ 248923 h 289746"/>
              <a:gd name="connsiteX2" fmla="*/ 314960 w 1351493"/>
              <a:gd name="connsiteY2" fmla="*/ 81283 h 289746"/>
              <a:gd name="connsiteX3" fmla="*/ 436880 w 1351493"/>
              <a:gd name="connsiteY3" fmla="*/ 193043 h 289746"/>
              <a:gd name="connsiteX4" fmla="*/ 543560 w 1351493"/>
              <a:gd name="connsiteY4" fmla="*/ 3 h 289746"/>
              <a:gd name="connsiteX5" fmla="*/ 655320 w 1351493"/>
              <a:gd name="connsiteY5" fmla="*/ 187963 h 289746"/>
              <a:gd name="connsiteX6" fmla="*/ 721360 w 1351493"/>
              <a:gd name="connsiteY6" fmla="*/ 81283 h 289746"/>
              <a:gd name="connsiteX7" fmla="*/ 878840 w 1351493"/>
              <a:gd name="connsiteY7" fmla="*/ 269243 h 289746"/>
              <a:gd name="connsiteX8" fmla="*/ 1036320 w 1351493"/>
              <a:gd name="connsiteY8" fmla="*/ 264163 h 289746"/>
              <a:gd name="connsiteX9" fmla="*/ 1300480 w 1351493"/>
              <a:gd name="connsiteY9" fmla="*/ 289563 h 289746"/>
              <a:gd name="connsiteX10" fmla="*/ 1351280 w 1351493"/>
              <a:gd name="connsiteY10" fmla="*/ 248923 h 28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493" h="289746">
                <a:moveTo>
                  <a:pt x="0" y="152403"/>
                </a:moveTo>
                <a:cubicBezTo>
                  <a:pt x="100753" y="206589"/>
                  <a:pt x="201507" y="260776"/>
                  <a:pt x="254000" y="248923"/>
                </a:cubicBezTo>
                <a:cubicBezTo>
                  <a:pt x="306493" y="237070"/>
                  <a:pt x="284480" y="90596"/>
                  <a:pt x="314960" y="81283"/>
                </a:cubicBezTo>
                <a:cubicBezTo>
                  <a:pt x="345440" y="71970"/>
                  <a:pt x="398780" y="206590"/>
                  <a:pt x="436880" y="193043"/>
                </a:cubicBezTo>
                <a:cubicBezTo>
                  <a:pt x="474980" y="179496"/>
                  <a:pt x="507153" y="850"/>
                  <a:pt x="543560" y="3"/>
                </a:cubicBezTo>
                <a:cubicBezTo>
                  <a:pt x="579967" y="-844"/>
                  <a:pt x="625687" y="174416"/>
                  <a:pt x="655320" y="187963"/>
                </a:cubicBezTo>
                <a:cubicBezTo>
                  <a:pt x="684953" y="201510"/>
                  <a:pt x="684107" y="67736"/>
                  <a:pt x="721360" y="81283"/>
                </a:cubicBezTo>
                <a:cubicBezTo>
                  <a:pt x="758613" y="94830"/>
                  <a:pt x="826347" y="238763"/>
                  <a:pt x="878840" y="269243"/>
                </a:cubicBezTo>
                <a:cubicBezTo>
                  <a:pt x="931333" y="299723"/>
                  <a:pt x="966047" y="260776"/>
                  <a:pt x="1036320" y="264163"/>
                </a:cubicBezTo>
                <a:cubicBezTo>
                  <a:pt x="1106593" y="267550"/>
                  <a:pt x="1247987" y="292103"/>
                  <a:pt x="1300480" y="289563"/>
                </a:cubicBezTo>
                <a:cubicBezTo>
                  <a:pt x="1352973" y="287023"/>
                  <a:pt x="1352126" y="267973"/>
                  <a:pt x="1351280" y="248923"/>
                </a:cubicBezTo>
              </a:path>
            </a:pathLst>
          </a:custGeom>
          <a:noFill/>
          <a:ln w="127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23" name="Flowchart: Document 68">
            <a:extLst>
              <a:ext uri="{FF2B5EF4-FFF2-40B4-BE49-F238E27FC236}">
                <a16:creationId xmlns:a16="http://schemas.microsoft.com/office/drawing/2014/main" id="{8A18C559-BC72-BDE6-B686-B873E11EEAD9}"/>
              </a:ext>
            </a:extLst>
          </p:cNvPr>
          <p:cNvSpPr/>
          <p:nvPr/>
        </p:nvSpPr>
        <p:spPr>
          <a:xfrm>
            <a:off x="5508747" y="2264212"/>
            <a:ext cx="1102328" cy="555812"/>
          </a:xfrm>
          <a:prstGeom prst="flowChartDocumen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652AC5D-0243-8138-A9DA-D6048D201609}"/>
              </a:ext>
            </a:extLst>
          </p:cNvPr>
          <p:cNvCxnSpPr>
            <a:cxnSpLocks/>
            <a:stCxn id="20" idx="2"/>
            <a:endCxn id="23" idx="0"/>
          </p:cNvCxnSpPr>
          <p:nvPr/>
        </p:nvCxnSpPr>
        <p:spPr>
          <a:xfrm>
            <a:off x="6059911" y="1446882"/>
            <a:ext cx="0" cy="81733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4610BCB-C6FE-3383-F2A3-5931B09D09F0}"/>
              </a:ext>
            </a:extLst>
          </p:cNvPr>
          <p:cNvCxnSpPr>
            <a:cxnSpLocks/>
            <a:stCxn id="23" idx="2"/>
            <a:endCxn id="82" idx="1"/>
          </p:cNvCxnSpPr>
          <p:nvPr/>
        </p:nvCxnSpPr>
        <p:spPr>
          <a:xfrm flipH="1">
            <a:off x="3524582" y="2783279"/>
            <a:ext cx="2535329"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C0AC25-941C-E6ED-0B48-2708A40B2FFE}"/>
              </a:ext>
            </a:extLst>
          </p:cNvPr>
          <p:cNvCxnSpPr>
            <a:cxnSpLocks/>
            <a:stCxn id="23" idx="2"/>
            <a:endCxn id="83" idx="1"/>
          </p:cNvCxnSpPr>
          <p:nvPr/>
        </p:nvCxnSpPr>
        <p:spPr>
          <a:xfrm flipH="1">
            <a:off x="5250918" y="2783279"/>
            <a:ext cx="808993"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88850A7-6AFF-1041-F5CA-109398C84C38}"/>
              </a:ext>
            </a:extLst>
          </p:cNvPr>
          <p:cNvCxnSpPr>
            <a:cxnSpLocks/>
            <a:stCxn id="23" idx="2"/>
            <a:endCxn id="84" idx="1"/>
          </p:cNvCxnSpPr>
          <p:nvPr/>
        </p:nvCxnSpPr>
        <p:spPr>
          <a:xfrm>
            <a:off x="6059911" y="2783279"/>
            <a:ext cx="917343"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214A9B0-7EFE-9E85-38E5-7FC162FF1FFF}"/>
              </a:ext>
            </a:extLst>
          </p:cNvPr>
          <p:cNvCxnSpPr>
            <a:cxnSpLocks/>
            <a:stCxn id="23" idx="2"/>
            <a:endCxn id="85" idx="1"/>
          </p:cNvCxnSpPr>
          <p:nvPr/>
        </p:nvCxnSpPr>
        <p:spPr>
          <a:xfrm>
            <a:off x="6059911" y="2783279"/>
            <a:ext cx="2643679" cy="104259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4" name="Graphic 53" descr="Processor with solid fill">
            <a:extLst>
              <a:ext uri="{FF2B5EF4-FFF2-40B4-BE49-F238E27FC236}">
                <a16:creationId xmlns:a16="http://schemas.microsoft.com/office/drawing/2014/main" id="{0879407A-30E3-8D97-F8CA-4405209F16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0366" y="4708303"/>
            <a:ext cx="508432" cy="508432"/>
          </a:xfrm>
          <a:prstGeom prst="rect">
            <a:avLst/>
          </a:prstGeom>
        </p:spPr>
      </p:pic>
      <p:pic>
        <p:nvPicPr>
          <p:cNvPr id="55" name="Graphic 54" descr="Processor with solid fill">
            <a:extLst>
              <a:ext uri="{FF2B5EF4-FFF2-40B4-BE49-F238E27FC236}">
                <a16:creationId xmlns:a16="http://schemas.microsoft.com/office/drawing/2014/main" id="{F8D6F5BB-FAC6-B9AE-1F07-61AACA165C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1350" y="4708628"/>
            <a:ext cx="508432" cy="508432"/>
          </a:xfrm>
          <a:prstGeom prst="rect">
            <a:avLst/>
          </a:prstGeom>
        </p:spPr>
      </p:pic>
      <p:pic>
        <p:nvPicPr>
          <p:cNvPr id="56" name="Graphic 55" descr="Processor with solid fill">
            <a:extLst>
              <a:ext uri="{FF2B5EF4-FFF2-40B4-BE49-F238E27FC236}">
                <a16:creationId xmlns:a16="http://schemas.microsoft.com/office/drawing/2014/main" id="{403B4C04-5E3E-BFD3-67C2-FD3BB4FE4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45347" y="4684335"/>
            <a:ext cx="508432" cy="508432"/>
          </a:xfrm>
          <a:prstGeom prst="rect">
            <a:avLst/>
          </a:prstGeom>
        </p:spPr>
      </p:pic>
      <p:sp>
        <p:nvSpPr>
          <p:cNvPr id="59" name="Freeform: Shape 28">
            <a:extLst>
              <a:ext uri="{FF2B5EF4-FFF2-40B4-BE49-F238E27FC236}">
                <a16:creationId xmlns:a16="http://schemas.microsoft.com/office/drawing/2014/main" id="{0BE2846B-994F-E42C-706E-9B7C95489FE1}"/>
              </a:ext>
            </a:extLst>
          </p:cNvPr>
          <p:cNvSpPr/>
          <p:nvPr/>
        </p:nvSpPr>
        <p:spPr>
          <a:xfrm>
            <a:off x="3022893" y="5246552"/>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60" name="Freeform: Shape 28">
            <a:extLst>
              <a:ext uri="{FF2B5EF4-FFF2-40B4-BE49-F238E27FC236}">
                <a16:creationId xmlns:a16="http://schemas.microsoft.com/office/drawing/2014/main" id="{EA451B3A-23B3-AFC3-4147-874A1BF71EB9}"/>
              </a:ext>
            </a:extLst>
          </p:cNvPr>
          <p:cNvSpPr/>
          <p:nvPr/>
        </p:nvSpPr>
        <p:spPr>
          <a:xfrm>
            <a:off x="4749229" y="5246552"/>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61" name="Freeform: Shape 28">
            <a:extLst>
              <a:ext uri="{FF2B5EF4-FFF2-40B4-BE49-F238E27FC236}">
                <a16:creationId xmlns:a16="http://schemas.microsoft.com/office/drawing/2014/main" id="{FF0C8636-4B75-3452-040D-313BA2D10AEC}"/>
              </a:ext>
            </a:extLst>
          </p:cNvPr>
          <p:cNvSpPr/>
          <p:nvPr/>
        </p:nvSpPr>
        <p:spPr>
          <a:xfrm>
            <a:off x="6475565" y="5246552"/>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62" name="Freeform: Shape 28">
            <a:extLst>
              <a:ext uri="{FF2B5EF4-FFF2-40B4-BE49-F238E27FC236}">
                <a16:creationId xmlns:a16="http://schemas.microsoft.com/office/drawing/2014/main" id="{73074A5B-9B1A-1FEE-BF9A-6860DB50B047}"/>
              </a:ext>
            </a:extLst>
          </p:cNvPr>
          <p:cNvSpPr/>
          <p:nvPr/>
        </p:nvSpPr>
        <p:spPr>
          <a:xfrm>
            <a:off x="8253086" y="5246552"/>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63" name="Rectangle 62">
            <a:extLst>
              <a:ext uri="{FF2B5EF4-FFF2-40B4-BE49-F238E27FC236}">
                <a16:creationId xmlns:a16="http://schemas.microsoft.com/office/drawing/2014/main" id="{BED281DA-978E-2379-9BCD-740C23AD7FD5}"/>
              </a:ext>
            </a:extLst>
          </p:cNvPr>
          <p:cNvSpPr/>
          <p:nvPr/>
        </p:nvSpPr>
        <p:spPr>
          <a:xfrm>
            <a:off x="4679576" y="6215101"/>
            <a:ext cx="2899186" cy="555812"/>
          </a:xfrm>
          <a:custGeom>
            <a:avLst/>
            <a:gdLst>
              <a:gd name="connsiteX0" fmla="*/ 0 w 2899186"/>
              <a:gd name="connsiteY0" fmla="*/ 0 h 555812"/>
              <a:gd name="connsiteX1" fmla="*/ 550845 w 2899186"/>
              <a:gd name="connsiteY1" fmla="*/ 0 h 555812"/>
              <a:gd name="connsiteX2" fmla="*/ 1130683 w 2899186"/>
              <a:gd name="connsiteY2" fmla="*/ 0 h 555812"/>
              <a:gd name="connsiteX3" fmla="*/ 1739512 w 2899186"/>
              <a:gd name="connsiteY3" fmla="*/ 0 h 555812"/>
              <a:gd name="connsiteX4" fmla="*/ 2348341 w 2899186"/>
              <a:gd name="connsiteY4" fmla="*/ 0 h 555812"/>
              <a:gd name="connsiteX5" fmla="*/ 2899186 w 2899186"/>
              <a:gd name="connsiteY5" fmla="*/ 0 h 555812"/>
              <a:gd name="connsiteX6" fmla="*/ 2899186 w 2899186"/>
              <a:gd name="connsiteY6" fmla="*/ 555812 h 555812"/>
              <a:gd name="connsiteX7" fmla="*/ 2261365 w 2899186"/>
              <a:gd name="connsiteY7" fmla="*/ 555812 h 555812"/>
              <a:gd name="connsiteX8" fmla="*/ 1623544 w 2899186"/>
              <a:gd name="connsiteY8" fmla="*/ 555812 h 555812"/>
              <a:gd name="connsiteX9" fmla="*/ 1043707 w 2899186"/>
              <a:gd name="connsiteY9" fmla="*/ 555812 h 555812"/>
              <a:gd name="connsiteX10" fmla="*/ 0 w 2899186"/>
              <a:gd name="connsiteY10" fmla="*/ 555812 h 555812"/>
              <a:gd name="connsiteX11" fmla="*/ 0 w 2899186"/>
              <a:gd name="connsiteY11" fmla="*/ 0 h 5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9186" h="555812" fill="none" extrusionOk="0">
                <a:moveTo>
                  <a:pt x="0" y="0"/>
                </a:moveTo>
                <a:cubicBezTo>
                  <a:pt x="152255" y="-22553"/>
                  <a:pt x="346758" y="-15517"/>
                  <a:pt x="550845" y="0"/>
                </a:cubicBezTo>
                <a:cubicBezTo>
                  <a:pt x="754933" y="15517"/>
                  <a:pt x="921720" y="-7191"/>
                  <a:pt x="1130683" y="0"/>
                </a:cubicBezTo>
                <a:cubicBezTo>
                  <a:pt x="1339646" y="7191"/>
                  <a:pt x="1485048" y="-1032"/>
                  <a:pt x="1739512" y="0"/>
                </a:cubicBezTo>
                <a:cubicBezTo>
                  <a:pt x="1993976" y="1032"/>
                  <a:pt x="2086537" y="-144"/>
                  <a:pt x="2348341" y="0"/>
                </a:cubicBezTo>
                <a:cubicBezTo>
                  <a:pt x="2610145" y="144"/>
                  <a:pt x="2668107" y="-19855"/>
                  <a:pt x="2899186" y="0"/>
                </a:cubicBezTo>
                <a:cubicBezTo>
                  <a:pt x="2875542" y="172785"/>
                  <a:pt x="2876510" y="400711"/>
                  <a:pt x="2899186" y="555812"/>
                </a:cubicBezTo>
                <a:cubicBezTo>
                  <a:pt x="2641015" y="548696"/>
                  <a:pt x="2433761" y="556126"/>
                  <a:pt x="2261365" y="555812"/>
                </a:cubicBezTo>
                <a:cubicBezTo>
                  <a:pt x="2088969" y="555498"/>
                  <a:pt x="1828693" y="567934"/>
                  <a:pt x="1623544" y="555812"/>
                </a:cubicBezTo>
                <a:cubicBezTo>
                  <a:pt x="1418395" y="543690"/>
                  <a:pt x="1230283" y="548017"/>
                  <a:pt x="1043707" y="555812"/>
                </a:cubicBezTo>
                <a:cubicBezTo>
                  <a:pt x="857131" y="563607"/>
                  <a:pt x="514852" y="545267"/>
                  <a:pt x="0" y="555812"/>
                </a:cubicBezTo>
                <a:cubicBezTo>
                  <a:pt x="27586" y="308181"/>
                  <a:pt x="-3110" y="188335"/>
                  <a:pt x="0" y="0"/>
                </a:cubicBezTo>
                <a:close/>
              </a:path>
              <a:path w="2899186" h="555812" stroke="0" extrusionOk="0">
                <a:moveTo>
                  <a:pt x="0" y="0"/>
                </a:moveTo>
                <a:cubicBezTo>
                  <a:pt x="187339" y="-11927"/>
                  <a:pt x="284116" y="-15018"/>
                  <a:pt x="550845" y="0"/>
                </a:cubicBezTo>
                <a:cubicBezTo>
                  <a:pt x="817574" y="15018"/>
                  <a:pt x="944058" y="-21805"/>
                  <a:pt x="1043707" y="0"/>
                </a:cubicBezTo>
                <a:cubicBezTo>
                  <a:pt x="1143356" y="21805"/>
                  <a:pt x="1490965" y="-1307"/>
                  <a:pt x="1681528" y="0"/>
                </a:cubicBezTo>
                <a:cubicBezTo>
                  <a:pt x="1872091" y="1307"/>
                  <a:pt x="2074110" y="-24122"/>
                  <a:pt x="2232373" y="0"/>
                </a:cubicBezTo>
                <a:cubicBezTo>
                  <a:pt x="2390636" y="24122"/>
                  <a:pt x="2714085" y="2065"/>
                  <a:pt x="2899186" y="0"/>
                </a:cubicBezTo>
                <a:cubicBezTo>
                  <a:pt x="2889171" y="237217"/>
                  <a:pt x="2917867" y="389867"/>
                  <a:pt x="2899186" y="555812"/>
                </a:cubicBezTo>
                <a:cubicBezTo>
                  <a:pt x="2667198" y="568458"/>
                  <a:pt x="2556786" y="562988"/>
                  <a:pt x="2319349" y="555812"/>
                </a:cubicBezTo>
                <a:cubicBezTo>
                  <a:pt x="2081912" y="548636"/>
                  <a:pt x="1858310" y="539781"/>
                  <a:pt x="1681528" y="555812"/>
                </a:cubicBezTo>
                <a:cubicBezTo>
                  <a:pt x="1504746" y="571843"/>
                  <a:pt x="1365330" y="546566"/>
                  <a:pt x="1188666" y="555812"/>
                </a:cubicBezTo>
                <a:cubicBezTo>
                  <a:pt x="1012002" y="565058"/>
                  <a:pt x="851135" y="549128"/>
                  <a:pt x="608829" y="555812"/>
                </a:cubicBezTo>
                <a:cubicBezTo>
                  <a:pt x="366523" y="562496"/>
                  <a:pt x="280435" y="562624"/>
                  <a:pt x="0" y="555812"/>
                </a:cubicBezTo>
                <a:cubicBezTo>
                  <a:pt x="-1513" y="322770"/>
                  <a:pt x="-8920" y="202108"/>
                  <a:pt x="0" y="0"/>
                </a:cubicBezTo>
                <a:close/>
              </a:path>
            </a:pathLst>
          </a:custGeom>
          <a:solidFill>
            <a:schemeClr val="accent4">
              <a:lumMod val="20000"/>
              <a:lumOff val="80000"/>
            </a:schemeClr>
          </a:solidFill>
          <a:ln>
            <a:solidFill>
              <a:schemeClr val="accent4">
                <a:lumMod val="40000"/>
                <a:lumOff val="6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collect</a:t>
            </a:r>
            <a:r>
              <a:rPr lang="en-CH" b="1" dirty="0">
                <a:solidFill>
                  <a:schemeClr val="tx1"/>
                </a:solidFill>
              </a:rPr>
              <a:t> </a:t>
            </a:r>
            <a:r>
              <a:rPr lang="en-US" b="1" dirty="0">
                <a:solidFill>
                  <a:schemeClr val="tx1"/>
                </a:solidFill>
              </a:rPr>
              <a:t>partial answers, </a:t>
            </a:r>
          </a:p>
          <a:p>
            <a:pPr algn="ctr"/>
            <a:r>
              <a:rPr lang="en-US" b="1" dirty="0">
                <a:solidFill>
                  <a:schemeClr val="tx1"/>
                </a:solidFill>
              </a:rPr>
              <a:t>compute global answer</a:t>
            </a:r>
            <a:endParaRPr lang="en-CH" b="1" dirty="0">
              <a:solidFill>
                <a:schemeClr val="tx1"/>
              </a:solidFill>
            </a:endParaRPr>
          </a:p>
        </p:txBody>
      </p:sp>
      <p:cxnSp>
        <p:nvCxnSpPr>
          <p:cNvPr id="64" name="Straight Arrow Connector 63">
            <a:extLst>
              <a:ext uri="{FF2B5EF4-FFF2-40B4-BE49-F238E27FC236}">
                <a16:creationId xmlns:a16="http://schemas.microsoft.com/office/drawing/2014/main" id="{D386705F-6556-E50D-3FED-3098956042B7}"/>
              </a:ext>
            </a:extLst>
          </p:cNvPr>
          <p:cNvCxnSpPr>
            <a:cxnSpLocks/>
            <a:endCxn id="63" idx="1"/>
          </p:cNvCxnSpPr>
          <p:nvPr/>
        </p:nvCxnSpPr>
        <p:spPr>
          <a:xfrm>
            <a:off x="3539110" y="5481032"/>
            <a:ext cx="1140466" cy="1011975"/>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A8A82A3-E979-814C-7AB1-30DB8EC71B20}"/>
              </a:ext>
            </a:extLst>
          </p:cNvPr>
          <p:cNvCxnSpPr>
            <a:cxnSpLocks/>
            <a:endCxn id="63" idx="0"/>
          </p:cNvCxnSpPr>
          <p:nvPr/>
        </p:nvCxnSpPr>
        <p:spPr>
          <a:xfrm>
            <a:off x="5298879" y="5481032"/>
            <a:ext cx="830290" cy="73406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9B64E86-F091-33F7-927D-780541C21D2E}"/>
              </a:ext>
            </a:extLst>
          </p:cNvPr>
          <p:cNvCxnSpPr>
            <a:cxnSpLocks/>
            <a:endCxn id="63" idx="0"/>
          </p:cNvCxnSpPr>
          <p:nvPr/>
        </p:nvCxnSpPr>
        <p:spPr>
          <a:xfrm flipH="1">
            <a:off x="6129169" y="5481032"/>
            <a:ext cx="804292" cy="73406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072EA7D-1968-3427-5E9A-4C30A66366A3}"/>
              </a:ext>
            </a:extLst>
          </p:cNvPr>
          <p:cNvCxnSpPr>
            <a:cxnSpLocks/>
            <a:endCxn id="63" idx="3"/>
          </p:cNvCxnSpPr>
          <p:nvPr/>
        </p:nvCxnSpPr>
        <p:spPr>
          <a:xfrm flipH="1">
            <a:off x="7578762" y="5525932"/>
            <a:ext cx="1031838" cy="967075"/>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2" name="Cylinder 16">
            <a:extLst>
              <a:ext uri="{FF2B5EF4-FFF2-40B4-BE49-F238E27FC236}">
                <a16:creationId xmlns:a16="http://schemas.microsoft.com/office/drawing/2014/main" id="{B1083F52-0462-A15D-2241-FC02DCCC19CF}"/>
              </a:ext>
            </a:extLst>
          </p:cNvPr>
          <p:cNvSpPr/>
          <p:nvPr/>
        </p:nvSpPr>
        <p:spPr>
          <a:xfrm>
            <a:off x="3201852" y="3825875"/>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83" name="Cylinder 16">
            <a:extLst>
              <a:ext uri="{FF2B5EF4-FFF2-40B4-BE49-F238E27FC236}">
                <a16:creationId xmlns:a16="http://schemas.microsoft.com/office/drawing/2014/main" id="{1563DFC9-3E27-7532-29BB-0F55D4D3FC11}"/>
              </a:ext>
            </a:extLst>
          </p:cNvPr>
          <p:cNvSpPr/>
          <p:nvPr/>
        </p:nvSpPr>
        <p:spPr>
          <a:xfrm>
            <a:off x="4928188" y="382587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84" name="Cylinder 16">
            <a:extLst>
              <a:ext uri="{FF2B5EF4-FFF2-40B4-BE49-F238E27FC236}">
                <a16:creationId xmlns:a16="http://schemas.microsoft.com/office/drawing/2014/main" id="{9224289D-A6B4-D752-5566-1053843922FB}"/>
              </a:ext>
            </a:extLst>
          </p:cNvPr>
          <p:cNvSpPr/>
          <p:nvPr/>
        </p:nvSpPr>
        <p:spPr>
          <a:xfrm>
            <a:off x="6654524" y="3825875"/>
            <a:ext cx="645459" cy="858460"/>
          </a:xfrm>
          <a:prstGeom prst="can">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5" name="Cylinder 16">
            <a:extLst>
              <a:ext uri="{FF2B5EF4-FFF2-40B4-BE49-F238E27FC236}">
                <a16:creationId xmlns:a16="http://schemas.microsoft.com/office/drawing/2014/main" id="{4B32CA99-1632-B0FB-0155-B4A4287DCE42}"/>
              </a:ext>
            </a:extLst>
          </p:cNvPr>
          <p:cNvSpPr/>
          <p:nvPr/>
        </p:nvSpPr>
        <p:spPr>
          <a:xfrm>
            <a:off x="8380860" y="3825875"/>
            <a:ext cx="645459" cy="858460"/>
          </a:xfrm>
          <a:prstGeom prst="can">
            <a:avLst>
              <a:gd name="adj" fmla="val 27401"/>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pic>
        <p:nvPicPr>
          <p:cNvPr id="3" name="Graphic 2" descr="Processor with solid fill">
            <a:extLst>
              <a:ext uri="{FF2B5EF4-FFF2-40B4-BE49-F238E27FC236}">
                <a16:creationId xmlns:a16="http://schemas.microsoft.com/office/drawing/2014/main" id="{CAF472C0-7FF3-15D0-0AC8-2831D1122A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9344" y="4684335"/>
            <a:ext cx="508432" cy="508432"/>
          </a:xfrm>
          <a:prstGeom prst="rect">
            <a:avLst/>
          </a:prstGeom>
        </p:spPr>
      </p:pic>
    </p:spTree>
    <p:extLst>
      <p:ext uri="{BB962C8B-B14F-4D97-AF65-F5344CB8AC3E}">
        <p14:creationId xmlns:p14="http://schemas.microsoft.com/office/powerpoint/2010/main" val="41155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3043-52C5-2456-4217-C6C8679224C6}"/>
              </a:ext>
            </a:extLst>
          </p:cNvPr>
          <p:cNvSpPr>
            <a:spLocks noGrp="1"/>
          </p:cNvSpPr>
          <p:nvPr>
            <p:ph type="title"/>
          </p:nvPr>
        </p:nvSpPr>
        <p:spPr/>
        <p:txBody>
          <a:bodyPr/>
          <a:lstStyle/>
          <a:p>
            <a:r>
              <a:rPr lang="en-CH" dirty="0"/>
              <a:t>Problem Solved?</a:t>
            </a:r>
          </a:p>
        </p:txBody>
      </p:sp>
      <p:sp>
        <p:nvSpPr>
          <p:cNvPr id="3" name="Content Placeholder 2">
            <a:extLst>
              <a:ext uri="{FF2B5EF4-FFF2-40B4-BE49-F238E27FC236}">
                <a16:creationId xmlns:a16="http://schemas.microsoft.com/office/drawing/2014/main" id="{272CDB8A-EB66-29DE-44FB-EECA53CC143C}"/>
              </a:ext>
            </a:extLst>
          </p:cNvPr>
          <p:cNvSpPr>
            <a:spLocks noGrp="1"/>
          </p:cNvSpPr>
          <p:nvPr>
            <p:ph idx="1"/>
          </p:nvPr>
        </p:nvSpPr>
        <p:spPr>
          <a:xfrm>
            <a:off x="838200" y="1825626"/>
            <a:ext cx="11061274" cy="3780695"/>
          </a:xfrm>
        </p:spPr>
        <p:txBody>
          <a:bodyPr>
            <a:normAutofit/>
          </a:bodyPr>
          <a:lstStyle/>
          <a:p>
            <a:r>
              <a:rPr lang="en-US" dirty="0"/>
              <a:t>Enables in-memory processing of very large datasets, </a:t>
            </a:r>
            <a:r>
              <a:rPr lang="en-US" b="1" dirty="0"/>
              <a:t>but</a:t>
            </a:r>
            <a:r>
              <a:rPr lang="en-US" dirty="0"/>
              <a:t>:</a:t>
            </a:r>
          </a:p>
          <a:p>
            <a:pPr marL="0" indent="0">
              <a:buNone/>
            </a:pPr>
            <a:endParaRPr lang="en-US" dirty="0"/>
          </a:p>
          <a:p>
            <a:r>
              <a:rPr lang="en-US" dirty="0"/>
              <a:t>Chunking Data partitioning leads to imbalances </a:t>
            </a:r>
          </a:p>
          <a:p>
            <a:pPr lvl="1"/>
            <a:r>
              <a:rPr lang="en-US" dirty="0"/>
              <a:t>Good answers might end up on a single node</a:t>
            </a:r>
            <a:endParaRPr lang="el-GR" dirty="0"/>
          </a:p>
          <a:p>
            <a:r>
              <a:rPr lang="en-US" dirty="0"/>
              <a:t>Query answering is not scalable</a:t>
            </a:r>
          </a:p>
          <a:p>
            <a:pPr lvl="1"/>
            <a:r>
              <a:rPr lang="en-US" dirty="0"/>
              <a:t>N</a:t>
            </a:r>
            <a:r>
              <a:rPr lang="en-CH" dirty="0"/>
              <a:t>odes </a:t>
            </a:r>
            <a:r>
              <a:rPr lang="en-US" dirty="0"/>
              <a:t>store</a:t>
            </a:r>
            <a:r>
              <a:rPr lang="en-CH" dirty="0"/>
              <a:t> different data </a:t>
            </a:r>
            <a:r>
              <a:rPr lang="en-US" dirty="0"/>
              <a:t>subsets: </a:t>
            </a:r>
            <a:r>
              <a:rPr lang="en-US" b="1" dirty="0"/>
              <a:t>no query scheduling!</a:t>
            </a:r>
            <a:endParaRPr lang="en-CH" b="1" dirty="0"/>
          </a:p>
          <a:p>
            <a:pPr lvl="1"/>
            <a:r>
              <a:rPr lang="en-US" dirty="0"/>
              <a:t>If a node finishes its work early, it will remain idle: </a:t>
            </a:r>
            <a:r>
              <a:rPr lang="en-US" b="1" dirty="0"/>
              <a:t>cannot help</a:t>
            </a:r>
            <a:r>
              <a:rPr lang="en-US" dirty="0"/>
              <a:t> others</a:t>
            </a:r>
          </a:p>
        </p:txBody>
      </p:sp>
      <p:sp>
        <p:nvSpPr>
          <p:cNvPr id="4" name="Slide Number Placeholder 3">
            <a:extLst>
              <a:ext uri="{FF2B5EF4-FFF2-40B4-BE49-F238E27FC236}">
                <a16:creationId xmlns:a16="http://schemas.microsoft.com/office/drawing/2014/main" id="{6E536E2A-29C9-F4A5-2267-6F12A89271BA}"/>
              </a:ext>
            </a:extLst>
          </p:cNvPr>
          <p:cNvSpPr>
            <a:spLocks noGrp="1"/>
          </p:cNvSpPr>
          <p:nvPr>
            <p:ph type="sldNum" sz="quarter" idx="12"/>
          </p:nvPr>
        </p:nvSpPr>
        <p:spPr/>
        <p:txBody>
          <a:bodyPr/>
          <a:lstStyle/>
          <a:p>
            <a:fld id="{00944623-8EEC-0F4B-BFBA-1DF4A14B3FE1}" type="slidenum">
              <a:rPr lang="en-CH" smtClean="0"/>
              <a:t>25</a:t>
            </a:fld>
            <a:endParaRPr lang="en-CH"/>
          </a:p>
        </p:txBody>
      </p:sp>
    </p:spTree>
    <p:extLst>
      <p:ext uri="{BB962C8B-B14F-4D97-AF65-F5344CB8AC3E}">
        <p14:creationId xmlns:p14="http://schemas.microsoft.com/office/powerpoint/2010/main" val="570511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3043-52C5-2456-4217-C6C8679224C6}"/>
              </a:ext>
            </a:extLst>
          </p:cNvPr>
          <p:cNvSpPr>
            <a:spLocks noGrp="1"/>
          </p:cNvSpPr>
          <p:nvPr>
            <p:ph type="title"/>
          </p:nvPr>
        </p:nvSpPr>
        <p:spPr/>
        <p:txBody>
          <a:bodyPr/>
          <a:lstStyle/>
          <a:p>
            <a:r>
              <a:rPr lang="en-CH" dirty="0"/>
              <a:t>Problem Solved?</a:t>
            </a:r>
          </a:p>
        </p:txBody>
      </p:sp>
      <p:sp>
        <p:nvSpPr>
          <p:cNvPr id="4" name="Slide Number Placeholder 3">
            <a:extLst>
              <a:ext uri="{FF2B5EF4-FFF2-40B4-BE49-F238E27FC236}">
                <a16:creationId xmlns:a16="http://schemas.microsoft.com/office/drawing/2014/main" id="{6E536E2A-29C9-F4A5-2267-6F12A89271BA}"/>
              </a:ext>
            </a:extLst>
          </p:cNvPr>
          <p:cNvSpPr>
            <a:spLocks noGrp="1"/>
          </p:cNvSpPr>
          <p:nvPr>
            <p:ph type="sldNum" sz="quarter" idx="12"/>
          </p:nvPr>
        </p:nvSpPr>
        <p:spPr/>
        <p:txBody>
          <a:bodyPr/>
          <a:lstStyle/>
          <a:p>
            <a:fld id="{00944623-8EEC-0F4B-BFBA-1DF4A14B3FE1}" type="slidenum">
              <a:rPr lang="en-CH" smtClean="0"/>
              <a:t>26</a:t>
            </a:fld>
            <a:endParaRPr lang="en-CH"/>
          </a:p>
        </p:txBody>
      </p:sp>
      <p:sp>
        <p:nvSpPr>
          <p:cNvPr id="5" name="TextBox 4">
            <a:extLst>
              <a:ext uri="{FF2B5EF4-FFF2-40B4-BE49-F238E27FC236}">
                <a16:creationId xmlns:a16="http://schemas.microsoft.com/office/drawing/2014/main" id="{3F75134B-5AE9-C220-B5DD-62114816C80E}"/>
              </a:ext>
            </a:extLst>
          </p:cNvPr>
          <p:cNvSpPr txBox="1"/>
          <p:nvPr/>
        </p:nvSpPr>
        <p:spPr>
          <a:xfrm>
            <a:off x="0" y="5817520"/>
            <a:ext cx="12191999" cy="523220"/>
          </a:xfrm>
          <a:prstGeom prst="rect">
            <a:avLst/>
          </a:prstGeom>
          <a:noFill/>
        </p:spPr>
        <p:txBody>
          <a:bodyPr wrap="square">
            <a:spAutoFit/>
          </a:bodyPr>
          <a:lstStyle/>
          <a:p>
            <a:pPr algn="ctr"/>
            <a:r>
              <a:rPr lang="en-US" sz="2800" b="1" dirty="0"/>
              <a:t>Data Distribution and Replication are crucial for scalable query answering!</a:t>
            </a:r>
            <a:endParaRPr lang="en-CH" sz="2800" b="1" dirty="0"/>
          </a:p>
        </p:txBody>
      </p:sp>
      <p:sp>
        <p:nvSpPr>
          <p:cNvPr id="9" name="Content Placeholder 2">
            <a:extLst>
              <a:ext uri="{FF2B5EF4-FFF2-40B4-BE49-F238E27FC236}">
                <a16:creationId xmlns:a16="http://schemas.microsoft.com/office/drawing/2014/main" id="{D2DD9E59-6586-CD2F-2326-07C56AF1F102}"/>
              </a:ext>
            </a:extLst>
          </p:cNvPr>
          <p:cNvSpPr>
            <a:spLocks noGrp="1"/>
          </p:cNvSpPr>
          <p:nvPr>
            <p:ph idx="1"/>
          </p:nvPr>
        </p:nvSpPr>
        <p:spPr>
          <a:xfrm>
            <a:off x="838200" y="1825626"/>
            <a:ext cx="11061274" cy="3780695"/>
          </a:xfrm>
        </p:spPr>
        <p:txBody>
          <a:bodyPr>
            <a:normAutofit/>
          </a:bodyPr>
          <a:lstStyle/>
          <a:p>
            <a:r>
              <a:rPr lang="en-US" dirty="0"/>
              <a:t>Enables in-memory processing of very large datasets, </a:t>
            </a:r>
            <a:r>
              <a:rPr lang="en-US" b="1" dirty="0"/>
              <a:t>but</a:t>
            </a:r>
            <a:r>
              <a:rPr lang="en-US" dirty="0"/>
              <a:t>:</a:t>
            </a:r>
          </a:p>
          <a:p>
            <a:pPr marL="0" indent="0">
              <a:buNone/>
            </a:pPr>
            <a:endParaRPr lang="en-US" dirty="0"/>
          </a:p>
          <a:p>
            <a:r>
              <a:rPr lang="en-US" dirty="0"/>
              <a:t>Chunking Data partitioning leads to imbalances </a:t>
            </a:r>
          </a:p>
          <a:p>
            <a:pPr lvl="1"/>
            <a:r>
              <a:rPr lang="en-US" dirty="0"/>
              <a:t>Good answers might end up on a single node</a:t>
            </a:r>
            <a:endParaRPr lang="el-GR" dirty="0"/>
          </a:p>
          <a:p>
            <a:r>
              <a:rPr lang="en-US" dirty="0"/>
              <a:t>Query answering is not scalable</a:t>
            </a:r>
          </a:p>
          <a:p>
            <a:pPr lvl="1"/>
            <a:r>
              <a:rPr lang="en-US" dirty="0"/>
              <a:t>N</a:t>
            </a:r>
            <a:r>
              <a:rPr lang="en-CH" dirty="0"/>
              <a:t>odes </a:t>
            </a:r>
            <a:r>
              <a:rPr lang="en-US" dirty="0"/>
              <a:t>store</a:t>
            </a:r>
            <a:r>
              <a:rPr lang="en-CH" dirty="0"/>
              <a:t> different data </a:t>
            </a:r>
            <a:r>
              <a:rPr lang="en-US" dirty="0"/>
              <a:t>subsets: </a:t>
            </a:r>
            <a:r>
              <a:rPr lang="en-US" b="1" dirty="0"/>
              <a:t>no query scheduling!</a:t>
            </a:r>
            <a:endParaRPr lang="en-CH" b="1" dirty="0"/>
          </a:p>
          <a:p>
            <a:pPr lvl="1"/>
            <a:r>
              <a:rPr lang="en-US" dirty="0"/>
              <a:t>If a node finishes its work early, it will remain idle: </a:t>
            </a:r>
            <a:r>
              <a:rPr lang="en-US" b="1" dirty="0"/>
              <a:t>cannot help</a:t>
            </a:r>
            <a:r>
              <a:rPr lang="en-US" dirty="0"/>
              <a:t> others</a:t>
            </a:r>
          </a:p>
        </p:txBody>
      </p:sp>
    </p:spTree>
    <p:extLst>
      <p:ext uri="{BB962C8B-B14F-4D97-AF65-F5344CB8AC3E}">
        <p14:creationId xmlns:p14="http://schemas.microsoft.com/office/powerpoint/2010/main" val="378701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27</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46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28</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89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29</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4753FCE2-FAED-01F6-DFDF-D415825F4DD2}"/>
              </a:ext>
            </a:extLst>
          </p:cNvPr>
          <p:cNvSpPr/>
          <p:nvPr/>
        </p:nvSpPr>
        <p:spPr>
          <a:xfrm>
            <a:off x="4545616" y="1512946"/>
            <a:ext cx="3129943" cy="521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Density Aware Partitioning</a:t>
            </a:r>
          </a:p>
        </p:txBody>
      </p:sp>
      <p:pic>
        <p:nvPicPr>
          <p:cNvPr id="25" name="Graphic 24" descr="Single gear with solid fill">
            <a:extLst>
              <a:ext uri="{FF2B5EF4-FFF2-40B4-BE49-F238E27FC236}">
                <a16:creationId xmlns:a16="http://schemas.microsoft.com/office/drawing/2014/main" id="{F2BE3B34-7B9F-08B3-1C6E-FF4220A2B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159" y="1572595"/>
            <a:ext cx="421340" cy="421340"/>
          </a:xfrm>
          <a:prstGeom prst="rect">
            <a:avLst/>
          </a:prstGeom>
        </p:spPr>
      </p:pic>
      <p:cxnSp>
        <p:nvCxnSpPr>
          <p:cNvPr id="75" name="Straight Arrow Connector 74">
            <a:extLst>
              <a:ext uri="{FF2B5EF4-FFF2-40B4-BE49-F238E27FC236}">
                <a16:creationId xmlns:a16="http://schemas.microsoft.com/office/drawing/2014/main" id="{71CF753F-226F-DEBB-3A74-D9994C36B3FA}"/>
              </a:ext>
            </a:extLst>
          </p:cNvPr>
          <p:cNvCxnSpPr>
            <a:cxnSpLocks/>
            <a:stCxn id="9" idx="2"/>
            <a:endCxn id="20" idx="0"/>
          </p:cNvCxnSpPr>
          <p:nvPr/>
        </p:nvCxnSpPr>
        <p:spPr>
          <a:xfrm>
            <a:off x="6096000" y="956523"/>
            <a:ext cx="14588" cy="556423"/>
          </a:xfrm>
          <a:prstGeom prst="straightConnector1">
            <a:avLst/>
          </a:prstGeom>
          <a:ln w="63500"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46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ismograph Machine Room">
            <a:extLst>
              <a:ext uri="{FF2B5EF4-FFF2-40B4-BE49-F238E27FC236}">
                <a16:creationId xmlns:a16="http://schemas.microsoft.com/office/drawing/2014/main" id="{222B4C4C-0E2A-5201-09B8-56727398A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3" y="811302"/>
            <a:ext cx="3092632" cy="20577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9F308B-A725-ABBB-377D-5540E5810E10}"/>
              </a:ext>
            </a:extLst>
          </p:cNvPr>
          <p:cNvSpPr>
            <a:spLocks noGrp="1"/>
          </p:cNvSpPr>
          <p:nvPr>
            <p:ph type="title"/>
          </p:nvPr>
        </p:nvSpPr>
        <p:spPr/>
        <p:txBody>
          <a:bodyPr/>
          <a:lstStyle/>
          <a:p>
            <a:r>
              <a:rPr lang="en-CH" dirty="0"/>
              <a:t>Problems</a:t>
            </a:r>
          </a:p>
        </p:txBody>
      </p:sp>
      <p:sp>
        <p:nvSpPr>
          <p:cNvPr id="3" name="Content Placeholder 2">
            <a:extLst>
              <a:ext uri="{FF2B5EF4-FFF2-40B4-BE49-F238E27FC236}">
                <a16:creationId xmlns:a16="http://schemas.microsoft.com/office/drawing/2014/main" id="{49CF7D6B-0778-4B9D-1DF4-82635A6259F8}"/>
              </a:ext>
            </a:extLst>
          </p:cNvPr>
          <p:cNvSpPr>
            <a:spLocks noGrp="1"/>
          </p:cNvSpPr>
          <p:nvPr>
            <p:ph idx="1"/>
          </p:nvPr>
        </p:nvSpPr>
        <p:spPr>
          <a:xfrm>
            <a:off x="838200" y="1908119"/>
            <a:ext cx="10515600" cy="3498332"/>
          </a:xfrm>
        </p:spPr>
        <p:txBody>
          <a:bodyPr>
            <a:normAutofit lnSpcReduction="10000"/>
          </a:bodyPr>
          <a:lstStyle/>
          <a:p>
            <a:r>
              <a:rPr lang="en-CH" dirty="0"/>
              <a:t>Extreme Data Growth</a:t>
            </a:r>
          </a:p>
          <a:p>
            <a:pPr lvl="1"/>
            <a:r>
              <a:rPr lang="en-CH" dirty="0"/>
              <a:t>PetaBytes of Data Series daily</a:t>
            </a:r>
          </a:p>
          <a:p>
            <a:pPr lvl="1"/>
            <a:r>
              <a:rPr lang="en-CH" dirty="0"/>
              <a:t>Imbossible to fit in a single node</a:t>
            </a:r>
          </a:p>
          <a:p>
            <a:endParaRPr lang="en-CH" dirty="0"/>
          </a:p>
          <a:p>
            <a:r>
              <a:rPr lang="en-CH" dirty="0"/>
              <a:t>Applications need fast responses</a:t>
            </a:r>
          </a:p>
          <a:p>
            <a:pPr lvl="1"/>
            <a:r>
              <a:rPr lang="en-CH" dirty="0"/>
              <a:t>Single-node parallelism protocols inadiquate</a:t>
            </a:r>
            <a:endParaRPr lang="en-US" dirty="0"/>
          </a:p>
          <a:p>
            <a:endParaRPr lang="en-US" dirty="0"/>
          </a:p>
          <a:p>
            <a:r>
              <a:rPr lang="en-US" dirty="0"/>
              <a:t>In-memory processing is fast, but limited by memory size</a:t>
            </a:r>
            <a:endParaRPr lang="el-GR" dirty="0"/>
          </a:p>
          <a:p>
            <a:endParaRPr lang="en-CH" dirty="0"/>
          </a:p>
          <a:p>
            <a:endParaRPr lang="en-CH" dirty="0"/>
          </a:p>
        </p:txBody>
      </p:sp>
      <p:sp>
        <p:nvSpPr>
          <p:cNvPr id="4" name="Slide Number Placeholder 3">
            <a:extLst>
              <a:ext uri="{FF2B5EF4-FFF2-40B4-BE49-F238E27FC236}">
                <a16:creationId xmlns:a16="http://schemas.microsoft.com/office/drawing/2014/main" id="{4EC010C8-253F-6BDE-1D33-4C1670EA9680}"/>
              </a:ext>
            </a:extLst>
          </p:cNvPr>
          <p:cNvSpPr>
            <a:spLocks noGrp="1"/>
          </p:cNvSpPr>
          <p:nvPr>
            <p:ph type="sldNum" sz="quarter" idx="12"/>
          </p:nvPr>
        </p:nvSpPr>
        <p:spPr/>
        <p:txBody>
          <a:bodyPr/>
          <a:lstStyle/>
          <a:p>
            <a:fld id="{00944623-8EEC-0F4B-BFBA-1DF4A14B3FE1}" type="slidenum">
              <a:rPr lang="en-CH" smtClean="0"/>
              <a:t>3</a:t>
            </a:fld>
            <a:endParaRPr lang="en-CH"/>
          </a:p>
        </p:txBody>
      </p:sp>
      <p:sp>
        <p:nvSpPr>
          <p:cNvPr id="5" name="TextBox 4">
            <a:extLst>
              <a:ext uri="{FF2B5EF4-FFF2-40B4-BE49-F238E27FC236}">
                <a16:creationId xmlns:a16="http://schemas.microsoft.com/office/drawing/2014/main" id="{79265AF0-C168-D5C1-867F-4708D174ED75}"/>
              </a:ext>
            </a:extLst>
          </p:cNvPr>
          <p:cNvSpPr txBox="1"/>
          <p:nvPr/>
        </p:nvSpPr>
        <p:spPr>
          <a:xfrm>
            <a:off x="0" y="5754310"/>
            <a:ext cx="12191999" cy="584775"/>
          </a:xfrm>
          <a:prstGeom prst="rect">
            <a:avLst/>
          </a:prstGeom>
          <a:noFill/>
        </p:spPr>
        <p:txBody>
          <a:bodyPr wrap="square">
            <a:spAutoFit/>
          </a:bodyPr>
          <a:lstStyle/>
          <a:p>
            <a:pPr algn="ctr"/>
            <a:r>
              <a:rPr lang="en-US" sz="3200" b="1" dirty="0"/>
              <a:t>Shifting to distributed processing is crucial!</a:t>
            </a:r>
            <a:endParaRPr lang="en-CH" sz="3200" b="1" dirty="0"/>
          </a:p>
        </p:txBody>
      </p:sp>
      <p:pic>
        <p:nvPicPr>
          <p:cNvPr id="1026" name="Picture 2" descr="Καλλιτεχνική απεικόνιση του τηλεσκοπίου Τζέιμς Γουέμπ">
            <a:extLst>
              <a:ext uri="{FF2B5EF4-FFF2-40B4-BE49-F238E27FC236}">
                <a16:creationId xmlns:a16="http://schemas.microsoft.com/office/drawing/2014/main" id="{28B0772B-598A-F1C0-5FB1-85297C4E2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281" y="2171734"/>
            <a:ext cx="2929068" cy="22754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0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30</a:t>
            </a:fld>
            <a:endParaRPr lang="en-CH"/>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4753FCE2-FAED-01F6-DFDF-D415825F4DD2}"/>
              </a:ext>
            </a:extLst>
          </p:cNvPr>
          <p:cNvSpPr/>
          <p:nvPr/>
        </p:nvSpPr>
        <p:spPr>
          <a:xfrm>
            <a:off x="4545616" y="1512946"/>
            <a:ext cx="3129943" cy="521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Density Aware Partitioning</a:t>
            </a:r>
          </a:p>
        </p:txBody>
      </p:sp>
      <p:pic>
        <p:nvPicPr>
          <p:cNvPr id="25" name="Graphic 24" descr="Single gear with solid fill">
            <a:extLst>
              <a:ext uri="{FF2B5EF4-FFF2-40B4-BE49-F238E27FC236}">
                <a16:creationId xmlns:a16="http://schemas.microsoft.com/office/drawing/2014/main" id="{F2BE3B34-7B9F-08B3-1C6E-FF4220A2B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159" y="1572595"/>
            <a:ext cx="421340" cy="421340"/>
          </a:xfrm>
          <a:prstGeom prst="rect">
            <a:avLst/>
          </a:prstGeom>
        </p:spPr>
      </p:pic>
      <p:cxnSp>
        <p:nvCxnSpPr>
          <p:cNvPr id="75" name="Straight Arrow Connector 74">
            <a:extLst>
              <a:ext uri="{FF2B5EF4-FFF2-40B4-BE49-F238E27FC236}">
                <a16:creationId xmlns:a16="http://schemas.microsoft.com/office/drawing/2014/main" id="{71CF753F-226F-DEBB-3A74-D9994C36B3FA}"/>
              </a:ext>
            </a:extLst>
          </p:cNvPr>
          <p:cNvCxnSpPr>
            <a:cxnSpLocks/>
            <a:stCxn id="9" idx="2"/>
            <a:endCxn id="20" idx="0"/>
          </p:cNvCxnSpPr>
          <p:nvPr/>
        </p:nvCxnSpPr>
        <p:spPr>
          <a:xfrm>
            <a:off x="6096000" y="956523"/>
            <a:ext cx="14588" cy="556423"/>
          </a:xfrm>
          <a:prstGeom prst="straightConnector1">
            <a:avLst/>
          </a:prstGeom>
          <a:ln w="63500"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7FC0D294-9695-2475-9A29-F355C992DC17}"/>
              </a:ext>
            </a:extLst>
          </p:cNvPr>
          <p:cNvSpPr/>
          <p:nvPr/>
        </p:nvSpPr>
        <p:spPr>
          <a:xfrm>
            <a:off x="1260795" y="2549148"/>
            <a:ext cx="9699584" cy="3943727"/>
          </a:xfrm>
          <a:prstGeom prst="roundRect">
            <a:avLst/>
          </a:prstGeom>
          <a:noFill/>
          <a:ln>
            <a:solidFill>
              <a:schemeClr val="bg2">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cxnSp>
        <p:nvCxnSpPr>
          <p:cNvPr id="10" name="Straight Arrow Connector 9">
            <a:extLst>
              <a:ext uri="{FF2B5EF4-FFF2-40B4-BE49-F238E27FC236}">
                <a16:creationId xmlns:a16="http://schemas.microsoft.com/office/drawing/2014/main" id="{88E3B3A7-5F53-A770-4324-DD01DC190CD7}"/>
              </a:ext>
            </a:extLst>
          </p:cNvPr>
          <p:cNvCxnSpPr>
            <a:cxnSpLocks/>
            <a:stCxn id="20" idx="2"/>
            <a:endCxn id="3" idx="0"/>
          </p:cNvCxnSpPr>
          <p:nvPr/>
        </p:nvCxnSpPr>
        <p:spPr>
          <a:xfrm flipH="1">
            <a:off x="6110587" y="2034591"/>
            <a:ext cx="1" cy="514557"/>
          </a:xfrm>
          <a:prstGeom prst="straightConnector1">
            <a:avLst/>
          </a:prstGeom>
          <a:ln w="63500" cmpd="sng">
            <a:solidFill>
              <a:schemeClr val="bg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52815A-0CE6-E59F-7948-D699E61DD0BA}"/>
              </a:ext>
            </a:extLst>
          </p:cNvPr>
          <p:cNvSpPr txBox="1"/>
          <p:nvPr/>
        </p:nvSpPr>
        <p:spPr>
          <a:xfrm>
            <a:off x="1458411" y="2824223"/>
            <a:ext cx="9294467" cy="646331"/>
          </a:xfrm>
          <a:prstGeom prst="rect">
            <a:avLst/>
          </a:prstGeom>
          <a:noFill/>
        </p:spPr>
        <p:txBody>
          <a:bodyPr wrap="square" rtlCol="0">
            <a:spAutoFit/>
          </a:bodyPr>
          <a:lstStyle/>
          <a:p>
            <a:pPr marL="285750" indent="-285750">
              <a:buFont typeface="Arial" panose="020B0604020202020204" pitchFamily="34" charset="0"/>
              <a:buChar char="•"/>
            </a:pPr>
            <a:r>
              <a:rPr lang="en-CH" dirty="0"/>
              <a:t>Compute binary summarizations (iSAX) of the Data Series </a:t>
            </a:r>
            <a:r>
              <a:rPr lang="en-CH" dirty="0">
                <a:solidFill>
                  <a:schemeClr val="bg2">
                    <a:lumMod val="75000"/>
                  </a:schemeClr>
                </a:solidFill>
              </a:rPr>
              <a:t>(</a:t>
            </a:r>
            <a:r>
              <a:rPr lang="en-GB" dirty="0">
                <a:solidFill>
                  <a:schemeClr val="bg2">
                    <a:lumMod val="75000"/>
                  </a:schemeClr>
                </a:solidFill>
              </a:rPr>
              <a:t>Shieh </a:t>
            </a:r>
            <a:r>
              <a:rPr lang="en-CH" dirty="0">
                <a:solidFill>
                  <a:schemeClr val="bg2">
                    <a:lumMod val="75000"/>
                  </a:schemeClr>
                </a:solidFill>
              </a:rPr>
              <a:t>et al. Knowl. Dic. Data Mining)</a:t>
            </a:r>
          </a:p>
          <a:p>
            <a:pPr marL="285750" indent="-285750">
              <a:buFont typeface="Arial" panose="020B0604020202020204" pitchFamily="34" charset="0"/>
              <a:buChar char="•"/>
            </a:pPr>
            <a:endParaRPr lang="en-CH" dirty="0"/>
          </a:p>
        </p:txBody>
      </p:sp>
      <p:graphicFrame>
        <p:nvGraphicFramePr>
          <p:cNvPr id="16" name="Table 5">
            <a:extLst>
              <a:ext uri="{FF2B5EF4-FFF2-40B4-BE49-F238E27FC236}">
                <a16:creationId xmlns:a16="http://schemas.microsoft.com/office/drawing/2014/main" id="{0C5319F0-BD0A-843C-EC48-7AC8E3DEB30B}"/>
              </a:ext>
            </a:extLst>
          </p:cNvPr>
          <p:cNvGraphicFramePr>
            <a:graphicFrameLocks noGrp="1"/>
          </p:cNvGraphicFramePr>
          <p:nvPr>
            <p:ph idx="1"/>
          </p:nvPr>
        </p:nvGraphicFramePr>
        <p:xfrm>
          <a:off x="4552875" y="3639333"/>
          <a:ext cx="627129" cy="2468880"/>
        </p:xfrm>
        <a:graphic>
          <a:graphicData uri="http://schemas.openxmlformats.org/drawingml/2006/table">
            <a:tbl>
              <a:tblPr firstRow="1" bandRow="1">
                <a:tableStyleId>{5C22544A-7EE6-4342-B048-85BDC9FD1C3A}</a:tableStyleId>
              </a:tblPr>
              <a:tblGrid>
                <a:gridCol w="627129">
                  <a:extLst>
                    <a:ext uri="{9D8B030D-6E8A-4147-A177-3AD203B41FA5}">
                      <a16:colId xmlns:a16="http://schemas.microsoft.com/office/drawing/2014/main" val="2774814388"/>
                    </a:ext>
                  </a:extLst>
                </a:gridCol>
              </a:tblGrid>
              <a:tr h="232675">
                <a:tc>
                  <a:txBody>
                    <a:bodyPr/>
                    <a:lstStyle/>
                    <a:p>
                      <a:pPr algn="ctr"/>
                      <a:r>
                        <a:rPr lang="en-US" altLang="zh-CN" sz="1200" b="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45832918"/>
                  </a:ext>
                </a:extLst>
              </a:tr>
              <a:tr h="232675">
                <a:tc>
                  <a:txBody>
                    <a:bodyPr/>
                    <a:lstStyle/>
                    <a:p>
                      <a:pPr algn="ctr"/>
                      <a:r>
                        <a:rPr lang="en-US" altLang="zh-CN" sz="1200" b="0" dirty="0">
                          <a:solidFill>
                            <a:schemeClr val="tx1"/>
                          </a:solidFill>
                        </a:rPr>
                        <a:t>001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64256416"/>
                  </a:ext>
                </a:extLst>
              </a:tr>
              <a:tr h="232675">
                <a:tc>
                  <a:txBody>
                    <a:bodyPr/>
                    <a:lstStyle/>
                    <a:p>
                      <a:pPr algn="ctr"/>
                      <a:r>
                        <a:rPr lang="en-US" altLang="zh-CN" sz="1200" b="0" dirty="0">
                          <a:solidFill>
                            <a:schemeClr val="tx1"/>
                          </a:solidFill>
                        </a:rPr>
                        <a:t>010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98318819"/>
                  </a:ext>
                </a:extLst>
              </a:tr>
              <a:tr h="232675">
                <a:tc>
                  <a:txBody>
                    <a:bodyPr/>
                    <a:lstStyle/>
                    <a:p>
                      <a:pPr algn="ctr"/>
                      <a:r>
                        <a:rPr lang="en-US" altLang="zh-CN" sz="1200" b="0" dirty="0">
                          <a:solidFill>
                            <a:schemeClr val="tx1"/>
                          </a:solidFill>
                        </a:rPr>
                        <a:t>011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24641978"/>
                  </a:ext>
                </a:extLst>
              </a:tr>
              <a:tr h="232675">
                <a:tc>
                  <a:txBody>
                    <a:bodyPr/>
                    <a:lstStyle/>
                    <a:p>
                      <a:pPr algn="ctr"/>
                      <a:r>
                        <a:rPr lang="en-US" altLang="zh-CN" sz="1200" b="0" dirty="0">
                          <a:solidFill>
                            <a:schemeClr val="tx1"/>
                          </a:solidFill>
                        </a:rPr>
                        <a:t>100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37027755"/>
                  </a:ext>
                </a:extLst>
              </a:tr>
              <a:tr h="232675">
                <a:tc>
                  <a:txBody>
                    <a:bodyPr/>
                    <a:lstStyle/>
                    <a:p>
                      <a:pPr algn="ctr"/>
                      <a:r>
                        <a:rPr lang="en-US" altLang="zh-CN" sz="1200" b="0" dirty="0">
                          <a:solidFill>
                            <a:schemeClr val="tx1"/>
                          </a:solidFill>
                        </a:rPr>
                        <a:t>101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28468635"/>
                  </a:ext>
                </a:extLst>
              </a:tr>
              <a:tr h="232675">
                <a:tc>
                  <a:txBody>
                    <a:bodyPr/>
                    <a:lstStyle/>
                    <a:p>
                      <a:pPr algn="ctr"/>
                      <a:r>
                        <a:rPr lang="en-US" altLang="zh-CN" sz="1200" b="0" dirty="0">
                          <a:solidFill>
                            <a:schemeClr val="tx1"/>
                          </a:solidFill>
                        </a:rPr>
                        <a:t>110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95066894"/>
                  </a:ext>
                </a:extLst>
              </a:tr>
              <a:tr h="232675">
                <a:tc>
                  <a:txBody>
                    <a:bodyPr/>
                    <a:lstStyle/>
                    <a:p>
                      <a:pPr algn="ctr"/>
                      <a:r>
                        <a:rPr lang="en-US" altLang="zh-CN" sz="1200" b="0" dirty="0">
                          <a:solidFill>
                            <a:schemeClr val="tx1"/>
                          </a:solidFill>
                        </a:rPr>
                        <a:t>111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0453116"/>
                  </a:ext>
                </a:extLst>
              </a:tr>
              <a:tr h="232675">
                <a:tc>
                  <a:txBody>
                    <a:bodyPr/>
                    <a:lstStyle/>
                    <a:p>
                      <a:pPr algn="ctr"/>
                      <a:r>
                        <a:rPr lang="en-US" altLang="zh-CN" sz="1200" b="0" dirty="0">
                          <a:solidFill>
                            <a:schemeClr val="tx1"/>
                          </a:solidFill>
                        </a:rPr>
                        <a:t>…</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74505929"/>
                  </a:ext>
                </a:extLst>
              </a:tr>
            </a:tbl>
          </a:graphicData>
        </a:graphic>
      </p:graphicFrame>
      <p:sp>
        <p:nvSpPr>
          <p:cNvPr id="18" name="Flowchart: Document 2">
            <a:extLst>
              <a:ext uri="{FF2B5EF4-FFF2-40B4-BE49-F238E27FC236}">
                <a16:creationId xmlns:a16="http://schemas.microsoft.com/office/drawing/2014/main" id="{3B07284D-3CB0-C925-5533-35C8EFE447F3}"/>
              </a:ext>
            </a:extLst>
          </p:cNvPr>
          <p:cNvSpPr/>
          <p:nvPr/>
        </p:nvSpPr>
        <p:spPr>
          <a:xfrm>
            <a:off x="1920729" y="4541811"/>
            <a:ext cx="1545721" cy="654544"/>
          </a:xfrm>
          <a:prstGeom prst="flowChartDocument">
            <a:avLst/>
          </a:prstGeom>
          <a:solidFill>
            <a:schemeClr val="accent6">
              <a:lumMod val="20000"/>
              <a:lumOff val="80000"/>
            </a:schemeClr>
          </a:solidFill>
          <a:ln w="3810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Raw Data Series</a:t>
            </a:r>
          </a:p>
        </p:txBody>
      </p:sp>
      <p:cxnSp>
        <p:nvCxnSpPr>
          <p:cNvPr id="19" name="Straight Arrow Connector 18">
            <a:extLst>
              <a:ext uri="{FF2B5EF4-FFF2-40B4-BE49-F238E27FC236}">
                <a16:creationId xmlns:a16="http://schemas.microsoft.com/office/drawing/2014/main" id="{163AEE11-B421-9EEA-25EB-BCF68BB540C3}"/>
              </a:ext>
            </a:extLst>
          </p:cNvPr>
          <p:cNvCxnSpPr>
            <a:cxnSpLocks/>
            <a:stCxn id="18" idx="3"/>
            <a:endCxn id="16" idx="1"/>
          </p:cNvCxnSpPr>
          <p:nvPr/>
        </p:nvCxnSpPr>
        <p:spPr>
          <a:xfrm>
            <a:off x="3466450" y="4869083"/>
            <a:ext cx="1086425" cy="46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32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31</a:t>
            </a:fld>
            <a:endParaRPr lang="en-CH"/>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4753FCE2-FAED-01F6-DFDF-D415825F4DD2}"/>
              </a:ext>
            </a:extLst>
          </p:cNvPr>
          <p:cNvSpPr/>
          <p:nvPr/>
        </p:nvSpPr>
        <p:spPr>
          <a:xfrm>
            <a:off x="4545616" y="1512946"/>
            <a:ext cx="3129943" cy="521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Density Aware Partitioning</a:t>
            </a:r>
          </a:p>
        </p:txBody>
      </p:sp>
      <p:pic>
        <p:nvPicPr>
          <p:cNvPr id="25" name="Graphic 24" descr="Single gear with solid fill">
            <a:extLst>
              <a:ext uri="{FF2B5EF4-FFF2-40B4-BE49-F238E27FC236}">
                <a16:creationId xmlns:a16="http://schemas.microsoft.com/office/drawing/2014/main" id="{F2BE3B34-7B9F-08B3-1C6E-FF4220A2B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159" y="1572595"/>
            <a:ext cx="421340" cy="421340"/>
          </a:xfrm>
          <a:prstGeom prst="rect">
            <a:avLst/>
          </a:prstGeom>
        </p:spPr>
      </p:pic>
      <p:cxnSp>
        <p:nvCxnSpPr>
          <p:cNvPr id="75" name="Straight Arrow Connector 74">
            <a:extLst>
              <a:ext uri="{FF2B5EF4-FFF2-40B4-BE49-F238E27FC236}">
                <a16:creationId xmlns:a16="http://schemas.microsoft.com/office/drawing/2014/main" id="{71CF753F-226F-DEBB-3A74-D9994C36B3FA}"/>
              </a:ext>
            </a:extLst>
          </p:cNvPr>
          <p:cNvCxnSpPr>
            <a:cxnSpLocks/>
            <a:stCxn id="9" idx="2"/>
            <a:endCxn id="20" idx="0"/>
          </p:cNvCxnSpPr>
          <p:nvPr/>
        </p:nvCxnSpPr>
        <p:spPr>
          <a:xfrm>
            <a:off x="6096000" y="956523"/>
            <a:ext cx="14588" cy="556423"/>
          </a:xfrm>
          <a:prstGeom prst="straightConnector1">
            <a:avLst/>
          </a:prstGeom>
          <a:ln w="63500"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7FC0D294-9695-2475-9A29-F355C992DC17}"/>
              </a:ext>
            </a:extLst>
          </p:cNvPr>
          <p:cNvSpPr/>
          <p:nvPr/>
        </p:nvSpPr>
        <p:spPr>
          <a:xfrm>
            <a:off x="1260795" y="2549148"/>
            <a:ext cx="9699584" cy="3943727"/>
          </a:xfrm>
          <a:prstGeom prst="roundRect">
            <a:avLst/>
          </a:prstGeom>
          <a:noFill/>
          <a:ln>
            <a:solidFill>
              <a:schemeClr val="bg2">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cxnSp>
        <p:nvCxnSpPr>
          <p:cNvPr id="10" name="Straight Arrow Connector 9">
            <a:extLst>
              <a:ext uri="{FF2B5EF4-FFF2-40B4-BE49-F238E27FC236}">
                <a16:creationId xmlns:a16="http://schemas.microsoft.com/office/drawing/2014/main" id="{88E3B3A7-5F53-A770-4324-DD01DC190CD7}"/>
              </a:ext>
            </a:extLst>
          </p:cNvPr>
          <p:cNvCxnSpPr>
            <a:cxnSpLocks/>
            <a:stCxn id="20" idx="2"/>
            <a:endCxn id="3" idx="0"/>
          </p:cNvCxnSpPr>
          <p:nvPr/>
        </p:nvCxnSpPr>
        <p:spPr>
          <a:xfrm flipH="1">
            <a:off x="6110587" y="2034591"/>
            <a:ext cx="1" cy="514557"/>
          </a:xfrm>
          <a:prstGeom prst="straightConnector1">
            <a:avLst/>
          </a:prstGeom>
          <a:ln w="63500" cmpd="sng">
            <a:solidFill>
              <a:schemeClr val="bg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52815A-0CE6-E59F-7948-D699E61DD0BA}"/>
              </a:ext>
            </a:extLst>
          </p:cNvPr>
          <p:cNvSpPr txBox="1"/>
          <p:nvPr/>
        </p:nvSpPr>
        <p:spPr>
          <a:xfrm>
            <a:off x="1458411" y="2824223"/>
            <a:ext cx="9294467" cy="646331"/>
          </a:xfrm>
          <a:prstGeom prst="rect">
            <a:avLst/>
          </a:prstGeom>
          <a:noFill/>
        </p:spPr>
        <p:txBody>
          <a:bodyPr wrap="square" rtlCol="0">
            <a:spAutoFit/>
          </a:bodyPr>
          <a:lstStyle/>
          <a:p>
            <a:pPr marL="285750" indent="-285750">
              <a:buFont typeface="Arial" panose="020B0604020202020204" pitchFamily="34" charset="0"/>
              <a:buChar char="•"/>
            </a:pPr>
            <a:r>
              <a:rPr lang="en-CH" dirty="0"/>
              <a:t>Compute binary summarizations (iSAX) of the Data Series </a:t>
            </a:r>
            <a:r>
              <a:rPr lang="en-CH" dirty="0">
                <a:solidFill>
                  <a:schemeClr val="bg2">
                    <a:lumMod val="75000"/>
                  </a:schemeClr>
                </a:solidFill>
              </a:rPr>
              <a:t>(</a:t>
            </a:r>
            <a:r>
              <a:rPr lang="en-GB" dirty="0">
                <a:solidFill>
                  <a:schemeClr val="bg2">
                    <a:lumMod val="75000"/>
                  </a:schemeClr>
                </a:solidFill>
              </a:rPr>
              <a:t>Shieh </a:t>
            </a:r>
            <a:r>
              <a:rPr lang="en-CH" dirty="0">
                <a:solidFill>
                  <a:schemeClr val="bg2">
                    <a:lumMod val="75000"/>
                  </a:schemeClr>
                </a:solidFill>
              </a:rPr>
              <a:t>et al. Knowl. Dic. Data Mining)</a:t>
            </a:r>
          </a:p>
          <a:p>
            <a:pPr marL="285750" indent="-285750">
              <a:buFont typeface="Arial" panose="020B0604020202020204" pitchFamily="34" charset="0"/>
              <a:buChar char="•"/>
            </a:pPr>
            <a:r>
              <a:rPr lang="en-CH" dirty="0"/>
              <a:t>Order the summarizations according to G</a:t>
            </a:r>
            <a:r>
              <a:rPr lang="en-GB" dirty="0"/>
              <a:t>r</a:t>
            </a:r>
            <a:r>
              <a:rPr lang="en-CH" dirty="0"/>
              <a:t>ay Code </a:t>
            </a:r>
            <a:r>
              <a:rPr lang="en-CH" dirty="0">
                <a:solidFill>
                  <a:schemeClr val="bg2">
                    <a:lumMod val="75000"/>
                  </a:schemeClr>
                </a:solidFill>
              </a:rPr>
              <a:t>(</a:t>
            </a:r>
            <a:r>
              <a:rPr lang="en-GB" dirty="0">
                <a:solidFill>
                  <a:schemeClr val="bg2">
                    <a:lumMod val="75000"/>
                  </a:schemeClr>
                </a:solidFill>
              </a:rPr>
              <a:t>Robert Doran, J. </a:t>
            </a:r>
            <a:r>
              <a:rPr lang="en-GB" dirty="0" err="1">
                <a:solidFill>
                  <a:schemeClr val="bg2">
                    <a:lumMod val="75000"/>
                  </a:schemeClr>
                </a:solidFill>
              </a:rPr>
              <a:t>Univers</a:t>
            </a:r>
            <a:r>
              <a:rPr lang="en-GB" dirty="0">
                <a:solidFill>
                  <a:schemeClr val="bg2">
                    <a:lumMod val="75000"/>
                  </a:schemeClr>
                </a:solidFill>
              </a:rPr>
              <a:t>. </a:t>
            </a:r>
            <a:r>
              <a:rPr lang="en-GB" dirty="0" err="1">
                <a:solidFill>
                  <a:schemeClr val="bg2">
                    <a:lumMod val="75000"/>
                  </a:schemeClr>
                </a:solidFill>
              </a:rPr>
              <a:t>Comput</a:t>
            </a:r>
            <a:r>
              <a:rPr lang="en-GB" dirty="0">
                <a:solidFill>
                  <a:schemeClr val="bg2">
                    <a:lumMod val="75000"/>
                  </a:schemeClr>
                </a:solidFill>
              </a:rPr>
              <a:t>. Sci.)</a:t>
            </a:r>
            <a:endParaRPr lang="en-CH" dirty="0">
              <a:solidFill>
                <a:schemeClr val="bg2">
                  <a:lumMod val="75000"/>
                </a:schemeClr>
              </a:solidFill>
            </a:endParaRPr>
          </a:p>
        </p:txBody>
      </p:sp>
      <p:graphicFrame>
        <p:nvGraphicFramePr>
          <p:cNvPr id="16" name="Table 5">
            <a:extLst>
              <a:ext uri="{FF2B5EF4-FFF2-40B4-BE49-F238E27FC236}">
                <a16:creationId xmlns:a16="http://schemas.microsoft.com/office/drawing/2014/main" id="{0C5319F0-BD0A-843C-EC48-7AC8E3DEB30B}"/>
              </a:ext>
            </a:extLst>
          </p:cNvPr>
          <p:cNvGraphicFramePr>
            <a:graphicFrameLocks noGrp="1"/>
          </p:cNvGraphicFramePr>
          <p:nvPr>
            <p:ph idx="1"/>
          </p:nvPr>
        </p:nvGraphicFramePr>
        <p:xfrm>
          <a:off x="4552875" y="3639333"/>
          <a:ext cx="627129" cy="2468880"/>
        </p:xfrm>
        <a:graphic>
          <a:graphicData uri="http://schemas.openxmlformats.org/drawingml/2006/table">
            <a:tbl>
              <a:tblPr firstRow="1" bandRow="1">
                <a:tableStyleId>{5C22544A-7EE6-4342-B048-85BDC9FD1C3A}</a:tableStyleId>
              </a:tblPr>
              <a:tblGrid>
                <a:gridCol w="627129">
                  <a:extLst>
                    <a:ext uri="{9D8B030D-6E8A-4147-A177-3AD203B41FA5}">
                      <a16:colId xmlns:a16="http://schemas.microsoft.com/office/drawing/2014/main" val="2774814388"/>
                    </a:ext>
                  </a:extLst>
                </a:gridCol>
              </a:tblGrid>
              <a:tr h="232675">
                <a:tc>
                  <a:txBody>
                    <a:bodyPr/>
                    <a:lstStyle/>
                    <a:p>
                      <a:pPr algn="ctr"/>
                      <a:r>
                        <a:rPr lang="en-US" altLang="zh-CN" sz="1200" b="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45832918"/>
                  </a:ext>
                </a:extLst>
              </a:tr>
              <a:tr h="232675">
                <a:tc>
                  <a:txBody>
                    <a:bodyPr/>
                    <a:lstStyle/>
                    <a:p>
                      <a:pPr algn="ctr"/>
                      <a:r>
                        <a:rPr lang="en-US" altLang="zh-CN" sz="1200" b="0" dirty="0">
                          <a:solidFill>
                            <a:schemeClr val="tx1"/>
                          </a:solidFill>
                        </a:rPr>
                        <a:t>001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64256416"/>
                  </a:ext>
                </a:extLst>
              </a:tr>
              <a:tr h="232675">
                <a:tc>
                  <a:txBody>
                    <a:bodyPr/>
                    <a:lstStyle/>
                    <a:p>
                      <a:pPr algn="ctr"/>
                      <a:r>
                        <a:rPr lang="en-US" altLang="zh-CN" sz="1200" b="0" dirty="0">
                          <a:solidFill>
                            <a:schemeClr val="tx1"/>
                          </a:solidFill>
                        </a:rPr>
                        <a:t>010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98318819"/>
                  </a:ext>
                </a:extLst>
              </a:tr>
              <a:tr h="232675">
                <a:tc>
                  <a:txBody>
                    <a:bodyPr/>
                    <a:lstStyle/>
                    <a:p>
                      <a:pPr algn="ctr"/>
                      <a:r>
                        <a:rPr lang="en-US" altLang="zh-CN" sz="1200" b="0" dirty="0">
                          <a:solidFill>
                            <a:schemeClr val="tx1"/>
                          </a:solidFill>
                        </a:rPr>
                        <a:t>011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24641978"/>
                  </a:ext>
                </a:extLst>
              </a:tr>
              <a:tr h="232675">
                <a:tc>
                  <a:txBody>
                    <a:bodyPr/>
                    <a:lstStyle/>
                    <a:p>
                      <a:pPr algn="ctr"/>
                      <a:r>
                        <a:rPr lang="en-US" altLang="zh-CN" sz="1200" b="0" dirty="0">
                          <a:solidFill>
                            <a:schemeClr val="tx1"/>
                          </a:solidFill>
                        </a:rPr>
                        <a:t>100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37027755"/>
                  </a:ext>
                </a:extLst>
              </a:tr>
              <a:tr h="232675">
                <a:tc>
                  <a:txBody>
                    <a:bodyPr/>
                    <a:lstStyle/>
                    <a:p>
                      <a:pPr algn="ctr"/>
                      <a:r>
                        <a:rPr lang="en-US" altLang="zh-CN" sz="1200" b="0" dirty="0">
                          <a:solidFill>
                            <a:schemeClr val="tx1"/>
                          </a:solidFill>
                        </a:rPr>
                        <a:t>101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28468635"/>
                  </a:ext>
                </a:extLst>
              </a:tr>
              <a:tr h="232675">
                <a:tc>
                  <a:txBody>
                    <a:bodyPr/>
                    <a:lstStyle/>
                    <a:p>
                      <a:pPr algn="ctr"/>
                      <a:r>
                        <a:rPr lang="en-US" altLang="zh-CN" sz="1200" b="0" dirty="0">
                          <a:solidFill>
                            <a:schemeClr val="tx1"/>
                          </a:solidFill>
                        </a:rPr>
                        <a:t>110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95066894"/>
                  </a:ext>
                </a:extLst>
              </a:tr>
              <a:tr h="232675">
                <a:tc>
                  <a:txBody>
                    <a:bodyPr/>
                    <a:lstStyle/>
                    <a:p>
                      <a:pPr algn="ctr"/>
                      <a:r>
                        <a:rPr lang="en-US" altLang="zh-CN" sz="1200" b="0" dirty="0">
                          <a:solidFill>
                            <a:schemeClr val="tx1"/>
                          </a:solidFill>
                        </a:rPr>
                        <a:t>111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0453116"/>
                  </a:ext>
                </a:extLst>
              </a:tr>
              <a:tr h="232675">
                <a:tc>
                  <a:txBody>
                    <a:bodyPr/>
                    <a:lstStyle/>
                    <a:p>
                      <a:pPr algn="ctr"/>
                      <a:r>
                        <a:rPr lang="en-US" altLang="zh-CN" sz="1200" b="0" dirty="0">
                          <a:solidFill>
                            <a:schemeClr val="tx1"/>
                          </a:solidFill>
                        </a:rPr>
                        <a:t>…</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74505929"/>
                  </a:ext>
                </a:extLst>
              </a:tr>
            </a:tbl>
          </a:graphicData>
        </a:graphic>
      </p:graphicFrame>
      <p:sp>
        <p:nvSpPr>
          <p:cNvPr id="18" name="Flowchart: Document 2">
            <a:extLst>
              <a:ext uri="{FF2B5EF4-FFF2-40B4-BE49-F238E27FC236}">
                <a16:creationId xmlns:a16="http://schemas.microsoft.com/office/drawing/2014/main" id="{3B07284D-3CB0-C925-5533-35C8EFE447F3}"/>
              </a:ext>
            </a:extLst>
          </p:cNvPr>
          <p:cNvSpPr/>
          <p:nvPr/>
        </p:nvSpPr>
        <p:spPr>
          <a:xfrm>
            <a:off x="1920729" y="4541811"/>
            <a:ext cx="1545721" cy="654544"/>
          </a:xfrm>
          <a:prstGeom prst="flowChartDocument">
            <a:avLst/>
          </a:prstGeom>
          <a:solidFill>
            <a:schemeClr val="accent6">
              <a:lumMod val="20000"/>
              <a:lumOff val="80000"/>
            </a:schemeClr>
          </a:solidFill>
          <a:ln w="3810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Raw Data Series</a:t>
            </a:r>
          </a:p>
        </p:txBody>
      </p:sp>
      <p:cxnSp>
        <p:nvCxnSpPr>
          <p:cNvPr id="19" name="Straight Arrow Connector 18">
            <a:extLst>
              <a:ext uri="{FF2B5EF4-FFF2-40B4-BE49-F238E27FC236}">
                <a16:creationId xmlns:a16="http://schemas.microsoft.com/office/drawing/2014/main" id="{163AEE11-B421-9EEA-25EB-BCF68BB540C3}"/>
              </a:ext>
            </a:extLst>
          </p:cNvPr>
          <p:cNvCxnSpPr>
            <a:cxnSpLocks/>
            <a:stCxn id="18" idx="3"/>
            <a:endCxn id="16" idx="1"/>
          </p:cNvCxnSpPr>
          <p:nvPr/>
        </p:nvCxnSpPr>
        <p:spPr>
          <a:xfrm>
            <a:off x="3466450" y="4869083"/>
            <a:ext cx="1086425" cy="46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Table 5">
            <a:extLst>
              <a:ext uri="{FF2B5EF4-FFF2-40B4-BE49-F238E27FC236}">
                <a16:creationId xmlns:a16="http://schemas.microsoft.com/office/drawing/2014/main" id="{6CFE9309-197B-F1AB-643F-989C68C3240E}"/>
              </a:ext>
            </a:extLst>
          </p:cNvPr>
          <p:cNvGraphicFramePr>
            <a:graphicFrameLocks/>
          </p:cNvGraphicFramePr>
          <p:nvPr/>
        </p:nvGraphicFramePr>
        <p:xfrm>
          <a:off x="6330909" y="3639333"/>
          <a:ext cx="627129" cy="2468880"/>
        </p:xfrm>
        <a:graphic>
          <a:graphicData uri="http://schemas.openxmlformats.org/drawingml/2006/table">
            <a:tbl>
              <a:tblPr firstRow="1" bandRow="1">
                <a:tableStyleId>{5C22544A-7EE6-4342-B048-85BDC9FD1C3A}</a:tableStyleId>
              </a:tblPr>
              <a:tblGrid>
                <a:gridCol w="627129">
                  <a:extLst>
                    <a:ext uri="{9D8B030D-6E8A-4147-A177-3AD203B41FA5}">
                      <a16:colId xmlns:a16="http://schemas.microsoft.com/office/drawing/2014/main" val="2774814388"/>
                    </a:ext>
                  </a:extLst>
                </a:gridCol>
              </a:tblGrid>
              <a:tr h="263471">
                <a:tc>
                  <a:txBody>
                    <a:bodyPr/>
                    <a:lstStyle/>
                    <a:p>
                      <a:pPr algn="ctr"/>
                      <a:r>
                        <a:rPr lang="en-US" altLang="zh-CN" sz="1200" b="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45832918"/>
                  </a:ext>
                </a:extLst>
              </a:tr>
              <a:tr h="263471">
                <a:tc>
                  <a:txBody>
                    <a:bodyPr/>
                    <a:lstStyle/>
                    <a:p>
                      <a:pPr algn="ctr"/>
                      <a:r>
                        <a:rPr lang="en-US" altLang="zh-CN" sz="1200" b="0" dirty="0">
                          <a:solidFill>
                            <a:schemeClr val="tx1"/>
                          </a:solidFill>
                        </a:rPr>
                        <a:t>001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64256416"/>
                  </a:ext>
                </a:extLst>
              </a:tr>
              <a:tr h="263471">
                <a:tc>
                  <a:txBody>
                    <a:bodyPr/>
                    <a:lstStyle/>
                    <a:p>
                      <a:pPr algn="ctr"/>
                      <a:r>
                        <a:rPr lang="en-US" altLang="zh-CN" sz="1200" b="0" dirty="0">
                          <a:solidFill>
                            <a:schemeClr val="tx1"/>
                          </a:solidFill>
                        </a:rPr>
                        <a:t>011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98318819"/>
                  </a:ext>
                </a:extLst>
              </a:tr>
              <a:tr h="263471">
                <a:tc>
                  <a:txBody>
                    <a:bodyPr/>
                    <a:lstStyle/>
                    <a:p>
                      <a:pPr algn="ctr"/>
                      <a:r>
                        <a:rPr lang="en-US" altLang="zh-CN" sz="1200" b="0" dirty="0">
                          <a:solidFill>
                            <a:schemeClr val="tx1"/>
                          </a:solidFill>
                        </a:rPr>
                        <a:t>010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24641978"/>
                  </a:ext>
                </a:extLst>
              </a:tr>
              <a:tr h="263471">
                <a:tc>
                  <a:txBody>
                    <a:bodyPr/>
                    <a:lstStyle/>
                    <a:p>
                      <a:pPr algn="ctr"/>
                      <a:r>
                        <a:rPr lang="en-US" altLang="zh-CN" sz="1200" b="0" dirty="0">
                          <a:solidFill>
                            <a:schemeClr val="tx1"/>
                          </a:solidFill>
                        </a:rPr>
                        <a:t>110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37027755"/>
                  </a:ext>
                </a:extLst>
              </a:tr>
              <a:tr h="263471">
                <a:tc>
                  <a:txBody>
                    <a:bodyPr/>
                    <a:lstStyle/>
                    <a:p>
                      <a:pPr algn="ctr"/>
                      <a:r>
                        <a:rPr lang="en-US" altLang="zh-CN" sz="1200" b="0" dirty="0">
                          <a:solidFill>
                            <a:schemeClr val="tx1"/>
                          </a:solidFill>
                        </a:rPr>
                        <a:t>111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28468635"/>
                  </a:ext>
                </a:extLst>
              </a:tr>
              <a:tr h="263471">
                <a:tc>
                  <a:txBody>
                    <a:bodyPr/>
                    <a:lstStyle/>
                    <a:p>
                      <a:pPr algn="ctr"/>
                      <a:r>
                        <a:rPr lang="en-US" altLang="zh-CN" sz="1200" b="0" dirty="0">
                          <a:solidFill>
                            <a:schemeClr val="tx1"/>
                          </a:solidFill>
                        </a:rPr>
                        <a:t>101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95066894"/>
                  </a:ext>
                </a:extLst>
              </a:tr>
              <a:tr h="263471">
                <a:tc>
                  <a:txBody>
                    <a:bodyPr/>
                    <a:lstStyle/>
                    <a:p>
                      <a:pPr algn="ctr"/>
                      <a:r>
                        <a:rPr lang="en-US" altLang="zh-CN" sz="1200" b="0" dirty="0">
                          <a:solidFill>
                            <a:schemeClr val="tx1"/>
                          </a:solidFill>
                        </a:rPr>
                        <a:t>100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0453116"/>
                  </a:ext>
                </a:extLst>
              </a:tr>
              <a:tr h="263471">
                <a:tc>
                  <a:txBody>
                    <a:bodyPr/>
                    <a:lstStyle/>
                    <a:p>
                      <a:pPr algn="ctr"/>
                      <a:r>
                        <a:rPr lang="en-US" altLang="zh-CN" sz="1200" b="0" dirty="0">
                          <a:solidFill>
                            <a:schemeClr val="tx1"/>
                          </a:solidFill>
                        </a:rPr>
                        <a:t>…</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74505929"/>
                  </a:ext>
                </a:extLst>
              </a:tr>
            </a:tbl>
          </a:graphicData>
        </a:graphic>
      </p:graphicFrame>
      <p:cxnSp>
        <p:nvCxnSpPr>
          <p:cNvPr id="31" name="Straight Arrow Connector 30">
            <a:extLst>
              <a:ext uri="{FF2B5EF4-FFF2-40B4-BE49-F238E27FC236}">
                <a16:creationId xmlns:a16="http://schemas.microsoft.com/office/drawing/2014/main" id="{7E8AD415-FE34-D859-A256-020B664B4CCD}"/>
              </a:ext>
            </a:extLst>
          </p:cNvPr>
          <p:cNvCxnSpPr>
            <a:cxnSpLocks/>
            <a:stCxn id="16" idx="3"/>
            <a:endCxn id="30" idx="1"/>
          </p:cNvCxnSpPr>
          <p:nvPr/>
        </p:nvCxnSpPr>
        <p:spPr>
          <a:xfrm>
            <a:off x="5180004" y="4873773"/>
            <a:ext cx="115090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300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32</a:t>
            </a:fld>
            <a:endParaRPr lang="en-CH"/>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4753FCE2-FAED-01F6-DFDF-D415825F4DD2}"/>
              </a:ext>
            </a:extLst>
          </p:cNvPr>
          <p:cNvSpPr/>
          <p:nvPr/>
        </p:nvSpPr>
        <p:spPr>
          <a:xfrm>
            <a:off x="4545616" y="1512946"/>
            <a:ext cx="3129943" cy="521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Density Aware Partitioning</a:t>
            </a:r>
          </a:p>
        </p:txBody>
      </p:sp>
      <p:pic>
        <p:nvPicPr>
          <p:cNvPr id="25" name="Graphic 24" descr="Single gear with solid fill">
            <a:extLst>
              <a:ext uri="{FF2B5EF4-FFF2-40B4-BE49-F238E27FC236}">
                <a16:creationId xmlns:a16="http://schemas.microsoft.com/office/drawing/2014/main" id="{F2BE3B34-7B9F-08B3-1C6E-FF4220A2B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159" y="1572595"/>
            <a:ext cx="421340" cy="421340"/>
          </a:xfrm>
          <a:prstGeom prst="rect">
            <a:avLst/>
          </a:prstGeom>
        </p:spPr>
      </p:pic>
      <p:cxnSp>
        <p:nvCxnSpPr>
          <p:cNvPr id="75" name="Straight Arrow Connector 74">
            <a:extLst>
              <a:ext uri="{FF2B5EF4-FFF2-40B4-BE49-F238E27FC236}">
                <a16:creationId xmlns:a16="http://schemas.microsoft.com/office/drawing/2014/main" id="{71CF753F-226F-DEBB-3A74-D9994C36B3FA}"/>
              </a:ext>
            </a:extLst>
          </p:cNvPr>
          <p:cNvCxnSpPr>
            <a:cxnSpLocks/>
            <a:stCxn id="9" idx="2"/>
            <a:endCxn id="20" idx="0"/>
          </p:cNvCxnSpPr>
          <p:nvPr/>
        </p:nvCxnSpPr>
        <p:spPr>
          <a:xfrm>
            <a:off x="6096000" y="956523"/>
            <a:ext cx="14588" cy="556423"/>
          </a:xfrm>
          <a:prstGeom prst="straightConnector1">
            <a:avLst/>
          </a:prstGeom>
          <a:ln w="63500"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7FC0D294-9695-2475-9A29-F355C992DC17}"/>
              </a:ext>
            </a:extLst>
          </p:cNvPr>
          <p:cNvSpPr/>
          <p:nvPr/>
        </p:nvSpPr>
        <p:spPr>
          <a:xfrm>
            <a:off x="1260795" y="2549148"/>
            <a:ext cx="9699584" cy="3943727"/>
          </a:xfrm>
          <a:prstGeom prst="roundRect">
            <a:avLst/>
          </a:prstGeom>
          <a:noFill/>
          <a:ln>
            <a:solidFill>
              <a:schemeClr val="bg2">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cxnSp>
        <p:nvCxnSpPr>
          <p:cNvPr id="10" name="Straight Arrow Connector 9">
            <a:extLst>
              <a:ext uri="{FF2B5EF4-FFF2-40B4-BE49-F238E27FC236}">
                <a16:creationId xmlns:a16="http://schemas.microsoft.com/office/drawing/2014/main" id="{88E3B3A7-5F53-A770-4324-DD01DC190CD7}"/>
              </a:ext>
            </a:extLst>
          </p:cNvPr>
          <p:cNvCxnSpPr>
            <a:cxnSpLocks/>
            <a:stCxn id="20" idx="2"/>
            <a:endCxn id="3" idx="0"/>
          </p:cNvCxnSpPr>
          <p:nvPr/>
        </p:nvCxnSpPr>
        <p:spPr>
          <a:xfrm flipH="1">
            <a:off x="6110587" y="2034591"/>
            <a:ext cx="1" cy="514557"/>
          </a:xfrm>
          <a:prstGeom prst="straightConnector1">
            <a:avLst/>
          </a:prstGeom>
          <a:ln w="63500" cmpd="sng">
            <a:solidFill>
              <a:schemeClr val="bg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52815A-0CE6-E59F-7948-D699E61DD0BA}"/>
              </a:ext>
            </a:extLst>
          </p:cNvPr>
          <p:cNvSpPr txBox="1"/>
          <p:nvPr/>
        </p:nvSpPr>
        <p:spPr>
          <a:xfrm>
            <a:off x="1458411" y="2824223"/>
            <a:ext cx="9294467" cy="646331"/>
          </a:xfrm>
          <a:prstGeom prst="rect">
            <a:avLst/>
          </a:prstGeom>
          <a:noFill/>
        </p:spPr>
        <p:txBody>
          <a:bodyPr wrap="square" rtlCol="0">
            <a:spAutoFit/>
          </a:bodyPr>
          <a:lstStyle/>
          <a:p>
            <a:pPr marL="285750" indent="-285750">
              <a:buFont typeface="Arial" panose="020B0604020202020204" pitchFamily="34" charset="0"/>
              <a:buChar char="•"/>
            </a:pPr>
            <a:r>
              <a:rPr lang="en-CH" dirty="0"/>
              <a:t>Compute binary summarizations (iSAX) of the Data Series </a:t>
            </a:r>
            <a:r>
              <a:rPr lang="en-CH" dirty="0">
                <a:solidFill>
                  <a:schemeClr val="bg2">
                    <a:lumMod val="75000"/>
                  </a:schemeClr>
                </a:solidFill>
              </a:rPr>
              <a:t>(</a:t>
            </a:r>
            <a:r>
              <a:rPr lang="en-GB" dirty="0">
                <a:solidFill>
                  <a:schemeClr val="bg2">
                    <a:lumMod val="75000"/>
                  </a:schemeClr>
                </a:solidFill>
              </a:rPr>
              <a:t>Shieh </a:t>
            </a:r>
            <a:r>
              <a:rPr lang="en-CH" dirty="0">
                <a:solidFill>
                  <a:schemeClr val="bg2">
                    <a:lumMod val="75000"/>
                  </a:schemeClr>
                </a:solidFill>
              </a:rPr>
              <a:t>et al. Knowl. Dic. Data Mining)</a:t>
            </a:r>
          </a:p>
          <a:p>
            <a:pPr marL="285750" indent="-285750">
              <a:buFont typeface="Arial" panose="020B0604020202020204" pitchFamily="34" charset="0"/>
              <a:buChar char="•"/>
            </a:pPr>
            <a:r>
              <a:rPr lang="en-CH" dirty="0"/>
              <a:t>Order the summarizations according to G</a:t>
            </a:r>
            <a:r>
              <a:rPr lang="en-GB" dirty="0"/>
              <a:t>r</a:t>
            </a:r>
            <a:r>
              <a:rPr lang="en-CH" dirty="0"/>
              <a:t>ay Code </a:t>
            </a:r>
            <a:r>
              <a:rPr lang="en-CH" dirty="0">
                <a:solidFill>
                  <a:schemeClr val="bg2">
                    <a:lumMod val="75000"/>
                  </a:schemeClr>
                </a:solidFill>
              </a:rPr>
              <a:t>(</a:t>
            </a:r>
            <a:r>
              <a:rPr lang="en-GB" dirty="0">
                <a:solidFill>
                  <a:schemeClr val="bg2">
                    <a:lumMod val="75000"/>
                  </a:schemeClr>
                </a:solidFill>
              </a:rPr>
              <a:t>Robert Doran, J. </a:t>
            </a:r>
            <a:r>
              <a:rPr lang="en-GB" dirty="0" err="1">
                <a:solidFill>
                  <a:schemeClr val="bg2">
                    <a:lumMod val="75000"/>
                  </a:schemeClr>
                </a:solidFill>
              </a:rPr>
              <a:t>Univers</a:t>
            </a:r>
            <a:r>
              <a:rPr lang="en-GB" dirty="0">
                <a:solidFill>
                  <a:schemeClr val="bg2">
                    <a:lumMod val="75000"/>
                  </a:schemeClr>
                </a:solidFill>
              </a:rPr>
              <a:t>. </a:t>
            </a:r>
            <a:r>
              <a:rPr lang="en-GB" dirty="0" err="1">
                <a:solidFill>
                  <a:schemeClr val="bg2">
                    <a:lumMod val="75000"/>
                  </a:schemeClr>
                </a:solidFill>
              </a:rPr>
              <a:t>Comput</a:t>
            </a:r>
            <a:r>
              <a:rPr lang="en-GB" dirty="0">
                <a:solidFill>
                  <a:schemeClr val="bg2">
                    <a:lumMod val="75000"/>
                  </a:schemeClr>
                </a:solidFill>
              </a:rPr>
              <a:t>. Sci.)</a:t>
            </a:r>
            <a:endParaRPr lang="en-CH" dirty="0">
              <a:solidFill>
                <a:schemeClr val="bg2">
                  <a:lumMod val="75000"/>
                </a:schemeClr>
              </a:solidFill>
            </a:endParaRPr>
          </a:p>
        </p:txBody>
      </p:sp>
      <p:graphicFrame>
        <p:nvGraphicFramePr>
          <p:cNvPr id="16" name="Table 5">
            <a:extLst>
              <a:ext uri="{FF2B5EF4-FFF2-40B4-BE49-F238E27FC236}">
                <a16:creationId xmlns:a16="http://schemas.microsoft.com/office/drawing/2014/main" id="{0C5319F0-BD0A-843C-EC48-7AC8E3DEB30B}"/>
              </a:ext>
            </a:extLst>
          </p:cNvPr>
          <p:cNvGraphicFramePr>
            <a:graphicFrameLocks noGrp="1"/>
          </p:cNvGraphicFramePr>
          <p:nvPr>
            <p:ph idx="1"/>
          </p:nvPr>
        </p:nvGraphicFramePr>
        <p:xfrm>
          <a:off x="4552875" y="3639333"/>
          <a:ext cx="627129" cy="2468880"/>
        </p:xfrm>
        <a:graphic>
          <a:graphicData uri="http://schemas.openxmlformats.org/drawingml/2006/table">
            <a:tbl>
              <a:tblPr firstRow="1" bandRow="1">
                <a:tableStyleId>{5C22544A-7EE6-4342-B048-85BDC9FD1C3A}</a:tableStyleId>
              </a:tblPr>
              <a:tblGrid>
                <a:gridCol w="627129">
                  <a:extLst>
                    <a:ext uri="{9D8B030D-6E8A-4147-A177-3AD203B41FA5}">
                      <a16:colId xmlns:a16="http://schemas.microsoft.com/office/drawing/2014/main" val="2774814388"/>
                    </a:ext>
                  </a:extLst>
                </a:gridCol>
              </a:tblGrid>
              <a:tr h="232675">
                <a:tc>
                  <a:txBody>
                    <a:bodyPr/>
                    <a:lstStyle/>
                    <a:p>
                      <a:pPr algn="ctr"/>
                      <a:r>
                        <a:rPr lang="en-US" altLang="zh-CN" sz="1200" b="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45832918"/>
                  </a:ext>
                </a:extLst>
              </a:tr>
              <a:tr h="232675">
                <a:tc>
                  <a:txBody>
                    <a:bodyPr/>
                    <a:lstStyle/>
                    <a:p>
                      <a:pPr algn="ctr"/>
                      <a:r>
                        <a:rPr lang="en-US" altLang="zh-CN" sz="1200" b="0" dirty="0">
                          <a:solidFill>
                            <a:schemeClr val="tx1"/>
                          </a:solidFill>
                        </a:rPr>
                        <a:t>001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64256416"/>
                  </a:ext>
                </a:extLst>
              </a:tr>
              <a:tr h="232675">
                <a:tc>
                  <a:txBody>
                    <a:bodyPr/>
                    <a:lstStyle/>
                    <a:p>
                      <a:pPr algn="ctr"/>
                      <a:r>
                        <a:rPr lang="en-US" altLang="zh-CN" sz="1200" b="0" dirty="0">
                          <a:solidFill>
                            <a:schemeClr val="tx1"/>
                          </a:solidFill>
                        </a:rPr>
                        <a:t>010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98318819"/>
                  </a:ext>
                </a:extLst>
              </a:tr>
              <a:tr h="232675">
                <a:tc>
                  <a:txBody>
                    <a:bodyPr/>
                    <a:lstStyle/>
                    <a:p>
                      <a:pPr algn="ctr"/>
                      <a:r>
                        <a:rPr lang="en-US" altLang="zh-CN" sz="1200" b="0" dirty="0">
                          <a:solidFill>
                            <a:schemeClr val="tx1"/>
                          </a:solidFill>
                        </a:rPr>
                        <a:t>011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24641978"/>
                  </a:ext>
                </a:extLst>
              </a:tr>
              <a:tr h="232675">
                <a:tc>
                  <a:txBody>
                    <a:bodyPr/>
                    <a:lstStyle/>
                    <a:p>
                      <a:pPr algn="ctr"/>
                      <a:r>
                        <a:rPr lang="en-US" altLang="zh-CN" sz="1200" b="0" dirty="0">
                          <a:solidFill>
                            <a:schemeClr val="tx1"/>
                          </a:solidFill>
                        </a:rPr>
                        <a:t>100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37027755"/>
                  </a:ext>
                </a:extLst>
              </a:tr>
              <a:tr h="232675">
                <a:tc>
                  <a:txBody>
                    <a:bodyPr/>
                    <a:lstStyle/>
                    <a:p>
                      <a:pPr algn="ctr"/>
                      <a:r>
                        <a:rPr lang="en-US" altLang="zh-CN" sz="1200" b="0" dirty="0">
                          <a:solidFill>
                            <a:schemeClr val="tx1"/>
                          </a:solidFill>
                        </a:rPr>
                        <a:t>101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28468635"/>
                  </a:ext>
                </a:extLst>
              </a:tr>
              <a:tr h="232675">
                <a:tc>
                  <a:txBody>
                    <a:bodyPr/>
                    <a:lstStyle/>
                    <a:p>
                      <a:pPr algn="ctr"/>
                      <a:r>
                        <a:rPr lang="en-US" altLang="zh-CN" sz="1200" b="0" dirty="0">
                          <a:solidFill>
                            <a:schemeClr val="tx1"/>
                          </a:solidFill>
                        </a:rPr>
                        <a:t>110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95066894"/>
                  </a:ext>
                </a:extLst>
              </a:tr>
              <a:tr h="232675">
                <a:tc>
                  <a:txBody>
                    <a:bodyPr/>
                    <a:lstStyle/>
                    <a:p>
                      <a:pPr algn="ctr"/>
                      <a:r>
                        <a:rPr lang="en-US" altLang="zh-CN" sz="1200" b="0" dirty="0">
                          <a:solidFill>
                            <a:schemeClr val="tx1"/>
                          </a:solidFill>
                        </a:rPr>
                        <a:t>111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0453116"/>
                  </a:ext>
                </a:extLst>
              </a:tr>
              <a:tr h="232675">
                <a:tc>
                  <a:txBody>
                    <a:bodyPr/>
                    <a:lstStyle/>
                    <a:p>
                      <a:pPr algn="ctr"/>
                      <a:r>
                        <a:rPr lang="en-US" altLang="zh-CN" sz="1200" b="0" dirty="0">
                          <a:solidFill>
                            <a:schemeClr val="tx1"/>
                          </a:solidFill>
                        </a:rPr>
                        <a:t>…</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74505929"/>
                  </a:ext>
                </a:extLst>
              </a:tr>
            </a:tbl>
          </a:graphicData>
        </a:graphic>
      </p:graphicFrame>
      <p:sp>
        <p:nvSpPr>
          <p:cNvPr id="18" name="Flowchart: Document 2">
            <a:extLst>
              <a:ext uri="{FF2B5EF4-FFF2-40B4-BE49-F238E27FC236}">
                <a16:creationId xmlns:a16="http://schemas.microsoft.com/office/drawing/2014/main" id="{3B07284D-3CB0-C925-5533-35C8EFE447F3}"/>
              </a:ext>
            </a:extLst>
          </p:cNvPr>
          <p:cNvSpPr/>
          <p:nvPr/>
        </p:nvSpPr>
        <p:spPr>
          <a:xfrm>
            <a:off x="1920729" y="4541811"/>
            <a:ext cx="1545721" cy="654544"/>
          </a:xfrm>
          <a:prstGeom prst="flowChartDocument">
            <a:avLst/>
          </a:prstGeom>
          <a:solidFill>
            <a:schemeClr val="accent6">
              <a:lumMod val="20000"/>
              <a:lumOff val="80000"/>
            </a:schemeClr>
          </a:solidFill>
          <a:ln w="3810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Raw Data Series</a:t>
            </a:r>
          </a:p>
        </p:txBody>
      </p:sp>
      <p:cxnSp>
        <p:nvCxnSpPr>
          <p:cNvPr id="19" name="Straight Arrow Connector 18">
            <a:extLst>
              <a:ext uri="{FF2B5EF4-FFF2-40B4-BE49-F238E27FC236}">
                <a16:creationId xmlns:a16="http://schemas.microsoft.com/office/drawing/2014/main" id="{163AEE11-B421-9EEA-25EB-BCF68BB540C3}"/>
              </a:ext>
            </a:extLst>
          </p:cNvPr>
          <p:cNvCxnSpPr>
            <a:cxnSpLocks/>
            <a:stCxn id="18" idx="3"/>
            <a:endCxn id="16" idx="1"/>
          </p:cNvCxnSpPr>
          <p:nvPr/>
        </p:nvCxnSpPr>
        <p:spPr>
          <a:xfrm>
            <a:off x="3466450" y="4869083"/>
            <a:ext cx="1086425" cy="46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Table 5">
            <a:extLst>
              <a:ext uri="{FF2B5EF4-FFF2-40B4-BE49-F238E27FC236}">
                <a16:creationId xmlns:a16="http://schemas.microsoft.com/office/drawing/2014/main" id="{6CFE9309-197B-F1AB-643F-989C68C3240E}"/>
              </a:ext>
            </a:extLst>
          </p:cNvPr>
          <p:cNvGraphicFramePr>
            <a:graphicFrameLocks/>
          </p:cNvGraphicFramePr>
          <p:nvPr/>
        </p:nvGraphicFramePr>
        <p:xfrm>
          <a:off x="6330909" y="3639333"/>
          <a:ext cx="627129" cy="2468880"/>
        </p:xfrm>
        <a:graphic>
          <a:graphicData uri="http://schemas.openxmlformats.org/drawingml/2006/table">
            <a:tbl>
              <a:tblPr firstRow="1" bandRow="1">
                <a:tableStyleId>{5C22544A-7EE6-4342-B048-85BDC9FD1C3A}</a:tableStyleId>
              </a:tblPr>
              <a:tblGrid>
                <a:gridCol w="627129">
                  <a:extLst>
                    <a:ext uri="{9D8B030D-6E8A-4147-A177-3AD203B41FA5}">
                      <a16:colId xmlns:a16="http://schemas.microsoft.com/office/drawing/2014/main" val="2774814388"/>
                    </a:ext>
                  </a:extLst>
                </a:gridCol>
              </a:tblGrid>
              <a:tr h="263471">
                <a:tc>
                  <a:txBody>
                    <a:bodyPr/>
                    <a:lstStyle/>
                    <a:p>
                      <a:pPr algn="ctr"/>
                      <a:r>
                        <a:rPr lang="en-US" altLang="zh-CN" sz="1200" b="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45832918"/>
                  </a:ext>
                </a:extLst>
              </a:tr>
              <a:tr h="263471">
                <a:tc>
                  <a:txBody>
                    <a:bodyPr/>
                    <a:lstStyle/>
                    <a:p>
                      <a:pPr algn="ctr"/>
                      <a:r>
                        <a:rPr lang="en-US" altLang="zh-CN" sz="1200" b="0" dirty="0">
                          <a:solidFill>
                            <a:schemeClr val="tx1"/>
                          </a:solidFill>
                        </a:rPr>
                        <a:t>001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64256416"/>
                  </a:ext>
                </a:extLst>
              </a:tr>
              <a:tr h="263471">
                <a:tc>
                  <a:txBody>
                    <a:bodyPr/>
                    <a:lstStyle/>
                    <a:p>
                      <a:pPr algn="ctr"/>
                      <a:r>
                        <a:rPr lang="en-US" altLang="zh-CN" sz="1200" b="0" dirty="0">
                          <a:solidFill>
                            <a:schemeClr val="tx1"/>
                          </a:solidFill>
                        </a:rPr>
                        <a:t>011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98318819"/>
                  </a:ext>
                </a:extLst>
              </a:tr>
              <a:tr h="263471">
                <a:tc>
                  <a:txBody>
                    <a:bodyPr/>
                    <a:lstStyle/>
                    <a:p>
                      <a:pPr algn="ctr"/>
                      <a:r>
                        <a:rPr lang="en-US" altLang="zh-CN" sz="1200" b="0" dirty="0">
                          <a:solidFill>
                            <a:schemeClr val="tx1"/>
                          </a:solidFill>
                        </a:rPr>
                        <a:t>010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24641978"/>
                  </a:ext>
                </a:extLst>
              </a:tr>
              <a:tr h="263471">
                <a:tc>
                  <a:txBody>
                    <a:bodyPr/>
                    <a:lstStyle/>
                    <a:p>
                      <a:pPr algn="ctr"/>
                      <a:r>
                        <a:rPr lang="en-US" altLang="zh-CN" sz="1200" b="0" dirty="0">
                          <a:solidFill>
                            <a:schemeClr val="tx1"/>
                          </a:solidFill>
                        </a:rPr>
                        <a:t>110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37027755"/>
                  </a:ext>
                </a:extLst>
              </a:tr>
              <a:tr h="263471">
                <a:tc>
                  <a:txBody>
                    <a:bodyPr/>
                    <a:lstStyle/>
                    <a:p>
                      <a:pPr algn="ctr"/>
                      <a:r>
                        <a:rPr lang="en-US" altLang="zh-CN" sz="1200" b="0" dirty="0">
                          <a:solidFill>
                            <a:schemeClr val="tx1"/>
                          </a:solidFill>
                        </a:rPr>
                        <a:t>111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28468635"/>
                  </a:ext>
                </a:extLst>
              </a:tr>
              <a:tr h="263471">
                <a:tc>
                  <a:txBody>
                    <a:bodyPr/>
                    <a:lstStyle/>
                    <a:p>
                      <a:pPr algn="ctr"/>
                      <a:r>
                        <a:rPr lang="en-US" altLang="zh-CN" sz="1200" b="0" dirty="0">
                          <a:solidFill>
                            <a:schemeClr val="tx1"/>
                          </a:solidFill>
                        </a:rPr>
                        <a:t>101</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95066894"/>
                  </a:ext>
                </a:extLst>
              </a:tr>
              <a:tr h="263471">
                <a:tc>
                  <a:txBody>
                    <a:bodyPr/>
                    <a:lstStyle/>
                    <a:p>
                      <a:pPr algn="ctr"/>
                      <a:r>
                        <a:rPr lang="en-US" altLang="zh-CN" sz="1200" b="0" dirty="0">
                          <a:solidFill>
                            <a:schemeClr val="tx1"/>
                          </a:solidFill>
                        </a:rPr>
                        <a:t>100</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0453116"/>
                  </a:ext>
                </a:extLst>
              </a:tr>
              <a:tr h="263471">
                <a:tc>
                  <a:txBody>
                    <a:bodyPr/>
                    <a:lstStyle/>
                    <a:p>
                      <a:pPr algn="ctr"/>
                      <a:r>
                        <a:rPr lang="en-US" altLang="zh-CN" sz="1200" b="0" dirty="0">
                          <a:solidFill>
                            <a:schemeClr val="tx1"/>
                          </a:solidFill>
                        </a:rPr>
                        <a:t>…</a:t>
                      </a:r>
                      <a:endParaRPr lang="zh-CN"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74505929"/>
                  </a:ext>
                </a:extLst>
              </a:tr>
            </a:tbl>
          </a:graphicData>
        </a:graphic>
      </p:graphicFrame>
      <p:cxnSp>
        <p:nvCxnSpPr>
          <p:cNvPr id="31" name="Straight Arrow Connector 30">
            <a:extLst>
              <a:ext uri="{FF2B5EF4-FFF2-40B4-BE49-F238E27FC236}">
                <a16:creationId xmlns:a16="http://schemas.microsoft.com/office/drawing/2014/main" id="{7E8AD415-FE34-D859-A256-020B664B4CCD}"/>
              </a:ext>
            </a:extLst>
          </p:cNvPr>
          <p:cNvCxnSpPr>
            <a:cxnSpLocks/>
            <a:stCxn id="16" idx="3"/>
            <a:endCxn id="30" idx="1"/>
          </p:cNvCxnSpPr>
          <p:nvPr/>
        </p:nvCxnSpPr>
        <p:spPr>
          <a:xfrm>
            <a:off x="5180004" y="4873773"/>
            <a:ext cx="115090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D9F61D0-0F1F-7A35-5131-D8BE96E9E713}"/>
              </a:ext>
            </a:extLst>
          </p:cNvPr>
          <p:cNvCxnSpPr>
            <a:cxnSpLocks/>
            <a:stCxn id="30" idx="3"/>
            <a:endCxn id="13" idx="1"/>
          </p:cNvCxnSpPr>
          <p:nvPr/>
        </p:nvCxnSpPr>
        <p:spPr>
          <a:xfrm>
            <a:off x="6958038" y="4873773"/>
            <a:ext cx="1078449" cy="2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103924-8CD5-47E5-DE03-1F17E7B2668C}"/>
              </a:ext>
            </a:extLst>
          </p:cNvPr>
          <p:cNvSpPr txBox="1"/>
          <p:nvPr/>
        </p:nvSpPr>
        <p:spPr>
          <a:xfrm>
            <a:off x="8036487" y="4061144"/>
            <a:ext cx="2310368" cy="1631216"/>
          </a:xfrm>
          <a:prstGeom prst="rect">
            <a:avLst/>
          </a:prstGeom>
          <a:noFill/>
          <a:ln>
            <a:solidFill>
              <a:schemeClr val="bg2">
                <a:lumMod val="75000"/>
              </a:schemeClr>
            </a:solidFill>
            <a:prstDash val="dash"/>
          </a:ln>
        </p:spPr>
        <p:txBody>
          <a:bodyPr wrap="square">
            <a:spAutoFit/>
          </a:bodyPr>
          <a:lstStyle/>
          <a:p>
            <a:pPr marL="342900" indent="-342900">
              <a:buFont typeface="+mj-lt"/>
              <a:buAutoNum type="arabicPeriod"/>
            </a:pPr>
            <a:r>
              <a:rPr lang="en-GB" sz="1600" dirty="0"/>
              <a:t>Select number of partitions (e.g., 2)</a:t>
            </a:r>
          </a:p>
          <a:p>
            <a:pPr marL="342900" indent="-342900">
              <a:buFont typeface="+mj-lt"/>
              <a:buAutoNum type="arabicPeriod"/>
            </a:pPr>
            <a:r>
              <a:rPr lang="en-GB" sz="1600" dirty="0"/>
              <a:t>Partition data of the largest buffers</a:t>
            </a:r>
          </a:p>
          <a:p>
            <a:pPr marL="342900" indent="-342900">
              <a:buFont typeface="+mj-lt"/>
              <a:buAutoNum type="arabicPeriod"/>
            </a:pPr>
            <a:r>
              <a:rPr lang="en-GB" sz="1600" dirty="0"/>
              <a:t>Partition remaining buffers</a:t>
            </a:r>
          </a:p>
        </p:txBody>
      </p:sp>
    </p:spTree>
    <p:extLst>
      <p:ext uri="{BB962C8B-B14F-4D97-AF65-F5344CB8AC3E}">
        <p14:creationId xmlns:p14="http://schemas.microsoft.com/office/powerpoint/2010/main" val="196805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33</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4753FCE2-FAED-01F6-DFDF-D415825F4DD2}"/>
              </a:ext>
            </a:extLst>
          </p:cNvPr>
          <p:cNvSpPr/>
          <p:nvPr/>
        </p:nvSpPr>
        <p:spPr>
          <a:xfrm>
            <a:off x="4545616" y="1512946"/>
            <a:ext cx="3129943" cy="521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Density Aware Partitioning</a:t>
            </a:r>
          </a:p>
        </p:txBody>
      </p:sp>
      <p:pic>
        <p:nvPicPr>
          <p:cNvPr id="25" name="Graphic 24" descr="Single gear with solid fill">
            <a:extLst>
              <a:ext uri="{FF2B5EF4-FFF2-40B4-BE49-F238E27FC236}">
                <a16:creationId xmlns:a16="http://schemas.microsoft.com/office/drawing/2014/main" id="{F2BE3B34-7B9F-08B3-1C6E-FF4220A2B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159" y="1572595"/>
            <a:ext cx="421340" cy="421340"/>
          </a:xfrm>
          <a:prstGeom prst="rect">
            <a:avLst/>
          </a:prstGeom>
        </p:spPr>
      </p:pic>
      <p:cxnSp>
        <p:nvCxnSpPr>
          <p:cNvPr id="75" name="Straight Arrow Connector 74">
            <a:extLst>
              <a:ext uri="{FF2B5EF4-FFF2-40B4-BE49-F238E27FC236}">
                <a16:creationId xmlns:a16="http://schemas.microsoft.com/office/drawing/2014/main" id="{71CF753F-226F-DEBB-3A74-D9994C36B3FA}"/>
              </a:ext>
            </a:extLst>
          </p:cNvPr>
          <p:cNvCxnSpPr>
            <a:cxnSpLocks/>
            <a:stCxn id="9" idx="2"/>
            <a:endCxn id="20" idx="0"/>
          </p:cNvCxnSpPr>
          <p:nvPr/>
        </p:nvCxnSpPr>
        <p:spPr>
          <a:xfrm>
            <a:off x="6096000" y="956523"/>
            <a:ext cx="14588" cy="556423"/>
          </a:xfrm>
          <a:prstGeom prst="straightConnector1">
            <a:avLst/>
          </a:prstGeom>
          <a:ln w="63500"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72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34</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0B90EBB9-D386-F018-B532-C7C0F4515927}"/>
              </a:ext>
            </a:extLst>
          </p:cNvPr>
          <p:cNvCxnSpPr>
            <a:cxnSpLocks/>
            <a:stCxn id="20" idx="2"/>
            <a:endCxn id="59" idx="0"/>
          </p:cNvCxnSpPr>
          <p:nvPr/>
        </p:nvCxnSpPr>
        <p:spPr>
          <a:xfrm flipH="1">
            <a:off x="4789892" y="2034591"/>
            <a:ext cx="1320696" cy="39918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FF27E75-AEA5-2503-5459-EFB487FD5871}"/>
              </a:ext>
            </a:extLst>
          </p:cNvPr>
          <p:cNvCxnSpPr>
            <a:cxnSpLocks/>
            <a:stCxn id="20" idx="2"/>
            <a:endCxn id="60" idx="0"/>
          </p:cNvCxnSpPr>
          <p:nvPr/>
        </p:nvCxnSpPr>
        <p:spPr>
          <a:xfrm>
            <a:off x="6110588" y="2034591"/>
            <a:ext cx="1208612" cy="399181"/>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4753FCE2-FAED-01F6-DFDF-D415825F4DD2}"/>
              </a:ext>
            </a:extLst>
          </p:cNvPr>
          <p:cNvSpPr/>
          <p:nvPr/>
        </p:nvSpPr>
        <p:spPr>
          <a:xfrm>
            <a:off x="4545616" y="1512946"/>
            <a:ext cx="3129943" cy="521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Density Aware Partitioning</a:t>
            </a:r>
          </a:p>
        </p:txBody>
      </p:sp>
      <p:pic>
        <p:nvPicPr>
          <p:cNvPr id="25" name="Graphic 24" descr="Single gear with solid fill">
            <a:extLst>
              <a:ext uri="{FF2B5EF4-FFF2-40B4-BE49-F238E27FC236}">
                <a16:creationId xmlns:a16="http://schemas.microsoft.com/office/drawing/2014/main" id="{F2BE3B34-7B9F-08B3-1C6E-FF4220A2B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159" y="1572595"/>
            <a:ext cx="421340" cy="421340"/>
          </a:xfrm>
          <a:prstGeom prst="rect">
            <a:avLst/>
          </a:prstGeom>
        </p:spPr>
      </p:pic>
      <p:sp>
        <p:nvSpPr>
          <p:cNvPr id="59" name="Rectangle 58">
            <a:extLst>
              <a:ext uri="{FF2B5EF4-FFF2-40B4-BE49-F238E27FC236}">
                <a16:creationId xmlns:a16="http://schemas.microsoft.com/office/drawing/2014/main" id="{1A67B221-3571-9080-105C-971A3A171EBD}"/>
              </a:ext>
            </a:extLst>
          </p:cNvPr>
          <p:cNvSpPr/>
          <p:nvPr/>
        </p:nvSpPr>
        <p:spPr>
          <a:xfrm>
            <a:off x="3543798" y="2433772"/>
            <a:ext cx="2492188" cy="5558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chunk1</a:t>
            </a:r>
            <a:endParaRPr lang="en-US" sz="2000" b="1" dirty="0">
              <a:solidFill>
                <a:schemeClr val="tx1"/>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7EE34FB3-BF6E-A639-029A-9B50F1413753}"/>
              </a:ext>
            </a:extLst>
          </p:cNvPr>
          <p:cNvSpPr/>
          <p:nvPr/>
        </p:nvSpPr>
        <p:spPr>
          <a:xfrm>
            <a:off x="6082701" y="2433772"/>
            <a:ext cx="2472998" cy="5558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chunk2</a:t>
            </a:r>
            <a:endParaRPr lang="en-US" sz="2000" b="1" dirty="0">
              <a:solidFill>
                <a:schemeClr val="tx1"/>
              </a:solidFill>
              <a:latin typeface="Arial" panose="020B0604020202020204" pitchFamily="34" charset="0"/>
              <a:cs typeface="Arial" panose="020B0604020202020204" pitchFamily="34" charset="0"/>
            </a:endParaRPr>
          </a:p>
        </p:txBody>
      </p:sp>
      <p:cxnSp>
        <p:nvCxnSpPr>
          <p:cNvPr id="75" name="Straight Arrow Connector 74">
            <a:extLst>
              <a:ext uri="{FF2B5EF4-FFF2-40B4-BE49-F238E27FC236}">
                <a16:creationId xmlns:a16="http://schemas.microsoft.com/office/drawing/2014/main" id="{71CF753F-226F-DEBB-3A74-D9994C36B3FA}"/>
              </a:ext>
            </a:extLst>
          </p:cNvPr>
          <p:cNvCxnSpPr>
            <a:cxnSpLocks/>
            <a:stCxn id="9" idx="2"/>
            <a:endCxn id="20" idx="0"/>
          </p:cNvCxnSpPr>
          <p:nvPr/>
        </p:nvCxnSpPr>
        <p:spPr>
          <a:xfrm>
            <a:off x="6096000" y="956523"/>
            <a:ext cx="14588" cy="556423"/>
          </a:xfrm>
          <a:prstGeom prst="straightConnector1">
            <a:avLst/>
          </a:prstGeom>
          <a:ln w="63500"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45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35</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tx1">
              <a:lumMod val="50000"/>
              <a:lumOff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0B90EBB9-D386-F018-B532-C7C0F4515927}"/>
              </a:ext>
            </a:extLst>
          </p:cNvPr>
          <p:cNvCxnSpPr>
            <a:cxnSpLocks/>
            <a:stCxn id="20" idx="2"/>
            <a:endCxn id="59" idx="0"/>
          </p:cNvCxnSpPr>
          <p:nvPr/>
        </p:nvCxnSpPr>
        <p:spPr>
          <a:xfrm flipH="1">
            <a:off x="4789892" y="2034591"/>
            <a:ext cx="1320696" cy="39918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FF27E75-AEA5-2503-5459-EFB487FD5871}"/>
              </a:ext>
            </a:extLst>
          </p:cNvPr>
          <p:cNvCxnSpPr>
            <a:cxnSpLocks/>
            <a:stCxn id="20" idx="2"/>
            <a:endCxn id="60" idx="0"/>
          </p:cNvCxnSpPr>
          <p:nvPr/>
        </p:nvCxnSpPr>
        <p:spPr>
          <a:xfrm>
            <a:off x="6110588" y="2034591"/>
            <a:ext cx="1208612" cy="399181"/>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6A1EFD-E72F-5ECC-072F-FFAA4AB3F5D6}"/>
              </a:ext>
            </a:extLst>
          </p:cNvPr>
          <p:cNvCxnSpPr>
            <a:cxnSpLocks/>
            <a:stCxn id="59" idx="2"/>
            <a:endCxn id="5" idx="1"/>
          </p:cNvCxnSpPr>
          <p:nvPr/>
        </p:nvCxnSpPr>
        <p:spPr>
          <a:xfrm flipH="1">
            <a:off x="3539170" y="2989584"/>
            <a:ext cx="1250722" cy="4700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4753FCE2-FAED-01F6-DFDF-D415825F4DD2}"/>
              </a:ext>
            </a:extLst>
          </p:cNvPr>
          <p:cNvSpPr/>
          <p:nvPr/>
        </p:nvSpPr>
        <p:spPr>
          <a:xfrm>
            <a:off x="4545616" y="1512946"/>
            <a:ext cx="3129943" cy="521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Density Aware Partitioning</a:t>
            </a:r>
          </a:p>
        </p:txBody>
      </p:sp>
      <p:pic>
        <p:nvPicPr>
          <p:cNvPr id="25" name="Graphic 24" descr="Single gear with solid fill">
            <a:extLst>
              <a:ext uri="{FF2B5EF4-FFF2-40B4-BE49-F238E27FC236}">
                <a16:creationId xmlns:a16="http://schemas.microsoft.com/office/drawing/2014/main" id="{F2BE3B34-7B9F-08B3-1C6E-FF4220A2B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159" y="1572595"/>
            <a:ext cx="421340" cy="421340"/>
          </a:xfrm>
          <a:prstGeom prst="rect">
            <a:avLst/>
          </a:prstGeom>
        </p:spPr>
      </p:pic>
      <p:sp>
        <p:nvSpPr>
          <p:cNvPr id="59" name="Rectangle 58">
            <a:extLst>
              <a:ext uri="{FF2B5EF4-FFF2-40B4-BE49-F238E27FC236}">
                <a16:creationId xmlns:a16="http://schemas.microsoft.com/office/drawing/2014/main" id="{1A67B221-3571-9080-105C-971A3A171EBD}"/>
              </a:ext>
            </a:extLst>
          </p:cNvPr>
          <p:cNvSpPr/>
          <p:nvPr/>
        </p:nvSpPr>
        <p:spPr>
          <a:xfrm>
            <a:off x="3543798" y="2433772"/>
            <a:ext cx="2492188" cy="5558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chunk1</a:t>
            </a:r>
            <a:endParaRPr lang="en-US" sz="2000" b="1" dirty="0">
              <a:solidFill>
                <a:schemeClr val="tx1"/>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7EE34FB3-BF6E-A639-029A-9B50F1413753}"/>
              </a:ext>
            </a:extLst>
          </p:cNvPr>
          <p:cNvSpPr/>
          <p:nvPr/>
        </p:nvSpPr>
        <p:spPr>
          <a:xfrm>
            <a:off x="6082701" y="2433772"/>
            <a:ext cx="2472998" cy="5558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chunk2</a:t>
            </a:r>
            <a:endParaRPr lang="en-US" sz="2000" b="1" dirty="0">
              <a:solidFill>
                <a:schemeClr val="tx1"/>
              </a:solidFill>
              <a:latin typeface="Arial" panose="020B0604020202020204" pitchFamily="34" charset="0"/>
              <a:cs typeface="Arial" panose="020B0604020202020204" pitchFamily="34" charset="0"/>
            </a:endParaRPr>
          </a:p>
        </p:txBody>
      </p:sp>
      <p:cxnSp>
        <p:nvCxnSpPr>
          <p:cNvPr id="65" name="Straight Arrow Connector 64">
            <a:extLst>
              <a:ext uri="{FF2B5EF4-FFF2-40B4-BE49-F238E27FC236}">
                <a16:creationId xmlns:a16="http://schemas.microsoft.com/office/drawing/2014/main" id="{D4B2C0A2-FD5A-62ED-0A94-53FB56897446}"/>
              </a:ext>
            </a:extLst>
          </p:cNvPr>
          <p:cNvCxnSpPr>
            <a:cxnSpLocks/>
            <a:stCxn id="59" idx="2"/>
            <a:endCxn id="6" idx="1"/>
          </p:cNvCxnSpPr>
          <p:nvPr/>
        </p:nvCxnSpPr>
        <p:spPr>
          <a:xfrm>
            <a:off x="4789892" y="2989584"/>
            <a:ext cx="475614" cy="4700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790EA52-5A24-B419-95C7-4FE1C4C11223}"/>
              </a:ext>
            </a:extLst>
          </p:cNvPr>
          <p:cNvCxnSpPr>
            <a:cxnSpLocks/>
            <a:stCxn id="60" idx="2"/>
            <a:endCxn id="7" idx="1"/>
          </p:cNvCxnSpPr>
          <p:nvPr/>
        </p:nvCxnSpPr>
        <p:spPr>
          <a:xfrm flipH="1">
            <a:off x="6987213" y="2989584"/>
            <a:ext cx="331987" cy="44148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C470CAD-64BA-BCBC-351B-70DF59B71337}"/>
              </a:ext>
            </a:extLst>
          </p:cNvPr>
          <p:cNvCxnSpPr>
            <a:cxnSpLocks/>
            <a:stCxn id="60" idx="2"/>
            <a:endCxn id="8" idx="1"/>
          </p:cNvCxnSpPr>
          <p:nvPr/>
        </p:nvCxnSpPr>
        <p:spPr>
          <a:xfrm>
            <a:off x="7319200" y="2989584"/>
            <a:ext cx="1398978" cy="470083"/>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1CF753F-226F-DEBB-3A74-D9994C36B3FA}"/>
              </a:ext>
            </a:extLst>
          </p:cNvPr>
          <p:cNvCxnSpPr>
            <a:cxnSpLocks/>
            <a:stCxn id="9" idx="2"/>
            <a:endCxn id="20" idx="0"/>
          </p:cNvCxnSpPr>
          <p:nvPr/>
        </p:nvCxnSpPr>
        <p:spPr>
          <a:xfrm>
            <a:off x="6096000" y="956523"/>
            <a:ext cx="14588" cy="556423"/>
          </a:xfrm>
          <a:prstGeom prst="straightConnector1">
            <a:avLst/>
          </a:prstGeom>
          <a:ln w="63500"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67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Solution</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36</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2518C4DF-89D9-39EB-3173-589BAB81074E}"/>
              </a:ext>
            </a:extLst>
          </p:cNvPr>
          <p:cNvSpPr/>
          <p:nvPr/>
        </p:nvSpPr>
        <p:spPr>
          <a:xfrm>
            <a:off x="5081869" y="365125"/>
            <a:ext cx="2028262" cy="63326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Dataset</a:t>
            </a: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0B90EBB9-D386-F018-B532-C7C0F4515927}"/>
              </a:ext>
            </a:extLst>
          </p:cNvPr>
          <p:cNvCxnSpPr>
            <a:cxnSpLocks/>
            <a:stCxn id="20" idx="2"/>
            <a:endCxn id="59" idx="0"/>
          </p:cNvCxnSpPr>
          <p:nvPr/>
        </p:nvCxnSpPr>
        <p:spPr>
          <a:xfrm flipH="1">
            <a:off x="4789892" y="2034591"/>
            <a:ext cx="1320696" cy="39918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FF27E75-AEA5-2503-5459-EFB487FD5871}"/>
              </a:ext>
            </a:extLst>
          </p:cNvPr>
          <p:cNvCxnSpPr>
            <a:cxnSpLocks/>
            <a:stCxn id="20" idx="2"/>
            <a:endCxn id="60" idx="0"/>
          </p:cNvCxnSpPr>
          <p:nvPr/>
        </p:nvCxnSpPr>
        <p:spPr>
          <a:xfrm>
            <a:off x="6110588" y="2034591"/>
            <a:ext cx="1208612" cy="399181"/>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6A1EFD-E72F-5ECC-072F-FFAA4AB3F5D6}"/>
              </a:ext>
            </a:extLst>
          </p:cNvPr>
          <p:cNvCxnSpPr>
            <a:cxnSpLocks/>
            <a:stCxn id="59" idx="2"/>
            <a:endCxn id="5" idx="1"/>
          </p:cNvCxnSpPr>
          <p:nvPr/>
        </p:nvCxnSpPr>
        <p:spPr>
          <a:xfrm flipH="1">
            <a:off x="3539170" y="2989584"/>
            <a:ext cx="1250722" cy="4700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4753FCE2-FAED-01F6-DFDF-D415825F4DD2}"/>
              </a:ext>
            </a:extLst>
          </p:cNvPr>
          <p:cNvSpPr/>
          <p:nvPr/>
        </p:nvSpPr>
        <p:spPr>
          <a:xfrm>
            <a:off x="4545616" y="1512946"/>
            <a:ext cx="3129943" cy="521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Density Aware Partitioning</a:t>
            </a:r>
          </a:p>
        </p:txBody>
      </p:sp>
      <p:pic>
        <p:nvPicPr>
          <p:cNvPr id="25" name="Graphic 24" descr="Single gear with solid fill">
            <a:extLst>
              <a:ext uri="{FF2B5EF4-FFF2-40B4-BE49-F238E27FC236}">
                <a16:creationId xmlns:a16="http://schemas.microsoft.com/office/drawing/2014/main" id="{F2BE3B34-7B9F-08B3-1C6E-FF4220A2B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159" y="1572595"/>
            <a:ext cx="421340" cy="421340"/>
          </a:xfrm>
          <a:prstGeom prst="rect">
            <a:avLst/>
          </a:prstGeom>
        </p:spPr>
      </p:pic>
      <p:sp>
        <p:nvSpPr>
          <p:cNvPr id="59" name="Rectangle 58">
            <a:extLst>
              <a:ext uri="{FF2B5EF4-FFF2-40B4-BE49-F238E27FC236}">
                <a16:creationId xmlns:a16="http://schemas.microsoft.com/office/drawing/2014/main" id="{1A67B221-3571-9080-105C-971A3A171EBD}"/>
              </a:ext>
            </a:extLst>
          </p:cNvPr>
          <p:cNvSpPr/>
          <p:nvPr/>
        </p:nvSpPr>
        <p:spPr>
          <a:xfrm>
            <a:off x="3543798" y="2433772"/>
            <a:ext cx="2492188" cy="5558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chunk1</a:t>
            </a:r>
            <a:endParaRPr lang="en-US" sz="2000" b="1" dirty="0">
              <a:solidFill>
                <a:schemeClr val="tx1"/>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7EE34FB3-BF6E-A639-029A-9B50F1413753}"/>
              </a:ext>
            </a:extLst>
          </p:cNvPr>
          <p:cNvSpPr/>
          <p:nvPr/>
        </p:nvSpPr>
        <p:spPr>
          <a:xfrm>
            <a:off x="6082701" y="2433772"/>
            <a:ext cx="2472998" cy="5558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chunk2</a:t>
            </a:r>
            <a:endParaRPr lang="en-US" sz="2000" b="1" dirty="0">
              <a:solidFill>
                <a:schemeClr val="tx1"/>
              </a:solidFill>
              <a:latin typeface="Arial" panose="020B0604020202020204" pitchFamily="34" charset="0"/>
              <a:cs typeface="Arial" panose="020B0604020202020204" pitchFamily="34" charset="0"/>
            </a:endParaRPr>
          </a:p>
        </p:txBody>
      </p:sp>
      <p:cxnSp>
        <p:nvCxnSpPr>
          <p:cNvPr id="65" name="Straight Arrow Connector 64">
            <a:extLst>
              <a:ext uri="{FF2B5EF4-FFF2-40B4-BE49-F238E27FC236}">
                <a16:creationId xmlns:a16="http://schemas.microsoft.com/office/drawing/2014/main" id="{D4B2C0A2-FD5A-62ED-0A94-53FB56897446}"/>
              </a:ext>
            </a:extLst>
          </p:cNvPr>
          <p:cNvCxnSpPr>
            <a:cxnSpLocks/>
            <a:stCxn id="59" idx="2"/>
            <a:endCxn id="6" idx="1"/>
          </p:cNvCxnSpPr>
          <p:nvPr/>
        </p:nvCxnSpPr>
        <p:spPr>
          <a:xfrm>
            <a:off x="4789892" y="2989584"/>
            <a:ext cx="475614" cy="4700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790EA52-5A24-B419-95C7-4FE1C4C11223}"/>
              </a:ext>
            </a:extLst>
          </p:cNvPr>
          <p:cNvCxnSpPr>
            <a:cxnSpLocks/>
            <a:stCxn id="60" idx="2"/>
            <a:endCxn id="7" idx="1"/>
          </p:cNvCxnSpPr>
          <p:nvPr/>
        </p:nvCxnSpPr>
        <p:spPr>
          <a:xfrm flipH="1">
            <a:off x="6987213" y="2989584"/>
            <a:ext cx="331987" cy="44148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C470CAD-64BA-BCBC-351B-70DF59B71337}"/>
              </a:ext>
            </a:extLst>
          </p:cNvPr>
          <p:cNvCxnSpPr>
            <a:cxnSpLocks/>
            <a:stCxn id="60" idx="2"/>
            <a:endCxn id="8" idx="1"/>
          </p:cNvCxnSpPr>
          <p:nvPr/>
        </p:nvCxnSpPr>
        <p:spPr>
          <a:xfrm>
            <a:off x="7319200" y="2989584"/>
            <a:ext cx="1398978" cy="470083"/>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1CF753F-226F-DEBB-3A74-D9994C36B3FA}"/>
              </a:ext>
            </a:extLst>
          </p:cNvPr>
          <p:cNvCxnSpPr>
            <a:cxnSpLocks/>
            <a:stCxn id="9" idx="2"/>
            <a:endCxn id="20" idx="0"/>
          </p:cNvCxnSpPr>
          <p:nvPr/>
        </p:nvCxnSpPr>
        <p:spPr>
          <a:xfrm>
            <a:off x="6096000" y="956523"/>
            <a:ext cx="14588" cy="556423"/>
          </a:xfrm>
          <a:prstGeom prst="straightConnector1">
            <a:avLst/>
          </a:prstGeom>
          <a:ln w="63500"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550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37</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170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38</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079357" y="3273556"/>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6457127" y="3259161"/>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D6B8F46-C45F-7F7D-650A-7438534D9783}"/>
              </a:ext>
            </a:extLst>
          </p:cNvPr>
          <p:cNvSpPr txBox="1"/>
          <p:nvPr/>
        </p:nvSpPr>
        <p:spPr>
          <a:xfrm>
            <a:off x="3781088" y="4667605"/>
            <a:ext cx="1252055" cy="584775"/>
          </a:xfrm>
          <a:prstGeom prst="rect">
            <a:avLst/>
          </a:prstGeom>
          <a:noFill/>
        </p:spPr>
        <p:txBody>
          <a:bodyPr wrap="square">
            <a:spAutoFit/>
          </a:bodyPr>
          <a:lstStyle/>
          <a:p>
            <a:pPr algn="ctr"/>
            <a:r>
              <a:rPr lang="en-US" sz="1600" b="1" dirty="0">
                <a:solidFill>
                  <a:schemeClr val="accent1">
                    <a:lumMod val="75000"/>
                  </a:schemeClr>
                </a:solidFill>
                <a:latin typeface="Arial" panose="020B0604020202020204" pitchFamily="34" charset="0"/>
                <a:cs typeface="Arial" panose="020B0604020202020204" pitchFamily="34" charset="0"/>
              </a:rPr>
              <a:t>replication group 1</a:t>
            </a:r>
          </a:p>
        </p:txBody>
      </p:sp>
      <p:sp>
        <p:nvSpPr>
          <p:cNvPr id="12" name="TextBox 11">
            <a:extLst>
              <a:ext uri="{FF2B5EF4-FFF2-40B4-BE49-F238E27FC236}">
                <a16:creationId xmlns:a16="http://schemas.microsoft.com/office/drawing/2014/main" id="{351F51B7-2476-1AB0-96F2-87838637FC46}"/>
              </a:ext>
            </a:extLst>
          </p:cNvPr>
          <p:cNvSpPr txBox="1"/>
          <p:nvPr/>
        </p:nvSpPr>
        <p:spPr>
          <a:xfrm>
            <a:off x="7158859" y="4661559"/>
            <a:ext cx="1252055" cy="584775"/>
          </a:xfrm>
          <a:prstGeom prst="rect">
            <a:avLst/>
          </a:prstGeom>
          <a:noFill/>
        </p:spPr>
        <p:txBody>
          <a:bodyPr wrap="square">
            <a:spAutoFit/>
          </a:bodyPr>
          <a:lstStyle/>
          <a:p>
            <a:pPr algn="ctr"/>
            <a:r>
              <a:rPr lang="en-US" sz="1600" b="1" dirty="0">
                <a:solidFill>
                  <a:schemeClr val="accent2"/>
                </a:solidFill>
                <a:latin typeface="Arial" panose="020B0604020202020204" pitchFamily="34" charset="0"/>
                <a:cs typeface="Arial" panose="020B0604020202020204" pitchFamily="34" charset="0"/>
              </a:rPr>
              <a:t>replication group 2</a:t>
            </a:r>
          </a:p>
        </p:txBody>
      </p:sp>
      <p:sp>
        <p:nvSpPr>
          <p:cNvPr id="9" name="Cloud Callout 8">
            <a:extLst>
              <a:ext uri="{FF2B5EF4-FFF2-40B4-BE49-F238E27FC236}">
                <a16:creationId xmlns:a16="http://schemas.microsoft.com/office/drawing/2014/main" id="{D0168F4A-3376-6F95-FB3A-D965E1B93DDC}"/>
              </a:ext>
            </a:extLst>
          </p:cNvPr>
          <p:cNvSpPr/>
          <p:nvPr/>
        </p:nvSpPr>
        <p:spPr>
          <a:xfrm>
            <a:off x="8199115" y="677071"/>
            <a:ext cx="3316729" cy="1805051"/>
          </a:xfrm>
          <a:prstGeom prst="cloudCallou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rPr>
              <a:t>Partial-2 </a:t>
            </a:r>
            <a:r>
              <a:rPr lang="en-CH" dirty="0">
                <a:solidFill>
                  <a:schemeClr val="tx1"/>
                </a:solidFill>
              </a:rPr>
              <a:t>Replication</a:t>
            </a:r>
          </a:p>
          <a:p>
            <a:pPr algn="ctr"/>
            <a:r>
              <a:rPr lang="en-CH" dirty="0">
                <a:solidFill>
                  <a:schemeClr val="tx1"/>
                </a:solidFill>
              </a:rPr>
              <a:t>(2 replication groups)</a:t>
            </a:r>
          </a:p>
        </p:txBody>
      </p:sp>
    </p:spTree>
    <p:extLst>
      <p:ext uri="{BB962C8B-B14F-4D97-AF65-F5344CB8AC3E}">
        <p14:creationId xmlns:p14="http://schemas.microsoft.com/office/powerpoint/2010/main" val="955932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39</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079357" y="3273556"/>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6457127" y="3244957"/>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C0632E43-F7AD-AF73-1CA3-FD8545B2E7FC}"/>
              </a:ext>
            </a:extLst>
          </p:cNvPr>
          <p:cNvSpPr/>
          <p:nvPr/>
        </p:nvSpPr>
        <p:spPr>
          <a:xfrm>
            <a:off x="5658897" y="1188311"/>
            <a:ext cx="874206" cy="82135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 Batch</a:t>
            </a:r>
          </a:p>
        </p:txBody>
      </p:sp>
    </p:spTree>
    <p:extLst>
      <p:ext uri="{BB962C8B-B14F-4D97-AF65-F5344CB8AC3E}">
        <p14:creationId xmlns:p14="http://schemas.microsoft.com/office/powerpoint/2010/main" val="293284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308B-A725-ABBB-377D-5540E5810E10}"/>
              </a:ext>
            </a:extLst>
          </p:cNvPr>
          <p:cNvSpPr>
            <a:spLocks noGrp="1"/>
          </p:cNvSpPr>
          <p:nvPr>
            <p:ph type="title"/>
          </p:nvPr>
        </p:nvSpPr>
        <p:spPr/>
        <p:txBody>
          <a:bodyPr/>
          <a:lstStyle/>
          <a:p>
            <a:r>
              <a:rPr lang="en-CH" dirty="0"/>
              <a:t>Challenges</a:t>
            </a:r>
          </a:p>
        </p:txBody>
      </p:sp>
      <p:sp>
        <p:nvSpPr>
          <p:cNvPr id="3" name="Content Placeholder 2">
            <a:extLst>
              <a:ext uri="{FF2B5EF4-FFF2-40B4-BE49-F238E27FC236}">
                <a16:creationId xmlns:a16="http://schemas.microsoft.com/office/drawing/2014/main" id="{49CF7D6B-0778-4B9D-1DF4-82635A6259F8}"/>
              </a:ext>
            </a:extLst>
          </p:cNvPr>
          <p:cNvSpPr>
            <a:spLocks noGrp="1"/>
          </p:cNvSpPr>
          <p:nvPr>
            <p:ph idx="1"/>
          </p:nvPr>
        </p:nvSpPr>
        <p:spPr>
          <a:xfrm>
            <a:off x="838200" y="1825626"/>
            <a:ext cx="10515600" cy="3672714"/>
          </a:xfrm>
        </p:spPr>
        <p:txBody>
          <a:bodyPr>
            <a:normAutofit lnSpcReduction="10000"/>
          </a:bodyPr>
          <a:lstStyle/>
          <a:p>
            <a:r>
              <a:rPr lang="en-CH" b="1" dirty="0"/>
              <a:t>Query Scheduling</a:t>
            </a:r>
            <a:r>
              <a:rPr lang="en-CH" dirty="0"/>
              <a:t>: Which queries to which nodes?</a:t>
            </a:r>
          </a:p>
          <a:p>
            <a:pPr lvl="1"/>
            <a:r>
              <a:rPr lang="en-CH" dirty="0"/>
              <a:t>Data Replication?</a:t>
            </a:r>
          </a:p>
          <a:p>
            <a:pPr lvl="1"/>
            <a:r>
              <a:rPr lang="en-CH" dirty="0"/>
              <a:t>Hardness Estimations?</a:t>
            </a:r>
          </a:p>
          <a:p>
            <a:pPr lvl="1"/>
            <a:endParaRPr lang="en-CH" dirty="0"/>
          </a:p>
          <a:p>
            <a:endParaRPr lang="en-CH" dirty="0"/>
          </a:p>
          <a:p>
            <a:r>
              <a:rPr lang="en-CH" b="1" dirty="0"/>
              <a:t>Load Balancing</a:t>
            </a:r>
            <a:r>
              <a:rPr lang="en-CH" dirty="0"/>
              <a:t>: Enable nodes to perform useful and equal work</a:t>
            </a:r>
          </a:p>
          <a:p>
            <a:pPr lvl="1"/>
            <a:r>
              <a:rPr lang="en-CH" dirty="0"/>
              <a:t>Data Distribution?</a:t>
            </a:r>
          </a:p>
          <a:p>
            <a:pPr lvl="1"/>
            <a:r>
              <a:rPr lang="en-CH" dirty="0"/>
              <a:t>Inaccurate Estimations?</a:t>
            </a:r>
          </a:p>
          <a:p>
            <a:pPr lvl="1"/>
            <a:r>
              <a:rPr lang="en-CH" dirty="0"/>
              <a:t>Helping?</a:t>
            </a:r>
            <a:endParaRPr lang="en-CH" b="1" dirty="0"/>
          </a:p>
          <a:p>
            <a:endParaRPr lang="en-CH" dirty="0"/>
          </a:p>
        </p:txBody>
      </p:sp>
      <p:sp>
        <p:nvSpPr>
          <p:cNvPr id="4" name="Slide Number Placeholder 3">
            <a:extLst>
              <a:ext uri="{FF2B5EF4-FFF2-40B4-BE49-F238E27FC236}">
                <a16:creationId xmlns:a16="http://schemas.microsoft.com/office/drawing/2014/main" id="{4EC010C8-253F-6BDE-1D33-4C1670EA9680}"/>
              </a:ext>
            </a:extLst>
          </p:cNvPr>
          <p:cNvSpPr>
            <a:spLocks noGrp="1"/>
          </p:cNvSpPr>
          <p:nvPr>
            <p:ph type="sldNum" sz="quarter" idx="12"/>
          </p:nvPr>
        </p:nvSpPr>
        <p:spPr/>
        <p:txBody>
          <a:bodyPr/>
          <a:lstStyle/>
          <a:p>
            <a:fld id="{00944623-8EEC-0F4B-BFBA-1DF4A14B3FE1}" type="slidenum">
              <a:rPr lang="en-CH" smtClean="0"/>
              <a:t>4</a:t>
            </a:fld>
            <a:endParaRPr lang="en-CH" dirty="0"/>
          </a:p>
        </p:txBody>
      </p:sp>
    </p:spTree>
    <p:extLst>
      <p:ext uri="{BB962C8B-B14F-4D97-AF65-F5344CB8AC3E}">
        <p14:creationId xmlns:p14="http://schemas.microsoft.com/office/powerpoint/2010/main" val="383219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40</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079357" y="3273556"/>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6457127" y="3244957"/>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C0632E43-F7AD-AF73-1CA3-FD8545B2E7FC}"/>
              </a:ext>
            </a:extLst>
          </p:cNvPr>
          <p:cNvSpPr/>
          <p:nvPr/>
        </p:nvSpPr>
        <p:spPr>
          <a:xfrm>
            <a:off x="5658897" y="1188311"/>
            <a:ext cx="874206" cy="82135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 Batch</a:t>
            </a:r>
          </a:p>
        </p:txBody>
      </p:sp>
      <p:pic>
        <p:nvPicPr>
          <p:cNvPr id="21" name="Graphic 20" descr="Gears with solid fill">
            <a:extLst>
              <a:ext uri="{FF2B5EF4-FFF2-40B4-BE49-F238E27FC236}">
                <a16:creationId xmlns:a16="http://schemas.microsoft.com/office/drawing/2014/main" id="{F734CB54-D653-DD2E-A3EE-E1F3566D8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248" y="3577689"/>
            <a:ext cx="645459" cy="645459"/>
          </a:xfrm>
          <a:prstGeom prst="rect">
            <a:avLst/>
          </a:prstGeom>
        </p:spPr>
      </p:pic>
      <p:pic>
        <p:nvPicPr>
          <p:cNvPr id="22" name="Graphic 21" descr="Gears with solid fill">
            <a:extLst>
              <a:ext uri="{FF2B5EF4-FFF2-40B4-BE49-F238E27FC236}">
                <a16:creationId xmlns:a16="http://schemas.microsoft.com/office/drawing/2014/main" id="{32B3CC91-C75D-8510-2198-E4962C263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7298" y="3566167"/>
            <a:ext cx="645459" cy="645459"/>
          </a:xfrm>
          <a:prstGeom prst="rect">
            <a:avLst/>
          </a:prstGeom>
        </p:spPr>
      </p:pic>
      <p:cxnSp>
        <p:nvCxnSpPr>
          <p:cNvPr id="24" name="Elbow Connector 23">
            <a:extLst>
              <a:ext uri="{FF2B5EF4-FFF2-40B4-BE49-F238E27FC236}">
                <a16:creationId xmlns:a16="http://schemas.microsoft.com/office/drawing/2014/main" id="{7289BC22-2F62-79FF-2C3A-6344BD3923F5}"/>
              </a:ext>
            </a:extLst>
          </p:cNvPr>
          <p:cNvCxnSpPr>
            <a:cxnSpLocks/>
            <a:stCxn id="9" idx="1"/>
            <a:endCxn id="21" idx="0"/>
          </p:cNvCxnSpPr>
          <p:nvPr/>
        </p:nvCxnSpPr>
        <p:spPr>
          <a:xfrm rot="10800000" flipV="1">
            <a:off x="4401979" y="1598987"/>
            <a:ext cx="1256919" cy="1978701"/>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1E208C3-BD80-FA52-E72B-0DAF63EA58DF}"/>
              </a:ext>
            </a:extLst>
          </p:cNvPr>
          <p:cNvCxnSpPr>
            <a:cxnSpLocks/>
            <a:stCxn id="9" idx="3"/>
            <a:endCxn id="22" idx="0"/>
          </p:cNvCxnSpPr>
          <p:nvPr/>
        </p:nvCxnSpPr>
        <p:spPr>
          <a:xfrm>
            <a:off x="6533103" y="1598988"/>
            <a:ext cx="1306925" cy="1967179"/>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97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41</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079357" y="3273556"/>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6457127" y="3244957"/>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C0632E43-F7AD-AF73-1CA3-FD8545B2E7FC}"/>
              </a:ext>
            </a:extLst>
          </p:cNvPr>
          <p:cNvSpPr/>
          <p:nvPr/>
        </p:nvSpPr>
        <p:spPr>
          <a:xfrm>
            <a:off x="5658897" y="1188311"/>
            <a:ext cx="874206" cy="82135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 Batch</a:t>
            </a:r>
          </a:p>
        </p:txBody>
      </p:sp>
      <p:pic>
        <p:nvPicPr>
          <p:cNvPr id="21" name="Graphic 20" descr="Gears with solid fill">
            <a:extLst>
              <a:ext uri="{FF2B5EF4-FFF2-40B4-BE49-F238E27FC236}">
                <a16:creationId xmlns:a16="http://schemas.microsoft.com/office/drawing/2014/main" id="{F734CB54-D653-DD2E-A3EE-E1F3566D8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248" y="3577689"/>
            <a:ext cx="645459" cy="645459"/>
          </a:xfrm>
          <a:prstGeom prst="rect">
            <a:avLst/>
          </a:prstGeom>
        </p:spPr>
      </p:pic>
      <p:pic>
        <p:nvPicPr>
          <p:cNvPr id="22" name="Graphic 21" descr="Gears with solid fill">
            <a:extLst>
              <a:ext uri="{FF2B5EF4-FFF2-40B4-BE49-F238E27FC236}">
                <a16:creationId xmlns:a16="http://schemas.microsoft.com/office/drawing/2014/main" id="{32B3CC91-C75D-8510-2198-E4962C263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7298" y="3566167"/>
            <a:ext cx="645459" cy="645459"/>
          </a:xfrm>
          <a:prstGeom prst="rect">
            <a:avLst/>
          </a:prstGeom>
        </p:spPr>
      </p:pic>
      <p:cxnSp>
        <p:nvCxnSpPr>
          <p:cNvPr id="24" name="Elbow Connector 23">
            <a:extLst>
              <a:ext uri="{FF2B5EF4-FFF2-40B4-BE49-F238E27FC236}">
                <a16:creationId xmlns:a16="http://schemas.microsoft.com/office/drawing/2014/main" id="{7289BC22-2F62-79FF-2C3A-6344BD3923F5}"/>
              </a:ext>
            </a:extLst>
          </p:cNvPr>
          <p:cNvCxnSpPr>
            <a:cxnSpLocks/>
            <a:stCxn id="9" idx="1"/>
            <a:endCxn id="21" idx="0"/>
          </p:cNvCxnSpPr>
          <p:nvPr/>
        </p:nvCxnSpPr>
        <p:spPr>
          <a:xfrm rot="10800000" flipV="1">
            <a:off x="4401979" y="1598987"/>
            <a:ext cx="1256919" cy="1978701"/>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1E208C3-BD80-FA52-E72B-0DAF63EA58DF}"/>
              </a:ext>
            </a:extLst>
          </p:cNvPr>
          <p:cNvCxnSpPr>
            <a:cxnSpLocks/>
            <a:stCxn id="9" idx="3"/>
            <a:endCxn id="22" idx="0"/>
          </p:cNvCxnSpPr>
          <p:nvPr/>
        </p:nvCxnSpPr>
        <p:spPr>
          <a:xfrm>
            <a:off x="6533103" y="1598988"/>
            <a:ext cx="1306925" cy="1967179"/>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731C84-B7C9-FD20-12D0-1E5AA5D58F27}"/>
              </a:ext>
            </a:extLst>
          </p:cNvPr>
          <p:cNvSpPr txBox="1"/>
          <p:nvPr/>
        </p:nvSpPr>
        <p:spPr>
          <a:xfrm>
            <a:off x="4996542" y="5370198"/>
            <a:ext cx="2190023" cy="369332"/>
          </a:xfrm>
          <a:custGeom>
            <a:avLst/>
            <a:gdLst>
              <a:gd name="connsiteX0" fmla="*/ 0 w 2190023"/>
              <a:gd name="connsiteY0" fmla="*/ 0 h 369332"/>
              <a:gd name="connsiteX1" fmla="*/ 525606 w 2190023"/>
              <a:gd name="connsiteY1" fmla="*/ 0 h 369332"/>
              <a:gd name="connsiteX2" fmla="*/ 1007411 w 2190023"/>
              <a:gd name="connsiteY2" fmla="*/ 0 h 369332"/>
              <a:gd name="connsiteX3" fmla="*/ 1598717 w 2190023"/>
              <a:gd name="connsiteY3" fmla="*/ 0 h 369332"/>
              <a:gd name="connsiteX4" fmla="*/ 2190023 w 2190023"/>
              <a:gd name="connsiteY4" fmla="*/ 0 h 369332"/>
              <a:gd name="connsiteX5" fmla="*/ 2190023 w 2190023"/>
              <a:gd name="connsiteY5" fmla="*/ 369332 h 369332"/>
              <a:gd name="connsiteX6" fmla="*/ 1686318 w 2190023"/>
              <a:gd name="connsiteY6" fmla="*/ 369332 h 369332"/>
              <a:gd name="connsiteX7" fmla="*/ 1182612 w 2190023"/>
              <a:gd name="connsiteY7" fmla="*/ 369332 h 369332"/>
              <a:gd name="connsiteX8" fmla="*/ 591306 w 2190023"/>
              <a:gd name="connsiteY8" fmla="*/ 369332 h 369332"/>
              <a:gd name="connsiteX9" fmla="*/ 0 w 2190023"/>
              <a:gd name="connsiteY9" fmla="*/ 369332 h 369332"/>
              <a:gd name="connsiteX10" fmla="*/ 0 w 2190023"/>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023" h="369332" extrusionOk="0">
                <a:moveTo>
                  <a:pt x="0" y="0"/>
                </a:moveTo>
                <a:cubicBezTo>
                  <a:pt x="109770" y="-2135"/>
                  <a:pt x="310239" y="-25057"/>
                  <a:pt x="525606" y="0"/>
                </a:cubicBezTo>
                <a:cubicBezTo>
                  <a:pt x="740973" y="25057"/>
                  <a:pt x="880932" y="-14079"/>
                  <a:pt x="1007411" y="0"/>
                </a:cubicBezTo>
                <a:cubicBezTo>
                  <a:pt x="1133891" y="14079"/>
                  <a:pt x="1473386" y="6587"/>
                  <a:pt x="1598717" y="0"/>
                </a:cubicBezTo>
                <a:cubicBezTo>
                  <a:pt x="1724048" y="-6587"/>
                  <a:pt x="1937441" y="16740"/>
                  <a:pt x="2190023" y="0"/>
                </a:cubicBezTo>
                <a:cubicBezTo>
                  <a:pt x="2207129" y="91456"/>
                  <a:pt x="2208182" y="211595"/>
                  <a:pt x="2190023" y="369332"/>
                </a:cubicBezTo>
                <a:cubicBezTo>
                  <a:pt x="2079867" y="391802"/>
                  <a:pt x="1821831" y="348329"/>
                  <a:pt x="1686318" y="369332"/>
                </a:cubicBezTo>
                <a:cubicBezTo>
                  <a:pt x="1550805" y="390335"/>
                  <a:pt x="1329983" y="354300"/>
                  <a:pt x="1182612" y="369332"/>
                </a:cubicBezTo>
                <a:cubicBezTo>
                  <a:pt x="1035241" y="384364"/>
                  <a:pt x="848731" y="388916"/>
                  <a:pt x="591306" y="369332"/>
                </a:cubicBezTo>
                <a:cubicBezTo>
                  <a:pt x="333881" y="349748"/>
                  <a:pt x="135290" y="378542"/>
                  <a:pt x="0" y="369332"/>
                </a:cubicBezTo>
                <a:cubicBezTo>
                  <a:pt x="11387" y="231265"/>
                  <a:pt x="-12011" y="175783"/>
                  <a:pt x="0" y="0"/>
                </a:cubicBezTo>
                <a:close/>
              </a:path>
            </a:pathLst>
          </a:custGeom>
          <a:noFill/>
          <a:ln w="12700">
            <a:solidFill>
              <a:schemeClr val="tx1"/>
            </a:solidFill>
            <a:prstDash val="sys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none" rtlCol="0">
            <a:spAutoFit/>
          </a:bodyPr>
          <a:lstStyle/>
          <a:p>
            <a:r>
              <a:rPr lang="en-CH" b="1" dirty="0"/>
              <a:t>Scheduling</a:t>
            </a:r>
            <a:r>
              <a:rPr lang="en-CH" dirty="0"/>
              <a:t> Algorithm</a:t>
            </a:r>
          </a:p>
        </p:txBody>
      </p:sp>
      <p:cxnSp>
        <p:nvCxnSpPr>
          <p:cNvPr id="36" name="Elbow Connector 35">
            <a:extLst>
              <a:ext uri="{FF2B5EF4-FFF2-40B4-BE49-F238E27FC236}">
                <a16:creationId xmlns:a16="http://schemas.microsoft.com/office/drawing/2014/main" id="{D689726A-C183-CA9D-4DFB-4C9782785C4B}"/>
              </a:ext>
            </a:extLst>
          </p:cNvPr>
          <p:cNvCxnSpPr>
            <a:cxnSpLocks/>
            <a:stCxn id="21" idx="2"/>
            <a:endCxn id="34" idx="1"/>
          </p:cNvCxnSpPr>
          <p:nvPr/>
        </p:nvCxnSpPr>
        <p:spPr>
          <a:xfrm rot="16200000" flipH="1">
            <a:off x="4033402" y="4591724"/>
            <a:ext cx="1331716" cy="594564"/>
          </a:xfrm>
          <a:prstGeom prst="bentConnector2">
            <a:avLst/>
          </a:prstGeom>
          <a:ln w="127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0924FE82-9EE9-ADC7-491E-CBB4C19BF0D0}"/>
              </a:ext>
            </a:extLst>
          </p:cNvPr>
          <p:cNvCxnSpPr>
            <a:cxnSpLocks/>
            <a:stCxn id="22" idx="2"/>
            <a:endCxn id="34" idx="3"/>
          </p:cNvCxnSpPr>
          <p:nvPr/>
        </p:nvCxnSpPr>
        <p:spPr>
          <a:xfrm rot="5400000">
            <a:off x="6841678" y="4556514"/>
            <a:ext cx="1343238" cy="653463"/>
          </a:xfrm>
          <a:prstGeom prst="bentConnector2">
            <a:avLst/>
          </a:prstGeom>
          <a:ln w="127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245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42</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079357" y="3273556"/>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6457127" y="3244957"/>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C0632E43-F7AD-AF73-1CA3-FD8545B2E7FC}"/>
              </a:ext>
            </a:extLst>
          </p:cNvPr>
          <p:cNvSpPr/>
          <p:nvPr/>
        </p:nvSpPr>
        <p:spPr>
          <a:xfrm>
            <a:off x="5658897" y="1188311"/>
            <a:ext cx="874206" cy="82135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 Batch</a:t>
            </a:r>
          </a:p>
        </p:txBody>
      </p:sp>
      <p:pic>
        <p:nvPicPr>
          <p:cNvPr id="21" name="Graphic 20" descr="Gears with solid fill">
            <a:extLst>
              <a:ext uri="{FF2B5EF4-FFF2-40B4-BE49-F238E27FC236}">
                <a16:creationId xmlns:a16="http://schemas.microsoft.com/office/drawing/2014/main" id="{F734CB54-D653-DD2E-A3EE-E1F3566D8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248" y="3577689"/>
            <a:ext cx="645459" cy="645459"/>
          </a:xfrm>
          <a:prstGeom prst="rect">
            <a:avLst/>
          </a:prstGeom>
        </p:spPr>
      </p:pic>
      <p:pic>
        <p:nvPicPr>
          <p:cNvPr id="22" name="Graphic 21" descr="Gears with solid fill">
            <a:extLst>
              <a:ext uri="{FF2B5EF4-FFF2-40B4-BE49-F238E27FC236}">
                <a16:creationId xmlns:a16="http://schemas.microsoft.com/office/drawing/2014/main" id="{32B3CC91-C75D-8510-2198-E4962C263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7298" y="3566167"/>
            <a:ext cx="645459" cy="645459"/>
          </a:xfrm>
          <a:prstGeom prst="rect">
            <a:avLst/>
          </a:prstGeom>
        </p:spPr>
      </p:pic>
      <p:cxnSp>
        <p:nvCxnSpPr>
          <p:cNvPr id="24" name="Elbow Connector 23">
            <a:extLst>
              <a:ext uri="{FF2B5EF4-FFF2-40B4-BE49-F238E27FC236}">
                <a16:creationId xmlns:a16="http://schemas.microsoft.com/office/drawing/2014/main" id="{7289BC22-2F62-79FF-2C3A-6344BD3923F5}"/>
              </a:ext>
            </a:extLst>
          </p:cNvPr>
          <p:cNvCxnSpPr>
            <a:cxnSpLocks/>
            <a:stCxn id="9" idx="1"/>
            <a:endCxn id="21" idx="0"/>
          </p:cNvCxnSpPr>
          <p:nvPr/>
        </p:nvCxnSpPr>
        <p:spPr>
          <a:xfrm rot="10800000" flipV="1">
            <a:off x="4401979" y="1598987"/>
            <a:ext cx="1256919" cy="1978701"/>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1E208C3-BD80-FA52-E72B-0DAF63EA58DF}"/>
              </a:ext>
            </a:extLst>
          </p:cNvPr>
          <p:cNvCxnSpPr>
            <a:cxnSpLocks/>
            <a:stCxn id="9" idx="3"/>
            <a:endCxn id="22" idx="0"/>
          </p:cNvCxnSpPr>
          <p:nvPr/>
        </p:nvCxnSpPr>
        <p:spPr>
          <a:xfrm>
            <a:off x="6533103" y="1598988"/>
            <a:ext cx="1306925" cy="1967179"/>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731C84-B7C9-FD20-12D0-1E5AA5D58F27}"/>
              </a:ext>
            </a:extLst>
          </p:cNvPr>
          <p:cNvSpPr txBox="1"/>
          <p:nvPr/>
        </p:nvSpPr>
        <p:spPr>
          <a:xfrm>
            <a:off x="4996542" y="5370198"/>
            <a:ext cx="2190023" cy="369332"/>
          </a:xfrm>
          <a:custGeom>
            <a:avLst/>
            <a:gdLst>
              <a:gd name="connsiteX0" fmla="*/ 0 w 2190023"/>
              <a:gd name="connsiteY0" fmla="*/ 0 h 369332"/>
              <a:gd name="connsiteX1" fmla="*/ 525606 w 2190023"/>
              <a:gd name="connsiteY1" fmla="*/ 0 h 369332"/>
              <a:gd name="connsiteX2" fmla="*/ 1007411 w 2190023"/>
              <a:gd name="connsiteY2" fmla="*/ 0 h 369332"/>
              <a:gd name="connsiteX3" fmla="*/ 1598717 w 2190023"/>
              <a:gd name="connsiteY3" fmla="*/ 0 h 369332"/>
              <a:gd name="connsiteX4" fmla="*/ 2190023 w 2190023"/>
              <a:gd name="connsiteY4" fmla="*/ 0 h 369332"/>
              <a:gd name="connsiteX5" fmla="*/ 2190023 w 2190023"/>
              <a:gd name="connsiteY5" fmla="*/ 369332 h 369332"/>
              <a:gd name="connsiteX6" fmla="*/ 1686318 w 2190023"/>
              <a:gd name="connsiteY6" fmla="*/ 369332 h 369332"/>
              <a:gd name="connsiteX7" fmla="*/ 1182612 w 2190023"/>
              <a:gd name="connsiteY7" fmla="*/ 369332 h 369332"/>
              <a:gd name="connsiteX8" fmla="*/ 591306 w 2190023"/>
              <a:gd name="connsiteY8" fmla="*/ 369332 h 369332"/>
              <a:gd name="connsiteX9" fmla="*/ 0 w 2190023"/>
              <a:gd name="connsiteY9" fmla="*/ 369332 h 369332"/>
              <a:gd name="connsiteX10" fmla="*/ 0 w 2190023"/>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023" h="369332" extrusionOk="0">
                <a:moveTo>
                  <a:pt x="0" y="0"/>
                </a:moveTo>
                <a:cubicBezTo>
                  <a:pt x="109770" y="-2135"/>
                  <a:pt x="310239" y="-25057"/>
                  <a:pt x="525606" y="0"/>
                </a:cubicBezTo>
                <a:cubicBezTo>
                  <a:pt x="740973" y="25057"/>
                  <a:pt x="880932" y="-14079"/>
                  <a:pt x="1007411" y="0"/>
                </a:cubicBezTo>
                <a:cubicBezTo>
                  <a:pt x="1133891" y="14079"/>
                  <a:pt x="1473386" y="6587"/>
                  <a:pt x="1598717" y="0"/>
                </a:cubicBezTo>
                <a:cubicBezTo>
                  <a:pt x="1724048" y="-6587"/>
                  <a:pt x="1937441" y="16740"/>
                  <a:pt x="2190023" y="0"/>
                </a:cubicBezTo>
                <a:cubicBezTo>
                  <a:pt x="2207129" y="91456"/>
                  <a:pt x="2208182" y="211595"/>
                  <a:pt x="2190023" y="369332"/>
                </a:cubicBezTo>
                <a:cubicBezTo>
                  <a:pt x="2079867" y="391802"/>
                  <a:pt x="1821831" y="348329"/>
                  <a:pt x="1686318" y="369332"/>
                </a:cubicBezTo>
                <a:cubicBezTo>
                  <a:pt x="1550805" y="390335"/>
                  <a:pt x="1329983" y="354300"/>
                  <a:pt x="1182612" y="369332"/>
                </a:cubicBezTo>
                <a:cubicBezTo>
                  <a:pt x="1035241" y="384364"/>
                  <a:pt x="848731" y="388916"/>
                  <a:pt x="591306" y="369332"/>
                </a:cubicBezTo>
                <a:cubicBezTo>
                  <a:pt x="333881" y="349748"/>
                  <a:pt x="135290" y="378542"/>
                  <a:pt x="0" y="369332"/>
                </a:cubicBezTo>
                <a:cubicBezTo>
                  <a:pt x="11387" y="231265"/>
                  <a:pt x="-12011" y="175783"/>
                  <a:pt x="0" y="0"/>
                </a:cubicBezTo>
                <a:close/>
              </a:path>
            </a:pathLst>
          </a:custGeom>
          <a:noFill/>
          <a:ln w="12700">
            <a:solidFill>
              <a:schemeClr val="tx1"/>
            </a:solidFill>
            <a:prstDash val="sys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none" rtlCol="0">
            <a:spAutoFit/>
          </a:bodyPr>
          <a:lstStyle/>
          <a:p>
            <a:r>
              <a:rPr lang="en-CH" b="1" dirty="0"/>
              <a:t>Scheduling</a:t>
            </a:r>
            <a:r>
              <a:rPr lang="en-CH" dirty="0"/>
              <a:t> Algorithm</a:t>
            </a:r>
          </a:p>
        </p:txBody>
      </p:sp>
      <p:cxnSp>
        <p:nvCxnSpPr>
          <p:cNvPr id="36" name="Elbow Connector 35">
            <a:extLst>
              <a:ext uri="{FF2B5EF4-FFF2-40B4-BE49-F238E27FC236}">
                <a16:creationId xmlns:a16="http://schemas.microsoft.com/office/drawing/2014/main" id="{D689726A-C183-CA9D-4DFB-4C9782785C4B}"/>
              </a:ext>
            </a:extLst>
          </p:cNvPr>
          <p:cNvCxnSpPr>
            <a:cxnSpLocks/>
            <a:stCxn id="21" idx="2"/>
            <a:endCxn id="34" idx="1"/>
          </p:cNvCxnSpPr>
          <p:nvPr/>
        </p:nvCxnSpPr>
        <p:spPr>
          <a:xfrm rot="16200000" flipH="1">
            <a:off x="4033402" y="4591724"/>
            <a:ext cx="1331716" cy="594564"/>
          </a:xfrm>
          <a:prstGeom prst="bentConnector2">
            <a:avLst/>
          </a:prstGeom>
          <a:ln w="127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0924FE82-9EE9-ADC7-491E-CBB4C19BF0D0}"/>
              </a:ext>
            </a:extLst>
          </p:cNvPr>
          <p:cNvCxnSpPr>
            <a:cxnSpLocks/>
            <a:stCxn id="22" idx="2"/>
            <a:endCxn id="34" idx="3"/>
          </p:cNvCxnSpPr>
          <p:nvPr/>
        </p:nvCxnSpPr>
        <p:spPr>
          <a:xfrm rot="5400000">
            <a:off x="6841678" y="4556514"/>
            <a:ext cx="1343238" cy="653463"/>
          </a:xfrm>
          <a:prstGeom prst="bentConnector2">
            <a:avLst/>
          </a:prstGeom>
          <a:ln w="127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FF5AC23F-907F-2244-0656-D6E0682926C7}"/>
              </a:ext>
            </a:extLst>
          </p:cNvPr>
          <p:cNvCxnSpPr>
            <a:stCxn id="3" idx="1"/>
            <a:endCxn id="10" idx="3"/>
          </p:cNvCxnSpPr>
          <p:nvPr/>
        </p:nvCxnSpPr>
        <p:spPr>
          <a:xfrm rot="10800000" flipH="1">
            <a:off x="3079357" y="3860299"/>
            <a:ext cx="6120970" cy="28599"/>
          </a:xfrm>
          <a:prstGeom prst="bentConnector5">
            <a:avLst>
              <a:gd name="adj1" fmla="val -3735"/>
              <a:gd name="adj2" fmla="val -8742428"/>
              <a:gd name="adj3" fmla="val 103735"/>
            </a:avLst>
          </a:prstGeom>
          <a:ln w="381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E230D1A-C2C0-3EE0-5E70-8863FE4825D1}"/>
              </a:ext>
            </a:extLst>
          </p:cNvPr>
          <p:cNvSpPr txBox="1"/>
          <p:nvPr/>
        </p:nvSpPr>
        <p:spPr>
          <a:xfrm>
            <a:off x="4965656" y="6110869"/>
            <a:ext cx="2251793" cy="523220"/>
          </a:xfrm>
          <a:custGeom>
            <a:avLst/>
            <a:gdLst>
              <a:gd name="connsiteX0" fmla="*/ 0 w 2251793"/>
              <a:gd name="connsiteY0" fmla="*/ 0 h 523220"/>
              <a:gd name="connsiteX1" fmla="*/ 540430 w 2251793"/>
              <a:gd name="connsiteY1" fmla="*/ 0 h 523220"/>
              <a:gd name="connsiteX2" fmla="*/ 1103379 w 2251793"/>
              <a:gd name="connsiteY2" fmla="*/ 0 h 523220"/>
              <a:gd name="connsiteX3" fmla="*/ 1666327 w 2251793"/>
              <a:gd name="connsiteY3" fmla="*/ 0 h 523220"/>
              <a:gd name="connsiteX4" fmla="*/ 2251793 w 2251793"/>
              <a:gd name="connsiteY4" fmla="*/ 0 h 523220"/>
              <a:gd name="connsiteX5" fmla="*/ 2251793 w 2251793"/>
              <a:gd name="connsiteY5" fmla="*/ 523220 h 523220"/>
              <a:gd name="connsiteX6" fmla="*/ 1688845 w 2251793"/>
              <a:gd name="connsiteY6" fmla="*/ 523220 h 523220"/>
              <a:gd name="connsiteX7" fmla="*/ 1170932 w 2251793"/>
              <a:gd name="connsiteY7" fmla="*/ 523220 h 523220"/>
              <a:gd name="connsiteX8" fmla="*/ 653020 w 2251793"/>
              <a:gd name="connsiteY8" fmla="*/ 523220 h 523220"/>
              <a:gd name="connsiteX9" fmla="*/ 0 w 2251793"/>
              <a:gd name="connsiteY9" fmla="*/ 523220 h 523220"/>
              <a:gd name="connsiteX10" fmla="*/ 0 w 2251793"/>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1793" h="523220" fill="none" extrusionOk="0">
                <a:moveTo>
                  <a:pt x="0" y="0"/>
                </a:moveTo>
                <a:cubicBezTo>
                  <a:pt x="130150" y="14473"/>
                  <a:pt x="310503" y="-1406"/>
                  <a:pt x="540430" y="0"/>
                </a:cubicBezTo>
                <a:cubicBezTo>
                  <a:pt x="770357" y="1406"/>
                  <a:pt x="928229" y="27202"/>
                  <a:pt x="1103379" y="0"/>
                </a:cubicBezTo>
                <a:cubicBezTo>
                  <a:pt x="1278529" y="-27202"/>
                  <a:pt x="1385396" y="-26634"/>
                  <a:pt x="1666327" y="0"/>
                </a:cubicBezTo>
                <a:cubicBezTo>
                  <a:pt x="1947258" y="26634"/>
                  <a:pt x="2024170" y="2410"/>
                  <a:pt x="2251793" y="0"/>
                </a:cubicBezTo>
                <a:cubicBezTo>
                  <a:pt x="2274119" y="180309"/>
                  <a:pt x="2267608" y="305189"/>
                  <a:pt x="2251793" y="523220"/>
                </a:cubicBezTo>
                <a:cubicBezTo>
                  <a:pt x="1977701" y="504559"/>
                  <a:pt x="1898923" y="530036"/>
                  <a:pt x="1688845" y="523220"/>
                </a:cubicBezTo>
                <a:cubicBezTo>
                  <a:pt x="1478767" y="516404"/>
                  <a:pt x="1299161" y="541764"/>
                  <a:pt x="1170932" y="523220"/>
                </a:cubicBezTo>
                <a:cubicBezTo>
                  <a:pt x="1042703" y="504676"/>
                  <a:pt x="850317" y="531429"/>
                  <a:pt x="653020" y="523220"/>
                </a:cubicBezTo>
                <a:cubicBezTo>
                  <a:pt x="455723" y="515011"/>
                  <a:pt x="134852" y="521313"/>
                  <a:pt x="0" y="523220"/>
                </a:cubicBezTo>
                <a:cubicBezTo>
                  <a:pt x="24638" y="286282"/>
                  <a:pt x="-18076" y="124353"/>
                  <a:pt x="0" y="0"/>
                </a:cubicBezTo>
                <a:close/>
              </a:path>
              <a:path w="2251793" h="523220" stroke="0" extrusionOk="0">
                <a:moveTo>
                  <a:pt x="0" y="0"/>
                </a:moveTo>
                <a:cubicBezTo>
                  <a:pt x="266381" y="9514"/>
                  <a:pt x="396697" y="-13436"/>
                  <a:pt x="540430" y="0"/>
                </a:cubicBezTo>
                <a:cubicBezTo>
                  <a:pt x="684163" y="13436"/>
                  <a:pt x="833499" y="3670"/>
                  <a:pt x="1035825" y="0"/>
                </a:cubicBezTo>
                <a:cubicBezTo>
                  <a:pt x="1238151" y="-3670"/>
                  <a:pt x="1386307" y="8164"/>
                  <a:pt x="1643809" y="0"/>
                </a:cubicBezTo>
                <a:cubicBezTo>
                  <a:pt x="1901311" y="-8164"/>
                  <a:pt x="1990312" y="19694"/>
                  <a:pt x="2251793" y="0"/>
                </a:cubicBezTo>
                <a:cubicBezTo>
                  <a:pt x="2274905" y="254862"/>
                  <a:pt x="2269382" y="310615"/>
                  <a:pt x="2251793" y="523220"/>
                </a:cubicBezTo>
                <a:cubicBezTo>
                  <a:pt x="2124829" y="519727"/>
                  <a:pt x="1862573" y="533946"/>
                  <a:pt x="1733881" y="523220"/>
                </a:cubicBezTo>
                <a:cubicBezTo>
                  <a:pt x="1605189" y="512494"/>
                  <a:pt x="1331295" y="498127"/>
                  <a:pt x="1215968" y="523220"/>
                </a:cubicBezTo>
                <a:cubicBezTo>
                  <a:pt x="1100641" y="548313"/>
                  <a:pt x="747814" y="513877"/>
                  <a:pt x="607984" y="523220"/>
                </a:cubicBezTo>
                <a:cubicBezTo>
                  <a:pt x="468154" y="532563"/>
                  <a:pt x="160706" y="499677"/>
                  <a:pt x="0" y="523220"/>
                </a:cubicBezTo>
                <a:cubicBezTo>
                  <a:pt x="20967" y="296089"/>
                  <a:pt x="-10113" y="248443"/>
                  <a:pt x="0" y="0"/>
                </a:cubicBezTo>
                <a:close/>
              </a:path>
            </a:pathLst>
          </a:custGeom>
          <a:solidFill>
            <a:schemeClr val="bg1"/>
          </a:solidFill>
          <a:ln w="1270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ctr"/>
            <a:r>
              <a:rPr lang="en-US" sz="1400" b="1" dirty="0">
                <a:latin typeface="Arial" panose="020B0604020202020204" pitchFamily="34" charset="0"/>
                <a:cs typeface="Arial" panose="020B0604020202020204" pitchFamily="34" charset="0"/>
              </a:rPr>
              <a:t>Common BSF-Sharing Channel</a:t>
            </a:r>
          </a:p>
        </p:txBody>
      </p:sp>
    </p:spTree>
    <p:extLst>
      <p:ext uri="{BB962C8B-B14F-4D97-AF65-F5344CB8AC3E}">
        <p14:creationId xmlns:p14="http://schemas.microsoft.com/office/powerpoint/2010/main" val="2359515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43</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079357" y="3273556"/>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6457127" y="3244957"/>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C0632E43-F7AD-AF73-1CA3-FD8545B2E7FC}"/>
              </a:ext>
            </a:extLst>
          </p:cNvPr>
          <p:cNvSpPr/>
          <p:nvPr/>
        </p:nvSpPr>
        <p:spPr>
          <a:xfrm>
            <a:off x="5658897" y="1188311"/>
            <a:ext cx="874206" cy="82135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 Batch</a:t>
            </a:r>
          </a:p>
        </p:txBody>
      </p:sp>
      <p:pic>
        <p:nvPicPr>
          <p:cNvPr id="21" name="Graphic 20" descr="Gears with solid fill">
            <a:extLst>
              <a:ext uri="{FF2B5EF4-FFF2-40B4-BE49-F238E27FC236}">
                <a16:creationId xmlns:a16="http://schemas.microsoft.com/office/drawing/2014/main" id="{F734CB54-D653-DD2E-A3EE-E1F3566D8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248" y="3577689"/>
            <a:ext cx="645459" cy="645459"/>
          </a:xfrm>
          <a:prstGeom prst="rect">
            <a:avLst/>
          </a:prstGeom>
        </p:spPr>
      </p:pic>
      <p:pic>
        <p:nvPicPr>
          <p:cNvPr id="22" name="Graphic 21" descr="Gears with solid fill">
            <a:extLst>
              <a:ext uri="{FF2B5EF4-FFF2-40B4-BE49-F238E27FC236}">
                <a16:creationId xmlns:a16="http://schemas.microsoft.com/office/drawing/2014/main" id="{32B3CC91-C75D-8510-2198-E4962C263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7298" y="3566167"/>
            <a:ext cx="645459" cy="645459"/>
          </a:xfrm>
          <a:prstGeom prst="rect">
            <a:avLst/>
          </a:prstGeom>
        </p:spPr>
      </p:pic>
      <p:cxnSp>
        <p:nvCxnSpPr>
          <p:cNvPr id="24" name="Elbow Connector 23">
            <a:extLst>
              <a:ext uri="{FF2B5EF4-FFF2-40B4-BE49-F238E27FC236}">
                <a16:creationId xmlns:a16="http://schemas.microsoft.com/office/drawing/2014/main" id="{7289BC22-2F62-79FF-2C3A-6344BD3923F5}"/>
              </a:ext>
            </a:extLst>
          </p:cNvPr>
          <p:cNvCxnSpPr>
            <a:cxnSpLocks/>
            <a:stCxn id="9" idx="1"/>
            <a:endCxn id="21" idx="0"/>
          </p:cNvCxnSpPr>
          <p:nvPr/>
        </p:nvCxnSpPr>
        <p:spPr>
          <a:xfrm rot="10800000" flipV="1">
            <a:off x="4401979" y="1598987"/>
            <a:ext cx="1256919" cy="1978701"/>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1E208C3-BD80-FA52-E72B-0DAF63EA58DF}"/>
              </a:ext>
            </a:extLst>
          </p:cNvPr>
          <p:cNvCxnSpPr>
            <a:cxnSpLocks/>
            <a:stCxn id="9" idx="3"/>
            <a:endCxn id="22" idx="0"/>
          </p:cNvCxnSpPr>
          <p:nvPr/>
        </p:nvCxnSpPr>
        <p:spPr>
          <a:xfrm>
            <a:off x="6533103" y="1598988"/>
            <a:ext cx="1306925" cy="1967179"/>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179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44</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079357" y="3273556"/>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6457127" y="3244957"/>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C0632E43-F7AD-AF73-1CA3-FD8545B2E7FC}"/>
              </a:ext>
            </a:extLst>
          </p:cNvPr>
          <p:cNvSpPr/>
          <p:nvPr/>
        </p:nvSpPr>
        <p:spPr>
          <a:xfrm>
            <a:off x="5658897" y="1188311"/>
            <a:ext cx="874206" cy="82135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 Batch</a:t>
            </a:r>
          </a:p>
        </p:txBody>
      </p:sp>
      <p:pic>
        <p:nvPicPr>
          <p:cNvPr id="21" name="Graphic 20" descr="Gears with solid fill">
            <a:extLst>
              <a:ext uri="{FF2B5EF4-FFF2-40B4-BE49-F238E27FC236}">
                <a16:creationId xmlns:a16="http://schemas.microsoft.com/office/drawing/2014/main" id="{F734CB54-D653-DD2E-A3EE-E1F3566D8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248" y="3577689"/>
            <a:ext cx="645459" cy="645459"/>
          </a:xfrm>
          <a:prstGeom prst="rect">
            <a:avLst/>
          </a:prstGeom>
        </p:spPr>
      </p:pic>
      <p:pic>
        <p:nvPicPr>
          <p:cNvPr id="22" name="Graphic 21" descr="Gears with solid fill">
            <a:extLst>
              <a:ext uri="{FF2B5EF4-FFF2-40B4-BE49-F238E27FC236}">
                <a16:creationId xmlns:a16="http://schemas.microsoft.com/office/drawing/2014/main" id="{32B3CC91-C75D-8510-2198-E4962C263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7298" y="3566167"/>
            <a:ext cx="645459" cy="645459"/>
          </a:xfrm>
          <a:prstGeom prst="rect">
            <a:avLst/>
          </a:prstGeom>
        </p:spPr>
      </p:pic>
      <p:cxnSp>
        <p:nvCxnSpPr>
          <p:cNvPr id="24" name="Elbow Connector 23">
            <a:extLst>
              <a:ext uri="{FF2B5EF4-FFF2-40B4-BE49-F238E27FC236}">
                <a16:creationId xmlns:a16="http://schemas.microsoft.com/office/drawing/2014/main" id="{7289BC22-2F62-79FF-2C3A-6344BD3923F5}"/>
              </a:ext>
            </a:extLst>
          </p:cNvPr>
          <p:cNvCxnSpPr>
            <a:cxnSpLocks/>
            <a:stCxn id="9" idx="1"/>
            <a:endCxn id="21" idx="0"/>
          </p:cNvCxnSpPr>
          <p:nvPr/>
        </p:nvCxnSpPr>
        <p:spPr>
          <a:xfrm rot="10800000" flipV="1">
            <a:off x="4401979" y="1598987"/>
            <a:ext cx="1256919" cy="1978701"/>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1E208C3-BD80-FA52-E72B-0DAF63EA58DF}"/>
              </a:ext>
            </a:extLst>
          </p:cNvPr>
          <p:cNvCxnSpPr>
            <a:cxnSpLocks/>
            <a:stCxn id="9" idx="3"/>
            <a:endCxn id="22" idx="0"/>
          </p:cNvCxnSpPr>
          <p:nvPr/>
        </p:nvCxnSpPr>
        <p:spPr>
          <a:xfrm>
            <a:off x="6533103" y="1598988"/>
            <a:ext cx="1306925" cy="1967179"/>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Freeform: Shape 28">
            <a:extLst>
              <a:ext uri="{FF2B5EF4-FFF2-40B4-BE49-F238E27FC236}">
                <a16:creationId xmlns:a16="http://schemas.microsoft.com/office/drawing/2014/main" id="{ECE8DA63-68FC-5883-CCA6-78D0D22D9D3F}"/>
              </a:ext>
            </a:extLst>
          </p:cNvPr>
          <p:cNvSpPr/>
          <p:nvPr/>
        </p:nvSpPr>
        <p:spPr>
          <a:xfrm>
            <a:off x="3900289" y="5068166"/>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14" name="Freeform: Shape 28">
            <a:extLst>
              <a:ext uri="{FF2B5EF4-FFF2-40B4-BE49-F238E27FC236}">
                <a16:creationId xmlns:a16="http://schemas.microsoft.com/office/drawing/2014/main" id="{BAEC9DCF-B603-5727-4733-A4493A3AFBF8}"/>
              </a:ext>
            </a:extLst>
          </p:cNvPr>
          <p:cNvSpPr/>
          <p:nvPr/>
        </p:nvSpPr>
        <p:spPr>
          <a:xfrm>
            <a:off x="7338339" y="5068166"/>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cxnSp>
        <p:nvCxnSpPr>
          <p:cNvPr id="28" name="Straight Arrow Connector 27">
            <a:extLst>
              <a:ext uri="{FF2B5EF4-FFF2-40B4-BE49-F238E27FC236}">
                <a16:creationId xmlns:a16="http://schemas.microsoft.com/office/drawing/2014/main" id="{2CF87098-67EB-E16B-FEA7-119358256238}"/>
              </a:ext>
            </a:extLst>
          </p:cNvPr>
          <p:cNvCxnSpPr>
            <a:cxnSpLocks/>
            <a:stCxn id="3" idx="2"/>
            <a:endCxn id="11" idx="7"/>
          </p:cNvCxnSpPr>
          <p:nvPr/>
        </p:nvCxnSpPr>
        <p:spPr>
          <a:xfrm flipH="1">
            <a:off x="4391481" y="4504238"/>
            <a:ext cx="15635" cy="632763"/>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34BD53-454B-5FB8-B3FC-D2ADCC1C5F68}"/>
              </a:ext>
            </a:extLst>
          </p:cNvPr>
          <p:cNvCxnSpPr>
            <a:cxnSpLocks/>
            <a:stCxn id="10" idx="2"/>
            <a:endCxn id="14" idx="7"/>
          </p:cNvCxnSpPr>
          <p:nvPr/>
        </p:nvCxnSpPr>
        <p:spPr>
          <a:xfrm>
            <a:off x="7828727" y="4475639"/>
            <a:ext cx="804" cy="661362"/>
          </a:xfrm>
          <a:prstGeom prst="straightConnector1">
            <a:avLst/>
          </a:prstGeom>
          <a:ln w="127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134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Replication Groups</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45</a:t>
            </a:fld>
            <a:endParaRPr lang="en-CH"/>
          </a:p>
        </p:txBody>
      </p:sp>
      <p:sp>
        <p:nvSpPr>
          <p:cNvPr id="5" name="Cylinder 16">
            <a:extLst>
              <a:ext uri="{FF2B5EF4-FFF2-40B4-BE49-F238E27FC236}">
                <a16:creationId xmlns:a16="http://schemas.microsoft.com/office/drawing/2014/main" id="{F304898A-8C0D-26E7-AA2D-D065CFB3C2BF}"/>
              </a:ext>
            </a:extLst>
          </p:cNvPr>
          <p:cNvSpPr/>
          <p:nvPr/>
        </p:nvSpPr>
        <p:spPr>
          <a:xfrm>
            <a:off x="3216440"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4942776" y="3459667"/>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6664483" y="3431068"/>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8395448" y="3459667"/>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7AA16D7-9377-9F78-369E-BC2934F9944F}"/>
              </a:ext>
            </a:extLst>
          </p:cNvPr>
          <p:cNvSpPr/>
          <p:nvPr/>
        </p:nvSpPr>
        <p:spPr>
          <a:xfrm>
            <a:off x="3063529" y="7082089"/>
            <a:ext cx="5020236" cy="555812"/>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Dataset</a:t>
            </a:r>
            <a:endParaRPr lang="en-US" sz="2000" b="1" dirty="0">
              <a:solidFill>
                <a:schemeClr val="bg1"/>
              </a:solidFill>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079357" y="3273556"/>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6457127" y="3244957"/>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C0632E43-F7AD-AF73-1CA3-FD8545B2E7FC}"/>
              </a:ext>
            </a:extLst>
          </p:cNvPr>
          <p:cNvSpPr/>
          <p:nvPr/>
        </p:nvSpPr>
        <p:spPr>
          <a:xfrm>
            <a:off x="5658897" y="1188311"/>
            <a:ext cx="874206" cy="82135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 Batch</a:t>
            </a:r>
          </a:p>
        </p:txBody>
      </p:sp>
      <p:pic>
        <p:nvPicPr>
          <p:cNvPr id="21" name="Graphic 20" descr="Gears with solid fill">
            <a:extLst>
              <a:ext uri="{FF2B5EF4-FFF2-40B4-BE49-F238E27FC236}">
                <a16:creationId xmlns:a16="http://schemas.microsoft.com/office/drawing/2014/main" id="{F734CB54-D653-DD2E-A3EE-E1F3566D8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248" y="3577689"/>
            <a:ext cx="645459" cy="645459"/>
          </a:xfrm>
          <a:prstGeom prst="rect">
            <a:avLst/>
          </a:prstGeom>
        </p:spPr>
      </p:pic>
      <p:pic>
        <p:nvPicPr>
          <p:cNvPr id="22" name="Graphic 21" descr="Gears with solid fill">
            <a:extLst>
              <a:ext uri="{FF2B5EF4-FFF2-40B4-BE49-F238E27FC236}">
                <a16:creationId xmlns:a16="http://schemas.microsoft.com/office/drawing/2014/main" id="{32B3CC91-C75D-8510-2198-E4962C263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7298" y="3566167"/>
            <a:ext cx="645459" cy="645459"/>
          </a:xfrm>
          <a:prstGeom prst="rect">
            <a:avLst/>
          </a:prstGeom>
        </p:spPr>
      </p:pic>
      <p:cxnSp>
        <p:nvCxnSpPr>
          <p:cNvPr id="24" name="Elbow Connector 23">
            <a:extLst>
              <a:ext uri="{FF2B5EF4-FFF2-40B4-BE49-F238E27FC236}">
                <a16:creationId xmlns:a16="http://schemas.microsoft.com/office/drawing/2014/main" id="{7289BC22-2F62-79FF-2C3A-6344BD3923F5}"/>
              </a:ext>
            </a:extLst>
          </p:cNvPr>
          <p:cNvCxnSpPr>
            <a:cxnSpLocks/>
            <a:stCxn id="9" idx="1"/>
            <a:endCxn id="21" idx="0"/>
          </p:cNvCxnSpPr>
          <p:nvPr/>
        </p:nvCxnSpPr>
        <p:spPr>
          <a:xfrm rot="10800000" flipV="1">
            <a:off x="4401979" y="1598987"/>
            <a:ext cx="1256919" cy="1978701"/>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1E208C3-BD80-FA52-E72B-0DAF63EA58DF}"/>
              </a:ext>
            </a:extLst>
          </p:cNvPr>
          <p:cNvCxnSpPr>
            <a:cxnSpLocks/>
            <a:stCxn id="9" idx="3"/>
            <a:endCxn id="22" idx="0"/>
          </p:cNvCxnSpPr>
          <p:nvPr/>
        </p:nvCxnSpPr>
        <p:spPr>
          <a:xfrm>
            <a:off x="6533103" y="1598988"/>
            <a:ext cx="1306925" cy="1967179"/>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Freeform: Shape 28">
            <a:extLst>
              <a:ext uri="{FF2B5EF4-FFF2-40B4-BE49-F238E27FC236}">
                <a16:creationId xmlns:a16="http://schemas.microsoft.com/office/drawing/2014/main" id="{BAEC9DCF-B603-5727-4733-A4493A3AFBF8}"/>
              </a:ext>
            </a:extLst>
          </p:cNvPr>
          <p:cNvSpPr/>
          <p:nvPr/>
        </p:nvSpPr>
        <p:spPr>
          <a:xfrm>
            <a:off x="7338339" y="5068166"/>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sp>
        <p:nvSpPr>
          <p:cNvPr id="15" name="Rectangle 14">
            <a:extLst>
              <a:ext uri="{FF2B5EF4-FFF2-40B4-BE49-F238E27FC236}">
                <a16:creationId xmlns:a16="http://schemas.microsoft.com/office/drawing/2014/main" id="{863892EC-71B6-6E38-E199-962AD4D6F96E}"/>
              </a:ext>
            </a:extLst>
          </p:cNvPr>
          <p:cNvSpPr/>
          <p:nvPr/>
        </p:nvSpPr>
        <p:spPr>
          <a:xfrm>
            <a:off x="4518212" y="6215101"/>
            <a:ext cx="3055172" cy="602975"/>
          </a:xfrm>
          <a:custGeom>
            <a:avLst/>
            <a:gdLst>
              <a:gd name="connsiteX0" fmla="*/ 0 w 3055172"/>
              <a:gd name="connsiteY0" fmla="*/ 0 h 602975"/>
              <a:gd name="connsiteX1" fmla="*/ 580483 w 3055172"/>
              <a:gd name="connsiteY1" fmla="*/ 0 h 602975"/>
              <a:gd name="connsiteX2" fmla="*/ 1191517 w 3055172"/>
              <a:gd name="connsiteY2" fmla="*/ 0 h 602975"/>
              <a:gd name="connsiteX3" fmla="*/ 1833103 w 3055172"/>
              <a:gd name="connsiteY3" fmla="*/ 0 h 602975"/>
              <a:gd name="connsiteX4" fmla="*/ 2474689 w 3055172"/>
              <a:gd name="connsiteY4" fmla="*/ 0 h 602975"/>
              <a:gd name="connsiteX5" fmla="*/ 3055172 w 3055172"/>
              <a:gd name="connsiteY5" fmla="*/ 0 h 602975"/>
              <a:gd name="connsiteX6" fmla="*/ 3055172 w 3055172"/>
              <a:gd name="connsiteY6" fmla="*/ 602975 h 602975"/>
              <a:gd name="connsiteX7" fmla="*/ 2383034 w 3055172"/>
              <a:gd name="connsiteY7" fmla="*/ 602975 h 602975"/>
              <a:gd name="connsiteX8" fmla="*/ 1710896 w 3055172"/>
              <a:gd name="connsiteY8" fmla="*/ 602975 h 602975"/>
              <a:gd name="connsiteX9" fmla="*/ 1099862 w 3055172"/>
              <a:gd name="connsiteY9" fmla="*/ 602975 h 602975"/>
              <a:gd name="connsiteX10" fmla="*/ 0 w 3055172"/>
              <a:gd name="connsiteY10" fmla="*/ 602975 h 602975"/>
              <a:gd name="connsiteX11" fmla="*/ 0 w 3055172"/>
              <a:gd name="connsiteY11" fmla="*/ 0 h 60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5172" h="602975" fill="none" extrusionOk="0">
                <a:moveTo>
                  <a:pt x="0" y="0"/>
                </a:moveTo>
                <a:cubicBezTo>
                  <a:pt x="152585" y="20518"/>
                  <a:pt x="342661" y="23256"/>
                  <a:pt x="580483" y="0"/>
                </a:cubicBezTo>
                <a:cubicBezTo>
                  <a:pt x="818305" y="-23256"/>
                  <a:pt x="907844" y="-1392"/>
                  <a:pt x="1191517" y="0"/>
                </a:cubicBezTo>
                <a:cubicBezTo>
                  <a:pt x="1475190" y="1392"/>
                  <a:pt x="1606588" y="-25905"/>
                  <a:pt x="1833103" y="0"/>
                </a:cubicBezTo>
                <a:cubicBezTo>
                  <a:pt x="2059618" y="25905"/>
                  <a:pt x="2343688" y="-29584"/>
                  <a:pt x="2474689" y="0"/>
                </a:cubicBezTo>
                <a:cubicBezTo>
                  <a:pt x="2605690" y="29584"/>
                  <a:pt x="2933999" y="26250"/>
                  <a:pt x="3055172" y="0"/>
                </a:cubicBezTo>
                <a:cubicBezTo>
                  <a:pt x="3033175" y="134130"/>
                  <a:pt x="3048373" y="424218"/>
                  <a:pt x="3055172" y="602975"/>
                </a:cubicBezTo>
                <a:cubicBezTo>
                  <a:pt x="2774170" y="609069"/>
                  <a:pt x="2530226" y="574865"/>
                  <a:pt x="2383034" y="602975"/>
                </a:cubicBezTo>
                <a:cubicBezTo>
                  <a:pt x="2235842" y="631085"/>
                  <a:pt x="2012695" y="570589"/>
                  <a:pt x="1710896" y="602975"/>
                </a:cubicBezTo>
                <a:cubicBezTo>
                  <a:pt x="1409097" y="635361"/>
                  <a:pt x="1334519" y="584370"/>
                  <a:pt x="1099862" y="602975"/>
                </a:cubicBezTo>
                <a:cubicBezTo>
                  <a:pt x="865205" y="621580"/>
                  <a:pt x="251641" y="619629"/>
                  <a:pt x="0" y="602975"/>
                </a:cubicBezTo>
                <a:cubicBezTo>
                  <a:pt x="5400" y="412109"/>
                  <a:pt x="15635" y="267023"/>
                  <a:pt x="0" y="0"/>
                </a:cubicBezTo>
                <a:close/>
              </a:path>
              <a:path w="3055172" h="602975" stroke="0" extrusionOk="0">
                <a:moveTo>
                  <a:pt x="0" y="0"/>
                </a:moveTo>
                <a:cubicBezTo>
                  <a:pt x="283514" y="1672"/>
                  <a:pt x="298405" y="-10516"/>
                  <a:pt x="580483" y="0"/>
                </a:cubicBezTo>
                <a:cubicBezTo>
                  <a:pt x="862561" y="10516"/>
                  <a:pt x="958148" y="9699"/>
                  <a:pt x="1099862" y="0"/>
                </a:cubicBezTo>
                <a:cubicBezTo>
                  <a:pt x="1241576" y="-9699"/>
                  <a:pt x="1483873" y="24990"/>
                  <a:pt x="1772000" y="0"/>
                </a:cubicBezTo>
                <a:cubicBezTo>
                  <a:pt x="2060127" y="-24990"/>
                  <a:pt x="2088916" y="-20080"/>
                  <a:pt x="2352482" y="0"/>
                </a:cubicBezTo>
                <a:cubicBezTo>
                  <a:pt x="2616048" y="20080"/>
                  <a:pt x="2716587" y="-13477"/>
                  <a:pt x="3055172" y="0"/>
                </a:cubicBezTo>
                <a:cubicBezTo>
                  <a:pt x="3034052" y="247846"/>
                  <a:pt x="3043870" y="446401"/>
                  <a:pt x="3055172" y="602975"/>
                </a:cubicBezTo>
                <a:cubicBezTo>
                  <a:pt x="2803652" y="600270"/>
                  <a:pt x="2683598" y="585509"/>
                  <a:pt x="2444138" y="602975"/>
                </a:cubicBezTo>
                <a:cubicBezTo>
                  <a:pt x="2204678" y="620441"/>
                  <a:pt x="2095775" y="601018"/>
                  <a:pt x="1772000" y="602975"/>
                </a:cubicBezTo>
                <a:cubicBezTo>
                  <a:pt x="1448225" y="604932"/>
                  <a:pt x="1368727" y="593423"/>
                  <a:pt x="1252621" y="602975"/>
                </a:cubicBezTo>
                <a:cubicBezTo>
                  <a:pt x="1136515" y="612527"/>
                  <a:pt x="785859" y="574883"/>
                  <a:pt x="641586" y="602975"/>
                </a:cubicBezTo>
                <a:cubicBezTo>
                  <a:pt x="497313" y="631067"/>
                  <a:pt x="211909" y="573726"/>
                  <a:pt x="0" y="602975"/>
                </a:cubicBezTo>
                <a:cubicBezTo>
                  <a:pt x="3242" y="450421"/>
                  <a:pt x="5294" y="122548"/>
                  <a:pt x="0" y="0"/>
                </a:cubicBezTo>
                <a:close/>
              </a:path>
            </a:pathLst>
          </a:custGeom>
          <a:solidFill>
            <a:schemeClr val="accent4">
              <a:lumMod val="20000"/>
              <a:lumOff val="80000"/>
            </a:schemeClr>
          </a:solidFill>
          <a:ln>
            <a:solidFill>
              <a:schemeClr val="accent4">
                <a:lumMod val="40000"/>
                <a:lumOff val="6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collect</a:t>
            </a:r>
            <a:r>
              <a:rPr lang="en-CH" b="1" dirty="0">
                <a:solidFill>
                  <a:schemeClr val="tx1"/>
                </a:solidFill>
              </a:rPr>
              <a:t> </a:t>
            </a:r>
            <a:r>
              <a:rPr lang="en-US" b="1" dirty="0">
                <a:solidFill>
                  <a:schemeClr val="tx1"/>
                </a:solidFill>
              </a:rPr>
              <a:t>partial answers, </a:t>
            </a:r>
          </a:p>
          <a:p>
            <a:pPr algn="ctr"/>
            <a:r>
              <a:rPr lang="en-US" b="1" dirty="0">
                <a:solidFill>
                  <a:schemeClr val="tx1"/>
                </a:solidFill>
              </a:rPr>
              <a:t>compute global answer</a:t>
            </a:r>
            <a:endParaRPr lang="en-CH" b="1" dirty="0">
              <a:solidFill>
                <a:schemeClr val="tx1"/>
              </a:solidFill>
            </a:endParaRPr>
          </a:p>
        </p:txBody>
      </p:sp>
      <p:cxnSp>
        <p:nvCxnSpPr>
          <p:cNvPr id="16" name="Straight Arrow Connector 15">
            <a:extLst>
              <a:ext uri="{FF2B5EF4-FFF2-40B4-BE49-F238E27FC236}">
                <a16:creationId xmlns:a16="http://schemas.microsoft.com/office/drawing/2014/main" id="{12EB73F4-6671-5EA1-6EDE-2972665D56B5}"/>
              </a:ext>
            </a:extLst>
          </p:cNvPr>
          <p:cNvCxnSpPr>
            <a:cxnSpLocks/>
            <a:endCxn id="15" idx="0"/>
          </p:cNvCxnSpPr>
          <p:nvPr/>
        </p:nvCxnSpPr>
        <p:spPr>
          <a:xfrm>
            <a:off x="4354082" y="5224279"/>
            <a:ext cx="1691716" cy="990822"/>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C23E9F0-2D32-DAEA-2C54-37330440496A}"/>
              </a:ext>
            </a:extLst>
          </p:cNvPr>
          <p:cNvCxnSpPr>
            <a:cxnSpLocks/>
            <a:stCxn id="14" idx="6"/>
            <a:endCxn id="15" idx="0"/>
          </p:cNvCxnSpPr>
          <p:nvPr/>
        </p:nvCxnSpPr>
        <p:spPr>
          <a:xfrm flipH="1">
            <a:off x="6045798" y="5242867"/>
            <a:ext cx="1741751" cy="97223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34BD53-454B-5FB8-B3FC-D2ADCC1C5F68}"/>
              </a:ext>
            </a:extLst>
          </p:cNvPr>
          <p:cNvCxnSpPr>
            <a:cxnSpLocks/>
            <a:stCxn id="10" idx="2"/>
            <a:endCxn id="14" idx="7"/>
          </p:cNvCxnSpPr>
          <p:nvPr/>
        </p:nvCxnSpPr>
        <p:spPr>
          <a:xfrm>
            <a:off x="7828727" y="4475639"/>
            <a:ext cx="804" cy="661362"/>
          </a:xfrm>
          <a:prstGeom prst="straightConnector1">
            <a:avLst/>
          </a:prstGeom>
          <a:ln w="127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Freeform: Shape 28">
            <a:extLst>
              <a:ext uri="{FF2B5EF4-FFF2-40B4-BE49-F238E27FC236}">
                <a16:creationId xmlns:a16="http://schemas.microsoft.com/office/drawing/2014/main" id="{E2E783CC-DA80-3113-0BF5-49F9551D6BF2}"/>
              </a:ext>
            </a:extLst>
          </p:cNvPr>
          <p:cNvSpPr/>
          <p:nvPr/>
        </p:nvSpPr>
        <p:spPr>
          <a:xfrm>
            <a:off x="3900289" y="5068166"/>
            <a:ext cx="1003376" cy="174845"/>
          </a:xfrm>
          <a:custGeom>
            <a:avLst/>
            <a:gdLst>
              <a:gd name="connsiteX0" fmla="*/ 0 w 1214120"/>
              <a:gd name="connsiteY0" fmla="*/ 178093 h 310429"/>
              <a:gd name="connsiteX1" fmla="*/ 177800 w 1214120"/>
              <a:gd name="connsiteY1" fmla="*/ 264453 h 310429"/>
              <a:gd name="connsiteX2" fmla="*/ 365760 w 1214120"/>
              <a:gd name="connsiteY2" fmla="*/ 274613 h 310429"/>
              <a:gd name="connsiteX3" fmla="*/ 401320 w 1214120"/>
              <a:gd name="connsiteY3" fmla="*/ 293 h 310429"/>
              <a:gd name="connsiteX4" fmla="*/ 452120 w 1214120"/>
              <a:gd name="connsiteY4" fmla="*/ 218733 h 310429"/>
              <a:gd name="connsiteX5" fmla="*/ 502920 w 1214120"/>
              <a:gd name="connsiteY5" fmla="*/ 76493 h 310429"/>
              <a:gd name="connsiteX6" fmla="*/ 543560 w 1214120"/>
              <a:gd name="connsiteY6" fmla="*/ 310173 h 310429"/>
              <a:gd name="connsiteX7" fmla="*/ 594360 w 1214120"/>
              <a:gd name="connsiteY7" fmla="*/ 122213 h 310429"/>
              <a:gd name="connsiteX8" fmla="*/ 762000 w 1214120"/>
              <a:gd name="connsiteY8" fmla="*/ 122213 h 310429"/>
              <a:gd name="connsiteX9" fmla="*/ 812800 w 1214120"/>
              <a:gd name="connsiteY9" fmla="*/ 233973 h 310429"/>
              <a:gd name="connsiteX10" fmla="*/ 960120 w 1214120"/>
              <a:gd name="connsiteY10" fmla="*/ 122213 h 310429"/>
              <a:gd name="connsiteX11" fmla="*/ 1127760 w 1214120"/>
              <a:gd name="connsiteY11" fmla="*/ 162853 h 310429"/>
              <a:gd name="connsiteX12" fmla="*/ 1214120 w 1214120"/>
              <a:gd name="connsiteY12" fmla="*/ 127293 h 3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120" h="310429">
                <a:moveTo>
                  <a:pt x="0" y="178093"/>
                </a:moveTo>
                <a:cubicBezTo>
                  <a:pt x="58420" y="213229"/>
                  <a:pt x="116840" y="248366"/>
                  <a:pt x="177800" y="264453"/>
                </a:cubicBezTo>
                <a:cubicBezTo>
                  <a:pt x="238760" y="280540"/>
                  <a:pt x="328507" y="318640"/>
                  <a:pt x="365760" y="274613"/>
                </a:cubicBezTo>
                <a:cubicBezTo>
                  <a:pt x="403013" y="230586"/>
                  <a:pt x="386927" y="9606"/>
                  <a:pt x="401320" y="293"/>
                </a:cubicBezTo>
                <a:cubicBezTo>
                  <a:pt x="415713" y="-9020"/>
                  <a:pt x="435187" y="206033"/>
                  <a:pt x="452120" y="218733"/>
                </a:cubicBezTo>
                <a:cubicBezTo>
                  <a:pt x="469053" y="231433"/>
                  <a:pt x="487680" y="61253"/>
                  <a:pt x="502920" y="76493"/>
                </a:cubicBezTo>
                <a:cubicBezTo>
                  <a:pt x="518160" y="91733"/>
                  <a:pt x="528320" y="302553"/>
                  <a:pt x="543560" y="310173"/>
                </a:cubicBezTo>
                <a:cubicBezTo>
                  <a:pt x="558800" y="317793"/>
                  <a:pt x="557953" y="153540"/>
                  <a:pt x="594360" y="122213"/>
                </a:cubicBezTo>
                <a:cubicBezTo>
                  <a:pt x="630767" y="90886"/>
                  <a:pt x="725593" y="103586"/>
                  <a:pt x="762000" y="122213"/>
                </a:cubicBezTo>
                <a:cubicBezTo>
                  <a:pt x="798407" y="140840"/>
                  <a:pt x="779780" y="233973"/>
                  <a:pt x="812800" y="233973"/>
                </a:cubicBezTo>
                <a:cubicBezTo>
                  <a:pt x="845820" y="233973"/>
                  <a:pt x="907627" y="134066"/>
                  <a:pt x="960120" y="122213"/>
                </a:cubicBezTo>
                <a:cubicBezTo>
                  <a:pt x="1012613" y="110360"/>
                  <a:pt x="1085427" y="162006"/>
                  <a:pt x="1127760" y="162853"/>
                </a:cubicBezTo>
                <a:cubicBezTo>
                  <a:pt x="1170093" y="163700"/>
                  <a:pt x="1214120" y="127293"/>
                  <a:pt x="1214120" y="127293"/>
                </a:cubicBezTo>
              </a:path>
            </a:pathLst>
          </a:cu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540" tIns="46269" rIns="92540" bIns="46269" numCol="1" spcCol="0" rtlCol="0" fromWordArt="0" anchor="ctr" anchorCtr="0" forceAA="0" compatLnSpc="1">
            <a:prstTxWarp prst="textNoShape">
              <a:avLst/>
            </a:prstTxWarp>
            <a:noAutofit/>
          </a:bodyPr>
          <a:lstStyle/>
          <a:p>
            <a:pPr algn="ctr"/>
            <a:endParaRPr lang="en-US" sz="1500"/>
          </a:p>
        </p:txBody>
      </p:sp>
      <p:cxnSp>
        <p:nvCxnSpPr>
          <p:cNvPr id="13" name="Straight Arrow Connector 12">
            <a:extLst>
              <a:ext uri="{FF2B5EF4-FFF2-40B4-BE49-F238E27FC236}">
                <a16:creationId xmlns:a16="http://schemas.microsoft.com/office/drawing/2014/main" id="{D57AEFB2-4AD8-D239-385B-3097282F85BD}"/>
              </a:ext>
            </a:extLst>
          </p:cNvPr>
          <p:cNvCxnSpPr>
            <a:cxnSpLocks/>
            <a:endCxn id="12" idx="7"/>
          </p:cNvCxnSpPr>
          <p:nvPr/>
        </p:nvCxnSpPr>
        <p:spPr>
          <a:xfrm flipH="1">
            <a:off x="4391481" y="4504238"/>
            <a:ext cx="15635" cy="632763"/>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28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129C-2224-E76B-8B07-44CC6A4BEDAC}"/>
              </a:ext>
            </a:extLst>
          </p:cNvPr>
          <p:cNvSpPr>
            <a:spLocks noGrp="1"/>
          </p:cNvSpPr>
          <p:nvPr>
            <p:ph type="title"/>
          </p:nvPr>
        </p:nvSpPr>
        <p:spPr/>
        <p:txBody>
          <a:bodyPr/>
          <a:lstStyle/>
          <a:p>
            <a:r>
              <a:rPr lang="en-CH" dirty="0"/>
              <a:t>How to schedule the queries?</a:t>
            </a:r>
          </a:p>
        </p:txBody>
      </p:sp>
      <p:sp>
        <p:nvSpPr>
          <p:cNvPr id="4" name="Slide Number Placeholder 3">
            <a:extLst>
              <a:ext uri="{FF2B5EF4-FFF2-40B4-BE49-F238E27FC236}">
                <a16:creationId xmlns:a16="http://schemas.microsoft.com/office/drawing/2014/main" id="{97360D79-45C9-9EC0-C527-8D6592A021A6}"/>
              </a:ext>
            </a:extLst>
          </p:cNvPr>
          <p:cNvSpPr>
            <a:spLocks noGrp="1"/>
          </p:cNvSpPr>
          <p:nvPr>
            <p:ph type="sldNum" sz="quarter" idx="12"/>
          </p:nvPr>
        </p:nvSpPr>
        <p:spPr/>
        <p:txBody>
          <a:bodyPr/>
          <a:lstStyle/>
          <a:p>
            <a:fld id="{00944623-8EEC-0F4B-BFBA-1DF4A14B3FE1}" type="slidenum">
              <a:rPr lang="en-CH" smtClean="0"/>
              <a:t>46</a:t>
            </a:fld>
            <a:endParaRPr lang="en-CH"/>
          </a:p>
        </p:txBody>
      </p:sp>
      <p:sp>
        <p:nvSpPr>
          <p:cNvPr id="7" name="Content Placeholder 2">
            <a:extLst>
              <a:ext uri="{FF2B5EF4-FFF2-40B4-BE49-F238E27FC236}">
                <a16:creationId xmlns:a16="http://schemas.microsoft.com/office/drawing/2014/main" id="{59FE18D2-DC29-15EF-D9F5-7C8C48D887E6}"/>
              </a:ext>
            </a:extLst>
          </p:cNvPr>
          <p:cNvSpPr>
            <a:spLocks noGrp="1"/>
          </p:cNvSpPr>
          <p:nvPr>
            <p:ph idx="1"/>
          </p:nvPr>
        </p:nvSpPr>
        <p:spPr>
          <a:xfrm>
            <a:off x="838200" y="1825626"/>
            <a:ext cx="10515600" cy="3332002"/>
          </a:xfrm>
        </p:spPr>
        <p:txBody>
          <a:bodyPr>
            <a:normAutofit/>
          </a:bodyPr>
          <a:lstStyle/>
          <a:p>
            <a:r>
              <a:rPr lang="en-CH" dirty="0"/>
              <a:t>Dynamic Scheduling</a:t>
            </a:r>
          </a:p>
          <a:p>
            <a:pPr lvl="1"/>
            <a:r>
              <a:rPr lang="en-CH" dirty="0"/>
              <a:t>Coordinator node assigns queries to nodes of the replication group when they are available</a:t>
            </a:r>
          </a:p>
          <a:p>
            <a:endParaRPr lang="en-CH" b="1" dirty="0"/>
          </a:p>
          <a:p>
            <a:r>
              <a:rPr lang="en-CH" dirty="0"/>
              <a:t>Assign the most difficult query first </a:t>
            </a:r>
          </a:p>
          <a:p>
            <a:pPr lvl="1"/>
            <a:r>
              <a:rPr lang="en-CH" dirty="0"/>
              <a:t>Assign rest of work to other nodes </a:t>
            </a:r>
          </a:p>
          <a:p>
            <a:pPr lvl="1"/>
            <a:r>
              <a:rPr lang="en-CH" dirty="0"/>
              <a:t>Requires estimations</a:t>
            </a:r>
            <a:r>
              <a:rPr lang="en-US" dirty="0"/>
              <a:t> of query execution time (hardness)</a:t>
            </a:r>
            <a:endParaRPr lang="en-CH" dirty="0"/>
          </a:p>
          <a:p>
            <a:pPr lvl="1"/>
            <a:endParaRPr lang="en-CH" dirty="0"/>
          </a:p>
          <a:p>
            <a:endParaRPr lang="en-CH" dirty="0"/>
          </a:p>
          <a:p>
            <a:endParaRPr lang="en-CH" dirty="0"/>
          </a:p>
        </p:txBody>
      </p:sp>
    </p:spTree>
    <p:extLst>
      <p:ext uri="{BB962C8B-B14F-4D97-AF65-F5344CB8AC3E}">
        <p14:creationId xmlns:p14="http://schemas.microsoft.com/office/powerpoint/2010/main" val="159275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129C-2224-E76B-8B07-44CC6A4BEDAC}"/>
              </a:ext>
            </a:extLst>
          </p:cNvPr>
          <p:cNvSpPr>
            <a:spLocks noGrp="1"/>
          </p:cNvSpPr>
          <p:nvPr>
            <p:ph type="title"/>
          </p:nvPr>
        </p:nvSpPr>
        <p:spPr/>
        <p:txBody>
          <a:bodyPr/>
          <a:lstStyle/>
          <a:p>
            <a:r>
              <a:rPr lang="en-CH" dirty="0"/>
              <a:t>How to schedule the queries?</a:t>
            </a:r>
          </a:p>
        </p:txBody>
      </p:sp>
      <p:sp>
        <p:nvSpPr>
          <p:cNvPr id="3" name="Content Placeholder 2">
            <a:extLst>
              <a:ext uri="{FF2B5EF4-FFF2-40B4-BE49-F238E27FC236}">
                <a16:creationId xmlns:a16="http://schemas.microsoft.com/office/drawing/2014/main" id="{A40BB2D3-936D-4241-1CBD-DB89230810D1}"/>
              </a:ext>
            </a:extLst>
          </p:cNvPr>
          <p:cNvSpPr>
            <a:spLocks noGrp="1"/>
          </p:cNvSpPr>
          <p:nvPr>
            <p:ph idx="1"/>
          </p:nvPr>
        </p:nvSpPr>
        <p:spPr>
          <a:xfrm>
            <a:off x="838200" y="1825626"/>
            <a:ext cx="10515600" cy="3332002"/>
          </a:xfrm>
        </p:spPr>
        <p:txBody>
          <a:bodyPr>
            <a:normAutofit/>
          </a:bodyPr>
          <a:lstStyle/>
          <a:p>
            <a:r>
              <a:rPr lang="en-CH" dirty="0"/>
              <a:t>Dynamic Scheduling</a:t>
            </a:r>
          </a:p>
          <a:p>
            <a:pPr lvl="1"/>
            <a:r>
              <a:rPr lang="en-CH" dirty="0"/>
              <a:t>Coordinator node assigns queries to nodes of the replication group when they are available</a:t>
            </a:r>
          </a:p>
          <a:p>
            <a:endParaRPr lang="en-CH" b="1" dirty="0"/>
          </a:p>
          <a:p>
            <a:r>
              <a:rPr lang="en-CH" dirty="0"/>
              <a:t>Assign the most difficult query first </a:t>
            </a:r>
          </a:p>
          <a:p>
            <a:pPr lvl="1"/>
            <a:r>
              <a:rPr lang="en-CH" dirty="0"/>
              <a:t>Assign rest of work to other nodes </a:t>
            </a:r>
          </a:p>
          <a:p>
            <a:pPr lvl="1"/>
            <a:r>
              <a:rPr lang="en-CH" dirty="0"/>
              <a:t>Requires estimations</a:t>
            </a:r>
            <a:r>
              <a:rPr lang="en-US" dirty="0"/>
              <a:t> of query execution time (hardness)</a:t>
            </a:r>
            <a:endParaRPr lang="en-CH" dirty="0"/>
          </a:p>
          <a:p>
            <a:pPr lvl="1"/>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97360D79-45C9-9EC0-C527-8D6592A021A6}"/>
              </a:ext>
            </a:extLst>
          </p:cNvPr>
          <p:cNvSpPr>
            <a:spLocks noGrp="1"/>
          </p:cNvSpPr>
          <p:nvPr>
            <p:ph type="sldNum" sz="quarter" idx="12"/>
          </p:nvPr>
        </p:nvSpPr>
        <p:spPr/>
        <p:txBody>
          <a:bodyPr/>
          <a:lstStyle/>
          <a:p>
            <a:fld id="{00944623-8EEC-0F4B-BFBA-1DF4A14B3FE1}" type="slidenum">
              <a:rPr lang="en-CH" smtClean="0"/>
              <a:t>47</a:t>
            </a:fld>
            <a:endParaRPr lang="en-CH"/>
          </a:p>
        </p:txBody>
      </p:sp>
      <p:sp>
        <p:nvSpPr>
          <p:cNvPr id="5" name="TextBox 4">
            <a:extLst>
              <a:ext uri="{FF2B5EF4-FFF2-40B4-BE49-F238E27FC236}">
                <a16:creationId xmlns:a16="http://schemas.microsoft.com/office/drawing/2014/main" id="{052B3D0A-73DC-BB7E-AD9B-07BDDDF467E9}"/>
              </a:ext>
            </a:extLst>
          </p:cNvPr>
          <p:cNvSpPr txBox="1"/>
          <p:nvPr/>
        </p:nvSpPr>
        <p:spPr>
          <a:xfrm>
            <a:off x="0" y="5632396"/>
            <a:ext cx="12191999" cy="584775"/>
          </a:xfrm>
          <a:prstGeom prst="rect">
            <a:avLst/>
          </a:prstGeom>
          <a:noFill/>
        </p:spPr>
        <p:txBody>
          <a:bodyPr wrap="square">
            <a:spAutoFit/>
          </a:bodyPr>
          <a:lstStyle/>
          <a:p>
            <a:pPr algn="ctr"/>
            <a:r>
              <a:rPr lang="en-US" sz="3200" b="1" dirty="0"/>
              <a:t>Query execution time estimations enable better scheduling!</a:t>
            </a:r>
            <a:endParaRPr lang="en-CH" sz="3200" b="1" dirty="0"/>
          </a:p>
        </p:txBody>
      </p:sp>
    </p:spTree>
    <p:extLst>
      <p:ext uri="{BB962C8B-B14F-4D97-AF65-F5344CB8AC3E}">
        <p14:creationId xmlns:p14="http://schemas.microsoft.com/office/powerpoint/2010/main" val="3502747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8E8956-5C5B-C1D4-66CE-CB7E793BE60F}"/>
              </a:ext>
            </a:extLst>
          </p:cNvPr>
          <p:cNvPicPr>
            <a:picLocks noChangeAspect="1"/>
          </p:cNvPicPr>
          <p:nvPr/>
        </p:nvPicPr>
        <p:blipFill>
          <a:blip r:embed="rId3"/>
          <a:stretch>
            <a:fillRect/>
          </a:stretch>
        </p:blipFill>
        <p:spPr>
          <a:xfrm>
            <a:off x="8043506" y="541477"/>
            <a:ext cx="4065058" cy="3048794"/>
          </a:xfrm>
          <a:prstGeom prst="rect">
            <a:avLst/>
          </a:prstGeom>
        </p:spPr>
      </p:pic>
      <p:sp>
        <p:nvSpPr>
          <p:cNvPr id="2" name="Title 1">
            <a:extLst>
              <a:ext uri="{FF2B5EF4-FFF2-40B4-BE49-F238E27FC236}">
                <a16:creationId xmlns:a16="http://schemas.microsoft.com/office/drawing/2014/main" id="{FB67129C-2224-E76B-8B07-44CC6A4BEDAC}"/>
              </a:ext>
            </a:extLst>
          </p:cNvPr>
          <p:cNvSpPr>
            <a:spLocks noGrp="1"/>
          </p:cNvSpPr>
          <p:nvPr>
            <p:ph type="title"/>
          </p:nvPr>
        </p:nvSpPr>
        <p:spPr/>
        <p:txBody>
          <a:bodyPr/>
          <a:lstStyle/>
          <a:p>
            <a:r>
              <a:rPr lang="en-CH" dirty="0"/>
              <a:t>Estimati</a:t>
            </a:r>
            <a:r>
              <a:rPr lang="en-US" dirty="0"/>
              <a:t>ng Execution Time</a:t>
            </a:r>
            <a:endParaRPr lang="en-C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0BB2D3-936D-4241-1CBD-DB89230810D1}"/>
                  </a:ext>
                </a:extLst>
              </p:cNvPr>
              <p:cNvSpPr>
                <a:spLocks noGrp="1"/>
              </p:cNvSpPr>
              <p:nvPr>
                <p:ph idx="1"/>
              </p:nvPr>
            </p:nvSpPr>
            <p:spPr>
              <a:xfrm>
                <a:off x="407882" y="2038656"/>
                <a:ext cx="7632309" cy="3420985"/>
              </a:xfrm>
            </p:spPr>
            <p:txBody>
              <a:bodyPr>
                <a:normAutofit/>
              </a:bodyPr>
              <a:lstStyle/>
              <a:p>
                <a:r>
                  <a:rPr lang="en-CH" sz="2600" dirty="0"/>
                  <a:t>Correlation between </a:t>
                </a:r>
                <a:r>
                  <a:rPr lang="en-US" sz="2600" dirty="0"/>
                  <a:t>1</a:t>
                </a:r>
                <a:r>
                  <a:rPr lang="en-US" sz="2600" baseline="30000" dirty="0"/>
                  <a:t>st</a:t>
                </a:r>
                <a:r>
                  <a:rPr lang="en-US" sz="2600" dirty="0"/>
                  <a:t> BSF and total execution time</a:t>
                </a:r>
                <a:endParaRPr lang="en-CH" sz="2600" dirty="0"/>
              </a:p>
              <a:p>
                <a:pPr lvl="1"/>
                <a14:m>
                  <m:oMath xmlns:m="http://schemas.openxmlformats.org/officeDocument/2006/math">
                    <m:r>
                      <a:rPr lang="en-US" sz="2200" b="0" i="1" smtClean="0">
                        <a:latin typeface="Cambria Math" panose="02040503050406030204" pitchFamily="18" charset="0"/>
                      </a:rPr>
                      <m:t>𝑝𝑟𝑒𝑑</m:t>
                    </m:r>
                    <m:r>
                      <a:rPr lang="en-US" sz="2200" b="0" i="1" smtClean="0">
                        <a:latin typeface="Cambria Math" panose="02040503050406030204" pitchFamily="18" charset="0"/>
                      </a:rPr>
                      <m:t>=</m:t>
                    </m:r>
                    <m:r>
                      <a:rPr lang="en-US" sz="2200" b="0" i="1" smtClean="0">
                        <a:latin typeface="Cambria Math" panose="02040503050406030204" pitchFamily="18" charset="0"/>
                      </a:rPr>
                      <m:t>𝑤</m:t>
                    </m:r>
                    <m:r>
                      <a:rPr lang="en-US" sz="2200" b="0" i="1" smtClean="0">
                        <a:latin typeface="Cambria Math" panose="02040503050406030204" pitchFamily="18" charset="0"/>
                      </a:rPr>
                      <m:t> ∗</m:t>
                    </m:r>
                    <m:r>
                      <a:rPr lang="en-US" sz="2200" b="0" i="1" smtClean="0">
                        <a:latin typeface="Cambria Math" panose="02040503050406030204" pitchFamily="18" charset="0"/>
                      </a:rPr>
                      <m:t>𝐵𝑆𝐹</m:t>
                    </m:r>
                    <m:r>
                      <a:rPr lang="en-US" sz="2200" b="0" i="1" smtClean="0">
                        <a:latin typeface="Cambria Math" panose="02040503050406030204" pitchFamily="18" charset="0"/>
                      </a:rPr>
                      <m:t>+</m:t>
                    </m:r>
                    <m:r>
                      <a:rPr lang="el-GR" sz="2200" b="0" i="1" smtClean="0">
                        <a:latin typeface="Cambria Math" panose="02040503050406030204" pitchFamily="18" charset="0"/>
                      </a:rPr>
                      <m:t>𝛽</m:t>
                    </m:r>
                  </m:oMath>
                </a14:m>
                <a:endParaRPr lang="en-US" sz="2200" b="0" dirty="0"/>
              </a:p>
              <a:p>
                <a:endParaRPr lang="en-US" sz="2400" dirty="0"/>
              </a:p>
              <a:p>
                <a:endParaRPr lang="en-CH" sz="2400" dirty="0"/>
              </a:p>
              <a:p>
                <a:endParaRPr lang="en-US" sz="2400" b="0" dirty="0"/>
              </a:p>
            </p:txBody>
          </p:sp>
        </mc:Choice>
        <mc:Fallback xmlns="">
          <p:sp>
            <p:nvSpPr>
              <p:cNvPr id="3" name="Content Placeholder 2">
                <a:extLst>
                  <a:ext uri="{FF2B5EF4-FFF2-40B4-BE49-F238E27FC236}">
                    <a16:creationId xmlns:a16="http://schemas.microsoft.com/office/drawing/2014/main" id="{A40BB2D3-936D-4241-1CBD-DB89230810D1}"/>
                  </a:ext>
                </a:extLst>
              </p:cNvPr>
              <p:cNvSpPr>
                <a:spLocks noGrp="1" noRot="1" noChangeAspect="1" noMove="1" noResize="1" noEditPoints="1" noAdjustHandles="1" noChangeArrowheads="1" noChangeShapeType="1" noTextEdit="1"/>
              </p:cNvSpPr>
              <p:nvPr>
                <p:ph idx="1"/>
              </p:nvPr>
            </p:nvSpPr>
            <p:spPr>
              <a:xfrm>
                <a:off x="407882" y="2038656"/>
                <a:ext cx="7632309" cy="3420985"/>
              </a:xfrm>
              <a:blipFill>
                <a:blip r:embed="rId4"/>
                <a:stretch>
                  <a:fillRect l="-1278" t="-266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360D79-45C9-9EC0-C527-8D6592A021A6}"/>
              </a:ext>
            </a:extLst>
          </p:cNvPr>
          <p:cNvSpPr>
            <a:spLocks noGrp="1"/>
          </p:cNvSpPr>
          <p:nvPr>
            <p:ph type="sldNum" sz="quarter" idx="12"/>
          </p:nvPr>
        </p:nvSpPr>
        <p:spPr/>
        <p:txBody>
          <a:bodyPr/>
          <a:lstStyle/>
          <a:p>
            <a:fld id="{00944623-8EEC-0F4B-BFBA-1DF4A14B3FE1}" type="slidenum">
              <a:rPr lang="en-CH" smtClean="0"/>
              <a:t>48</a:t>
            </a:fld>
            <a:endParaRPr lang="en-CH"/>
          </a:p>
        </p:txBody>
      </p:sp>
    </p:spTree>
    <p:extLst>
      <p:ext uri="{BB962C8B-B14F-4D97-AF65-F5344CB8AC3E}">
        <p14:creationId xmlns:p14="http://schemas.microsoft.com/office/powerpoint/2010/main" val="3535989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AEE3BB-79C8-749A-63BC-C9B1A37CCD30}"/>
              </a:ext>
            </a:extLst>
          </p:cNvPr>
          <p:cNvPicPr>
            <a:picLocks noChangeAspect="1"/>
          </p:cNvPicPr>
          <p:nvPr/>
        </p:nvPicPr>
        <p:blipFill>
          <a:blip r:embed="rId3"/>
          <a:stretch>
            <a:fillRect/>
          </a:stretch>
        </p:blipFill>
        <p:spPr>
          <a:xfrm>
            <a:off x="8043506" y="3397510"/>
            <a:ext cx="4065056" cy="3048793"/>
          </a:xfrm>
          <a:prstGeom prst="rect">
            <a:avLst/>
          </a:prstGeom>
        </p:spPr>
      </p:pic>
      <p:pic>
        <p:nvPicPr>
          <p:cNvPr id="5" name="Picture 4">
            <a:extLst>
              <a:ext uri="{FF2B5EF4-FFF2-40B4-BE49-F238E27FC236}">
                <a16:creationId xmlns:a16="http://schemas.microsoft.com/office/drawing/2014/main" id="{F48E8956-5C5B-C1D4-66CE-CB7E793BE60F}"/>
              </a:ext>
            </a:extLst>
          </p:cNvPr>
          <p:cNvPicPr>
            <a:picLocks noChangeAspect="1"/>
          </p:cNvPicPr>
          <p:nvPr/>
        </p:nvPicPr>
        <p:blipFill>
          <a:blip r:embed="rId4"/>
          <a:stretch>
            <a:fillRect/>
          </a:stretch>
        </p:blipFill>
        <p:spPr>
          <a:xfrm>
            <a:off x="8043506" y="541477"/>
            <a:ext cx="4065058" cy="3048794"/>
          </a:xfrm>
          <a:prstGeom prst="rect">
            <a:avLst/>
          </a:prstGeom>
        </p:spPr>
      </p:pic>
      <p:sp>
        <p:nvSpPr>
          <p:cNvPr id="2" name="Title 1">
            <a:extLst>
              <a:ext uri="{FF2B5EF4-FFF2-40B4-BE49-F238E27FC236}">
                <a16:creationId xmlns:a16="http://schemas.microsoft.com/office/drawing/2014/main" id="{FB67129C-2224-E76B-8B07-44CC6A4BEDAC}"/>
              </a:ext>
            </a:extLst>
          </p:cNvPr>
          <p:cNvSpPr>
            <a:spLocks noGrp="1"/>
          </p:cNvSpPr>
          <p:nvPr>
            <p:ph type="title"/>
          </p:nvPr>
        </p:nvSpPr>
        <p:spPr/>
        <p:txBody>
          <a:bodyPr/>
          <a:lstStyle/>
          <a:p>
            <a:r>
              <a:rPr lang="en-CH" dirty="0"/>
              <a:t>Estimati</a:t>
            </a:r>
            <a:r>
              <a:rPr lang="en-US" dirty="0"/>
              <a:t>ng Execution Time</a:t>
            </a:r>
            <a:endParaRPr lang="en-C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0BB2D3-936D-4241-1CBD-DB89230810D1}"/>
                  </a:ext>
                </a:extLst>
              </p:cNvPr>
              <p:cNvSpPr>
                <a:spLocks noGrp="1"/>
              </p:cNvSpPr>
              <p:nvPr>
                <p:ph idx="1"/>
              </p:nvPr>
            </p:nvSpPr>
            <p:spPr>
              <a:xfrm>
                <a:off x="407882" y="2071311"/>
                <a:ext cx="7632309" cy="3420985"/>
              </a:xfrm>
            </p:spPr>
            <p:txBody>
              <a:bodyPr>
                <a:normAutofit fontScale="92500" lnSpcReduction="10000"/>
              </a:bodyPr>
              <a:lstStyle/>
              <a:p>
                <a:r>
                  <a:rPr lang="en-CH" dirty="0"/>
                  <a:t>Correlation between </a:t>
                </a:r>
                <a:r>
                  <a:rPr lang="en-US" dirty="0"/>
                  <a:t>1</a:t>
                </a:r>
                <a:r>
                  <a:rPr lang="en-US" baseline="30000" dirty="0"/>
                  <a:t>st</a:t>
                </a:r>
                <a:r>
                  <a:rPr lang="en-US" dirty="0"/>
                  <a:t> BSF and total execution time</a:t>
                </a:r>
                <a:endParaRPr lang="en-CH" dirty="0"/>
              </a:p>
              <a:p>
                <a:pPr lvl="1"/>
                <a14:m>
                  <m:oMath xmlns:m="http://schemas.openxmlformats.org/officeDocument/2006/math">
                    <m:r>
                      <a:rPr lang="en-US" b="0" i="1" smtClean="0">
                        <a:latin typeface="Cambria Math" panose="02040503050406030204" pitchFamily="18" charset="0"/>
                      </a:rPr>
                      <m:t>𝑝𝑟𝑒𝑑</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 ∗</m:t>
                    </m:r>
                    <m:r>
                      <a:rPr lang="en-US" b="0" i="1" smtClean="0">
                        <a:latin typeface="Cambria Math" panose="02040503050406030204" pitchFamily="18" charset="0"/>
                      </a:rPr>
                      <m:t>𝐵𝑆𝐹</m:t>
                    </m:r>
                    <m:r>
                      <a:rPr lang="en-US" b="0" i="1" smtClean="0">
                        <a:latin typeface="Cambria Math" panose="02040503050406030204" pitchFamily="18" charset="0"/>
                      </a:rPr>
                      <m:t>+</m:t>
                    </m:r>
                    <m:r>
                      <a:rPr lang="el-GR" b="0" i="1" smtClean="0">
                        <a:latin typeface="Cambria Math" panose="02040503050406030204" pitchFamily="18" charset="0"/>
                      </a:rPr>
                      <m:t>𝛽</m:t>
                    </m:r>
                  </m:oMath>
                </a14:m>
                <a:endParaRPr lang="en-US" b="0" dirty="0"/>
              </a:p>
              <a:p>
                <a:endParaRPr lang="en-US" dirty="0"/>
              </a:p>
              <a:p>
                <a:endParaRPr lang="en-CH" dirty="0"/>
              </a:p>
              <a:p>
                <a:r>
                  <a:rPr lang="en-CH" dirty="0"/>
                  <a:t>Estimations are not always accurate</a:t>
                </a:r>
              </a:p>
              <a:p>
                <a:endParaRPr lang="en-CH" dirty="0"/>
              </a:p>
              <a:p>
                <a:r>
                  <a:rPr lang="en-CH" dirty="0"/>
                  <a:t>May lead to suboptimal scheduling</a:t>
                </a:r>
              </a:p>
              <a:p>
                <a:pPr lvl="1"/>
                <a:r>
                  <a:rPr lang="en-CH" dirty="0"/>
                  <a:t>What if a difficult query is scheduled last?</a:t>
                </a:r>
              </a:p>
              <a:p>
                <a:endParaRPr lang="en-US" b="0" dirty="0"/>
              </a:p>
            </p:txBody>
          </p:sp>
        </mc:Choice>
        <mc:Fallback xmlns="">
          <p:sp>
            <p:nvSpPr>
              <p:cNvPr id="3" name="Content Placeholder 2">
                <a:extLst>
                  <a:ext uri="{FF2B5EF4-FFF2-40B4-BE49-F238E27FC236}">
                    <a16:creationId xmlns:a16="http://schemas.microsoft.com/office/drawing/2014/main" id="{A40BB2D3-936D-4241-1CBD-DB89230810D1}"/>
                  </a:ext>
                </a:extLst>
              </p:cNvPr>
              <p:cNvSpPr>
                <a:spLocks noGrp="1" noRot="1" noChangeAspect="1" noMove="1" noResize="1" noEditPoints="1" noAdjustHandles="1" noChangeArrowheads="1" noChangeShapeType="1" noTextEdit="1"/>
              </p:cNvSpPr>
              <p:nvPr>
                <p:ph idx="1"/>
              </p:nvPr>
            </p:nvSpPr>
            <p:spPr>
              <a:xfrm>
                <a:off x="407882" y="2071311"/>
                <a:ext cx="7632309" cy="3420985"/>
              </a:xfrm>
              <a:blipFill>
                <a:blip r:embed="rId5"/>
                <a:stretch>
                  <a:fillRect l="-1278" t="-3565" b="-10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360D79-45C9-9EC0-C527-8D6592A021A6}"/>
              </a:ext>
            </a:extLst>
          </p:cNvPr>
          <p:cNvSpPr>
            <a:spLocks noGrp="1"/>
          </p:cNvSpPr>
          <p:nvPr>
            <p:ph type="sldNum" sz="quarter" idx="12"/>
          </p:nvPr>
        </p:nvSpPr>
        <p:spPr/>
        <p:txBody>
          <a:bodyPr/>
          <a:lstStyle/>
          <a:p>
            <a:fld id="{00944623-8EEC-0F4B-BFBA-1DF4A14B3FE1}" type="slidenum">
              <a:rPr lang="en-CH" smtClean="0"/>
              <a:t>49</a:t>
            </a:fld>
            <a:endParaRPr lang="en-CH"/>
          </a:p>
        </p:txBody>
      </p:sp>
      <p:sp>
        <p:nvSpPr>
          <p:cNvPr id="6" name="Oval 5">
            <a:extLst>
              <a:ext uri="{FF2B5EF4-FFF2-40B4-BE49-F238E27FC236}">
                <a16:creationId xmlns:a16="http://schemas.microsoft.com/office/drawing/2014/main" id="{A2707083-C1EF-5ED6-1AD3-6C490D2B60C6}"/>
              </a:ext>
            </a:extLst>
          </p:cNvPr>
          <p:cNvSpPr/>
          <p:nvPr/>
        </p:nvSpPr>
        <p:spPr>
          <a:xfrm>
            <a:off x="9343363" y="5492297"/>
            <a:ext cx="2512840" cy="100847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13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308B-A725-ABBB-377D-5540E5810E10}"/>
              </a:ext>
            </a:extLst>
          </p:cNvPr>
          <p:cNvSpPr>
            <a:spLocks noGrp="1"/>
          </p:cNvSpPr>
          <p:nvPr>
            <p:ph type="title"/>
          </p:nvPr>
        </p:nvSpPr>
        <p:spPr/>
        <p:txBody>
          <a:bodyPr/>
          <a:lstStyle/>
          <a:p>
            <a:r>
              <a:rPr lang="en-CH" dirty="0"/>
              <a:t>Challenges</a:t>
            </a:r>
          </a:p>
        </p:txBody>
      </p:sp>
      <p:sp>
        <p:nvSpPr>
          <p:cNvPr id="3" name="Content Placeholder 2">
            <a:extLst>
              <a:ext uri="{FF2B5EF4-FFF2-40B4-BE49-F238E27FC236}">
                <a16:creationId xmlns:a16="http://schemas.microsoft.com/office/drawing/2014/main" id="{49CF7D6B-0778-4B9D-1DF4-82635A6259F8}"/>
              </a:ext>
            </a:extLst>
          </p:cNvPr>
          <p:cNvSpPr>
            <a:spLocks noGrp="1"/>
          </p:cNvSpPr>
          <p:nvPr>
            <p:ph idx="1"/>
          </p:nvPr>
        </p:nvSpPr>
        <p:spPr>
          <a:xfrm>
            <a:off x="838200" y="1825626"/>
            <a:ext cx="10515600" cy="3672714"/>
          </a:xfrm>
        </p:spPr>
        <p:txBody>
          <a:bodyPr>
            <a:normAutofit lnSpcReduction="10000"/>
          </a:bodyPr>
          <a:lstStyle/>
          <a:p>
            <a:r>
              <a:rPr lang="en-CH" b="1" dirty="0"/>
              <a:t>Query Scheduling</a:t>
            </a:r>
            <a:r>
              <a:rPr lang="en-CH" dirty="0"/>
              <a:t>: Which queries to which nodes?</a:t>
            </a:r>
          </a:p>
          <a:p>
            <a:pPr lvl="1"/>
            <a:r>
              <a:rPr lang="en-US" b="1" dirty="0"/>
              <a:t>Query Execution Time estimations</a:t>
            </a:r>
            <a:endParaRPr lang="en-CH" dirty="0"/>
          </a:p>
          <a:p>
            <a:pPr lvl="1"/>
            <a:r>
              <a:rPr lang="en-CH" b="1" dirty="0"/>
              <a:t>Flexible Replication Schemes</a:t>
            </a:r>
            <a:endParaRPr lang="en-CH" dirty="0"/>
          </a:p>
          <a:p>
            <a:pPr lvl="1"/>
            <a:r>
              <a:rPr lang="en-CH" b="1" dirty="0"/>
              <a:t>Dynamic Scheduling</a:t>
            </a:r>
            <a:endParaRPr lang="en-CH" dirty="0"/>
          </a:p>
          <a:p>
            <a:endParaRPr lang="en-CH" dirty="0"/>
          </a:p>
          <a:p>
            <a:r>
              <a:rPr lang="en-CH" b="1" dirty="0"/>
              <a:t>Load Balancing</a:t>
            </a:r>
            <a:r>
              <a:rPr lang="en-CH" dirty="0"/>
              <a:t>: Enable nodes to perform useful and equal work</a:t>
            </a:r>
          </a:p>
          <a:p>
            <a:pPr lvl="1"/>
            <a:r>
              <a:rPr lang="en-CH" dirty="0"/>
              <a:t>Data Distribution?</a:t>
            </a:r>
          </a:p>
          <a:p>
            <a:pPr lvl="1"/>
            <a:r>
              <a:rPr lang="en-CH" dirty="0"/>
              <a:t>Inaccurate Estimations?</a:t>
            </a:r>
          </a:p>
          <a:p>
            <a:pPr lvl="1"/>
            <a:r>
              <a:rPr lang="en-CH" dirty="0"/>
              <a:t>Helping?</a:t>
            </a:r>
            <a:endParaRPr lang="en-CH" b="1" dirty="0"/>
          </a:p>
          <a:p>
            <a:endParaRPr lang="en-CH" dirty="0"/>
          </a:p>
        </p:txBody>
      </p:sp>
      <p:sp>
        <p:nvSpPr>
          <p:cNvPr id="4" name="Slide Number Placeholder 3">
            <a:extLst>
              <a:ext uri="{FF2B5EF4-FFF2-40B4-BE49-F238E27FC236}">
                <a16:creationId xmlns:a16="http://schemas.microsoft.com/office/drawing/2014/main" id="{4EC010C8-253F-6BDE-1D33-4C1670EA9680}"/>
              </a:ext>
            </a:extLst>
          </p:cNvPr>
          <p:cNvSpPr>
            <a:spLocks noGrp="1"/>
          </p:cNvSpPr>
          <p:nvPr>
            <p:ph type="sldNum" sz="quarter" idx="12"/>
          </p:nvPr>
        </p:nvSpPr>
        <p:spPr/>
        <p:txBody>
          <a:bodyPr/>
          <a:lstStyle/>
          <a:p>
            <a:fld id="{00944623-8EEC-0F4B-BFBA-1DF4A14B3FE1}" type="slidenum">
              <a:rPr lang="en-CH" smtClean="0"/>
              <a:t>5</a:t>
            </a:fld>
            <a:endParaRPr lang="en-CH" dirty="0"/>
          </a:p>
        </p:txBody>
      </p:sp>
    </p:spTree>
    <p:extLst>
      <p:ext uri="{BB962C8B-B14F-4D97-AF65-F5344CB8AC3E}">
        <p14:creationId xmlns:p14="http://schemas.microsoft.com/office/powerpoint/2010/main" val="1079434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AEE3BB-79C8-749A-63BC-C9B1A37CCD30}"/>
              </a:ext>
            </a:extLst>
          </p:cNvPr>
          <p:cNvPicPr>
            <a:picLocks noChangeAspect="1"/>
          </p:cNvPicPr>
          <p:nvPr/>
        </p:nvPicPr>
        <p:blipFill>
          <a:blip r:embed="rId3"/>
          <a:stretch>
            <a:fillRect/>
          </a:stretch>
        </p:blipFill>
        <p:spPr>
          <a:xfrm>
            <a:off x="8043506" y="3397510"/>
            <a:ext cx="4065056" cy="3048793"/>
          </a:xfrm>
          <a:prstGeom prst="rect">
            <a:avLst/>
          </a:prstGeom>
        </p:spPr>
      </p:pic>
      <p:pic>
        <p:nvPicPr>
          <p:cNvPr id="5" name="Picture 4">
            <a:extLst>
              <a:ext uri="{FF2B5EF4-FFF2-40B4-BE49-F238E27FC236}">
                <a16:creationId xmlns:a16="http://schemas.microsoft.com/office/drawing/2014/main" id="{F48E8956-5C5B-C1D4-66CE-CB7E793BE60F}"/>
              </a:ext>
            </a:extLst>
          </p:cNvPr>
          <p:cNvPicPr>
            <a:picLocks noChangeAspect="1"/>
          </p:cNvPicPr>
          <p:nvPr/>
        </p:nvPicPr>
        <p:blipFill>
          <a:blip r:embed="rId4"/>
          <a:stretch>
            <a:fillRect/>
          </a:stretch>
        </p:blipFill>
        <p:spPr>
          <a:xfrm>
            <a:off x="8043506" y="541477"/>
            <a:ext cx="4065058" cy="3048794"/>
          </a:xfrm>
          <a:prstGeom prst="rect">
            <a:avLst/>
          </a:prstGeom>
        </p:spPr>
      </p:pic>
      <p:sp>
        <p:nvSpPr>
          <p:cNvPr id="2" name="Title 1">
            <a:extLst>
              <a:ext uri="{FF2B5EF4-FFF2-40B4-BE49-F238E27FC236}">
                <a16:creationId xmlns:a16="http://schemas.microsoft.com/office/drawing/2014/main" id="{FB67129C-2224-E76B-8B07-44CC6A4BEDAC}"/>
              </a:ext>
            </a:extLst>
          </p:cNvPr>
          <p:cNvSpPr>
            <a:spLocks noGrp="1"/>
          </p:cNvSpPr>
          <p:nvPr>
            <p:ph type="title"/>
          </p:nvPr>
        </p:nvSpPr>
        <p:spPr/>
        <p:txBody>
          <a:bodyPr/>
          <a:lstStyle/>
          <a:p>
            <a:r>
              <a:rPr lang="en-CH" dirty="0"/>
              <a:t>Estimati</a:t>
            </a:r>
            <a:r>
              <a:rPr lang="en-US" dirty="0"/>
              <a:t>ng Execution Time</a:t>
            </a:r>
            <a:endParaRPr lang="en-C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0BB2D3-936D-4241-1CBD-DB89230810D1}"/>
                  </a:ext>
                </a:extLst>
              </p:cNvPr>
              <p:cNvSpPr>
                <a:spLocks noGrp="1"/>
              </p:cNvSpPr>
              <p:nvPr>
                <p:ph idx="1"/>
              </p:nvPr>
            </p:nvSpPr>
            <p:spPr>
              <a:xfrm>
                <a:off x="407882" y="2071311"/>
                <a:ext cx="7632309" cy="3420985"/>
              </a:xfrm>
            </p:spPr>
            <p:txBody>
              <a:bodyPr>
                <a:normAutofit fontScale="92500" lnSpcReduction="10000"/>
              </a:bodyPr>
              <a:lstStyle/>
              <a:p>
                <a:r>
                  <a:rPr lang="en-CH" dirty="0"/>
                  <a:t>Correlation between </a:t>
                </a:r>
                <a:r>
                  <a:rPr lang="en-US" dirty="0"/>
                  <a:t>1</a:t>
                </a:r>
                <a:r>
                  <a:rPr lang="en-US" baseline="30000" dirty="0"/>
                  <a:t>st</a:t>
                </a:r>
                <a:r>
                  <a:rPr lang="en-US" dirty="0"/>
                  <a:t> BSF and total execution time</a:t>
                </a:r>
                <a:endParaRPr lang="en-CH" dirty="0"/>
              </a:p>
              <a:p>
                <a:pPr lvl="1"/>
                <a14:m>
                  <m:oMath xmlns:m="http://schemas.openxmlformats.org/officeDocument/2006/math">
                    <m:r>
                      <a:rPr lang="en-US" b="0" i="1" smtClean="0">
                        <a:latin typeface="Cambria Math" panose="02040503050406030204" pitchFamily="18" charset="0"/>
                      </a:rPr>
                      <m:t>𝑝𝑟𝑒𝑑</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 ∗</m:t>
                    </m:r>
                    <m:r>
                      <a:rPr lang="en-US" b="0" i="1" smtClean="0">
                        <a:latin typeface="Cambria Math" panose="02040503050406030204" pitchFamily="18" charset="0"/>
                      </a:rPr>
                      <m:t>𝐵𝑆𝐹</m:t>
                    </m:r>
                    <m:r>
                      <a:rPr lang="en-US" b="0" i="1" smtClean="0">
                        <a:latin typeface="Cambria Math" panose="02040503050406030204" pitchFamily="18" charset="0"/>
                      </a:rPr>
                      <m:t>+</m:t>
                    </m:r>
                    <m:r>
                      <a:rPr lang="el-GR" b="0" i="1" smtClean="0">
                        <a:latin typeface="Cambria Math" panose="02040503050406030204" pitchFamily="18" charset="0"/>
                      </a:rPr>
                      <m:t>𝛽</m:t>
                    </m:r>
                  </m:oMath>
                </a14:m>
                <a:endParaRPr lang="en-US" b="0" dirty="0"/>
              </a:p>
              <a:p>
                <a:endParaRPr lang="en-US" dirty="0"/>
              </a:p>
              <a:p>
                <a:endParaRPr lang="en-CH" dirty="0"/>
              </a:p>
              <a:p>
                <a:r>
                  <a:rPr lang="en-CH" dirty="0"/>
                  <a:t>Estimations are not always accurate</a:t>
                </a:r>
              </a:p>
              <a:p>
                <a:endParaRPr lang="en-CH" dirty="0"/>
              </a:p>
              <a:p>
                <a:r>
                  <a:rPr lang="en-CH" dirty="0"/>
                  <a:t>May lead to suboptimal scheduling</a:t>
                </a:r>
              </a:p>
              <a:p>
                <a:pPr lvl="1"/>
                <a:r>
                  <a:rPr lang="en-CH" dirty="0"/>
                  <a:t>What if a difficult query is scheduled last?</a:t>
                </a:r>
              </a:p>
              <a:p>
                <a:endParaRPr lang="en-US" b="0" dirty="0"/>
              </a:p>
            </p:txBody>
          </p:sp>
        </mc:Choice>
        <mc:Fallback xmlns="">
          <p:sp>
            <p:nvSpPr>
              <p:cNvPr id="3" name="Content Placeholder 2">
                <a:extLst>
                  <a:ext uri="{FF2B5EF4-FFF2-40B4-BE49-F238E27FC236}">
                    <a16:creationId xmlns:a16="http://schemas.microsoft.com/office/drawing/2014/main" id="{A40BB2D3-936D-4241-1CBD-DB89230810D1}"/>
                  </a:ext>
                </a:extLst>
              </p:cNvPr>
              <p:cNvSpPr>
                <a:spLocks noGrp="1" noRot="1" noChangeAspect="1" noMove="1" noResize="1" noEditPoints="1" noAdjustHandles="1" noChangeArrowheads="1" noChangeShapeType="1" noTextEdit="1"/>
              </p:cNvSpPr>
              <p:nvPr>
                <p:ph idx="1"/>
              </p:nvPr>
            </p:nvSpPr>
            <p:spPr>
              <a:xfrm>
                <a:off x="407882" y="2071311"/>
                <a:ext cx="7632309" cy="3420985"/>
              </a:xfrm>
              <a:blipFill>
                <a:blip r:embed="rId5"/>
                <a:stretch>
                  <a:fillRect l="-1278" t="-3565" b="-10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360D79-45C9-9EC0-C527-8D6592A021A6}"/>
              </a:ext>
            </a:extLst>
          </p:cNvPr>
          <p:cNvSpPr>
            <a:spLocks noGrp="1"/>
          </p:cNvSpPr>
          <p:nvPr>
            <p:ph type="sldNum" sz="quarter" idx="12"/>
          </p:nvPr>
        </p:nvSpPr>
        <p:spPr/>
        <p:txBody>
          <a:bodyPr/>
          <a:lstStyle/>
          <a:p>
            <a:fld id="{00944623-8EEC-0F4B-BFBA-1DF4A14B3FE1}" type="slidenum">
              <a:rPr lang="en-CH" smtClean="0"/>
              <a:t>50</a:t>
            </a:fld>
            <a:endParaRPr lang="en-CH"/>
          </a:p>
        </p:txBody>
      </p:sp>
      <p:sp>
        <p:nvSpPr>
          <p:cNvPr id="8" name="Oval 7">
            <a:extLst>
              <a:ext uri="{FF2B5EF4-FFF2-40B4-BE49-F238E27FC236}">
                <a16:creationId xmlns:a16="http://schemas.microsoft.com/office/drawing/2014/main" id="{ECC366AE-6D9B-957A-96E3-D07C92C28F1A}"/>
              </a:ext>
            </a:extLst>
          </p:cNvPr>
          <p:cNvSpPr/>
          <p:nvPr/>
        </p:nvSpPr>
        <p:spPr>
          <a:xfrm>
            <a:off x="9343363" y="5492297"/>
            <a:ext cx="2512840" cy="100847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Box 8">
            <a:extLst>
              <a:ext uri="{FF2B5EF4-FFF2-40B4-BE49-F238E27FC236}">
                <a16:creationId xmlns:a16="http://schemas.microsoft.com/office/drawing/2014/main" id="{C2735A74-08CF-707F-FA57-21478F6498A3}"/>
              </a:ext>
            </a:extLst>
          </p:cNvPr>
          <p:cNvSpPr txBox="1"/>
          <p:nvPr/>
        </p:nvSpPr>
        <p:spPr>
          <a:xfrm>
            <a:off x="150955" y="5915996"/>
            <a:ext cx="8146162" cy="584775"/>
          </a:xfrm>
          <a:prstGeom prst="rect">
            <a:avLst/>
          </a:prstGeom>
          <a:noFill/>
        </p:spPr>
        <p:txBody>
          <a:bodyPr wrap="square">
            <a:spAutoFit/>
          </a:bodyPr>
          <a:lstStyle/>
          <a:p>
            <a:pPr algn="ctr"/>
            <a:r>
              <a:rPr lang="en-US" sz="3200" b="1" dirty="0"/>
              <a:t>We need a mechanism to handle inaccuracies!</a:t>
            </a:r>
            <a:endParaRPr lang="en-CH" sz="3200" b="1" dirty="0"/>
          </a:p>
        </p:txBody>
      </p:sp>
    </p:spTree>
    <p:extLst>
      <p:ext uri="{BB962C8B-B14F-4D97-AF65-F5344CB8AC3E}">
        <p14:creationId xmlns:p14="http://schemas.microsoft.com/office/powerpoint/2010/main" val="870118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13B-C32C-A0D4-FB87-EB79C2D6A112}"/>
              </a:ext>
            </a:extLst>
          </p:cNvPr>
          <p:cNvSpPr>
            <a:spLocks noGrp="1"/>
          </p:cNvSpPr>
          <p:nvPr>
            <p:ph type="title"/>
          </p:nvPr>
        </p:nvSpPr>
        <p:spPr/>
        <p:txBody>
          <a:bodyPr/>
          <a:lstStyle/>
          <a:p>
            <a:r>
              <a:rPr lang="en-CH" dirty="0"/>
              <a:t>Odyssey Work-Stealing</a:t>
            </a:r>
          </a:p>
        </p:txBody>
      </p:sp>
      <p:sp>
        <p:nvSpPr>
          <p:cNvPr id="4" name="Slide Number Placeholder 3">
            <a:extLst>
              <a:ext uri="{FF2B5EF4-FFF2-40B4-BE49-F238E27FC236}">
                <a16:creationId xmlns:a16="http://schemas.microsoft.com/office/drawing/2014/main" id="{8D202EDE-256C-871C-12E3-6E634BEBCB92}"/>
              </a:ext>
            </a:extLst>
          </p:cNvPr>
          <p:cNvSpPr>
            <a:spLocks noGrp="1"/>
          </p:cNvSpPr>
          <p:nvPr>
            <p:ph type="sldNum" sz="quarter" idx="12"/>
          </p:nvPr>
        </p:nvSpPr>
        <p:spPr/>
        <p:txBody>
          <a:bodyPr/>
          <a:lstStyle/>
          <a:p>
            <a:fld id="{00944623-8EEC-0F4B-BFBA-1DF4A14B3FE1}" type="slidenum">
              <a:rPr lang="en-CH" smtClean="0"/>
              <a:t>51</a:t>
            </a:fld>
            <a:endParaRPr lang="en-CH" dirty="0"/>
          </a:p>
        </p:txBody>
      </p:sp>
      <p:sp>
        <p:nvSpPr>
          <p:cNvPr id="5" name="Cylinder 16">
            <a:extLst>
              <a:ext uri="{FF2B5EF4-FFF2-40B4-BE49-F238E27FC236}">
                <a16:creationId xmlns:a16="http://schemas.microsoft.com/office/drawing/2014/main" id="{F304898A-8C0D-26E7-AA2D-D065CFB3C2BF}"/>
              </a:ext>
            </a:extLst>
          </p:cNvPr>
          <p:cNvSpPr/>
          <p:nvPr/>
        </p:nvSpPr>
        <p:spPr>
          <a:xfrm>
            <a:off x="488230" y="3962044"/>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6" name="Cylinder 16">
            <a:extLst>
              <a:ext uri="{FF2B5EF4-FFF2-40B4-BE49-F238E27FC236}">
                <a16:creationId xmlns:a16="http://schemas.microsoft.com/office/drawing/2014/main" id="{2FCDE982-D181-22C0-3302-4BE2CD81D495}"/>
              </a:ext>
            </a:extLst>
          </p:cNvPr>
          <p:cNvSpPr/>
          <p:nvPr/>
        </p:nvSpPr>
        <p:spPr>
          <a:xfrm>
            <a:off x="2214566" y="3962044"/>
            <a:ext cx="645459" cy="858460"/>
          </a:xfrm>
          <a:prstGeom prst="can">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endParaRPr lang="en-US" b="1" baseline="-25000" dirty="0">
              <a:latin typeface="Arial" panose="020B0604020202020204" pitchFamily="34" charset="0"/>
              <a:cs typeface="Arial" panose="020B0604020202020204" pitchFamily="34" charset="0"/>
            </a:endParaRPr>
          </a:p>
        </p:txBody>
      </p:sp>
      <p:sp>
        <p:nvSpPr>
          <p:cNvPr id="7" name="Cylinder 16">
            <a:extLst>
              <a:ext uri="{FF2B5EF4-FFF2-40B4-BE49-F238E27FC236}">
                <a16:creationId xmlns:a16="http://schemas.microsoft.com/office/drawing/2014/main" id="{59D8AA18-EFA5-668D-ECE9-FB01DB140AEF}"/>
              </a:ext>
            </a:extLst>
          </p:cNvPr>
          <p:cNvSpPr/>
          <p:nvPr/>
        </p:nvSpPr>
        <p:spPr>
          <a:xfrm>
            <a:off x="3936273" y="3933445"/>
            <a:ext cx="645459" cy="858460"/>
          </a:xfrm>
          <a:prstGeom prst="can">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endParaRPr lang="en-US" b="1" baseline="-25000" dirty="0">
              <a:latin typeface="Arial" panose="020B0604020202020204" pitchFamily="34" charset="0"/>
              <a:cs typeface="Arial" panose="020B0604020202020204" pitchFamily="34" charset="0"/>
            </a:endParaRPr>
          </a:p>
        </p:txBody>
      </p:sp>
      <p:sp>
        <p:nvSpPr>
          <p:cNvPr id="8" name="Cylinder 16">
            <a:extLst>
              <a:ext uri="{FF2B5EF4-FFF2-40B4-BE49-F238E27FC236}">
                <a16:creationId xmlns:a16="http://schemas.microsoft.com/office/drawing/2014/main" id="{AE297063-87CA-BC6B-4F01-F4AE83250AC7}"/>
              </a:ext>
            </a:extLst>
          </p:cNvPr>
          <p:cNvSpPr/>
          <p:nvPr/>
        </p:nvSpPr>
        <p:spPr>
          <a:xfrm>
            <a:off x="5667238" y="3962044"/>
            <a:ext cx="645459" cy="858460"/>
          </a:xfrm>
          <a:prstGeom prst="can">
            <a:avLst>
              <a:gd name="adj" fmla="val 27401"/>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endParaRPr lang="en-US" b="1" baseline="-25000" dirty="0">
              <a:latin typeface="Arial" panose="020B0604020202020204" pitchFamily="34" charset="0"/>
              <a:cs typeface="Arial" panose="020B0604020202020204" pitchFamily="34" charset="0"/>
            </a:endParaRPr>
          </a:p>
        </p:txBody>
      </p:sp>
      <p:sp>
        <p:nvSpPr>
          <p:cNvPr id="3" name="Rectangle: Rounded Corners 28">
            <a:extLst>
              <a:ext uri="{FF2B5EF4-FFF2-40B4-BE49-F238E27FC236}">
                <a16:creationId xmlns:a16="http://schemas.microsoft.com/office/drawing/2014/main" id="{FB6EEC3D-1AFC-2A38-A39D-130A97960064}"/>
              </a:ext>
            </a:extLst>
          </p:cNvPr>
          <p:cNvSpPr/>
          <p:nvPr/>
        </p:nvSpPr>
        <p:spPr>
          <a:xfrm>
            <a:off x="351147" y="3775933"/>
            <a:ext cx="2655518" cy="1230682"/>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A8EAFCA2-DDA5-BB90-394D-416A8FF2D0C7}"/>
              </a:ext>
            </a:extLst>
          </p:cNvPr>
          <p:cNvSpPr/>
          <p:nvPr/>
        </p:nvSpPr>
        <p:spPr>
          <a:xfrm>
            <a:off x="3728917" y="3747334"/>
            <a:ext cx="2743200" cy="1230682"/>
          </a:xfrm>
          <a:prstGeom prst="roundRect">
            <a:avLst/>
          </a:prstGeom>
          <a:noFill/>
          <a:ln w="34925">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Flowchart: Document 336">
            <a:extLst>
              <a:ext uri="{FF2B5EF4-FFF2-40B4-BE49-F238E27FC236}">
                <a16:creationId xmlns:a16="http://schemas.microsoft.com/office/drawing/2014/main" id="{C0632E43-F7AD-AF73-1CA3-FD8545B2E7FC}"/>
              </a:ext>
            </a:extLst>
          </p:cNvPr>
          <p:cNvSpPr/>
          <p:nvPr/>
        </p:nvSpPr>
        <p:spPr>
          <a:xfrm>
            <a:off x="2930687" y="1690688"/>
            <a:ext cx="874206" cy="821354"/>
          </a:xfrm>
          <a:prstGeom prst="flowChartDocument">
            <a:avLst/>
          </a:prstGeom>
          <a:solidFill>
            <a:schemeClr val="accent4">
              <a:lumMod val="20000"/>
              <a:lumOff val="80000"/>
            </a:schemeClr>
          </a:solid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Queries Batch</a:t>
            </a:r>
          </a:p>
        </p:txBody>
      </p:sp>
      <p:pic>
        <p:nvPicPr>
          <p:cNvPr id="21" name="Graphic 20" descr="Gears with solid fill">
            <a:extLst>
              <a:ext uri="{FF2B5EF4-FFF2-40B4-BE49-F238E27FC236}">
                <a16:creationId xmlns:a16="http://schemas.microsoft.com/office/drawing/2014/main" id="{F734CB54-D653-DD2E-A3EE-E1F3566D8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038" y="4080066"/>
            <a:ext cx="645459" cy="645459"/>
          </a:xfrm>
          <a:prstGeom prst="rect">
            <a:avLst/>
          </a:prstGeom>
        </p:spPr>
      </p:pic>
      <p:pic>
        <p:nvPicPr>
          <p:cNvPr id="22" name="Graphic 21" descr="Gears with solid fill">
            <a:extLst>
              <a:ext uri="{FF2B5EF4-FFF2-40B4-BE49-F238E27FC236}">
                <a16:creationId xmlns:a16="http://schemas.microsoft.com/office/drawing/2014/main" id="{32B3CC91-C75D-8510-2198-E4962C263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9088" y="4068544"/>
            <a:ext cx="645459" cy="645459"/>
          </a:xfrm>
          <a:prstGeom prst="rect">
            <a:avLst/>
          </a:prstGeom>
        </p:spPr>
      </p:pic>
      <p:cxnSp>
        <p:nvCxnSpPr>
          <p:cNvPr id="24" name="Elbow Connector 23">
            <a:extLst>
              <a:ext uri="{FF2B5EF4-FFF2-40B4-BE49-F238E27FC236}">
                <a16:creationId xmlns:a16="http://schemas.microsoft.com/office/drawing/2014/main" id="{7289BC22-2F62-79FF-2C3A-6344BD3923F5}"/>
              </a:ext>
            </a:extLst>
          </p:cNvPr>
          <p:cNvCxnSpPr>
            <a:cxnSpLocks/>
            <a:stCxn id="9" idx="1"/>
            <a:endCxn id="21" idx="0"/>
          </p:cNvCxnSpPr>
          <p:nvPr/>
        </p:nvCxnSpPr>
        <p:spPr>
          <a:xfrm rot="10800000" flipV="1">
            <a:off x="1673769" y="2101364"/>
            <a:ext cx="1256919" cy="1978701"/>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1E208C3-BD80-FA52-E72B-0DAF63EA58DF}"/>
              </a:ext>
            </a:extLst>
          </p:cNvPr>
          <p:cNvCxnSpPr>
            <a:cxnSpLocks/>
            <a:stCxn id="9" idx="3"/>
            <a:endCxn id="22" idx="0"/>
          </p:cNvCxnSpPr>
          <p:nvPr/>
        </p:nvCxnSpPr>
        <p:spPr>
          <a:xfrm>
            <a:off x="3804893" y="2101365"/>
            <a:ext cx="1306925" cy="1967179"/>
          </a:xfrm>
          <a:prstGeom prst="bent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65CEBC98-D0A8-4437-E86E-8BD490FDF618}"/>
              </a:ext>
            </a:extLst>
          </p:cNvPr>
          <p:cNvCxnSpPr>
            <a:stCxn id="5" idx="3"/>
            <a:endCxn id="6" idx="3"/>
          </p:cNvCxnSpPr>
          <p:nvPr/>
        </p:nvCxnSpPr>
        <p:spPr>
          <a:xfrm rot="16200000" flipH="1">
            <a:off x="1674128" y="3957336"/>
            <a:ext cx="12700" cy="1726336"/>
          </a:xfrm>
          <a:prstGeom prst="bentConnector3">
            <a:avLst>
              <a:gd name="adj1" fmla="val 3216394"/>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D1068556-E950-230E-080E-55EC49F6179D}"/>
              </a:ext>
            </a:extLst>
          </p:cNvPr>
          <p:cNvCxnSpPr>
            <a:cxnSpLocks/>
            <a:stCxn id="7" idx="3"/>
            <a:endCxn id="8" idx="3"/>
          </p:cNvCxnSpPr>
          <p:nvPr/>
        </p:nvCxnSpPr>
        <p:spPr>
          <a:xfrm rot="16200000" flipH="1">
            <a:off x="5110186" y="3940721"/>
            <a:ext cx="28599" cy="1730965"/>
          </a:xfrm>
          <a:prstGeom prst="bentConnector3">
            <a:avLst>
              <a:gd name="adj1" fmla="val 1423480"/>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814D88B-5036-56E8-FD65-CAE3AF4519D0}"/>
              </a:ext>
            </a:extLst>
          </p:cNvPr>
          <p:cNvSpPr txBox="1"/>
          <p:nvPr/>
        </p:nvSpPr>
        <p:spPr>
          <a:xfrm>
            <a:off x="861140" y="5269858"/>
            <a:ext cx="1638673" cy="307777"/>
          </a:xfrm>
          <a:prstGeom prst="rect">
            <a:avLst/>
          </a:prstGeom>
          <a:solidFill>
            <a:schemeClr val="bg1"/>
          </a:solidFill>
        </p:spPr>
        <p:txBody>
          <a:bodyPr wrap="square">
            <a:spAutoFit/>
          </a:bodyPr>
          <a:lstStyle/>
          <a:p>
            <a:pPr algn="ctr"/>
            <a:r>
              <a:rPr lang="en-US" sz="1400" b="1" dirty="0">
                <a:solidFill>
                  <a:schemeClr val="accent1">
                    <a:lumMod val="75000"/>
                  </a:schemeClr>
                </a:solidFill>
                <a:latin typeface="Arial" panose="020B0604020202020204" pitchFamily="34" charset="0"/>
                <a:cs typeface="Arial" panose="020B0604020202020204" pitchFamily="34" charset="0"/>
              </a:rPr>
              <a:t>work stealing</a:t>
            </a:r>
          </a:p>
        </p:txBody>
      </p:sp>
      <p:sp>
        <p:nvSpPr>
          <p:cNvPr id="38" name="TextBox 37">
            <a:extLst>
              <a:ext uri="{FF2B5EF4-FFF2-40B4-BE49-F238E27FC236}">
                <a16:creationId xmlns:a16="http://schemas.microsoft.com/office/drawing/2014/main" id="{6A051DFF-F410-CE64-6201-49B443940B57}"/>
              </a:ext>
            </a:extLst>
          </p:cNvPr>
          <p:cNvSpPr txBox="1"/>
          <p:nvPr/>
        </p:nvSpPr>
        <p:spPr>
          <a:xfrm>
            <a:off x="4305148" y="5269858"/>
            <a:ext cx="1638673" cy="307777"/>
          </a:xfrm>
          <a:prstGeom prst="rect">
            <a:avLst/>
          </a:prstGeom>
          <a:solidFill>
            <a:schemeClr val="bg1"/>
          </a:solidFill>
        </p:spPr>
        <p:txBody>
          <a:bodyPr wrap="square">
            <a:spAutoFit/>
          </a:bodyPr>
          <a:lstStyle/>
          <a:p>
            <a:pPr algn="ctr"/>
            <a:r>
              <a:rPr lang="en-US" sz="1400" b="1" dirty="0">
                <a:solidFill>
                  <a:schemeClr val="accent2"/>
                </a:solidFill>
                <a:latin typeface="Arial" panose="020B0604020202020204" pitchFamily="34" charset="0"/>
                <a:cs typeface="Arial" panose="020B0604020202020204" pitchFamily="34" charset="0"/>
              </a:rPr>
              <a:t>work stealing</a:t>
            </a:r>
          </a:p>
        </p:txBody>
      </p:sp>
      <p:sp>
        <p:nvSpPr>
          <p:cNvPr id="40" name="Content Placeholder 2">
            <a:extLst>
              <a:ext uri="{FF2B5EF4-FFF2-40B4-BE49-F238E27FC236}">
                <a16:creationId xmlns:a16="http://schemas.microsoft.com/office/drawing/2014/main" id="{712CEC79-CA93-C354-9AAD-697D14CBE828}"/>
              </a:ext>
            </a:extLst>
          </p:cNvPr>
          <p:cNvSpPr>
            <a:spLocks noGrp="1"/>
          </p:cNvSpPr>
          <p:nvPr>
            <p:ph idx="1"/>
          </p:nvPr>
        </p:nvSpPr>
        <p:spPr>
          <a:xfrm>
            <a:off x="6842782" y="1183107"/>
            <a:ext cx="5114373" cy="4514705"/>
          </a:xfrm>
        </p:spPr>
        <p:txBody>
          <a:bodyPr>
            <a:normAutofit/>
          </a:bodyPr>
          <a:lstStyle/>
          <a:p>
            <a:r>
              <a:rPr lang="en-US" dirty="0"/>
              <a:t>Within a replication group</a:t>
            </a:r>
          </a:p>
          <a:p>
            <a:endParaRPr lang="en-US" dirty="0"/>
          </a:p>
          <a:p>
            <a:r>
              <a:rPr lang="en-US" dirty="0"/>
              <a:t>When a node finishes its work with no other queries left</a:t>
            </a:r>
          </a:p>
          <a:p>
            <a:endParaRPr lang="en-US" dirty="0"/>
          </a:p>
          <a:p>
            <a:r>
              <a:rPr lang="en-US" dirty="0"/>
              <a:t>Helper node “steals” the priority queues that will be processed last</a:t>
            </a:r>
          </a:p>
          <a:p>
            <a:pPr lvl="1"/>
            <a:r>
              <a:rPr lang="en-US" dirty="0"/>
              <a:t>by processing corresponding parts its local index</a:t>
            </a:r>
          </a:p>
          <a:p>
            <a:endParaRPr lang="en-CH" dirty="0"/>
          </a:p>
        </p:txBody>
      </p:sp>
      <p:sp>
        <p:nvSpPr>
          <p:cNvPr id="11" name="TextBox 10">
            <a:extLst>
              <a:ext uri="{FF2B5EF4-FFF2-40B4-BE49-F238E27FC236}">
                <a16:creationId xmlns:a16="http://schemas.microsoft.com/office/drawing/2014/main" id="{8A49D6D7-FC65-DDF0-A355-E48F55B3881B}"/>
              </a:ext>
            </a:extLst>
          </p:cNvPr>
          <p:cNvSpPr txBox="1"/>
          <p:nvPr/>
        </p:nvSpPr>
        <p:spPr>
          <a:xfrm>
            <a:off x="0" y="5917256"/>
            <a:ext cx="12192000" cy="584775"/>
          </a:xfrm>
          <a:prstGeom prst="rect">
            <a:avLst/>
          </a:prstGeom>
          <a:noFill/>
        </p:spPr>
        <p:txBody>
          <a:bodyPr wrap="square">
            <a:spAutoFit/>
          </a:bodyPr>
          <a:lstStyle/>
          <a:p>
            <a:pPr algn="ctr"/>
            <a:r>
              <a:rPr lang="en-US" sz="3200" b="1" dirty="0"/>
              <a:t>Minimizes data-communication during work-stealing!</a:t>
            </a:r>
            <a:endParaRPr lang="en-CH" sz="3200" b="1" dirty="0"/>
          </a:p>
        </p:txBody>
      </p:sp>
    </p:spTree>
    <p:extLst>
      <p:ext uri="{BB962C8B-B14F-4D97-AF65-F5344CB8AC3E}">
        <p14:creationId xmlns:p14="http://schemas.microsoft.com/office/powerpoint/2010/main" val="819235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B99E-7127-DFB5-CB87-874BCADD6CAA}"/>
              </a:ext>
            </a:extLst>
          </p:cNvPr>
          <p:cNvSpPr>
            <a:spLocks noGrp="1"/>
          </p:cNvSpPr>
          <p:nvPr>
            <p:ph type="title"/>
          </p:nvPr>
        </p:nvSpPr>
        <p:spPr/>
        <p:txBody>
          <a:bodyPr/>
          <a:lstStyle/>
          <a:p>
            <a:r>
              <a:rPr lang="en-US" dirty="0"/>
              <a:t>Experimental Setup</a:t>
            </a:r>
            <a:endParaRPr lang="en-CH" dirty="0"/>
          </a:p>
        </p:txBody>
      </p:sp>
      <p:sp>
        <p:nvSpPr>
          <p:cNvPr id="3" name="Content Placeholder 2">
            <a:extLst>
              <a:ext uri="{FF2B5EF4-FFF2-40B4-BE49-F238E27FC236}">
                <a16:creationId xmlns:a16="http://schemas.microsoft.com/office/drawing/2014/main" id="{96231289-EE7D-9C4C-8968-0431FF612DD7}"/>
              </a:ext>
            </a:extLst>
          </p:cNvPr>
          <p:cNvSpPr>
            <a:spLocks noGrp="1"/>
          </p:cNvSpPr>
          <p:nvPr>
            <p:ph idx="1"/>
          </p:nvPr>
        </p:nvSpPr>
        <p:spPr>
          <a:xfrm>
            <a:off x="838200" y="1830296"/>
            <a:ext cx="10899098" cy="4328457"/>
          </a:xfrm>
        </p:spPr>
        <p:txBody>
          <a:bodyPr>
            <a:normAutofit lnSpcReduction="10000"/>
          </a:bodyPr>
          <a:lstStyle/>
          <a:p>
            <a:r>
              <a:rPr lang="en-CH" dirty="0"/>
              <a:t>Cluster of 16 </a:t>
            </a:r>
            <a:r>
              <a:rPr lang="en-GB" dirty="0"/>
              <a:t>SR645</a:t>
            </a:r>
            <a:r>
              <a:rPr lang="en-CH" dirty="0"/>
              <a:t> Nodes</a:t>
            </a:r>
          </a:p>
          <a:p>
            <a:pPr lvl="1"/>
            <a:r>
              <a:rPr lang="en-CH" dirty="0"/>
              <a:t>128 physical cores (no hyperthreading)</a:t>
            </a:r>
          </a:p>
          <a:p>
            <a:pPr lvl="1"/>
            <a:r>
              <a:rPr lang="en-CH" dirty="0"/>
              <a:t>200GB </a:t>
            </a:r>
            <a:r>
              <a:rPr lang="en-US" dirty="0"/>
              <a:t>available </a:t>
            </a:r>
            <a:r>
              <a:rPr lang="en-CH" dirty="0"/>
              <a:t>memory</a:t>
            </a:r>
          </a:p>
          <a:p>
            <a:endParaRPr lang="en-US" dirty="0"/>
          </a:p>
          <a:p>
            <a:r>
              <a:rPr lang="en-US" dirty="0"/>
              <a:t>Datasets:</a:t>
            </a:r>
            <a:endParaRPr lang="en-CH" dirty="0"/>
          </a:p>
          <a:p>
            <a:pPr lvl="1"/>
            <a:r>
              <a:rPr lang="en-CH" b="1" dirty="0"/>
              <a:t>Seismic</a:t>
            </a:r>
            <a:r>
              <a:rPr lang="en-CH" dirty="0"/>
              <a:t> (100GB): 100M Series</a:t>
            </a:r>
          </a:p>
          <a:p>
            <a:pPr lvl="1"/>
            <a:r>
              <a:rPr lang="en-CH" b="1" dirty="0"/>
              <a:t>Astro</a:t>
            </a:r>
            <a:r>
              <a:rPr lang="en-CH" dirty="0"/>
              <a:t> (265GB): 270M Series</a:t>
            </a:r>
          </a:p>
          <a:p>
            <a:pPr lvl="1"/>
            <a:r>
              <a:rPr lang="en-CH" b="1" dirty="0"/>
              <a:t>Yan-TtI</a:t>
            </a:r>
            <a:r>
              <a:rPr lang="en-CH" dirty="0"/>
              <a:t> (800GB): 1B Series</a:t>
            </a:r>
          </a:p>
          <a:p>
            <a:pPr lvl="1"/>
            <a:r>
              <a:rPr lang="en-CH" b="1" dirty="0"/>
              <a:t>SIFT</a:t>
            </a:r>
            <a:r>
              <a:rPr lang="en-CH" dirty="0"/>
              <a:t> (477GB): 1B Series </a:t>
            </a:r>
          </a:p>
          <a:p>
            <a:pPr lvl="1"/>
            <a:r>
              <a:rPr lang="en-CH" b="1" dirty="0"/>
              <a:t>Deep</a:t>
            </a:r>
            <a:r>
              <a:rPr lang="en-CH" dirty="0"/>
              <a:t> (358GB): 1B Series</a:t>
            </a:r>
          </a:p>
          <a:p>
            <a:pPr lvl="1"/>
            <a:r>
              <a:rPr lang="en-CH" b="1" dirty="0"/>
              <a:t>Random</a:t>
            </a:r>
            <a:r>
              <a:rPr lang="en-CH" dirty="0"/>
              <a:t> (100-1600GB): 100-1600M Series</a:t>
            </a:r>
          </a:p>
        </p:txBody>
      </p:sp>
      <p:sp>
        <p:nvSpPr>
          <p:cNvPr id="4" name="Slide Number Placeholder 3">
            <a:extLst>
              <a:ext uri="{FF2B5EF4-FFF2-40B4-BE49-F238E27FC236}">
                <a16:creationId xmlns:a16="http://schemas.microsoft.com/office/drawing/2014/main" id="{F1E695EB-D51C-0D2C-8936-B6FA0FC5B6A3}"/>
              </a:ext>
            </a:extLst>
          </p:cNvPr>
          <p:cNvSpPr>
            <a:spLocks noGrp="1"/>
          </p:cNvSpPr>
          <p:nvPr>
            <p:ph type="sldNum" sz="quarter" idx="12"/>
          </p:nvPr>
        </p:nvSpPr>
        <p:spPr/>
        <p:txBody>
          <a:bodyPr/>
          <a:lstStyle/>
          <a:p>
            <a:fld id="{00944623-8EEC-0F4B-BFBA-1DF4A14B3FE1}" type="slidenum">
              <a:rPr lang="en-CH" smtClean="0"/>
              <a:t>52</a:t>
            </a:fld>
            <a:endParaRPr lang="en-CH"/>
          </a:p>
        </p:txBody>
      </p:sp>
      <p:sp>
        <p:nvSpPr>
          <p:cNvPr id="6" name="TextBox 5">
            <a:extLst>
              <a:ext uri="{FF2B5EF4-FFF2-40B4-BE49-F238E27FC236}">
                <a16:creationId xmlns:a16="http://schemas.microsoft.com/office/drawing/2014/main" id="{C1767495-88C8-B7C8-C15C-83B53E2E559E}"/>
              </a:ext>
            </a:extLst>
          </p:cNvPr>
          <p:cNvSpPr txBox="1"/>
          <p:nvPr/>
        </p:nvSpPr>
        <p:spPr>
          <a:xfrm>
            <a:off x="7026442" y="2719137"/>
            <a:ext cx="184731" cy="369332"/>
          </a:xfrm>
          <a:prstGeom prst="rect">
            <a:avLst/>
          </a:prstGeom>
          <a:noFill/>
        </p:spPr>
        <p:txBody>
          <a:bodyPr wrap="none" rtlCol="0">
            <a:spAutoFit/>
          </a:bodyPr>
          <a:lstStyle/>
          <a:p>
            <a:endParaRPr lang="en-CH" dirty="0"/>
          </a:p>
        </p:txBody>
      </p:sp>
    </p:spTree>
    <p:extLst>
      <p:ext uri="{BB962C8B-B14F-4D97-AF65-F5344CB8AC3E}">
        <p14:creationId xmlns:p14="http://schemas.microsoft.com/office/powerpoint/2010/main" val="3565977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F20CD3A-A465-A934-EBB9-CA5D9548DFBA}"/>
              </a:ext>
            </a:extLst>
          </p:cNvPr>
          <p:cNvGraphicFramePr>
            <a:graphicFrameLocks/>
          </p:cNvGraphicFramePr>
          <p:nvPr>
            <p:extLst>
              <p:ext uri="{D42A27DB-BD31-4B8C-83A1-F6EECF244321}">
                <p14:modId xmlns:p14="http://schemas.microsoft.com/office/powerpoint/2010/main" val="1867217588"/>
              </p:ext>
            </p:extLst>
          </p:nvPr>
        </p:nvGraphicFramePr>
        <p:xfrm>
          <a:off x="719328" y="1021924"/>
          <a:ext cx="10194689" cy="46538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7F37EC6-C7FF-0B75-7175-052F0394B92E}"/>
              </a:ext>
            </a:extLst>
          </p:cNvPr>
          <p:cNvSpPr>
            <a:spLocks noGrp="1"/>
          </p:cNvSpPr>
          <p:nvPr>
            <p:ph type="title"/>
          </p:nvPr>
        </p:nvSpPr>
        <p:spPr/>
        <p:txBody>
          <a:bodyPr/>
          <a:lstStyle/>
          <a:p>
            <a:r>
              <a:rPr lang="en-CH" dirty="0"/>
              <a:t>Competitors</a:t>
            </a:r>
          </a:p>
        </p:txBody>
      </p:sp>
      <p:sp>
        <p:nvSpPr>
          <p:cNvPr id="4" name="Slide Number Placeholder 3">
            <a:extLst>
              <a:ext uri="{FF2B5EF4-FFF2-40B4-BE49-F238E27FC236}">
                <a16:creationId xmlns:a16="http://schemas.microsoft.com/office/drawing/2014/main" id="{4BDC120D-D5C6-8A5E-C2C5-DE52D7B403A7}"/>
              </a:ext>
            </a:extLst>
          </p:cNvPr>
          <p:cNvSpPr>
            <a:spLocks noGrp="1"/>
          </p:cNvSpPr>
          <p:nvPr>
            <p:ph type="sldNum" sz="quarter" idx="12"/>
          </p:nvPr>
        </p:nvSpPr>
        <p:spPr/>
        <p:txBody>
          <a:bodyPr/>
          <a:lstStyle/>
          <a:p>
            <a:fld id="{00944623-8EEC-0F4B-BFBA-1DF4A14B3FE1}" type="slidenum">
              <a:rPr lang="en-CH" smtClean="0"/>
              <a:t>53</a:t>
            </a:fld>
            <a:endParaRPr lang="en-CH"/>
          </a:p>
        </p:txBody>
      </p:sp>
      <p:sp>
        <p:nvSpPr>
          <p:cNvPr id="3" name="TextBox 2">
            <a:extLst>
              <a:ext uri="{FF2B5EF4-FFF2-40B4-BE49-F238E27FC236}">
                <a16:creationId xmlns:a16="http://schemas.microsoft.com/office/drawing/2014/main" id="{5E0303DD-676A-45BE-040F-921E90046F7F}"/>
              </a:ext>
            </a:extLst>
          </p:cNvPr>
          <p:cNvSpPr txBox="1"/>
          <p:nvPr/>
        </p:nvSpPr>
        <p:spPr>
          <a:xfrm>
            <a:off x="0" y="5954137"/>
            <a:ext cx="12191999" cy="584775"/>
          </a:xfrm>
          <a:prstGeom prst="rect">
            <a:avLst/>
          </a:prstGeom>
          <a:noFill/>
        </p:spPr>
        <p:txBody>
          <a:bodyPr wrap="square">
            <a:spAutoFit/>
          </a:bodyPr>
          <a:lstStyle/>
          <a:p>
            <a:pPr algn="ctr"/>
            <a:r>
              <a:rPr lang="en-US" sz="3200" b="1" dirty="0"/>
              <a:t>Odyssey can be </a:t>
            </a:r>
            <a:r>
              <a:rPr lang="en-US" sz="3200" b="1" dirty="0">
                <a:solidFill>
                  <a:schemeClr val="accent2"/>
                </a:solidFill>
              </a:rPr>
              <a:t>3x</a:t>
            </a:r>
            <a:r>
              <a:rPr lang="en-US" sz="3200" b="1" dirty="0"/>
              <a:t> faster than the best competitor!</a:t>
            </a:r>
            <a:endParaRPr lang="en-CH" sz="3200" b="1" dirty="0"/>
          </a:p>
        </p:txBody>
      </p:sp>
      <p:sp>
        <p:nvSpPr>
          <p:cNvPr id="6" name="TextBox 5">
            <a:extLst>
              <a:ext uri="{FF2B5EF4-FFF2-40B4-BE49-F238E27FC236}">
                <a16:creationId xmlns:a16="http://schemas.microsoft.com/office/drawing/2014/main" id="{8CC7E7FD-660C-6F1E-DCE7-2E5475F792AA}"/>
              </a:ext>
            </a:extLst>
          </p:cNvPr>
          <p:cNvSpPr txBox="1"/>
          <p:nvPr/>
        </p:nvSpPr>
        <p:spPr>
          <a:xfrm>
            <a:off x="6837493" y="1282526"/>
            <a:ext cx="4558748" cy="369332"/>
          </a:xfrm>
          <a:prstGeom prst="rect">
            <a:avLst/>
          </a:prstGeom>
          <a:noFill/>
        </p:spPr>
        <p:txBody>
          <a:bodyPr wrap="none" rtlCol="0">
            <a:spAutoFit/>
          </a:bodyPr>
          <a:lstStyle/>
          <a:p>
            <a:r>
              <a:rPr lang="en-CH" dirty="0">
                <a:solidFill>
                  <a:schemeClr val="accent3"/>
                </a:solidFill>
              </a:rPr>
              <a:t>(distributed variant, Peng et Al. IEEE Data Eng.)</a:t>
            </a:r>
          </a:p>
        </p:txBody>
      </p:sp>
      <p:sp>
        <p:nvSpPr>
          <p:cNvPr id="7" name="TextBox 6">
            <a:extLst>
              <a:ext uri="{FF2B5EF4-FFF2-40B4-BE49-F238E27FC236}">
                <a16:creationId xmlns:a16="http://schemas.microsoft.com/office/drawing/2014/main" id="{B124DA54-2F71-CB82-7129-764E5F1A2BB1}"/>
              </a:ext>
            </a:extLst>
          </p:cNvPr>
          <p:cNvSpPr txBox="1"/>
          <p:nvPr/>
        </p:nvSpPr>
        <p:spPr>
          <a:xfrm>
            <a:off x="7715988" y="1627612"/>
            <a:ext cx="2057615" cy="369332"/>
          </a:xfrm>
          <a:prstGeom prst="rect">
            <a:avLst/>
          </a:prstGeom>
          <a:noFill/>
        </p:spPr>
        <p:txBody>
          <a:bodyPr wrap="none" rtlCol="0">
            <a:spAutoFit/>
          </a:bodyPr>
          <a:lstStyle/>
          <a:p>
            <a:r>
              <a:rPr lang="en-CH" dirty="0">
                <a:solidFill>
                  <a:schemeClr val="accent3"/>
                </a:solidFill>
              </a:rPr>
              <a:t>(distributed variant)</a:t>
            </a:r>
          </a:p>
        </p:txBody>
      </p:sp>
      <p:sp>
        <p:nvSpPr>
          <p:cNvPr id="8" name="TextBox 7">
            <a:extLst>
              <a:ext uri="{FF2B5EF4-FFF2-40B4-BE49-F238E27FC236}">
                <a16:creationId xmlns:a16="http://schemas.microsoft.com/office/drawing/2014/main" id="{F56C4066-BEAF-A304-D7BA-7616A255BC65}"/>
              </a:ext>
            </a:extLst>
          </p:cNvPr>
          <p:cNvSpPr txBox="1"/>
          <p:nvPr/>
        </p:nvSpPr>
        <p:spPr>
          <a:xfrm>
            <a:off x="6962486" y="1960962"/>
            <a:ext cx="3297249" cy="369332"/>
          </a:xfrm>
          <a:prstGeom prst="rect">
            <a:avLst/>
          </a:prstGeom>
          <a:noFill/>
        </p:spPr>
        <p:txBody>
          <a:bodyPr wrap="none" rtlCol="0">
            <a:spAutoFit/>
          </a:bodyPr>
          <a:lstStyle/>
          <a:p>
            <a:r>
              <a:rPr lang="en-CH" dirty="0">
                <a:solidFill>
                  <a:schemeClr val="accent3"/>
                </a:solidFill>
              </a:rPr>
              <a:t>(Yagoubi et </a:t>
            </a:r>
            <a:r>
              <a:rPr lang="en-GB" dirty="0">
                <a:solidFill>
                  <a:schemeClr val="accent3"/>
                </a:solidFill>
              </a:rPr>
              <a:t>A</a:t>
            </a:r>
            <a:r>
              <a:rPr lang="en-CH" dirty="0">
                <a:solidFill>
                  <a:schemeClr val="accent3"/>
                </a:solidFill>
              </a:rPr>
              <a:t>l. IEEE Data Mining) </a:t>
            </a:r>
          </a:p>
        </p:txBody>
      </p:sp>
      <p:sp>
        <p:nvSpPr>
          <p:cNvPr id="9" name="TextBox 8">
            <a:extLst>
              <a:ext uri="{FF2B5EF4-FFF2-40B4-BE49-F238E27FC236}">
                <a16:creationId xmlns:a16="http://schemas.microsoft.com/office/drawing/2014/main" id="{B57DFCA4-B096-398D-DA67-2528DA35AE28}"/>
              </a:ext>
            </a:extLst>
          </p:cNvPr>
          <p:cNvSpPr txBox="1"/>
          <p:nvPr/>
        </p:nvSpPr>
        <p:spPr>
          <a:xfrm>
            <a:off x="9532661" y="2316747"/>
            <a:ext cx="2938739" cy="369332"/>
          </a:xfrm>
          <a:prstGeom prst="rect">
            <a:avLst/>
          </a:prstGeom>
          <a:noFill/>
        </p:spPr>
        <p:txBody>
          <a:bodyPr wrap="square" rtlCol="0">
            <a:spAutoFit/>
          </a:bodyPr>
          <a:lstStyle/>
          <a:p>
            <a:r>
              <a:rPr lang="en-CH" dirty="0">
                <a:solidFill>
                  <a:schemeClr val="accent3"/>
                </a:solidFill>
              </a:rPr>
              <a:t>(</a:t>
            </a:r>
            <a:r>
              <a:rPr lang="en-US" dirty="0">
                <a:solidFill>
                  <a:schemeClr val="accent3"/>
                </a:solidFill>
              </a:rPr>
              <a:t>Odyssey, naive</a:t>
            </a:r>
            <a:r>
              <a:rPr lang="en-CH" dirty="0">
                <a:solidFill>
                  <a:schemeClr val="accent3"/>
                </a:solidFill>
              </a:rPr>
              <a:t>) </a:t>
            </a:r>
          </a:p>
        </p:txBody>
      </p:sp>
      <p:sp>
        <p:nvSpPr>
          <p:cNvPr id="10" name="TextBox 9">
            <a:extLst>
              <a:ext uri="{FF2B5EF4-FFF2-40B4-BE49-F238E27FC236}">
                <a16:creationId xmlns:a16="http://schemas.microsoft.com/office/drawing/2014/main" id="{671CFE83-08F3-C9A5-E1A3-A3F99488FA12}"/>
              </a:ext>
            </a:extLst>
          </p:cNvPr>
          <p:cNvSpPr txBox="1"/>
          <p:nvPr/>
        </p:nvSpPr>
        <p:spPr>
          <a:xfrm>
            <a:off x="9735149" y="2672532"/>
            <a:ext cx="2456851" cy="369332"/>
          </a:xfrm>
          <a:prstGeom prst="rect">
            <a:avLst/>
          </a:prstGeom>
          <a:noFill/>
        </p:spPr>
        <p:txBody>
          <a:bodyPr wrap="square" rtlCol="0">
            <a:spAutoFit/>
          </a:bodyPr>
          <a:lstStyle/>
          <a:p>
            <a:r>
              <a:rPr lang="en-CH" dirty="0">
                <a:solidFill>
                  <a:schemeClr val="accent3"/>
                </a:solidFill>
              </a:rPr>
              <a:t>(</a:t>
            </a:r>
            <a:r>
              <a:rPr lang="en-US" dirty="0">
                <a:solidFill>
                  <a:schemeClr val="accent3"/>
                </a:solidFill>
              </a:rPr>
              <a:t>Odyssey, no rep.</a:t>
            </a:r>
            <a:r>
              <a:rPr lang="en-CH" dirty="0">
                <a:solidFill>
                  <a:schemeClr val="accent3"/>
                </a:solidFill>
              </a:rPr>
              <a:t>) </a:t>
            </a:r>
          </a:p>
        </p:txBody>
      </p:sp>
      <p:sp>
        <p:nvSpPr>
          <p:cNvPr id="11" name="TextBox 10">
            <a:extLst>
              <a:ext uri="{FF2B5EF4-FFF2-40B4-BE49-F238E27FC236}">
                <a16:creationId xmlns:a16="http://schemas.microsoft.com/office/drawing/2014/main" id="{33FA4405-0515-B302-230D-E0CF1526B296}"/>
              </a:ext>
            </a:extLst>
          </p:cNvPr>
          <p:cNvSpPr txBox="1"/>
          <p:nvPr/>
        </p:nvSpPr>
        <p:spPr>
          <a:xfrm>
            <a:off x="9773604" y="3000786"/>
            <a:ext cx="2558096" cy="369332"/>
          </a:xfrm>
          <a:prstGeom prst="rect">
            <a:avLst/>
          </a:prstGeom>
          <a:noFill/>
        </p:spPr>
        <p:txBody>
          <a:bodyPr wrap="square" rtlCol="0">
            <a:spAutoFit/>
          </a:bodyPr>
          <a:lstStyle/>
          <a:p>
            <a:r>
              <a:rPr lang="en-CH" dirty="0">
                <a:solidFill>
                  <a:schemeClr val="accent3"/>
                </a:solidFill>
              </a:rPr>
              <a:t>(</a:t>
            </a:r>
            <a:r>
              <a:rPr lang="en-US" dirty="0">
                <a:solidFill>
                  <a:schemeClr val="accent3"/>
                </a:solidFill>
              </a:rPr>
              <a:t>Odyssey, 1 rep. group</a:t>
            </a:r>
            <a:r>
              <a:rPr lang="en-CH" dirty="0">
                <a:solidFill>
                  <a:schemeClr val="accent3"/>
                </a:solidFill>
              </a:rPr>
              <a:t>) </a:t>
            </a:r>
          </a:p>
        </p:txBody>
      </p:sp>
    </p:spTree>
    <p:extLst>
      <p:ext uri="{BB962C8B-B14F-4D97-AF65-F5344CB8AC3E}">
        <p14:creationId xmlns:p14="http://schemas.microsoft.com/office/powerpoint/2010/main" val="3184337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7429-1F0D-06B9-AA00-9376DF5463EB}"/>
              </a:ext>
            </a:extLst>
          </p:cNvPr>
          <p:cNvSpPr>
            <a:spLocks noGrp="1"/>
          </p:cNvSpPr>
          <p:nvPr>
            <p:ph type="title"/>
          </p:nvPr>
        </p:nvSpPr>
        <p:spPr/>
        <p:txBody>
          <a:bodyPr/>
          <a:lstStyle/>
          <a:p>
            <a:r>
              <a:rPr lang="en-CH" dirty="0"/>
              <a:t>Replication</a:t>
            </a:r>
          </a:p>
        </p:txBody>
      </p:sp>
      <p:sp>
        <p:nvSpPr>
          <p:cNvPr id="4" name="Slide Number Placeholder 3">
            <a:extLst>
              <a:ext uri="{FF2B5EF4-FFF2-40B4-BE49-F238E27FC236}">
                <a16:creationId xmlns:a16="http://schemas.microsoft.com/office/drawing/2014/main" id="{311CCFAF-BE04-E4F9-6BC0-BFB3E908D20D}"/>
              </a:ext>
            </a:extLst>
          </p:cNvPr>
          <p:cNvSpPr>
            <a:spLocks noGrp="1"/>
          </p:cNvSpPr>
          <p:nvPr>
            <p:ph type="sldNum" sz="quarter" idx="12"/>
          </p:nvPr>
        </p:nvSpPr>
        <p:spPr/>
        <p:txBody>
          <a:bodyPr/>
          <a:lstStyle/>
          <a:p>
            <a:fld id="{00944623-8EEC-0F4B-BFBA-1DF4A14B3FE1}" type="slidenum">
              <a:rPr lang="en-CH" smtClean="0"/>
              <a:t>54</a:t>
            </a:fld>
            <a:endParaRPr lang="en-CH" dirty="0"/>
          </a:p>
        </p:txBody>
      </p:sp>
      <p:graphicFrame>
        <p:nvGraphicFramePr>
          <p:cNvPr id="5" name="Chart 4">
            <a:extLst>
              <a:ext uri="{FF2B5EF4-FFF2-40B4-BE49-F238E27FC236}">
                <a16:creationId xmlns:a16="http://schemas.microsoft.com/office/drawing/2014/main" id="{B95146CC-87FF-3DDA-0972-5DBE5AAE218A}"/>
              </a:ext>
            </a:extLst>
          </p:cNvPr>
          <p:cNvGraphicFramePr>
            <a:graphicFrameLocks/>
          </p:cNvGraphicFramePr>
          <p:nvPr>
            <p:extLst>
              <p:ext uri="{D42A27DB-BD31-4B8C-83A1-F6EECF244321}">
                <p14:modId xmlns:p14="http://schemas.microsoft.com/office/powerpoint/2010/main" val="1168281592"/>
              </p:ext>
            </p:extLst>
          </p:nvPr>
        </p:nvGraphicFramePr>
        <p:xfrm>
          <a:off x="688932" y="640665"/>
          <a:ext cx="10423568" cy="49910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024F7EB-A99C-43FD-3BB4-EB29865AC2DC}"/>
              </a:ext>
            </a:extLst>
          </p:cNvPr>
          <p:cNvSpPr txBox="1"/>
          <p:nvPr/>
        </p:nvSpPr>
        <p:spPr>
          <a:xfrm>
            <a:off x="0" y="5954137"/>
            <a:ext cx="12191999" cy="584775"/>
          </a:xfrm>
          <a:prstGeom prst="rect">
            <a:avLst/>
          </a:prstGeom>
          <a:noFill/>
        </p:spPr>
        <p:txBody>
          <a:bodyPr wrap="square">
            <a:spAutoFit/>
          </a:bodyPr>
          <a:lstStyle/>
          <a:p>
            <a:pPr algn="ctr"/>
            <a:r>
              <a:rPr lang="en-US" sz="3200" b="1" dirty="0"/>
              <a:t>More replication enhances query answering!</a:t>
            </a:r>
            <a:endParaRPr lang="en-CH" sz="3200" b="1" dirty="0"/>
          </a:p>
        </p:txBody>
      </p:sp>
      <p:cxnSp>
        <p:nvCxnSpPr>
          <p:cNvPr id="7" name="Straight Arrow Connector 6">
            <a:extLst>
              <a:ext uri="{FF2B5EF4-FFF2-40B4-BE49-F238E27FC236}">
                <a16:creationId xmlns:a16="http://schemas.microsoft.com/office/drawing/2014/main" id="{B601953C-0DA1-45F0-8475-E237DC8F6E15}"/>
              </a:ext>
            </a:extLst>
          </p:cNvPr>
          <p:cNvCxnSpPr/>
          <p:nvPr/>
        </p:nvCxnSpPr>
        <p:spPr>
          <a:xfrm>
            <a:off x="10914279" y="3099592"/>
            <a:ext cx="0" cy="1644650"/>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31DF78-03CB-4DA7-934F-1FA94ABFA9CA}"/>
              </a:ext>
            </a:extLst>
          </p:cNvPr>
          <p:cNvSpPr txBox="1"/>
          <p:nvPr/>
        </p:nvSpPr>
        <p:spPr>
          <a:xfrm rot="5400000">
            <a:off x="9896618" y="3461585"/>
            <a:ext cx="3044936" cy="830997"/>
          </a:xfrm>
          <a:prstGeom prst="rect">
            <a:avLst/>
          </a:prstGeom>
          <a:noFill/>
        </p:spPr>
        <p:txBody>
          <a:bodyPr wrap="none" rtlCol="0">
            <a:spAutoFit/>
          </a:bodyPr>
          <a:lstStyle/>
          <a:p>
            <a:pPr algn="ctr"/>
            <a:r>
              <a:rPr lang="en-US" sz="2400" dirty="0">
                <a:solidFill>
                  <a:srgbClr val="C00000"/>
                </a:solidFill>
              </a:rPr>
              <a:t>more replication,</a:t>
            </a:r>
          </a:p>
          <a:p>
            <a:pPr algn="ctr"/>
            <a:r>
              <a:rPr lang="en-US" sz="2400" dirty="0">
                <a:solidFill>
                  <a:srgbClr val="C00000"/>
                </a:solidFill>
              </a:rPr>
              <a:t>faster query answering</a:t>
            </a:r>
          </a:p>
        </p:txBody>
      </p:sp>
      <p:sp>
        <p:nvSpPr>
          <p:cNvPr id="6" name="TextBox 5">
            <a:extLst>
              <a:ext uri="{FF2B5EF4-FFF2-40B4-BE49-F238E27FC236}">
                <a16:creationId xmlns:a16="http://schemas.microsoft.com/office/drawing/2014/main" id="{F540D9D5-E7D7-2D50-EB7A-149D137F8994}"/>
              </a:ext>
            </a:extLst>
          </p:cNvPr>
          <p:cNvSpPr txBox="1"/>
          <p:nvPr/>
        </p:nvSpPr>
        <p:spPr>
          <a:xfrm>
            <a:off x="9526892" y="816332"/>
            <a:ext cx="2460161" cy="400110"/>
          </a:xfrm>
          <a:prstGeom prst="rect">
            <a:avLst/>
          </a:prstGeom>
          <a:noFill/>
        </p:spPr>
        <p:txBody>
          <a:bodyPr wrap="none" rtlCol="0">
            <a:spAutoFit/>
          </a:bodyPr>
          <a:lstStyle/>
          <a:p>
            <a:r>
              <a:rPr lang="en-CH" sz="2000" dirty="0">
                <a:solidFill>
                  <a:schemeClr val="accent3"/>
                </a:solidFill>
              </a:rPr>
              <a:t>(no replication, naive)</a:t>
            </a:r>
          </a:p>
        </p:txBody>
      </p:sp>
      <p:sp>
        <p:nvSpPr>
          <p:cNvPr id="9" name="TextBox 8">
            <a:extLst>
              <a:ext uri="{FF2B5EF4-FFF2-40B4-BE49-F238E27FC236}">
                <a16:creationId xmlns:a16="http://schemas.microsoft.com/office/drawing/2014/main" id="{2DACD3C1-96C4-7A62-1634-E9CB9B896467}"/>
              </a:ext>
            </a:extLst>
          </p:cNvPr>
          <p:cNvSpPr txBox="1"/>
          <p:nvPr/>
        </p:nvSpPr>
        <p:spPr>
          <a:xfrm>
            <a:off x="8956246" y="1222395"/>
            <a:ext cx="2407582" cy="400110"/>
          </a:xfrm>
          <a:prstGeom prst="rect">
            <a:avLst/>
          </a:prstGeom>
          <a:noFill/>
        </p:spPr>
        <p:txBody>
          <a:bodyPr wrap="none" rtlCol="0">
            <a:spAutoFit/>
          </a:bodyPr>
          <a:lstStyle/>
          <a:p>
            <a:r>
              <a:rPr lang="en-CH" sz="2000" dirty="0">
                <a:solidFill>
                  <a:schemeClr val="accent3"/>
                </a:solidFill>
              </a:rPr>
              <a:t>(4 replication groups)</a:t>
            </a:r>
          </a:p>
        </p:txBody>
      </p:sp>
      <p:sp>
        <p:nvSpPr>
          <p:cNvPr id="10" name="TextBox 9">
            <a:extLst>
              <a:ext uri="{FF2B5EF4-FFF2-40B4-BE49-F238E27FC236}">
                <a16:creationId xmlns:a16="http://schemas.microsoft.com/office/drawing/2014/main" id="{A1BFFA43-70D6-46F9-3F9D-1629F64933BE}"/>
              </a:ext>
            </a:extLst>
          </p:cNvPr>
          <p:cNvSpPr txBox="1"/>
          <p:nvPr/>
        </p:nvSpPr>
        <p:spPr>
          <a:xfrm>
            <a:off x="8959365" y="1617603"/>
            <a:ext cx="2407582" cy="400110"/>
          </a:xfrm>
          <a:prstGeom prst="rect">
            <a:avLst/>
          </a:prstGeom>
          <a:noFill/>
        </p:spPr>
        <p:txBody>
          <a:bodyPr wrap="none" rtlCol="0">
            <a:spAutoFit/>
          </a:bodyPr>
          <a:lstStyle/>
          <a:p>
            <a:r>
              <a:rPr lang="en-CH" sz="2000" dirty="0">
                <a:solidFill>
                  <a:schemeClr val="accent3"/>
                </a:solidFill>
              </a:rPr>
              <a:t>(2 replication groups)</a:t>
            </a:r>
          </a:p>
        </p:txBody>
      </p:sp>
      <p:sp>
        <p:nvSpPr>
          <p:cNvPr id="11" name="TextBox 10">
            <a:extLst>
              <a:ext uri="{FF2B5EF4-FFF2-40B4-BE49-F238E27FC236}">
                <a16:creationId xmlns:a16="http://schemas.microsoft.com/office/drawing/2014/main" id="{1213087F-45F8-DD71-7960-8103753478D8}"/>
              </a:ext>
            </a:extLst>
          </p:cNvPr>
          <p:cNvSpPr txBox="1"/>
          <p:nvPr/>
        </p:nvSpPr>
        <p:spPr>
          <a:xfrm>
            <a:off x="8441264" y="2045218"/>
            <a:ext cx="2307876" cy="400110"/>
          </a:xfrm>
          <a:prstGeom prst="rect">
            <a:avLst/>
          </a:prstGeom>
          <a:noFill/>
        </p:spPr>
        <p:txBody>
          <a:bodyPr wrap="none" rtlCol="0">
            <a:spAutoFit/>
          </a:bodyPr>
          <a:lstStyle/>
          <a:p>
            <a:r>
              <a:rPr lang="en-CH" sz="2000" dirty="0">
                <a:solidFill>
                  <a:schemeClr val="accent3"/>
                </a:solidFill>
              </a:rPr>
              <a:t>(1 replication group)</a:t>
            </a:r>
          </a:p>
        </p:txBody>
      </p:sp>
    </p:spTree>
    <p:extLst>
      <p:ext uri="{BB962C8B-B14F-4D97-AF65-F5344CB8AC3E}">
        <p14:creationId xmlns:p14="http://schemas.microsoft.com/office/powerpoint/2010/main" val="2440345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A1A028C-90D6-0801-9F70-ACD33E38F186}"/>
              </a:ext>
            </a:extLst>
          </p:cNvPr>
          <p:cNvGraphicFramePr>
            <a:graphicFrameLocks/>
          </p:cNvGraphicFramePr>
          <p:nvPr>
            <p:extLst>
              <p:ext uri="{D42A27DB-BD31-4B8C-83A1-F6EECF244321}">
                <p14:modId xmlns:p14="http://schemas.microsoft.com/office/powerpoint/2010/main" val="2854561447"/>
              </p:ext>
            </p:extLst>
          </p:nvPr>
        </p:nvGraphicFramePr>
        <p:xfrm>
          <a:off x="719533" y="319088"/>
          <a:ext cx="10104988" cy="52837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C9C3A79-9BFE-E4B4-4543-900509DEB791}"/>
              </a:ext>
            </a:extLst>
          </p:cNvPr>
          <p:cNvSpPr>
            <a:spLocks noGrp="1"/>
          </p:cNvSpPr>
          <p:nvPr>
            <p:ph type="title"/>
          </p:nvPr>
        </p:nvSpPr>
        <p:spPr/>
        <p:txBody>
          <a:bodyPr/>
          <a:lstStyle/>
          <a:p>
            <a:r>
              <a:rPr lang="en-CH" dirty="0"/>
              <a:t>Throughput</a:t>
            </a:r>
          </a:p>
        </p:txBody>
      </p:sp>
      <p:sp>
        <p:nvSpPr>
          <p:cNvPr id="4" name="Slide Number Placeholder 3">
            <a:extLst>
              <a:ext uri="{FF2B5EF4-FFF2-40B4-BE49-F238E27FC236}">
                <a16:creationId xmlns:a16="http://schemas.microsoft.com/office/drawing/2014/main" id="{8B78A86F-197A-616C-2A24-D52C54EFD150}"/>
              </a:ext>
            </a:extLst>
          </p:cNvPr>
          <p:cNvSpPr>
            <a:spLocks noGrp="1"/>
          </p:cNvSpPr>
          <p:nvPr>
            <p:ph type="sldNum" sz="quarter" idx="12"/>
          </p:nvPr>
        </p:nvSpPr>
        <p:spPr/>
        <p:txBody>
          <a:bodyPr/>
          <a:lstStyle/>
          <a:p>
            <a:fld id="{00944623-8EEC-0F4B-BFBA-1DF4A14B3FE1}" type="slidenum">
              <a:rPr lang="en-CH" smtClean="0"/>
              <a:t>55</a:t>
            </a:fld>
            <a:endParaRPr lang="en-CH"/>
          </a:p>
        </p:txBody>
      </p:sp>
      <p:sp>
        <p:nvSpPr>
          <p:cNvPr id="6" name="TextBox 5">
            <a:extLst>
              <a:ext uri="{FF2B5EF4-FFF2-40B4-BE49-F238E27FC236}">
                <a16:creationId xmlns:a16="http://schemas.microsoft.com/office/drawing/2014/main" id="{C54DE37D-AFCB-0F6F-A49F-F77A99203B18}"/>
              </a:ext>
            </a:extLst>
          </p:cNvPr>
          <p:cNvSpPr txBox="1"/>
          <p:nvPr/>
        </p:nvSpPr>
        <p:spPr>
          <a:xfrm>
            <a:off x="0" y="5954137"/>
            <a:ext cx="12191999" cy="584775"/>
          </a:xfrm>
          <a:prstGeom prst="rect">
            <a:avLst/>
          </a:prstGeom>
          <a:noFill/>
        </p:spPr>
        <p:txBody>
          <a:bodyPr wrap="square">
            <a:spAutoFit/>
          </a:bodyPr>
          <a:lstStyle/>
          <a:p>
            <a:pPr algn="ctr"/>
            <a:r>
              <a:rPr lang="en-US" sz="3200" b="1" dirty="0"/>
              <a:t>Scalable query answering for multiple workloads!</a:t>
            </a:r>
            <a:endParaRPr lang="en-CH" sz="3200" b="1" dirty="0"/>
          </a:p>
        </p:txBody>
      </p:sp>
    </p:spTree>
    <p:extLst>
      <p:ext uri="{BB962C8B-B14F-4D97-AF65-F5344CB8AC3E}">
        <p14:creationId xmlns:p14="http://schemas.microsoft.com/office/powerpoint/2010/main" val="250302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40AB3E-C302-FDE6-1A13-A37CB1BF32C0}"/>
              </a:ext>
            </a:extLst>
          </p:cNvPr>
          <p:cNvSpPr>
            <a:spLocks noGrp="1"/>
          </p:cNvSpPr>
          <p:nvPr>
            <p:ph idx="1"/>
          </p:nvPr>
        </p:nvSpPr>
        <p:spPr>
          <a:xfrm>
            <a:off x="332419" y="1760992"/>
            <a:ext cx="6315516" cy="4595358"/>
          </a:xfrm>
        </p:spPr>
        <p:txBody>
          <a:bodyPr>
            <a:normAutofit fontScale="92500"/>
          </a:bodyPr>
          <a:lstStyle/>
          <a:p>
            <a:r>
              <a:rPr lang="en-CH" dirty="0"/>
              <a:t>Distributed Data Series Similarity Search</a:t>
            </a:r>
          </a:p>
          <a:p>
            <a:pPr lvl="1"/>
            <a:r>
              <a:rPr lang="en-US" sz="2600" dirty="0"/>
              <a:t>has</a:t>
            </a:r>
            <a:r>
              <a:rPr lang="en-CH" sz="2600" dirty="0"/>
              <a:t> many </a:t>
            </a:r>
            <a:r>
              <a:rPr lang="en-CH" sz="2600" b="1" dirty="0"/>
              <a:t>real-world applications</a:t>
            </a:r>
          </a:p>
          <a:p>
            <a:pPr lvl="1"/>
            <a:r>
              <a:rPr lang="en-US" sz="2600" dirty="0"/>
              <a:t>is a </a:t>
            </a:r>
            <a:r>
              <a:rPr lang="en-US" sz="2600" b="1" dirty="0"/>
              <a:t>hard problem </a:t>
            </a:r>
            <a:r>
              <a:rPr lang="en-US" sz="2600" dirty="0"/>
              <a:t>w</a:t>
            </a:r>
            <a:r>
              <a:rPr lang="en-CH" sz="2600" dirty="0"/>
              <a:t>ith</a:t>
            </a:r>
            <a:r>
              <a:rPr lang="en-US" sz="2600" dirty="0"/>
              <a:t> several intertwining challenges</a:t>
            </a:r>
            <a:endParaRPr lang="en-CH" sz="2600" dirty="0"/>
          </a:p>
          <a:p>
            <a:pPr marL="457200" lvl="1" indent="0">
              <a:buNone/>
            </a:pPr>
            <a:endParaRPr lang="en-CH" sz="2800" dirty="0"/>
          </a:p>
          <a:p>
            <a:r>
              <a:rPr lang="en-CH" b="1" dirty="0"/>
              <a:t>Odyssey:</a:t>
            </a:r>
          </a:p>
          <a:p>
            <a:pPr lvl="1"/>
            <a:r>
              <a:rPr lang="en-US" sz="2800" dirty="0"/>
              <a:t>Addresses distributed challenges</a:t>
            </a:r>
          </a:p>
          <a:p>
            <a:pPr lvl="1"/>
            <a:r>
              <a:rPr lang="en-US" sz="2800" dirty="0"/>
              <a:t>Achieves significant </a:t>
            </a:r>
            <a:r>
              <a:rPr lang="en-US" sz="2800" b="1" dirty="0"/>
              <a:t>speedup</a:t>
            </a:r>
            <a:r>
              <a:rPr lang="en-US" sz="2800" dirty="0"/>
              <a:t> </a:t>
            </a:r>
          </a:p>
          <a:p>
            <a:pPr lvl="1"/>
            <a:r>
              <a:rPr lang="en-US" sz="2800" dirty="0"/>
              <a:t>Gracefully navigates trade-off between space (memory requirements) and time (query execution)</a:t>
            </a:r>
          </a:p>
          <a:p>
            <a:pPr lvl="1"/>
            <a:endParaRPr lang="en-CH" sz="2800" dirty="0"/>
          </a:p>
          <a:p>
            <a:endParaRPr lang="en-CH" sz="2800" dirty="0"/>
          </a:p>
        </p:txBody>
      </p:sp>
      <p:pic>
        <p:nvPicPr>
          <p:cNvPr id="5" name="Picture 4">
            <a:extLst>
              <a:ext uri="{FF2B5EF4-FFF2-40B4-BE49-F238E27FC236}">
                <a16:creationId xmlns:a16="http://schemas.microsoft.com/office/drawing/2014/main" id="{1AF56BE8-99AD-EB81-7D16-C5B4D3D515D2}"/>
              </a:ext>
            </a:extLst>
          </p:cNvPr>
          <p:cNvPicPr>
            <a:picLocks noChangeAspect="1"/>
          </p:cNvPicPr>
          <p:nvPr/>
        </p:nvPicPr>
        <p:blipFill>
          <a:blip r:embed="rId3"/>
          <a:stretch>
            <a:fillRect/>
          </a:stretch>
        </p:blipFill>
        <p:spPr>
          <a:xfrm>
            <a:off x="7840794" y="2055813"/>
            <a:ext cx="3132006" cy="3132006"/>
          </a:xfrm>
          <a:prstGeom prst="rect">
            <a:avLst/>
          </a:prstGeom>
        </p:spPr>
      </p:pic>
      <p:sp>
        <p:nvSpPr>
          <p:cNvPr id="4" name="Slide Number Placeholder 3">
            <a:extLst>
              <a:ext uri="{FF2B5EF4-FFF2-40B4-BE49-F238E27FC236}">
                <a16:creationId xmlns:a16="http://schemas.microsoft.com/office/drawing/2014/main" id="{74EEF2C0-A3EB-E06C-C6FA-30C110CB0DEB}"/>
              </a:ext>
            </a:extLst>
          </p:cNvPr>
          <p:cNvSpPr>
            <a:spLocks noGrp="1"/>
          </p:cNvSpPr>
          <p:nvPr>
            <p:ph type="sldNum" sz="quarter" idx="12"/>
          </p:nvPr>
        </p:nvSpPr>
        <p:spPr>
          <a:xfrm>
            <a:off x="8610600" y="6356350"/>
            <a:ext cx="2743200" cy="365125"/>
          </a:xfrm>
        </p:spPr>
        <p:txBody>
          <a:bodyPr>
            <a:normAutofit/>
          </a:bodyPr>
          <a:lstStyle/>
          <a:p>
            <a:pPr>
              <a:spcAft>
                <a:spcPts val="600"/>
              </a:spcAft>
            </a:pPr>
            <a:fld id="{00944623-8EEC-0F4B-BFBA-1DF4A14B3FE1}" type="slidenum">
              <a:rPr lang="en-CH"/>
              <a:pPr>
                <a:spcAft>
                  <a:spcPts val="600"/>
                </a:spcAft>
              </a:pPr>
              <a:t>56</a:t>
            </a:fld>
            <a:endParaRPr lang="en-CH" dirty="0"/>
          </a:p>
        </p:txBody>
      </p:sp>
      <p:sp>
        <p:nvSpPr>
          <p:cNvPr id="9" name="Title 1">
            <a:extLst>
              <a:ext uri="{FF2B5EF4-FFF2-40B4-BE49-F238E27FC236}">
                <a16:creationId xmlns:a16="http://schemas.microsoft.com/office/drawing/2014/main" id="{FE8EE475-EAF0-A753-D4A9-F027C8D8AC12}"/>
              </a:ext>
            </a:extLst>
          </p:cNvPr>
          <p:cNvSpPr>
            <a:spLocks noGrp="1"/>
          </p:cNvSpPr>
          <p:nvPr>
            <p:ph type="title"/>
          </p:nvPr>
        </p:nvSpPr>
        <p:spPr>
          <a:xfrm>
            <a:off x="838200" y="365125"/>
            <a:ext cx="10515600" cy="1325563"/>
          </a:xfrm>
        </p:spPr>
        <p:txBody>
          <a:bodyPr/>
          <a:lstStyle/>
          <a:p>
            <a:r>
              <a:rPr lang="en-US" dirty="0"/>
              <a:t>Summary</a:t>
            </a:r>
            <a:endParaRPr lang="en-CH" dirty="0"/>
          </a:p>
        </p:txBody>
      </p:sp>
    </p:spTree>
    <p:extLst>
      <p:ext uri="{BB962C8B-B14F-4D97-AF65-F5344CB8AC3E}">
        <p14:creationId xmlns:p14="http://schemas.microsoft.com/office/powerpoint/2010/main" val="1402633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E56AC5-1508-0E4A-1005-C1BC50756082}"/>
              </a:ext>
            </a:extLst>
          </p:cNvPr>
          <p:cNvSpPr txBox="1">
            <a:spLocks/>
          </p:cNvSpPr>
          <p:nvPr/>
        </p:nvSpPr>
        <p:spPr>
          <a:xfrm>
            <a:off x="1" y="2100087"/>
            <a:ext cx="12191999" cy="1523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t>Thank you!</a:t>
            </a:r>
          </a:p>
        </p:txBody>
      </p:sp>
      <p:pic>
        <p:nvPicPr>
          <p:cNvPr id="6" name="Picture 2">
            <a:extLst>
              <a:ext uri="{FF2B5EF4-FFF2-40B4-BE49-F238E27FC236}">
                <a16:creationId xmlns:a16="http://schemas.microsoft.com/office/drawing/2014/main" id="{CC11CCE5-CF34-3BC4-9433-010F3BFAA5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
          <a:stretch/>
        </p:blipFill>
        <p:spPr bwMode="auto">
          <a:xfrm>
            <a:off x="4472557" y="3623493"/>
            <a:ext cx="1185267" cy="11852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0FAF5D3-E6A5-564B-156D-206ADF02907D}"/>
              </a:ext>
            </a:extLst>
          </p:cNvPr>
          <p:cNvSpPr txBox="1">
            <a:spLocks/>
          </p:cNvSpPr>
          <p:nvPr/>
        </p:nvSpPr>
        <p:spPr>
          <a:xfrm>
            <a:off x="5278286" y="3961294"/>
            <a:ext cx="2294991" cy="59069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t>Questions?</a:t>
            </a:r>
          </a:p>
        </p:txBody>
      </p:sp>
      <p:pic>
        <p:nvPicPr>
          <p:cNvPr id="8" name="Picture 7">
            <a:extLst>
              <a:ext uri="{FF2B5EF4-FFF2-40B4-BE49-F238E27FC236}">
                <a16:creationId xmlns:a16="http://schemas.microsoft.com/office/drawing/2014/main" id="{B676A744-6FDE-52B8-D849-9FC7AE25C224}"/>
              </a:ext>
            </a:extLst>
          </p:cNvPr>
          <p:cNvPicPr>
            <a:picLocks noChangeAspect="1"/>
          </p:cNvPicPr>
          <p:nvPr/>
        </p:nvPicPr>
        <p:blipFill>
          <a:blip r:embed="rId4"/>
          <a:stretch>
            <a:fillRect/>
          </a:stretch>
        </p:blipFill>
        <p:spPr>
          <a:xfrm>
            <a:off x="0" y="5557906"/>
            <a:ext cx="1300094" cy="1300094"/>
          </a:xfrm>
          <a:prstGeom prst="rect">
            <a:avLst/>
          </a:prstGeom>
        </p:spPr>
      </p:pic>
      <p:sp>
        <p:nvSpPr>
          <p:cNvPr id="9" name="Title 1">
            <a:extLst>
              <a:ext uri="{FF2B5EF4-FFF2-40B4-BE49-F238E27FC236}">
                <a16:creationId xmlns:a16="http://schemas.microsoft.com/office/drawing/2014/main" id="{0D32F332-DB4B-2544-21C1-A4008343BD6E}"/>
              </a:ext>
            </a:extLst>
          </p:cNvPr>
          <p:cNvSpPr txBox="1">
            <a:spLocks/>
          </p:cNvSpPr>
          <p:nvPr/>
        </p:nvSpPr>
        <p:spPr>
          <a:xfrm>
            <a:off x="10026445" y="6267301"/>
            <a:ext cx="2165555" cy="5906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lumMod val="50000"/>
                  </a:schemeClr>
                </a:solidFill>
              </a:rPr>
              <a:t>Poster E5-74</a:t>
            </a:r>
          </a:p>
        </p:txBody>
      </p:sp>
    </p:spTree>
    <p:extLst>
      <p:ext uri="{BB962C8B-B14F-4D97-AF65-F5344CB8AC3E}">
        <p14:creationId xmlns:p14="http://schemas.microsoft.com/office/powerpoint/2010/main" val="2946809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8AF331-5890-603D-5C5E-B2E96E7F3B40}"/>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600" kern="1200">
                <a:solidFill>
                  <a:schemeClr val="tx1"/>
                </a:solidFill>
                <a:latin typeface="+mj-lt"/>
                <a:ea typeface="+mj-ea"/>
                <a:cs typeface="+mj-cs"/>
              </a:rPr>
              <a:t>Appendix</a:t>
            </a:r>
          </a:p>
        </p:txBody>
      </p:sp>
      <p:sp>
        <p:nvSpPr>
          <p:cNvPr id="13"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aperclip">
            <a:extLst>
              <a:ext uri="{FF2B5EF4-FFF2-40B4-BE49-F238E27FC236}">
                <a16:creationId xmlns:a16="http://schemas.microsoft.com/office/drawing/2014/main" id="{B45A4AAD-2C29-8983-3864-176D8C833E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2101" y="2986155"/>
            <a:ext cx="3103200" cy="3103200"/>
          </a:xfrm>
          <a:prstGeom prst="rect">
            <a:avLst/>
          </a:prstGeom>
        </p:spPr>
      </p:pic>
      <p:sp>
        <p:nvSpPr>
          <p:cNvPr id="4" name="Slide Number Placeholder 3">
            <a:extLst>
              <a:ext uri="{FF2B5EF4-FFF2-40B4-BE49-F238E27FC236}">
                <a16:creationId xmlns:a16="http://schemas.microsoft.com/office/drawing/2014/main" id="{8D99C666-FCB1-1486-8D4C-4A580913F3D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944623-8EEC-0F4B-BFBA-1DF4A14B3FE1}" type="slidenum">
              <a:rPr lang="en-US" smtClean="0"/>
              <a:pPr>
                <a:spcAft>
                  <a:spcPts val="600"/>
                </a:spcAft>
              </a:pPr>
              <a:t>58</a:t>
            </a:fld>
            <a:endParaRPr lang="en-US"/>
          </a:p>
        </p:txBody>
      </p:sp>
    </p:spTree>
    <p:extLst>
      <p:ext uri="{BB962C8B-B14F-4D97-AF65-F5344CB8AC3E}">
        <p14:creationId xmlns:p14="http://schemas.microsoft.com/office/powerpoint/2010/main" val="1962454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C1EB-B992-02FF-3A6A-6EBBBF04B275}"/>
              </a:ext>
            </a:extLst>
          </p:cNvPr>
          <p:cNvSpPr>
            <a:spLocks noGrp="1"/>
          </p:cNvSpPr>
          <p:nvPr>
            <p:ph type="title"/>
          </p:nvPr>
        </p:nvSpPr>
        <p:spPr/>
        <p:txBody>
          <a:bodyPr/>
          <a:lstStyle/>
          <a:p>
            <a:r>
              <a:rPr lang="en-CH" dirty="0"/>
              <a:t>Data Series</a:t>
            </a:r>
          </a:p>
        </p:txBody>
      </p:sp>
      <p:sp>
        <p:nvSpPr>
          <p:cNvPr id="4" name="Slide Number Placeholder 3">
            <a:extLst>
              <a:ext uri="{FF2B5EF4-FFF2-40B4-BE49-F238E27FC236}">
                <a16:creationId xmlns:a16="http://schemas.microsoft.com/office/drawing/2014/main" id="{AAA1A333-2849-7E36-5449-E7CE14DDC496}"/>
              </a:ext>
            </a:extLst>
          </p:cNvPr>
          <p:cNvSpPr>
            <a:spLocks noGrp="1"/>
          </p:cNvSpPr>
          <p:nvPr>
            <p:ph type="sldNum" sz="quarter" idx="12"/>
          </p:nvPr>
        </p:nvSpPr>
        <p:spPr/>
        <p:txBody>
          <a:bodyPr/>
          <a:lstStyle/>
          <a:p>
            <a:fld id="{00944623-8EEC-0F4B-BFBA-1DF4A14B3FE1}" type="slidenum">
              <a:rPr lang="en-CH" smtClean="0"/>
              <a:t>59</a:t>
            </a:fld>
            <a:endParaRPr lang="en-CH"/>
          </a:p>
        </p:txBody>
      </p:sp>
      <p:sp>
        <p:nvSpPr>
          <p:cNvPr id="9" name="Content Placeholder 2">
            <a:extLst>
              <a:ext uri="{FF2B5EF4-FFF2-40B4-BE49-F238E27FC236}">
                <a16:creationId xmlns:a16="http://schemas.microsoft.com/office/drawing/2014/main" id="{C25D8839-8E43-33A3-D8B7-C5EF325BC096}"/>
              </a:ext>
            </a:extLst>
          </p:cNvPr>
          <p:cNvSpPr>
            <a:spLocks noGrp="1"/>
          </p:cNvSpPr>
          <p:nvPr>
            <p:ph idx="1"/>
          </p:nvPr>
        </p:nvSpPr>
        <p:spPr>
          <a:xfrm>
            <a:off x="545430" y="2303254"/>
            <a:ext cx="5442285" cy="1813679"/>
          </a:xfrm>
        </p:spPr>
        <p:txBody>
          <a:bodyPr>
            <a:normAutofit/>
          </a:bodyPr>
          <a:lstStyle/>
          <a:p>
            <a:r>
              <a:rPr lang="en-US" sz="2800" dirty="0"/>
              <a:t>Summarize data series as bitwise representation (iSAX)</a:t>
            </a:r>
          </a:p>
          <a:p>
            <a:pPr lvl="1"/>
            <a:endParaRPr lang="en-US" dirty="0"/>
          </a:p>
        </p:txBody>
      </p:sp>
      <p:pic>
        <p:nvPicPr>
          <p:cNvPr id="3" name="Picture 2">
            <a:extLst>
              <a:ext uri="{FF2B5EF4-FFF2-40B4-BE49-F238E27FC236}">
                <a16:creationId xmlns:a16="http://schemas.microsoft.com/office/drawing/2014/main" id="{36D12937-331D-710A-6EE6-6CC5E2C07215}"/>
              </a:ext>
            </a:extLst>
          </p:cNvPr>
          <p:cNvPicPr>
            <a:picLocks noChangeAspect="1"/>
          </p:cNvPicPr>
          <p:nvPr/>
        </p:nvPicPr>
        <p:blipFill>
          <a:blip r:embed="rId2"/>
          <a:stretch>
            <a:fillRect/>
          </a:stretch>
        </p:blipFill>
        <p:spPr>
          <a:xfrm>
            <a:off x="6452874" y="1552878"/>
            <a:ext cx="3701717" cy="3167093"/>
          </a:xfrm>
          <a:prstGeom prst="rect">
            <a:avLst/>
          </a:prstGeom>
        </p:spPr>
      </p:pic>
    </p:spTree>
    <p:extLst>
      <p:ext uri="{BB962C8B-B14F-4D97-AF65-F5344CB8AC3E}">
        <p14:creationId xmlns:p14="http://schemas.microsoft.com/office/powerpoint/2010/main" val="159192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308B-A725-ABBB-377D-5540E5810E10}"/>
              </a:ext>
            </a:extLst>
          </p:cNvPr>
          <p:cNvSpPr>
            <a:spLocks noGrp="1"/>
          </p:cNvSpPr>
          <p:nvPr>
            <p:ph type="title"/>
          </p:nvPr>
        </p:nvSpPr>
        <p:spPr/>
        <p:txBody>
          <a:bodyPr/>
          <a:lstStyle/>
          <a:p>
            <a:r>
              <a:rPr lang="en-CH" dirty="0"/>
              <a:t>Challenges</a:t>
            </a:r>
          </a:p>
        </p:txBody>
      </p:sp>
      <p:sp>
        <p:nvSpPr>
          <p:cNvPr id="3" name="Content Placeholder 2">
            <a:extLst>
              <a:ext uri="{FF2B5EF4-FFF2-40B4-BE49-F238E27FC236}">
                <a16:creationId xmlns:a16="http://schemas.microsoft.com/office/drawing/2014/main" id="{49CF7D6B-0778-4B9D-1DF4-82635A6259F8}"/>
              </a:ext>
            </a:extLst>
          </p:cNvPr>
          <p:cNvSpPr>
            <a:spLocks noGrp="1"/>
          </p:cNvSpPr>
          <p:nvPr>
            <p:ph idx="1"/>
          </p:nvPr>
        </p:nvSpPr>
        <p:spPr>
          <a:xfrm>
            <a:off x="838200" y="1825626"/>
            <a:ext cx="10515600" cy="3672714"/>
          </a:xfrm>
        </p:spPr>
        <p:txBody>
          <a:bodyPr>
            <a:normAutofit lnSpcReduction="10000"/>
          </a:bodyPr>
          <a:lstStyle/>
          <a:p>
            <a:r>
              <a:rPr lang="en-CH" b="1" dirty="0"/>
              <a:t>Query Scheduling</a:t>
            </a:r>
            <a:r>
              <a:rPr lang="en-CH" dirty="0"/>
              <a:t>: Which queries to which nodes?</a:t>
            </a:r>
          </a:p>
          <a:p>
            <a:pPr lvl="1"/>
            <a:r>
              <a:rPr lang="en-US" b="1" dirty="0"/>
              <a:t>Query Execution Time estimations</a:t>
            </a:r>
            <a:endParaRPr lang="en-CH" dirty="0"/>
          </a:p>
          <a:p>
            <a:pPr lvl="1"/>
            <a:r>
              <a:rPr lang="en-CH" b="1" dirty="0"/>
              <a:t>Flexible Replication Schemes</a:t>
            </a:r>
            <a:endParaRPr lang="en-CH" dirty="0"/>
          </a:p>
          <a:p>
            <a:pPr lvl="1"/>
            <a:r>
              <a:rPr lang="en-CH" b="1" dirty="0"/>
              <a:t>Dynamic Scheduling</a:t>
            </a:r>
            <a:endParaRPr lang="en-CH" dirty="0"/>
          </a:p>
          <a:p>
            <a:endParaRPr lang="en-CH" dirty="0"/>
          </a:p>
          <a:p>
            <a:r>
              <a:rPr lang="en-CH" b="1" dirty="0"/>
              <a:t>Load Balancing</a:t>
            </a:r>
            <a:r>
              <a:rPr lang="en-CH" dirty="0"/>
              <a:t>: Enable nodes to perform useful and equal work</a:t>
            </a:r>
          </a:p>
          <a:p>
            <a:pPr lvl="1"/>
            <a:r>
              <a:rPr lang="en-CH" b="1" dirty="0"/>
              <a:t>Density-aware Distribution</a:t>
            </a:r>
            <a:endParaRPr lang="en-CH" dirty="0"/>
          </a:p>
          <a:p>
            <a:pPr lvl="1"/>
            <a:r>
              <a:rPr lang="en-CH" b="1" dirty="0"/>
              <a:t>Work-Stealing</a:t>
            </a:r>
            <a:endParaRPr lang="en-CH" dirty="0"/>
          </a:p>
          <a:p>
            <a:pPr lvl="1"/>
            <a:r>
              <a:rPr lang="en-CH" b="1" dirty="0">
                <a:solidFill>
                  <a:schemeClr val="bg1"/>
                </a:solidFill>
              </a:rPr>
              <a:t>a</a:t>
            </a:r>
          </a:p>
          <a:p>
            <a:endParaRPr lang="en-CH" dirty="0"/>
          </a:p>
        </p:txBody>
      </p:sp>
      <p:sp>
        <p:nvSpPr>
          <p:cNvPr id="4" name="Slide Number Placeholder 3">
            <a:extLst>
              <a:ext uri="{FF2B5EF4-FFF2-40B4-BE49-F238E27FC236}">
                <a16:creationId xmlns:a16="http://schemas.microsoft.com/office/drawing/2014/main" id="{4EC010C8-253F-6BDE-1D33-4C1670EA9680}"/>
              </a:ext>
            </a:extLst>
          </p:cNvPr>
          <p:cNvSpPr>
            <a:spLocks noGrp="1"/>
          </p:cNvSpPr>
          <p:nvPr>
            <p:ph type="sldNum" sz="quarter" idx="12"/>
          </p:nvPr>
        </p:nvSpPr>
        <p:spPr/>
        <p:txBody>
          <a:bodyPr/>
          <a:lstStyle/>
          <a:p>
            <a:fld id="{00944623-8EEC-0F4B-BFBA-1DF4A14B3FE1}" type="slidenum">
              <a:rPr lang="en-CH" smtClean="0"/>
              <a:t>6</a:t>
            </a:fld>
            <a:endParaRPr lang="en-CH" dirty="0"/>
          </a:p>
        </p:txBody>
      </p:sp>
    </p:spTree>
    <p:extLst>
      <p:ext uri="{BB962C8B-B14F-4D97-AF65-F5344CB8AC3E}">
        <p14:creationId xmlns:p14="http://schemas.microsoft.com/office/powerpoint/2010/main" val="3732720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552BD-11F7-05BB-7240-B5337E892E71}"/>
              </a:ext>
            </a:extLst>
          </p:cNvPr>
          <p:cNvPicPr>
            <a:picLocks noChangeAspect="1"/>
          </p:cNvPicPr>
          <p:nvPr/>
        </p:nvPicPr>
        <p:blipFill>
          <a:blip r:embed="rId2"/>
          <a:stretch>
            <a:fillRect/>
          </a:stretch>
        </p:blipFill>
        <p:spPr>
          <a:xfrm>
            <a:off x="6452874" y="1552877"/>
            <a:ext cx="3701717" cy="3167093"/>
          </a:xfrm>
          <a:prstGeom prst="rect">
            <a:avLst/>
          </a:prstGeom>
        </p:spPr>
      </p:pic>
      <p:sp>
        <p:nvSpPr>
          <p:cNvPr id="2" name="Title 1">
            <a:extLst>
              <a:ext uri="{FF2B5EF4-FFF2-40B4-BE49-F238E27FC236}">
                <a16:creationId xmlns:a16="http://schemas.microsoft.com/office/drawing/2014/main" id="{35FFC1EB-B992-02FF-3A6A-6EBBBF04B275}"/>
              </a:ext>
            </a:extLst>
          </p:cNvPr>
          <p:cNvSpPr>
            <a:spLocks noGrp="1"/>
          </p:cNvSpPr>
          <p:nvPr>
            <p:ph type="title"/>
          </p:nvPr>
        </p:nvSpPr>
        <p:spPr/>
        <p:txBody>
          <a:bodyPr/>
          <a:lstStyle/>
          <a:p>
            <a:r>
              <a:rPr lang="en-CH" dirty="0"/>
              <a:t>Data Series</a:t>
            </a:r>
          </a:p>
        </p:txBody>
      </p:sp>
      <p:sp>
        <p:nvSpPr>
          <p:cNvPr id="4" name="Slide Number Placeholder 3">
            <a:extLst>
              <a:ext uri="{FF2B5EF4-FFF2-40B4-BE49-F238E27FC236}">
                <a16:creationId xmlns:a16="http://schemas.microsoft.com/office/drawing/2014/main" id="{AAA1A333-2849-7E36-5449-E7CE14DDC496}"/>
              </a:ext>
            </a:extLst>
          </p:cNvPr>
          <p:cNvSpPr>
            <a:spLocks noGrp="1"/>
          </p:cNvSpPr>
          <p:nvPr>
            <p:ph type="sldNum" sz="quarter" idx="12"/>
          </p:nvPr>
        </p:nvSpPr>
        <p:spPr/>
        <p:txBody>
          <a:bodyPr/>
          <a:lstStyle/>
          <a:p>
            <a:fld id="{00944623-8EEC-0F4B-BFBA-1DF4A14B3FE1}" type="slidenum">
              <a:rPr lang="en-CH" smtClean="0"/>
              <a:t>60</a:t>
            </a:fld>
            <a:endParaRPr lang="en-CH"/>
          </a:p>
        </p:txBody>
      </p:sp>
      <p:sp>
        <p:nvSpPr>
          <p:cNvPr id="9" name="Content Placeholder 2">
            <a:extLst>
              <a:ext uri="{FF2B5EF4-FFF2-40B4-BE49-F238E27FC236}">
                <a16:creationId xmlns:a16="http://schemas.microsoft.com/office/drawing/2014/main" id="{C25D8839-8E43-33A3-D8B7-C5EF325BC096}"/>
              </a:ext>
            </a:extLst>
          </p:cNvPr>
          <p:cNvSpPr>
            <a:spLocks noGrp="1"/>
          </p:cNvSpPr>
          <p:nvPr>
            <p:ph idx="1"/>
          </p:nvPr>
        </p:nvSpPr>
        <p:spPr>
          <a:xfrm>
            <a:off x="545430" y="2303254"/>
            <a:ext cx="5442285" cy="1813679"/>
          </a:xfrm>
        </p:spPr>
        <p:txBody>
          <a:bodyPr>
            <a:normAutofit/>
          </a:bodyPr>
          <a:lstStyle/>
          <a:p>
            <a:r>
              <a:rPr lang="en-US" sz="2800" dirty="0"/>
              <a:t>Summarize data series as bitwise representation (iSAX)</a:t>
            </a:r>
          </a:p>
          <a:p>
            <a:pPr lvl="1"/>
            <a:r>
              <a:rPr lang="en-US" dirty="0"/>
              <a:t>Split x-axis (PAA segments)</a:t>
            </a:r>
          </a:p>
        </p:txBody>
      </p:sp>
      <p:sp>
        <p:nvSpPr>
          <p:cNvPr id="8" name="TextBox 7">
            <a:extLst>
              <a:ext uri="{FF2B5EF4-FFF2-40B4-BE49-F238E27FC236}">
                <a16:creationId xmlns:a16="http://schemas.microsoft.com/office/drawing/2014/main" id="{79DC4889-A7E6-ABA7-028D-A312C217B2B0}"/>
              </a:ext>
            </a:extLst>
          </p:cNvPr>
          <p:cNvSpPr txBox="1"/>
          <p:nvPr/>
        </p:nvSpPr>
        <p:spPr>
          <a:xfrm>
            <a:off x="8906815" y="1506022"/>
            <a:ext cx="1843903" cy="369332"/>
          </a:xfrm>
          <a:prstGeom prst="rect">
            <a:avLst/>
          </a:prstGeom>
          <a:noFill/>
        </p:spPr>
        <p:txBody>
          <a:bodyPr wrap="none" rtlCol="0">
            <a:spAutoFit/>
          </a:bodyPr>
          <a:lstStyle/>
          <a:p>
            <a:r>
              <a:rPr lang="en-CH" dirty="0"/>
              <a:t>PAA segments = 3</a:t>
            </a:r>
          </a:p>
        </p:txBody>
      </p:sp>
    </p:spTree>
    <p:extLst>
      <p:ext uri="{BB962C8B-B14F-4D97-AF65-F5344CB8AC3E}">
        <p14:creationId xmlns:p14="http://schemas.microsoft.com/office/powerpoint/2010/main" val="31899500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C1EB-B992-02FF-3A6A-6EBBBF04B275}"/>
              </a:ext>
            </a:extLst>
          </p:cNvPr>
          <p:cNvSpPr>
            <a:spLocks noGrp="1"/>
          </p:cNvSpPr>
          <p:nvPr>
            <p:ph type="title"/>
          </p:nvPr>
        </p:nvSpPr>
        <p:spPr/>
        <p:txBody>
          <a:bodyPr/>
          <a:lstStyle/>
          <a:p>
            <a:r>
              <a:rPr lang="en-CH" dirty="0"/>
              <a:t>Data Series</a:t>
            </a:r>
          </a:p>
        </p:txBody>
      </p:sp>
      <p:sp>
        <p:nvSpPr>
          <p:cNvPr id="4" name="Slide Number Placeholder 3">
            <a:extLst>
              <a:ext uri="{FF2B5EF4-FFF2-40B4-BE49-F238E27FC236}">
                <a16:creationId xmlns:a16="http://schemas.microsoft.com/office/drawing/2014/main" id="{AAA1A333-2849-7E36-5449-E7CE14DDC496}"/>
              </a:ext>
            </a:extLst>
          </p:cNvPr>
          <p:cNvSpPr>
            <a:spLocks noGrp="1"/>
          </p:cNvSpPr>
          <p:nvPr>
            <p:ph type="sldNum" sz="quarter" idx="12"/>
          </p:nvPr>
        </p:nvSpPr>
        <p:spPr/>
        <p:txBody>
          <a:bodyPr/>
          <a:lstStyle/>
          <a:p>
            <a:fld id="{00944623-8EEC-0F4B-BFBA-1DF4A14B3FE1}" type="slidenum">
              <a:rPr lang="en-CH" smtClean="0"/>
              <a:t>61</a:t>
            </a:fld>
            <a:endParaRPr lang="en-CH"/>
          </a:p>
        </p:txBody>
      </p:sp>
      <p:sp>
        <p:nvSpPr>
          <p:cNvPr id="9" name="Content Placeholder 2">
            <a:extLst>
              <a:ext uri="{FF2B5EF4-FFF2-40B4-BE49-F238E27FC236}">
                <a16:creationId xmlns:a16="http://schemas.microsoft.com/office/drawing/2014/main" id="{C25D8839-8E43-33A3-D8B7-C5EF325BC096}"/>
              </a:ext>
            </a:extLst>
          </p:cNvPr>
          <p:cNvSpPr>
            <a:spLocks noGrp="1"/>
          </p:cNvSpPr>
          <p:nvPr>
            <p:ph idx="1"/>
          </p:nvPr>
        </p:nvSpPr>
        <p:spPr>
          <a:xfrm>
            <a:off x="545430" y="2303254"/>
            <a:ext cx="5442285" cy="1813679"/>
          </a:xfrm>
        </p:spPr>
        <p:txBody>
          <a:bodyPr>
            <a:normAutofit/>
          </a:bodyPr>
          <a:lstStyle/>
          <a:p>
            <a:r>
              <a:rPr lang="en-US" sz="2800" dirty="0"/>
              <a:t>Summarize data series as bitwise representation (iSAX)</a:t>
            </a:r>
          </a:p>
          <a:p>
            <a:pPr lvl="1"/>
            <a:r>
              <a:rPr lang="en-US" dirty="0"/>
              <a:t>Split x-axis (PAA segments)</a:t>
            </a:r>
          </a:p>
          <a:p>
            <a:pPr lvl="1"/>
            <a:r>
              <a:rPr lang="en-US" dirty="0"/>
              <a:t>Split y-axis (cardinality)</a:t>
            </a:r>
          </a:p>
        </p:txBody>
      </p:sp>
      <p:sp>
        <p:nvSpPr>
          <p:cNvPr id="11" name="TextBox 10">
            <a:extLst>
              <a:ext uri="{FF2B5EF4-FFF2-40B4-BE49-F238E27FC236}">
                <a16:creationId xmlns:a16="http://schemas.microsoft.com/office/drawing/2014/main" id="{3FFA6076-D65F-2E48-A87C-751A37652AF8}"/>
              </a:ext>
            </a:extLst>
          </p:cNvPr>
          <p:cNvSpPr txBox="1"/>
          <p:nvPr/>
        </p:nvSpPr>
        <p:spPr>
          <a:xfrm>
            <a:off x="8906815" y="2095800"/>
            <a:ext cx="2553391" cy="369332"/>
          </a:xfrm>
          <a:prstGeom prst="rect">
            <a:avLst/>
          </a:prstGeom>
          <a:noFill/>
        </p:spPr>
        <p:txBody>
          <a:bodyPr wrap="none" rtlCol="0">
            <a:spAutoFit/>
          </a:bodyPr>
          <a:lstStyle/>
          <a:p>
            <a:r>
              <a:rPr lang="en-CH" dirty="0"/>
              <a:t>iSAX summary = 10 00 11</a:t>
            </a:r>
          </a:p>
        </p:txBody>
      </p:sp>
      <p:sp>
        <p:nvSpPr>
          <p:cNvPr id="12" name="TextBox 11">
            <a:extLst>
              <a:ext uri="{FF2B5EF4-FFF2-40B4-BE49-F238E27FC236}">
                <a16:creationId xmlns:a16="http://schemas.microsoft.com/office/drawing/2014/main" id="{ACF5A372-74C6-ACE7-8FE1-172221AF21E8}"/>
              </a:ext>
            </a:extLst>
          </p:cNvPr>
          <p:cNvSpPr txBox="1"/>
          <p:nvPr/>
        </p:nvSpPr>
        <p:spPr>
          <a:xfrm>
            <a:off x="8906815" y="1506022"/>
            <a:ext cx="1843903" cy="369332"/>
          </a:xfrm>
          <a:prstGeom prst="rect">
            <a:avLst/>
          </a:prstGeom>
          <a:noFill/>
        </p:spPr>
        <p:txBody>
          <a:bodyPr wrap="none" rtlCol="0">
            <a:spAutoFit/>
          </a:bodyPr>
          <a:lstStyle/>
          <a:p>
            <a:r>
              <a:rPr lang="en-CH" dirty="0"/>
              <a:t>PAA segments = 3</a:t>
            </a:r>
          </a:p>
        </p:txBody>
      </p:sp>
      <p:sp>
        <p:nvSpPr>
          <p:cNvPr id="13" name="TextBox 12">
            <a:extLst>
              <a:ext uri="{FF2B5EF4-FFF2-40B4-BE49-F238E27FC236}">
                <a16:creationId xmlns:a16="http://schemas.microsoft.com/office/drawing/2014/main" id="{75A7AA81-4D39-92B9-B068-8C3E3DB2785A}"/>
              </a:ext>
            </a:extLst>
          </p:cNvPr>
          <p:cNvSpPr txBox="1"/>
          <p:nvPr/>
        </p:nvSpPr>
        <p:spPr>
          <a:xfrm>
            <a:off x="8906815" y="1795338"/>
            <a:ext cx="1922386" cy="369332"/>
          </a:xfrm>
          <a:prstGeom prst="rect">
            <a:avLst/>
          </a:prstGeom>
          <a:noFill/>
        </p:spPr>
        <p:txBody>
          <a:bodyPr wrap="none" rtlCol="0">
            <a:spAutoFit/>
          </a:bodyPr>
          <a:lstStyle/>
          <a:p>
            <a:r>
              <a:rPr lang="en-CH" dirty="0"/>
              <a:t>Cardinality = 2 bits</a:t>
            </a:r>
          </a:p>
        </p:txBody>
      </p:sp>
      <p:pic>
        <p:nvPicPr>
          <p:cNvPr id="5" name="Picture 4">
            <a:extLst>
              <a:ext uri="{FF2B5EF4-FFF2-40B4-BE49-F238E27FC236}">
                <a16:creationId xmlns:a16="http://schemas.microsoft.com/office/drawing/2014/main" id="{0647B368-2451-DA1A-FC8D-80945F364113}"/>
              </a:ext>
            </a:extLst>
          </p:cNvPr>
          <p:cNvPicPr>
            <a:picLocks noChangeAspect="1"/>
          </p:cNvPicPr>
          <p:nvPr/>
        </p:nvPicPr>
        <p:blipFill>
          <a:blip r:embed="rId2"/>
          <a:stretch>
            <a:fillRect/>
          </a:stretch>
        </p:blipFill>
        <p:spPr>
          <a:xfrm>
            <a:off x="6364076" y="1526420"/>
            <a:ext cx="4608724" cy="3142920"/>
          </a:xfrm>
          <a:prstGeom prst="rect">
            <a:avLst/>
          </a:prstGeom>
        </p:spPr>
      </p:pic>
    </p:spTree>
    <p:extLst>
      <p:ext uri="{BB962C8B-B14F-4D97-AF65-F5344CB8AC3E}">
        <p14:creationId xmlns:p14="http://schemas.microsoft.com/office/powerpoint/2010/main" val="2347219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C1EB-B992-02FF-3A6A-6EBBBF04B275}"/>
              </a:ext>
            </a:extLst>
          </p:cNvPr>
          <p:cNvSpPr>
            <a:spLocks noGrp="1"/>
          </p:cNvSpPr>
          <p:nvPr>
            <p:ph type="title"/>
          </p:nvPr>
        </p:nvSpPr>
        <p:spPr/>
        <p:txBody>
          <a:bodyPr/>
          <a:lstStyle/>
          <a:p>
            <a:r>
              <a:rPr lang="en-CH" dirty="0"/>
              <a:t>Data Series</a:t>
            </a:r>
          </a:p>
        </p:txBody>
      </p:sp>
      <p:sp>
        <p:nvSpPr>
          <p:cNvPr id="4" name="Slide Number Placeholder 3">
            <a:extLst>
              <a:ext uri="{FF2B5EF4-FFF2-40B4-BE49-F238E27FC236}">
                <a16:creationId xmlns:a16="http://schemas.microsoft.com/office/drawing/2014/main" id="{AAA1A333-2849-7E36-5449-E7CE14DDC496}"/>
              </a:ext>
            </a:extLst>
          </p:cNvPr>
          <p:cNvSpPr>
            <a:spLocks noGrp="1"/>
          </p:cNvSpPr>
          <p:nvPr>
            <p:ph type="sldNum" sz="quarter" idx="12"/>
          </p:nvPr>
        </p:nvSpPr>
        <p:spPr/>
        <p:txBody>
          <a:bodyPr/>
          <a:lstStyle/>
          <a:p>
            <a:fld id="{00944623-8EEC-0F4B-BFBA-1DF4A14B3FE1}" type="slidenum">
              <a:rPr lang="en-CH" smtClean="0"/>
              <a:t>62</a:t>
            </a:fld>
            <a:endParaRPr lang="en-CH"/>
          </a:p>
        </p:txBody>
      </p:sp>
      <p:sp>
        <p:nvSpPr>
          <p:cNvPr id="9" name="Content Placeholder 2">
            <a:extLst>
              <a:ext uri="{FF2B5EF4-FFF2-40B4-BE49-F238E27FC236}">
                <a16:creationId xmlns:a16="http://schemas.microsoft.com/office/drawing/2014/main" id="{C25D8839-8E43-33A3-D8B7-C5EF325BC096}"/>
              </a:ext>
            </a:extLst>
          </p:cNvPr>
          <p:cNvSpPr>
            <a:spLocks noGrp="1"/>
          </p:cNvSpPr>
          <p:nvPr>
            <p:ph idx="1"/>
          </p:nvPr>
        </p:nvSpPr>
        <p:spPr>
          <a:xfrm>
            <a:off x="545430" y="2303254"/>
            <a:ext cx="5442285" cy="1813679"/>
          </a:xfrm>
        </p:spPr>
        <p:txBody>
          <a:bodyPr>
            <a:normAutofit/>
          </a:bodyPr>
          <a:lstStyle/>
          <a:p>
            <a:r>
              <a:rPr lang="en-US" sz="2800" dirty="0"/>
              <a:t>Summarize data series as bitwise representation (iSAX)</a:t>
            </a:r>
          </a:p>
          <a:p>
            <a:pPr lvl="1"/>
            <a:r>
              <a:rPr lang="en-US" dirty="0"/>
              <a:t>Split x-axis (PAA segments)</a:t>
            </a:r>
          </a:p>
          <a:p>
            <a:pPr lvl="1"/>
            <a:r>
              <a:rPr lang="en-US" dirty="0"/>
              <a:t>Split y-axis (cardinality)</a:t>
            </a:r>
          </a:p>
        </p:txBody>
      </p:sp>
      <p:sp>
        <p:nvSpPr>
          <p:cNvPr id="11" name="TextBox 10">
            <a:extLst>
              <a:ext uri="{FF2B5EF4-FFF2-40B4-BE49-F238E27FC236}">
                <a16:creationId xmlns:a16="http://schemas.microsoft.com/office/drawing/2014/main" id="{3FFA6076-D65F-2E48-A87C-751A37652AF8}"/>
              </a:ext>
            </a:extLst>
          </p:cNvPr>
          <p:cNvSpPr txBox="1"/>
          <p:nvPr/>
        </p:nvSpPr>
        <p:spPr>
          <a:xfrm>
            <a:off x="8906815" y="2095800"/>
            <a:ext cx="2553391" cy="369332"/>
          </a:xfrm>
          <a:prstGeom prst="rect">
            <a:avLst/>
          </a:prstGeom>
          <a:noFill/>
        </p:spPr>
        <p:txBody>
          <a:bodyPr wrap="none" rtlCol="0">
            <a:spAutoFit/>
          </a:bodyPr>
          <a:lstStyle/>
          <a:p>
            <a:r>
              <a:rPr lang="en-CH" dirty="0"/>
              <a:t>iSAX summary = 10 00 11</a:t>
            </a:r>
          </a:p>
        </p:txBody>
      </p:sp>
      <p:sp>
        <p:nvSpPr>
          <p:cNvPr id="12" name="TextBox 11">
            <a:extLst>
              <a:ext uri="{FF2B5EF4-FFF2-40B4-BE49-F238E27FC236}">
                <a16:creationId xmlns:a16="http://schemas.microsoft.com/office/drawing/2014/main" id="{ACF5A372-74C6-ACE7-8FE1-172221AF21E8}"/>
              </a:ext>
            </a:extLst>
          </p:cNvPr>
          <p:cNvSpPr txBox="1"/>
          <p:nvPr/>
        </p:nvSpPr>
        <p:spPr>
          <a:xfrm>
            <a:off x="8906815" y="1506022"/>
            <a:ext cx="1843903" cy="369332"/>
          </a:xfrm>
          <a:prstGeom prst="rect">
            <a:avLst/>
          </a:prstGeom>
          <a:noFill/>
        </p:spPr>
        <p:txBody>
          <a:bodyPr wrap="none" rtlCol="0">
            <a:spAutoFit/>
          </a:bodyPr>
          <a:lstStyle/>
          <a:p>
            <a:r>
              <a:rPr lang="en-CH" dirty="0"/>
              <a:t>PAA segments = 3</a:t>
            </a:r>
          </a:p>
        </p:txBody>
      </p:sp>
      <p:sp>
        <p:nvSpPr>
          <p:cNvPr id="13" name="TextBox 12">
            <a:extLst>
              <a:ext uri="{FF2B5EF4-FFF2-40B4-BE49-F238E27FC236}">
                <a16:creationId xmlns:a16="http://schemas.microsoft.com/office/drawing/2014/main" id="{75A7AA81-4D39-92B9-B068-8C3E3DB2785A}"/>
              </a:ext>
            </a:extLst>
          </p:cNvPr>
          <p:cNvSpPr txBox="1"/>
          <p:nvPr/>
        </p:nvSpPr>
        <p:spPr>
          <a:xfrm>
            <a:off x="8906815" y="1795338"/>
            <a:ext cx="1922386" cy="369332"/>
          </a:xfrm>
          <a:prstGeom prst="rect">
            <a:avLst/>
          </a:prstGeom>
          <a:noFill/>
        </p:spPr>
        <p:txBody>
          <a:bodyPr wrap="none" rtlCol="0">
            <a:spAutoFit/>
          </a:bodyPr>
          <a:lstStyle/>
          <a:p>
            <a:r>
              <a:rPr lang="en-CH" dirty="0"/>
              <a:t>Cardinality = 2 bits</a:t>
            </a:r>
          </a:p>
        </p:txBody>
      </p:sp>
      <p:pic>
        <p:nvPicPr>
          <p:cNvPr id="5" name="Picture 4">
            <a:extLst>
              <a:ext uri="{FF2B5EF4-FFF2-40B4-BE49-F238E27FC236}">
                <a16:creationId xmlns:a16="http://schemas.microsoft.com/office/drawing/2014/main" id="{0647B368-2451-DA1A-FC8D-80945F364113}"/>
              </a:ext>
            </a:extLst>
          </p:cNvPr>
          <p:cNvPicPr>
            <a:picLocks noChangeAspect="1"/>
          </p:cNvPicPr>
          <p:nvPr/>
        </p:nvPicPr>
        <p:blipFill>
          <a:blip r:embed="rId2"/>
          <a:stretch>
            <a:fillRect/>
          </a:stretch>
        </p:blipFill>
        <p:spPr>
          <a:xfrm>
            <a:off x="6364076" y="1526420"/>
            <a:ext cx="4608724" cy="3142920"/>
          </a:xfrm>
          <a:prstGeom prst="rect">
            <a:avLst/>
          </a:prstGeom>
        </p:spPr>
      </p:pic>
      <p:sp>
        <p:nvSpPr>
          <p:cNvPr id="3" name="TextBox 2">
            <a:extLst>
              <a:ext uri="{FF2B5EF4-FFF2-40B4-BE49-F238E27FC236}">
                <a16:creationId xmlns:a16="http://schemas.microsoft.com/office/drawing/2014/main" id="{9695BA98-479A-63CE-D940-F8C646BEE30E}"/>
              </a:ext>
            </a:extLst>
          </p:cNvPr>
          <p:cNvSpPr txBox="1"/>
          <p:nvPr/>
        </p:nvSpPr>
        <p:spPr>
          <a:xfrm>
            <a:off x="0" y="5309588"/>
            <a:ext cx="12191999" cy="584775"/>
          </a:xfrm>
          <a:prstGeom prst="rect">
            <a:avLst/>
          </a:prstGeom>
          <a:noFill/>
        </p:spPr>
        <p:txBody>
          <a:bodyPr wrap="square">
            <a:spAutoFit/>
          </a:bodyPr>
          <a:lstStyle/>
          <a:p>
            <a:pPr algn="ctr"/>
            <a:r>
              <a:rPr lang="en-US" sz="3200" b="1" dirty="0"/>
              <a:t>From data series to binary representations!</a:t>
            </a:r>
            <a:endParaRPr lang="en-CH" sz="3200" b="1" dirty="0"/>
          </a:p>
        </p:txBody>
      </p:sp>
    </p:spTree>
    <p:extLst>
      <p:ext uri="{BB962C8B-B14F-4D97-AF65-F5344CB8AC3E}">
        <p14:creationId xmlns:p14="http://schemas.microsoft.com/office/powerpoint/2010/main" val="1300783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F8B17D-90DC-0DEE-3E16-FE519B1F1F97}"/>
              </a:ext>
            </a:extLst>
          </p:cNvPr>
          <p:cNvPicPr>
            <a:picLocks noChangeAspect="1"/>
          </p:cNvPicPr>
          <p:nvPr/>
        </p:nvPicPr>
        <p:blipFill>
          <a:blip r:embed="rId2"/>
          <a:stretch>
            <a:fillRect/>
          </a:stretch>
        </p:blipFill>
        <p:spPr>
          <a:xfrm>
            <a:off x="5194166" y="1276916"/>
            <a:ext cx="6878981" cy="3051243"/>
          </a:xfrm>
          <a:prstGeom prst="rect">
            <a:avLst/>
          </a:prstGeom>
        </p:spPr>
      </p:pic>
      <p:sp>
        <p:nvSpPr>
          <p:cNvPr id="2" name="Title 1">
            <a:extLst>
              <a:ext uri="{FF2B5EF4-FFF2-40B4-BE49-F238E27FC236}">
                <a16:creationId xmlns:a16="http://schemas.microsoft.com/office/drawing/2014/main" id="{C8BCD0B6-5044-888D-C0B1-FCD7ACC06E90}"/>
              </a:ext>
            </a:extLst>
          </p:cNvPr>
          <p:cNvSpPr>
            <a:spLocks noGrp="1"/>
          </p:cNvSpPr>
          <p:nvPr>
            <p:ph type="title"/>
          </p:nvPr>
        </p:nvSpPr>
        <p:spPr/>
        <p:txBody>
          <a:bodyPr/>
          <a:lstStyle/>
          <a:p>
            <a:r>
              <a:rPr lang="en-CH" dirty="0"/>
              <a:t>Data Series</a:t>
            </a:r>
          </a:p>
        </p:txBody>
      </p:sp>
      <p:sp>
        <p:nvSpPr>
          <p:cNvPr id="4" name="Slide Number Placeholder 3">
            <a:extLst>
              <a:ext uri="{FF2B5EF4-FFF2-40B4-BE49-F238E27FC236}">
                <a16:creationId xmlns:a16="http://schemas.microsoft.com/office/drawing/2014/main" id="{B023340C-2224-4336-6391-795F943E3771}"/>
              </a:ext>
            </a:extLst>
          </p:cNvPr>
          <p:cNvSpPr>
            <a:spLocks noGrp="1"/>
          </p:cNvSpPr>
          <p:nvPr>
            <p:ph type="sldNum" sz="quarter" idx="12"/>
          </p:nvPr>
        </p:nvSpPr>
        <p:spPr/>
        <p:txBody>
          <a:bodyPr/>
          <a:lstStyle/>
          <a:p>
            <a:fld id="{00944623-8EEC-0F4B-BFBA-1DF4A14B3FE1}" type="slidenum">
              <a:rPr lang="en-CH" smtClean="0"/>
              <a:t>63</a:t>
            </a:fld>
            <a:endParaRPr lang="en-CH"/>
          </a:p>
        </p:txBody>
      </p:sp>
      <p:sp>
        <p:nvSpPr>
          <p:cNvPr id="6" name="Content Placeholder 2">
            <a:extLst>
              <a:ext uri="{FF2B5EF4-FFF2-40B4-BE49-F238E27FC236}">
                <a16:creationId xmlns:a16="http://schemas.microsoft.com/office/drawing/2014/main" id="{86CCF061-A8E2-E2E6-5E6B-7FE088D5E0C5}"/>
              </a:ext>
            </a:extLst>
          </p:cNvPr>
          <p:cNvSpPr>
            <a:spLocks noGrp="1"/>
          </p:cNvSpPr>
          <p:nvPr>
            <p:ph idx="1"/>
          </p:nvPr>
        </p:nvSpPr>
        <p:spPr>
          <a:xfrm>
            <a:off x="276725" y="1855448"/>
            <a:ext cx="4666088" cy="3684849"/>
          </a:xfrm>
        </p:spPr>
        <p:txBody>
          <a:bodyPr>
            <a:normAutofit/>
          </a:bodyPr>
          <a:lstStyle/>
          <a:p>
            <a:r>
              <a:rPr lang="en-US" sz="2800" dirty="0"/>
              <a:t>Similarity Search:</a:t>
            </a:r>
          </a:p>
          <a:p>
            <a:pPr lvl="1"/>
            <a:r>
              <a:rPr lang="en-US" dirty="0"/>
              <a:t>Obtain a temporary answer by traversing the tree, matching the summaries (approximate search)</a:t>
            </a:r>
          </a:p>
          <a:p>
            <a:pPr lvl="1"/>
            <a:r>
              <a:rPr lang="en-US" dirty="0"/>
              <a:t>Search all tree using BSF to prune subtrees</a:t>
            </a:r>
          </a:p>
          <a:p>
            <a:pPr lvl="1"/>
            <a:endParaRPr lang="en-US" dirty="0"/>
          </a:p>
        </p:txBody>
      </p:sp>
      <p:sp>
        <p:nvSpPr>
          <p:cNvPr id="13" name="TextBox 12">
            <a:extLst>
              <a:ext uri="{FF2B5EF4-FFF2-40B4-BE49-F238E27FC236}">
                <a16:creationId xmlns:a16="http://schemas.microsoft.com/office/drawing/2014/main" id="{5BF8673A-0904-B135-7402-79EAD5FB500C}"/>
              </a:ext>
            </a:extLst>
          </p:cNvPr>
          <p:cNvSpPr txBox="1"/>
          <p:nvPr/>
        </p:nvSpPr>
        <p:spPr>
          <a:xfrm>
            <a:off x="8910848" y="739056"/>
            <a:ext cx="1915025" cy="369332"/>
          </a:xfrm>
          <a:prstGeom prst="rect">
            <a:avLst/>
          </a:prstGeom>
          <a:noFill/>
        </p:spPr>
        <p:txBody>
          <a:bodyPr wrap="square" rtlCol="0">
            <a:spAutoFit/>
          </a:bodyPr>
          <a:lstStyle/>
          <a:p>
            <a:pPr algn="ctr"/>
            <a:r>
              <a:rPr lang="en-GB" dirty="0"/>
              <a:t>Q</a:t>
            </a:r>
            <a:r>
              <a:rPr lang="en-CH" dirty="0"/>
              <a:t>uery:  </a:t>
            </a:r>
            <a:r>
              <a:rPr lang="en-CH" b="1" dirty="0"/>
              <a:t>10,11,00</a:t>
            </a:r>
          </a:p>
        </p:txBody>
      </p:sp>
      <p:sp>
        <p:nvSpPr>
          <p:cNvPr id="3" name="TextBox 2">
            <a:extLst>
              <a:ext uri="{FF2B5EF4-FFF2-40B4-BE49-F238E27FC236}">
                <a16:creationId xmlns:a16="http://schemas.microsoft.com/office/drawing/2014/main" id="{A5EA5665-68F4-1EE1-069A-344D5D5C28F8}"/>
              </a:ext>
            </a:extLst>
          </p:cNvPr>
          <p:cNvSpPr txBox="1"/>
          <p:nvPr/>
        </p:nvSpPr>
        <p:spPr>
          <a:xfrm>
            <a:off x="0" y="5705058"/>
            <a:ext cx="12191999" cy="584775"/>
          </a:xfrm>
          <a:prstGeom prst="rect">
            <a:avLst/>
          </a:prstGeom>
          <a:noFill/>
        </p:spPr>
        <p:txBody>
          <a:bodyPr wrap="square">
            <a:spAutoFit/>
          </a:bodyPr>
          <a:lstStyle/>
          <a:p>
            <a:pPr algn="ctr"/>
            <a:r>
              <a:rPr lang="en-US" sz="3200" b="1" dirty="0"/>
              <a:t>Index allows high pruning rates!</a:t>
            </a:r>
            <a:endParaRPr lang="en-CH" sz="3200" b="1" dirty="0"/>
          </a:p>
        </p:txBody>
      </p:sp>
      <p:sp>
        <p:nvSpPr>
          <p:cNvPr id="22" name="Oval 21">
            <a:extLst>
              <a:ext uri="{FF2B5EF4-FFF2-40B4-BE49-F238E27FC236}">
                <a16:creationId xmlns:a16="http://schemas.microsoft.com/office/drawing/2014/main" id="{1EC77BE1-9C69-B628-F0F0-3DFA32BA7722}"/>
              </a:ext>
            </a:extLst>
          </p:cNvPr>
          <p:cNvSpPr/>
          <p:nvPr/>
        </p:nvSpPr>
        <p:spPr>
          <a:xfrm>
            <a:off x="8206829" y="1161105"/>
            <a:ext cx="1751210" cy="596099"/>
          </a:xfrm>
          <a:custGeom>
            <a:avLst/>
            <a:gdLst>
              <a:gd name="connsiteX0" fmla="*/ 0 w 1751210"/>
              <a:gd name="connsiteY0" fmla="*/ 298050 h 596099"/>
              <a:gd name="connsiteX1" fmla="*/ 875605 w 1751210"/>
              <a:gd name="connsiteY1" fmla="*/ 0 h 596099"/>
              <a:gd name="connsiteX2" fmla="*/ 1751210 w 1751210"/>
              <a:gd name="connsiteY2" fmla="*/ 298050 h 596099"/>
              <a:gd name="connsiteX3" fmla="*/ 875605 w 1751210"/>
              <a:gd name="connsiteY3" fmla="*/ 596100 h 596099"/>
              <a:gd name="connsiteX4" fmla="*/ 0 w 1751210"/>
              <a:gd name="connsiteY4" fmla="*/ 298050 h 59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210" h="596099" extrusionOk="0">
                <a:moveTo>
                  <a:pt x="0" y="298050"/>
                </a:moveTo>
                <a:cubicBezTo>
                  <a:pt x="-80523" y="83773"/>
                  <a:pt x="349447" y="15979"/>
                  <a:pt x="875605" y="0"/>
                </a:cubicBezTo>
                <a:cubicBezTo>
                  <a:pt x="1364271" y="1070"/>
                  <a:pt x="1744553" y="133654"/>
                  <a:pt x="1751210" y="298050"/>
                </a:cubicBezTo>
                <a:cubicBezTo>
                  <a:pt x="1684316" y="527984"/>
                  <a:pt x="1346806" y="664541"/>
                  <a:pt x="875605" y="596100"/>
                </a:cubicBezTo>
                <a:cubicBezTo>
                  <a:pt x="363051" y="580249"/>
                  <a:pt x="32005" y="477950"/>
                  <a:pt x="0" y="298050"/>
                </a:cubicBezTo>
                <a:close/>
              </a:path>
            </a:pathLst>
          </a:custGeom>
          <a:noFill/>
          <a:ln w="38100" cmpd="sng">
            <a:solidFill>
              <a:srgbClr val="FF0000"/>
            </a:solidFill>
            <a:prstDash val="solid"/>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Oval 6">
            <a:extLst>
              <a:ext uri="{FF2B5EF4-FFF2-40B4-BE49-F238E27FC236}">
                <a16:creationId xmlns:a16="http://schemas.microsoft.com/office/drawing/2014/main" id="{4EAD6A60-0AE4-FF92-9D20-3146BD997B68}"/>
              </a:ext>
            </a:extLst>
          </p:cNvPr>
          <p:cNvSpPr/>
          <p:nvPr/>
        </p:nvSpPr>
        <p:spPr>
          <a:xfrm>
            <a:off x="9333787" y="2095816"/>
            <a:ext cx="1751210" cy="596099"/>
          </a:xfrm>
          <a:custGeom>
            <a:avLst/>
            <a:gdLst>
              <a:gd name="connsiteX0" fmla="*/ 0 w 1751210"/>
              <a:gd name="connsiteY0" fmla="*/ 298050 h 596099"/>
              <a:gd name="connsiteX1" fmla="*/ 875605 w 1751210"/>
              <a:gd name="connsiteY1" fmla="*/ 0 h 596099"/>
              <a:gd name="connsiteX2" fmla="*/ 1751210 w 1751210"/>
              <a:gd name="connsiteY2" fmla="*/ 298050 h 596099"/>
              <a:gd name="connsiteX3" fmla="*/ 875605 w 1751210"/>
              <a:gd name="connsiteY3" fmla="*/ 596100 h 596099"/>
              <a:gd name="connsiteX4" fmla="*/ 0 w 1751210"/>
              <a:gd name="connsiteY4" fmla="*/ 298050 h 59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210" h="596099" extrusionOk="0">
                <a:moveTo>
                  <a:pt x="0" y="298050"/>
                </a:moveTo>
                <a:cubicBezTo>
                  <a:pt x="-80523" y="83773"/>
                  <a:pt x="349447" y="15979"/>
                  <a:pt x="875605" y="0"/>
                </a:cubicBezTo>
                <a:cubicBezTo>
                  <a:pt x="1364271" y="1070"/>
                  <a:pt x="1744553" y="133654"/>
                  <a:pt x="1751210" y="298050"/>
                </a:cubicBezTo>
                <a:cubicBezTo>
                  <a:pt x="1684316" y="527984"/>
                  <a:pt x="1346806" y="664541"/>
                  <a:pt x="875605" y="596100"/>
                </a:cubicBezTo>
                <a:cubicBezTo>
                  <a:pt x="363051" y="580249"/>
                  <a:pt x="32005" y="477950"/>
                  <a:pt x="0" y="298050"/>
                </a:cubicBezTo>
                <a:close/>
              </a:path>
            </a:pathLst>
          </a:custGeom>
          <a:noFill/>
          <a:ln w="38100" cmpd="sng">
            <a:solidFill>
              <a:srgbClr val="FF0000"/>
            </a:solidFill>
            <a:prstDash val="solid"/>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0398C9A1-A0EA-4C62-4446-48566A3DBB0C}"/>
              </a:ext>
            </a:extLst>
          </p:cNvPr>
          <p:cNvSpPr/>
          <p:nvPr/>
        </p:nvSpPr>
        <p:spPr>
          <a:xfrm>
            <a:off x="8576432" y="3007607"/>
            <a:ext cx="1751210" cy="596099"/>
          </a:xfrm>
          <a:custGeom>
            <a:avLst/>
            <a:gdLst>
              <a:gd name="connsiteX0" fmla="*/ 0 w 1751210"/>
              <a:gd name="connsiteY0" fmla="*/ 298050 h 596099"/>
              <a:gd name="connsiteX1" fmla="*/ 875605 w 1751210"/>
              <a:gd name="connsiteY1" fmla="*/ 0 h 596099"/>
              <a:gd name="connsiteX2" fmla="*/ 1751210 w 1751210"/>
              <a:gd name="connsiteY2" fmla="*/ 298050 h 596099"/>
              <a:gd name="connsiteX3" fmla="*/ 875605 w 1751210"/>
              <a:gd name="connsiteY3" fmla="*/ 596100 h 596099"/>
              <a:gd name="connsiteX4" fmla="*/ 0 w 1751210"/>
              <a:gd name="connsiteY4" fmla="*/ 298050 h 59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210" h="596099" extrusionOk="0">
                <a:moveTo>
                  <a:pt x="0" y="298050"/>
                </a:moveTo>
                <a:cubicBezTo>
                  <a:pt x="-80523" y="83773"/>
                  <a:pt x="349447" y="15979"/>
                  <a:pt x="875605" y="0"/>
                </a:cubicBezTo>
                <a:cubicBezTo>
                  <a:pt x="1364271" y="1070"/>
                  <a:pt x="1744553" y="133654"/>
                  <a:pt x="1751210" y="298050"/>
                </a:cubicBezTo>
                <a:cubicBezTo>
                  <a:pt x="1684316" y="527984"/>
                  <a:pt x="1346806" y="664541"/>
                  <a:pt x="875605" y="596100"/>
                </a:cubicBezTo>
                <a:cubicBezTo>
                  <a:pt x="363051" y="580249"/>
                  <a:pt x="32005" y="477950"/>
                  <a:pt x="0" y="298050"/>
                </a:cubicBezTo>
                <a:close/>
              </a:path>
            </a:pathLst>
          </a:custGeom>
          <a:noFill/>
          <a:ln w="38100" cmpd="sng">
            <a:solidFill>
              <a:srgbClr val="FF0000"/>
            </a:solidFill>
            <a:prstDash val="solid"/>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Oval 8">
            <a:extLst>
              <a:ext uri="{FF2B5EF4-FFF2-40B4-BE49-F238E27FC236}">
                <a16:creationId xmlns:a16="http://schemas.microsoft.com/office/drawing/2014/main" id="{0CB7CDA4-66A5-313A-1DB8-3343D9D46EE5}"/>
              </a:ext>
            </a:extLst>
          </p:cNvPr>
          <p:cNvSpPr/>
          <p:nvPr/>
        </p:nvSpPr>
        <p:spPr>
          <a:xfrm>
            <a:off x="9452037" y="3868036"/>
            <a:ext cx="1751210" cy="596099"/>
          </a:xfrm>
          <a:custGeom>
            <a:avLst/>
            <a:gdLst>
              <a:gd name="connsiteX0" fmla="*/ 0 w 1751210"/>
              <a:gd name="connsiteY0" fmla="*/ 298050 h 596099"/>
              <a:gd name="connsiteX1" fmla="*/ 875605 w 1751210"/>
              <a:gd name="connsiteY1" fmla="*/ 0 h 596099"/>
              <a:gd name="connsiteX2" fmla="*/ 1751210 w 1751210"/>
              <a:gd name="connsiteY2" fmla="*/ 298050 h 596099"/>
              <a:gd name="connsiteX3" fmla="*/ 875605 w 1751210"/>
              <a:gd name="connsiteY3" fmla="*/ 596100 h 596099"/>
              <a:gd name="connsiteX4" fmla="*/ 0 w 1751210"/>
              <a:gd name="connsiteY4" fmla="*/ 298050 h 59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210" h="596099" extrusionOk="0">
                <a:moveTo>
                  <a:pt x="0" y="298050"/>
                </a:moveTo>
                <a:cubicBezTo>
                  <a:pt x="-80523" y="83773"/>
                  <a:pt x="349447" y="15979"/>
                  <a:pt x="875605" y="0"/>
                </a:cubicBezTo>
                <a:cubicBezTo>
                  <a:pt x="1364271" y="1070"/>
                  <a:pt x="1744553" y="133654"/>
                  <a:pt x="1751210" y="298050"/>
                </a:cubicBezTo>
                <a:cubicBezTo>
                  <a:pt x="1684316" y="527984"/>
                  <a:pt x="1346806" y="664541"/>
                  <a:pt x="875605" y="596100"/>
                </a:cubicBezTo>
                <a:cubicBezTo>
                  <a:pt x="363051" y="580249"/>
                  <a:pt x="32005" y="477950"/>
                  <a:pt x="0" y="298050"/>
                </a:cubicBezTo>
                <a:close/>
              </a:path>
            </a:pathLst>
          </a:custGeom>
          <a:noFill/>
          <a:ln w="38100" cmpd="sng">
            <a:solidFill>
              <a:srgbClr val="FF0000"/>
            </a:solidFill>
            <a:prstDash val="solid"/>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1" name="Straight Arrow Connector 10">
            <a:extLst>
              <a:ext uri="{FF2B5EF4-FFF2-40B4-BE49-F238E27FC236}">
                <a16:creationId xmlns:a16="http://schemas.microsoft.com/office/drawing/2014/main" id="{F3B569A5-3ED6-01EA-3ED4-4FDC7BDB80E9}"/>
              </a:ext>
            </a:extLst>
          </p:cNvPr>
          <p:cNvCxnSpPr>
            <a:stCxn id="22" idx="4"/>
            <a:endCxn id="7" idx="0"/>
          </p:cNvCxnSpPr>
          <p:nvPr/>
        </p:nvCxnSpPr>
        <p:spPr>
          <a:xfrm>
            <a:off x="9082434" y="1757204"/>
            <a:ext cx="1126958" cy="3386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91EBD2-E141-1601-43D6-013A2DC003F0}"/>
              </a:ext>
            </a:extLst>
          </p:cNvPr>
          <p:cNvCxnSpPr>
            <a:cxnSpLocks/>
            <a:stCxn id="7" idx="4"/>
            <a:endCxn id="8" idx="0"/>
          </p:cNvCxnSpPr>
          <p:nvPr/>
        </p:nvCxnSpPr>
        <p:spPr>
          <a:xfrm flipH="1">
            <a:off x="9452037" y="2691915"/>
            <a:ext cx="757355" cy="3156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F08BFF-3A04-241E-DCE7-64BAEBA39EED}"/>
              </a:ext>
            </a:extLst>
          </p:cNvPr>
          <p:cNvCxnSpPr>
            <a:cxnSpLocks/>
            <a:stCxn id="8" idx="4"/>
            <a:endCxn id="9" idx="0"/>
          </p:cNvCxnSpPr>
          <p:nvPr/>
        </p:nvCxnSpPr>
        <p:spPr>
          <a:xfrm>
            <a:off x="9452037" y="3603706"/>
            <a:ext cx="875605" cy="2643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341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1825EFB-CFCB-690E-C6C5-1F627950050D}"/>
              </a:ext>
            </a:extLst>
          </p:cNvPr>
          <p:cNvGraphicFramePr>
            <a:graphicFrameLocks/>
          </p:cNvGraphicFramePr>
          <p:nvPr>
            <p:extLst>
              <p:ext uri="{D42A27DB-BD31-4B8C-83A1-F6EECF244321}">
                <p14:modId xmlns:p14="http://schemas.microsoft.com/office/powerpoint/2010/main" val="2588286275"/>
              </p:ext>
            </p:extLst>
          </p:nvPr>
        </p:nvGraphicFramePr>
        <p:xfrm>
          <a:off x="464950" y="1238491"/>
          <a:ext cx="11144458" cy="471564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11B7EBB-DCED-D4D9-48A4-F490BBFA52BF}"/>
              </a:ext>
            </a:extLst>
          </p:cNvPr>
          <p:cNvSpPr>
            <a:spLocks noGrp="1"/>
          </p:cNvSpPr>
          <p:nvPr>
            <p:ph type="title"/>
          </p:nvPr>
        </p:nvSpPr>
        <p:spPr/>
        <p:txBody>
          <a:bodyPr/>
          <a:lstStyle/>
          <a:p>
            <a:r>
              <a:rPr lang="en-CH" dirty="0"/>
              <a:t>Query Scheduling</a:t>
            </a:r>
          </a:p>
        </p:txBody>
      </p:sp>
      <p:sp>
        <p:nvSpPr>
          <p:cNvPr id="4" name="Slide Number Placeholder 3">
            <a:extLst>
              <a:ext uri="{FF2B5EF4-FFF2-40B4-BE49-F238E27FC236}">
                <a16:creationId xmlns:a16="http://schemas.microsoft.com/office/drawing/2014/main" id="{11ADDC0C-81AD-37B3-CD88-E5C295F8103B}"/>
              </a:ext>
            </a:extLst>
          </p:cNvPr>
          <p:cNvSpPr>
            <a:spLocks noGrp="1"/>
          </p:cNvSpPr>
          <p:nvPr>
            <p:ph type="sldNum" sz="quarter" idx="12"/>
          </p:nvPr>
        </p:nvSpPr>
        <p:spPr/>
        <p:txBody>
          <a:bodyPr/>
          <a:lstStyle/>
          <a:p>
            <a:fld id="{00944623-8EEC-0F4B-BFBA-1DF4A14B3FE1}" type="slidenum">
              <a:rPr lang="en-CH" smtClean="0"/>
              <a:t>64</a:t>
            </a:fld>
            <a:endParaRPr lang="en-CH"/>
          </a:p>
        </p:txBody>
      </p:sp>
      <p:sp>
        <p:nvSpPr>
          <p:cNvPr id="3" name="TextBox 2">
            <a:extLst>
              <a:ext uri="{FF2B5EF4-FFF2-40B4-BE49-F238E27FC236}">
                <a16:creationId xmlns:a16="http://schemas.microsoft.com/office/drawing/2014/main" id="{74BA2C74-1AA6-0381-B01F-6381CC17F1B9}"/>
              </a:ext>
            </a:extLst>
          </p:cNvPr>
          <p:cNvSpPr txBox="1"/>
          <p:nvPr/>
        </p:nvSpPr>
        <p:spPr>
          <a:xfrm>
            <a:off x="0" y="5954137"/>
            <a:ext cx="12191999" cy="584775"/>
          </a:xfrm>
          <a:prstGeom prst="rect">
            <a:avLst/>
          </a:prstGeom>
          <a:noFill/>
        </p:spPr>
        <p:txBody>
          <a:bodyPr wrap="square">
            <a:spAutoFit/>
          </a:bodyPr>
          <a:lstStyle/>
          <a:p>
            <a:pPr algn="ctr"/>
            <a:r>
              <a:rPr lang="en-US" sz="3200" b="1" dirty="0"/>
              <a:t>work-steal-predict method outperforms all!</a:t>
            </a:r>
            <a:endParaRPr lang="en-CH" sz="3200" b="1" dirty="0"/>
          </a:p>
        </p:txBody>
      </p:sp>
    </p:spTree>
    <p:extLst>
      <p:ext uri="{BB962C8B-B14F-4D97-AF65-F5344CB8AC3E}">
        <p14:creationId xmlns:p14="http://schemas.microsoft.com/office/powerpoint/2010/main" val="1365847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A79-9BFE-E4B4-4543-900509DEB791}"/>
              </a:ext>
            </a:extLst>
          </p:cNvPr>
          <p:cNvSpPr>
            <a:spLocks noGrp="1"/>
          </p:cNvSpPr>
          <p:nvPr>
            <p:ph type="title"/>
          </p:nvPr>
        </p:nvSpPr>
        <p:spPr/>
        <p:txBody>
          <a:bodyPr/>
          <a:lstStyle/>
          <a:p>
            <a:r>
              <a:rPr lang="en-CH" dirty="0"/>
              <a:t>Throughput (2 replication groups)</a:t>
            </a:r>
          </a:p>
        </p:txBody>
      </p:sp>
      <p:sp>
        <p:nvSpPr>
          <p:cNvPr id="4" name="Slide Number Placeholder 3">
            <a:extLst>
              <a:ext uri="{FF2B5EF4-FFF2-40B4-BE49-F238E27FC236}">
                <a16:creationId xmlns:a16="http://schemas.microsoft.com/office/drawing/2014/main" id="{8B78A86F-197A-616C-2A24-D52C54EFD150}"/>
              </a:ext>
            </a:extLst>
          </p:cNvPr>
          <p:cNvSpPr>
            <a:spLocks noGrp="1"/>
          </p:cNvSpPr>
          <p:nvPr>
            <p:ph type="sldNum" sz="quarter" idx="12"/>
          </p:nvPr>
        </p:nvSpPr>
        <p:spPr/>
        <p:txBody>
          <a:bodyPr/>
          <a:lstStyle/>
          <a:p>
            <a:fld id="{00944623-8EEC-0F4B-BFBA-1DF4A14B3FE1}" type="slidenum">
              <a:rPr lang="en-CH" smtClean="0"/>
              <a:t>65</a:t>
            </a:fld>
            <a:endParaRPr lang="en-CH"/>
          </a:p>
        </p:txBody>
      </p:sp>
      <p:sp>
        <p:nvSpPr>
          <p:cNvPr id="6" name="TextBox 5">
            <a:extLst>
              <a:ext uri="{FF2B5EF4-FFF2-40B4-BE49-F238E27FC236}">
                <a16:creationId xmlns:a16="http://schemas.microsoft.com/office/drawing/2014/main" id="{C54DE37D-AFCB-0F6F-A49F-F77A99203B18}"/>
              </a:ext>
            </a:extLst>
          </p:cNvPr>
          <p:cNvSpPr txBox="1"/>
          <p:nvPr/>
        </p:nvSpPr>
        <p:spPr>
          <a:xfrm>
            <a:off x="0" y="5954137"/>
            <a:ext cx="12191999" cy="584775"/>
          </a:xfrm>
          <a:prstGeom prst="rect">
            <a:avLst/>
          </a:prstGeom>
          <a:noFill/>
        </p:spPr>
        <p:txBody>
          <a:bodyPr wrap="square">
            <a:spAutoFit/>
          </a:bodyPr>
          <a:lstStyle/>
          <a:p>
            <a:pPr algn="ctr"/>
            <a:r>
              <a:rPr lang="en-US" sz="3200" b="1" dirty="0"/>
              <a:t>Scalable </a:t>
            </a:r>
            <a:r>
              <a:rPr lang="en-US" sz="3200" b="1"/>
              <a:t>query answering for </a:t>
            </a:r>
            <a:r>
              <a:rPr lang="en-US" sz="3200" b="1" dirty="0"/>
              <a:t>multiple workloads!</a:t>
            </a:r>
            <a:endParaRPr lang="en-CH" sz="3200" b="1" dirty="0"/>
          </a:p>
        </p:txBody>
      </p:sp>
      <p:graphicFrame>
        <p:nvGraphicFramePr>
          <p:cNvPr id="3" name="Chart 2">
            <a:extLst>
              <a:ext uri="{FF2B5EF4-FFF2-40B4-BE49-F238E27FC236}">
                <a16:creationId xmlns:a16="http://schemas.microsoft.com/office/drawing/2014/main" id="{6FD4900F-1EB9-33D1-C513-019D21BFF4D4}"/>
              </a:ext>
            </a:extLst>
          </p:cNvPr>
          <p:cNvGraphicFramePr>
            <a:graphicFrameLocks/>
          </p:cNvGraphicFramePr>
          <p:nvPr>
            <p:extLst>
              <p:ext uri="{D42A27DB-BD31-4B8C-83A1-F6EECF244321}">
                <p14:modId xmlns:p14="http://schemas.microsoft.com/office/powerpoint/2010/main" val="2222622581"/>
              </p:ext>
            </p:extLst>
          </p:nvPr>
        </p:nvGraphicFramePr>
        <p:xfrm>
          <a:off x="474562" y="1011747"/>
          <a:ext cx="10741306" cy="4942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9561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7EF4-52E9-E257-A273-67E918E8C50A}"/>
              </a:ext>
            </a:extLst>
          </p:cNvPr>
          <p:cNvSpPr>
            <a:spLocks noGrp="1"/>
          </p:cNvSpPr>
          <p:nvPr>
            <p:ph type="title"/>
          </p:nvPr>
        </p:nvSpPr>
        <p:spPr/>
        <p:txBody>
          <a:bodyPr/>
          <a:lstStyle/>
          <a:p>
            <a:r>
              <a:rPr lang="en-CH" dirty="0"/>
              <a:t>KNN with Replication</a:t>
            </a:r>
          </a:p>
        </p:txBody>
      </p:sp>
      <p:sp>
        <p:nvSpPr>
          <p:cNvPr id="4" name="Slide Number Placeholder 3">
            <a:extLst>
              <a:ext uri="{FF2B5EF4-FFF2-40B4-BE49-F238E27FC236}">
                <a16:creationId xmlns:a16="http://schemas.microsoft.com/office/drawing/2014/main" id="{3D9379C7-9C58-6F3D-AC0E-F56194D2C96C}"/>
              </a:ext>
            </a:extLst>
          </p:cNvPr>
          <p:cNvSpPr>
            <a:spLocks noGrp="1"/>
          </p:cNvSpPr>
          <p:nvPr>
            <p:ph type="sldNum" sz="quarter" idx="12"/>
          </p:nvPr>
        </p:nvSpPr>
        <p:spPr/>
        <p:txBody>
          <a:bodyPr/>
          <a:lstStyle/>
          <a:p>
            <a:fld id="{00944623-8EEC-0F4B-BFBA-1DF4A14B3FE1}" type="slidenum">
              <a:rPr lang="en-CH" smtClean="0"/>
              <a:t>66</a:t>
            </a:fld>
            <a:endParaRPr lang="en-CH"/>
          </a:p>
        </p:txBody>
      </p:sp>
      <p:graphicFrame>
        <p:nvGraphicFramePr>
          <p:cNvPr id="5" name="Chart 4">
            <a:extLst>
              <a:ext uri="{FF2B5EF4-FFF2-40B4-BE49-F238E27FC236}">
                <a16:creationId xmlns:a16="http://schemas.microsoft.com/office/drawing/2014/main" id="{B4FD6233-DD1B-2730-BFF9-63339401267D}"/>
              </a:ext>
            </a:extLst>
          </p:cNvPr>
          <p:cNvGraphicFramePr>
            <a:graphicFrameLocks/>
          </p:cNvGraphicFramePr>
          <p:nvPr>
            <p:extLst>
              <p:ext uri="{D42A27DB-BD31-4B8C-83A1-F6EECF244321}">
                <p14:modId xmlns:p14="http://schemas.microsoft.com/office/powerpoint/2010/main" val="1977117651"/>
              </p:ext>
            </p:extLst>
          </p:nvPr>
        </p:nvGraphicFramePr>
        <p:xfrm>
          <a:off x="554636" y="1394084"/>
          <a:ext cx="11077731" cy="456005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0D70D18-A0CF-3462-56DB-D1157FE49244}"/>
              </a:ext>
            </a:extLst>
          </p:cNvPr>
          <p:cNvSpPr txBox="1"/>
          <p:nvPr/>
        </p:nvSpPr>
        <p:spPr>
          <a:xfrm>
            <a:off x="0" y="5954137"/>
            <a:ext cx="12191999" cy="584775"/>
          </a:xfrm>
          <a:prstGeom prst="rect">
            <a:avLst/>
          </a:prstGeom>
          <a:noFill/>
        </p:spPr>
        <p:txBody>
          <a:bodyPr wrap="square">
            <a:spAutoFit/>
          </a:bodyPr>
          <a:lstStyle/>
          <a:p>
            <a:pPr algn="ctr"/>
            <a:r>
              <a:rPr lang="en-US" sz="3200" b="1" dirty="0"/>
              <a:t>Same trends for k-NN!</a:t>
            </a:r>
            <a:endParaRPr lang="en-CH" sz="3200" b="1" dirty="0"/>
          </a:p>
        </p:txBody>
      </p:sp>
    </p:spTree>
    <p:extLst>
      <p:ext uri="{BB962C8B-B14F-4D97-AF65-F5344CB8AC3E}">
        <p14:creationId xmlns:p14="http://schemas.microsoft.com/office/powerpoint/2010/main" val="1999846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22AE-4496-DDFF-4B87-BBC66B939760}"/>
              </a:ext>
            </a:extLst>
          </p:cNvPr>
          <p:cNvSpPr>
            <a:spLocks noGrp="1"/>
          </p:cNvSpPr>
          <p:nvPr>
            <p:ph type="title"/>
          </p:nvPr>
        </p:nvSpPr>
        <p:spPr/>
        <p:txBody>
          <a:bodyPr/>
          <a:lstStyle/>
          <a:p>
            <a:r>
              <a:rPr lang="en-CH" dirty="0"/>
              <a:t>DTW With Replication</a:t>
            </a:r>
          </a:p>
        </p:txBody>
      </p:sp>
      <p:sp>
        <p:nvSpPr>
          <p:cNvPr id="4" name="Slide Number Placeholder 3">
            <a:extLst>
              <a:ext uri="{FF2B5EF4-FFF2-40B4-BE49-F238E27FC236}">
                <a16:creationId xmlns:a16="http://schemas.microsoft.com/office/drawing/2014/main" id="{CB3219B8-42B2-C370-62E1-C9E7C02BF3B9}"/>
              </a:ext>
            </a:extLst>
          </p:cNvPr>
          <p:cNvSpPr>
            <a:spLocks noGrp="1"/>
          </p:cNvSpPr>
          <p:nvPr>
            <p:ph type="sldNum" sz="quarter" idx="12"/>
          </p:nvPr>
        </p:nvSpPr>
        <p:spPr/>
        <p:txBody>
          <a:bodyPr/>
          <a:lstStyle/>
          <a:p>
            <a:fld id="{00944623-8EEC-0F4B-BFBA-1DF4A14B3FE1}" type="slidenum">
              <a:rPr lang="en-CH" smtClean="0"/>
              <a:t>67</a:t>
            </a:fld>
            <a:endParaRPr lang="en-CH"/>
          </a:p>
        </p:txBody>
      </p:sp>
      <p:graphicFrame>
        <p:nvGraphicFramePr>
          <p:cNvPr id="5" name="Chart 4">
            <a:extLst>
              <a:ext uri="{FF2B5EF4-FFF2-40B4-BE49-F238E27FC236}">
                <a16:creationId xmlns:a16="http://schemas.microsoft.com/office/drawing/2014/main" id="{082E773B-1568-13A1-3555-CF5ACEFBDD21}"/>
              </a:ext>
            </a:extLst>
          </p:cNvPr>
          <p:cNvGraphicFramePr>
            <a:graphicFrameLocks/>
          </p:cNvGraphicFramePr>
          <p:nvPr>
            <p:extLst>
              <p:ext uri="{D42A27DB-BD31-4B8C-83A1-F6EECF244321}">
                <p14:modId xmlns:p14="http://schemas.microsoft.com/office/powerpoint/2010/main" val="3704694447"/>
              </p:ext>
            </p:extLst>
          </p:nvPr>
        </p:nvGraphicFramePr>
        <p:xfrm>
          <a:off x="838200" y="1109272"/>
          <a:ext cx="10359452" cy="4750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B0AF199-BA88-F74C-8A5E-57474498C57B}"/>
              </a:ext>
            </a:extLst>
          </p:cNvPr>
          <p:cNvSpPr txBox="1"/>
          <p:nvPr/>
        </p:nvSpPr>
        <p:spPr>
          <a:xfrm>
            <a:off x="0" y="5859860"/>
            <a:ext cx="12191999" cy="584775"/>
          </a:xfrm>
          <a:prstGeom prst="rect">
            <a:avLst/>
          </a:prstGeom>
          <a:noFill/>
        </p:spPr>
        <p:txBody>
          <a:bodyPr wrap="square">
            <a:spAutoFit/>
          </a:bodyPr>
          <a:lstStyle/>
          <a:p>
            <a:pPr algn="ctr"/>
            <a:r>
              <a:rPr lang="en-US" sz="3200" b="1" dirty="0"/>
              <a:t>Same trends for DTW!</a:t>
            </a:r>
            <a:endParaRPr lang="en-CH" sz="3200" b="1" dirty="0"/>
          </a:p>
        </p:txBody>
      </p:sp>
    </p:spTree>
    <p:extLst>
      <p:ext uri="{BB962C8B-B14F-4D97-AF65-F5344CB8AC3E}">
        <p14:creationId xmlns:p14="http://schemas.microsoft.com/office/powerpoint/2010/main" val="245289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7429-1F0D-06B9-AA00-9376DF5463EB}"/>
              </a:ext>
            </a:extLst>
          </p:cNvPr>
          <p:cNvSpPr>
            <a:spLocks noGrp="1"/>
          </p:cNvSpPr>
          <p:nvPr>
            <p:ph type="title"/>
          </p:nvPr>
        </p:nvSpPr>
        <p:spPr/>
        <p:txBody>
          <a:bodyPr/>
          <a:lstStyle/>
          <a:p>
            <a:r>
              <a:rPr lang="en-CH" dirty="0"/>
              <a:t>Replication (100 Queries)</a:t>
            </a:r>
          </a:p>
        </p:txBody>
      </p:sp>
      <p:sp>
        <p:nvSpPr>
          <p:cNvPr id="4" name="Slide Number Placeholder 3">
            <a:extLst>
              <a:ext uri="{FF2B5EF4-FFF2-40B4-BE49-F238E27FC236}">
                <a16:creationId xmlns:a16="http://schemas.microsoft.com/office/drawing/2014/main" id="{311CCFAF-BE04-E4F9-6BC0-BFB3E908D20D}"/>
              </a:ext>
            </a:extLst>
          </p:cNvPr>
          <p:cNvSpPr>
            <a:spLocks noGrp="1"/>
          </p:cNvSpPr>
          <p:nvPr>
            <p:ph type="sldNum" sz="quarter" idx="12"/>
          </p:nvPr>
        </p:nvSpPr>
        <p:spPr/>
        <p:txBody>
          <a:bodyPr/>
          <a:lstStyle/>
          <a:p>
            <a:fld id="{00944623-8EEC-0F4B-BFBA-1DF4A14B3FE1}" type="slidenum">
              <a:rPr lang="en-CH" smtClean="0"/>
              <a:t>68</a:t>
            </a:fld>
            <a:endParaRPr lang="en-CH"/>
          </a:p>
        </p:txBody>
      </p:sp>
      <p:graphicFrame>
        <p:nvGraphicFramePr>
          <p:cNvPr id="5" name="Chart 4">
            <a:extLst>
              <a:ext uri="{FF2B5EF4-FFF2-40B4-BE49-F238E27FC236}">
                <a16:creationId xmlns:a16="http://schemas.microsoft.com/office/drawing/2014/main" id="{B95146CC-87FF-3DDA-0972-5DBE5AAE218A}"/>
              </a:ext>
            </a:extLst>
          </p:cNvPr>
          <p:cNvGraphicFramePr>
            <a:graphicFrameLocks/>
          </p:cNvGraphicFramePr>
          <p:nvPr>
            <p:extLst>
              <p:ext uri="{D42A27DB-BD31-4B8C-83A1-F6EECF244321}">
                <p14:modId xmlns:p14="http://schemas.microsoft.com/office/powerpoint/2010/main" val="1444399952"/>
              </p:ext>
            </p:extLst>
          </p:nvPr>
        </p:nvGraphicFramePr>
        <p:xfrm>
          <a:off x="0" y="1523236"/>
          <a:ext cx="5840421" cy="4780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30E95BA-F37A-1B9E-EBD5-EE2FBB1F0DEA}"/>
              </a:ext>
            </a:extLst>
          </p:cNvPr>
          <p:cNvGraphicFramePr>
            <a:graphicFrameLocks/>
          </p:cNvGraphicFramePr>
          <p:nvPr>
            <p:extLst>
              <p:ext uri="{D42A27DB-BD31-4B8C-83A1-F6EECF244321}">
                <p14:modId xmlns:p14="http://schemas.microsoft.com/office/powerpoint/2010/main" val="3844895641"/>
              </p:ext>
            </p:extLst>
          </p:nvPr>
        </p:nvGraphicFramePr>
        <p:xfrm>
          <a:off x="5999748" y="1523237"/>
          <a:ext cx="5999748" cy="4780212"/>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42DF753F-8B7F-69F3-0786-4F45776B7663}"/>
              </a:ext>
            </a:extLst>
          </p:cNvPr>
          <p:cNvPicPr>
            <a:picLocks noChangeAspect="1"/>
          </p:cNvPicPr>
          <p:nvPr/>
        </p:nvPicPr>
        <p:blipFill>
          <a:blip r:embed="rId5"/>
          <a:stretch>
            <a:fillRect/>
          </a:stretch>
        </p:blipFill>
        <p:spPr>
          <a:xfrm>
            <a:off x="7415645" y="554551"/>
            <a:ext cx="4097482" cy="832160"/>
          </a:xfrm>
          <a:prstGeom prst="rect">
            <a:avLst/>
          </a:prstGeom>
        </p:spPr>
      </p:pic>
    </p:spTree>
    <p:extLst>
      <p:ext uri="{BB962C8B-B14F-4D97-AF65-F5344CB8AC3E}">
        <p14:creationId xmlns:p14="http://schemas.microsoft.com/office/powerpoint/2010/main" val="37775041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7429-1F0D-06B9-AA00-9376DF5463EB}"/>
              </a:ext>
            </a:extLst>
          </p:cNvPr>
          <p:cNvSpPr>
            <a:spLocks noGrp="1"/>
          </p:cNvSpPr>
          <p:nvPr>
            <p:ph type="title"/>
          </p:nvPr>
        </p:nvSpPr>
        <p:spPr/>
        <p:txBody>
          <a:bodyPr/>
          <a:lstStyle/>
          <a:p>
            <a:r>
              <a:rPr lang="en-CH" dirty="0"/>
              <a:t>Replication (800 queries)</a:t>
            </a:r>
          </a:p>
        </p:txBody>
      </p:sp>
      <p:sp>
        <p:nvSpPr>
          <p:cNvPr id="4" name="Slide Number Placeholder 3">
            <a:extLst>
              <a:ext uri="{FF2B5EF4-FFF2-40B4-BE49-F238E27FC236}">
                <a16:creationId xmlns:a16="http://schemas.microsoft.com/office/drawing/2014/main" id="{311CCFAF-BE04-E4F9-6BC0-BFB3E908D20D}"/>
              </a:ext>
            </a:extLst>
          </p:cNvPr>
          <p:cNvSpPr>
            <a:spLocks noGrp="1"/>
          </p:cNvSpPr>
          <p:nvPr>
            <p:ph type="sldNum" sz="quarter" idx="12"/>
          </p:nvPr>
        </p:nvSpPr>
        <p:spPr/>
        <p:txBody>
          <a:bodyPr/>
          <a:lstStyle/>
          <a:p>
            <a:fld id="{00944623-8EEC-0F4B-BFBA-1DF4A14B3FE1}" type="slidenum">
              <a:rPr lang="en-CH" smtClean="0"/>
              <a:t>69</a:t>
            </a:fld>
            <a:endParaRPr lang="en-CH"/>
          </a:p>
        </p:txBody>
      </p:sp>
      <p:graphicFrame>
        <p:nvGraphicFramePr>
          <p:cNvPr id="8" name="Chart 7">
            <a:extLst>
              <a:ext uri="{FF2B5EF4-FFF2-40B4-BE49-F238E27FC236}">
                <a16:creationId xmlns:a16="http://schemas.microsoft.com/office/drawing/2014/main" id="{E7CF770E-9B62-E23F-917B-6A8640147F90}"/>
              </a:ext>
            </a:extLst>
          </p:cNvPr>
          <p:cNvGraphicFramePr>
            <a:graphicFrameLocks/>
          </p:cNvGraphicFramePr>
          <p:nvPr>
            <p:extLst>
              <p:ext uri="{D42A27DB-BD31-4B8C-83A1-F6EECF244321}">
                <p14:modId xmlns:p14="http://schemas.microsoft.com/office/powerpoint/2010/main" val="4148427222"/>
              </p:ext>
            </p:extLst>
          </p:nvPr>
        </p:nvGraphicFramePr>
        <p:xfrm>
          <a:off x="0" y="1690689"/>
          <a:ext cx="5975686" cy="39400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1F871CB-449F-904A-3454-58672F623533}"/>
              </a:ext>
            </a:extLst>
          </p:cNvPr>
          <p:cNvGraphicFramePr>
            <a:graphicFrameLocks/>
          </p:cNvGraphicFramePr>
          <p:nvPr>
            <p:extLst>
              <p:ext uri="{D42A27DB-BD31-4B8C-83A1-F6EECF244321}">
                <p14:modId xmlns:p14="http://schemas.microsoft.com/office/powerpoint/2010/main" val="3009828074"/>
              </p:ext>
            </p:extLst>
          </p:nvPr>
        </p:nvGraphicFramePr>
        <p:xfrm>
          <a:off x="6096000" y="1690688"/>
          <a:ext cx="6096000" cy="394009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B411828F-7FA7-1F6A-2D6F-180A04D581B1}"/>
              </a:ext>
            </a:extLst>
          </p:cNvPr>
          <p:cNvPicPr>
            <a:picLocks noChangeAspect="1"/>
          </p:cNvPicPr>
          <p:nvPr/>
        </p:nvPicPr>
        <p:blipFill>
          <a:blip r:embed="rId5"/>
          <a:stretch>
            <a:fillRect/>
          </a:stretch>
        </p:blipFill>
        <p:spPr>
          <a:xfrm>
            <a:off x="7415645" y="554551"/>
            <a:ext cx="4097482" cy="832160"/>
          </a:xfrm>
          <a:prstGeom prst="rect">
            <a:avLst/>
          </a:prstGeom>
        </p:spPr>
      </p:pic>
      <p:sp>
        <p:nvSpPr>
          <p:cNvPr id="6" name="TextBox 5">
            <a:extLst>
              <a:ext uri="{FF2B5EF4-FFF2-40B4-BE49-F238E27FC236}">
                <a16:creationId xmlns:a16="http://schemas.microsoft.com/office/drawing/2014/main" id="{9A73FD72-1160-28BD-4539-BDF442C0F7F3}"/>
              </a:ext>
            </a:extLst>
          </p:cNvPr>
          <p:cNvSpPr txBox="1"/>
          <p:nvPr/>
        </p:nvSpPr>
        <p:spPr>
          <a:xfrm>
            <a:off x="0" y="5859860"/>
            <a:ext cx="12191999" cy="584775"/>
          </a:xfrm>
          <a:prstGeom prst="rect">
            <a:avLst/>
          </a:prstGeom>
          <a:noFill/>
        </p:spPr>
        <p:txBody>
          <a:bodyPr wrap="square">
            <a:spAutoFit/>
          </a:bodyPr>
          <a:lstStyle/>
          <a:p>
            <a:pPr algn="ctr"/>
            <a:r>
              <a:rPr lang="en-US" sz="3200" b="1" dirty="0"/>
              <a:t>Replication with big query batches leads to better total time!</a:t>
            </a:r>
            <a:endParaRPr lang="en-CH" sz="3200" b="1" dirty="0"/>
          </a:p>
        </p:txBody>
      </p:sp>
    </p:spTree>
    <p:extLst>
      <p:ext uri="{BB962C8B-B14F-4D97-AF65-F5344CB8AC3E}">
        <p14:creationId xmlns:p14="http://schemas.microsoft.com/office/powerpoint/2010/main" val="244675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308B-A725-ABBB-377D-5540E5810E10}"/>
              </a:ext>
            </a:extLst>
          </p:cNvPr>
          <p:cNvSpPr>
            <a:spLocks noGrp="1"/>
          </p:cNvSpPr>
          <p:nvPr>
            <p:ph type="title"/>
          </p:nvPr>
        </p:nvSpPr>
        <p:spPr/>
        <p:txBody>
          <a:bodyPr/>
          <a:lstStyle/>
          <a:p>
            <a:r>
              <a:rPr lang="en-CH" dirty="0"/>
              <a:t>Challenges</a:t>
            </a:r>
          </a:p>
        </p:txBody>
      </p:sp>
      <p:sp>
        <p:nvSpPr>
          <p:cNvPr id="3" name="Content Placeholder 2">
            <a:extLst>
              <a:ext uri="{FF2B5EF4-FFF2-40B4-BE49-F238E27FC236}">
                <a16:creationId xmlns:a16="http://schemas.microsoft.com/office/drawing/2014/main" id="{49CF7D6B-0778-4B9D-1DF4-82635A6259F8}"/>
              </a:ext>
            </a:extLst>
          </p:cNvPr>
          <p:cNvSpPr>
            <a:spLocks noGrp="1"/>
          </p:cNvSpPr>
          <p:nvPr>
            <p:ph idx="1"/>
          </p:nvPr>
        </p:nvSpPr>
        <p:spPr>
          <a:xfrm>
            <a:off x="838200" y="1825626"/>
            <a:ext cx="10515600" cy="3672714"/>
          </a:xfrm>
        </p:spPr>
        <p:txBody>
          <a:bodyPr>
            <a:normAutofit lnSpcReduction="10000"/>
          </a:bodyPr>
          <a:lstStyle/>
          <a:p>
            <a:r>
              <a:rPr lang="en-CH" b="1" dirty="0"/>
              <a:t>Query Scheduling</a:t>
            </a:r>
            <a:r>
              <a:rPr lang="en-CH" dirty="0"/>
              <a:t>: Which queries to which nodes?</a:t>
            </a:r>
          </a:p>
          <a:p>
            <a:pPr lvl="1"/>
            <a:r>
              <a:rPr lang="en-US" b="1" dirty="0"/>
              <a:t>Query Execution Time estimations</a:t>
            </a:r>
            <a:endParaRPr lang="en-CH" dirty="0"/>
          </a:p>
          <a:p>
            <a:pPr lvl="1"/>
            <a:r>
              <a:rPr lang="en-CH" b="1" dirty="0"/>
              <a:t>Flexible Replication Schemes</a:t>
            </a:r>
            <a:endParaRPr lang="en-CH" dirty="0"/>
          </a:p>
          <a:p>
            <a:pPr lvl="1"/>
            <a:r>
              <a:rPr lang="en-CH" b="1" dirty="0"/>
              <a:t>Dynamic Scheduling</a:t>
            </a:r>
            <a:endParaRPr lang="en-CH" dirty="0"/>
          </a:p>
          <a:p>
            <a:endParaRPr lang="en-CH" dirty="0"/>
          </a:p>
          <a:p>
            <a:r>
              <a:rPr lang="en-CH" b="1" dirty="0"/>
              <a:t>Load Balancing</a:t>
            </a:r>
            <a:r>
              <a:rPr lang="en-CH" dirty="0"/>
              <a:t>: Enable nodes to perform useful and equal work</a:t>
            </a:r>
          </a:p>
          <a:p>
            <a:pPr lvl="1"/>
            <a:r>
              <a:rPr lang="en-CH" b="1" dirty="0"/>
              <a:t>Density-aware Distribution</a:t>
            </a:r>
            <a:endParaRPr lang="en-CH" dirty="0"/>
          </a:p>
          <a:p>
            <a:pPr lvl="1"/>
            <a:r>
              <a:rPr lang="en-CH" b="1" dirty="0"/>
              <a:t>Work-Stealing</a:t>
            </a:r>
            <a:endParaRPr lang="en-CH" dirty="0"/>
          </a:p>
          <a:p>
            <a:pPr lvl="1"/>
            <a:r>
              <a:rPr lang="en-CH" b="1" dirty="0">
                <a:solidFill>
                  <a:schemeClr val="bg1"/>
                </a:solidFill>
              </a:rPr>
              <a:t>a</a:t>
            </a:r>
          </a:p>
          <a:p>
            <a:endParaRPr lang="en-CH" dirty="0"/>
          </a:p>
        </p:txBody>
      </p:sp>
      <p:sp>
        <p:nvSpPr>
          <p:cNvPr id="4" name="Slide Number Placeholder 3">
            <a:extLst>
              <a:ext uri="{FF2B5EF4-FFF2-40B4-BE49-F238E27FC236}">
                <a16:creationId xmlns:a16="http://schemas.microsoft.com/office/drawing/2014/main" id="{4EC010C8-253F-6BDE-1D33-4C1670EA9680}"/>
              </a:ext>
            </a:extLst>
          </p:cNvPr>
          <p:cNvSpPr>
            <a:spLocks noGrp="1"/>
          </p:cNvSpPr>
          <p:nvPr>
            <p:ph type="sldNum" sz="quarter" idx="12"/>
          </p:nvPr>
        </p:nvSpPr>
        <p:spPr/>
        <p:txBody>
          <a:bodyPr/>
          <a:lstStyle/>
          <a:p>
            <a:fld id="{00944623-8EEC-0F4B-BFBA-1DF4A14B3FE1}" type="slidenum">
              <a:rPr lang="en-CH" smtClean="0"/>
              <a:t>7</a:t>
            </a:fld>
            <a:endParaRPr lang="en-CH" dirty="0"/>
          </a:p>
        </p:txBody>
      </p:sp>
      <p:sp>
        <p:nvSpPr>
          <p:cNvPr id="5" name="TextBox 4">
            <a:extLst>
              <a:ext uri="{FF2B5EF4-FFF2-40B4-BE49-F238E27FC236}">
                <a16:creationId xmlns:a16="http://schemas.microsoft.com/office/drawing/2014/main" id="{79265AF0-C168-D5C1-867F-4708D174ED75}"/>
              </a:ext>
            </a:extLst>
          </p:cNvPr>
          <p:cNvSpPr txBox="1"/>
          <p:nvPr/>
        </p:nvSpPr>
        <p:spPr>
          <a:xfrm>
            <a:off x="0" y="5817520"/>
            <a:ext cx="12191999" cy="584775"/>
          </a:xfrm>
          <a:prstGeom prst="rect">
            <a:avLst/>
          </a:prstGeom>
          <a:noFill/>
        </p:spPr>
        <p:txBody>
          <a:bodyPr wrap="square">
            <a:spAutoFit/>
          </a:bodyPr>
          <a:lstStyle/>
          <a:p>
            <a:pPr algn="ctr"/>
            <a:r>
              <a:rPr lang="en-US" sz="3200" b="1" dirty="0"/>
              <a:t>Odyssey successfully addresses these challenges!</a:t>
            </a:r>
            <a:endParaRPr lang="en-CH" sz="3200" b="1" dirty="0"/>
          </a:p>
        </p:txBody>
      </p:sp>
    </p:spTree>
    <p:extLst>
      <p:ext uri="{BB962C8B-B14F-4D97-AF65-F5344CB8AC3E}">
        <p14:creationId xmlns:p14="http://schemas.microsoft.com/office/powerpoint/2010/main" val="1278446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290B-F583-40FA-B176-3C92F9DA1386}"/>
              </a:ext>
            </a:extLst>
          </p:cNvPr>
          <p:cNvSpPr>
            <a:spLocks noGrp="1"/>
          </p:cNvSpPr>
          <p:nvPr>
            <p:ph type="title"/>
          </p:nvPr>
        </p:nvSpPr>
        <p:spPr/>
        <p:txBody>
          <a:bodyPr/>
          <a:lstStyle/>
          <a:p>
            <a:r>
              <a:rPr lang="en-US" dirty="0"/>
              <a:t>Data Replication</a:t>
            </a:r>
            <a:endParaRPr lang="en-CH" dirty="0"/>
          </a:p>
        </p:txBody>
      </p:sp>
      <p:sp>
        <p:nvSpPr>
          <p:cNvPr id="4" name="Slide Number Placeholder 3">
            <a:extLst>
              <a:ext uri="{FF2B5EF4-FFF2-40B4-BE49-F238E27FC236}">
                <a16:creationId xmlns:a16="http://schemas.microsoft.com/office/drawing/2014/main" id="{D6AD34C4-3309-4E7F-F488-298381B02EB5}"/>
              </a:ext>
            </a:extLst>
          </p:cNvPr>
          <p:cNvSpPr>
            <a:spLocks noGrp="1"/>
          </p:cNvSpPr>
          <p:nvPr>
            <p:ph type="sldNum" sz="quarter" idx="12"/>
          </p:nvPr>
        </p:nvSpPr>
        <p:spPr/>
        <p:txBody>
          <a:bodyPr/>
          <a:lstStyle/>
          <a:p>
            <a:fld id="{00944623-8EEC-0F4B-BFBA-1DF4A14B3FE1}" type="slidenum">
              <a:rPr lang="en-CH" smtClean="0"/>
              <a:t>70</a:t>
            </a:fld>
            <a:endParaRPr lang="en-CH"/>
          </a:p>
        </p:txBody>
      </p:sp>
      <p:sp>
        <p:nvSpPr>
          <p:cNvPr id="5" name="Arrow: Bent 93">
            <a:extLst>
              <a:ext uri="{FF2B5EF4-FFF2-40B4-BE49-F238E27FC236}">
                <a16:creationId xmlns:a16="http://schemas.microsoft.com/office/drawing/2014/main" id="{0F175104-450A-E5CB-98FF-C8D77414FCFB}"/>
              </a:ext>
            </a:extLst>
          </p:cNvPr>
          <p:cNvSpPr/>
          <p:nvPr/>
        </p:nvSpPr>
        <p:spPr>
          <a:xfrm rot="5400000" flipH="1">
            <a:off x="4996785" y="2133775"/>
            <a:ext cx="1043194" cy="6046699"/>
          </a:xfrm>
          <a:prstGeom prst="bentArrow">
            <a:avLst>
              <a:gd name="adj1" fmla="val 25000"/>
              <a:gd name="adj2" fmla="val 25000"/>
              <a:gd name="adj3" fmla="val 0"/>
              <a:gd name="adj4" fmla="val 58447"/>
            </a:avLst>
          </a:prstGeom>
          <a:solidFill>
            <a:schemeClr val="accent3">
              <a:alpha val="74000"/>
            </a:schemeClr>
          </a:solidFill>
          <a:ln>
            <a:solidFill>
              <a:schemeClr val="lt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6" name="Arrow: Bent 92">
            <a:extLst>
              <a:ext uri="{FF2B5EF4-FFF2-40B4-BE49-F238E27FC236}">
                <a16:creationId xmlns:a16="http://schemas.microsoft.com/office/drawing/2014/main" id="{6F41B96A-3F86-0381-EF5B-40826EB897BD}"/>
              </a:ext>
            </a:extLst>
          </p:cNvPr>
          <p:cNvSpPr/>
          <p:nvPr/>
        </p:nvSpPr>
        <p:spPr>
          <a:xfrm rot="5400000">
            <a:off x="4994816" y="568717"/>
            <a:ext cx="1036961" cy="6046699"/>
          </a:xfrm>
          <a:prstGeom prst="bentArrow">
            <a:avLst>
              <a:gd name="adj1" fmla="val 25000"/>
              <a:gd name="adj2" fmla="val 25000"/>
              <a:gd name="adj3" fmla="val 0"/>
              <a:gd name="adj4" fmla="val 58447"/>
            </a:avLst>
          </a:prstGeom>
          <a:solidFill>
            <a:schemeClr val="accent3">
              <a:alpha val="74000"/>
            </a:schemeClr>
          </a:solidFill>
          <a:ln>
            <a:solidFill>
              <a:schemeClr val="lt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7" name="Rectangle: Rounded Corners 30">
            <a:extLst>
              <a:ext uri="{FF2B5EF4-FFF2-40B4-BE49-F238E27FC236}">
                <a16:creationId xmlns:a16="http://schemas.microsoft.com/office/drawing/2014/main" id="{C2CE4D84-4736-0F34-737F-C6F49CBD2D3A}"/>
              </a:ext>
            </a:extLst>
          </p:cNvPr>
          <p:cNvSpPr/>
          <p:nvPr/>
        </p:nvSpPr>
        <p:spPr>
          <a:xfrm>
            <a:off x="4953002" y="2598518"/>
            <a:ext cx="1264024" cy="3485297"/>
          </a:xfrm>
          <a:prstGeom prst="roundRect">
            <a:avLst/>
          </a:prstGeom>
          <a:noFill/>
          <a:ln w="34925">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Rounded Corners 31">
            <a:extLst>
              <a:ext uri="{FF2B5EF4-FFF2-40B4-BE49-F238E27FC236}">
                <a16:creationId xmlns:a16="http://schemas.microsoft.com/office/drawing/2014/main" id="{4AB5D24B-B8E5-84AA-96F0-917EC250A9FA}"/>
              </a:ext>
            </a:extLst>
          </p:cNvPr>
          <p:cNvSpPr/>
          <p:nvPr/>
        </p:nvSpPr>
        <p:spPr>
          <a:xfrm>
            <a:off x="6324605" y="2584986"/>
            <a:ext cx="1264024" cy="3498829"/>
          </a:xfrm>
          <a:prstGeom prst="roundRect">
            <a:avLst/>
          </a:prstGeom>
          <a:noFill/>
          <a:ln w="34925">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Rounded Corners 29">
            <a:extLst>
              <a:ext uri="{FF2B5EF4-FFF2-40B4-BE49-F238E27FC236}">
                <a16:creationId xmlns:a16="http://schemas.microsoft.com/office/drawing/2014/main" id="{4F93D7B3-4BF8-60D4-06FF-57C827A5D19A}"/>
              </a:ext>
            </a:extLst>
          </p:cNvPr>
          <p:cNvSpPr/>
          <p:nvPr/>
        </p:nvSpPr>
        <p:spPr>
          <a:xfrm>
            <a:off x="3581399" y="2584986"/>
            <a:ext cx="1264024" cy="3498829"/>
          </a:xfrm>
          <a:prstGeom prst="roundRect">
            <a:avLst/>
          </a:prstGeom>
          <a:noFill/>
          <a:ln w="34925">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Rounded Corners 28">
            <a:extLst>
              <a:ext uri="{FF2B5EF4-FFF2-40B4-BE49-F238E27FC236}">
                <a16:creationId xmlns:a16="http://schemas.microsoft.com/office/drawing/2014/main" id="{51B6A22D-F94E-DD90-4885-2947C0A1F2BA}"/>
              </a:ext>
            </a:extLst>
          </p:cNvPr>
          <p:cNvSpPr/>
          <p:nvPr/>
        </p:nvSpPr>
        <p:spPr>
          <a:xfrm>
            <a:off x="2218762" y="2598518"/>
            <a:ext cx="1264024" cy="3485297"/>
          </a:xfrm>
          <a:prstGeom prst="roundRect">
            <a:avLst/>
          </a:prstGeom>
          <a:noFill/>
          <a:ln w="3492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2E327FB-B821-545B-6C1C-170EE79B81BC}"/>
              </a:ext>
            </a:extLst>
          </p:cNvPr>
          <p:cNvSpPr/>
          <p:nvPr/>
        </p:nvSpPr>
        <p:spPr>
          <a:xfrm>
            <a:off x="2353237" y="1651156"/>
            <a:ext cx="1228164" cy="5558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chunk1</a:t>
            </a:r>
            <a:endParaRPr lang="en-US" sz="20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59E56C9-1B36-AA04-A63F-66584AE5FF09}"/>
              </a:ext>
            </a:extLst>
          </p:cNvPr>
          <p:cNvSpPr/>
          <p:nvPr/>
        </p:nvSpPr>
        <p:spPr>
          <a:xfrm>
            <a:off x="3617261" y="1651156"/>
            <a:ext cx="1228164" cy="5558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chunk2</a:t>
            </a:r>
            <a:endParaRPr lang="en-US" sz="2000" b="1"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01B4EEA-F9AF-DC5D-EC9F-5AC23291A6D0}"/>
              </a:ext>
            </a:extLst>
          </p:cNvPr>
          <p:cNvSpPr/>
          <p:nvPr/>
        </p:nvSpPr>
        <p:spPr>
          <a:xfrm>
            <a:off x="4881285" y="1651156"/>
            <a:ext cx="1228164" cy="5558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chunk3</a:t>
            </a:r>
            <a:endParaRPr lang="en-US" sz="2000" b="1"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BFB0EC5-CEBB-D7AD-2080-F17AC849BE8E}"/>
              </a:ext>
            </a:extLst>
          </p:cNvPr>
          <p:cNvSpPr/>
          <p:nvPr/>
        </p:nvSpPr>
        <p:spPr>
          <a:xfrm>
            <a:off x="6145309" y="1651156"/>
            <a:ext cx="1228164" cy="5558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chunk4</a:t>
            </a:r>
            <a:endParaRPr lang="en-US" sz="2000" b="1" dirty="0">
              <a:solidFill>
                <a:schemeClr val="tx1"/>
              </a:solidFill>
              <a:latin typeface="Arial" panose="020B0604020202020204" pitchFamily="34" charset="0"/>
              <a:cs typeface="Arial" panose="020B0604020202020204" pitchFamily="34" charset="0"/>
            </a:endParaRPr>
          </a:p>
        </p:txBody>
      </p:sp>
      <p:sp>
        <p:nvSpPr>
          <p:cNvPr id="15" name="Cylinder 16">
            <a:extLst>
              <a:ext uri="{FF2B5EF4-FFF2-40B4-BE49-F238E27FC236}">
                <a16:creationId xmlns:a16="http://schemas.microsoft.com/office/drawing/2014/main" id="{FEADF0FE-FC41-585D-9FAC-9EB9AC9E9A7D}"/>
              </a:ext>
            </a:extLst>
          </p:cNvPr>
          <p:cNvSpPr/>
          <p:nvPr/>
        </p:nvSpPr>
        <p:spPr>
          <a:xfrm>
            <a:off x="2510114" y="2777356"/>
            <a:ext cx="645459" cy="85846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sn1</a:t>
            </a:r>
            <a:endParaRPr lang="en-US" b="1" baseline="-25000" dirty="0">
              <a:latin typeface="Arial" panose="020B0604020202020204" pitchFamily="34" charset="0"/>
              <a:cs typeface="Arial" panose="020B0604020202020204" pitchFamily="34" charset="0"/>
            </a:endParaRPr>
          </a:p>
        </p:txBody>
      </p:sp>
      <p:sp>
        <p:nvSpPr>
          <p:cNvPr id="16" name="Cylinder 17">
            <a:extLst>
              <a:ext uri="{FF2B5EF4-FFF2-40B4-BE49-F238E27FC236}">
                <a16:creationId xmlns:a16="http://schemas.microsoft.com/office/drawing/2014/main" id="{4B94AC1A-65F2-764A-4F4A-7AD3B7E75359}"/>
              </a:ext>
            </a:extLst>
          </p:cNvPr>
          <p:cNvSpPr/>
          <p:nvPr/>
        </p:nvSpPr>
        <p:spPr>
          <a:xfrm>
            <a:off x="2510114" y="5051005"/>
            <a:ext cx="645459" cy="858460"/>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sn5</a:t>
            </a:r>
          </a:p>
        </p:txBody>
      </p:sp>
      <p:sp>
        <p:nvSpPr>
          <p:cNvPr id="17" name="Cylinder 18">
            <a:extLst>
              <a:ext uri="{FF2B5EF4-FFF2-40B4-BE49-F238E27FC236}">
                <a16:creationId xmlns:a16="http://schemas.microsoft.com/office/drawing/2014/main" id="{C042C326-CDAA-B876-E724-0C4B37EB015A}"/>
              </a:ext>
            </a:extLst>
          </p:cNvPr>
          <p:cNvSpPr/>
          <p:nvPr/>
        </p:nvSpPr>
        <p:spPr>
          <a:xfrm>
            <a:off x="3881717" y="2777356"/>
            <a:ext cx="645459" cy="858460"/>
          </a:xfrm>
          <a:prstGeom prst="ca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sn2</a:t>
            </a:r>
          </a:p>
        </p:txBody>
      </p:sp>
      <p:sp>
        <p:nvSpPr>
          <p:cNvPr id="18" name="Cylinder 19">
            <a:extLst>
              <a:ext uri="{FF2B5EF4-FFF2-40B4-BE49-F238E27FC236}">
                <a16:creationId xmlns:a16="http://schemas.microsoft.com/office/drawing/2014/main" id="{1B9E45BD-3757-3667-8BFF-A1A38D15879C}"/>
              </a:ext>
            </a:extLst>
          </p:cNvPr>
          <p:cNvSpPr/>
          <p:nvPr/>
        </p:nvSpPr>
        <p:spPr>
          <a:xfrm>
            <a:off x="3881717" y="5051005"/>
            <a:ext cx="645459" cy="858460"/>
          </a:xfrm>
          <a:prstGeom prst="ca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sn6</a:t>
            </a:r>
          </a:p>
        </p:txBody>
      </p:sp>
      <p:sp>
        <p:nvSpPr>
          <p:cNvPr id="19" name="Cylinder 24">
            <a:extLst>
              <a:ext uri="{FF2B5EF4-FFF2-40B4-BE49-F238E27FC236}">
                <a16:creationId xmlns:a16="http://schemas.microsoft.com/office/drawing/2014/main" id="{C00AC88A-7D4A-1957-F915-65725E8672F4}"/>
              </a:ext>
            </a:extLst>
          </p:cNvPr>
          <p:cNvSpPr/>
          <p:nvPr/>
        </p:nvSpPr>
        <p:spPr>
          <a:xfrm>
            <a:off x="5253320" y="2777356"/>
            <a:ext cx="645459" cy="858460"/>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sn3</a:t>
            </a:r>
          </a:p>
        </p:txBody>
      </p:sp>
      <p:sp>
        <p:nvSpPr>
          <p:cNvPr id="20" name="Cylinder 25">
            <a:extLst>
              <a:ext uri="{FF2B5EF4-FFF2-40B4-BE49-F238E27FC236}">
                <a16:creationId xmlns:a16="http://schemas.microsoft.com/office/drawing/2014/main" id="{FE65CFB7-1BC6-E9EA-3A8E-0C2D2D8D9856}"/>
              </a:ext>
            </a:extLst>
          </p:cNvPr>
          <p:cNvSpPr/>
          <p:nvPr/>
        </p:nvSpPr>
        <p:spPr>
          <a:xfrm>
            <a:off x="5253320" y="5051005"/>
            <a:ext cx="645459" cy="858460"/>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sn7</a:t>
            </a:r>
          </a:p>
        </p:txBody>
      </p:sp>
      <p:sp>
        <p:nvSpPr>
          <p:cNvPr id="21" name="Cylinder 26">
            <a:extLst>
              <a:ext uri="{FF2B5EF4-FFF2-40B4-BE49-F238E27FC236}">
                <a16:creationId xmlns:a16="http://schemas.microsoft.com/office/drawing/2014/main" id="{16ABF1B5-AE05-8234-50CD-68E7C4022249}"/>
              </a:ext>
            </a:extLst>
          </p:cNvPr>
          <p:cNvSpPr/>
          <p:nvPr/>
        </p:nvSpPr>
        <p:spPr>
          <a:xfrm>
            <a:off x="6624923" y="2777356"/>
            <a:ext cx="645459" cy="858460"/>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sn4</a:t>
            </a:r>
          </a:p>
        </p:txBody>
      </p:sp>
      <p:sp>
        <p:nvSpPr>
          <p:cNvPr id="22" name="Cylinder 27">
            <a:extLst>
              <a:ext uri="{FF2B5EF4-FFF2-40B4-BE49-F238E27FC236}">
                <a16:creationId xmlns:a16="http://schemas.microsoft.com/office/drawing/2014/main" id="{3B408651-1A54-69CA-F365-7C622A6E4FD1}"/>
              </a:ext>
            </a:extLst>
          </p:cNvPr>
          <p:cNvSpPr/>
          <p:nvPr/>
        </p:nvSpPr>
        <p:spPr>
          <a:xfrm>
            <a:off x="6624923" y="5051005"/>
            <a:ext cx="645459" cy="858460"/>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sn8</a:t>
            </a:r>
          </a:p>
        </p:txBody>
      </p:sp>
      <p:sp>
        <p:nvSpPr>
          <p:cNvPr id="23" name="TextBox 22">
            <a:extLst>
              <a:ext uri="{FF2B5EF4-FFF2-40B4-BE49-F238E27FC236}">
                <a16:creationId xmlns:a16="http://schemas.microsoft.com/office/drawing/2014/main" id="{374D41C2-41F5-6A99-2BA7-2C936646659B}"/>
              </a:ext>
            </a:extLst>
          </p:cNvPr>
          <p:cNvSpPr txBox="1"/>
          <p:nvPr/>
        </p:nvSpPr>
        <p:spPr>
          <a:xfrm>
            <a:off x="2215097" y="6140986"/>
            <a:ext cx="1252055" cy="584775"/>
          </a:xfrm>
          <a:prstGeom prst="rect">
            <a:avLst/>
          </a:prstGeom>
          <a:noFill/>
        </p:spPr>
        <p:txBody>
          <a:bodyPr wrap="square">
            <a:spAutoFit/>
          </a:bodyPr>
          <a:lstStyle/>
          <a:p>
            <a:pPr algn="ctr"/>
            <a:r>
              <a:rPr lang="en-US" sz="1600" b="1" dirty="0">
                <a:solidFill>
                  <a:schemeClr val="accent1">
                    <a:lumMod val="75000"/>
                  </a:schemeClr>
                </a:solidFill>
                <a:latin typeface="Arial" panose="020B0604020202020204" pitchFamily="34" charset="0"/>
                <a:cs typeface="Arial" panose="020B0604020202020204" pitchFamily="34" charset="0"/>
              </a:rPr>
              <a:t>replication group 1</a:t>
            </a:r>
          </a:p>
        </p:txBody>
      </p:sp>
      <p:sp>
        <p:nvSpPr>
          <p:cNvPr id="24" name="TextBox 23">
            <a:extLst>
              <a:ext uri="{FF2B5EF4-FFF2-40B4-BE49-F238E27FC236}">
                <a16:creationId xmlns:a16="http://schemas.microsoft.com/office/drawing/2014/main" id="{E3198985-BD72-0DD3-76E8-965713E70746}"/>
              </a:ext>
            </a:extLst>
          </p:cNvPr>
          <p:cNvSpPr txBox="1"/>
          <p:nvPr/>
        </p:nvSpPr>
        <p:spPr>
          <a:xfrm>
            <a:off x="3580744" y="6140984"/>
            <a:ext cx="1252055" cy="584775"/>
          </a:xfrm>
          <a:prstGeom prst="rect">
            <a:avLst/>
          </a:prstGeom>
          <a:noFill/>
        </p:spPr>
        <p:txBody>
          <a:bodyPr wrap="square">
            <a:spAutoFit/>
          </a:bodyPr>
          <a:lstStyle/>
          <a:p>
            <a:pPr algn="ctr"/>
            <a:r>
              <a:rPr lang="en-US" sz="1600" b="1" dirty="0">
                <a:solidFill>
                  <a:schemeClr val="tx2"/>
                </a:solidFill>
                <a:latin typeface="Arial" panose="020B0604020202020204" pitchFamily="34" charset="0"/>
                <a:cs typeface="Arial" panose="020B0604020202020204" pitchFamily="34" charset="0"/>
              </a:rPr>
              <a:t>replication group 2</a:t>
            </a:r>
          </a:p>
        </p:txBody>
      </p:sp>
      <p:sp>
        <p:nvSpPr>
          <p:cNvPr id="25" name="TextBox 24">
            <a:extLst>
              <a:ext uri="{FF2B5EF4-FFF2-40B4-BE49-F238E27FC236}">
                <a16:creationId xmlns:a16="http://schemas.microsoft.com/office/drawing/2014/main" id="{396E6775-F937-3B24-3941-583721D42B87}"/>
              </a:ext>
            </a:extLst>
          </p:cNvPr>
          <p:cNvSpPr txBox="1"/>
          <p:nvPr/>
        </p:nvSpPr>
        <p:spPr>
          <a:xfrm>
            <a:off x="4945673" y="6140986"/>
            <a:ext cx="1252055" cy="584775"/>
          </a:xfrm>
          <a:prstGeom prst="rect">
            <a:avLst/>
          </a:prstGeom>
          <a:noFill/>
        </p:spPr>
        <p:txBody>
          <a:bodyPr wrap="square">
            <a:spAutoFit/>
          </a:bodyPr>
          <a:lstStyle/>
          <a:p>
            <a:pPr algn="ctr"/>
            <a:r>
              <a:rPr lang="en-US" sz="1600" b="1" dirty="0">
                <a:solidFill>
                  <a:schemeClr val="accent5">
                    <a:lumMod val="75000"/>
                  </a:schemeClr>
                </a:solidFill>
                <a:latin typeface="Arial" panose="020B0604020202020204" pitchFamily="34" charset="0"/>
                <a:cs typeface="Arial" panose="020B0604020202020204" pitchFamily="34" charset="0"/>
              </a:rPr>
              <a:t>replication group 3</a:t>
            </a:r>
          </a:p>
        </p:txBody>
      </p:sp>
      <p:sp>
        <p:nvSpPr>
          <p:cNvPr id="26" name="TextBox 25">
            <a:extLst>
              <a:ext uri="{FF2B5EF4-FFF2-40B4-BE49-F238E27FC236}">
                <a16:creationId xmlns:a16="http://schemas.microsoft.com/office/drawing/2014/main" id="{837E8F50-7177-5041-7888-E4BBCE77E78D}"/>
              </a:ext>
            </a:extLst>
          </p:cNvPr>
          <p:cNvSpPr txBox="1"/>
          <p:nvPr/>
        </p:nvSpPr>
        <p:spPr>
          <a:xfrm>
            <a:off x="6320652" y="6140984"/>
            <a:ext cx="1252055" cy="584775"/>
          </a:xfrm>
          <a:prstGeom prst="rect">
            <a:avLst/>
          </a:prstGeom>
          <a:noFill/>
        </p:spPr>
        <p:txBody>
          <a:bodyPr wrap="square">
            <a:spAutoFit/>
          </a:bodyPr>
          <a:lstStyle/>
          <a:p>
            <a:pPr algn="ctr"/>
            <a:r>
              <a:rPr lang="en-US" sz="1600" b="1" dirty="0">
                <a:solidFill>
                  <a:schemeClr val="accent6">
                    <a:lumMod val="75000"/>
                  </a:schemeClr>
                </a:solidFill>
                <a:latin typeface="Arial" panose="020B0604020202020204" pitchFamily="34" charset="0"/>
                <a:cs typeface="Arial" panose="020B0604020202020204" pitchFamily="34" charset="0"/>
              </a:rPr>
              <a:t>replication group 4</a:t>
            </a:r>
          </a:p>
        </p:txBody>
      </p:sp>
      <p:cxnSp>
        <p:nvCxnSpPr>
          <p:cNvPr id="31" name="Straight Arrow Connector 30">
            <a:extLst>
              <a:ext uri="{FF2B5EF4-FFF2-40B4-BE49-F238E27FC236}">
                <a16:creationId xmlns:a16="http://schemas.microsoft.com/office/drawing/2014/main" id="{5EC3ACAA-E905-45E0-C092-30F9AF0A8D7C}"/>
              </a:ext>
            </a:extLst>
          </p:cNvPr>
          <p:cNvCxnSpPr>
            <a:cxnSpLocks/>
            <a:stCxn id="11" idx="2"/>
            <a:endCxn id="10" idx="0"/>
          </p:cNvCxnSpPr>
          <p:nvPr/>
        </p:nvCxnSpPr>
        <p:spPr>
          <a:xfrm flipH="1">
            <a:off x="2850774" y="2206968"/>
            <a:ext cx="116545" cy="391550"/>
          </a:xfrm>
          <a:prstGeom prst="straightConnector1">
            <a:avLst/>
          </a:prstGeom>
          <a:ln w="38100">
            <a:prstDash val="sysDot"/>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B25D0FCB-969D-D8ED-B548-9B8EB8D44E1B}"/>
              </a:ext>
            </a:extLst>
          </p:cNvPr>
          <p:cNvCxnSpPr>
            <a:cxnSpLocks/>
            <a:stCxn id="12" idx="2"/>
            <a:endCxn id="9" idx="0"/>
          </p:cNvCxnSpPr>
          <p:nvPr/>
        </p:nvCxnSpPr>
        <p:spPr>
          <a:xfrm flipH="1">
            <a:off x="4213411" y="2206968"/>
            <a:ext cx="17932" cy="378018"/>
          </a:xfrm>
          <a:prstGeom prst="straightConnector1">
            <a:avLst/>
          </a:prstGeom>
          <a:ln w="38100">
            <a:prstDash val="sysDot"/>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6DA41A48-55BD-9EA5-C40C-B92268297F9A}"/>
              </a:ext>
            </a:extLst>
          </p:cNvPr>
          <p:cNvCxnSpPr>
            <a:cxnSpLocks/>
            <a:stCxn id="13" idx="2"/>
            <a:endCxn id="7" idx="0"/>
          </p:cNvCxnSpPr>
          <p:nvPr/>
        </p:nvCxnSpPr>
        <p:spPr>
          <a:xfrm>
            <a:off x="5495367" y="2206968"/>
            <a:ext cx="89647" cy="391550"/>
          </a:xfrm>
          <a:prstGeom prst="straightConnector1">
            <a:avLst/>
          </a:prstGeom>
          <a:ln w="38100">
            <a:prstDash val="sysDot"/>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34" name="Straight Arrow Connector 33">
            <a:extLst>
              <a:ext uri="{FF2B5EF4-FFF2-40B4-BE49-F238E27FC236}">
                <a16:creationId xmlns:a16="http://schemas.microsoft.com/office/drawing/2014/main" id="{3A015DA7-D250-98DD-573F-FC664A1892EF}"/>
              </a:ext>
            </a:extLst>
          </p:cNvPr>
          <p:cNvCxnSpPr>
            <a:cxnSpLocks/>
            <a:stCxn id="14" idx="2"/>
            <a:endCxn id="8" idx="0"/>
          </p:cNvCxnSpPr>
          <p:nvPr/>
        </p:nvCxnSpPr>
        <p:spPr>
          <a:xfrm>
            <a:off x="6759391" y="2206968"/>
            <a:ext cx="197226" cy="378018"/>
          </a:xfrm>
          <a:prstGeom prst="straightConnector1">
            <a:avLst/>
          </a:prstGeom>
          <a:ln w="38100">
            <a:prstDash val="sysDot"/>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35" name="Straight Arrow Connector 34">
            <a:extLst>
              <a:ext uri="{FF2B5EF4-FFF2-40B4-BE49-F238E27FC236}">
                <a16:creationId xmlns:a16="http://schemas.microsoft.com/office/drawing/2014/main" id="{82A0252F-CABC-EAEC-ACA6-C2456CE8C97B}"/>
              </a:ext>
            </a:extLst>
          </p:cNvPr>
          <p:cNvCxnSpPr>
            <a:cxnSpLocks/>
            <a:stCxn id="15" idx="3"/>
            <a:endCxn id="16" idx="1"/>
          </p:cNvCxnSpPr>
          <p:nvPr/>
        </p:nvCxnSpPr>
        <p:spPr>
          <a:xfrm>
            <a:off x="2832844" y="3635816"/>
            <a:ext cx="0" cy="1415189"/>
          </a:xfrm>
          <a:prstGeom prst="straightConnector1">
            <a:avLst/>
          </a:prstGeom>
          <a:ln w="3810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4AAB7C96-5A2B-366B-C850-EE1918124170}"/>
              </a:ext>
            </a:extLst>
          </p:cNvPr>
          <p:cNvCxnSpPr>
            <a:cxnSpLocks/>
            <a:stCxn id="17" idx="3"/>
            <a:endCxn id="18" idx="1"/>
          </p:cNvCxnSpPr>
          <p:nvPr/>
        </p:nvCxnSpPr>
        <p:spPr>
          <a:xfrm>
            <a:off x="4204447" y="3635816"/>
            <a:ext cx="0" cy="1415189"/>
          </a:xfrm>
          <a:prstGeom prst="straightConnector1">
            <a:avLst/>
          </a:prstGeom>
          <a:ln w="3810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9D8E194E-E6CD-5CCB-A38F-5A4DA79BA5BD}"/>
              </a:ext>
            </a:extLst>
          </p:cNvPr>
          <p:cNvCxnSpPr>
            <a:cxnSpLocks/>
            <a:stCxn id="19" idx="3"/>
            <a:endCxn id="20" idx="1"/>
          </p:cNvCxnSpPr>
          <p:nvPr/>
        </p:nvCxnSpPr>
        <p:spPr>
          <a:xfrm>
            <a:off x="5576050" y="3635816"/>
            <a:ext cx="0" cy="1415189"/>
          </a:xfrm>
          <a:prstGeom prst="straightConnector1">
            <a:avLst/>
          </a:prstGeom>
          <a:ln w="38100">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38" name="Straight Arrow Connector 37">
            <a:extLst>
              <a:ext uri="{FF2B5EF4-FFF2-40B4-BE49-F238E27FC236}">
                <a16:creationId xmlns:a16="http://schemas.microsoft.com/office/drawing/2014/main" id="{7FDB1949-19C3-EE24-B94D-BAED5E8B5BCD}"/>
              </a:ext>
            </a:extLst>
          </p:cNvPr>
          <p:cNvCxnSpPr>
            <a:cxnSpLocks/>
            <a:stCxn id="21" idx="3"/>
            <a:endCxn id="22" idx="1"/>
          </p:cNvCxnSpPr>
          <p:nvPr/>
        </p:nvCxnSpPr>
        <p:spPr>
          <a:xfrm>
            <a:off x="6947653" y="3635816"/>
            <a:ext cx="0" cy="1415189"/>
          </a:xfrm>
          <a:prstGeom prst="straightConnector1">
            <a:avLst/>
          </a:prstGeom>
          <a:ln w="38100">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85C3F076-7C04-10F4-684B-EE4C3D78B0C5}"/>
              </a:ext>
            </a:extLst>
          </p:cNvPr>
          <p:cNvSpPr txBox="1"/>
          <p:nvPr/>
        </p:nvSpPr>
        <p:spPr>
          <a:xfrm>
            <a:off x="2273590" y="4079549"/>
            <a:ext cx="1134042" cy="584775"/>
          </a:xfrm>
          <a:prstGeom prst="rect">
            <a:avLst/>
          </a:prstGeom>
          <a:solidFill>
            <a:schemeClr val="bg1"/>
          </a:solidFill>
        </p:spPr>
        <p:txBody>
          <a:bodyPr wrap="square">
            <a:spAutoFit/>
          </a:bodyPr>
          <a:lstStyle/>
          <a:p>
            <a:pPr algn="ctr"/>
            <a:r>
              <a:rPr lang="en-US" sz="1600" b="1" dirty="0">
                <a:solidFill>
                  <a:schemeClr val="accent1">
                    <a:lumMod val="75000"/>
                  </a:schemeClr>
                </a:solidFill>
                <a:latin typeface="Arial" panose="020B0604020202020204" pitchFamily="34" charset="0"/>
                <a:cs typeface="Arial" panose="020B0604020202020204" pitchFamily="34" charset="0"/>
              </a:rPr>
              <a:t>work stealing</a:t>
            </a:r>
          </a:p>
        </p:txBody>
      </p:sp>
      <p:sp>
        <p:nvSpPr>
          <p:cNvPr id="40" name="TextBox 39">
            <a:extLst>
              <a:ext uri="{FF2B5EF4-FFF2-40B4-BE49-F238E27FC236}">
                <a16:creationId xmlns:a16="http://schemas.microsoft.com/office/drawing/2014/main" id="{5125F9E4-4534-2429-F36C-B74E1D894CF6}"/>
              </a:ext>
            </a:extLst>
          </p:cNvPr>
          <p:cNvSpPr txBox="1"/>
          <p:nvPr/>
        </p:nvSpPr>
        <p:spPr>
          <a:xfrm>
            <a:off x="3662144" y="4070367"/>
            <a:ext cx="1134042" cy="584775"/>
          </a:xfrm>
          <a:prstGeom prst="rect">
            <a:avLst/>
          </a:prstGeom>
          <a:solidFill>
            <a:schemeClr val="bg1"/>
          </a:solidFill>
        </p:spPr>
        <p:txBody>
          <a:bodyPr wrap="square">
            <a:spAutoFit/>
          </a:bodyPr>
          <a:lstStyle/>
          <a:p>
            <a:pPr algn="ctr"/>
            <a:r>
              <a:rPr lang="en-US" sz="1600" b="1" dirty="0">
                <a:solidFill>
                  <a:schemeClr val="tx2"/>
                </a:solidFill>
                <a:latin typeface="Arial" panose="020B0604020202020204" pitchFamily="34" charset="0"/>
                <a:cs typeface="Arial" panose="020B0604020202020204" pitchFamily="34" charset="0"/>
              </a:rPr>
              <a:t>work stealing</a:t>
            </a:r>
          </a:p>
        </p:txBody>
      </p:sp>
      <p:sp>
        <p:nvSpPr>
          <p:cNvPr id="41" name="TextBox 40">
            <a:extLst>
              <a:ext uri="{FF2B5EF4-FFF2-40B4-BE49-F238E27FC236}">
                <a16:creationId xmlns:a16="http://schemas.microsoft.com/office/drawing/2014/main" id="{E1E4F0A3-F911-79A9-9258-04D4CC17D57A}"/>
              </a:ext>
            </a:extLst>
          </p:cNvPr>
          <p:cNvSpPr txBox="1"/>
          <p:nvPr/>
        </p:nvSpPr>
        <p:spPr>
          <a:xfrm>
            <a:off x="5005448" y="4075178"/>
            <a:ext cx="1134042" cy="584775"/>
          </a:xfrm>
          <a:prstGeom prst="rect">
            <a:avLst/>
          </a:prstGeom>
          <a:solidFill>
            <a:schemeClr val="bg1"/>
          </a:solidFill>
        </p:spPr>
        <p:txBody>
          <a:bodyPr wrap="square">
            <a:spAutoFit/>
          </a:bodyPr>
          <a:lstStyle/>
          <a:p>
            <a:pPr algn="ctr"/>
            <a:r>
              <a:rPr lang="en-US" sz="1600" b="1" dirty="0">
                <a:solidFill>
                  <a:schemeClr val="accent5">
                    <a:lumMod val="75000"/>
                  </a:schemeClr>
                </a:solidFill>
                <a:latin typeface="Arial" panose="020B0604020202020204" pitchFamily="34" charset="0"/>
                <a:cs typeface="Arial" panose="020B0604020202020204" pitchFamily="34" charset="0"/>
              </a:rPr>
              <a:t>work stealing</a:t>
            </a:r>
          </a:p>
        </p:txBody>
      </p:sp>
      <p:sp>
        <p:nvSpPr>
          <p:cNvPr id="42" name="TextBox 41">
            <a:extLst>
              <a:ext uri="{FF2B5EF4-FFF2-40B4-BE49-F238E27FC236}">
                <a16:creationId xmlns:a16="http://schemas.microsoft.com/office/drawing/2014/main" id="{C9F0369E-DC64-9609-0714-CA891F96CAD2}"/>
              </a:ext>
            </a:extLst>
          </p:cNvPr>
          <p:cNvSpPr txBox="1"/>
          <p:nvPr/>
        </p:nvSpPr>
        <p:spPr>
          <a:xfrm>
            <a:off x="6394002" y="4065996"/>
            <a:ext cx="1134042" cy="584775"/>
          </a:xfrm>
          <a:prstGeom prst="rect">
            <a:avLst/>
          </a:prstGeom>
          <a:solidFill>
            <a:schemeClr val="bg1"/>
          </a:solidFill>
        </p:spPr>
        <p:txBody>
          <a:bodyPr wrap="square">
            <a:spAutoFit/>
          </a:bodyPr>
          <a:lstStyle/>
          <a:p>
            <a:pPr algn="ctr"/>
            <a:r>
              <a:rPr lang="en-US" sz="1600" b="1" dirty="0">
                <a:solidFill>
                  <a:schemeClr val="accent6">
                    <a:lumMod val="75000"/>
                  </a:schemeClr>
                </a:solidFill>
                <a:latin typeface="Arial" panose="020B0604020202020204" pitchFamily="34" charset="0"/>
                <a:cs typeface="Arial" panose="020B0604020202020204" pitchFamily="34" charset="0"/>
              </a:rPr>
              <a:t>work stealing</a:t>
            </a:r>
          </a:p>
        </p:txBody>
      </p:sp>
      <p:sp>
        <p:nvSpPr>
          <p:cNvPr id="43" name="TextBox 42">
            <a:extLst>
              <a:ext uri="{FF2B5EF4-FFF2-40B4-BE49-F238E27FC236}">
                <a16:creationId xmlns:a16="http://schemas.microsoft.com/office/drawing/2014/main" id="{C679A817-824F-BDAF-520B-99D0AFFCDF3E}"/>
              </a:ext>
            </a:extLst>
          </p:cNvPr>
          <p:cNvSpPr txBox="1"/>
          <p:nvPr/>
        </p:nvSpPr>
        <p:spPr>
          <a:xfrm>
            <a:off x="7634955" y="4105176"/>
            <a:ext cx="1264024" cy="523220"/>
          </a:xfrm>
          <a:prstGeom prst="rect">
            <a:avLst/>
          </a:prstGeom>
          <a:solidFill>
            <a:schemeClr val="bg1"/>
          </a:solidFill>
        </p:spPr>
        <p:txBody>
          <a:bodyPr wrap="square">
            <a:spAutoFit/>
          </a:bodyPr>
          <a:lstStyle/>
          <a:p>
            <a:pPr algn="ctr"/>
            <a:r>
              <a:rPr lang="en-US" sz="1400" b="1" dirty="0">
                <a:solidFill>
                  <a:schemeClr val="accent1">
                    <a:lumMod val="50000"/>
                  </a:schemeClr>
                </a:solidFill>
                <a:latin typeface="Arial" panose="020B0604020202020204" pitchFamily="34" charset="0"/>
                <a:cs typeface="Arial" panose="020B0604020202020204" pitchFamily="34" charset="0"/>
              </a:rPr>
              <a:t>BSF</a:t>
            </a:r>
            <a:endParaRPr lang="el-GR" sz="1400"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accent1">
                    <a:lumMod val="50000"/>
                  </a:schemeClr>
                </a:solidFill>
                <a:latin typeface="Arial" panose="020B0604020202020204" pitchFamily="34" charset="0"/>
                <a:cs typeface="Arial" panose="020B0604020202020204" pitchFamily="34" charset="0"/>
              </a:rPr>
              <a:t>Sharing </a:t>
            </a:r>
          </a:p>
        </p:txBody>
      </p:sp>
      <p:sp>
        <p:nvSpPr>
          <p:cNvPr id="44" name="Rectangle 43">
            <a:extLst>
              <a:ext uri="{FF2B5EF4-FFF2-40B4-BE49-F238E27FC236}">
                <a16:creationId xmlns:a16="http://schemas.microsoft.com/office/drawing/2014/main" id="{2E2F027D-7544-A6E0-3048-71018CD983E8}"/>
              </a:ext>
            </a:extLst>
          </p:cNvPr>
          <p:cNvSpPr/>
          <p:nvPr/>
        </p:nvSpPr>
        <p:spPr>
          <a:xfrm>
            <a:off x="2273590" y="1587777"/>
            <a:ext cx="5170626" cy="727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33EF8A0-AC36-5A48-D52C-BF97923B4B3F}"/>
              </a:ext>
            </a:extLst>
          </p:cNvPr>
          <p:cNvSpPr txBox="1"/>
          <p:nvPr/>
        </p:nvSpPr>
        <p:spPr>
          <a:xfrm>
            <a:off x="1674421" y="3040083"/>
            <a:ext cx="184731" cy="369332"/>
          </a:xfrm>
          <a:prstGeom prst="rect">
            <a:avLst/>
          </a:prstGeom>
          <a:noFill/>
        </p:spPr>
        <p:txBody>
          <a:bodyPr wrap="none" rtlCol="0">
            <a:spAutoFit/>
          </a:bodyPr>
          <a:lstStyle/>
          <a:p>
            <a:endParaRPr lang="en-CH" dirty="0"/>
          </a:p>
        </p:txBody>
      </p:sp>
      <p:sp>
        <p:nvSpPr>
          <p:cNvPr id="3" name="Cloud Callout 2">
            <a:extLst>
              <a:ext uri="{FF2B5EF4-FFF2-40B4-BE49-F238E27FC236}">
                <a16:creationId xmlns:a16="http://schemas.microsoft.com/office/drawing/2014/main" id="{6EFA9CD5-A1AE-811F-4531-0C35B3729261}"/>
              </a:ext>
            </a:extLst>
          </p:cNvPr>
          <p:cNvSpPr/>
          <p:nvPr/>
        </p:nvSpPr>
        <p:spPr>
          <a:xfrm>
            <a:off x="8280870" y="572171"/>
            <a:ext cx="3316729" cy="1805051"/>
          </a:xfrm>
          <a:prstGeom prst="cloudCallou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rPr>
              <a:t>Partial-4 </a:t>
            </a:r>
            <a:r>
              <a:rPr lang="en-CH" dirty="0">
                <a:solidFill>
                  <a:schemeClr val="tx1"/>
                </a:solidFill>
              </a:rPr>
              <a:t>Replication</a:t>
            </a:r>
          </a:p>
          <a:p>
            <a:pPr algn="ctr"/>
            <a:r>
              <a:rPr lang="en-CH" dirty="0">
                <a:solidFill>
                  <a:schemeClr val="tx1"/>
                </a:solidFill>
              </a:rPr>
              <a:t>(4 replication groups)</a:t>
            </a:r>
          </a:p>
        </p:txBody>
      </p:sp>
    </p:spTree>
    <p:extLst>
      <p:ext uri="{BB962C8B-B14F-4D97-AF65-F5344CB8AC3E}">
        <p14:creationId xmlns:p14="http://schemas.microsoft.com/office/powerpoint/2010/main" val="4161656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15A305-A182-6AAC-E326-8D505FC24986}"/>
              </a:ext>
            </a:extLst>
          </p:cNvPr>
          <p:cNvPicPr>
            <a:picLocks noGrp="1" noChangeAspect="1"/>
          </p:cNvPicPr>
          <p:nvPr>
            <p:ph idx="1"/>
          </p:nvPr>
        </p:nvPicPr>
        <p:blipFill rotWithShape="1">
          <a:blip r:embed="rId3"/>
          <a:srcRect r="7983"/>
          <a:stretch/>
        </p:blipFill>
        <p:spPr>
          <a:xfrm>
            <a:off x="8196643" y="195698"/>
            <a:ext cx="3565299" cy="2905958"/>
          </a:xfrm>
          <a:prstGeom prst="rect">
            <a:avLst/>
          </a:prstGeom>
        </p:spPr>
      </p:pic>
      <p:sp>
        <p:nvSpPr>
          <p:cNvPr id="2" name="Title 1">
            <a:extLst>
              <a:ext uri="{FF2B5EF4-FFF2-40B4-BE49-F238E27FC236}">
                <a16:creationId xmlns:a16="http://schemas.microsoft.com/office/drawing/2014/main" id="{8E24DE8B-32C2-2118-6C07-D1460D59BF81}"/>
              </a:ext>
            </a:extLst>
          </p:cNvPr>
          <p:cNvSpPr>
            <a:spLocks noGrp="1"/>
          </p:cNvSpPr>
          <p:nvPr>
            <p:ph type="title"/>
          </p:nvPr>
        </p:nvSpPr>
        <p:spPr/>
        <p:txBody>
          <a:bodyPr>
            <a:normAutofit/>
          </a:bodyPr>
          <a:lstStyle/>
          <a:p>
            <a:r>
              <a:rPr lang="en-US" dirty="0"/>
              <a:t>Odyssey: </a:t>
            </a:r>
            <a:br>
              <a:rPr lang="en-US" dirty="0"/>
            </a:br>
            <a:r>
              <a:rPr lang="en-US" dirty="0"/>
              <a:t>Single-node query answering</a:t>
            </a:r>
            <a:endParaRPr lang="en-CH" dirty="0"/>
          </a:p>
        </p:txBody>
      </p:sp>
      <p:sp>
        <p:nvSpPr>
          <p:cNvPr id="4" name="Slide Number Placeholder 3">
            <a:extLst>
              <a:ext uri="{FF2B5EF4-FFF2-40B4-BE49-F238E27FC236}">
                <a16:creationId xmlns:a16="http://schemas.microsoft.com/office/drawing/2014/main" id="{52BE981B-675E-5C67-D7DA-8A91AC475DF9}"/>
              </a:ext>
            </a:extLst>
          </p:cNvPr>
          <p:cNvSpPr>
            <a:spLocks noGrp="1"/>
          </p:cNvSpPr>
          <p:nvPr>
            <p:ph type="sldNum" sz="quarter" idx="12"/>
          </p:nvPr>
        </p:nvSpPr>
        <p:spPr/>
        <p:txBody>
          <a:bodyPr/>
          <a:lstStyle/>
          <a:p>
            <a:fld id="{00944623-8EEC-0F4B-BFBA-1DF4A14B3FE1}" type="slidenum">
              <a:rPr lang="en-CH" smtClean="0"/>
              <a:t>71</a:t>
            </a:fld>
            <a:endParaRPr lang="en-CH"/>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A4030A4-89C0-45D0-6C42-08DD694D9DEF}"/>
                  </a:ext>
                </a:extLst>
              </p:cNvPr>
              <p:cNvSpPr txBox="1">
                <a:spLocks/>
              </p:cNvSpPr>
              <p:nvPr/>
            </p:nvSpPr>
            <p:spPr>
              <a:xfrm>
                <a:off x="581891" y="2129997"/>
                <a:ext cx="6830127" cy="391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dirty="0"/>
                  <a:t>Priority Queue Size Threshold</a:t>
                </a:r>
                <a:r>
                  <a:rPr lang="en-US" dirty="0"/>
                  <a:t> Estimation</a:t>
                </a:r>
              </a:p>
              <a:p>
                <a:endParaRPr lang="en-US" dirty="0"/>
              </a:p>
              <a:p>
                <a:pPr lvl="1"/>
                <a:r>
                  <a:rPr lang="en-US" dirty="0"/>
                  <a:t>C</a:t>
                </a:r>
                <a:r>
                  <a:rPr lang="en-CH" dirty="0"/>
                  <a:t>orrelation between </a:t>
                </a:r>
                <a:r>
                  <a:rPr lang="en-US" dirty="0"/>
                  <a:t>1</a:t>
                </a:r>
                <a:r>
                  <a:rPr lang="en-US" baseline="30000" dirty="0"/>
                  <a:t>st</a:t>
                </a:r>
                <a:r>
                  <a:rPr lang="en-US" dirty="0"/>
                  <a:t> BSF and median size of the priority queues of the query</a:t>
                </a:r>
                <a:endParaRPr lang="en-CH" dirty="0"/>
              </a:p>
              <a:p>
                <a:endParaRPr lang="en-CH" dirty="0"/>
              </a:p>
              <a:p>
                <a:pPr lvl="1"/>
                <a14:m>
                  <m:oMath xmlns:m="http://schemas.openxmlformats.org/officeDocument/2006/math">
                    <m:r>
                      <a:rPr lang="en-US" b="0" i="1" smtClean="0">
                        <a:latin typeface="Cambria Math" panose="02040503050406030204" pitchFamily="18" charset="0"/>
                      </a:rPr>
                      <m:t>𝑀𝑒𝑑𝐹𝑢𝑛</m:t>
                    </m:r>
                    <m:r>
                      <a:rPr lang="en-US"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𝑏</m:t>
                        </m:r>
                        <m:r>
                          <a:rPr lang="en-US" b="0" i="1" smtClean="0">
                            <a:latin typeface="Cambria Math" panose="02040503050406030204" pitchFamily="18" charset="0"/>
                          </a:rPr>
                          <m:t> </m:t>
                        </m:r>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rPr>
                              <m:t>𝐵𝑆𝐹</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en>
                    </m:f>
                  </m:oMath>
                </a14:m>
                <a:endParaRPr lang="en-US" dirty="0"/>
              </a:p>
              <a:p>
                <a:pPr lvl="2"/>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oMath>
                </a14:m>
                <a:endParaRPr lang="en-US" b="0" i="1" dirty="0">
                  <a:latin typeface="Cambria Math" panose="02040503050406030204" pitchFamily="18" charset="0"/>
                  <a:ea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ℝ</m:t>
                    </m:r>
                  </m:oMath>
                </a14:m>
                <a:endParaRPr lang="en-US" dirty="0"/>
              </a:p>
              <a:p>
                <a:pPr lvl="2"/>
                <a:r>
                  <a:rPr lang="en-US" dirty="0"/>
                  <a:t>Divide by a constant</a:t>
                </a:r>
              </a:p>
              <a:p>
                <a:endParaRPr lang="en-US" dirty="0"/>
              </a:p>
            </p:txBody>
          </p:sp>
        </mc:Choice>
        <mc:Fallback xmlns="">
          <p:sp>
            <p:nvSpPr>
              <p:cNvPr id="6" name="Content Placeholder 2">
                <a:extLst>
                  <a:ext uri="{FF2B5EF4-FFF2-40B4-BE49-F238E27FC236}">
                    <a16:creationId xmlns:a16="http://schemas.microsoft.com/office/drawing/2014/main" id="{2A4030A4-89C0-45D0-6C42-08DD694D9DEF}"/>
                  </a:ext>
                </a:extLst>
              </p:cNvPr>
              <p:cNvSpPr txBox="1">
                <a:spLocks noRot="1" noChangeAspect="1" noMove="1" noResize="1" noEditPoints="1" noAdjustHandles="1" noChangeArrowheads="1" noChangeShapeType="1" noTextEdit="1"/>
              </p:cNvSpPr>
              <p:nvPr/>
            </p:nvSpPr>
            <p:spPr>
              <a:xfrm>
                <a:off x="581891" y="2129997"/>
                <a:ext cx="6830127" cy="3913666"/>
              </a:xfrm>
              <a:prstGeom prst="rect">
                <a:avLst/>
              </a:prstGeom>
              <a:blipFill>
                <a:blip r:embed="rId4"/>
                <a:stretch>
                  <a:fillRect l="-1484" t="-2589" r="-186"/>
                </a:stretch>
              </a:blipFill>
            </p:spPr>
            <p:txBody>
              <a:bodyPr/>
              <a:lstStyle/>
              <a:p>
                <a:r>
                  <a:rPr lang="en-CH">
                    <a:noFill/>
                  </a:rPr>
                  <a:t> </a:t>
                </a:r>
              </a:p>
            </p:txBody>
          </p:sp>
        </mc:Fallback>
      </mc:AlternateContent>
      <p:pic>
        <p:nvPicPr>
          <p:cNvPr id="3" name="Picture 2">
            <a:extLst>
              <a:ext uri="{FF2B5EF4-FFF2-40B4-BE49-F238E27FC236}">
                <a16:creationId xmlns:a16="http://schemas.microsoft.com/office/drawing/2014/main" id="{FF7C78DC-3F16-F57F-755F-502744D9C3CB}"/>
              </a:ext>
            </a:extLst>
          </p:cNvPr>
          <p:cNvPicPr>
            <a:picLocks noChangeAspect="1"/>
          </p:cNvPicPr>
          <p:nvPr/>
        </p:nvPicPr>
        <p:blipFill>
          <a:blip r:embed="rId5"/>
          <a:stretch>
            <a:fillRect/>
          </a:stretch>
        </p:blipFill>
        <p:spPr>
          <a:xfrm>
            <a:off x="8041987" y="3429000"/>
            <a:ext cx="3874610" cy="2905958"/>
          </a:xfrm>
          <a:prstGeom prst="rect">
            <a:avLst/>
          </a:prstGeom>
        </p:spPr>
      </p:pic>
    </p:spTree>
    <p:extLst>
      <p:ext uri="{BB962C8B-B14F-4D97-AF65-F5344CB8AC3E}">
        <p14:creationId xmlns:p14="http://schemas.microsoft.com/office/powerpoint/2010/main" val="4191989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B20F9B9-D824-2544-B30E-0EDCDFDA0BE2}"/>
              </a:ext>
            </a:extLst>
          </p:cNvPr>
          <p:cNvGraphicFramePr>
            <a:graphicFrameLocks/>
          </p:cNvGraphicFramePr>
          <p:nvPr/>
        </p:nvGraphicFramePr>
        <p:xfrm>
          <a:off x="433953" y="635431"/>
          <a:ext cx="10919847" cy="513614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D08AC77-28AA-0146-0AC4-BBF41608DF37}"/>
              </a:ext>
            </a:extLst>
          </p:cNvPr>
          <p:cNvSpPr>
            <a:spLocks noGrp="1"/>
          </p:cNvSpPr>
          <p:nvPr>
            <p:ph type="title"/>
          </p:nvPr>
        </p:nvSpPr>
        <p:spPr>
          <a:xfrm>
            <a:off x="838200" y="365125"/>
            <a:ext cx="5593597" cy="1325563"/>
          </a:xfrm>
        </p:spPr>
        <p:txBody>
          <a:bodyPr/>
          <a:lstStyle/>
          <a:p>
            <a:r>
              <a:rPr lang="en-CH" dirty="0"/>
              <a:t>Replication Index Size</a:t>
            </a:r>
          </a:p>
        </p:txBody>
      </p:sp>
      <p:sp>
        <p:nvSpPr>
          <p:cNvPr id="4" name="Slide Number Placeholder 3">
            <a:extLst>
              <a:ext uri="{FF2B5EF4-FFF2-40B4-BE49-F238E27FC236}">
                <a16:creationId xmlns:a16="http://schemas.microsoft.com/office/drawing/2014/main" id="{36B5D194-7C61-6238-97F9-2EF43AA3EE4C}"/>
              </a:ext>
            </a:extLst>
          </p:cNvPr>
          <p:cNvSpPr>
            <a:spLocks noGrp="1"/>
          </p:cNvSpPr>
          <p:nvPr>
            <p:ph type="sldNum" sz="quarter" idx="12"/>
          </p:nvPr>
        </p:nvSpPr>
        <p:spPr/>
        <p:txBody>
          <a:bodyPr/>
          <a:lstStyle/>
          <a:p>
            <a:fld id="{00944623-8EEC-0F4B-BFBA-1DF4A14B3FE1}" type="slidenum">
              <a:rPr lang="en-CH" smtClean="0"/>
              <a:t>72</a:t>
            </a:fld>
            <a:endParaRPr lang="en-CH"/>
          </a:p>
        </p:txBody>
      </p:sp>
      <p:sp>
        <p:nvSpPr>
          <p:cNvPr id="7" name="TextBox 6">
            <a:extLst>
              <a:ext uri="{FF2B5EF4-FFF2-40B4-BE49-F238E27FC236}">
                <a16:creationId xmlns:a16="http://schemas.microsoft.com/office/drawing/2014/main" id="{CD9DD395-3942-B995-BC14-9373B8DFEFDE}"/>
              </a:ext>
            </a:extLst>
          </p:cNvPr>
          <p:cNvSpPr txBox="1"/>
          <p:nvPr/>
        </p:nvSpPr>
        <p:spPr>
          <a:xfrm rot="20130512">
            <a:off x="6715203" y="634308"/>
            <a:ext cx="3240535" cy="830997"/>
          </a:xfrm>
          <a:prstGeom prst="rect">
            <a:avLst/>
          </a:prstGeom>
          <a:noFill/>
        </p:spPr>
        <p:txBody>
          <a:bodyPr wrap="square" rtlCol="0">
            <a:spAutoFit/>
          </a:bodyPr>
          <a:lstStyle/>
          <a:p>
            <a:pPr algn="ctr"/>
            <a:r>
              <a:rPr lang="en-US" sz="2400" dirty="0">
                <a:solidFill>
                  <a:srgbClr val="C00000"/>
                </a:solidFill>
              </a:rPr>
              <a:t>more replication,</a:t>
            </a:r>
          </a:p>
          <a:p>
            <a:pPr algn="ctr"/>
            <a:r>
              <a:rPr lang="en-US" sz="2400" dirty="0">
                <a:solidFill>
                  <a:srgbClr val="C00000"/>
                </a:solidFill>
              </a:rPr>
              <a:t>bigger index size</a:t>
            </a:r>
          </a:p>
        </p:txBody>
      </p:sp>
      <p:cxnSp>
        <p:nvCxnSpPr>
          <p:cNvPr id="13" name="Curved Connector 12">
            <a:extLst>
              <a:ext uri="{FF2B5EF4-FFF2-40B4-BE49-F238E27FC236}">
                <a16:creationId xmlns:a16="http://schemas.microsoft.com/office/drawing/2014/main" id="{08DFA1A6-72E3-30B8-BD5E-28EEBEF80D6C}"/>
              </a:ext>
            </a:extLst>
          </p:cNvPr>
          <p:cNvCxnSpPr>
            <a:cxnSpLocks/>
          </p:cNvCxnSpPr>
          <p:nvPr/>
        </p:nvCxnSpPr>
        <p:spPr>
          <a:xfrm flipV="1">
            <a:off x="5873858" y="774915"/>
            <a:ext cx="5479942" cy="1487838"/>
          </a:xfrm>
          <a:prstGeom prst="curvedConnector3">
            <a:avLst>
              <a:gd name="adj1" fmla="val 50000"/>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7552122-5F36-33F5-CF64-5A43B9863869}"/>
              </a:ext>
            </a:extLst>
          </p:cNvPr>
          <p:cNvSpPr txBox="1"/>
          <p:nvPr/>
        </p:nvSpPr>
        <p:spPr>
          <a:xfrm>
            <a:off x="0" y="5954137"/>
            <a:ext cx="12191999" cy="584775"/>
          </a:xfrm>
          <a:prstGeom prst="rect">
            <a:avLst/>
          </a:prstGeom>
          <a:noFill/>
        </p:spPr>
        <p:txBody>
          <a:bodyPr wrap="square">
            <a:spAutoFit/>
          </a:bodyPr>
          <a:lstStyle/>
          <a:p>
            <a:pPr algn="ctr"/>
            <a:r>
              <a:rPr lang="en-US" sz="3200" b="1" dirty="0"/>
              <a:t>More replication requires more memory!</a:t>
            </a:r>
            <a:endParaRPr lang="en-CH" sz="3200" b="1" dirty="0"/>
          </a:p>
        </p:txBody>
      </p:sp>
    </p:spTree>
    <p:extLst>
      <p:ext uri="{BB962C8B-B14F-4D97-AF65-F5344CB8AC3E}">
        <p14:creationId xmlns:p14="http://schemas.microsoft.com/office/powerpoint/2010/main" val="29266534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023D1A1-CBDE-9BF7-F820-6B2F95DAF1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944623-8EEC-0F4B-BFBA-1DF4A14B3FE1}" type="slidenum">
              <a:rPr lang="en-US" smtClean="0"/>
              <a:pPr>
                <a:spcAft>
                  <a:spcPts val="600"/>
                </a:spcAft>
              </a:pPr>
              <a:t>73</a:t>
            </a:fld>
            <a:endParaRPr lang="en-US"/>
          </a:p>
        </p:txBody>
      </p:sp>
      <p:sp>
        <p:nvSpPr>
          <p:cNvPr id="7" name="Title 1">
            <a:extLst>
              <a:ext uri="{FF2B5EF4-FFF2-40B4-BE49-F238E27FC236}">
                <a16:creationId xmlns:a16="http://schemas.microsoft.com/office/drawing/2014/main" id="{7C8067D1-2F7E-7C70-FA4B-1ECCDBC3161F}"/>
              </a:ext>
            </a:extLst>
          </p:cNvPr>
          <p:cNvSpPr txBox="1">
            <a:spLocks/>
          </p:cNvSpPr>
          <p:nvPr/>
        </p:nvSpPr>
        <p:spPr>
          <a:xfrm>
            <a:off x="638881" y="417576"/>
            <a:ext cx="10909640" cy="12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t>Resources</a:t>
            </a:r>
          </a:p>
        </p:txBody>
      </p:sp>
      <p:sp>
        <p:nvSpPr>
          <p:cNvPr id="2" name="TextBox 1">
            <a:extLst>
              <a:ext uri="{FF2B5EF4-FFF2-40B4-BE49-F238E27FC236}">
                <a16:creationId xmlns:a16="http://schemas.microsoft.com/office/drawing/2014/main" id="{B8489E1D-2113-0DA6-7BF4-DA86F7DE49E5}"/>
              </a:ext>
            </a:extLst>
          </p:cNvPr>
          <p:cNvSpPr txBox="1"/>
          <p:nvPr/>
        </p:nvSpPr>
        <p:spPr>
          <a:xfrm>
            <a:off x="-2299" y="3318301"/>
            <a:ext cx="12192000" cy="830997"/>
          </a:xfrm>
          <a:prstGeom prst="rect">
            <a:avLst/>
          </a:prstGeom>
          <a:noFill/>
        </p:spPr>
        <p:txBody>
          <a:bodyPr wrap="square" rtlCol="0">
            <a:spAutoFit/>
          </a:bodyPr>
          <a:lstStyle/>
          <a:p>
            <a:pPr algn="ctr"/>
            <a:r>
              <a:rPr lang="en-CH" sz="2400" dirty="0"/>
              <a:t>Code:  </a:t>
            </a:r>
            <a:r>
              <a:rPr lang="en-US" sz="2400" kern="1200" dirty="0">
                <a:solidFill>
                  <a:schemeClr val="tx1"/>
                </a:solidFill>
                <a:latin typeface="+mn-lt"/>
                <a:ea typeface="+mn-ea"/>
                <a:cs typeface="+mn-cs"/>
                <a:hlinkClick r:id="rId3"/>
              </a:rPr>
              <a:t>https://github.com/PLATON-MARIE-CURIE-PROJECT/Odyssey</a:t>
            </a:r>
            <a:endParaRPr lang="en-US" sz="2400" kern="1200" dirty="0">
              <a:solidFill>
                <a:schemeClr val="tx1"/>
              </a:solidFill>
              <a:latin typeface="+mn-lt"/>
              <a:ea typeface="+mn-ea"/>
              <a:cs typeface="+mn-cs"/>
            </a:endParaRPr>
          </a:p>
          <a:p>
            <a:pPr algn="ctr"/>
            <a:r>
              <a:rPr lang="en-CH" sz="2400" dirty="0"/>
              <a:t>Paper: </a:t>
            </a:r>
            <a:r>
              <a:rPr lang="en-US" sz="2400" kern="1200" dirty="0">
                <a:solidFill>
                  <a:schemeClr val="tx1"/>
                </a:solidFill>
                <a:latin typeface="+mn-lt"/>
                <a:ea typeface="+mn-ea"/>
                <a:cs typeface="+mn-cs"/>
                <a:hlinkClick r:id="rId4"/>
              </a:rPr>
              <a:t>https://www.vldb.org/pvldb/vol16/p1140-chatzakis.pdf</a:t>
            </a:r>
            <a:r>
              <a:rPr lang="en-US" sz="2400" kern="1200" dirty="0">
                <a:solidFill>
                  <a:schemeClr val="tx1"/>
                </a:solidFill>
                <a:latin typeface="+mn-lt"/>
                <a:ea typeface="+mn-ea"/>
                <a:cs typeface="+mn-cs"/>
              </a:rPr>
              <a:t>   </a:t>
            </a:r>
          </a:p>
        </p:txBody>
      </p:sp>
      <p:sp>
        <p:nvSpPr>
          <p:cNvPr id="9" name="AutoShape 2" descr="VLDB 2023 Vancouver BC Canada">
            <a:extLst>
              <a:ext uri="{FF2B5EF4-FFF2-40B4-BE49-F238E27FC236}">
                <a16:creationId xmlns:a16="http://schemas.microsoft.com/office/drawing/2014/main" id="{F205DD81-0D96-B753-06CD-5EE58E539E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sp>
        <p:nvSpPr>
          <p:cNvPr id="10" name="AutoShape 4" descr="VLDB 2023 Vancouver BC Canada">
            <a:extLst>
              <a:ext uri="{FF2B5EF4-FFF2-40B4-BE49-F238E27FC236}">
                <a16:creationId xmlns:a16="http://schemas.microsoft.com/office/drawing/2014/main" id="{666E0377-5C10-332C-A9FE-D5E8AF7E4C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spTree>
    <p:extLst>
      <p:ext uri="{BB962C8B-B14F-4D97-AF65-F5344CB8AC3E}">
        <p14:creationId xmlns:p14="http://schemas.microsoft.com/office/powerpoint/2010/main" val="287149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A040-CA08-F4ED-22C3-2F7D99866B32}"/>
              </a:ext>
            </a:extLst>
          </p:cNvPr>
          <p:cNvSpPr>
            <a:spLocks noGrp="1"/>
          </p:cNvSpPr>
          <p:nvPr>
            <p:ph type="title"/>
          </p:nvPr>
        </p:nvSpPr>
        <p:spPr/>
        <p:txBody>
          <a:bodyPr>
            <a:normAutofit/>
          </a:bodyPr>
          <a:lstStyle/>
          <a:p>
            <a:r>
              <a:rPr lang="en-US" dirty="0"/>
              <a:t>Odyssey:</a:t>
            </a:r>
            <a:br>
              <a:rPr lang="en-US" dirty="0"/>
            </a:br>
            <a:r>
              <a:rPr lang="en-US" dirty="0"/>
              <a:t>Single-node query answering</a:t>
            </a:r>
            <a:endParaRPr lang="en-CH" dirty="0"/>
          </a:p>
        </p:txBody>
      </p:sp>
      <p:sp>
        <p:nvSpPr>
          <p:cNvPr id="4" name="Slide Number Placeholder 3">
            <a:extLst>
              <a:ext uri="{FF2B5EF4-FFF2-40B4-BE49-F238E27FC236}">
                <a16:creationId xmlns:a16="http://schemas.microsoft.com/office/drawing/2014/main" id="{212E4F4B-6AE8-7E1D-C1CA-AEC68BE1C5CC}"/>
              </a:ext>
            </a:extLst>
          </p:cNvPr>
          <p:cNvSpPr>
            <a:spLocks noGrp="1"/>
          </p:cNvSpPr>
          <p:nvPr>
            <p:ph type="sldNum" sz="quarter" idx="12"/>
          </p:nvPr>
        </p:nvSpPr>
        <p:spPr/>
        <p:txBody>
          <a:bodyPr/>
          <a:lstStyle/>
          <a:p>
            <a:fld id="{00944623-8EEC-0F4B-BFBA-1DF4A14B3FE1}" type="slidenum">
              <a:rPr lang="en-CH" smtClean="0"/>
              <a:t>8</a:t>
            </a:fld>
            <a:endParaRPr lang="en-CH"/>
          </a:p>
        </p:txBody>
      </p:sp>
      <p:sp>
        <p:nvSpPr>
          <p:cNvPr id="5" name="Rectangle: Rounded Corners 238">
            <a:extLst>
              <a:ext uri="{FF2B5EF4-FFF2-40B4-BE49-F238E27FC236}">
                <a16:creationId xmlns:a16="http://schemas.microsoft.com/office/drawing/2014/main" id="{59D70628-919F-8C63-411F-BC7ECE71896C}"/>
              </a:ext>
            </a:extLst>
          </p:cNvPr>
          <p:cNvSpPr/>
          <p:nvPr/>
        </p:nvSpPr>
        <p:spPr>
          <a:xfrm>
            <a:off x="838200" y="3429000"/>
            <a:ext cx="3197881" cy="1807496"/>
          </a:xfrm>
          <a:prstGeom prst="roundRect">
            <a:avLst/>
          </a:prstGeom>
          <a:solidFill>
            <a:schemeClr val="bg1">
              <a:lumMod val="95000"/>
            </a:schemeClr>
          </a:solidFill>
          <a:ln w="38100"/>
        </p:spPr>
        <p:style>
          <a:lnRef idx="2">
            <a:schemeClr val="accent3"/>
          </a:lnRef>
          <a:fillRef idx="1">
            <a:schemeClr val="lt1"/>
          </a:fillRef>
          <a:effectRef idx="0">
            <a:schemeClr val="accent3"/>
          </a:effectRef>
          <a:fontRef idx="minor">
            <a:schemeClr val="dk1"/>
          </a:fontRef>
        </p:style>
        <p:txBody>
          <a:bodyPr rtlCol="0" anchor="b"/>
          <a:lstStyle/>
          <a:p>
            <a:pPr algn="ctr"/>
            <a:r>
              <a:rPr lang="en-US" sz="1400" b="1" dirty="0">
                <a:latin typeface="Arial" panose="020B0604020202020204" pitchFamily="34" charset="0"/>
                <a:cs typeface="Arial" panose="020B0604020202020204" pitchFamily="34" charset="0"/>
              </a:rPr>
              <a:t>build</a:t>
            </a:r>
            <a:r>
              <a:rPr lang="en-US" sz="1400" dirty="0">
                <a:latin typeface="Arial" panose="020B0604020202020204" pitchFamily="34" charset="0"/>
                <a:cs typeface="Arial" panose="020B0604020202020204" pitchFamily="34" charset="0"/>
              </a:rPr>
              <a:t> index tree</a:t>
            </a:r>
          </a:p>
        </p:txBody>
      </p:sp>
      <p:sp>
        <p:nvSpPr>
          <p:cNvPr id="6" name="Flowchart: Connector 239">
            <a:extLst>
              <a:ext uri="{FF2B5EF4-FFF2-40B4-BE49-F238E27FC236}">
                <a16:creationId xmlns:a16="http://schemas.microsoft.com/office/drawing/2014/main" id="{040ACA9D-2A36-7E2B-8D52-B8AAB6AE8C23}"/>
              </a:ext>
            </a:extLst>
          </p:cNvPr>
          <p:cNvSpPr/>
          <p:nvPr/>
        </p:nvSpPr>
        <p:spPr>
          <a:xfrm flipV="1">
            <a:off x="1232174" y="4143235"/>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240">
            <a:extLst>
              <a:ext uri="{FF2B5EF4-FFF2-40B4-BE49-F238E27FC236}">
                <a16:creationId xmlns:a16="http://schemas.microsoft.com/office/drawing/2014/main" id="{0480E682-0608-2FC2-0D64-5C6D0857BC89}"/>
              </a:ext>
            </a:extLst>
          </p:cNvPr>
          <p:cNvSpPr/>
          <p:nvPr/>
        </p:nvSpPr>
        <p:spPr>
          <a:xfrm flipV="1">
            <a:off x="1125922" y="4362570"/>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37DF63C-3584-F852-72A2-9FCDBEADE16A}"/>
              </a:ext>
            </a:extLst>
          </p:cNvPr>
          <p:cNvCxnSpPr>
            <a:cxnSpLocks/>
            <a:stCxn id="6" idx="1"/>
            <a:endCxn id="7" idx="4"/>
          </p:cNvCxnSpPr>
          <p:nvPr/>
        </p:nvCxnSpPr>
        <p:spPr>
          <a:xfrm flipH="1">
            <a:off x="1196980" y="4264539"/>
            <a:ext cx="56006" cy="98031"/>
          </a:xfrm>
          <a:prstGeom prst="line">
            <a:avLst/>
          </a:prstGeom>
        </p:spPr>
        <p:style>
          <a:lnRef idx="1">
            <a:schemeClr val="accent1"/>
          </a:lnRef>
          <a:fillRef idx="0">
            <a:schemeClr val="accent1"/>
          </a:fillRef>
          <a:effectRef idx="0">
            <a:schemeClr val="accent1"/>
          </a:effectRef>
          <a:fontRef idx="minor">
            <a:schemeClr val="tx1"/>
          </a:fontRef>
        </p:style>
      </p:cxnSp>
      <p:sp>
        <p:nvSpPr>
          <p:cNvPr id="9" name="Flowchart: Connector 258">
            <a:extLst>
              <a:ext uri="{FF2B5EF4-FFF2-40B4-BE49-F238E27FC236}">
                <a16:creationId xmlns:a16="http://schemas.microsoft.com/office/drawing/2014/main" id="{45CB31C1-1221-8AB1-4E97-BCB1A7D484C2}"/>
              </a:ext>
            </a:extLst>
          </p:cNvPr>
          <p:cNvSpPr/>
          <p:nvPr/>
        </p:nvSpPr>
        <p:spPr>
          <a:xfrm flipV="1">
            <a:off x="1353478" y="4359600"/>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259">
            <a:extLst>
              <a:ext uri="{FF2B5EF4-FFF2-40B4-BE49-F238E27FC236}">
                <a16:creationId xmlns:a16="http://schemas.microsoft.com/office/drawing/2014/main" id="{27F14474-9F2D-FC76-E607-D30BEE63478D}"/>
              </a:ext>
            </a:extLst>
          </p:cNvPr>
          <p:cNvSpPr/>
          <p:nvPr/>
        </p:nvSpPr>
        <p:spPr>
          <a:xfrm flipV="1">
            <a:off x="1247226" y="4578935"/>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260">
            <a:extLst>
              <a:ext uri="{FF2B5EF4-FFF2-40B4-BE49-F238E27FC236}">
                <a16:creationId xmlns:a16="http://schemas.microsoft.com/office/drawing/2014/main" id="{7742CC47-EA83-E281-1380-B7AC4D3DCB54}"/>
              </a:ext>
            </a:extLst>
          </p:cNvPr>
          <p:cNvSpPr/>
          <p:nvPr/>
        </p:nvSpPr>
        <p:spPr>
          <a:xfrm flipV="1">
            <a:off x="1459607" y="4575440"/>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E33E11E-3490-8109-92D4-E31E769D23D1}"/>
              </a:ext>
            </a:extLst>
          </p:cNvPr>
          <p:cNvCxnSpPr>
            <a:cxnSpLocks/>
            <a:stCxn id="9" idx="1"/>
            <a:endCxn id="10" idx="4"/>
          </p:cNvCxnSpPr>
          <p:nvPr/>
        </p:nvCxnSpPr>
        <p:spPr>
          <a:xfrm flipH="1">
            <a:off x="1318284" y="4480904"/>
            <a:ext cx="56006" cy="9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E3DCFD-E5C7-BBAE-7ED6-C2576B45FF16}"/>
              </a:ext>
            </a:extLst>
          </p:cNvPr>
          <p:cNvCxnSpPr>
            <a:cxnSpLocks/>
            <a:stCxn id="9" idx="7"/>
            <a:endCxn id="11" idx="4"/>
          </p:cNvCxnSpPr>
          <p:nvPr/>
        </p:nvCxnSpPr>
        <p:spPr>
          <a:xfrm>
            <a:off x="1474782" y="4480904"/>
            <a:ext cx="55883" cy="94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6FCF27-68FD-D130-905B-640A59BB53CF}"/>
              </a:ext>
            </a:extLst>
          </p:cNvPr>
          <p:cNvCxnSpPr>
            <a:cxnSpLocks/>
            <a:stCxn id="6" idx="7"/>
            <a:endCxn id="9" idx="4"/>
          </p:cNvCxnSpPr>
          <p:nvPr/>
        </p:nvCxnSpPr>
        <p:spPr>
          <a:xfrm>
            <a:off x="1353478" y="4264539"/>
            <a:ext cx="71058" cy="95061"/>
          </a:xfrm>
          <a:prstGeom prst="line">
            <a:avLst/>
          </a:prstGeom>
        </p:spPr>
        <p:style>
          <a:lnRef idx="1">
            <a:schemeClr val="accent1"/>
          </a:lnRef>
          <a:fillRef idx="0">
            <a:schemeClr val="accent1"/>
          </a:fillRef>
          <a:effectRef idx="0">
            <a:schemeClr val="accent1"/>
          </a:effectRef>
          <a:fontRef idx="minor">
            <a:schemeClr val="tx1"/>
          </a:fontRef>
        </p:style>
      </p:cxnSp>
      <p:sp>
        <p:nvSpPr>
          <p:cNvPr id="15" name="Isosceles Triangle 273">
            <a:extLst>
              <a:ext uri="{FF2B5EF4-FFF2-40B4-BE49-F238E27FC236}">
                <a16:creationId xmlns:a16="http://schemas.microsoft.com/office/drawing/2014/main" id="{02FB3B81-EE2E-BD7F-DE1E-25949F8E2F04}"/>
              </a:ext>
            </a:extLst>
          </p:cNvPr>
          <p:cNvSpPr/>
          <p:nvPr/>
        </p:nvSpPr>
        <p:spPr>
          <a:xfrm>
            <a:off x="898121" y="4002298"/>
            <a:ext cx="813820" cy="75252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274">
            <a:extLst>
              <a:ext uri="{FF2B5EF4-FFF2-40B4-BE49-F238E27FC236}">
                <a16:creationId xmlns:a16="http://schemas.microsoft.com/office/drawing/2014/main" id="{B8C04FE1-F699-EE76-2D23-67DB38095F24}"/>
              </a:ext>
            </a:extLst>
          </p:cNvPr>
          <p:cNvSpPr/>
          <p:nvPr/>
        </p:nvSpPr>
        <p:spPr>
          <a:xfrm flipV="1">
            <a:off x="2116259" y="4143235"/>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275">
            <a:extLst>
              <a:ext uri="{FF2B5EF4-FFF2-40B4-BE49-F238E27FC236}">
                <a16:creationId xmlns:a16="http://schemas.microsoft.com/office/drawing/2014/main" id="{041A6595-3C98-DB5D-D460-FDC132F1B4B9}"/>
              </a:ext>
            </a:extLst>
          </p:cNvPr>
          <p:cNvSpPr/>
          <p:nvPr/>
        </p:nvSpPr>
        <p:spPr>
          <a:xfrm flipV="1">
            <a:off x="2010007" y="4362570"/>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A08E5189-E92F-58CC-E165-45445F61160E}"/>
              </a:ext>
            </a:extLst>
          </p:cNvPr>
          <p:cNvCxnSpPr>
            <a:cxnSpLocks/>
            <a:stCxn id="16" idx="1"/>
            <a:endCxn id="17" idx="4"/>
          </p:cNvCxnSpPr>
          <p:nvPr/>
        </p:nvCxnSpPr>
        <p:spPr>
          <a:xfrm flipH="1">
            <a:off x="2081065" y="4264539"/>
            <a:ext cx="56006" cy="98031"/>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277">
            <a:extLst>
              <a:ext uri="{FF2B5EF4-FFF2-40B4-BE49-F238E27FC236}">
                <a16:creationId xmlns:a16="http://schemas.microsoft.com/office/drawing/2014/main" id="{3334AFDB-F4BD-6707-A52C-13E472FEFC56}"/>
              </a:ext>
            </a:extLst>
          </p:cNvPr>
          <p:cNvSpPr/>
          <p:nvPr/>
        </p:nvSpPr>
        <p:spPr>
          <a:xfrm flipV="1">
            <a:off x="2237563" y="4359600"/>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0FA1BE1-A301-BBFB-A255-9562F949E7AB}"/>
              </a:ext>
            </a:extLst>
          </p:cNvPr>
          <p:cNvCxnSpPr>
            <a:cxnSpLocks/>
            <a:stCxn id="16" idx="7"/>
            <a:endCxn id="19" idx="4"/>
          </p:cNvCxnSpPr>
          <p:nvPr/>
        </p:nvCxnSpPr>
        <p:spPr>
          <a:xfrm>
            <a:off x="2237563" y="4264539"/>
            <a:ext cx="71058" cy="95061"/>
          </a:xfrm>
          <a:prstGeom prst="line">
            <a:avLst/>
          </a:prstGeom>
        </p:spPr>
        <p:style>
          <a:lnRef idx="1">
            <a:schemeClr val="accent1"/>
          </a:lnRef>
          <a:fillRef idx="0">
            <a:schemeClr val="accent1"/>
          </a:fillRef>
          <a:effectRef idx="0">
            <a:schemeClr val="accent1"/>
          </a:effectRef>
          <a:fontRef idx="minor">
            <a:schemeClr val="tx1"/>
          </a:fontRef>
        </p:style>
      </p:cxnSp>
      <p:sp>
        <p:nvSpPr>
          <p:cNvPr id="21" name="Isosceles Triangle 283">
            <a:extLst>
              <a:ext uri="{FF2B5EF4-FFF2-40B4-BE49-F238E27FC236}">
                <a16:creationId xmlns:a16="http://schemas.microsoft.com/office/drawing/2014/main" id="{CCF9212D-4BD2-B4D9-AA4F-F3CB53125D88}"/>
              </a:ext>
            </a:extLst>
          </p:cNvPr>
          <p:cNvSpPr/>
          <p:nvPr/>
        </p:nvSpPr>
        <p:spPr>
          <a:xfrm>
            <a:off x="1782206" y="4002298"/>
            <a:ext cx="813820" cy="75252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84">
            <a:extLst>
              <a:ext uri="{FF2B5EF4-FFF2-40B4-BE49-F238E27FC236}">
                <a16:creationId xmlns:a16="http://schemas.microsoft.com/office/drawing/2014/main" id="{0E435BFE-43F9-D834-213A-D0D526541CED}"/>
              </a:ext>
            </a:extLst>
          </p:cNvPr>
          <p:cNvSpPr/>
          <p:nvPr/>
        </p:nvSpPr>
        <p:spPr>
          <a:xfrm flipV="1">
            <a:off x="3441913" y="4142939"/>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85">
            <a:extLst>
              <a:ext uri="{FF2B5EF4-FFF2-40B4-BE49-F238E27FC236}">
                <a16:creationId xmlns:a16="http://schemas.microsoft.com/office/drawing/2014/main" id="{03894283-3385-903D-068B-35B26E737981}"/>
              </a:ext>
            </a:extLst>
          </p:cNvPr>
          <p:cNvSpPr/>
          <p:nvPr/>
        </p:nvSpPr>
        <p:spPr>
          <a:xfrm flipV="1">
            <a:off x="3335661" y="4362274"/>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1018367-08E0-8391-1EDD-CAFEF4EBAB7B}"/>
              </a:ext>
            </a:extLst>
          </p:cNvPr>
          <p:cNvCxnSpPr>
            <a:cxnSpLocks/>
            <a:stCxn id="22" idx="1"/>
            <a:endCxn id="23" idx="4"/>
          </p:cNvCxnSpPr>
          <p:nvPr/>
        </p:nvCxnSpPr>
        <p:spPr>
          <a:xfrm flipH="1">
            <a:off x="3406719" y="4264243"/>
            <a:ext cx="56006" cy="98031"/>
          </a:xfrm>
          <a:prstGeom prst="line">
            <a:avLst/>
          </a:prstGeom>
        </p:spPr>
        <p:style>
          <a:lnRef idx="1">
            <a:schemeClr val="accent1"/>
          </a:lnRef>
          <a:fillRef idx="0">
            <a:schemeClr val="accent1"/>
          </a:fillRef>
          <a:effectRef idx="0">
            <a:schemeClr val="accent1"/>
          </a:effectRef>
          <a:fontRef idx="minor">
            <a:schemeClr val="tx1"/>
          </a:fontRef>
        </p:style>
      </p:cxnSp>
      <p:sp>
        <p:nvSpPr>
          <p:cNvPr id="25" name="Flowchart: Connector 287">
            <a:extLst>
              <a:ext uri="{FF2B5EF4-FFF2-40B4-BE49-F238E27FC236}">
                <a16:creationId xmlns:a16="http://schemas.microsoft.com/office/drawing/2014/main" id="{EE358671-100A-478B-E144-DB7AF9DE061D}"/>
              </a:ext>
            </a:extLst>
          </p:cNvPr>
          <p:cNvSpPr/>
          <p:nvPr/>
        </p:nvSpPr>
        <p:spPr>
          <a:xfrm flipV="1">
            <a:off x="3563217" y="4359304"/>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89">
            <a:extLst>
              <a:ext uri="{FF2B5EF4-FFF2-40B4-BE49-F238E27FC236}">
                <a16:creationId xmlns:a16="http://schemas.microsoft.com/office/drawing/2014/main" id="{EE27AA6A-0CBE-07E9-66D9-328DA8B3333D}"/>
              </a:ext>
            </a:extLst>
          </p:cNvPr>
          <p:cNvSpPr/>
          <p:nvPr/>
        </p:nvSpPr>
        <p:spPr>
          <a:xfrm flipV="1">
            <a:off x="3423115" y="4589641"/>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0CB89AF-5143-498C-C278-09C14ACBB2B8}"/>
              </a:ext>
            </a:extLst>
          </p:cNvPr>
          <p:cNvCxnSpPr>
            <a:cxnSpLocks/>
            <a:endCxn id="26" idx="4"/>
          </p:cNvCxnSpPr>
          <p:nvPr/>
        </p:nvCxnSpPr>
        <p:spPr>
          <a:xfrm>
            <a:off x="3438290" y="4495105"/>
            <a:ext cx="55883" cy="94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0BC00B-DBA9-A8DE-A92B-7854F4B2CB8A}"/>
              </a:ext>
            </a:extLst>
          </p:cNvPr>
          <p:cNvCxnSpPr>
            <a:cxnSpLocks/>
            <a:stCxn id="22" idx="7"/>
            <a:endCxn id="25" idx="4"/>
          </p:cNvCxnSpPr>
          <p:nvPr/>
        </p:nvCxnSpPr>
        <p:spPr>
          <a:xfrm>
            <a:off x="3563217" y="4264243"/>
            <a:ext cx="71058" cy="95061"/>
          </a:xfrm>
          <a:prstGeom prst="line">
            <a:avLst/>
          </a:prstGeom>
        </p:spPr>
        <p:style>
          <a:lnRef idx="1">
            <a:schemeClr val="accent1"/>
          </a:lnRef>
          <a:fillRef idx="0">
            <a:schemeClr val="accent1"/>
          </a:fillRef>
          <a:effectRef idx="0">
            <a:schemeClr val="accent1"/>
          </a:effectRef>
          <a:fontRef idx="minor">
            <a:schemeClr val="tx1"/>
          </a:fontRef>
        </p:style>
      </p:cxnSp>
      <p:sp>
        <p:nvSpPr>
          <p:cNvPr id="29" name="Isosceles Triangle 293">
            <a:extLst>
              <a:ext uri="{FF2B5EF4-FFF2-40B4-BE49-F238E27FC236}">
                <a16:creationId xmlns:a16="http://schemas.microsoft.com/office/drawing/2014/main" id="{A65D7000-A316-429F-CDDC-593131965098}"/>
              </a:ext>
            </a:extLst>
          </p:cNvPr>
          <p:cNvSpPr/>
          <p:nvPr/>
        </p:nvSpPr>
        <p:spPr>
          <a:xfrm>
            <a:off x="3107860" y="4002002"/>
            <a:ext cx="813820" cy="75252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1DA2D53-B6C5-F198-A708-ADC5F258C1C1}"/>
              </a:ext>
            </a:extLst>
          </p:cNvPr>
          <p:cNvCxnSpPr>
            <a:cxnSpLocks/>
          </p:cNvCxnSpPr>
          <p:nvPr/>
        </p:nvCxnSpPr>
        <p:spPr>
          <a:xfrm>
            <a:off x="2686667" y="4405848"/>
            <a:ext cx="359851" cy="0"/>
          </a:xfrm>
          <a:prstGeom prst="line">
            <a:avLst/>
          </a:prstGeom>
          <a:ln w="762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Flowchart: Connector 522">
            <a:extLst>
              <a:ext uri="{FF2B5EF4-FFF2-40B4-BE49-F238E27FC236}">
                <a16:creationId xmlns:a16="http://schemas.microsoft.com/office/drawing/2014/main" id="{223DFCC8-7615-807F-D588-2A7DB4CBD4B6}"/>
              </a:ext>
            </a:extLst>
          </p:cNvPr>
          <p:cNvSpPr/>
          <p:nvPr/>
        </p:nvSpPr>
        <p:spPr>
          <a:xfrm flipV="1">
            <a:off x="2368665" y="3558003"/>
            <a:ext cx="142116" cy="1421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2E964681-AD56-5421-137F-76D43453ED2F}"/>
              </a:ext>
            </a:extLst>
          </p:cNvPr>
          <p:cNvCxnSpPr>
            <a:cxnSpLocks/>
            <a:stCxn id="31" idx="2"/>
            <a:endCxn id="15" idx="0"/>
          </p:cNvCxnSpPr>
          <p:nvPr/>
        </p:nvCxnSpPr>
        <p:spPr>
          <a:xfrm flipH="1">
            <a:off x="1305031" y="3629061"/>
            <a:ext cx="1063634" cy="37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C5C8FC2-9E87-33CE-0AEA-3E1BFA027A8C}"/>
              </a:ext>
            </a:extLst>
          </p:cNvPr>
          <p:cNvCxnSpPr>
            <a:cxnSpLocks/>
            <a:stCxn id="31" idx="1"/>
            <a:endCxn id="21" idx="0"/>
          </p:cNvCxnSpPr>
          <p:nvPr/>
        </p:nvCxnSpPr>
        <p:spPr>
          <a:xfrm flipH="1">
            <a:off x="2189116" y="3679307"/>
            <a:ext cx="200361" cy="322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858A44F-10D9-A47F-3D6E-5C43BBC231EA}"/>
              </a:ext>
            </a:extLst>
          </p:cNvPr>
          <p:cNvCxnSpPr>
            <a:cxnSpLocks/>
            <a:stCxn id="31" idx="6"/>
            <a:endCxn id="29" idx="0"/>
          </p:cNvCxnSpPr>
          <p:nvPr/>
        </p:nvCxnSpPr>
        <p:spPr>
          <a:xfrm>
            <a:off x="2510781" y="3629061"/>
            <a:ext cx="1003989" cy="372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6F2256-65AA-E8EF-E079-18F5F8E6FCE1}"/>
              </a:ext>
            </a:extLst>
          </p:cNvPr>
          <p:cNvCxnSpPr>
            <a:cxnSpLocks/>
            <a:stCxn id="31" idx="0"/>
          </p:cNvCxnSpPr>
          <p:nvPr/>
        </p:nvCxnSpPr>
        <p:spPr>
          <a:xfrm>
            <a:off x="2439723" y="3700119"/>
            <a:ext cx="144003" cy="31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1F4E3CE-1DFF-37FD-CEC5-B5EAFE4AF1CD}"/>
              </a:ext>
            </a:extLst>
          </p:cNvPr>
          <p:cNvCxnSpPr>
            <a:cxnSpLocks/>
            <a:stCxn id="31" idx="7"/>
          </p:cNvCxnSpPr>
          <p:nvPr/>
        </p:nvCxnSpPr>
        <p:spPr>
          <a:xfrm>
            <a:off x="2489969" y="3679307"/>
            <a:ext cx="458699" cy="313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Flowchart: Document 2">
            <a:extLst>
              <a:ext uri="{FF2B5EF4-FFF2-40B4-BE49-F238E27FC236}">
                <a16:creationId xmlns:a16="http://schemas.microsoft.com/office/drawing/2014/main" id="{F4C9CA06-E564-4864-0342-71873516B95C}"/>
              </a:ext>
            </a:extLst>
          </p:cNvPr>
          <p:cNvSpPr/>
          <p:nvPr/>
        </p:nvSpPr>
        <p:spPr>
          <a:xfrm>
            <a:off x="1646363" y="2263690"/>
            <a:ext cx="1581556" cy="654544"/>
          </a:xfrm>
          <a:prstGeom prst="flowChartDocument">
            <a:avLst/>
          </a:prstGeom>
          <a:solidFill>
            <a:schemeClr val="accent6">
              <a:lumMod val="20000"/>
              <a:lumOff val="80000"/>
            </a:schemeClr>
          </a:solidFill>
          <a:ln w="3810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raw data</a:t>
            </a:r>
          </a:p>
        </p:txBody>
      </p:sp>
      <p:sp>
        <p:nvSpPr>
          <p:cNvPr id="48" name="Content Placeholder 2">
            <a:extLst>
              <a:ext uri="{FF2B5EF4-FFF2-40B4-BE49-F238E27FC236}">
                <a16:creationId xmlns:a16="http://schemas.microsoft.com/office/drawing/2014/main" id="{CEC74470-5023-7EB8-6D6D-7D2ABFD76BA5}"/>
              </a:ext>
            </a:extLst>
          </p:cNvPr>
          <p:cNvSpPr>
            <a:spLocks noGrp="1"/>
          </p:cNvSpPr>
          <p:nvPr>
            <p:ph idx="1"/>
          </p:nvPr>
        </p:nvSpPr>
        <p:spPr>
          <a:xfrm>
            <a:off x="4758384" y="1844227"/>
            <a:ext cx="6535493" cy="3867642"/>
          </a:xfrm>
        </p:spPr>
        <p:txBody>
          <a:bodyPr>
            <a:normAutofit/>
          </a:bodyPr>
          <a:lstStyle/>
          <a:p>
            <a:r>
              <a:rPr lang="en-CH" dirty="0"/>
              <a:t>Load data in-memory and build index</a:t>
            </a:r>
          </a:p>
          <a:p>
            <a:endParaRPr lang="en-CH" dirty="0"/>
          </a:p>
          <a:p>
            <a:r>
              <a:rPr lang="en-CH" dirty="0"/>
              <a:t>Single traversal to obtain an approximate first answer (1st </a:t>
            </a:r>
            <a:r>
              <a:rPr lang="en-CH" b="1" dirty="0"/>
              <a:t>BSF</a:t>
            </a:r>
            <a:r>
              <a:rPr lang="en-CH" dirty="0"/>
              <a:t>)</a:t>
            </a:r>
          </a:p>
          <a:p>
            <a:endParaRPr lang="en-CH" dirty="0"/>
          </a:p>
          <a:p>
            <a:r>
              <a:rPr lang="en-CH" dirty="0"/>
              <a:t>Search all index for exact search</a:t>
            </a:r>
          </a:p>
          <a:p>
            <a:pPr lvl="1"/>
            <a:r>
              <a:rPr lang="en-CH" dirty="0"/>
              <a:t>Use BSF for pruning</a:t>
            </a:r>
          </a:p>
          <a:p>
            <a:pPr lvl="1"/>
            <a:r>
              <a:rPr lang="en-CH" dirty="0"/>
              <a:t>Update BSF when better answers are found</a:t>
            </a:r>
          </a:p>
        </p:txBody>
      </p:sp>
      <p:cxnSp>
        <p:nvCxnSpPr>
          <p:cNvPr id="49" name="Straight Arrow Connector 48">
            <a:extLst>
              <a:ext uri="{FF2B5EF4-FFF2-40B4-BE49-F238E27FC236}">
                <a16:creationId xmlns:a16="http://schemas.microsoft.com/office/drawing/2014/main" id="{3BDB45EA-DE8A-C89B-179A-89556F2AAA32}"/>
              </a:ext>
            </a:extLst>
          </p:cNvPr>
          <p:cNvCxnSpPr>
            <a:cxnSpLocks/>
            <a:stCxn id="38" idx="2"/>
            <a:endCxn id="5" idx="0"/>
          </p:cNvCxnSpPr>
          <p:nvPr/>
        </p:nvCxnSpPr>
        <p:spPr>
          <a:xfrm>
            <a:off x="2437141" y="2874961"/>
            <a:ext cx="0" cy="554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00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D8F4-0085-BF64-6B2B-87EBEC943E09}"/>
              </a:ext>
            </a:extLst>
          </p:cNvPr>
          <p:cNvSpPr>
            <a:spLocks noGrp="1"/>
          </p:cNvSpPr>
          <p:nvPr>
            <p:ph type="title"/>
          </p:nvPr>
        </p:nvSpPr>
        <p:spPr/>
        <p:txBody>
          <a:bodyPr/>
          <a:lstStyle/>
          <a:p>
            <a:r>
              <a:rPr lang="en-US" dirty="0"/>
              <a:t>Odyssey: </a:t>
            </a:r>
            <a:br>
              <a:rPr lang="en-US" dirty="0"/>
            </a:br>
            <a:r>
              <a:rPr lang="en-US" dirty="0"/>
              <a:t>Single-node query answering</a:t>
            </a:r>
            <a:endParaRPr lang="en-CH" dirty="0"/>
          </a:p>
        </p:txBody>
      </p:sp>
      <p:sp>
        <p:nvSpPr>
          <p:cNvPr id="4" name="Slide Number Placeholder 3">
            <a:extLst>
              <a:ext uri="{FF2B5EF4-FFF2-40B4-BE49-F238E27FC236}">
                <a16:creationId xmlns:a16="http://schemas.microsoft.com/office/drawing/2014/main" id="{1EBC02A8-C676-F9AF-06D2-38EC6A88306C}"/>
              </a:ext>
            </a:extLst>
          </p:cNvPr>
          <p:cNvSpPr>
            <a:spLocks noGrp="1"/>
          </p:cNvSpPr>
          <p:nvPr>
            <p:ph type="sldNum" sz="quarter" idx="12"/>
          </p:nvPr>
        </p:nvSpPr>
        <p:spPr/>
        <p:txBody>
          <a:bodyPr/>
          <a:lstStyle/>
          <a:p>
            <a:fld id="{00944623-8EEC-0F4B-BFBA-1DF4A14B3FE1}" type="slidenum">
              <a:rPr lang="en-CH" smtClean="0"/>
              <a:t>9</a:t>
            </a:fld>
            <a:endParaRPr lang="en-CH"/>
          </a:p>
        </p:txBody>
      </p:sp>
      <p:sp>
        <p:nvSpPr>
          <p:cNvPr id="6" name="Rounded Rectangle 5">
            <a:extLst>
              <a:ext uri="{FF2B5EF4-FFF2-40B4-BE49-F238E27FC236}">
                <a16:creationId xmlns:a16="http://schemas.microsoft.com/office/drawing/2014/main" id="{7A2094A6-4D97-F5F3-3859-3C500555E69B}"/>
              </a:ext>
            </a:extLst>
          </p:cNvPr>
          <p:cNvSpPr/>
          <p:nvPr/>
        </p:nvSpPr>
        <p:spPr>
          <a:xfrm>
            <a:off x="2727949" y="4876584"/>
            <a:ext cx="6751495" cy="90420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9CC76037-C443-2C74-C9B2-9021C0732083}"/>
              </a:ext>
            </a:extLst>
          </p:cNvPr>
          <p:cNvSpPr txBox="1"/>
          <p:nvPr/>
        </p:nvSpPr>
        <p:spPr>
          <a:xfrm>
            <a:off x="3258435" y="4855638"/>
            <a:ext cx="1338828"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RS-batch 1</a:t>
            </a:r>
          </a:p>
        </p:txBody>
      </p:sp>
      <p:sp>
        <p:nvSpPr>
          <p:cNvPr id="9" name="TextBox 8">
            <a:extLst>
              <a:ext uri="{FF2B5EF4-FFF2-40B4-BE49-F238E27FC236}">
                <a16:creationId xmlns:a16="http://schemas.microsoft.com/office/drawing/2014/main" id="{76462EF7-E8C7-46BD-D74B-3874BF129D27}"/>
              </a:ext>
            </a:extLst>
          </p:cNvPr>
          <p:cNvSpPr txBox="1"/>
          <p:nvPr/>
        </p:nvSpPr>
        <p:spPr>
          <a:xfrm>
            <a:off x="5396786" y="4864232"/>
            <a:ext cx="1210588"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RS-batch 2</a:t>
            </a:r>
          </a:p>
        </p:txBody>
      </p:sp>
      <p:sp>
        <p:nvSpPr>
          <p:cNvPr id="10" name="Isosceles Triangle 273">
            <a:extLst>
              <a:ext uri="{FF2B5EF4-FFF2-40B4-BE49-F238E27FC236}">
                <a16:creationId xmlns:a16="http://schemas.microsoft.com/office/drawing/2014/main" id="{5897E2B7-1B7D-7C2A-5F84-358ADB9BB539}"/>
              </a:ext>
            </a:extLst>
          </p:cNvPr>
          <p:cNvSpPr/>
          <p:nvPr/>
        </p:nvSpPr>
        <p:spPr>
          <a:xfrm>
            <a:off x="2807769" y="4307904"/>
            <a:ext cx="762822" cy="4900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283">
            <a:extLst>
              <a:ext uri="{FF2B5EF4-FFF2-40B4-BE49-F238E27FC236}">
                <a16:creationId xmlns:a16="http://schemas.microsoft.com/office/drawing/2014/main" id="{09261B46-FACF-5CF7-EF06-78B37F742C7D}"/>
              </a:ext>
            </a:extLst>
          </p:cNvPr>
          <p:cNvSpPr/>
          <p:nvPr/>
        </p:nvSpPr>
        <p:spPr>
          <a:xfrm>
            <a:off x="3650140" y="4309253"/>
            <a:ext cx="383816" cy="4900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293">
            <a:extLst>
              <a:ext uri="{FF2B5EF4-FFF2-40B4-BE49-F238E27FC236}">
                <a16:creationId xmlns:a16="http://schemas.microsoft.com/office/drawing/2014/main" id="{5D0747C0-6FAC-CA7A-2945-578196BF9A62}"/>
              </a:ext>
            </a:extLst>
          </p:cNvPr>
          <p:cNvSpPr/>
          <p:nvPr/>
        </p:nvSpPr>
        <p:spPr>
          <a:xfrm>
            <a:off x="8744949" y="4308927"/>
            <a:ext cx="669168" cy="4900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522">
            <a:extLst>
              <a:ext uri="{FF2B5EF4-FFF2-40B4-BE49-F238E27FC236}">
                <a16:creationId xmlns:a16="http://schemas.microsoft.com/office/drawing/2014/main" id="{C8467D0C-5142-4464-2E2A-0568A9982524}"/>
              </a:ext>
            </a:extLst>
          </p:cNvPr>
          <p:cNvSpPr/>
          <p:nvPr/>
        </p:nvSpPr>
        <p:spPr>
          <a:xfrm rot="10800000" flipV="1">
            <a:off x="5629344" y="3729079"/>
            <a:ext cx="933312" cy="31843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root</a:t>
            </a:r>
          </a:p>
        </p:txBody>
      </p:sp>
      <p:cxnSp>
        <p:nvCxnSpPr>
          <p:cNvPr id="14" name="Straight Arrow Connector 13">
            <a:extLst>
              <a:ext uri="{FF2B5EF4-FFF2-40B4-BE49-F238E27FC236}">
                <a16:creationId xmlns:a16="http://schemas.microsoft.com/office/drawing/2014/main" id="{0FB4E3D5-AFF6-839E-DD8A-C7C94BEFD85C}"/>
              </a:ext>
            </a:extLst>
          </p:cNvPr>
          <p:cNvCxnSpPr>
            <a:cxnSpLocks/>
            <a:stCxn id="13" idx="4"/>
            <a:endCxn id="10" idx="0"/>
          </p:cNvCxnSpPr>
          <p:nvPr/>
        </p:nvCxnSpPr>
        <p:spPr>
          <a:xfrm flipH="1">
            <a:off x="3189180" y="4047516"/>
            <a:ext cx="2906820" cy="260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EE4F256-0D86-3B19-BE78-F19A0224792C}"/>
              </a:ext>
            </a:extLst>
          </p:cNvPr>
          <p:cNvCxnSpPr>
            <a:cxnSpLocks/>
            <a:stCxn id="13" idx="4"/>
            <a:endCxn id="11" idx="0"/>
          </p:cNvCxnSpPr>
          <p:nvPr/>
        </p:nvCxnSpPr>
        <p:spPr>
          <a:xfrm flipH="1">
            <a:off x="3842048" y="4047516"/>
            <a:ext cx="2253952" cy="261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4767C5-5A2C-749A-B4EE-2FAB897AC1A4}"/>
              </a:ext>
            </a:extLst>
          </p:cNvPr>
          <p:cNvCxnSpPr>
            <a:cxnSpLocks/>
            <a:stCxn id="13" idx="4"/>
            <a:endCxn id="12" idx="0"/>
          </p:cNvCxnSpPr>
          <p:nvPr/>
        </p:nvCxnSpPr>
        <p:spPr>
          <a:xfrm>
            <a:off x="6096000" y="4047516"/>
            <a:ext cx="2983533" cy="261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E3F65C9-14E4-E9CE-4EC2-0FB6DD5EB860}"/>
              </a:ext>
            </a:extLst>
          </p:cNvPr>
          <p:cNvCxnSpPr>
            <a:cxnSpLocks/>
            <a:stCxn id="13" idx="4"/>
          </p:cNvCxnSpPr>
          <p:nvPr/>
        </p:nvCxnSpPr>
        <p:spPr>
          <a:xfrm>
            <a:off x="6096000" y="4047516"/>
            <a:ext cx="1016478" cy="336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79CE945-3DB2-DA6B-4E51-736142E35738}"/>
              </a:ext>
            </a:extLst>
          </p:cNvPr>
          <p:cNvSpPr/>
          <p:nvPr/>
        </p:nvSpPr>
        <p:spPr>
          <a:xfrm>
            <a:off x="2808361" y="5164306"/>
            <a:ext cx="2163282" cy="513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TextBox 18">
            <a:extLst>
              <a:ext uri="{FF2B5EF4-FFF2-40B4-BE49-F238E27FC236}">
                <a16:creationId xmlns:a16="http://schemas.microsoft.com/office/drawing/2014/main" id="{E152DDAB-6FAE-DB92-2B49-30C0F2B9AC22}"/>
              </a:ext>
            </a:extLst>
          </p:cNvPr>
          <p:cNvSpPr txBox="1"/>
          <p:nvPr/>
        </p:nvSpPr>
        <p:spPr>
          <a:xfrm>
            <a:off x="7898979" y="4862305"/>
            <a:ext cx="1244250"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RS-batch N</a:t>
            </a:r>
          </a:p>
        </p:txBody>
      </p:sp>
      <p:sp>
        <p:nvSpPr>
          <p:cNvPr id="20" name="Rectangle 19">
            <a:extLst>
              <a:ext uri="{FF2B5EF4-FFF2-40B4-BE49-F238E27FC236}">
                <a16:creationId xmlns:a16="http://schemas.microsoft.com/office/drawing/2014/main" id="{4C2F5777-314F-61B1-B457-92B056BEB2CB}"/>
              </a:ext>
            </a:extLst>
          </p:cNvPr>
          <p:cNvSpPr/>
          <p:nvPr/>
        </p:nvSpPr>
        <p:spPr>
          <a:xfrm>
            <a:off x="2879069" y="5242689"/>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1" name="Rectangle 20">
            <a:extLst>
              <a:ext uri="{FF2B5EF4-FFF2-40B4-BE49-F238E27FC236}">
                <a16:creationId xmlns:a16="http://schemas.microsoft.com/office/drawing/2014/main" id="{82C715AA-1233-08BE-B59B-0036831BFEDF}"/>
              </a:ext>
            </a:extLst>
          </p:cNvPr>
          <p:cNvSpPr/>
          <p:nvPr/>
        </p:nvSpPr>
        <p:spPr>
          <a:xfrm>
            <a:off x="3301443" y="5246788"/>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2" name="Rectangle 21">
            <a:extLst>
              <a:ext uri="{FF2B5EF4-FFF2-40B4-BE49-F238E27FC236}">
                <a16:creationId xmlns:a16="http://schemas.microsoft.com/office/drawing/2014/main" id="{E5A21C89-E2CC-ACB4-18B9-58B3AE20F2C8}"/>
              </a:ext>
            </a:extLst>
          </p:cNvPr>
          <p:cNvSpPr/>
          <p:nvPr/>
        </p:nvSpPr>
        <p:spPr>
          <a:xfrm>
            <a:off x="4135863" y="5259146"/>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3" name="Rectangle 22">
            <a:extLst>
              <a:ext uri="{FF2B5EF4-FFF2-40B4-BE49-F238E27FC236}">
                <a16:creationId xmlns:a16="http://schemas.microsoft.com/office/drawing/2014/main" id="{12320596-2D6F-CF34-1806-40F0EAB73F73}"/>
              </a:ext>
            </a:extLst>
          </p:cNvPr>
          <p:cNvSpPr/>
          <p:nvPr/>
        </p:nvSpPr>
        <p:spPr>
          <a:xfrm>
            <a:off x="4556673" y="5259146"/>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4" name="Rectangle 23">
            <a:extLst>
              <a:ext uri="{FF2B5EF4-FFF2-40B4-BE49-F238E27FC236}">
                <a16:creationId xmlns:a16="http://schemas.microsoft.com/office/drawing/2014/main" id="{09837FC9-D850-E054-1E61-9D48EE173362}"/>
              </a:ext>
            </a:extLst>
          </p:cNvPr>
          <p:cNvSpPr/>
          <p:nvPr/>
        </p:nvSpPr>
        <p:spPr>
          <a:xfrm>
            <a:off x="5392870" y="5242553"/>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5" name="Rectangle 24">
            <a:extLst>
              <a:ext uri="{FF2B5EF4-FFF2-40B4-BE49-F238E27FC236}">
                <a16:creationId xmlns:a16="http://schemas.microsoft.com/office/drawing/2014/main" id="{825408E6-BCA7-C67F-7651-034FBD63517D}"/>
              </a:ext>
            </a:extLst>
          </p:cNvPr>
          <p:cNvSpPr/>
          <p:nvPr/>
        </p:nvSpPr>
        <p:spPr>
          <a:xfrm>
            <a:off x="5807172" y="5239537"/>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6" name="Rectangle 25">
            <a:extLst>
              <a:ext uri="{FF2B5EF4-FFF2-40B4-BE49-F238E27FC236}">
                <a16:creationId xmlns:a16="http://schemas.microsoft.com/office/drawing/2014/main" id="{D23C5D1D-1960-302C-F34D-881B83298D02}"/>
              </a:ext>
            </a:extLst>
          </p:cNvPr>
          <p:cNvSpPr/>
          <p:nvPr/>
        </p:nvSpPr>
        <p:spPr>
          <a:xfrm>
            <a:off x="6231924" y="5242105"/>
            <a:ext cx="360000" cy="3617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7" name="Rectangle 26">
            <a:extLst>
              <a:ext uri="{FF2B5EF4-FFF2-40B4-BE49-F238E27FC236}">
                <a16:creationId xmlns:a16="http://schemas.microsoft.com/office/drawing/2014/main" id="{A1355A92-B0F7-5405-5675-48F73A1BE8FD}"/>
              </a:ext>
            </a:extLst>
          </p:cNvPr>
          <p:cNvSpPr/>
          <p:nvPr/>
        </p:nvSpPr>
        <p:spPr>
          <a:xfrm>
            <a:off x="7744423" y="5222199"/>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8" name="Rectangle 27">
            <a:extLst>
              <a:ext uri="{FF2B5EF4-FFF2-40B4-BE49-F238E27FC236}">
                <a16:creationId xmlns:a16="http://schemas.microsoft.com/office/drawing/2014/main" id="{6656E1B2-F371-BE85-A104-AC727943A7E3}"/>
              </a:ext>
            </a:extLst>
          </p:cNvPr>
          <p:cNvSpPr/>
          <p:nvPr/>
        </p:nvSpPr>
        <p:spPr>
          <a:xfrm>
            <a:off x="8162308" y="5221921"/>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29" name="Rectangle 28">
            <a:extLst>
              <a:ext uri="{FF2B5EF4-FFF2-40B4-BE49-F238E27FC236}">
                <a16:creationId xmlns:a16="http://schemas.microsoft.com/office/drawing/2014/main" id="{D12F95CE-4CB4-D63A-903C-219A1CB2FE98}"/>
              </a:ext>
            </a:extLst>
          </p:cNvPr>
          <p:cNvSpPr/>
          <p:nvPr/>
        </p:nvSpPr>
        <p:spPr>
          <a:xfrm>
            <a:off x="8580193" y="5223497"/>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30" name="Rectangle 29">
            <a:extLst>
              <a:ext uri="{FF2B5EF4-FFF2-40B4-BE49-F238E27FC236}">
                <a16:creationId xmlns:a16="http://schemas.microsoft.com/office/drawing/2014/main" id="{FE3245C1-4EAF-ED5A-3CF1-DEB16091263A}"/>
              </a:ext>
            </a:extLst>
          </p:cNvPr>
          <p:cNvSpPr/>
          <p:nvPr/>
        </p:nvSpPr>
        <p:spPr>
          <a:xfrm>
            <a:off x="8997451" y="5214130"/>
            <a:ext cx="360000" cy="36170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31" name="Rectangle 30">
            <a:extLst>
              <a:ext uri="{FF2B5EF4-FFF2-40B4-BE49-F238E27FC236}">
                <a16:creationId xmlns:a16="http://schemas.microsoft.com/office/drawing/2014/main" id="{0BC30AED-9C04-08D8-C31F-135EC996674B}"/>
              </a:ext>
            </a:extLst>
          </p:cNvPr>
          <p:cNvSpPr/>
          <p:nvPr/>
        </p:nvSpPr>
        <p:spPr>
          <a:xfrm>
            <a:off x="3720203" y="5239537"/>
            <a:ext cx="360000" cy="36170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rPr>
              <a:t>PQ</a:t>
            </a:r>
          </a:p>
        </p:txBody>
      </p:sp>
      <p:sp>
        <p:nvSpPr>
          <p:cNvPr id="32" name="Rectangle 31">
            <a:extLst>
              <a:ext uri="{FF2B5EF4-FFF2-40B4-BE49-F238E27FC236}">
                <a16:creationId xmlns:a16="http://schemas.microsoft.com/office/drawing/2014/main" id="{AC19201D-E506-6B3C-5489-731FC9F2857A}"/>
              </a:ext>
            </a:extLst>
          </p:cNvPr>
          <p:cNvSpPr/>
          <p:nvPr/>
        </p:nvSpPr>
        <p:spPr>
          <a:xfrm>
            <a:off x="5309747" y="5164306"/>
            <a:ext cx="1351651" cy="513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2984662F-4E83-C42B-B4A3-78DEEC12ACA5}"/>
              </a:ext>
            </a:extLst>
          </p:cNvPr>
          <p:cNvSpPr/>
          <p:nvPr/>
        </p:nvSpPr>
        <p:spPr>
          <a:xfrm>
            <a:off x="7666484" y="5162799"/>
            <a:ext cx="1748225" cy="513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4" name="Straight Connector 33">
            <a:extLst>
              <a:ext uri="{FF2B5EF4-FFF2-40B4-BE49-F238E27FC236}">
                <a16:creationId xmlns:a16="http://schemas.microsoft.com/office/drawing/2014/main" id="{2D3622AE-3010-BF70-07BC-87AF2721F0A2}"/>
              </a:ext>
            </a:extLst>
          </p:cNvPr>
          <p:cNvCxnSpPr>
            <a:cxnSpLocks/>
          </p:cNvCxnSpPr>
          <p:nvPr/>
        </p:nvCxnSpPr>
        <p:spPr>
          <a:xfrm flipH="1">
            <a:off x="7013321" y="5421118"/>
            <a:ext cx="30659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Isosceles Triangle 273">
            <a:extLst>
              <a:ext uri="{FF2B5EF4-FFF2-40B4-BE49-F238E27FC236}">
                <a16:creationId xmlns:a16="http://schemas.microsoft.com/office/drawing/2014/main" id="{FBBB7E02-DE73-D675-FAAF-FDC1C0DEFCDE}"/>
              </a:ext>
            </a:extLst>
          </p:cNvPr>
          <p:cNvSpPr/>
          <p:nvPr/>
        </p:nvSpPr>
        <p:spPr>
          <a:xfrm>
            <a:off x="4102775" y="4306597"/>
            <a:ext cx="868275" cy="4900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16BFDB34-05A2-1B12-1BAD-5FE8AB340EA3}"/>
              </a:ext>
            </a:extLst>
          </p:cNvPr>
          <p:cNvCxnSpPr>
            <a:cxnSpLocks/>
            <a:stCxn id="13" idx="4"/>
            <a:endCxn id="35" idx="0"/>
          </p:cNvCxnSpPr>
          <p:nvPr/>
        </p:nvCxnSpPr>
        <p:spPr>
          <a:xfrm flipH="1">
            <a:off x="4536913" y="4047516"/>
            <a:ext cx="1559087" cy="259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Isosceles Triangle 273">
            <a:extLst>
              <a:ext uri="{FF2B5EF4-FFF2-40B4-BE49-F238E27FC236}">
                <a16:creationId xmlns:a16="http://schemas.microsoft.com/office/drawing/2014/main" id="{1CAA4F0C-CFA1-D8D5-6B3D-A77EB7377BBF}"/>
              </a:ext>
            </a:extLst>
          </p:cNvPr>
          <p:cNvSpPr/>
          <p:nvPr/>
        </p:nvSpPr>
        <p:spPr>
          <a:xfrm>
            <a:off x="5309157" y="4306602"/>
            <a:ext cx="497424" cy="4900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73">
            <a:extLst>
              <a:ext uri="{FF2B5EF4-FFF2-40B4-BE49-F238E27FC236}">
                <a16:creationId xmlns:a16="http://schemas.microsoft.com/office/drawing/2014/main" id="{B5A69C75-3D77-A007-3B60-CA4AFBDBE1D8}"/>
              </a:ext>
            </a:extLst>
          </p:cNvPr>
          <p:cNvSpPr/>
          <p:nvPr/>
        </p:nvSpPr>
        <p:spPr>
          <a:xfrm>
            <a:off x="5895861" y="4306603"/>
            <a:ext cx="760423" cy="4900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695993FF-CE57-A53C-D7F6-B934839F2078}"/>
              </a:ext>
            </a:extLst>
          </p:cNvPr>
          <p:cNvCxnSpPr>
            <a:cxnSpLocks/>
            <a:stCxn id="13" idx="4"/>
            <a:endCxn id="37" idx="0"/>
          </p:cNvCxnSpPr>
          <p:nvPr/>
        </p:nvCxnSpPr>
        <p:spPr>
          <a:xfrm flipH="1">
            <a:off x="5557869" y="4047516"/>
            <a:ext cx="538131" cy="259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D505A48-6B15-704C-021B-E50A35238A78}"/>
              </a:ext>
            </a:extLst>
          </p:cNvPr>
          <p:cNvCxnSpPr>
            <a:cxnSpLocks/>
            <a:stCxn id="13" idx="4"/>
            <a:endCxn id="38" idx="0"/>
          </p:cNvCxnSpPr>
          <p:nvPr/>
        </p:nvCxnSpPr>
        <p:spPr>
          <a:xfrm>
            <a:off x="6096000" y="4047516"/>
            <a:ext cx="180073" cy="259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Isosceles Triangle 293">
            <a:extLst>
              <a:ext uri="{FF2B5EF4-FFF2-40B4-BE49-F238E27FC236}">
                <a16:creationId xmlns:a16="http://schemas.microsoft.com/office/drawing/2014/main" id="{9AC94B36-0DA0-A738-D32D-A1336C91B626}"/>
              </a:ext>
            </a:extLst>
          </p:cNvPr>
          <p:cNvSpPr/>
          <p:nvPr/>
        </p:nvSpPr>
        <p:spPr>
          <a:xfrm>
            <a:off x="7672762" y="4304430"/>
            <a:ext cx="999292" cy="4900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A6D4B646-3D6B-139B-62A9-AAADE35DFB7E}"/>
              </a:ext>
            </a:extLst>
          </p:cNvPr>
          <p:cNvCxnSpPr>
            <a:cxnSpLocks/>
            <a:stCxn id="13" idx="4"/>
            <a:endCxn id="41" idx="0"/>
          </p:cNvCxnSpPr>
          <p:nvPr/>
        </p:nvCxnSpPr>
        <p:spPr>
          <a:xfrm>
            <a:off x="6096000" y="4047516"/>
            <a:ext cx="2076408" cy="256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23052D4-8623-36B3-809F-EEBDC8AD4D34}"/>
              </a:ext>
            </a:extLst>
          </p:cNvPr>
          <p:cNvCxnSpPr>
            <a:cxnSpLocks/>
          </p:cNvCxnSpPr>
          <p:nvPr/>
        </p:nvCxnSpPr>
        <p:spPr>
          <a:xfrm flipH="1">
            <a:off x="7004670" y="4549020"/>
            <a:ext cx="314654" cy="421"/>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Content Placeholder 91">
            <a:extLst>
              <a:ext uri="{FF2B5EF4-FFF2-40B4-BE49-F238E27FC236}">
                <a16:creationId xmlns:a16="http://schemas.microsoft.com/office/drawing/2014/main" id="{AA2442EE-4DCE-BA47-A60E-689837F7B66F}"/>
              </a:ext>
            </a:extLst>
          </p:cNvPr>
          <p:cNvSpPr>
            <a:spLocks noGrp="1"/>
          </p:cNvSpPr>
          <p:nvPr>
            <p:ph idx="1"/>
          </p:nvPr>
        </p:nvSpPr>
        <p:spPr>
          <a:xfrm>
            <a:off x="838199" y="1718921"/>
            <a:ext cx="10515600" cy="1852923"/>
          </a:xfrm>
        </p:spPr>
        <p:txBody>
          <a:bodyPr>
            <a:normAutofit/>
          </a:bodyPr>
          <a:lstStyle/>
          <a:p>
            <a:r>
              <a:rPr lang="en-US" dirty="0"/>
              <a:t>Distances of data series less than BSF stored in priority queues</a:t>
            </a:r>
          </a:p>
          <a:p>
            <a:pPr lvl="1"/>
            <a:r>
              <a:rPr lang="en-US" dirty="0"/>
              <a:t>Priority Queues have a size threshold</a:t>
            </a:r>
            <a:endParaRPr lang="el-GR" dirty="0"/>
          </a:p>
          <a:p>
            <a:r>
              <a:rPr lang="en-US" dirty="0"/>
              <a:t>Split index to subtree batches and process each batch</a:t>
            </a:r>
          </a:p>
          <a:p>
            <a:pPr lvl="1"/>
            <a:r>
              <a:rPr lang="en-US" dirty="0"/>
              <a:t>We know the origin of each priority queue</a:t>
            </a:r>
          </a:p>
          <a:p>
            <a:endParaRPr lang="en-CH" dirty="0"/>
          </a:p>
        </p:txBody>
      </p:sp>
      <p:sp>
        <p:nvSpPr>
          <p:cNvPr id="107" name="TextBox 106">
            <a:extLst>
              <a:ext uri="{FF2B5EF4-FFF2-40B4-BE49-F238E27FC236}">
                <a16:creationId xmlns:a16="http://schemas.microsoft.com/office/drawing/2014/main" id="{A0C2DC41-0237-5E22-2EE4-6848480CEF97}"/>
              </a:ext>
            </a:extLst>
          </p:cNvPr>
          <p:cNvSpPr txBox="1"/>
          <p:nvPr/>
        </p:nvSpPr>
        <p:spPr>
          <a:xfrm>
            <a:off x="0" y="5959707"/>
            <a:ext cx="12191999" cy="584775"/>
          </a:xfrm>
          <a:prstGeom prst="rect">
            <a:avLst/>
          </a:prstGeom>
          <a:noFill/>
        </p:spPr>
        <p:txBody>
          <a:bodyPr wrap="square">
            <a:spAutoFit/>
          </a:bodyPr>
          <a:lstStyle/>
          <a:p>
            <a:pPr algn="ctr"/>
            <a:r>
              <a:rPr lang="en-US" sz="3200" b="1" dirty="0"/>
              <a:t>Place leaves in priority queues for processing! </a:t>
            </a:r>
            <a:endParaRPr lang="en-CH" sz="3200" b="1" dirty="0"/>
          </a:p>
        </p:txBody>
      </p:sp>
    </p:spTree>
    <p:extLst>
      <p:ext uri="{BB962C8B-B14F-4D97-AF65-F5344CB8AC3E}">
        <p14:creationId xmlns:p14="http://schemas.microsoft.com/office/powerpoint/2010/main" val="3721166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4325</Words>
  <Application>Microsoft Office PowerPoint</Application>
  <PresentationFormat>Widescreen</PresentationFormat>
  <Paragraphs>969</Paragraphs>
  <Slides>73</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Cambria Math</vt:lpstr>
      <vt:lpstr>Office Theme</vt:lpstr>
      <vt:lpstr>Odyssey: A Journey in the Land of Distributed Data Series Similarity Search</vt:lpstr>
      <vt:lpstr>Motivation</vt:lpstr>
      <vt:lpstr>Problems</vt:lpstr>
      <vt:lpstr>Challenges</vt:lpstr>
      <vt:lpstr>Challenges</vt:lpstr>
      <vt:lpstr>Challenges</vt:lpstr>
      <vt:lpstr>Challenges</vt:lpstr>
      <vt:lpstr>Odyssey: Single-node query answering</vt:lpstr>
      <vt:lpstr>Odyssey:  Single-node query answering</vt:lpstr>
      <vt:lpstr>Odyssey:  Single-node query answering</vt:lpstr>
      <vt:lpstr>Odyssey:  Single-node query answering</vt:lpstr>
      <vt:lpstr>Odyssey: Single-node query answering</vt:lpstr>
      <vt:lpstr>Distributed Data Series Similarity Search:  Naïve Solution</vt:lpstr>
      <vt:lpstr>Naïve Solution</vt:lpstr>
      <vt:lpstr>Naïve Solution: Equally Split</vt:lpstr>
      <vt:lpstr>Naïve Solution: Equally Split</vt:lpstr>
      <vt:lpstr>Naïve Solution: Equally Split</vt:lpstr>
      <vt:lpstr>Naïve Solution: Equally Split</vt:lpstr>
      <vt:lpstr>Naïve Solution: Equally Split</vt:lpstr>
      <vt:lpstr>Naïve Solution: Equally Split</vt:lpstr>
      <vt:lpstr>Naïve Solution: Equally Split</vt:lpstr>
      <vt:lpstr>Naïve Solution: Equally Split</vt:lpstr>
      <vt:lpstr>Naïve Solution: Equally Split</vt:lpstr>
      <vt:lpstr>Naïve Solution: Equally Split</vt:lpstr>
      <vt:lpstr>Problem Solved?</vt:lpstr>
      <vt:lpstr>Problem Solved?</vt:lpstr>
      <vt:lpstr>Odyssey Solution</vt:lpstr>
      <vt:lpstr>Odyssey Solution</vt:lpstr>
      <vt:lpstr>Odyssey Solution</vt:lpstr>
      <vt:lpstr>Odyssey Solution</vt:lpstr>
      <vt:lpstr>Odyssey Solution</vt:lpstr>
      <vt:lpstr>Odyssey Solution</vt:lpstr>
      <vt:lpstr>Odyssey Solution</vt:lpstr>
      <vt:lpstr>Odyssey Solution</vt:lpstr>
      <vt:lpstr>Odyssey Solution</vt:lpstr>
      <vt:lpstr>Odyssey Solution</vt:lpstr>
      <vt:lpstr>Replication Groups</vt:lpstr>
      <vt:lpstr>Replication Groups</vt:lpstr>
      <vt:lpstr>Replication Groups</vt:lpstr>
      <vt:lpstr>Replication Groups</vt:lpstr>
      <vt:lpstr>Replication Groups</vt:lpstr>
      <vt:lpstr>Replication Groups</vt:lpstr>
      <vt:lpstr>Replication Groups</vt:lpstr>
      <vt:lpstr>Replication Groups</vt:lpstr>
      <vt:lpstr>Replication Groups</vt:lpstr>
      <vt:lpstr>How to schedule the queries?</vt:lpstr>
      <vt:lpstr>How to schedule the queries?</vt:lpstr>
      <vt:lpstr>Estimating Execution Time</vt:lpstr>
      <vt:lpstr>Estimating Execution Time</vt:lpstr>
      <vt:lpstr>Estimating Execution Time</vt:lpstr>
      <vt:lpstr>Odyssey Work-Stealing</vt:lpstr>
      <vt:lpstr>Experimental Setup</vt:lpstr>
      <vt:lpstr>Competitors</vt:lpstr>
      <vt:lpstr>Replication</vt:lpstr>
      <vt:lpstr>Throughput</vt:lpstr>
      <vt:lpstr>Summary</vt:lpstr>
      <vt:lpstr>PowerPoint Presentation</vt:lpstr>
      <vt:lpstr>Appendix</vt:lpstr>
      <vt:lpstr>Data Series</vt:lpstr>
      <vt:lpstr>Data Series</vt:lpstr>
      <vt:lpstr>Data Series</vt:lpstr>
      <vt:lpstr>Data Series</vt:lpstr>
      <vt:lpstr>Data Series</vt:lpstr>
      <vt:lpstr>Query Scheduling</vt:lpstr>
      <vt:lpstr>Throughput (2 replication groups)</vt:lpstr>
      <vt:lpstr>KNN with Replication</vt:lpstr>
      <vt:lpstr>DTW With Replication</vt:lpstr>
      <vt:lpstr>Replication (100 Queries)</vt:lpstr>
      <vt:lpstr>Replication (800 queries)</vt:lpstr>
      <vt:lpstr>Data Replication</vt:lpstr>
      <vt:lpstr>Odyssey:  Single-node query answering</vt:lpstr>
      <vt:lpstr>Replication Index Size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Chatzakis Emmanouil</dc:creator>
  <cp:lastModifiedBy>Themis Themis</cp:lastModifiedBy>
  <cp:revision>143</cp:revision>
  <dcterms:created xsi:type="dcterms:W3CDTF">2023-06-06T23:20:40Z</dcterms:created>
  <dcterms:modified xsi:type="dcterms:W3CDTF">2023-11-10T21:23:40Z</dcterms:modified>
</cp:coreProperties>
</file>