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77.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8"/>
  </p:notesMasterIdLst>
  <p:sldIdLst>
    <p:sldId id="265" r:id="rId2"/>
    <p:sldId id="268" r:id="rId3"/>
    <p:sldId id="269" r:id="rId4"/>
    <p:sldId id="270" r:id="rId5"/>
    <p:sldId id="271" r:id="rId6"/>
    <p:sldId id="272" r:id="rId7"/>
    <p:sldId id="273" r:id="rId8"/>
    <p:sldId id="274" r:id="rId9"/>
    <p:sldId id="275" r:id="rId10"/>
    <p:sldId id="276" r:id="rId11"/>
    <p:sldId id="365" r:id="rId12"/>
    <p:sldId id="278" r:id="rId13"/>
    <p:sldId id="345" r:id="rId14"/>
    <p:sldId id="280" r:id="rId15"/>
    <p:sldId id="281" r:id="rId16"/>
    <p:sldId id="441" r:id="rId17"/>
    <p:sldId id="459" r:id="rId18"/>
    <p:sldId id="440" r:id="rId19"/>
    <p:sldId id="282" r:id="rId20"/>
    <p:sldId id="283" r:id="rId21"/>
    <p:sldId id="284" r:id="rId22"/>
    <p:sldId id="285" r:id="rId23"/>
    <p:sldId id="442" r:id="rId24"/>
    <p:sldId id="404" r:id="rId25"/>
    <p:sldId id="460" r:id="rId26"/>
    <p:sldId id="405" r:id="rId27"/>
    <p:sldId id="461" r:id="rId28"/>
    <p:sldId id="406" r:id="rId29"/>
    <p:sldId id="287" r:id="rId30"/>
    <p:sldId id="408" r:id="rId31"/>
    <p:sldId id="288" r:id="rId32"/>
    <p:sldId id="289" r:id="rId33"/>
    <p:sldId id="374" r:id="rId34"/>
    <p:sldId id="462" r:id="rId35"/>
    <p:sldId id="464" r:id="rId36"/>
    <p:sldId id="466" r:id="rId37"/>
    <p:sldId id="290" r:id="rId38"/>
    <p:sldId id="291" r:id="rId39"/>
    <p:sldId id="435" r:id="rId40"/>
    <p:sldId id="467" r:id="rId41"/>
    <p:sldId id="294" r:id="rId42"/>
    <p:sldId id="347" r:id="rId43"/>
    <p:sldId id="350" r:id="rId44"/>
    <p:sldId id="351" r:id="rId45"/>
    <p:sldId id="375" r:id="rId46"/>
    <p:sldId id="497" r:id="rId47"/>
    <p:sldId id="472" r:id="rId48"/>
    <p:sldId id="436" r:id="rId49"/>
    <p:sldId id="468" r:id="rId50"/>
    <p:sldId id="292" r:id="rId51"/>
    <p:sldId id="378" r:id="rId52"/>
    <p:sldId id="444" r:id="rId53"/>
    <p:sldId id="437" r:id="rId54"/>
    <p:sldId id="469" r:id="rId55"/>
    <p:sldId id="369" r:id="rId56"/>
    <p:sldId id="382" r:id="rId57"/>
    <p:sldId id="438" r:id="rId58"/>
    <p:sldId id="470" r:id="rId59"/>
    <p:sldId id="471" r:id="rId60"/>
    <p:sldId id="293" r:id="rId61"/>
    <p:sldId id="384" r:id="rId62"/>
    <p:sldId id="299" r:id="rId63"/>
    <p:sldId id="427" r:id="rId64"/>
    <p:sldId id="300" r:id="rId65"/>
    <p:sldId id="301" r:id="rId66"/>
    <p:sldId id="302" r:id="rId67"/>
    <p:sldId id="303" r:id="rId68"/>
    <p:sldId id="304" r:id="rId69"/>
    <p:sldId id="305" r:id="rId70"/>
    <p:sldId id="428" r:id="rId71"/>
    <p:sldId id="389" r:id="rId72"/>
    <p:sldId id="390" r:id="rId73"/>
    <p:sldId id="431" r:id="rId74"/>
    <p:sldId id="307" r:id="rId75"/>
    <p:sldId id="308" r:id="rId76"/>
    <p:sldId id="309" r:id="rId77"/>
    <p:sldId id="397" r:id="rId78"/>
    <p:sldId id="391" r:id="rId79"/>
    <p:sldId id="476" r:id="rId80"/>
    <p:sldId id="392" r:id="rId81"/>
    <p:sldId id="393" r:id="rId82"/>
    <p:sldId id="473" r:id="rId83"/>
    <p:sldId id="474" r:id="rId84"/>
    <p:sldId id="475" r:id="rId85"/>
    <p:sldId id="433" r:id="rId86"/>
    <p:sldId id="434" r:id="rId87"/>
    <p:sldId id="447" r:id="rId88"/>
    <p:sldId id="394" r:id="rId89"/>
    <p:sldId id="401" r:id="rId90"/>
    <p:sldId id="311" r:id="rId91"/>
    <p:sldId id="449" r:id="rId92"/>
    <p:sldId id="487" r:id="rId93"/>
    <p:sldId id="490" r:id="rId94"/>
    <p:sldId id="488" r:id="rId95"/>
    <p:sldId id="489" r:id="rId96"/>
    <p:sldId id="419" r:id="rId97"/>
    <p:sldId id="354" r:id="rId98"/>
    <p:sldId id="317" r:id="rId99"/>
    <p:sldId id="318" r:id="rId100"/>
    <p:sldId id="319" r:id="rId101"/>
    <p:sldId id="320" r:id="rId102"/>
    <p:sldId id="321" r:id="rId103"/>
    <p:sldId id="385" r:id="rId104"/>
    <p:sldId id="448" r:id="rId105"/>
    <p:sldId id="421" r:id="rId106"/>
    <p:sldId id="491" r:id="rId107"/>
    <p:sldId id="493" r:id="rId108"/>
    <p:sldId id="492" r:id="rId109"/>
    <p:sldId id="423" r:id="rId110"/>
    <p:sldId id="424" r:id="rId111"/>
    <p:sldId id="425" r:id="rId112"/>
    <p:sldId id="482" r:id="rId113"/>
    <p:sldId id="494" r:id="rId114"/>
    <p:sldId id="362" r:id="rId115"/>
    <p:sldId id="387" r:id="rId116"/>
    <p:sldId id="451" r:id="rId117"/>
    <p:sldId id="452" r:id="rId118"/>
    <p:sldId id="453" r:id="rId119"/>
    <p:sldId id="477" r:id="rId120"/>
    <p:sldId id="454" r:id="rId121"/>
    <p:sldId id="478" r:id="rId122"/>
    <p:sldId id="455" r:id="rId123"/>
    <p:sldId id="498" r:id="rId124"/>
    <p:sldId id="456" r:id="rId125"/>
    <p:sldId id="499" r:id="rId126"/>
    <p:sldId id="457" r:id="rId127"/>
    <p:sldId id="500" r:id="rId128"/>
    <p:sldId id="458" r:id="rId129"/>
    <p:sldId id="501" r:id="rId130"/>
    <p:sldId id="409" r:id="rId131"/>
    <p:sldId id="410" r:id="rId132"/>
    <p:sldId id="412" r:id="rId133"/>
    <p:sldId id="480" r:id="rId134"/>
    <p:sldId id="481" r:id="rId135"/>
    <p:sldId id="479" r:id="rId136"/>
    <p:sldId id="413" r:id="rId137"/>
    <p:sldId id="496" r:id="rId138"/>
    <p:sldId id="483" r:id="rId139"/>
    <p:sldId id="356" r:id="rId140"/>
    <p:sldId id="506" r:id="rId141"/>
    <p:sldId id="507" r:id="rId142"/>
    <p:sldId id="508" r:id="rId143"/>
    <p:sldId id="509" r:id="rId144"/>
    <p:sldId id="415" r:id="rId145"/>
    <p:sldId id="510" r:id="rId146"/>
    <p:sldId id="416" r:id="rId147"/>
    <p:sldId id="511" r:id="rId148"/>
    <p:sldId id="505" r:id="rId149"/>
    <p:sldId id="502" r:id="rId150"/>
    <p:sldId id="503" r:id="rId151"/>
    <p:sldId id="504" r:id="rId152"/>
    <p:sldId id="495" r:id="rId153"/>
    <p:sldId id="333" r:id="rId154"/>
    <p:sldId id="334" r:id="rId155"/>
    <p:sldId id="336" r:id="rId156"/>
    <p:sldId id="407" r:id="rId157"/>
  </p:sldIdLst>
  <p:sldSz cx="9144000" cy="6858000" type="screen4x3"/>
  <p:notesSz cx="7099300" cy="102346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87" autoAdjust="0"/>
    <p:restoredTop sz="73600" autoAdjust="0"/>
  </p:normalViewPr>
  <p:slideViewPr>
    <p:cSldViewPr>
      <p:cViewPr varScale="1">
        <p:scale>
          <a:sx n="59" d="100"/>
          <a:sy n="59" d="100"/>
        </p:scale>
        <p:origin x="-1114" y="-72"/>
      </p:cViewPr>
      <p:guideLst>
        <p:guide orient="horz" pos="2160"/>
        <p:guide pos="2880"/>
      </p:guideLst>
    </p:cSldViewPr>
  </p:slideViewPr>
  <p:notesTextViewPr>
    <p:cViewPr>
      <p:scale>
        <a:sx n="1" d="1"/>
        <a:sy n="1" d="1"/>
      </p:scale>
      <p:origin x="0" y="0"/>
    </p:cViewPr>
  </p:notesTextViewPr>
  <p:sorterViewPr>
    <p:cViewPr>
      <p:scale>
        <a:sx n="100" d="100"/>
        <a:sy n="100" d="100"/>
      </p:scale>
      <p:origin x="0" y="3726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A.P.%20II\Downloads\Power-law%20distribution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workspace\AutoBlocking\experiments\Power-law%20distribution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G.A.P.%20II\Downloads\Power-law%20distribution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workspace\AutoBlocking\experiments\Power-law%20distribution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workspace\AutoBlocking\experiments\Power-law%20distribution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G.A.P.%20II\Downloads\Power-law%20distributio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37283844143786"/>
          <c:y val="4.9902943729717847E-2"/>
          <c:w val="0.6930404789370147"/>
          <c:h val="0.7428768188074425"/>
        </c:manualLayout>
      </c:layout>
      <c:scatterChart>
        <c:scatterStyle val="smoothMarker"/>
        <c:varyColors val="0"/>
        <c:ser>
          <c:idx val="0"/>
          <c:order val="0"/>
          <c:xVal>
            <c:numRef>
              <c:f>Sheet1!$B$1:$N$1</c:f>
              <c:numCache>
                <c:formatCode>0.E+00</c:formatCode>
                <c:ptCount val="13"/>
                <c:pt idx="0">
                  <c:v>1</c:v>
                </c:pt>
                <c:pt idx="1">
                  <c:v>10</c:v>
                </c:pt>
                <c:pt idx="2">
                  <c:v>100</c:v>
                </c:pt>
                <c:pt idx="3">
                  <c:v>10000</c:v>
                </c:pt>
                <c:pt idx="4">
                  <c:v>100000</c:v>
                </c:pt>
                <c:pt idx="5">
                  <c:v>1000000</c:v>
                </c:pt>
                <c:pt idx="6">
                  <c:v>10000000</c:v>
                </c:pt>
                <c:pt idx="7">
                  <c:v>100000000</c:v>
                </c:pt>
                <c:pt idx="8">
                  <c:v>1000000000</c:v>
                </c:pt>
                <c:pt idx="9">
                  <c:v>10000000000</c:v>
                </c:pt>
                <c:pt idx="10">
                  <c:v>100000000000</c:v>
                </c:pt>
                <c:pt idx="11">
                  <c:v>1000000000000</c:v>
                </c:pt>
                <c:pt idx="12">
                  <c:v>10000000000000</c:v>
                </c:pt>
              </c:numCache>
            </c:numRef>
          </c:xVal>
          <c:yVal>
            <c:numRef>
              <c:f>Sheet1!$B$3:$N$3</c:f>
              <c:numCache>
                <c:formatCode>General</c:formatCode>
                <c:ptCount val="13"/>
                <c:pt idx="0">
                  <c:v>5.2336999999999998</c:v>
                </c:pt>
                <c:pt idx="1">
                  <c:v>2.4943</c:v>
                </c:pt>
                <c:pt idx="2">
                  <c:v>2.4828999999999999</c:v>
                </c:pt>
                <c:pt idx="3">
                  <c:v>2.6021999999999998</c:v>
                </c:pt>
                <c:pt idx="4">
                  <c:v>5.0205000000000002</c:v>
                </c:pt>
                <c:pt idx="5">
                  <c:v>4.7858000000000001</c:v>
                </c:pt>
                <c:pt idx="6">
                  <c:v>7.1841999999999997</c:v>
                </c:pt>
                <c:pt idx="7">
                  <c:v>12.2963</c:v>
                </c:pt>
                <c:pt idx="8">
                  <c:v>15.730499999999999</c:v>
                </c:pt>
                <c:pt idx="9">
                  <c:v>16.881900000000002</c:v>
                </c:pt>
                <c:pt idx="10">
                  <c:v>25.163900000000002</c:v>
                </c:pt>
                <c:pt idx="11">
                  <c:v>0.12139999999999999</c:v>
                </c:pt>
                <c:pt idx="12" formatCode="0.00">
                  <c:v>1E-4</c:v>
                </c:pt>
              </c:numCache>
            </c:numRef>
          </c:yVal>
          <c:smooth val="1"/>
        </c:ser>
        <c:dLbls>
          <c:showLegendKey val="0"/>
          <c:showVal val="0"/>
          <c:showCatName val="0"/>
          <c:showSerName val="0"/>
          <c:showPercent val="0"/>
          <c:showBubbleSize val="0"/>
        </c:dLbls>
        <c:axId val="116211072"/>
        <c:axId val="122783232"/>
      </c:scatterChart>
      <c:valAx>
        <c:axId val="116211072"/>
        <c:scaling>
          <c:logBase val="10"/>
          <c:orientation val="minMax"/>
          <c:min val="1"/>
        </c:scaling>
        <c:delete val="0"/>
        <c:axPos val="b"/>
        <c:title>
          <c:tx>
            <c:rich>
              <a:bodyPr/>
              <a:lstStyle/>
              <a:p>
                <a:pPr>
                  <a:defRPr sz="1600"/>
                </a:pPr>
                <a:r>
                  <a:rPr lang="en-US" sz="1600"/>
                  <a:t>Block Cardinality</a:t>
                </a:r>
              </a:p>
            </c:rich>
          </c:tx>
          <c:layout/>
          <c:overlay val="0"/>
        </c:title>
        <c:numFmt formatCode="0.0E+00" sourceLinked="0"/>
        <c:majorTickMark val="out"/>
        <c:minorTickMark val="none"/>
        <c:tickLblPos val="nextTo"/>
        <c:txPr>
          <a:bodyPr/>
          <a:lstStyle/>
          <a:p>
            <a:pPr>
              <a:defRPr sz="1600"/>
            </a:pPr>
            <a:endParaRPr lang="en-US"/>
          </a:p>
        </c:txPr>
        <c:crossAx val="122783232"/>
        <c:crosses val="autoZero"/>
        <c:crossBetween val="midCat"/>
      </c:valAx>
      <c:valAx>
        <c:axId val="122783232"/>
        <c:scaling>
          <c:orientation val="minMax"/>
          <c:min val="0"/>
        </c:scaling>
        <c:delete val="0"/>
        <c:axPos val="l"/>
        <c:majorGridlines/>
        <c:title>
          <c:tx>
            <c:rich>
              <a:bodyPr rot="0" vert="horz"/>
              <a:lstStyle/>
              <a:p>
                <a:pPr>
                  <a:defRPr sz="1600"/>
                </a:pPr>
                <a:r>
                  <a:rPr lang="en-US" sz="1600"/>
                  <a:t>% of </a:t>
                </a:r>
                <a:br>
                  <a:rPr lang="en-US" sz="1600"/>
                </a:br>
                <a:r>
                  <a:rPr lang="en-US" sz="1600"/>
                  <a:t>Duplicates</a:t>
                </a:r>
              </a:p>
            </c:rich>
          </c:tx>
          <c:layout/>
          <c:overlay val="0"/>
        </c:title>
        <c:numFmt formatCode="0" sourceLinked="0"/>
        <c:majorTickMark val="out"/>
        <c:minorTickMark val="none"/>
        <c:tickLblPos val="nextTo"/>
        <c:txPr>
          <a:bodyPr/>
          <a:lstStyle/>
          <a:p>
            <a:pPr>
              <a:defRPr sz="1600"/>
            </a:pPr>
            <a:endParaRPr lang="en-US"/>
          </a:p>
        </c:txPr>
        <c:crossAx val="116211072"/>
        <c:crossesAt val="1"/>
        <c:crossBetween val="midCat"/>
      </c:valAx>
      <c:spPr>
        <a:solidFill>
          <a:schemeClr val="bg1"/>
        </a:solidFill>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397459750168603"/>
          <c:y val="3.9763530793743049E-2"/>
          <c:w val="0.63441777204723737"/>
          <c:h val="0.68404977200957839"/>
        </c:manualLayout>
      </c:layout>
      <c:scatterChart>
        <c:scatterStyle val="smoothMarker"/>
        <c:varyColors val="0"/>
        <c:ser>
          <c:idx val="0"/>
          <c:order val="0"/>
          <c:xVal>
            <c:numRef>
              <c:f>Sheet1!$B$1:$N$1</c:f>
              <c:numCache>
                <c:formatCode>0.E+00</c:formatCode>
                <c:ptCount val="13"/>
                <c:pt idx="0">
                  <c:v>1</c:v>
                </c:pt>
                <c:pt idx="1">
                  <c:v>10</c:v>
                </c:pt>
                <c:pt idx="2">
                  <c:v>100</c:v>
                </c:pt>
                <c:pt idx="3">
                  <c:v>10000</c:v>
                </c:pt>
                <c:pt idx="4">
                  <c:v>100000</c:v>
                </c:pt>
                <c:pt idx="5">
                  <c:v>1000000</c:v>
                </c:pt>
                <c:pt idx="6">
                  <c:v>10000000</c:v>
                </c:pt>
                <c:pt idx="7">
                  <c:v>100000000</c:v>
                </c:pt>
                <c:pt idx="8">
                  <c:v>1000000000</c:v>
                </c:pt>
                <c:pt idx="9">
                  <c:v>10000000000</c:v>
                </c:pt>
                <c:pt idx="10">
                  <c:v>100000000000</c:v>
                </c:pt>
                <c:pt idx="11">
                  <c:v>1000000000000</c:v>
                </c:pt>
                <c:pt idx="12">
                  <c:v>10000000000000</c:v>
                </c:pt>
              </c:numCache>
            </c:numRef>
          </c:xVal>
          <c:yVal>
            <c:numRef>
              <c:f>Sheet1!$B$2:$N$2</c:f>
              <c:numCache>
                <c:formatCode>General</c:formatCode>
                <c:ptCount val="13"/>
                <c:pt idx="0">
                  <c:v>875627</c:v>
                </c:pt>
                <c:pt idx="1">
                  <c:v>211999</c:v>
                </c:pt>
                <c:pt idx="2">
                  <c:v>86916</c:v>
                </c:pt>
                <c:pt idx="3">
                  <c:v>37322</c:v>
                </c:pt>
                <c:pt idx="4">
                  <c:v>16404</c:v>
                </c:pt>
                <c:pt idx="5">
                  <c:v>7458</c:v>
                </c:pt>
                <c:pt idx="6">
                  <c:v>2723</c:v>
                </c:pt>
                <c:pt idx="7">
                  <c:v>975</c:v>
                </c:pt>
                <c:pt idx="8">
                  <c:v>355</c:v>
                </c:pt>
                <c:pt idx="9">
                  <c:v>126</c:v>
                </c:pt>
                <c:pt idx="10">
                  <c:v>29</c:v>
                </c:pt>
                <c:pt idx="11">
                  <c:v>4</c:v>
                </c:pt>
                <c:pt idx="12">
                  <c:v>2</c:v>
                </c:pt>
              </c:numCache>
            </c:numRef>
          </c:yVal>
          <c:smooth val="1"/>
        </c:ser>
        <c:dLbls>
          <c:showLegendKey val="0"/>
          <c:showVal val="0"/>
          <c:showCatName val="0"/>
          <c:showSerName val="0"/>
          <c:showPercent val="0"/>
          <c:showBubbleSize val="0"/>
        </c:dLbls>
        <c:axId val="122807424"/>
        <c:axId val="122809344"/>
      </c:scatterChart>
      <c:valAx>
        <c:axId val="122807424"/>
        <c:scaling>
          <c:logBase val="10"/>
          <c:orientation val="minMax"/>
          <c:min val="1"/>
        </c:scaling>
        <c:delete val="0"/>
        <c:axPos val="b"/>
        <c:title>
          <c:tx>
            <c:rich>
              <a:bodyPr/>
              <a:lstStyle/>
              <a:p>
                <a:pPr>
                  <a:defRPr sz="1600"/>
                </a:pPr>
                <a:r>
                  <a:rPr lang="en-US" sz="1600"/>
                  <a:t>Block Cardinality</a:t>
                </a:r>
              </a:p>
            </c:rich>
          </c:tx>
          <c:layout/>
          <c:overlay val="0"/>
        </c:title>
        <c:numFmt formatCode="0E+0" sourceLinked="0"/>
        <c:majorTickMark val="out"/>
        <c:minorTickMark val="none"/>
        <c:tickLblPos val="nextTo"/>
        <c:txPr>
          <a:bodyPr/>
          <a:lstStyle/>
          <a:p>
            <a:pPr>
              <a:defRPr sz="1600"/>
            </a:pPr>
            <a:endParaRPr lang="en-US"/>
          </a:p>
        </c:txPr>
        <c:crossAx val="122809344"/>
        <c:crosses val="autoZero"/>
        <c:crossBetween val="midCat"/>
      </c:valAx>
      <c:valAx>
        <c:axId val="122809344"/>
        <c:scaling>
          <c:logBase val="10"/>
          <c:orientation val="minMax"/>
        </c:scaling>
        <c:delete val="0"/>
        <c:axPos val="l"/>
        <c:majorGridlines/>
        <c:title>
          <c:tx>
            <c:rich>
              <a:bodyPr rot="-5400000" vert="horz"/>
              <a:lstStyle/>
              <a:p>
                <a:pPr>
                  <a:defRPr sz="1600"/>
                </a:pPr>
                <a:r>
                  <a:rPr lang="en-US" sz="1600"/>
                  <a:t>Number</a:t>
                </a:r>
                <a:r>
                  <a:rPr lang="en-US" sz="1600" baseline="0"/>
                  <a:t> </a:t>
                </a:r>
                <a:r>
                  <a:rPr lang="en-US" sz="1600"/>
                  <a:t>of</a:t>
                </a:r>
                <a:r>
                  <a:rPr lang="en-US" sz="1600" baseline="0"/>
                  <a:t> </a:t>
                </a:r>
                <a:r>
                  <a:rPr lang="en-US" sz="1600"/>
                  <a:t>Blocks</a:t>
                </a:r>
              </a:p>
            </c:rich>
          </c:tx>
          <c:layout/>
          <c:overlay val="0"/>
        </c:title>
        <c:numFmt formatCode="0E+0" sourceLinked="0"/>
        <c:majorTickMark val="out"/>
        <c:minorTickMark val="none"/>
        <c:tickLblPos val="nextTo"/>
        <c:txPr>
          <a:bodyPr/>
          <a:lstStyle/>
          <a:p>
            <a:pPr>
              <a:defRPr sz="1600"/>
            </a:pPr>
            <a:endParaRPr lang="en-US"/>
          </a:p>
        </c:txPr>
        <c:crossAx val="122807424"/>
        <c:crossesAt val="1"/>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37283844143786"/>
          <c:y val="4.9902943729717847E-2"/>
          <c:w val="0.6930404789370147"/>
          <c:h val="0.7428768188074425"/>
        </c:manualLayout>
      </c:layout>
      <c:scatterChart>
        <c:scatterStyle val="smoothMarker"/>
        <c:varyColors val="0"/>
        <c:ser>
          <c:idx val="0"/>
          <c:order val="0"/>
          <c:xVal>
            <c:numRef>
              <c:f>Sheet1!$B$1:$N$1</c:f>
              <c:numCache>
                <c:formatCode>0.E+00</c:formatCode>
                <c:ptCount val="13"/>
                <c:pt idx="0">
                  <c:v>1</c:v>
                </c:pt>
                <c:pt idx="1">
                  <c:v>10</c:v>
                </c:pt>
                <c:pt idx="2">
                  <c:v>100</c:v>
                </c:pt>
                <c:pt idx="3">
                  <c:v>10000</c:v>
                </c:pt>
                <c:pt idx="4">
                  <c:v>100000</c:v>
                </c:pt>
                <c:pt idx="5">
                  <c:v>1000000</c:v>
                </c:pt>
                <c:pt idx="6">
                  <c:v>10000000</c:v>
                </c:pt>
                <c:pt idx="7">
                  <c:v>100000000</c:v>
                </c:pt>
                <c:pt idx="8">
                  <c:v>1000000000</c:v>
                </c:pt>
                <c:pt idx="9">
                  <c:v>10000000000</c:v>
                </c:pt>
                <c:pt idx="10">
                  <c:v>100000000000</c:v>
                </c:pt>
                <c:pt idx="11">
                  <c:v>1000000000000</c:v>
                </c:pt>
                <c:pt idx="12">
                  <c:v>10000000000000</c:v>
                </c:pt>
              </c:numCache>
            </c:numRef>
          </c:xVal>
          <c:yVal>
            <c:numRef>
              <c:f>Sheet1!$B$3:$N$3</c:f>
              <c:numCache>
                <c:formatCode>General</c:formatCode>
                <c:ptCount val="13"/>
                <c:pt idx="0">
                  <c:v>5.2336999999999998</c:v>
                </c:pt>
                <c:pt idx="1">
                  <c:v>2.4943</c:v>
                </c:pt>
                <c:pt idx="2">
                  <c:v>2.4828999999999999</c:v>
                </c:pt>
                <c:pt idx="3">
                  <c:v>2.6021999999999998</c:v>
                </c:pt>
                <c:pt idx="4">
                  <c:v>5.0205000000000002</c:v>
                </c:pt>
                <c:pt idx="5">
                  <c:v>4.7858000000000001</c:v>
                </c:pt>
                <c:pt idx="6">
                  <c:v>7.1841999999999997</c:v>
                </c:pt>
                <c:pt idx="7">
                  <c:v>12.2963</c:v>
                </c:pt>
                <c:pt idx="8">
                  <c:v>15.730499999999999</c:v>
                </c:pt>
                <c:pt idx="9">
                  <c:v>16.881900000000002</c:v>
                </c:pt>
                <c:pt idx="10">
                  <c:v>25.163900000000002</c:v>
                </c:pt>
                <c:pt idx="11">
                  <c:v>0.12139999999999999</c:v>
                </c:pt>
                <c:pt idx="12" formatCode="0.00">
                  <c:v>1E-4</c:v>
                </c:pt>
              </c:numCache>
            </c:numRef>
          </c:yVal>
          <c:smooth val="1"/>
        </c:ser>
        <c:dLbls>
          <c:showLegendKey val="0"/>
          <c:showVal val="0"/>
          <c:showCatName val="0"/>
          <c:showSerName val="0"/>
          <c:showPercent val="0"/>
          <c:showBubbleSize val="0"/>
        </c:dLbls>
        <c:axId val="116371456"/>
        <c:axId val="116373376"/>
      </c:scatterChart>
      <c:valAx>
        <c:axId val="116371456"/>
        <c:scaling>
          <c:logBase val="10"/>
          <c:orientation val="minMax"/>
          <c:min val="1"/>
        </c:scaling>
        <c:delete val="0"/>
        <c:axPos val="b"/>
        <c:title>
          <c:tx>
            <c:rich>
              <a:bodyPr/>
              <a:lstStyle/>
              <a:p>
                <a:pPr>
                  <a:defRPr sz="1600"/>
                </a:pPr>
                <a:r>
                  <a:rPr lang="en-US" sz="1600"/>
                  <a:t>Block Cardinality</a:t>
                </a:r>
              </a:p>
            </c:rich>
          </c:tx>
          <c:layout/>
          <c:overlay val="0"/>
        </c:title>
        <c:numFmt formatCode="0.0E+00" sourceLinked="0"/>
        <c:majorTickMark val="out"/>
        <c:minorTickMark val="none"/>
        <c:tickLblPos val="nextTo"/>
        <c:txPr>
          <a:bodyPr/>
          <a:lstStyle/>
          <a:p>
            <a:pPr>
              <a:defRPr sz="1600"/>
            </a:pPr>
            <a:endParaRPr lang="en-US"/>
          </a:p>
        </c:txPr>
        <c:crossAx val="116373376"/>
        <c:crosses val="autoZero"/>
        <c:crossBetween val="midCat"/>
      </c:valAx>
      <c:valAx>
        <c:axId val="116373376"/>
        <c:scaling>
          <c:orientation val="minMax"/>
          <c:min val="0"/>
        </c:scaling>
        <c:delete val="0"/>
        <c:axPos val="l"/>
        <c:majorGridlines/>
        <c:title>
          <c:tx>
            <c:rich>
              <a:bodyPr rot="0" vert="horz"/>
              <a:lstStyle/>
              <a:p>
                <a:pPr>
                  <a:defRPr sz="1600"/>
                </a:pPr>
                <a:r>
                  <a:rPr lang="en-US" sz="1600"/>
                  <a:t>% of </a:t>
                </a:r>
                <a:br>
                  <a:rPr lang="en-US" sz="1600"/>
                </a:br>
                <a:r>
                  <a:rPr lang="en-US" sz="1600"/>
                  <a:t>Duplicates</a:t>
                </a:r>
              </a:p>
            </c:rich>
          </c:tx>
          <c:layout/>
          <c:overlay val="0"/>
        </c:title>
        <c:numFmt formatCode="0" sourceLinked="0"/>
        <c:majorTickMark val="out"/>
        <c:minorTickMark val="none"/>
        <c:tickLblPos val="nextTo"/>
        <c:txPr>
          <a:bodyPr/>
          <a:lstStyle/>
          <a:p>
            <a:pPr>
              <a:defRPr sz="1600"/>
            </a:pPr>
            <a:endParaRPr lang="en-US"/>
          </a:p>
        </c:txPr>
        <c:crossAx val="116371456"/>
        <c:crossesAt val="1"/>
        <c:crossBetween val="midCat"/>
      </c:valAx>
      <c:spPr>
        <a:solidFill>
          <a:schemeClr val="bg1"/>
        </a:solidFill>
      </c:spPr>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397459750168603"/>
          <c:y val="3.9763530793743049E-2"/>
          <c:w val="0.63441777204723737"/>
          <c:h val="0.68404977200957839"/>
        </c:manualLayout>
      </c:layout>
      <c:scatterChart>
        <c:scatterStyle val="smoothMarker"/>
        <c:varyColors val="0"/>
        <c:ser>
          <c:idx val="0"/>
          <c:order val="0"/>
          <c:xVal>
            <c:numRef>
              <c:f>Sheet1!$B$1:$N$1</c:f>
              <c:numCache>
                <c:formatCode>0.E+00</c:formatCode>
                <c:ptCount val="13"/>
                <c:pt idx="0">
                  <c:v>1</c:v>
                </c:pt>
                <c:pt idx="1">
                  <c:v>10</c:v>
                </c:pt>
                <c:pt idx="2">
                  <c:v>100</c:v>
                </c:pt>
                <c:pt idx="3">
                  <c:v>10000</c:v>
                </c:pt>
                <c:pt idx="4">
                  <c:v>100000</c:v>
                </c:pt>
                <c:pt idx="5">
                  <c:v>1000000</c:v>
                </c:pt>
                <c:pt idx="6">
                  <c:v>10000000</c:v>
                </c:pt>
                <c:pt idx="7">
                  <c:v>100000000</c:v>
                </c:pt>
                <c:pt idx="8">
                  <c:v>1000000000</c:v>
                </c:pt>
                <c:pt idx="9">
                  <c:v>10000000000</c:v>
                </c:pt>
                <c:pt idx="10">
                  <c:v>100000000000</c:v>
                </c:pt>
                <c:pt idx="11">
                  <c:v>1000000000000</c:v>
                </c:pt>
                <c:pt idx="12">
                  <c:v>10000000000000</c:v>
                </c:pt>
              </c:numCache>
            </c:numRef>
          </c:xVal>
          <c:yVal>
            <c:numRef>
              <c:f>Sheet1!$B$2:$N$2</c:f>
              <c:numCache>
                <c:formatCode>General</c:formatCode>
                <c:ptCount val="13"/>
                <c:pt idx="0">
                  <c:v>875627</c:v>
                </c:pt>
                <c:pt idx="1">
                  <c:v>211999</c:v>
                </c:pt>
                <c:pt idx="2">
                  <c:v>86916</c:v>
                </c:pt>
                <c:pt idx="3">
                  <c:v>37322</c:v>
                </c:pt>
                <c:pt idx="4">
                  <c:v>16404</c:v>
                </c:pt>
                <c:pt idx="5">
                  <c:v>7458</c:v>
                </c:pt>
                <c:pt idx="6">
                  <c:v>2723</c:v>
                </c:pt>
                <c:pt idx="7">
                  <c:v>975</c:v>
                </c:pt>
                <c:pt idx="8">
                  <c:v>355</c:v>
                </c:pt>
                <c:pt idx="9">
                  <c:v>126</c:v>
                </c:pt>
                <c:pt idx="10">
                  <c:v>29</c:v>
                </c:pt>
                <c:pt idx="11">
                  <c:v>4</c:v>
                </c:pt>
                <c:pt idx="12">
                  <c:v>2</c:v>
                </c:pt>
              </c:numCache>
            </c:numRef>
          </c:yVal>
          <c:smooth val="1"/>
        </c:ser>
        <c:dLbls>
          <c:showLegendKey val="0"/>
          <c:showVal val="0"/>
          <c:showCatName val="0"/>
          <c:showSerName val="0"/>
          <c:showPercent val="0"/>
          <c:showBubbleSize val="0"/>
        </c:dLbls>
        <c:axId val="123209216"/>
        <c:axId val="123211136"/>
      </c:scatterChart>
      <c:valAx>
        <c:axId val="123209216"/>
        <c:scaling>
          <c:logBase val="10"/>
          <c:orientation val="minMax"/>
          <c:min val="1"/>
        </c:scaling>
        <c:delete val="0"/>
        <c:axPos val="b"/>
        <c:title>
          <c:tx>
            <c:rich>
              <a:bodyPr/>
              <a:lstStyle/>
              <a:p>
                <a:pPr>
                  <a:defRPr sz="1600"/>
                </a:pPr>
                <a:r>
                  <a:rPr lang="en-US" sz="1600"/>
                  <a:t>Block Cardinality</a:t>
                </a:r>
              </a:p>
            </c:rich>
          </c:tx>
          <c:layout/>
          <c:overlay val="0"/>
        </c:title>
        <c:numFmt formatCode="0E+0" sourceLinked="0"/>
        <c:majorTickMark val="out"/>
        <c:minorTickMark val="none"/>
        <c:tickLblPos val="nextTo"/>
        <c:txPr>
          <a:bodyPr/>
          <a:lstStyle/>
          <a:p>
            <a:pPr>
              <a:defRPr sz="1600"/>
            </a:pPr>
            <a:endParaRPr lang="en-US"/>
          </a:p>
        </c:txPr>
        <c:crossAx val="123211136"/>
        <c:crosses val="autoZero"/>
        <c:crossBetween val="midCat"/>
      </c:valAx>
      <c:valAx>
        <c:axId val="123211136"/>
        <c:scaling>
          <c:logBase val="10"/>
          <c:orientation val="minMax"/>
        </c:scaling>
        <c:delete val="0"/>
        <c:axPos val="l"/>
        <c:majorGridlines/>
        <c:title>
          <c:tx>
            <c:rich>
              <a:bodyPr rot="-5400000" vert="horz"/>
              <a:lstStyle/>
              <a:p>
                <a:pPr>
                  <a:defRPr sz="1600"/>
                </a:pPr>
                <a:r>
                  <a:rPr lang="en-US" sz="1600"/>
                  <a:t>Number</a:t>
                </a:r>
                <a:r>
                  <a:rPr lang="en-US" sz="1600" baseline="0"/>
                  <a:t> </a:t>
                </a:r>
                <a:r>
                  <a:rPr lang="en-US" sz="1600"/>
                  <a:t>of</a:t>
                </a:r>
                <a:r>
                  <a:rPr lang="en-US" sz="1600" baseline="0"/>
                  <a:t> </a:t>
                </a:r>
                <a:r>
                  <a:rPr lang="en-US" sz="1600"/>
                  <a:t>Blocks</a:t>
                </a:r>
              </a:p>
            </c:rich>
          </c:tx>
          <c:layout/>
          <c:overlay val="0"/>
        </c:title>
        <c:numFmt formatCode="0E+0" sourceLinked="0"/>
        <c:majorTickMark val="out"/>
        <c:minorTickMark val="none"/>
        <c:tickLblPos val="nextTo"/>
        <c:txPr>
          <a:bodyPr/>
          <a:lstStyle/>
          <a:p>
            <a:pPr>
              <a:defRPr sz="1600"/>
            </a:pPr>
            <a:endParaRPr lang="en-US"/>
          </a:p>
        </c:txPr>
        <c:crossAx val="123209216"/>
        <c:crossesAt val="1"/>
        <c:crossBetween val="midCat"/>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397459750168603"/>
          <c:y val="3.9763530793743049E-2"/>
          <c:w val="0.63441777204723737"/>
          <c:h val="0.68404977200957839"/>
        </c:manualLayout>
      </c:layout>
      <c:scatterChart>
        <c:scatterStyle val="smoothMarker"/>
        <c:varyColors val="0"/>
        <c:ser>
          <c:idx val="0"/>
          <c:order val="0"/>
          <c:xVal>
            <c:numRef>
              <c:f>Sheet1!$B$1:$N$1</c:f>
              <c:numCache>
                <c:formatCode>0.E+00</c:formatCode>
                <c:ptCount val="13"/>
                <c:pt idx="0">
                  <c:v>1</c:v>
                </c:pt>
                <c:pt idx="1">
                  <c:v>10</c:v>
                </c:pt>
                <c:pt idx="2">
                  <c:v>100</c:v>
                </c:pt>
                <c:pt idx="3">
                  <c:v>10000</c:v>
                </c:pt>
                <c:pt idx="4">
                  <c:v>100000</c:v>
                </c:pt>
                <c:pt idx="5">
                  <c:v>1000000</c:v>
                </c:pt>
                <c:pt idx="6">
                  <c:v>10000000</c:v>
                </c:pt>
                <c:pt idx="7">
                  <c:v>100000000</c:v>
                </c:pt>
                <c:pt idx="8">
                  <c:v>1000000000</c:v>
                </c:pt>
                <c:pt idx="9">
                  <c:v>10000000000</c:v>
                </c:pt>
                <c:pt idx="10">
                  <c:v>100000000000</c:v>
                </c:pt>
                <c:pt idx="11">
                  <c:v>1000000000000</c:v>
                </c:pt>
                <c:pt idx="12">
                  <c:v>10000000000000</c:v>
                </c:pt>
              </c:numCache>
            </c:numRef>
          </c:xVal>
          <c:yVal>
            <c:numRef>
              <c:f>Sheet1!$B$2:$N$2</c:f>
              <c:numCache>
                <c:formatCode>General</c:formatCode>
                <c:ptCount val="13"/>
                <c:pt idx="0">
                  <c:v>875627</c:v>
                </c:pt>
                <c:pt idx="1">
                  <c:v>211999</c:v>
                </c:pt>
                <c:pt idx="2">
                  <c:v>86916</c:v>
                </c:pt>
                <c:pt idx="3">
                  <c:v>37322</c:v>
                </c:pt>
                <c:pt idx="4">
                  <c:v>16404</c:v>
                </c:pt>
                <c:pt idx="5">
                  <c:v>7458</c:v>
                </c:pt>
                <c:pt idx="6">
                  <c:v>2723</c:v>
                </c:pt>
                <c:pt idx="7">
                  <c:v>975</c:v>
                </c:pt>
                <c:pt idx="8">
                  <c:v>355</c:v>
                </c:pt>
                <c:pt idx="9">
                  <c:v>126</c:v>
                </c:pt>
                <c:pt idx="10">
                  <c:v>29</c:v>
                </c:pt>
                <c:pt idx="11">
                  <c:v>4</c:v>
                </c:pt>
                <c:pt idx="12">
                  <c:v>2</c:v>
                </c:pt>
              </c:numCache>
            </c:numRef>
          </c:yVal>
          <c:smooth val="1"/>
        </c:ser>
        <c:dLbls>
          <c:showLegendKey val="0"/>
          <c:showVal val="0"/>
          <c:showCatName val="0"/>
          <c:showSerName val="0"/>
          <c:showPercent val="0"/>
          <c:showBubbleSize val="0"/>
        </c:dLbls>
        <c:axId val="123241984"/>
        <c:axId val="123243904"/>
      </c:scatterChart>
      <c:valAx>
        <c:axId val="123241984"/>
        <c:scaling>
          <c:logBase val="10"/>
          <c:orientation val="minMax"/>
          <c:min val="1"/>
        </c:scaling>
        <c:delete val="0"/>
        <c:axPos val="b"/>
        <c:title>
          <c:tx>
            <c:rich>
              <a:bodyPr/>
              <a:lstStyle/>
              <a:p>
                <a:pPr>
                  <a:defRPr sz="1600"/>
                </a:pPr>
                <a:r>
                  <a:rPr lang="en-US" sz="1600"/>
                  <a:t>Block Cardinality</a:t>
                </a:r>
              </a:p>
            </c:rich>
          </c:tx>
          <c:layout/>
          <c:overlay val="0"/>
        </c:title>
        <c:numFmt formatCode="0E+0" sourceLinked="0"/>
        <c:majorTickMark val="out"/>
        <c:minorTickMark val="none"/>
        <c:tickLblPos val="nextTo"/>
        <c:txPr>
          <a:bodyPr/>
          <a:lstStyle/>
          <a:p>
            <a:pPr>
              <a:defRPr sz="1600"/>
            </a:pPr>
            <a:endParaRPr lang="en-US"/>
          </a:p>
        </c:txPr>
        <c:crossAx val="123243904"/>
        <c:crosses val="autoZero"/>
        <c:crossBetween val="midCat"/>
      </c:valAx>
      <c:valAx>
        <c:axId val="123243904"/>
        <c:scaling>
          <c:logBase val="10"/>
          <c:orientation val="minMax"/>
        </c:scaling>
        <c:delete val="0"/>
        <c:axPos val="l"/>
        <c:majorGridlines/>
        <c:title>
          <c:tx>
            <c:rich>
              <a:bodyPr rot="-5400000" vert="horz"/>
              <a:lstStyle/>
              <a:p>
                <a:pPr>
                  <a:defRPr sz="1600"/>
                </a:pPr>
                <a:r>
                  <a:rPr lang="en-US" sz="1600"/>
                  <a:t>Number</a:t>
                </a:r>
                <a:r>
                  <a:rPr lang="en-US" sz="1600" baseline="0"/>
                  <a:t> </a:t>
                </a:r>
                <a:r>
                  <a:rPr lang="en-US" sz="1600"/>
                  <a:t>of</a:t>
                </a:r>
                <a:r>
                  <a:rPr lang="en-US" sz="1600" baseline="0"/>
                  <a:t> </a:t>
                </a:r>
                <a:r>
                  <a:rPr lang="en-US" sz="1600"/>
                  <a:t>Blocks</a:t>
                </a:r>
              </a:p>
            </c:rich>
          </c:tx>
          <c:layout/>
          <c:overlay val="0"/>
        </c:title>
        <c:numFmt formatCode="0E+0" sourceLinked="0"/>
        <c:majorTickMark val="out"/>
        <c:minorTickMark val="none"/>
        <c:tickLblPos val="nextTo"/>
        <c:txPr>
          <a:bodyPr/>
          <a:lstStyle/>
          <a:p>
            <a:pPr>
              <a:defRPr sz="1600"/>
            </a:pPr>
            <a:endParaRPr lang="en-US"/>
          </a:p>
        </c:txPr>
        <c:crossAx val="123241984"/>
        <c:crossesAt val="1"/>
        <c:crossBetween val="midCat"/>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37283844143786"/>
          <c:y val="4.9902943729717847E-2"/>
          <c:w val="0.6930404789370147"/>
          <c:h val="0.7428768188074425"/>
        </c:manualLayout>
      </c:layout>
      <c:scatterChart>
        <c:scatterStyle val="smoothMarker"/>
        <c:varyColors val="0"/>
        <c:ser>
          <c:idx val="0"/>
          <c:order val="0"/>
          <c:xVal>
            <c:numRef>
              <c:f>Sheet1!$B$1:$N$1</c:f>
              <c:numCache>
                <c:formatCode>0.E+00</c:formatCode>
                <c:ptCount val="13"/>
                <c:pt idx="0">
                  <c:v>1</c:v>
                </c:pt>
                <c:pt idx="1">
                  <c:v>10</c:v>
                </c:pt>
                <c:pt idx="2">
                  <c:v>100</c:v>
                </c:pt>
                <c:pt idx="3">
                  <c:v>10000</c:v>
                </c:pt>
                <c:pt idx="4">
                  <c:v>100000</c:v>
                </c:pt>
                <c:pt idx="5">
                  <c:v>1000000</c:v>
                </c:pt>
                <c:pt idx="6">
                  <c:v>10000000</c:v>
                </c:pt>
                <c:pt idx="7">
                  <c:v>100000000</c:v>
                </c:pt>
                <c:pt idx="8">
                  <c:v>1000000000</c:v>
                </c:pt>
                <c:pt idx="9">
                  <c:v>10000000000</c:v>
                </c:pt>
                <c:pt idx="10">
                  <c:v>100000000000</c:v>
                </c:pt>
                <c:pt idx="11">
                  <c:v>1000000000000</c:v>
                </c:pt>
                <c:pt idx="12">
                  <c:v>10000000000000</c:v>
                </c:pt>
              </c:numCache>
            </c:numRef>
          </c:xVal>
          <c:yVal>
            <c:numRef>
              <c:f>Sheet1!$B$3:$N$3</c:f>
              <c:numCache>
                <c:formatCode>General</c:formatCode>
                <c:ptCount val="13"/>
                <c:pt idx="0">
                  <c:v>5.2336999999999998</c:v>
                </c:pt>
                <c:pt idx="1">
                  <c:v>2.4943</c:v>
                </c:pt>
                <c:pt idx="2">
                  <c:v>2.4828999999999999</c:v>
                </c:pt>
                <c:pt idx="3">
                  <c:v>2.6021999999999998</c:v>
                </c:pt>
                <c:pt idx="4">
                  <c:v>5.0205000000000002</c:v>
                </c:pt>
                <c:pt idx="5">
                  <c:v>4.7858000000000001</c:v>
                </c:pt>
                <c:pt idx="6">
                  <c:v>7.1841999999999997</c:v>
                </c:pt>
                <c:pt idx="7">
                  <c:v>12.2963</c:v>
                </c:pt>
                <c:pt idx="8">
                  <c:v>15.730499999999999</c:v>
                </c:pt>
                <c:pt idx="9">
                  <c:v>16.881900000000002</c:v>
                </c:pt>
                <c:pt idx="10">
                  <c:v>25.163900000000002</c:v>
                </c:pt>
                <c:pt idx="11">
                  <c:v>0.12139999999999999</c:v>
                </c:pt>
                <c:pt idx="12" formatCode="0.00">
                  <c:v>1E-4</c:v>
                </c:pt>
              </c:numCache>
            </c:numRef>
          </c:yVal>
          <c:smooth val="1"/>
        </c:ser>
        <c:dLbls>
          <c:showLegendKey val="0"/>
          <c:showVal val="0"/>
          <c:showCatName val="0"/>
          <c:showSerName val="0"/>
          <c:showPercent val="0"/>
          <c:showBubbleSize val="0"/>
        </c:dLbls>
        <c:axId val="123268096"/>
        <c:axId val="123348096"/>
      </c:scatterChart>
      <c:valAx>
        <c:axId val="123268096"/>
        <c:scaling>
          <c:logBase val="10"/>
          <c:orientation val="minMax"/>
          <c:min val="1"/>
        </c:scaling>
        <c:delete val="0"/>
        <c:axPos val="b"/>
        <c:title>
          <c:tx>
            <c:rich>
              <a:bodyPr/>
              <a:lstStyle/>
              <a:p>
                <a:pPr>
                  <a:defRPr sz="1600"/>
                </a:pPr>
                <a:r>
                  <a:rPr lang="en-US" sz="1600"/>
                  <a:t>Block Cardinality</a:t>
                </a:r>
              </a:p>
            </c:rich>
          </c:tx>
          <c:layout/>
          <c:overlay val="0"/>
        </c:title>
        <c:numFmt formatCode="0.0E+00" sourceLinked="0"/>
        <c:majorTickMark val="out"/>
        <c:minorTickMark val="none"/>
        <c:tickLblPos val="nextTo"/>
        <c:txPr>
          <a:bodyPr/>
          <a:lstStyle/>
          <a:p>
            <a:pPr>
              <a:defRPr sz="1600"/>
            </a:pPr>
            <a:endParaRPr lang="en-US"/>
          </a:p>
        </c:txPr>
        <c:crossAx val="123348096"/>
        <c:crosses val="autoZero"/>
        <c:crossBetween val="midCat"/>
      </c:valAx>
      <c:valAx>
        <c:axId val="123348096"/>
        <c:scaling>
          <c:orientation val="minMax"/>
          <c:min val="0"/>
        </c:scaling>
        <c:delete val="0"/>
        <c:axPos val="l"/>
        <c:majorGridlines/>
        <c:title>
          <c:tx>
            <c:rich>
              <a:bodyPr rot="0" vert="horz"/>
              <a:lstStyle/>
              <a:p>
                <a:pPr>
                  <a:defRPr sz="1600"/>
                </a:pPr>
                <a:r>
                  <a:rPr lang="en-US" sz="1600"/>
                  <a:t>% of </a:t>
                </a:r>
                <a:br>
                  <a:rPr lang="en-US" sz="1600"/>
                </a:br>
                <a:r>
                  <a:rPr lang="en-US" sz="1600"/>
                  <a:t>Duplicates</a:t>
                </a:r>
              </a:p>
            </c:rich>
          </c:tx>
          <c:layout/>
          <c:overlay val="0"/>
        </c:title>
        <c:numFmt formatCode="0" sourceLinked="0"/>
        <c:majorTickMark val="out"/>
        <c:minorTickMark val="none"/>
        <c:tickLblPos val="nextTo"/>
        <c:txPr>
          <a:bodyPr/>
          <a:lstStyle/>
          <a:p>
            <a:pPr>
              <a:defRPr sz="1600"/>
            </a:pPr>
            <a:endParaRPr lang="en-US"/>
          </a:p>
        </c:txPr>
        <c:crossAx val="123268096"/>
        <c:crossesAt val="1"/>
        <c:crossBetween val="midCat"/>
      </c:valAx>
      <c:spPr>
        <a:solidFill>
          <a:schemeClr val="bg1"/>
        </a:solidFill>
      </c:spPr>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l-GR"/>
          </a:p>
        </p:txBody>
      </p:sp>
      <p:sp>
        <p:nvSpPr>
          <p:cNvPr id="3" name="Θέση ημερομηνίας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6874AA98-3D9F-44CC-A0A1-E89B5B770009}" type="datetimeFigureOut">
              <a:rPr lang="el-GR" smtClean="0"/>
              <a:t>13/5/2017</a:t>
            </a:fld>
            <a:endParaRPr lang="el-GR"/>
          </a:p>
        </p:txBody>
      </p:sp>
      <p:sp>
        <p:nvSpPr>
          <p:cNvPr id="4" name="Θέση εικόνας διαφάνειας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l-GR"/>
          </a:p>
        </p:txBody>
      </p:sp>
      <p:sp>
        <p:nvSpPr>
          <p:cNvPr id="5" name="Θέση σημειώσεων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l-GR"/>
          </a:p>
        </p:txBody>
      </p:sp>
      <p:sp>
        <p:nvSpPr>
          <p:cNvPr id="7" name="Θέση αριθμού διαφάνειας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FAB58CA1-B062-4BDE-B210-364694453E85}" type="slidenum">
              <a:rPr lang="el-GR" smtClean="0"/>
              <a:t>‹#›</a:t>
            </a:fld>
            <a:endParaRPr lang="el-GR"/>
          </a:p>
        </p:txBody>
      </p:sp>
    </p:spTree>
    <p:extLst>
      <p:ext uri="{BB962C8B-B14F-4D97-AF65-F5344CB8AC3E}">
        <p14:creationId xmlns:p14="http://schemas.microsoft.com/office/powerpoint/2010/main" val="2961258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AB58CA1-B062-4BDE-B210-364694453E85}" type="slidenum">
              <a:rPr lang="el-GR" smtClean="0"/>
              <a:t>1</a:t>
            </a:fld>
            <a:endParaRPr lang="el-GR"/>
          </a:p>
        </p:txBody>
      </p:sp>
    </p:spTree>
    <p:extLst>
      <p:ext uri="{BB962C8B-B14F-4D97-AF65-F5344CB8AC3E}">
        <p14:creationId xmlns:p14="http://schemas.microsoft.com/office/powerpoint/2010/main" val="2413822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w="9525"/>
        </p:spPr>
        <p:txBody>
          <a:bodyPr/>
          <a:lstStyle/>
          <a:p>
            <a:r>
              <a:rPr lang="en-US" baseline="0" dirty="0" smtClean="0">
                <a:latin typeface="Times New Roman" pitchFamily="18" charset="0"/>
              </a:rPr>
              <a:t>To leverage Big Data, we need to perform ER.</a:t>
            </a:r>
          </a:p>
          <a:p>
            <a:r>
              <a:rPr lang="en-US" baseline="0" dirty="0" smtClean="0">
                <a:latin typeface="Times New Roman" pitchFamily="18" charset="0"/>
              </a:rPr>
              <a:t>ER is a core task for many applications, like Linked Data.</a:t>
            </a:r>
            <a:endParaRPr lang="en-US" dirty="0" smtClean="0">
              <a:latin typeface="Times New Roman" pitchFamily="18" charset="0"/>
            </a:endParaRPr>
          </a:p>
        </p:txBody>
      </p:sp>
      <p:sp>
        <p:nvSpPr>
          <p:cNvPr id="32772" name="Slide Number Placeholder 3"/>
          <p:cNvSpPr>
            <a:spLocks noGrp="1"/>
          </p:cNvSpPr>
          <p:nvPr>
            <p:ph type="sldNum" sz="quarter" idx="5"/>
          </p:nvPr>
        </p:nvSpPr>
        <p:spPr>
          <a:noFill/>
        </p:spPr>
        <p:txBody>
          <a:bodyPr/>
          <a:lstStyle/>
          <a:p>
            <a:fld id="{A5CF7EAC-8B66-4137-986F-7A3388BAC19F}" type="slidenum">
              <a:rPr lang="de-DE" smtClean="0"/>
              <a:pPr/>
              <a:t>10</a:t>
            </a:fld>
            <a:endParaRPr lang="de-DE"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attribute</a:t>
            </a:r>
            <a:r>
              <a:rPr lang="en-US" baseline="0" dirty="0" smtClean="0"/>
              <a:t> clustering would lead to less comparisons than token blocking, but is more time consuming</a:t>
            </a:r>
          </a:p>
          <a:p>
            <a:r>
              <a:rPr lang="en-US" baseline="0" dirty="0" smtClean="0"/>
              <a:t>would only make sense for a very expensive entity similarity function</a:t>
            </a:r>
          </a:p>
          <a:p>
            <a:endParaRPr lang="en-US" dirty="0" smtClean="0"/>
          </a:p>
          <a:p>
            <a:r>
              <a:rPr lang="en-US" dirty="0" smtClean="0"/>
              <a:t>26 days (with optimal parameters)</a:t>
            </a:r>
          </a:p>
          <a:p>
            <a:r>
              <a:rPr lang="en-US" dirty="0" smtClean="0"/>
              <a:t>block building: token blocking</a:t>
            </a:r>
          </a:p>
          <a:p>
            <a:r>
              <a:rPr lang="en-US" dirty="0" smtClean="0"/>
              <a:t>block cleaning: block filtering</a:t>
            </a:r>
          </a:p>
          <a:p>
            <a:endParaRPr lang="en-US" dirty="0" smtClean="0"/>
          </a:p>
          <a:p>
            <a:r>
              <a:rPr lang="en-US" dirty="0" smtClean="0"/>
              <a:t>5 hours (with optimal parameters)</a:t>
            </a:r>
          </a:p>
          <a:p>
            <a:r>
              <a:rPr lang="en-US" dirty="0" smtClean="0"/>
              <a:t>block building: token blocking</a:t>
            </a:r>
          </a:p>
          <a:p>
            <a:r>
              <a:rPr lang="en-US" dirty="0" smtClean="0"/>
              <a:t>block cleaning: block filtering</a:t>
            </a:r>
          </a:p>
          <a:p>
            <a:r>
              <a:rPr lang="en-US" dirty="0" smtClean="0"/>
              <a:t>comparison cleaning: </a:t>
            </a:r>
            <a:r>
              <a:rPr lang="en-US" dirty="0" err="1" smtClean="0"/>
              <a:t>metablocking</a:t>
            </a:r>
            <a:r>
              <a:rPr lang="en-US" dirty="0" smtClean="0"/>
              <a:t> single</a:t>
            </a:r>
            <a:r>
              <a:rPr lang="en-US" baseline="0" dirty="0" smtClean="0"/>
              <a:t> core; parallel </a:t>
            </a:r>
            <a:r>
              <a:rPr lang="en-US" baseline="0" dirty="0" err="1" smtClean="0"/>
              <a:t>metablocking</a:t>
            </a:r>
            <a:r>
              <a:rPr lang="en-US" baseline="0" dirty="0" smtClean="0"/>
              <a:t>: 1.2hours</a:t>
            </a:r>
            <a:endParaRPr lang="en-US" dirty="0"/>
          </a:p>
        </p:txBody>
      </p:sp>
      <p:sp>
        <p:nvSpPr>
          <p:cNvPr id="4" name="Slide Number Placeholder 3"/>
          <p:cNvSpPr>
            <a:spLocks noGrp="1"/>
          </p:cNvSpPr>
          <p:nvPr>
            <p:ph type="sldNum" sz="quarter" idx="10"/>
          </p:nvPr>
        </p:nvSpPr>
        <p:spPr/>
        <p:txBody>
          <a:bodyPr/>
          <a:lstStyle/>
          <a:p>
            <a:fld id="{FAB58CA1-B062-4BDE-B210-364694453E85}" type="slidenum">
              <a:rPr lang="el-GR" smtClean="0"/>
              <a:t>108</a:t>
            </a:fld>
            <a:endParaRPr lang="el-GR"/>
          </a:p>
        </p:txBody>
      </p:sp>
    </p:spTree>
    <p:extLst>
      <p:ext uri="{BB962C8B-B14F-4D97-AF65-F5344CB8AC3E}">
        <p14:creationId xmlns:p14="http://schemas.microsoft.com/office/powerpoint/2010/main" val="353933421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could we improve this using </a:t>
            </a:r>
            <a:r>
              <a:rPr lang="en-US" dirty="0" err="1" smtClean="0"/>
              <a:t>Flink</a:t>
            </a:r>
            <a:r>
              <a:rPr lang="en-US" dirty="0" smtClean="0"/>
              <a:t>/Spark/</a:t>
            </a:r>
            <a:r>
              <a:rPr lang="en-US" dirty="0" err="1" smtClean="0"/>
              <a:t>Gradoop</a:t>
            </a:r>
            <a:r>
              <a:rPr lang="en-US" dirty="0" smtClean="0"/>
              <a:t>?</a:t>
            </a:r>
          </a:p>
          <a:p>
            <a:endParaRPr lang="en-US" dirty="0" smtClean="0"/>
          </a:p>
          <a:p>
            <a:r>
              <a:rPr lang="en-US" dirty="0" smtClean="0"/>
              <a:t>For e_1</a:t>
            </a:r>
            <a:r>
              <a:rPr lang="en-US" baseline="0" dirty="0" smtClean="0"/>
              <a:t> and e_2, the edge weight is 1/3 because it is given by the </a:t>
            </a:r>
            <a:r>
              <a:rPr lang="en-US" baseline="0" dirty="0" err="1" smtClean="0"/>
              <a:t>Jaccard</a:t>
            </a:r>
            <a:r>
              <a:rPr lang="en-US" baseline="0" dirty="0" smtClean="0"/>
              <a:t> Weighting Scheme. For e_1, we have the following list of blocks containing it: </a:t>
            </a:r>
            <a:r>
              <a:rPr lang="en-US" dirty="0" smtClean="0"/>
              <a:t>b</a:t>
            </a:r>
            <a:r>
              <a:rPr lang="en-US" baseline="-25000" dirty="0" smtClean="0"/>
              <a:t>1</a:t>
            </a:r>
            <a:r>
              <a:rPr lang="en-US" dirty="0" smtClean="0"/>
              <a:t>,b</a:t>
            </a:r>
            <a:r>
              <a:rPr lang="en-US" baseline="-25000" dirty="0" smtClean="0"/>
              <a:t>4</a:t>
            </a:r>
            <a:r>
              <a:rPr lang="en-US" dirty="0" smtClean="0"/>
              <a:t>,b</a:t>
            </a:r>
            <a:r>
              <a:rPr lang="en-US" baseline="-25000" dirty="0" smtClean="0"/>
              <a:t>6</a:t>
            </a:r>
            <a:r>
              <a:rPr lang="en-US" baseline="0" dirty="0" smtClean="0"/>
              <a:t>, while</a:t>
            </a:r>
            <a:r>
              <a:rPr lang="en-US" baseline="-25000" dirty="0" smtClean="0"/>
              <a:t> </a:t>
            </a:r>
            <a:r>
              <a:rPr lang="en-US" baseline="0" dirty="0" smtClean="0"/>
              <a:t>e_2 is contained only in </a:t>
            </a:r>
            <a:r>
              <a:rPr lang="en-US" dirty="0" smtClean="0"/>
              <a:t>b</a:t>
            </a:r>
            <a:r>
              <a:rPr lang="en-US" baseline="-25000" dirty="0" smtClean="0"/>
              <a:t>1</a:t>
            </a:r>
            <a:r>
              <a:rPr lang="en-US" baseline="0" dirty="0" smtClean="0"/>
              <a:t>. The </a:t>
            </a:r>
            <a:r>
              <a:rPr lang="en-US" baseline="0" dirty="0" err="1" smtClean="0"/>
              <a:t>Jaccard</a:t>
            </a:r>
            <a:r>
              <a:rPr lang="en-US" baseline="0" dirty="0" smtClean="0"/>
              <a:t> similarity of these two block lists is 1/3. Assuming that the overall weight threshold of WEP is ½, we get the two edges in the end.</a:t>
            </a:r>
            <a:endParaRPr lang="en-US" baseline="0" dirty="0"/>
          </a:p>
        </p:txBody>
      </p:sp>
      <p:sp>
        <p:nvSpPr>
          <p:cNvPr id="4" name="Slide Number Placeholder 3"/>
          <p:cNvSpPr>
            <a:spLocks noGrp="1"/>
          </p:cNvSpPr>
          <p:nvPr>
            <p:ph type="sldNum" sz="quarter" idx="10"/>
          </p:nvPr>
        </p:nvSpPr>
        <p:spPr/>
        <p:txBody>
          <a:bodyPr/>
          <a:lstStyle/>
          <a:p>
            <a:fld id="{FAB58CA1-B062-4BDE-B210-364694453E85}" type="slidenum">
              <a:rPr lang="el-GR" smtClean="0"/>
              <a:t>111</a:t>
            </a:fld>
            <a:endParaRPr lang="el-GR"/>
          </a:p>
        </p:txBody>
      </p:sp>
    </p:spTree>
    <p:extLst>
      <p:ext uri="{BB962C8B-B14F-4D97-AF65-F5344CB8AC3E}">
        <p14:creationId xmlns:p14="http://schemas.microsoft.com/office/powerpoint/2010/main" val="290054997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could we improve this using </a:t>
            </a:r>
            <a:r>
              <a:rPr lang="en-US" dirty="0" err="1" smtClean="0"/>
              <a:t>Flink</a:t>
            </a:r>
            <a:r>
              <a:rPr lang="en-US" dirty="0" smtClean="0"/>
              <a:t>/Spark/</a:t>
            </a:r>
            <a:r>
              <a:rPr lang="en-US" dirty="0" err="1" smtClean="0"/>
              <a:t>Gradoop</a:t>
            </a:r>
            <a:r>
              <a:rPr lang="en-US" dirty="0" smtClean="0"/>
              <a:t>? </a:t>
            </a:r>
          </a:p>
          <a:p>
            <a:endParaRPr lang="en-US" dirty="0" smtClean="0"/>
          </a:p>
          <a:p>
            <a:r>
              <a:rPr lang="en-US" dirty="0" smtClean="0"/>
              <a:t>Time</a:t>
            </a:r>
            <a:r>
              <a:rPr lang="en-US" baseline="0" dirty="0" smtClean="0"/>
              <a:t> in minutes. The edge-centric algorithms (CEP &amp; WEP) are much faster than the node-centric ones (CNP &amp; WNP). The advanced strategy significantly outperforms the basic one, which materializes the blocking graph. The 3 weighting schemes have similar times. Speedup is almost linear.</a:t>
            </a:r>
          </a:p>
          <a:p>
            <a:endParaRPr lang="en-US" dirty="0" smtClean="0"/>
          </a:p>
          <a:p>
            <a:r>
              <a:rPr lang="en-US" dirty="0" smtClean="0"/>
              <a:t>Using </a:t>
            </a:r>
            <a:r>
              <a:rPr lang="en-US" dirty="0" err="1" smtClean="0"/>
              <a:t>Flink</a:t>
            </a:r>
            <a:r>
              <a:rPr lang="en-US" dirty="0" smtClean="0"/>
              <a:t>/</a:t>
            </a:r>
            <a:r>
              <a:rPr lang="en-US" baseline="0" dirty="0" smtClean="0"/>
              <a:t>Spark instead of </a:t>
            </a:r>
            <a:r>
              <a:rPr lang="en-US" baseline="0" dirty="0" err="1" smtClean="0"/>
              <a:t>Hadoop</a:t>
            </a:r>
            <a:r>
              <a:rPr lang="en-US" baseline="0" dirty="0" smtClean="0"/>
              <a:t> should improve performance to a large extent, as they store intermediate in memory instead of on-disk.</a:t>
            </a:r>
            <a:endParaRPr lang="en-US" dirty="0"/>
          </a:p>
        </p:txBody>
      </p:sp>
      <p:sp>
        <p:nvSpPr>
          <p:cNvPr id="4" name="Slide Number Placeholder 3"/>
          <p:cNvSpPr>
            <a:spLocks noGrp="1"/>
          </p:cNvSpPr>
          <p:nvPr>
            <p:ph type="sldNum" sz="quarter" idx="10"/>
          </p:nvPr>
        </p:nvSpPr>
        <p:spPr/>
        <p:txBody>
          <a:bodyPr/>
          <a:lstStyle/>
          <a:p>
            <a:fld id="{FAB58CA1-B062-4BDE-B210-364694453E85}" type="slidenum">
              <a:rPr lang="el-GR" smtClean="0"/>
              <a:t>112</a:t>
            </a:fld>
            <a:endParaRPr lang="el-GR"/>
          </a:p>
        </p:txBody>
      </p:sp>
    </p:spTree>
    <p:extLst>
      <p:ext uri="{BB962C8B-B14F-4D97-AF65-F5344CB8AC3E}">
        <p14:creationId xmlns:p14="http://schemas.microsoft.com/office/powerpoint/2010/main" val="290054997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could we improve this using </a:t>
            </a:r>
            <a:r>
              <a:rPr lang="en-US" dirty="0" err="1" smtClean="0"/>
              <a:t>Flink</a:t>
            </a:r>
            <a:r>
              <a:rPr lang="en-US" dirty="0" smtClean="0"/>
              <a:t>/Spark/</a:t>
            </a:r>
            <a:r>
              <a:rPr lang="en-US" dirty="0" err="1" smtClean="0"/>
              <a:t>Gradoop</a:t>
            </a:r>
            <a:r>
              <a:rPr lang="en-US" dirty="0" smtClean="0"/>
              <a:t>? </a:t>
            </a:r>
          </a:p>
          <a:p>
            <a:endParaRPr lang="en-US" dirty="0" smtClean="0"/>
          </a:p>
          <a:p>
            <a:r>
              <a:rPr lang="en-US" dirty="0" smtClean="0"/>
              <a:t>Time</a:t>
            </a:r>
            <a:r>
              <a:rPr lang="en-US" baseline="0" dirty="0" smtClean="0"/>
              <a:t> in minutes. The edge-centric algorithms (CEP &amp; WEP) are much faster than the node-centric ones (CNP &amp; WNP). The advanced strategy significantly outperforms the basic one, which materializes the blocking graph. The 3 weighting schemes have similar times. Speedup is almost linear.</a:t>
            </a:r>
          </a:p>
          <a:p>
            <a:endParaRPr lang="en-US" dirty="0" smtClean="0"/>
          </a:p>
          <a:p>
            <a:r>
              <a:rPr lang="en-US" dirty="0" smtClean="0"/>
              <a:t>Using </a:t>
            </a:r>
            <a:r>
              <a:rPr lang="en-US" dirty="0" err="1" smtClean="0"/>
              <a:t>Flink</a:t>
            </a:r>
            <a:r>
              <a:rPr lang="en-US" dirty="0" smtClean="0"/>
              <a:t>/</a:t>
            </a:r>
            <a:r>
              <a:rPr lang="en-US" baseline="0" dirty="0" smtClean="0"/>
              <a:t>Spark instead of </a:t>
            </a:r>
            <a:r>
              <a:rPr lang="en-US" baseline="0" dirty="0" err="1" smtClean="0"/>
              <a:t>Hadoop</a:t>
            </a:r>
            <a:r>
              <a:rPr lang="en-US" baseline="0" dirty="0" smtClean="0"/>
              <a:t> should improve performance to a large extent, as they store intermediate in memory instead of on-disk.</a:t>
            </a:r>
            <a:endParaRPr lang="en-US" dirty="0"/>
          </a:p>
        </p:txBody>
      </p:sp>
      <p:sp>
        <p:nvSpPr>
          <p:cNvPr id="4" name="Slide Number Placeholder 3"/>
          <p:cNvSpPr>
            <a:spLocks noGrp="1"/>
          </p:cNvSpPr>
          <p:nvPr>
            <p:ph type="sldNum" sz="quarter" idx="10"/>
          </p:nvPr>
        </p:nvSpPr>
        <p:spPr/>
        <p:txBody>
          <a:bodyPr/>
          <a:lstStyle/>
          <a:p>
            <a:fld id="{FAB58CA1-B062-4BDE-B210-364694453E85}" type="slidenum">
              <a:rPr lang="el-GR" smtClean="0"/>
              <a:t>113</a:t>
            </a:fld>
            <a:endParaRPr lang="el-GR"/>
          </a:p>
        </p:txBody>
      </p:sp>
    </p:spTree>
    <p:extLst>
      <p:ext uri="{BB962C8B-B14F-4D97-AF65-F5344CB8AC3E}">
        <p14:creationId xmlns:p14="http://schemas.microsoft.com/office/powerpoint/2010/main" val="290054997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smtClean="0"/>
              <a:t>Generic -&gt; not crafted</a:t>
            </a:r>
            <a:r>
              <a:rPr lang="en-US" baseline="0" dirty="0" smtClean="0"/>
              <a:t> for a particular application or schema</a:t>
            </a:r>
          </a:p>
          <a:p>
            <a:r>
              <a:rPr lang="en-US" baseline="0" dirty="0" smtClean="0"/>
              <a:t>Effective -&gt; capture distinctive information</a:t>
            </a:r>
          </a:p>
          <a:p>
            <a:r>
              <a:rPr lang="en-US" baseline="0" dirty="0" smtClean="0"/>
              <a:t>Efficient -&gt; low extraction cost</a:t>
            </a:r>
          </a:p>
          <a:p>
            <a:r>
              <a:rPr lang="en-US" baseline="0" dirty="0" smtClean="0"/>
              <a:t>Minimal -&gt; low classification cost</a:t>
            </a:r>
            <a:endParaRPr lang="el-GR" dirty="0"/>
          </a:p>
        </p:txBody>
      </p:sp>
      <p:sp>
        <p:nvSpPr>
          <p:cNvPr id="4" name="Θέση αριθμού διαφάνειας 3"/>
          <p:cNvSpPr>
            <a:spLocks noGrp="1"/>
          </p:cNvSpPr>
          <p:nvPr>
            <p:ph type="sldNum" sz="quarter" idx="10"/>
          </p:nvPr>
        </p:nvSpPr>
        <p:spPr/>
        <p:txBody>
          <a:bodyPr/>
          <a:lstStyle/>
          <a:p>
            <a:fld id="{FAB58CA1-B062-4BDE-B210-364694453E85}" type="slidenum">
              <a:rPr lang="el-GR" smtClean="0"/>
              <a:t>114</a:t>
            </a:fld>
            <a:endParaRPr lang="el-GR"/>
          </a:p>
        </p:txBody>
      </p:sp>
    </p:spTree>
    <p:extLst>
      <p:ext uri="{BB962C8B-B14F-4D97-AF65-F5344CB8AC3E}">
        <p14:creationId xmlns:p14="http://schemas.microsoft.com/office/powerpoint/2010/main" val="144988893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CF_IBF -&gt; Extended Common Blocks</a:t>
            </a:r>
          </a:p>
          <a:p>
            <a:r>
              <a:rPr lang="en-US" dirty="0" smtClean="0"/>
              <a:t>RACCB -&gt; ARCS</a:t>
            </a:r>
          </a:p>
          <a:p>
            <a:r>
              <a:rPr lang="en-US" dirty="0" smtClean="0"/>
              <a:t>Iterative Degree -&gt; PageRank</a:t>
            </a:r>
          </a:p>
          <a:p>
            <a:r>
              <a:rPr lang="en-US" dirty="0" smtClean="0"/>
              <a:t>Transitive</a:t>
            </a:r>
            <a:r>
              <a:rPr lang="en-US" baseline="0" dirty="0" smtClean="0"/>
              <a:t> Degree -&gt; sum of adjacent node degrees</a:t>
            </a:r>
            <a:endParaRPr lang="en-US" dirty="0" smtClean="0"/>
          </a:p>
          <a:p>
            <a:endParaRPr lang="en-US" dirty="0"/>
          </a:p>
        </p:txBody>
      </p:sp>
      <p:sp>
        <p:nvSpPr>
          <p:cNvPr id="4" name="Slide Number Placeholder 3"/>
          <p:cNvSpPr>
            <a:spLocks noGrp="1"/>
          </p:cNvSpPr>
          <p:nvPr>
            <p:ph type="sldNum" sz="quarter" idx="10"/>
          </p:nvPr>
        </p:nvSpPr>
        <p:spPr/>
        <p:txBody>
          <a:bodyPr/>
          <a:lstStyle/>
          <a:p>
            <a:fld id="{FAB58CA1-B062-4BDE-B210-364694453E85}" type="slidenum">
              <a:rPr lang="el-GR" smtClean="0"/>
              <a:t>115</a:t>
            </a:fld>
            <a:endParaRPr lang="el-GR"/>
          </a:p>
        </p:txBody>
      </p:sp>
    </p:spTree>
    <p:extLst>
      <p:ext uri="{BB962C8B-B14F-4D97-AF65-F5344CB8AC3E}">
        <p14:creationId xmlns:p14="http://schemas.microsoft.com/office/powerpoint/2010/main" val="135895332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Reduction Ratio (RR) estimates the portion of comparisons that are avoided in B with respect to the naive, brute-force approach.</a:t>
            </a:r>
          </a:p>
          <a:p>
            <a:r>
              <a:rPr lang="en-US" sz="1200" b="0" i="0" u="none" strike="noStrike" kern="1200" baseline="0" dirty="0" smtClean="0">
                <a:solidFill>
                  <a:schemeClr val="tx1"/>
                </a:solidFill>
                <a:latin typeface="+mn-lt"/>
                <a:ea typeface="+mn-ea"/>
                <a:cs typeface="+mn-cs"/>
              </a:rPr>
              <a:t>Formally, RR(B, E)=1-||B||=||E||.</a:t>
            </a:r>
            <a:endParaRPr lang="en-US" dirty="0"/>
          </a:p>
        </p:txBody>
      </p:sp>
      <p:sp>
        <p:nvSpPr>
          <p:cNvPr id="4" name="Slide Number Placeholder 3"/>
          <p:cNvSpPr>
            <a:spLocks noGrp="1"/>
          </p:cNvSpPr>
          <p:nvPr>
            <p:ph type="sldNum" sz="quarter" idx="10"/>
          </p:nvPr>
        </p:nvSpPr>
        <p:spPr/>
        <p:txBody>
          <a:bodyPr/>
          <a:lstStyle/>
          <a:p>
            <a:fld id="{FAB58CA1-B062-4BDE-B210-364694453E85}" type="slidenum">
              <a:rPr lang="el-GR" smtClean="0"/>
              <a:t>121</a:t>
            </a:fld>
            <a:endParaRPr lang="el-GR"/>
          </a:p>
        </p:txBody>
      </p:sp>
    </p:spTree>
    <p:extLst>
      <p:ext uri="{BB962C8B-B14F-4D97-AF65-F5344CB8AC3E}">
        <p14:creationId xmlns:p14="http://schemas.microsoft.com/office/powerpoint/2010/main" val="9420977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high recall (PC&gt;&gt;0.80), for all steps</a:t>
            </a:r>
            <a:r>
              <a:rPr lang="en-US" baseline="0" dirty="0" smtClean="0"/>
              <a:t> and configurations. This applies to all datasets. Difference between best and default configuration increases as we move from Block Building to Block Clean and Comparison Cleaning. All steps are indispensable, especially Meta-blocking, which decreases comparisons by up to 3 orders of magnitude! Without it, the number of comparisons remains very high.</a:t>
            </a:r>
          </a:p>
          <a:p>
            <a:endParaRPr lang="en-US" baseline="0" dirty="0" smtClean="0"/>
          </a:p>
          <a:p>
            <a:r>
              <a:rPr lang="en-US" baseline="0" dirty="0" smtClean="0"/>
              <a:t>I have highlighted the performance of the best configuration of Meta-blocking for Token Blocking. Comparisons are reduced by 3 orders of magnitude, at a very limited cost in recall. The same applies to all other lazy methods. The performance of default configuration is not that good, but the best configuration shows that there is great potential.</a:t>
            </a:r>
            <a:endParaRPr lang="en-US" dirty="0"/>
          </a:p>
        </p:txBody>
      </p:sp>
      <p:sp>
        <p:nvSpPr>
          <p:cNvPr id="4" name="Slide Number Placeholder 3"/>
          <p:cNvSpPr>
            <a:spLocks noGrp="1"/>
          </p:cNvSpPr>
          <p:nvPr>
            <p:ph type="sldNum" sz="quarter" idx="10"/>
          </p:nvPr>
        </p:nvSpPr>
        <p:spPr/>
        <p:txBody>
          <a:bodyPr/>
          <a:lstStyle/>
          <a:p>
            <a:fld id="{7AD20933-8F80-4116-8DBF-9BFC9FE825AC}" type="slidenum">
              <a:rPr lang="en-US" smtClean="0"/>
              <a:t>122</a:t>
            </a:fld>
            <a:endParaRPr lang="en-US"/>
          </a:p>
        </p:txBody>
      </p:sp>
    </p:spTree>
    <p:extLst>
      <p:ext uri="{BB962C8B-B14F-4D97-AF65-F5344CB8AC3E}">
        <p14:creationId xmlns:p14="http://schemas.microsoft.com/office/powerpoint/2010/main" val="326532594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high recall (PC&gt;&gt;0.80), for all steps</a:t>
            </a:r>
            <a:r>
              <a:rPr lang="en-US" baseline="0" dirty="0" smtClean="0"/>
              <a:t> and configurations. This applies to all datasets. Difference between best and default configuration increases as we move from Block Building to Block Clean and Comparison Cleaning. All steps are indispensable, especially Meta-blocking, which decreases comparisons by up to 3 orders of magnitude! Without it, the number of comparisons remains very high.</a:t>
            </a:r>
          </a:p>
          <a:p>
            <a:endParaRPr lang="en-US" baseline="0" dirty="0" smtClean="0"/>
          </a:p>
          <a:p>
            <a:r>
              <a:rPr lang="en-US" baseline="0" dirty="0" smtClean="0"/>
              <a:t>I have highlighted the performance of the best configuration of Meta-blocking for Token Blocking. Comparisons are reduced by 3 orders of magnitude, at a very limited cost in recall. The same applies to all other lazy methods. The performance of default configuration is not that good, but the best configuration shows that there is great potential.</a:t>
            </a:r>
            <a:endParaRPr lang="en-US" dirty="0"/>
          </a:p>
        </p:txBody>
      </p:sp>
      <p:sp>
        <p:nvSpPr>
          <p:cNvPr id="4" name="Slide Number Placeholder 3"/>
          <p:cNvSpPr>
            <a:spLocks noGrp="1"/>
          </p:cNvSpPr>
          <p:nvPr>
            <p:ph type="sldNum" sz="quarter" idx="10"/>
          </p:nvPr>
        </p:nvSpPr>
        <p:spPr/>
        <p:txBody>
          <a:bodyPr/>
          <a:lstStyle/>
          <a:p>
            <a:fld id="{7AD20933-8F80-4116-8DBF-9BFC9FE825AC}" type="slidenum">
              <a:rPr lang="en-US" smtClean="0"/>
              <a:t>123</a:t>
            </a:fld>
            <a:endParaRPr lang="en-US"/>
          </a:p>
        </p:txBody>
      </p:sp>
    </p:spTree>
    <p:extLst>
      <p:ext uri="{BB962C8B-B14F-4D97-AF65-F5344CB8AC3E}">
        <p14:creationId xmlns:p14="http://schemas.microsoft.com/office/powerpoint/2010/main" val="326532594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Meta-blocking increases</a:t>
            </a:r>
            <a:r>
              <a:rPr lang="en-US" baseline="0" dirty="0" smtClean="0"/>
              <a:t> overhead time, </a:t>
            </a:r>
            <a:r>
              <a:rPr lang="en-US" baseline="0" dirty="0" err="1" smtClean="0"/>
              <a:t>Otime</a:t>
            </a:r>
            <a:r>
              <a:rPr lang="en-US" baseline="0" dirty="0" smtClean="0"/>
              <a:t>, but compensates for this by decreasing resolution time, </a:t>
            </a:r>
            <a:r>
              <a:rPr lang="en-US" baseline="0" dirty="0" err="1" smtClean="0"/>
              <a:t>Rtime</a:t>
            </a:r>
            <a:r>
              <a:rPr lang="en-US" baseline="0" dirty="0" smtClean="0"/>
              <a:t>, by 2 to 3 orders of magnitude. Token Blocking should be preferred when using a cheap entity matching method. For more expensive ones, the higher run time of Attribute Clustering pays off. This was shown in the scalability analysis, as well.</a:t>
            </a:r>
          </a:p>
          <a:p>
            <a:endParaRPr lang="en-US" baseline="0" dirty="0" smtClean="0"/>
          </a:p>
          <a:p>
            <a:r>
              <a:rPr lang="en-US" baseline="0" dirty="0" smtClean="0"/>
              <a:t>Again, the best configuration of Meta-blocking over Token Blocking is highlighted. The same pattern applies to all other lazy blocking methods.</a:t>
            </a:r>
            <a:endParaRPr lang="en-US" dirty="0"/>
          </a:p>
        </p:txBody>
      </p:sp>
      <p:sp>
        <p:nvSpPr>
          <p:cNvPr id="4" name="Slide Number Placeholder 3"/>
          <p:cNvSpPr>
            <a:spLocks noGrp="1"/>
          </p:cNvSpPr>
          <p:nvPr>
            <p:ph type="sldNum" sz="quarter" idx="10"/>
          </p:nvPr>
        </p:nvSpPr>
        <p:spPr/>
        <p:txBody>
          <a:bodyPr/>
          <a:lstStyle/>
          <a:p>
            <a:fld id="{7AD20933-8F80-4116-8DBF-9BFC9FE825AC}" type="slidenum">
              <a:rPr lang="en-US" smtClean="0"/>
              <a:t>124</a:t>
            </a:fld>
            <a:endParaRPr lang="en-US"/>
          </a:p>
        </p:txBody>
      </p:sp>
    </p:spTree>
    <p:extLst>
      <p:ext uri="{BB962C8B-B14F-4D97-AF65-F5344CB8AC3E}">
        <p14:creationId xmlns:p14="http://schemas.microsoft.com/office/powerpoint/2010/main" val="3265325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most important aspect of the input entity</a:t>
            </a:r>
            <a:r>
              <a:rPr lang="en-US" baseline="0" dirty="0" smtClean="0"/>
              <a:t> collections</a:t>
            </a:r>
            <a:r>
              <a:rPr lang="en-US" dirty="0" smtClean="0"/>
              <a:t>:</a:t>
            </a:r>
            <a:r>
              <a:rPr lang="en-US" baseline="0" dirty="0" smtClean="0"/>
              <a:t> their quality.</a:t>
            </a:r>
          </a:p>
          <a:p>
            <a:r>
              <a:rPr lang="en-US" dirty="0" smtClean="0"/>
              <a:t>DBLP -&gt;</a:t>
            </a:r>
            <a:r>
              <a:rPr lang="en-US" baseline="0" dirty="0" smtClean="0"/>
              <a:t> most authors/papers appear only once</a:t>
            </a:r>
          </a:p>
          <a:p>
            <a:r>
              <a:rPr lang="en-US" baseline="0" dirty="0" smtClean="0"/>
              <a:t>Google Scholar -&gt; same paper with different titles, same author with different names.</a:t>
            </a:r>
          </a:p>
        </p:txBody>
      </p:sp>
      <p:sp>
        <p:nvSpPr>
          <p:cNvPr id="4" name="Slide Number Placeholder 3"/>
          <p:cNvSpPr>
            <a:spLocks noGrp="1"/>
          </p:cNvSpPr>
          <p:nvPr>
            <p:ph type="sldNum" sz="quarter" idx="10"/>
          </p:nvPr>
        </p:nvSpPr>
        <p:spPr/>
        <p:txBody>
          <a:bodyPr/>
          <a:lstStyle/>
          <a:p>
            <a:pPr>
              <a:defRPr/>
            </a:pPr>
            <a:fld id="{EFF40ABD-C0AA-46AF-A3C1-BEC3B209CDCB}" type="slidenum">
              <a:rPr lang="de-DE" smtClean="0"/>
              <a:pPr>
                <a:defRPr/>
              </a:pPr>
              <a:t>11</a:t>
            </a:fld>
            <a:endParaRPr lang="de-DE"/>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Meta-blocking increases</a:t>
            </a:r>
            <a:r>
              <a:rPr lang="en-US" baseline="0" dirty="0" smtClean="0"/>
              <a:t> overhead time, </a:t>
            </a:r>
            <a:r>
              <a:rPr lang="en-US" baseline="0" dirty="0" err="1" smtClean="0"/>
              <a:t>Otime</a:t>
            </a:r>
            <a:r>
              <a:rPr lang="en-US" baseline="0" dirty="0" smtClean="0"/>
              <a:t>, but compensates for this by decreasing resolution time, </a:t>
            </a:r>
            <a:r>
              <a:rPr lang="en-US" baseline="0" dirty="0" err="1" smtClean="0"/>
              <a:t>Rtime</a:t>
            </a:r>
            <a:r>
              <a:rPr lang="en-US" baseline="0" dirty="0" smtClean="0"/>
              <a:t>, by 2 to 3 orders of magnitude. Token Blocking should be preferred when using a cheap entity matching method. For more expensive ones, the higher run time of Attribute Clustering pays off. This was shown in the scalability analysis, as well.</a:t>
            </a:r>
          </a:p>
          <a:p>
            <a:endParaRPr lang="en-US" baseline="0" dirty="0" smtClean="0"/>
          </a:p>
          <a:p>
            <a:r>
              <a:rPr lang="en-US" baseline="0" dirty="0" smtClean="0"/>
              <a:t>Again, the best configuration of Meta-blocking over Token Blocking is highlighted. The same pattern applies to all other lazy blocking methods.</a:t>
            </a:r>
            <a:endParaRPr lang="en-US" dirty="0"/>
          </a:p>
        </p:txBody>
      </p:sp>
      <p:sp>
        <p:nvSpPr>
          <p:cNvPr id="4" name="Slide Number Placeholder 3"/>
          <p:cNvSpPr>
            <a:spLocks noGrp="1"/>
          </p:cNvSpPr>
          <p:nvPr>
            <p:ph type="sldNum" sz="quarter" idx="10"/>
          </p:nvPr>
        </p:nvSpPr>
        <p:spPr/>
        <p:txBody>
          <a:bodyPr/>
          <a:lstStyle/>
          <a:p>
            <a:fld id="{7AD20933-8F80-4116-8DBF-9BFC9FE825AC}" type="slidenum">
              <a:rPr lang="en-US" smtClean="0"/>
              <a:t>125</a:t>
            </a:fld>
            <a:endParaRPr lang="en-US"/>
          </a:p>
        </p:txBody>
      </p:sp>
    </p:spTree>
    <p:extLst>
      <p:ext uri="{BB962C8B-B14F-4D97-AF65-F5344CB8AC3E}">
        <p14:creationId xmlns:p14="http://schemas.microsoft.com/office/powerpoint/2010/main" val="326532594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proactive methods cannot</a:t>
            </a:r>
            <a:r>
              <a:rPr lang="en-US" baseline="0" dirty="0" smtClean="0"/>
              <a:t> scale to </a:t>
            </a:r>
            <a:r>
              <a:rPr lang="en-US" baseline="0" dirty="0" err="1" smtClean="0"/>
              <a:t>DBPedia</a:t>
            </a:r>
            <a:r>
              <a:rPr lang="en-US" baseline="0" dirty="0" smtClean="0"/>
              <a:t>, due to their very high overhead time.</a:t>
            </a:r>
          </a:p>
          <a:p>
            <a:r>
              <a:rPr lang="en-US" baseline="0" dirty="0" smtClean="0"/>
              <a:t>This was shown in the scalability analysis, as well.</a:t>
            </a:r>
          </a:p>
          <a:p>
            <a:r>
              <a:rPr lang="en-US" baseline="0" dirty="0" smtClean="0"/>
              <a:t>They depend heavily on their configuration: their default configuration has very poor performance.</a:t>
            </a:r>
          </a:p>
          <a:p>
            <a:r>
              <a:rPr lang="en-US" baseline="0" dirty="0" smtClean="0"/>
              <a:t>Very poor recall, unless they execute a lot of comparisons.</a:t>
            </a:r>
          </a:p>
          <a:p>
            <a:endParaRPr lang="en-US" baseline="0" dirty="0" smtClean="0"/>
          </a:p>
          <a:p>
            <a:r>
              <a:rPr lang="en-US" baseline="0" dirty="0" smtClean="0"/>
              <a:t>Comparison Cleaning for </a:t>
            </a:r>
            <a:r>
              <a:rPr lang="en-US" baseline="0" dirty="0" err="1" smtClean="0"/>
              <a:t>SoNe</a:t>
            </a:r>
            <a:r>
              <a:rPr lang="en-US" baseline="0" dirty="0" smtClean="0"/>
              <a:t> is performed with Comparison Propagation. Meta-blocking is not applicable here, as it is a redundancy-neutral method. For </a:t>
            </a:r>
            <a:r>
              <a:rPr lang="en-US" baseline="0" dirty="0" err="1" smtClean="0"/>
              <a:t>SuAr</a:t>
            </a:r>
            <a:r>
              <a:rPr lang="en-US" baseline="0" dirty="0" smtClean="0"/>
              <a:t> and </a:t>
            </a:r>
            <a:r>
              <a:rPr lang="en-US" baseline="0" dirty="0" err="1" smtClean="0"/>
              <a:t>ESuAr</a:t>
            </a:r>
            <a:r>
              <a:rPr lang="en-US" baseline="0" dirty="0" smtClean="0"/>
              <a:t>, we employ Meta-blocking and again, its best configuration reduces ||B|| by 2 orders of magnitude at a rather limited cost in recall.</a:t>
            </a:r>
            <a:endParaRPr lang="en-US" dirty="0"/>
          </a:p>
        </p:txBody>
      </p:sp>
      <p:sp>
        <p:nvSpPr>
          <p:cNvPr id="4" name="Slide Number Placeholder 3"/>
          <p:cNvSpPr>
            <a:spLocks noGrp="1"/>
          </p:cNvSpPr>
          <p:nvPr>
            <p:ph type="sldNum" sz="quarter" idx="10"/>
          </p:nvPr>
        </p:nvSpPr>
        <p:spPr/>
        <p:txBody>
          <a:bodyPr/>
          <a:lstStyle/>
          <a:p>
            <a:fld id="{7AD20933-8F80-4116-8DBF-9BFC9FE825AC}" type="slidenum">
              <a:rPr lang="en-US" smtClean="0"/>
              <a:t>126</a:t>
            </a:fld>
            <a:endParaRPr lang="en-US"/>
          </a:p>
        </p:txBody>
      </p:sp>
    </p:spTree>
    <p:extLst>
      <p:ext uri="{BB962C8B-B14F-4D97-AF65-F5344CB8AC3E}">
        <p14:creationId xmlns:p14="http://schemas.microsoft.com/office/powerpoint/2010/main" val="326532594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proactive methods cannot</a:t>
            </a:r>
            <a:r>
              <a:rPr lang="en-US" baseline="0" dirty="0" smtClean="0"/>
              <a:t> scale to </a:t>
            </a:r>
            <a:r>
              <a:rPr lang="en-US" baseline="0" dirty="0" err="1" smtClean="0"/>
              <a:t>DBPedia</a:t>
            </a:r>
            <a:r>
              <a:rPr lang="en-US" baseline="0" dirty="0" smtClean="0"/>
              <a:t>, due to their very high overhead time.</a:t>
            </a:r>
          </a:p>
          <a:p>
            <a:r>
              <a:rPr lang="en-US" baseline="0" dirty="0" smtClean="0"/>
              <a:t>This was shown in the scalability analysis, as well.</a:t>
            </a:r>
          </a:p>
          <a:p>
            <a:r>
              <a:rPr lang="en-US" baseline="0" dirty="0" smtClean="0"/>
              <a:t>They depend heavily on their configuration: their default configuration has very poor performance.</a:t>
            </a:r>
          </a:p>
          <a:p>
            <a:r>
              <a:rPr lang="en-US" baseline="0" dirty="0" smtClean="0"/>
              <a:t>Very poor recall, unless they execute a lot of comparisons.</a:t>
            </a:r>
          </a:p>
          <a:p>
            <a:endParaRPr lang="en-US" baseline="0" dirty="0" smtClean="0"/>
          </a:p>
          <a:p>
            <a:r>
              <a:rPr lang="en-US" baseline="0" dirty="0" smtClean="0"/>
              <a:t>Comparison Cleaning for </a:t>
            </a:r>
            <a:r>
              <a:rPr lang="en-US" baseline="0" dirty="0" err="1" smtClean="0"/>
              <a:t>SoNe</a:t>
            </a:r>
            <a:r>
              <a:rPr lang="en-US" baseline="0" dirty="0" smtClean="0"/>
              <a:t> is performed with Comparison Propagation. Meta-blocking is not applicable here, as it is a redundancy-neutral method. For </a:t>
            </a:r>
            <a:r>
              <a:rPr lang="en-US" baseline="0" dirty="0" err="1" smtClean="0"/>
              <a:t>SuAr</a:t>
            </a:r>
            <a:r>
              <a:rPr lang="en-US" baseline="0" dirty="0" smtClean="0"/>
              <a:t> and </a:t>
            </a:r>
            <a:r>
              <a:rPr lang="en-US" baseline="0" dirty="0" err="1" smtClean="0"/>
              <a:t>ESuAr</a:t>
            </a:r>
            <a:r>
              <a:rPr lang="en-US" baseline="0" dirty="0" smtClean="0"/>
              <a:t>, we employ Meta-blocking and again, its best configuration reduces ||B|| by 2 orders of magnitude at a rather limited cost in recall.</a:t>
            </a:r>
            <a:endParaRPr lang="en-US" dirty="0"/>
          </a:p>
        </p:txBody>
      </p:sp>
      <p:sp>
        <p:nvSpPr>
          <p:cNvPr id="4" name="Slide Number Placeholder 3"/>
          <p:cNvSpPr>
            <a:spLocks noGrp="1"/>
          </p:cNvSpPr>
          <p:nvPr>
            <p:ph type="sldNum" sz="quarter" idx="10"/>
          </p:nvPr>
        </p:nvSpPr>
        <p:spPr/>
        <p:txBody>
          <a:bodyPr/>
          <a:lstStyle/>
          <a:p>
            <a:fld id="{7AD20933-8F80-4116-8DBF-9BFC9FE825AC}" type="slidenum">
              <a:rPr lang="en-US" smtClean="0"/>
              <a:t>127</a:t>
            </a:fld>
            <a:endParaRPr lang="en-US"/>
          </a:p>
        </p:txBody>
      </p:sp>
    </p:spTree>
    <p:extLst>
      <p:ext uri="{BB962C8B-B14F-4D97-AF65-F5344CB8AC3E}">
        <p14:creationId xmlns:p14="http://schemas.microsoft.com/office/powerpoint/2010/main" val="326532594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proactive methods are very fast and could be used for applications that emphasize time efficiency, instead of effectiveness.</a:t>
            </a:r>
          </a:p>
          <a:p>
            <a:endParaRPr lang="en-US" baseline="0" dirty="0" smtClean="0"/>
          </a:p>
          <a:p>
            <a:r>
              <a:rPr lang="en-US" baseline="0" dirty="0" smtClean="0"/>
              <a:t>Meta-blocking does not increase their overhead to a significant extend, because they already involve a low number of comparisons. Remember that the running time of Meta-blocking is linear to the number of input comparisons and the average number of blocks per entity.</a:t>
            </a:r>
            <a:endParaRPr lang="en-US" dirty="0"/>
          </a:p>
        </p:txBody>
      </p:sp>
      <p:sp>
        <p:nvSpPr>
          <p:cNvPr id="4" name="Slide Number Placeholder 3"/>
          <p:cNvSpPr>
            <a:spLocks noGrp="1"/>
          </p:cNvSpPr>
          <p:nvPr>
            <p:ph type="sldNum" sz="quarter" idx="10"/>
          </p:nvPr>
        </p:nvSpPr>
        <p:spPr/>
        <p:txBody>
          <a:bodyPr/>
          <a:lstStyle/>
          <a:p>
            <a:fld id="{7AD20933-8F80-4116-8DBF-9BFC9FE825AC}" type="slidenum">
              <a:rPr lang="en-US" smtClean="0"/>
              <a:t>128</a:t>
            </a:fld>
            <a:endParaRPr lang="en-US"/>
          </a:p>
        </p:txBody>
      </p:sp>
    </p:spTree>
    <p:extLst>
      <p:ext uri="{BB962C8B-B14F-4D97-AF65-F5344CB8AC3E}">
        <p14:creationId xmlns:p14="http://schemas.microsoft.com/office/powerpoint/2010/main" val="326532594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proactive methods are very fast and could be used for applications that emphasize time efficiency, instead of effectiveness.</a:t>
            </a:r>
          </a:p>
          <a:p>
            <a:endParaRPr lang="en-US" baseline="0" dirty="0" smtClean="0"/>
          </a:p>
          <a:p>
            <a:r>
              <a:rPr lang="en-US" baseline="0" dirty="0" smtClean="0"/>
              <a:t>Meta-blocking does not increase their overhead to a significant extend, because they already involve a low number of comparisons. Remember that the running time of Meta-blocking is linear to the number of input comparisons and the average number of blocks per entity.</a:t>
            </a:r>
            <a:endParaRPr lang="en-US" dirty="0"/>
          </a:p>
        </p:txBody>
      </p:sp>
      <p:sp>
        <p:nvSpPr>
          <p:cNvPr id="4" name="Slide Number Placeholder 3"/>
          <p:cNvSpPr>
            <a:spLocks noGrp="1"/>
          </p:cNvSpPr>
          <p:nvPr>
            <p:ph type="sldNum" sz="quarter" idx="10"/>
          </p:nvPr>
        </p:nvSpPr>
        <p:spPr/>
        <p:txBody>
          <a:bodyPr/>
          <a:lstStyle/>
          <a:p>
            <a:fld id="{7AD20933-8F80-4116-8DBF-9BFC9FE825AC}" type="slidenum">
              <a:rPr lang="en-US" smtClean="0"/>
              <a:t>129</a:t>
            </a:fld>
            <a:endParaRPr lang="en-US"/>
          </a:p>
        </p:txBody>
      </p:sp>
    </p:spTree>
    <p:extLst>
      <p:ext uri="{BB962C8B-B14F-4D97-AF65-F5344CB8AC3E}">
        <p14:creationId xmlns:p14="http://schemas.microsoft.com/office/powerpoint/2010/main" val="326532594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lazy methods are more robust in block building, but need configuration for block and comparison cleaning. The opposite is true for proactive methods.</a:t>
            </a:r>
            <a:endParaRPr lang="en-US" dirty="0"/>
          </a:p>
        </p:txBody>
      </p:sp>
      <p:sp>
        <p:nvSpPr>
          <p:cNvPr id="4" name="Slide Number Placeholder 3"/>
          <p:cNvSpPr>
            <a:spLocks noGrp="1"/>
          </p:cNvSpPr>
          <p:nvPr>
            <p:ph type="sldNum" sz="quarter" idx="10"/>
          </p:nvPr>
        </p:nvSpPr>
        <p:spPr/>
        <p:txBody>
          <a:bodyPr/>
          <a:lstStyle/>
          <a:p>
            <a:fld id="{FAB58CA1-B062-4BDE-B210-364694453E85}" type="slidenum">
              <a:rPr lang="el-GR" smtClean="0"/>
              <a:t>131</a:t>
            </a:fld>
            <a:endParaRPr lang="el-GR"/>
          </a:p>
        </p:txBody>
      </p:sp>
    </p:spTree>
    <p:extLst>
      <p:ext uri="{BB962C8B-B14F-4D97-AF65-F5344CB8AC3E}">
        <p14:creationId xmlns:p14="http://schemas.microsoft.com/office/powerpoint/2010/main" val="71415109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smtClean="0"/>
              <a:t>More formally, it requires:</a:t>
            </a:r>
          </a:p>
          <a:p>
            <a:pPr lvl="1" algn="just"/>
            <a:r>
              <a:rPr lang="en-US" dirty="0" smtClean="0"/>
              <a:t>Improved Early Quality</a:t>
            </a:r>
          </a:p>
          <a:p>
            <a:pPr lvl="1" algn="just"/>
            <a:r>
              <a:rPr lang="en-US" dirty="0" smtClean="0"/>
              <a:t>Same Eventual Quality</a:t>
            </a:r>
          </a:p>
          <a:p>
            <a:pPr algn="just"/>
            <a:r>
              <a:rPr lang="en-US" dirty="0" smtClean="0"/>
              <a:t>In other words, it aims to define the </a:t>
            </a:r>
            <a:r>
              <a:rPr lang="en-US" b="1" dirty="0" smtClean="0">
                <a:solidFill>
                  <a:srgbClr val="C00000"/>
                </a:solidFill>
              </a:rPr>
              <a:t>optimal processing order</a:t>
            </a:r>
            <a:r>
              <a:rPr lang="en-US" dirty="0" smtClean="0"/>
              <a:t> for a set of entities.</a:t>
            </a:r>
          </a:p>
          <a:p>
            <a:pPr algn="just"/>
            <a:r>
              <a:rPr lang="en-US" dirty="0" smtClean="0"/>
              <a:t>Use cases:</a:t>
            </a:r>
          </a:p>
          <a:p>
            <a:pPr lvl="1" algn="just"/>
            <a:r>
              <a:rPr lang="en-US" dirty="0" smtClean="0"/>
              <a:t>Limited, unknown time for ER (online ER)</a:t>
            </a:r>
          </a:p>
          <a:p>
            <a:pPr lvl="1" algn="just"/>
            <a:r>
              <a:rPr lang="en-US" dirty="0" smtClean="0"/>
              <a:t>Exploratory ER</a:t>
            </a:r>
          </a:p>
          <a:p>
            <a:pPr algn="just"/>
            <a:r>
              <a:rPr lang="en-US" dirty="0" smtClean="0"/>
              <a:t>Empirical by nature, based on heuristics.</a:t>
            </a:r>
          </a:p>
          <a:p>
            <a:r>
              <a:rPr lang="en-US" dirty="0" smtClean="0"/>
              <a:t>Steven </a:t>
            </a:r>
            <a:r>
              <a:rPr lang="en-US" dirty="0" err="1" smtClean="0"/>
              <a:t>Euijong</a:t>
            </a:r>
            <a:r>
              <a:rPr lang="en-US" dirty="0" smtClean="0"/>
              <a:t> </a:t>
            </a:r>
            <a:r>
              <a:rPr lang="en-US" dirty="0" err="1" smtClean="0"/>
              <a:t>Whang</a:t>
            </a:r>
            <a:r>
              <a:rPr lang="en-US" dirty="0" smtClean="0"/>
              <a:t>, Hector Garcia-Molina: </a:t>
            </a:r>
            <a:r>
              <a:rPr lang="en-US" b="1" dirty="0" smtClean="0"/>
              <a:t>Pay-As-You-Go Entity Resolution</a:t>
            </a:r>
            <a:r>
              <a:rPr lang="en-US" dirty="0" smtClean="0"/>
              <a:t>, IEEE TKDE, 2013</a:t>
            </a:r>
          </a:p>
          <a:p>
            <a:pPr lvl="1" algn="just"/>
            <a:r>
              <a:rPr lang="en-US" b="1" dirty="0" smtClean="0">
                <a:solidFill>
                  <a:srgbClr val="C00000"/>
                </a:solidFill>
              </a:rPr>
              <a:t>Static Methods</a:t>
            </a:r>
            <a:r>
              <a:rPr lang="en-US" dirty="0" smtClean="0"/>
              <a:t>: They are independent of entity matching, producing an immutable processing order.</a:t>
            </a:r>
          </a:p>
          <a:p>
            <a:r>
              <a:rPr lang="en-US" dirty="0" smtClean="0"/>
              <a:t>Thorsten </a:t>
            </a:r>
            <a:r>
              <a:rPr lang="en-US" dirty="0" err="1" smtClean="0"/>
              <a:t>Papenbrock</a:t>
            </a:r>
            <a:r>
              <a:rPr lang="en-US" dirty="0" smtClean="0"/>
              <a:t>, </a:t>
            </a:r>
            <a:r>
              <a:rPr lang="en-US" dirty="0" err="1" smtClean="0"/>
              <a:t>Arvid</a:t>
            </a:r>
            <a:r>
              <a:rPr lang="en-US" dirty="0" smtClean="0"/>
              <a:t> </a:t>
            </a:r>
            <a:r>
              <a:rPr lang="en-US" dirty="0" err="1" smtClean="0"/>
              <a:t>Heise</a:t>
            </a:r>
            <a:r>
              <a:rPr lang="en-US" dirty="0" smtClean="0"/>
              <a:t>, Felix </a:t>
            </a:r>
            <a:r>
              <a:rPr lang="en-US" dirty="0" err="1" smtClean="0"/>
              <a:t>Naumann</a:t>
            </a:r>
            <a:r>
              <a:rPr lang="en-US" dirty="0" smtClean="0"/>
              <a:t>: </a:t>
            </a:r>
            <a:r>
              <a:rPr lang="en-US" b="1" dirty="0" smtClean="0"/>
              <a:t>Progressive Duplicate Detection</a:t>
            </a:r>
            <a:r>
              <a:rPr lang="en-US" dirty="0" smtClean="0"/>
              <a:t>. IEEE TKDE, 2015</a:t>
            </a:r>
          </a:p>
          <a:p>
            <a:pPr lvl="1" algn="just"/>
            <a:r>
              <a:rPr lang="en-US" b="1" dirty="0" smtClean="0">
                <a:solidFill>
                  <a:srgbClr val="C00000"/>
                </a:solidFill>
              </a:rPr>
              <a:t>Dynamic Methods</a:t>
            </a:r>
            <a:r>
              <a:rPr lang="en-US" dirty="0" smtClean="0"/>
              <a:t>: They are integrated with entity matching, adjusting the processing order on-the-fly. They assume that entity matching is performed by an oracle (</a:t>
            </a:r>
            <a:r>
              <a:rPr lang="el-GR" dirty="0" smtClean="0"/>
              <a:t>α=100%), </a:t>
            </a:r>
            <a:r>
              <a:rPr lang="en-US" dirty="0" smtClean="0"/>
              <a:t>thus yielding an optimistic estimation of their performance. They need to load the compared entity profiles in memory</a:t>
            </a:r>
          </a:p>
          <a:p>
            <a:pPr algn="just"/>
            <a:r>
              <a:rPr lang="en-US" dirty="0" smtClean="0"/>
              <a:t>Both works present methods that assume </a:t>
            </a:r>
            <a:r>
              <a:rPr lang="en-US" b="1" dirty="0" smtClean="0">
                <a:solidFill>
                  <a:srgbClr val="C00000"/>
                </a:solidFill>
              </a:rPr>
              <a:t>structured</a:t>
            </a:r>
            <a:r>
              <a:rPr lang="en-US" dirty="0" smtClean="0"/>
              <a:t> data. </a:t>
            </a:r>
          </a:p>
          <a:p>
            <a:pPr algn="just"/>
            <a:r>
              <a:rPr lang="en-US" dirty="0" smtClean="0"/>
              <a:t>They rely on </a:t>
            </a:r>
            <a:r>
              <a:rPr lang="en-US" b="1" dirty="0" smtClean="0">
                <a:solidFill>
                  <a:srgbClr val="C00000"/>
                </a:solidFill>
              </a:rPr>
              <a:t>schema-based</a:t>
            </a:r>
            <a:r>
              <a:rPr lang="en-US" dirty="0" smtClean="0"/>
              <a:t> blocking methods, which cluster entities into blocks using schema knowledge. In this way, they extract blocking keys of low noise and high </a:t>
            </a:r>
            <a:r>
              <a:rPr lang="en-US" dirty="0" err="1" smtClean="0"/>
              <a:t>discriminativeness</a:t>
            </a:r>
            <a:r>
              <a:rPr lang="en-US" dirty="0" smtClean="0"/>
              <a:t>, boosting the performance of their progressive methods.</a:t>
            </a:r>
          </a:p>
          <a:p>
            <a:pPr algn="just"/>
            <a:r>
              <a:rPr lang="en-US" dirty="0" smtClean="0"/>
              <a:t>To ensure high recall for their methods, they employ multiple schema-based blocking keys (see </a:t>
            </a:r>
            <a:r>
              <a:rPr lang="en-US" dirty="0" err="1" smtClean="0"/>
              <a:t>Naumann’s</a:t>
            </a:r>
            <a:r>
              <a:rPr lang="en-US" dirty="0" smtClean="0"/>
              <a:t> paper).</a:t>
            </a:r>
          </a:p>
          <a:p>
            <a:pPr algn="just"/>
            <a:r>
              <a:rPr lang="en-US" dirty="0" smtClean="0"/>
              <a:t>They evaluate their methods mostly on relatively medium-sized datasets (up to 1 million entities).</a:t>
            </a:r>
          </a:p>
          <a:p>
            <a:pPr algn="just"/>
            <a:r>
              <a:rPr lang="en-US" b="1" dirty="0" smtClean="0"/>
              <a:t>Our contribution</a:t>
            </a:r>
            <a:r>
              <a:rPr lang="en-US" dirty="0" smtClean="0"/>
              <a:t>: Introduce </a:t>
            </a:r>
            <a:r>
              <a:rPr lang="en-US" b="1" dirty="0" smtClean="0">
                <a:solidFill>
                  <a:srgbClr val="C00000"/>
                </a:solidFill>
              </a:rPr>
              <a:t>schema-agnostic</a:t>
            </a:r>
            <a:r>
              <a:rPr lang="en-US" dirty="0" smtClean="0"/>
              <a:t> methods for Progressive Block-based ER that are able to handle large, semi-structured, heterogeneous data (</a:t>
            </a:r>
            <a:r>
              <a:rPr lang="en-US" b="1" dirty="0" smtClean="0">
                <a:solidFill>
                  <a:srgbClr val="C00000"/>
                </a:solidFill>
              </a:rPr>
              <a:t>Big Data</a:t>
            </a:r>
            <a:r>
              <a:rPr lang="en-US" dirty="0" smtClean="0"/>
              <a:t>).</a:t>
            </a:r>
            <a:br>
              <a:rPr lang="en-US" dirty="0" smtClean="0"/>
            </a:br>
            <a:r>
              <a:rPr lang="en-US" dirty="0" smtClean="0"/>
              <a:t>Ideally, we could prove that they perform well on structured data, as well, outperforming the existing schema-based methods.</a:t>
            </a:r>
          </a:p>
          <a:p>
            <a:pPr lvl="1" algn="just"/>
            <a:endParaRPr lang="en-US" dirty="0" smtClean="0"/>
          </a:p>
        </p:txBody>
      </p:sp>
      <p:sp>
        <p:nvSpPr>
          <p:cNvPr id="4" name="Slide Number Placeholder 3"/>
          <p:cNvSpPr>
            <a:spLocks noGrp="1"/>
          </p:cNvSpPr>
          <p:nvPr>
            <p:ph type="sldNum" sz="quarter" idx="10"/>
          </p:nvPr>
        </p:nvSpPr>
        <p:spPr/>
        <p:txBody>
          <a:bodyPr/>
          <a:lstStyle/>
          <a:p>
            <a:fld id="{FAB58CA1-B062-4BDE-B210-364694453E85}" type="slidenum">
              <a:rPr lang="el-GR" smtClean="0"/>
              <a:t>132</a:t>
            </a:fld>
            <a:endParaRPr lang="el-GR"/>
          </a:p>
        </p:txBody>
      </p:sp>
    </p:spTree>
    <p:extLst>
      <p:ext uri="{BB962C8B-B14F-4D97-AF65-F5344CB8AC3E}">
        <p14:creationId xmlns:p14="http://schemas.microsoft.com/office/powerpoint/2010/main" val="71415109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smtClean="0"/>
              <a:t>More formally, it requires:</a:t>
            </a:r>
          </a:p>
          <a:p>
            <a:pPr lvl="1" algn="just"/>
            <a:r>
              <a:rPr lang="en-US" dirty="0" smtClean="0"/>
              <a:t>Improved Early Quality</a:t>
            </a:r>
          </a:p>
          <a:p>
            <a:pPr lvl="1" algn="just"/>
            <a:r>
              <a:rPr lang="en-US" dirty="0" smtClean="0"/>
              <a:t>Same Eventual Quality</a:t>
            </a:r>
          </a:p>
          <a:p>
            <a:pPr algn="just"/>
            <a:r>
              <a:rPr lang="en-US" dirty="0" smtClean="0"/>
              <a:t>In other words, it aims to define the </a:t>
            </a:r>
            <a:r>
              <a:rPr lang="en-US" b="1" dirty="0" smtClean="0">
                <a:solidFill>
                  <a:srgbClr val="C00000"/>
                </a:solidFill>
              </a:rPr>
              <a:t>optimal processing order</a:t>
            </a:r>
            <a:r>
              <a:rPr lang="en-US" dirty="0" smtClean="0"/>
              <a:t> for a set of entities.</a:t>
            </a:r>
          </a:p>
          <a:p>
            <a:pPr algn="just"/>
            <a:r>
              <a:rPr lang="en-US" dirty="0" smtClean="0"/>
              <a:t>Use cases:</a:t>
            </a:r>
          </a:p>
          <a:p>
            <a:pPr lvl="1" algn="just"/>
            <a:r>
              <a:rPr lang="en-US" dirty="0" smtClean="0"/>
              <a:t>Limited, unknown time for ER (online ER)</a:t>
            </a:r>
          </a:p>
          <a:p>
            <a:pPr lvl="1" algn="just"/>
            <a:r>
              <a:rPr lang="en-US" dirty="0" smtClean="0"/>
              <a:t>Exploratory ER</a:t>
            </a:r>
          </a:p>
          <a:p>
            <a:pPr algn="just"/>
            <a:r>
              <a:rPr lang="en-US" dirty="0" smtClean="0"/>
              <a:t>Empirical by nature, based on heuristics.</a:t>
            </a:r>
          </a:p>
          <a:p>
            <a:r>
              <a:rPr lang="en-US" dirty="0" smtClean="0"/>
              <a:t>Steven </a:t>
            </a:r>
            <a:r>
              <a:rPr lang="en-US" dirty="0" err="1" smtClean="0"/>
              <a:t>Euijong</a:t>
            </a:r>
            <a:r>
              <a:rPr lang="en-US" dirty="0" smtClean="0"/>
              <a:t> </a:t>
            </a:r>
            <a:r>
              <a:rPr lang="en-US" dirty="0" err="1" smtClean="0"/>
              <a:t>Whang</a:t>
            </a:r>
            <a:r>
              <a:rPr lang="en-US" dirty="0" smtClean="0"/>
              <a:t>, Hector Garcia-Molina: </a:t>
            </a:r>
            <a:r>
              <a:rPr lang="en-US" b="1" dirty="0" smtClean="0"/>
              <a:t>Pay-As-You-Go Entity Resolution</a:t>
            </a:r>
            <a:r>
              <a:rPr lang="en-US" dirty="0" smtClean="0"/>
              <a:t>, IEEE TKDE, 2013</a:t>
            </a:r>
          </a:p>
          <a:p>
            <a:pPr lvl="1" algn="just"/>
            <a:r>
              <a:rPr lang="en-US" b="1" dirty="0" smtClean="0">
                <a:solidFill>
                  <a:srgbClr val="C00000"/>
                </a:solidFill>
              </a:rPr>
              <a:t>Static Methods</a:t>
            </a:r>
            <a:r>
              <a:rPr lang="en-US" dirty="0" smtClean="0"/>
              <a:t>: They are independent of entity matching, producing an immutable processing order.</a:t>
            </a:r>
          </a:p>
          <a:p>
            <a:r>
              <a:rPr lang="en-US" dirty="0" smtClean="0"/>
              <a:t>Thorsten </a:t>
            </a:r>
            <a:r>
              <a:rPr lang="en-US" dirty="0" err="1" smtClean="0"/>
              <a:t>Papenbrock</a:t>
            </a:r>
            <a:r>
              <a:rPr lang="en-US" dirty="0" smtClean="0"/>
              <a:t>, </a:t>
            </a:r>
            <a:r>
              <a:rPr lang="en-US" dirty="0" err="1" smtClean="0"/>
              <a:t>Arvid</a:t>
            </a:r>
            <a:r>
              <a:rPr lang="en-US" dirty="0" smtClean="0"/>
              <a:t> </a:t>
            </a:r>
            <a:r>
              <a:rPr lang="en-US" dirty="0" err="1" smtClean="0"/>
              <a:t>Heise</a:t>
            </a:r>
            <a:r>
              <a:rPr lang="en-US" dirty="0" smtClean="0"/>
              <a:t>, Felix </a:t>
            </a:r>
            <a:r>
              <a:rPr lang="en-US" dirty="0" err="1" smtClean="0"/>
              <a:t>Naumann</a:t>
            </a:r>
            <a:r>
              <a:rPr lang="en-US" dirty="0" smtClean="0"/>
              <a:t>: </a:t>
            </a:r>
            <a:r>
              <a:rPr lang="en-US" b="1" dirty="0" smtClean="0"/>
              <a:t>Progressive Duplicate Detection</a:t>
            </a:r>
            <a:r>
              <a:rPr lang="en-US" dirty="0" smtClean="0"/>
              <a:t>. IEEE TKDE, 2015</a:t>
            </a:r>
          </a:p>
          <a:p>
            <a:pPr lvl="1" algn="just"/>
            <a:r>
              <a:rPr lang="en-US" b="1" dirty="0" smtClean="0">
                <a:solidFill>
                  <a:srgbClr val="C00000"/>
                </a:solidFill>
              </a:rPr>
              <a:t>Dynamic Methods</a:t>
            </a:r>
            <a:r>
              <a:rPr lang="en-US" dirty="0" smtClean="0"/>
              <a:t>: They are integrated with entity matching, adjusting the processing order on-the-fly. They assume that entity matching is performed by an oracle (</a:t>
            </a:r>
            <a:r>
              <a:rPr lang="el-GR" dirty="0" smtClean="0"/>
              <a:t>α=100%), </a:t>
            </a:r>
            <a:r>
              <a:rPr lang="en-US" dirty="0" smtClean="0"/>
              <a:t>thus yielding an optimistic estimation of their performance. They need to load the compared entity profiles in memory</a:t>
            </a:r>
          </a:p>
          <a:p>
            <a:pPr algn="just"/>
            <a:r>
              <a:rPr lang="en-US" dirty="0" smtClean="0"/>
              <a:t>Both works present methods that assume </a:t>
            </a:r>
            <a:r>
              <a:rPr lang="en-US" b="1" dirty="0" smtClean="0">
                <a:solidFill>
                  <a:srgbClr val="C00000"/>
                </a:solidFill>
              </a:rPr>
              <a:t>structured</a:t>
            </a:r>
            <a:r>
              <a:rPr lang="en-US" dirty="0" smtClean="0"/>
              <a:t> data. </a:t>
            </a:r>
          </a:p>
          <a:p>
            <a:pPr algn="just"/>
            <a:r>
              <a:rPr lang="en-US" dirty="0" smtClean="0"/>
              <a:t>They rely on </a:t>
            </a:r>
            <a:r>
              <a:rPr lang="en-US" b="1" dirty="0" smtClean="0">
                <a:solidFill>
                  <a:srgbClr val="C00000"/>
                </a:solidFill>
              </a:rPr>
              <a:t>schema-based</a:t>
            </a:r>
            <a:r>
              <a:rPr lang="en-US" dirty="0" smtClean="0"/>
              <a:t> blocking methods, which cluster entities into blocks using schema knowledge. In this way, they extract blocking keys of low noise and high </a:t>
            </a:r>
            <a:r>
              <a:rPr lang="en-US" dirty="0" err="1" smtClean="0"/>
              <a:t>discriminativeness</a:t>
            </a:r>
            <a:r>
              <a:rPr lang="en-US" dirty="0" smtClean="0"/>
              <a:t>, boosting the performance of their progressive methods.</a:t>
            </a:r>
          </a:p>
          <a:p>
            <a:pPr algn="just"/>
            <a:r>
              <a:rPr lang="en-US" dirty="0" smtClean="0"/>
              <a:t>To ensure high recall for their methods, they employ multiple schema-based blocking keys (see </a:t>
            </a:r>
            <a:r>
              <a:rPr lang="en-US" dirty="0" err="1" smtClean="0"/>
              <a:t>Naumann’s</a:t>
            </a:r>
            <a:r>
              <a:rPr lang="en-US" dirty="0" smtClean="0"/>
              <a:t> paper).</a:t>
            </a:r>
          </a:p>
          <a:p>
            <a:pPr algn="just"/>
            <a:r>
              <a:rPr lang="en-US" dirty="0" smtClean="0"/>
              <a:t>They evaluate their methods mostly on relatively medium-sized datasets (up to 1 million entities).</a:t>
            </a:r>
          </a:p>
          <a:p>
            <a:pPr algn="just"/>
            <a:r>
              <a:rPr lang="en-US" b="1" dirty="0" smtClean="0"/>
              <a:t>Our contribution</a:t>
            </a:r>
            <a:r>
              <a:rPr lang="en-US" dirty="0" smtClean="0"/>
              <a:t>: Introduce </a:t>
            </a:r>
            <a:r>
              <a:rPr lang="en-US" b="1" dirty="0" smtClean="0">
                <a:solidFill>
                  <a:srgbClr val="C00000"/>
                </a:solidFill>
              </a:rPr>
              <a:t>schema-agnostic</a:t>
            </a:r>
            <a:r>
              <a:rPr lang="en-US" dirty="0" smtClean="0"/>
              <a:t> methods for Progressive Block-based ER that are able to handle large, semi-structured, heterogeneous data (</a:t>
            </a:r>
            <a:r>
              <a:rPr lang="en-US" b="1" dirty="0" smtClean="0">
                <a:solidFill>
                  <a:srgbClr val="C00000"/>
                </a:solidFill>
              </a:rPr>
              <a:t>Big Data</a:t>
            </a:r>
            <a:r>
              <a:rPr lang="en-US" dirty="0" smtClean="0"/>
              <a:t>).</a:t>
            </a:r>
            <a:br>
              <a:rPr lang="en-US" dirty="0" smtClean="0"/>
            </a:br>
            <a:r>
              <a:rPr lang="en-US" dirty="0" smtClean="0"/>
              <a:t>Ideally, we could prove that they perform well on structured data, as well, outperforming the existing schema-based methods.</a:t>
            </a:r>
          </a:p>
          <a:p>
            <a:pPr lvl="1" algn="just"/>
            <a:endParaRPr lang="en-US" dirty="0" smtClean="0"/>
          </a:p>
        </p:txBody>
      </p:sp>
      <p:sp>
        <p:nvSpPr>
          <p:cNvPr id="4" name="Slide Number Placeholder 3"/>
          <p:cNvSpPr>
            <a:spLocks noGrp="1"/>
          </p:cNvSpPr>
          <p:nvPr>
            <p:ph type="sldNum" sz="quarter" idx="10"/>
          </p:nvPr>
        </p:nvSpPr>
        <p:spPr/>
        <p:txBody>
          <a:bodyPr/>
          <a:lstStyle/>
          <a:p>
            <a:fld id="{FAB58CA1-B062-4BDE-B210-364694453E85}" type="slidenum">
              <a:rPr lang="el-GR" smtClean="0"/>
              <a:t>133</a:t>
            </a:fld>
            <a:endParaRPr lang="el-GR"/>
          </a:p>
        </p:txBody>
      </p:sp>
    </p:spTree>
    <p:extLst>
      <p:ext uri="{BB962C8B-B14F-4D97-AF65-F5344CB8AC3E}">
        <p14:creationId xmlns:p14="http://schemas.microsoft.com/office/powerpoint/2010/main" val="71415109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smtClean="0"/>
              <a:t>More formally, it requires:</a:t>
            </a:r>
          </a:p>
          <a:p>
            <a:pPr lvl="1" algn="just"/>
            <a:r>
              <a:rPr lang="en-US" dirty="0" smtClean="0"/>
              <a:t>Improved Early Quality</a:t>
            </a:r>
          </a:p>
          <a:p>
            <a:pPr lvl="1" algn="just"/>
            <a:r>
              <a:rPr lang="en-US" dirty="0" smtClean="0"/>
              <a:t>Same Eventual Quality</a:t>
            </a:r>
          </a:p>
          <a:p>
            <a:pPr algn="just"/>
            <a:r>
              <a:rPr lang="en-US" dirty="0" smtClean="0"/>
              <a:t>In other words, it aims to define the </a:t>
            </a:r>
            <a:r>
              <a:rPr lang="en-US" b="1" dirty="0" smtClean="0">
                <a:solidFill>
                  <a:srgbClr val="C00000"/>
                </a:solidFill>
              </a:rPr>
              <a:t>optimal processing order</a:t>
            </a:r>
            <a:r>
              <a:rPr lang="en-US" dirty="0" smtClean="0"/>
              <a:t> for a set of entities.</a:t>
            </a:r>
          </a:p>
          <a:p>
            <a:pPr algn="just"/>
            <a:r>
              <a:rPr lang="en-US" dirty="0" smtClean="0"/>
              <a:t>Use cases:</a:t>
            </a:r>
          </a:p>
          <a:p>
            <a:pPr lvl="1" algn="just"/>
            <a:r>
              <a:rPr lang="en-US" dirty="0" smtClean="0"/>
              <a:t>Limited, unknown time for ER (online ER)</a:t>
            </a:r>
          </a:p>
          <a:p>
            <a:pPr lvl="1" algn="just"/>
            <a:r>
              <a:rPr lang="en-US" dirty="0" smtClean="0"/>
              <a:t>Exploratory ER</a:t>
            </a:r>
          </a:p>
          <a:p>
            <a:pPr algn="just"/>
            <a:r>
              <a:rPr lang="en-US" dirty="0" smtClean="0"/>
              <a:t>Empirical by nature, based on heuristics.</a:t>
            </a:r>
          </a:p>
          <a:p>
            <a:r>
              <a:rPr lang="en-US" dirty="0" smtClean="0"/>
              <a:t>Steven </a:t>
            </a:r>
            <a:r>
              <a:rPr lang="en-US" dirty="0" err="1" smtClean="0"/>
              <a:t>Euijong</a:t>
            </a:r>
            <a:r>
              <a:rPr lang="en-US" dirty="0" smtClean="0"/>
              <a:t> </a:t>
            </a:r>
            <a:r>
              <a:rPr lang="en-US" dirty="0" err="1" smtClean="0"/>
              <a:t>Whang</a:t>
            </a:r>
            <a:r>
              <a:rPr lang="en-US" dirty="0" smtClean="0"/>
              <a:t>, Hector Garcia-Molina: </a:t>
            </a:r>
            <a:r>
              <a:rPr lang="en-US" b="1" dirty="0" smtClean="0"/>
              <a:t>Pay-As-You-Go Entity Resolution</a:t>
            </a:r>
            <a:r>
              <a:rPr lang="en-US" dirty="0" smtClean="0"/>
              <a:t>, IEEE TKDE, 2013</a:t>
            </a:r>
          </a:p>
          <a:p>
            <a:pPr lvl="1" algn="just"/>
            <a:r>
              <a:rPr lang="en-US" b="1" dirty="0" smtClean="0">
                <a:solidFill>
                  <a:srgbClr val="C00000"/>
                </a:solidFill>
              </a:rPr>
              <a:t>Static Methods</a:t>
            </a:r>
            <a:r>
              <a:rPr lang="en-US" dirty="0" smtClean="0"/>
              <a:t>: They are independent of entity matching, producing an immutable processing order.</a:t>
            </a:r>
          </a:p>
          <a:p>
            <a:r>
              <a:rPr lang="en-US" dirty="0" smtClean="0"/>
              <a:t>Thorsten </a:t>
            </a:r>
            <a:r>
              <a:rPr lang="en-US" dirty="0" err="1" smtClean="0"/>
              <a:t>Papenbrock</a:t>
            </a:r>
            <a:r>
              <a:rPr lang="en-US" dirty="0" smtClean="0"/>
              <a:t>, </a:t>
            </a:r>
            <a:r>
              <a:rPr lang="en-US" dirty="0" err="1" smtClean="0"/>
              <a:t>Arvid</a:t>
            </a:r>
            <a:r>
              <a:rPr lang="en-US" dirty="0" smtClean="0"/>
              <a:t> </a:t>
            </a:r>
            <a:r>
              <a:rPr lang="en-US" dirty="0" err="1" smtClean="0"/>
              <a:t>Heise</a:t>
            </a:r>
            <a:r>
              <a:rPr lang="en-US" dirty="0" smtClean="0"/>
              <a:t>, Felix </a:t>
            </a:r>
            <a:r>
              <a:rPr lang="en-US" dirty="0" err="1" smtClean="0"/>
              <a:t>Naumann</a:t>
            </a:r>
            <a:r>
              <a:rPr lang="en-US" dirty="0" smtClean="0"/>
              <a:t>: </a:t>
            </a:r>
            <a:r>
              <a:rPr lang="en-US" b="1" dirty="0" smtClean="0"/>
              <a:t>Progressive Duplicate Detection</a:t>
            </a:r>
            <a:r>
              <a:rPr lang="en-US" dirty="0" smtClean="0"/>
              <a:t>. IEEE TKDE, 2015</a:t>
            </a:r>
          </a:p>
          <a:p>
            <a:pPr lvl="1" algn="just"/>
            <a:r>
              <a:rPr lang="en-US" b="1" dirty="0" smtClean="0">
                <a:solidFill>
                  <a:srgbClr val="C00000"/>
                </a:solidFill>
              </a:rPr>
              <a:t>Dynamic Methods</a:t>
            </a:r>
            <a:r>
              <a:rPr lang="en-US" dirty="0" smtClean="0"/>
              <a:t>: They are integrated with entity matching, adjusting the processing order on-the-fly. They assume that entity matching is performed by an oracle (</a:t>
            </a:r>
            <a:r>
              <a:rPr lang="el-GR" dirty="0" smtClean="0"/>
              <a:t>α=100%), </a:t>
            </a:r>
            <a:r>
              <a:rPr lang="en-US" dirty="0" smtClean="0"/>
              <a:t>thus yielding an optimistic estimation of their performance. They need to load the compared entity profiles in memory</a:t>
            </a:r>
          </a:p>
          <a:p>
            <a:pPr algn="just"/>
            <a:r>
              <a:rPr lang="en-US" dirty="0" smtClean="0"/>
              <a:t>Both works present methods that assume </a:t>
            </a:r>
            <a:r>
              <a:rPr lang="en-US" b="1" dirty="0" smtClean="0">
                <a:solidFill>
                  <a:srgbClr val="C00000"/>
                </a:solidFill>
              </a:rPr>
              <a:t>structured</a:t>
            </a:r>
            <a:r>
              <a:rPr lang="en-US" dirty="0" smtClean="0"/>
              <a:t> data. </a:t>
            </a:r>
          </a:p>
          <a:p>
            <a:pPr algn="just"/>
            <a:r>
              <a:rPr lang="en-US" dirty="0" smtClean="0"/>
              <a:t>They rely on </a:t>
            </a:r>
            <a:r>
              <a:rPr lang="en-US" b="1" dirty="0" smtClean="0">
                <a:solidFill>
                  <a:srgbClr val="C00000"/>
                </a:solidFill>
              </a:rPr>
              <a:t>schema-based</a:t>
            </a:r>
            <a:r>
              <a:rPr lang="en-US" dirty="0" smtClean="0"/>
              <a:t> blocking methods, which cluster entities into blocks using schema knowledge. In this way, they extract blocking keys of low noise and high </a:t>
            </a:r>
            <a:r>
              <a:rPr lang="en-US" dirty="0" err="1" smtClean="0"/>
              <a:t>discriminativeness</a:t>
            </a:r>
            <a:r>
              <a:rPr lang="en-US" dirty="0" smtClean="0"/>
              <a:t>, boosting the performance of their progressive methods.</a:t>
            </a:r>
          </a:p>
          <a:p>
            <a:pPr algn="just"/>
            <a:r>
              <a:rPr lang="en-US" dirty="0" smtClean="0"/>
              <a:t>To ensure high recall for their methods, they employ multiple schema-based blocking keys (see </a:t>
            </a:r>
            <a:r>
              <a:rPr lang="en-US" dirty="0" err="1" smtClean="0"/>
              <a:t>Naumann’s</a:t>
            </a:r>
            <a:r>
              <a:rPr lang="en-US" dirty="0" smtClean="0"/>
              <a:t> paper).</a:t>
            </a:r>
          </a:p>
          <a:p>
            <a:pPr algn="just"/>
            <a:r>
              <a:rPr lang="en-US" dirty="0" smtClean="0"/>
              <a:t>They evaluate their methods mostly on relatively medium-sized datasets (up to 1 million entities).</a:t>
            </a:r>
          </a:p>
          <a:p>
            <a:pPr algn="just"/>
            <a:r>
              <a:rPr lang="en-US" b="1" dirty="0" smtClean="0"/>
              <a:t>Our contribution</a:t>
            </a:r>
            <a:r>
              <a:rPr lang="en-US" dirty="0" smtClean="0"/>
              <a:t>: Introduce </a:t>
            </a:r>
            <a:r>
              <a:rPr lang="en-US" b="1" dirty="0" smtClean="0">
                <a:solidFill>
                  <a:srgbClr val="C00000"/>
                </a:solidFill>
              </a:rPr>
              <a:t>schema-agnostic</a:t>
            </a:r>
            <a:r>
              <a:rPr lang="en-US" dirty="0" smtClean="0"/>
              <a:t> methods for Progressive Block-based ER that are able to handle large, semi-structured, heterogeneous data (</a:t>
            </a:r>
            <a:r>
              <a:rPr lang="en-US" b="1" dirty="0" smtClean="0">
                <a:solidFill>
                  <a:srgbClr val="C00000"/>
                </a:solidFill>
              </a:rPr>
              <a:t>Big Data</a:t>
            </a:r>
            <a:r>
              <a:rPr lang="en-US" dirty="0" smtClean="0"/>
              <a:t>).</a:t>
            </a:r>
            <a:br>
              <a:rPr lang="en-US" dirty="0" smtClean="0"/>
            </a:br>
            <a:r>
              <a:rPr lang="en-US" dirty="0" smtClean="0"/>
              <a:t>Ideally, we could prove that they perform well on structured data, as well, outperforming the existing schema-based methods.</a:t>
            </a:r>
          </a:p>
          <a:p>
            <a:pPr lvl="1" algn="just"/>
            <a:endParaRPr lang="en-US" dirty="0" smtClean="0"/>
          </a:p>
        </p:txBody>
      </p:sp>
      <p:sp>
        <p:nvSpPr>
          <p:cNvPr id="4" name="Slide Number Placeholder 3"/>
          <p:cNvSpPr>
            <a:spLocks noGrp="1"/>
          </p:cNvSpPr>
          <p:nvPr>
            <p:ph type="sldNum" sz="quarter" idx="10"/>
          </p:nvPr>
        </p:nvSpPr>
        <p:spPr/>
        <p:txBody>
          <a:bodyPr/>
          <a:lstStyle/>
          <a:p>
            <a:fld id="{FAB58CA1-B062-4BDE-B210-364694453E85}" type="slidenum">
              <a:rPr lang="el-GR" smtClean="0"/>
              <a:t>134</a:t>
            </a:fld>
            <a:endParaRPr lang="el-GR"/>
          </a:p>
        </p:txBody>
      </p:sp>
    </p:spTree>
    <p:extLst>
      <p:ext uri="{BB962C8B-B14F-4D97-AF65-F5344CB8AC3E}">
        <p14:creationId xmlns:p14="http://schemas.microsoft.com/office/powerpoint/2010/main" val="71415109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smtClean="0"/>
              <a:t>More formally, it requires:</a:t>
            </a:r>
          </a:p>
          <a:p>
            <a:pPr lvl="1" algn="just"/>
            <a:r>
              <a:rPr lang="en-US" dirty="0" smtClean="0"/>
              <a:t>Improved Early Quality</a:t>
            </a:r>
          </a:p>
          <a:p>
            <a:pPr lvl="1" algn="just"/>
            <a:r>
              <a:rPr lang="en-US" dirty="0" smtClean="0"/>
              <a:t>Same Eventual Quality</a:t>
            </a:r>
          </a:p>
          <a:p>
            <a:pPr algn="just"/>
            <a:r>
              <a:rPr lang="en-US" dirty="0" smtClean="0"/>
              <a:t>In other words, it aims to define the </a:t>
            </a:r>
            <a:r>
              <a:rPr lang="en-US" b="1" dirty="0" smtClean="0">
                <a:solidFill>
                  <a:srgbClr val="C00000"/>
                </a:solidFill>
              </a:rPr>
              <a:t>optimal processing order</a:t>
            </a:r>
            <a:r>
              <a:rPr lang="en-US" dirty="0" smtClean="0"/>
              <a:t> for a set of entities.</a:t>
            </a:r>
          </a:p>
          <a:p>
            <a:pPr algn="just"/>
            <a:r>
              <a:rPr lang="en-US" dirty="0" smtClean="0"/>
              <a:t>Use cases:</a:t>
            </a:r>
          </a:p>
          <a:p>
            <a:pPr lvl="1" algn="just"/>
            <a:r>
              <a:rPr lang="en-US" dirty="0" smtClean="0"/>
              <a:t>Limited, unknown time for ER (online ER)</a:t>
            </a:r>
          </a:p>
          <a:p>
            <a:pPr lvl="1" algn="just"/>
            <a:r>
              <a:rPr lang="en-US" dirty="0" smtClean="0"/>
              <a:t>Exploratory ER</a:t>
            </a:r>
          </a:p>
          <a:p>
            <a:pPr algn="just"/>
            <a:r>
              <a:rPr lang="en-US" dirty="0" smtClean="0"/>
              <a:t>Empirical by nature, based on heuristics.</a:t>
            </a:r>
          </a:p>
          <a:p>
            <a:r>
              <a:rPr lang="en-US" dirty="0" smtClean="0"/>
              <a:t>Steven </a:t>
            </a:r>
            <a:r>
              <a:rPr lang="en-US" dirty="0" err="1" smtClean="0"/>
              <a:t>Euijong</a:t>
            </a:r>
            <a:r>
              <a:rPr lang="en-US" dirty="0" smtClean="0"/>
              <a:t> </a:t>
            </a:r>
            <a:r>
              <a:rPr lang="en-US" dirty="0" err="1" smtClean="0"/>
              <a:t>Whang</a:t>
            </a:r>
            <a:r>
              <a:rPr lang="en-US" dirty="0" smtClean="0"/>
              <a:t>, Hector Garcia-Molina: </a:t>
            </a:r>
            <a:r>
              <a:rPr lang="en-US" b="1" dirty="0" smtClean="0"/>
              <a:t>Pay-As-You-Go Entity Resolution</a:t>
            </a:r>
            <a:r>
              <a:rPr lang="en-US" dirty="0" smtClean="0"/>
              <a:t>, IEEE TKDE, 2013</a:t>
            </a:r>
          </a:p>
          <a:p>
            <a:pPr lvl="1" algn="just"/>
            <a:r>
              <a:rPr lang="en-US" b="1" dirty="0" smtClean="0">
                <a:solidFill>
                  <a:srgbClr val="C00000"/>
                </a:solidFill>
              </a:rPr>
              <a:t>Static Methods</a:t>
            </a:r>
            <a:r>
              <a:rPr lang="en-US" dirty="0" smtClean="0"/>
              <a:t>: They are independent of entity matching, producing an immutable processing order.</a:t>
            </a:r>
          </a:p>
          <a:p>
            <a:r>
              <a:rPr lang="en-US" dirty="0" smtClean="0"/>
              <a:t>Thorsten </a:t>
            </a:r>
            <a:r>
              <a:rPr lang="en-US" dirty="0" err="1" smtClean="0"/>
              <a:t>Papenbrock</a:t>
            </a:r>
            <a:r>
              <a:rPr lang="en-US" dirty="0" smtClean="0"/>
              <a:t>, </a:t>
            </a:r>
            <a:r>
              <a:rPr lang="en-US" dirty="0" err="1" smtClean="0"/>
              <a:t>Arvid</a:t>
            </a:r>
            <a:r>
              <a:rPr lang="en-US" dirty="0" smtClean="0"/>
              <a:t> </a:t>
            </a:r>
            <a:r>
              <a:rPr lang="en-US" dirty="0" err="1" smtClean="0"/>
              <a:t>Heise</a:t>
            </a:r>
            <a:r>
              <a:rPr lang="en-US" dirty="0" smtClean="0"/>
              <a:t>, Felix </a:t>
            </a:r>
            <a:r>
              <a:rPr lang="en-US" dirty="0" err="1" smtClean="0"/>
              <a:t>Naumann</a:t>
            </a:r>
            <a:r>
              <a:rPr lang="en-US" dirty="0" smtClean="0"/>
              <a:t>: </a:t>
            </a:r>
            <a:r>
              <a:rPr lang="en-US" b="1" dirty="0" smtClean="0"/>
              <a:t>Progressive Duplicate Detection</a:t>
            </a:r>
            <a:r>
              <a:rPr lang="en-US" dirty="0" smtClean="0"/>
              <a:t>. IEEE TKDE, 2015</a:t>
            </a:r>
          </a:p>
          <a:p>
            <a:pPr lvl="1" algn="just"/>
            <a:r>
              <a:rPr lang="en-US" b="1" dirty="0" smtClean="0">
                <a:solidFill>
                  <a:srgbClr val="C00000"/>
                </a:solidFill>
              </a:rPr>
              <a:t>Dynamic Methods</a:t>
            </a:r>
            <a:r>
              <a:rPr lang="en-US" dirty="0" smtClean="0"/>
              <a:t>: They are integrated with entity matching, adjusting the processing order on-the-fly. They assume that entity matching is performed by an oracle (</a:t>
            </a:r>
            <a:r>
              <a:rPr lang="el-GR" dirty="0" smtClean="0"/>
              <a:t>α=100%), </a:t>
            </a:r>
            <a:r>
              <a:rPr lang="en-US" dirty="0" smtClean="0"/>
              <a:t>thus yielding an optimistic estimation of their performance. They need to load the compared entity profiles in memory</a:t>
            </a:r>
          </a:p>
          <a:p>
            <a:pPr algn="just"/>
            <a:r>
              <a:rPr lang="en-US" dirty="0" smtClean="0"/>
              <a:t>Both works present methods that assume </a:t>
            </a:r>
            <a:r>
              <a:rPr lang="en-US" b="1" dirty="0" smtClean="0">
                <a:solidFill>
                  <a:srgbClr val="C00000"/>
                </a:solidFill>
              </a:rPr>
              <a:t>structured</a:t>
            </a:r>
            <a:r>
              <a:rPr lang="en-US" dirty="0" smtClean="0"/>
              <a:t> data. </a:t>
            </a:r>
          </a:p>
          <a:p>
            <a:pPr algn="just"/>
            <a:r>
              <a:rPr lang="en-US" dirty="0" smtClean="0"/>
              <a:t>They rely on </a:t>
            </a:r>
            <a:r>
              <a:rPr lang="en-US" b="1" dirty="0" smtClean="0">
                <a:solidFill>
                  <a:srgbClr val="C00000"/>
                </a:solidFill>
              </a:rPr>
              <a:t>schema-based</a:t>
            </a:r>
            <a:r>
              <a:rPr lang="en-US" dirty="0" smtClean="0"/>
              <a:t> blocking methods, which cluster entities into blocks using schema knowledge. In this way, they extract blocking keys of low noise and high </a:t>
            </a:r>
            <a:r>
              <a:rPr lang="en-US" dirty="0" err="1" smtClean="0"/>
              <a:t>discriminativeness</a:t>
            </a:r>
            <a:r>
              <a:rPr lang="en-US" dirty="0" smtClean="0"/>
              <a:t>, boosting the performance of their progressive methods.</a:t>
            </a:r>
          </a:p>
          <a:p>
            <a:pPr algn="just"/>
            <a:r>
              <a:rPr lang="en-US" dirty="0" smtClean="0"/>
              <a:t>To ensure high recall for their methods, they employ multiple schema-based blocking keys (see </a:t>
            </a:r>
            <a:r>
              <a:rPr lang="en-US" dirty="0" err="1" smtClean="0"/>
              <a:t>Naumann’s</a:t>
            </a:r>
            <a:r>
              <a:rPr lang="en-US" dirty="0" smtClean="0"/>
              <a:t> paper).</a:t>
            </a:r>
          </a:p>
          <a:p>
            <a:pPr algn="just"/>
            <a:r>
              <a:rPr lang="en-US" dirty="0" smtClean="0"/>
              <a:t>They evaluate their methods mostly on relatively medium-sized datasets (up to 1 million entities).</a:t>
            </a:r>
          </a:p>
          <a:p>
            <a:pPr algn="just"/>
            <a:r>
              <a:rPr lang="en-US" b="1" dirty="0" smtClean="0"/>
              <a:t>Our contribution</a:t>
            </a:r>
            <a:r>
              <a:rPr lang="en-US" dirty="0" smtClean="0"/>
              <a:t>: Introduce </a:t>
            </a:r>
            <a:r>
              <a:rPr lang="en-US" b="1" dirty="0" smtClean="0">
                <a:solidFill>
                  <a:srgbClr val="C00000"/>
                </a:solidFill>
              </a:rPr>
              <a:t>schema-agnostic</a:t>
            </a:r>
            <a:r>
              <a:rPr lang="en-US" dirty="0" smtClean="0"/>
              <a:t> methods for Progressive Block-based ER that are able to handle large, semi-structured, heterogeneous data (</a:t>
            </a:r>
            <a:r>
              <a:rPr lang="en-US" b="1" dirty="0" smtClean="0">
                <a:solidFill>
                  <a:srgbClr val="C00000"/>
                </a:solidFill>
              </a:rPr>
              <a:t>Big Data</a:t>
            </a:r>
            <a:r>
              <a:rPr lang="en-US" dirty="0" smtClean="0"/>
              <a:t>).</a:t>
            </a:r>
            <a:br>
              <a:rPr lang="en-US" dirty="0" smtClean="0"/>
            </a:br>
            <a:r>
              <a:rPr lang="en-US" dirty="0" smtClean="0"/>
              <a:t>Ideally, we could prove that they perform well on structured data, as well, outperforming the existing schema-based methods.</a:t>
            </a:r>
          </a:p>
          <a:p>
            <a:pPr lvl="1" algn="just"/>
            <a:endParaRPr lang="en-US" dirty="0" smtClean="0"/>
          </a:p>
        </p:txBody>
      </p:sp>
      <p:sp>
        <p:nvSpPr>
          <p:cNvPr id="4" name="Slide Number Placeholder 3"/>
          <p:cNvSpPr>
            <a:spLocks noGrp="1"/>
          </p:cNvSpPr>
          <p:nvPr>
            <p:ph type="sldNum" sz="quarter" idx="10"/>
          </p:nvPr>
        </p:nvSpPr>
        <p:spPr/>
        <p:txBody>
          <a:bodyPr/>
          <a:lstStyle/>
          <a:p>
            <a:fld id="{FAB58CA1-B062-4BDE-B210-364694453E85}" type="slidenum">
              <a:rPr lang="el-GR" smtClean="0"/>
              <a:t>135</a:t>
            </a:fld>
            <a:endParaRPr lang="el-GR"/>
          </a:p>
        </p:txBody>
      </p:sp>
    </p:spTree>
    <p:extLst>
      <p:ext uri="{BB962C8B-B14F-4D97-AF65-F5344CB8AC3E}">
        <p14:creationId xmlns:p14="http://schemas.microsoft.com/office/powerpoint/2010/main" val="714151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14311" marR="0" indent="-914311" algn="just" defTabSz="914400" rtl="0" eaLnBrk="1" fontAlgn="auto" latinLnBrk="0" hangingPunct="1">
              <a:lnSpc>
                <a:spcPct val="100000"/>
              </a:lnSpc>
              <a:spcBef>
                <a:spcPts val="0"/>
              </a:spcBef>
              <a:spcAft>
                <a:spcPts val="0"/>
              </a:spcAft>
              <a:buClrTx/>
              <a:buSzTx/>
              <a:buFontTx/>
              <a:buNone/>
              <a:tabLst/>
              <a:defRPr/>
            </a:pPr>
            <a:r>
              <a:rPr lang="en-US" dirty="0" smtClean="0"/>
              <a:t>Clean-Clean</a:t>
            </a:r>
            <a:r>
              <a:rPr lang="en-US" baseline="0" dirty="0" smtClean="0"/>
              <a:t> ER: </a:t>
            </a:r>
            <a:r>
              <a:rPr lang="en-US" dirty="0" smtClean="0"/>
              <a:t>Given two individually clean, but overlapping entity collections, identify the entity profiles they have in common</a:t>
            </a:r>
            <a:r>
              <a:rPr lang="en-US" baseline="0" dirty="0" smtClean="0"/>
              <a:t> without executing comparisons within each source.</a:t>
            </a:r>
            <a:endParaRPr lang="en-US" dirty="0" smtClean="0"/>
          </a:p>
          <a:p>
            <a:pPr marL="914311" marR="0" indent="-914311" algn="just" defTabSz="914400" rtl="0" eaLnBrk="1" fontAlgn="auto" latinLnBrk="0" hangingPunct="1">
              <a:lnSpc>
                <a:spcPct val="100000"/>
              </a:lnSpc>
              <a:spcBef>
                <a:spcPts val="0"/>
              </a:spcBef>
              <a:spcAft>
                <a:spcPts val="0"/>
              </a:spcAft>
              <a:buClrTx/>
              <a:buSzTx/>
              <a:buFontTx/>
              <a:buNone/>
              <a:tabLst/>
              <a:defRPr/>
            </a:pPr>
            <a:r>
              <a:rPr lang="en-US" dirty="0" smtClean="0"/>
              <a:t>For simplicity, we treat the</a:t>
            </a:r>
            <a:r>
              <a:rPr lang="en-US" baseline="0" dirty="0" smtClean="0"/>
              <a:t> other two </a:t>
            </a:r>
            <a:r>
              <a:rPr lang="en-US" dirty="0" smtClean="0"/>
              <a:t>tasks as equivalent to </a:t>
            </a:r>
            <a:r>
              <a:rPr lang="en-US" b="0" dirty="0" smtClean="0"/>
              <a:t>Dirty ER</a:t>
            </a:r>
            <a:r>
              <a:rPr lang="en-US" dirty="0" smtClean="0"/>
              <a:t>, which receives a single dirty entity collection as input.</a:t>
            </a:r>
          </a:p>
          <a:p>
            <a:pPr marL="914311" indent="-914311" algn="just"/>
            <a:r>
              <a:rPr lang="en-US" dirty="0" smtClean="0"/>
              <a:t>The</a:t>
            </a:r>
            <a:r>
              <a:rPr lang="en-US" baseline="0" dirty="0" smtClean="0"/>
              <a:t> goal is to partition its entities into sets of equivalence clusters.</a:t>
            </a:r>
            <a:endParaRPr lang="en-US" dirty="0" smtClean="0"/>
          </a:p>
        </p:txBody>
      </p:sp>
      <p:sp>
        <p:nvSpPr>
          <p:cNvPr id="4" name="Slide Number Placeholder 3"/>
          <p:cNvSpPr>
            <a:spLocks noGrp="1"/>
          </p:cNvSpPr>
          <p:nvPr>
            <p:ph type="sldNum" sz="quarter" idx="10"/>
          </p:nvPr>
        </p:nvSpPr>
        <p:spPr/>
        <p:txBody>
          <a:bodyPr/>
          <a:lstStyle/>
          <a:p>
            <a:pPr>
              <a:defRPr/>
            </a:pPr>
            <a:fld id="{EFF40ABD-C0AA-46AF-A3C1-BEC3B209CDCB}" type="slidenum">
              <a:rPr lang="de-DE" smtClean="0"/>
              <a:pPr>
                <a:defRPr/>
              </a:pPr>
              <a:t>12</a:t>
            </a:fld>
            <a:endParaRPr lang="de-DE"/>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B58CA1-B062-4BDE-B210-364694453E85}" type="slidenum">
              <a:rPr lang="el-GR" smtClean="0"/>
              <a:t>136</a:t>
            </a:fld>
            <a:endParaRPr lang="el-GR"/>
          </a:p>
        </p:txBody>
      </p:sp>
    </p:spTree>
    <p:extLst>
      <p:ext uri="{BB962C8B-B14F-4D97-AF65-F5344CB8AC3E}">
        <p14:creationId xmlns:p14="http://schemas.microsoft.com/office/powerpoint/2010/main" val="71415109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far, ER has been considered a static, offline procedure</a:t>
            </a:r>
            <a:r>
              <a:rPr lang="en-US" baseline="0" dirty="0" smtClean="0"/>
              <a:t> that is applied only once. In practice, it is a constant, dynamic process, as its results have to be updated whenever new data become available.</a:t>
            </a:r>
          </a:p>
          <a:p>
            <a:r>
              <a:rPr lang="en-US" baseline="0" dirty="0" smtClean="0"/>
              <a:t>Updating blocks is easy when relying on a signature-based functionality, such as Token Blocking. What happens, though, when we have a large, dense graph that is not materialized and we have to process with a global constraint (e.g., average edge weight) that is updated?</a:t>
            </a:r>
            <a:endParaRPr lang="en-US" dirty="0"/>
          </a:p>
        </p:txBody>
      </p:sp>
      <p:sp>
        <p:nvSpPr>
          <p:cNvPr id="4" name="Slide Number Placeholder 3"/>
          <p:cNvSpPr>
            <a:spLocks noGrp="1"/>
          </p:cNvSpPr>
          <p:nvPr>
            <p:ph type="sldNum" sz="quarter" idx="10"/>
          </p:nvPr>
        </p:nvSpPr>
        <p:spPr/>
        <p:txBody>
          <a:bodyPr/>
          <a:lstStyle/>
          <a:p>
            <a:fld id="{FAB58CA1-B062-4BDE-B210-364694453E85}" type="slidenum">
              <a:rPr lang="el-GR" smtClean="0"/>
              <a:t>137</a:t>
            </a:fld>
            <a:endParaRPr lang="el-GR"/>
          </a:p>
        </p:txBody>
      </p:sp>
    </p:spTree>
    <p:extLst>
      <p:ext uri="{BB962C8B-B14F-4D97-AF65-F5344CB8AC3E}">
        <p14:creationId xmlns:p14="http://schemas.microsoft.com/office/powerpoint/2010/main" val="71415109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B58CA1-B062-4BDE-B210-364694453E85}" type="slidenum">
              <a:rPr lang="el-GR" smtClean="0"/>
              <a:t>138</a:t>
            </a:fld>
            <a:endParaRPr lang="el-GR"/>
          </a:p>
        </p:txBody>
      </p:sp>
    </p:spTree>
    <p:extLst>
      <p:ext uri="{BB962C8B-B14F-4D97-AF65-F5344CB8AC3E}">
        <p14:creationId xmlns:p14="http://schemas.microsoft.com/office/powerpoint/2010/main" val="714151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Typically,</a:t>
            </a:r>
            <a:r>
              <a:rPr lang="en-US" baseline="0" dirty="0" smtClean="0"/>
              <a:t> ER is performed by comparing every entity profile with all others using string similarity measures.</a:t>
            </a:r>
            <a:endParaRPr lang="en-US" dirty="0"/>
          </a:p>
        </p:txBody>
      </p:sp>
      <p:sp>
        <p:nvSpPr>
          <p:cNvPr id="4" name="Slide Number Placeholder 3"/>
          <p:cNvSpPr>
            <a:spLocks noGrp="1"/>
          </p:cNvSpPr>
          <p:nvPr>
            <p:ph type="sldNum" sz="quarter" idx="10"/>
          </p:nvPr>
        </p:nvSpPr>
        <p:spPr/>
        <p:txBody>
          <a:bodyPr/>
          <a:lstStyle/>
          <a:p>
            <a:pPr>
              <a:defRPr/>
            </a:pPr>
            <a:fld id="{EFF40ABD-C0AA-46AF-A3C1-BEC3B209CDCB}" type="slidenum">
              <a:rPr lang="de-DE" smtClean="0"/>
              <a:pPr>
                <a:defRPr/>
              </a:pPr>
              <a:t>13</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Basic</a:t>
            </a:r>
            <a:r>
              <a:rPr lang="en-US" baseline="0" dirty="0" smtClean="0"/>
              <a:t> idea of blocking: most comparisons involve non-matching entities.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 constitutes an approximate solution, sacrificing recall to a controllable extent for much higher precision.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FF40ABD-C0AA-46AF-A3C1-BEC3B209CDCB}" type="slidenum">
              <a:rPr lang="de-DE" smtClean="0"/>
              <a:pPr>
                <a:defRPr/>
              </a:pPr>
              <a:t>14</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can illustrate the relative cost of the main approaches through a diagram.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the ideal case, the green circle coincides with the red one. </a:t>
            </a:r>
            <a:endParaRPr lang="en-US" dirty="0" smtClean="0"/>
          </a:p>
          <a:p>
            <a:r>
              <a:rPr lang="en-US" dirty="0" smtClean="0"/>
              <a:t>Blocking covers the largest part of duplicate pairs,</a:t>
            </a:r>
            <a:r>
              <a:rPr lang="en-US" baseline="0" dirty="0" smtClean="0"/>
              <a:t> but not all of them. </a:t>
            </a:r>
          </a:p>
          <a:p>
            <a:r>
              <a:rPr lang="en-US" baseline="0" dirty="0" smtClean="0"/>
              <a:t>It also incorporates comparisons between non-matching entities.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closer the green circle is to the red one, the better the blocking method is.</a:t>
            </a:r>
            <a:endParaRPr lang="en-US" dirty="0" smtClean="0"/>
          </a:p>
        </p:txBody>
      </p:sp>
      <p:sp>
        <p:nvSpPr>
          <p:cNvPr id="4" name="Slide Number Placeholder 3"/>
          <p:cNvSpPr>
            <a:spLocks noGrp="1"/>
          </p:cNvSpPr>
          <p:nvPr>
            <p:ph type="sldNum" sz="quarter" idx="10"/>
          </p:nvPr>
        </p:nvSpPr>
        <p:spPr/>
        <p:txBody>
          <a:bodyPr/>
          <a:lstStyle/>
          <a:p>
            <a:pPr>
              <a:defRPr/>
            </a:pPr>
            <a:fld id="{EFF40ABD-C0AA-46AF-A3C1-BEC3B209CDCB}" type="slidenum">
              <a:rPr lang="de-DE" smtClean="0"/>
              <a:pPr>
                <a:defRPr/>
              </a:pPr>
              <a:t>15</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total comparisons for brute force approach:</a:t>
            </a:r>
            <a:r>
              <a:rPr lang="en-US" baseline="0" dirty="0" smtClean="0"/>
              <a:t> multiplication of the two (we assume </a:t>
            </a:r>
            <a:r>
              <a:rPr lang="en-US" baseline="0" dirty="0" err="1" smtClean="0"/>
              <a:t>dbpedia</a:t>
            </a:r>
            <a:r>
              <a:rPr lang="en-US" baseline="0" dirty="0" smtClean="0"/>
              <a:t> is clean)</a:t>
            </a:r>
          </a:p>
          <a:p>
            <a:r>
              <a:rPr lang="en-US" baseline="0" dirty="0" smtClean="0"/>
              <a:t>the true number of entities are not exactly 1.2 and 2.2 million, this is why the result is not 2.64</a:t>
            </a:r>
            <a:endParaRPr lang="en-US" dirty="0"/>
          </a:p>
        </p:txBody>
      </p:sp>
      <p:sp>
        <p:nvSpPr>
          <p:cNvPr id="4" name="Slide Number Placeholder 3"/>
          <p:cNvSpPr>
            <a:spLocks noGrp="1"/>
          </p:cNvSpPr>
          <p:nvPr>
            <p:ph type="sldNum" sz="quarter" idx="10"/>
          </p:nvPr>
        </p:nvSpPr>
        <p:spPr/>
        <p:txBody>
          <a:bodyPr/>
          <a:lstStyle/>
          <a:p>
            <a:pPr>
              <a:defRPr/>
            </a:pPr>
            <a:fld id="{EFF40ABD-C0AA-46AF-A3C1-BEC3B209CDCB}" type="slidenum">
              <a:rPr lang="de-DE" smtClean="0"/>
              <a:pPr>
                <a:defRPr/>
              </a:pPr>
              <a:t>16</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FF40ABD-C0AA-46AF-A3C1-BEC3B209CDCB}" type="slidenum">
              <a:rPr lang="de-DE" smtClean="0"/>
              <a:pPr>
                <a:defRPr/>
              </a:pPr>
              <a:t>17</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smtClean="0"/>
              <a:t>Sections 3</a:t>
            </a:r>
            <a:r>
              <a:rPr lang="en-US" baseline="0" dirty="0" smtClean="0"/>
              <a:t> and </a:t>
            </a:r>
            <a:r>
              <a:rPr lang="en-US" dirty="0" smtClean="0"/>
              <a:t>4</a:t>
            </a:r>
            <a:r>
              <a:rPr lang="en-US" baseline="0" dirty="0" smtClean="0"/>
              <a:t> pertain to the creation of blocks.</a:t>
            </a:r>
          </a:p>
          <a:p>
            <a:r>
              <a:rPr lang="en-US" baseline="0" dirty="0" smtClean="0"/>
              <a:t>Sections 5 and 6 pertain to the processing of blocks.</a:t>
            </a:r>
            <a:endParaRPr lang="el-GR" dirty="0"/>
          </a:p>
        </p:txBody>
      </p:sp>
      <p:sp>
        <p:nvSpPr>
          <p:cNvPr id="4" name="Θέση αριθμού διαφάνειας 3"/>
          <p:cNvSpPr>
            <a:spLocks noGrp="1"/>
          </p:cNvSpPr>
          <p:nvPr>
            <p:ph type="sldNum" sz="quarter" idx="10"/>
          </p:nvPr>
        </p:nvSpPr>
        <p:spPr/>
        <p:txBody>
          <a:bodyPr/>
          <a:lstStyle/>
          <a:p>
            <a:fld id="{FAB58CA1-B062-4BDE-B210-364694453E85}" type="slidenum">
              <a:rPr lang="el-GR" smtClean="0"/>
              <a:t>18</a:t>
            </a:fld>
            <a:endParaRPr lang="el-GR"/>
          </a:p>
        </p:txBody>
      </p:sp>
    </p:spTree>
    <p:extLst>
      <p:ext uri="{BB962C8B-B14F-4D97-AF65-F5344CB8AC3E}">
        <p14:creationId xmlns:p14="http://schemas.microsoft.com/office/powerpoint/2010/main" val="1034980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Flexible</a:t>
            </a:r>
            <a:r>
              <a:rPr lang="en-US" baseline="0" dirty="0" smtClean="0"/>
              <a:t> representation model that accommodates any format: databases, XML, RDF. If the representation is not unique, then our only choice is to merge the exact duplicates (there is no way to tell them apart). Usually, some attribute(s) is(are) different.</a:t>
            </a:r>
            <a:endParaRPr lang="en-US" dirty="0" smtClean="0"/>
          </a:p>
          <a:p>
            <a:endParaRPr lang="en-US" dirty="0" smtClean="0"/>
          </a:p>
          <a:p>
            <a:r>
              <a:rPr lang="en-US" dirty="0" smtClean="0"/>
              <a:t>3. Precision </a:t>
            </a:r>
            <a:r>
              <a:rPr lang="en-US" dirty="0"/>
              <a:t>of entity matching is dependent on the entity similarity measures, and is orthogonal to the above problem</a:t>
            </a:r>
            <a:r>
              <a:rPr lang="en-US" dirty="0" smtClean="0"/>
              <a:t>.</a:t>
            </a:r>
          </a:p>
          <a:p>
            <a:r>
              <a:rPr lang="en-US" dirty="0" smtClean="0"/>
              <a:t>Many reasons for this assumption. For example, there</a:t>
            </a:r>
            <a:r>
              <a:rPr lang="en-US" baseline="0" dirty="0" smtClean="0"/>
              <a:t> is no universal entity matching method. Entity Matching is a difficult problem itself.</a:t>
            </a:r>
            <a:endParaRPr lang="en-US" dirty="0"/>
          </a:p>
        </p:txBody>
      </p:sp>
      <p:sp>
        <p:nvSpPr>
          <p:cNvPr id="4" name="Slide Number Placeholder 3"/>
          <p:cNvSpPr>
            <a:spLocks noGrp="1"/>
          </p:cNvSpPr>
          <p:nvPr>
            <p:ph type="sldNum" sz="quarter" idx="10"/>
          </p:nvPr>
        </p:nvSpPr>
        <p:spPr/>
        <p:txBody>
          <a:bodyPr/>
          <a:lstStyle/>
          <a:p>
            <a:pPr>
              <a:defRPr/>
            </a:pPr>
            <a:fld id="{EFF40ABD-C0AA-46AF-A3C1-BEC3B209CDCB}" type="slidenum">
              <a:rPr lang="de-DE" smtClean="0"/>
              <a:pPr>
                <a:defRPr/>
              </a:pPr>
              <a:t>20</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Rot="1" noChangeAspect="1" noChangeArrowheads="1" noTextEdit="1"/>
          </p:cNvSpPr>
          <p:nvPr>
            <p:ph type="sldImg"/>
          </p:nvPr>
        </p:nvSpPr>
        <p:spPr>
          <a:ln/>
        </p:spPr>
      </p:sp>
      <p:sp>
        <p:nvSpPr>
          <p:cNvPr id="486403"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first question</a:t>
            </a:r>
            <a:r>
              <a:rPr lang="en-US" baseline="0" dirty="0" smtClean="0"/>
              <a:t> we have to answer is why entity resolution is important.</a:t>
            </a:r>
            <a:endParaRPr lang="en-US" baseline="0" dirty="0" smtClean="0">
              <a:latin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Times New Roman" pitchFamily="18" charset="0"/>
              </a:rPr>
              <a:t>Web data are dominated by entity profiles.</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In an ideal</a:t>
            </a:r>
            <a:r>
              <a:rPr lang="de-DE" baseline="0" dirty="0" smtClean="0"/>
              <a:t> world, every entity is described by a universally unique identifier, thus facilitating all applications that are based on entities, e.g., entity-centric search.</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Times New Roman" pitchFamily="18" charset="0"/>
            </a:endParaRPr>
          </a:p>
          <a:p>
            <a:endParaRPr lang="de-DE"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Blocking in a</a:t>
            </a:r>
            <a:r>
              <a:rPr lang="en-US" baseline="0" dirty="0" smtClean="0"/>
              <a:t> nutshell: use signatures to represent entities.</a:t>
            </a:r>
          </a:p>
          <a:p>
            <a:r>
              <a:rPr lang="en-US" baseline="0" dirty="0" smtClean="0"/>
              <a:t>The more comparisons are executed, the higher PC gets. PQ, though, decreases, as the denominator increases faster than the numerator.</a:t>
            </a:r>
          </a:p>
          <a:p>
            <a:endParaRPr lang="en-US" baseline="0" dirty="0" smtClean="0"/>
          </a:p>
          <a:p>
            <a:r>
              <a:rPr lang="en-US" baseline="0" dirty="0" smtClean="0"/>
              <a:t>detected matches: duplicate entities co-occurring in a block</a:t>
            </a:r>
          </a:p>
          <a:p>
            <a:endParaRPr lang="en-US" baseline="0" dirty="0" smtClean="0"/>
          </a:p>
          <a:p>
            <a:r>
              <a:rPr lang="en-US" baseline="0" dirty="0" smtClean="0"/>
              <a:t>optimistic recall: we assume that entity matching never fails</a:t>
            </a:r>
          </a:p>
          <a:p>
            <a:r>
              <a:rPr lang="en-US" baseline="0" dirty="0" smtClean="0"/>
              <a:t>pessimistic precision: we count all redundant comparisons as false positives (but in reality some of them are true positives)</a:t>
            </a:r>
          </a:p>
          <a:p>
            <a:endParaRPr lang="en-US" dirty="0"/>
          </a:p>
        </p:txBody>
      </p:sp>
      <p:sp>
        <p:nvSpPr>
          <p:cNvPr id="4" name="Slide Number Placeholder 3"/>
          <p:cNvSpPr>
            <a:spLocks noGrp="1"/>
          </p:cNvSpPr>
          <p:nvPr>
            <p:ph type="sldNum" sz="quarter" idx="10"/>
          </p:nvPr>
        </p:nvSpPr>
        <p:spPr/>
        <p:txBody>
          <a:bodyPr/>
          <a:lstStyle/>
          <a:p>
            <a:pPr>
              <a:defRPr/>
            </a:pPr>
            <a:fld id="{EFF40ABD-C0AA-46AF-A3C1-BEC3B209CDCB}" type="slidenum">
              <a:rPr lang="de-DE" smtClean="0"/>
              <a:pPr>
                <a:defRPr/>
              </a:pPr>
              <a:t>21</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Goal: maximize the number of detected</a:t>
            </a:r>
            <a:r>
              <a:rPr lang="en-GB" baseline="0" dirty="0" smtClean="0"/>
              <a:t> duplicates, while minimizing the number of executed comparisons.</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Blocking is n</a:t>
            </a:r>
            <a:r>
              <a:rPr lang="en-US" sz="1200" dirty="0" err="1" smtClean="0"/>
              <a:t>ot</a:t>
            </a:r>
            <a:r>
              <a:rPr lang="en-US" sz="1200" dirty="0" smtClean="0"/>
              <a:t> an optimization task,</a:t>
            </a:r>
            <a:r>
              <a:rPr lang="en-US" sz="1200" baseline="0" dirty="0" smtClean="0"/>
              <a:t> but </a:t>
            </a:r>
            <a:r>
              <a:rPr lang="en-GB" baseline="0" dirty="0" smtClean="0"/>
              <a:t>an engineering task, because there is no way we can know that two entities are matching. If for example, we knew that their </a:t>
            </a:r>
            <a:r>
              <a:rPr lang="en-GB" baseline="0" dirty="0" err="1" smtClean="0"/>
              <a:t>Jaccard</a:t>
            </a:r>
            <a:r>
              <a:rPr lang="en-GB" baseline="0" dirty="0" smtClean="0"/>
              <a:t> similarity should exceed a threshold, we could do some optimization. In practice, though, it is possible for two duplicates to share no information at all, if for example they are described in different languages.</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This definition implies that PC and PQ are equally important. In practice, though, emphasis should be placed on PC, as it should exceed 80% or 90% in order to be useful.</a:t>
            </a:r>
            <a:endParaRPr lang="en-GB" dirty="0"/>
          </a:p>
        </p:txBody>
      </p:sp>
      <p:sp>
        <p:nvSpPr>
          <p:cNvPr id="4" name="Slide Number Placeholder 3"/>
          <p:cNvSpPr>
            <a:spLocks noGrp="1"/>
          </p:cNvSpPr>
          <p:nvPr>
            <p:ph type="sldNum" sz="quarter" idx="10"/>
          </p:nvPr>
        </p:nvSpPr>
        <p:spPr/>
        <p:txBody>
          <a:bodyPr/>
          <a:lstStyle/>
          <a:p>
            <a:pPr>
              <a:defRPr/>
            </a:pPr>
            <a:fld id="{EFF40ABD-C0AA-46AF-A3C1-BEC3B209CDCB}" type="slidenum">
              <a:rPr lang="de-DE" smtClean="0"/>
              <a:pPr>
                <a:defRPr/>
              </a:pPr>
              <a:t>22</a:t>
            </a:fld>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facilitate</a:t>
            </a:r>
            <a:r>
              <a:rPr lang="en-US" baseline="0" dirty="0" smtClean="0"/>
              <a:t> the understanding of the blocking methods we discuss in the following, we now present a taxonomy based on 4 dimensions. Every dimension splits blocking methods into main categories. We will examine every dimension in detail in the following slides.</a:t>
            </a:r>
            <a:endParaRPr lang="en-US" dirty="0"/>
          </a:p>
        </p:txBody>
      </p:sp>
      <p:sp>
        <p:nvSpPr>
          <p:cNvPr id="4" name="Slide Number Placeholder 3"/>
          <p:cNvSpPr>
            <a:spLocks noGrp="1"/>
          </p:cNvSpPr>
          <p:nvPr>
            <p:ph type="sldNum" sz="quarter" idx="10"/>
          </p:nvPr>
        </p:nvSpPr>
        <p:spPr/>
        <p:txBody>
          <a:bodyPr/>
          <a:lstStyle/>
          <a:p>
            <a:pPr>
              <a:defRPr/>
            </a:pPr>
            <a:fld id="{EFF40ABD-C0AA-46AF-A3C1-BEC3B209CDCB}" type="slidenum">
              <a:rPr lang="de-DE" smtClean="0"/>
              <a:pPr>
                <a:defRPr/>
              </a:pPr>
              <a:t>23</a:t>
            </a:fld>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have a better</a:t>
            </a:r>
            <a:r>
              <a:rPr lang="en-US" baseline="0" dirty="0" smtClean="0"/>
              <a:t> </a:t>
            </a:r>
            <a:r>
              <a:rPr lang="en-US" dirty="0" smtClean="0"/>
              <a:t>understanding on the scope of this tutorial, we now</a:t>
            </a:r>
            <a:r>
              <a:rPr lang="en-US" baseline="0" dirty="0" smtClean="0"/>
              <a:t> present a taxonomy of blocking methods according to two fundamental dimensions.</a:t>
            </a:r>
          </a:p>
          <a:p>
            <a:endParaRPr lang="en-US" baseline="0" dirty="0" smtClean="0"/>
          </a:p>
          <a:p>
            <a:r>
              <a:rPr lang="en-US" baseline="0" dirty="0" smtClean="0"/>
              <a:t>Closed-world assumption -&gt; in conjunction with entity matching </a:t>
            </a:r>
          </a:p>
          <a:p>
            <a:r>
              <a:rPr lang="en-US" baseline="0" dirty="0" smtClean="0"/>
              <a:t>we assume that we know which similarity function and when a similarity value implies a match</a:t>
            </a:r>
          </a:p>
          <a:p>
            <a:endParaRPr lang="en-US" baseline="0" dirty="0" smtClean="0"/>
          </a:p>
          <a:p>
            <a:r>
              <a:rPr lang="en-US" baseline="0" dirty="0" smtClean="0"/>
              <a:t>Approximate Blocking methods are usually independent of similarity metrics and thresholds. To this category belongs the vast majority of blocking methods. We focus on them.</a:t>
            </a:r>
          </a:p>
          <a:p>
            <a:endParaRPr lang="en-US" baseline="0" dirty="0" smtClean="0"/>
          </a:p>
          <a:p>
            <a:r>
              <a:rPr lang="en-US" baseline="0" dirty="0" smtClean="0"/>
              <a:t>Open-world assumption -&gt; standalone blocking methods</a:t>
            </a:r>
          </a:p>
          <a:p>
            <a:r>
              <a:rPr lang="en-US" baseline="0" dirty="0" smtClean="0"/>
              <a:t>we assume that we don’t know how entity matching </a:t>
            </a:r>
            <a:r>
              <a:rPr lang="en-US" baseline="0" dirty="0" err="1" smtClean="0"/>
              <a:t>perfoms</a:t>
            </a:r>
            <a:r>
              <a:rPr lang="en-US" baseline="0" dirty="0" smtClean="0"/>
              <a:t>/works</a:t>
            </a:r>
          </a:p>
          <a:p>
            <a:endParaRPr lang="en-US" baseline="0" dirty="0" smtClean="0"/>
          </a:p>
          <a:p>
            <a:r>
              <a:rPr lang="en-US" dirty="0" smtClean="0"/>
              <a:t>Silk (</a:t>
            </a:r>
            <a:r>
              <a:rPr lang="en-US" dirty="0" err="1" smtClean="0"/>
              <a:t>Univ</a:t>
            </a:r>
            <a:r>
              <a:rPr lang="en-US" baseline="0" dirty="0" smtClean="0"/>
              <a:t> of Mannheim) </a:t>
            </a:r>
            <a:r>
              <a:rPr lang="en-US" dirty="0" smtClean="0"/>
              <a:t>is an open source framework for integrating heterogeneous data sources. The primary uses cases of Silk include: </a:t>
            </a:r>
          </a:p>
          <a:p>
            <a:r>
              <a:rPr lang="en-US" dirty="0" smtClean="0"/>
              <a:t>- Generating links between related data items within different Linked Data sources.</a:t>
            </a:r>
          </a:p>
          <a:p>
            <a:r>
              <a:rPr lang="en-US" dirty="0" smtClean="0"/>
              <a:t>- Linked Data publishers can use Silk to set RDF links from their data sources to other data sources on the Web.</a:t>
            </a:r>
          </a:p>
          <a:p>
            <a:r>
              <a:rPr lang="en-US" dirty="0" smtClean="0"/>
              <a:t>- Applying data transformations to structured data sources.</a:t>
            </a:r>
          </a:p>
          <a:p>
            <a:r>
              <a:rPr lang="en-US" dirty="0" smtClean="0"/>
              <a:t>Silk is based on the Linked Data paradigm</a:t>
            </a:r>
          </a:p>
          <a:p>
            <a:endParaRPr lang="en-US" dirty="0" smtClean="0"/>
          </a:p>
          <a:p>
            <a:r>
              <a:rPr lang="en-US" dirty="0" smtClean="0"/>
              <a:t>LIMES (Leipzig </a:t>
            </a:r>
            <a:r>
              <a:rPr lang="en-US" dirty="0" err="1" smtClean="0"/>
              <a:t>Univ</a:t>
            </a:r>
            <a:r>
              <a:rPr lang="en-US" dirty="0" smtClean="0"/>
              <a:t>)</a:t>
            </a:r>
          </a:p>
          <a:p>
            <a:r>
              <a:rPr lang="en-US" dirty="0" smtClean="0"/>
              <a:t>The Linked Data paradigm has evolved into a powerful enabler for the transition from the document-oriented Web into the Semantic Web. While the amount of data published as Linked Data grows steadily and has surpassed 25 billion triples, less than 5% of these triples are links between knowledge bases. Link discovery frameworks provide the functionality necessary to discover missing links between knowledge bases. Yet, this task requires a significant amount of time, especially when it is carried out on large data sets. This paper presents and evaluates LIMES, a novel time-efficient approach for link discovery in metric spaces. Our approach utilizes the mathematical characteristics of metric spaces during the mapping process to filter out a large number of those instance pairs that do not suffice the mapping conditions. We present the mathematical foundation and the core algorithms employed in LIMES. We evaluate our algorithms with synthetic data to elucidate their behavior on small and large data sets with different configurations and compare the runtime of LIMES with another state-of-the-art link discovery tool.</a:t>
            </a:r>
            <a:endParaRPr lang="en-US" dirty="0"/>
          </a:p>
        </p:txBody>
      </p:sp>
      <p:sp>
        <p:nvSpPr>
          <p:cNvPr id="4" name="Slide Number Placeholder 3"/>
          <p:cNvSpPr>
            <a:spLocks noGrp="1"/>
          </p:cNvSpPr>
          <p:nvPr>
            <p:ph type="sldNum" sz="quarter" idx="10"/>
          </p:nvPr>
        </p:nvSpPr>
        <p:spPr/>
        <p:txBody>
          <a:bodyPr/>
          <a:lstStyle/>
          <a:p>
            <a:fld id="{FAB58CA1-B062-4BDE-B210-364694453E85}" type="slidenum">
              <a:rPr lang="el-GR" smtClean="0"/>
              <a:t>24</a:t>
            </a:fld>
            <a:endParaRPr lang="el-GR"/>
          </a:p>
        </p:txBody>
      </p:sp>
    </p:spTree>
    <p:extLst>
      <p:ext uri="{BB962C8B-B14F-4D97-AF65-F5344CB8AC3E}">
        <p14:creationId xmlns:p14="http://schemas.microsoft.com/office/powerpoint/2010/main" val="6645390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have a better</a:t>
            </a:r>
            <a:r>
              <a:rPr lang="en-US" baseline="0" dirty="0" smtClean="0"/>
              <a:t> </a:t>
            </a:r>
            <a:r>
              <a:rPr lang="en-US" dirty="0" smtClean="0"/>
              <a:t>understanding on the scope of this tutorial, we now</a:t>
            </a:r>
            <a:r>
              <a:rPr lang="en-US" baseline="0" dirty="0" smtClean="0"/>
              <a:t> present a taxonomy of blocking methods according to two fundamental dimensions.</a:t>
            </a:r>
          </a:p>
          <a:p>
            <a:r>
              <a:rPr lang="en-US" baseline="0" dirty="0" smtClean="0"/>
              <a:t>Closed-world assumption -&gt; in conjunction with entity matching </a:t>
            </a:r>
          </a:p>
          <a:p>
            <a:endParaRPr lang="en-US" baseline="0" dirty="0" smtClean="0"/>
          </a:p>
          <a:p>
            <a:r>
              <a:rPr lang="en-US" baseline="0" dirty="0" smtClean="0"/>
              <a:t>Approximate Blocking methods are usually independent of similarity metrics and thresholds. To this category belongs the vast majority of blocking methods. We focus on them.</a:t>
            </a:r>
          </a:p>
          <a:p>
            <a:r>
              <a:rPr lang="en-US" baseline="0" dirty="0" smtClean="0"/>
              <a:t>Open-world assumption -&gt; standalone blocking methods</a:t>
            </a:r>
          </a:p>
          <a:p>
            <a:endParaRPr lang="en-US" baseline="0" dirty="0" smtClean="0"/>
          </a:p>
          <a:p>
            <a:r>
              <a:rPr lang="en-US" dirty="0" smtClean="0"/>
              <a:t>Silk (</a:t>
            </a:r>
            <a:r>
              <a:rPr lang="en-US" dirty="0" err="1" smtClean="0"/>
              <a:t>Univ</a:t>
            </a:r>
            <a:r>
              <a:rPr lang="en-US" baseline="0" dirty="0" smtClean="0"/>
              <a:t> of Mannheim) </a:t>
            </a:r>
            <a:r>
              <a:rPr lang="en-US" dirty="0" smtClean="0"/>
              <a:t>is an open source framework for integrating heterogeneous data sources. The primary uses cases of Silk include: </a:t>
            </a:r>
          </a:p>
          <a:p>
            <a:r>
              <a:rPr lang="en-US" dirty="0" smtClean="0"/>
              <a:t>- Generating links between related data items within different Linked Data sources.</a:t>
            </a:r>
          </a:p>
          <a:p>
            <a:r>
              <a:rPr lang="en-US" dirty="0" smtClean="0"/>
              <a:t>- Linked Data publishers can use Silk to set RDF links from their data sources to other data sources on the Web.</a:t>
            </a:r>
          </a:p>
          <a:p>
            <a:r>
              <a:rPr lang="en-US" dirty="0" smtClean="0"/>
              <a:t>- Applying data transformations to structured data sources.</a:t>
            </a:r>
          </a:p>
          <a:p>
            <a:r>
              <a:rPr lang="en-US" dirty="0" smtClean="0"/>
              <a:t>Silk is based on the Linked Data paradigm</a:t>
            </a:r>
          </a:p>
          <a:p>
            <a:endParaRPr lang="en-US" dirty="0" smtClean="0"/>
          </a:p>
          <a:p>
            <a:r>
              <a:rPr lang="en-US" dirty="0" smtClean="0"/>
              <a:t>LIMES (Leipzig </a:t>
            </a:r>
            <a:r>
              <a:rPr lang="en-US" dirty="0" err="1" smtClean="0"/>
              <a:t>Univ</a:t>
            </a:r>
            <a:r>
              <a:rPr lang="en-US" dirty="0" smtClean="0"/>
              <a:t>)</a:t>
            </a:r>
          </a:p>
          <a:p>
            <a:r>
              <a:rPr lang="en-US" dirty="0" smtClean="0"/>
              <a:t>The Linked Data paradigm has evolved into a powerful enabler for the transition from the document-oriented Web into the Semantic Web. While the amount of data published as Linked Data grows steadily and has surpassed 25 billion triples, less than 5% of these triples are links between knowledge bases. Link discovery frameworks provide the functionality necessary to discover missing links between knowledge bases. Yet, this task requires a significant amount of time, especially when it is carried out on large data sets. This paper presents and evaluates LIMES, a novel time-efficient approach for link discovery in metric spaces. Our approach utilizes the mathematical characteristics of metric spaces during the mapping process to filter out a large number of those instance pairs that do not suffice the mapping conditions. We present the mathematical foundation and the core algorithms employed in LIMES. We evaluate our algorithms with synthetic data to elucidate their behavior on small and large data sets with different configurations and compare the runtime of LIMES with another state-of-the-art link discovery tool.</a:t>
            </a:r>
            <a:endParaRPr lang="en-US" dirty="0"/>
          </a:p>
        </p:txBody>
      </p:sp>
      <p:sp>
        <p:nvSpPr>
          <p:cNvPr id="4" name="Slide Number Placeholder 3"/>
          <p:cNvSpPr>
            <a:spLocks noGrp="1"/>
          </p:cNvSpPr>
          <p:nvPr>
            <p:ph type="sldNum" sz="quarter" idx="10"/>
          </p:nvPr>
        </p:nvSpPr>
        <p:spPr/>
        <p:txBody>
          <a:bodyPr/>
          <a:lstStyle/>
          <a:p>
            <a:fld id="{FAB58CA1-B062-4BDE-B210-364694453E85}" type="slidenum">
              <a:rPr lang="el-GR" smtClean="0"/>
              <a:t>25</a:t>
            </a:fld>
            <a:endParaRPr lang="el-GR"/>
          </a:p>
        </p:txBody>
      </p:sp>
    </p:spTree>
    <p:extLst>
      <p:ext uri="{BB962C8B-B14F-4D97-AF65-F5344CB8AC3E}">
        <p14:creationId xmlns:p14="http://schemas.microsoft.com/office/powerpoint/2010/main" val="6645390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facilitate the understanding of blocking methods, we present a categorization.</a:t>
            </a:r>
          </a:p>
          <a:p>
            <a:r>
              <a:rPr lang="en-US" dirty="0" smtClean="0"/>
              <a:t>The</a:t>
            </a:r>
            <a:r>
              <a:rPr lang="en-US" baseline="0" dirty="0" smtClean="0"/>
              <a:t> supervised blocking methods try to learn the best blocking key definitions from a training set, e.g., by using combinations of attribute names.</a:t>
            </a:r>
            <a:endParaRPr lang="en-US" dirty="0" smtClean="0"/>
          </a:p>
          <a:p>
            <a:r>
              <a:rPr lang="en-US" dirty="0" smtClean="0"/>
              <a:t>The</a:t>
            </a:r>
            <a:r>
              <a:rPr lang="en-US" baseline="0" dirty="0" smtClean="0"/>
              <a:t> main drawback of supervised blocking techniques is the requirement for a training set. </a:t>
            </a:r>
          </a:p>
          <a:p>
            <a:r>
              <a:rPr lang="en-US" baseline="0" dirty="0" smtClean="0"/>
              <a:t>Even if there is a set of labeled instances for a specific domain available, it is application specific, in the sense that it does not necessarily yield a good classifier on another domain.</a:t>
            </a:r>
          </a:p>
          <a:p>
            <a:r>
              <a:rPr lang="en-US" baseline="0" dirty="0" smtClean="0"/>
              <a:t>Most techniques in the literature are unsupervised. We focus on them.</a:t>
            </a:r>
          </a:p>
        </p:txBody>
      </p:sp>
      <p:sp>
        <p:nvSpPr>
          <p:cNvPr id="4" name="Slide Number Placeholder 3"/>
          <p:cNvSpPr>
            <a:spLocks noGrp="1"/>
          </p:cNvSpPr>
          <p:nvPr>
            <p:ph type="sldNum" sz="quarter" idx="10"/>
          </p:nvPr>
        </p:nvSpPr>
        <p:spPr/>
        <p:txBody>
          <a:bodyPr/>
          <a:lstStyle/>
          <a:p>
            <a:fld id="{FAB58CA1-B062-4BDE-B210-364694453E85}" type="slidenum">
              <a:rPr lang="el-GR" smtClean="0"/>
              <a:t>26</a:t>
            </a:fld>
            <a:endParaRPr lang="el-GR"/>
          </a:p>
        </p:txBody>
      </p:sp>
    </p:spTree>
    <p:extLst>
      <p:ext uri="{BB962C8B-B14F-4D97-AF65-F5344CB8AC3E}">
        <p14:creationId xmlns:p14="http://schemas.microsoft.com/office/powerpoint/2010/main" val="6464949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facilitate the understanding of blocking methods, we present a categorization.</a:t>
            </a:r>
          </a:p>
          <a:p>
            <a:r>
              <a:rPr lang="en-US" dirty="0" smtClean="0"/>
              <a:t>The</a:t>
            </a:r>
            <a:r>
              <a:rPr lang="en-US" baseline="0" dirty="0" smtClean="0"/>
              <a:t> supervised blocking methods try to learn the best blocking key definitions from a training set, e.g., by using combinations of attribute names.</a:t>
            </a:r>
            <a:endParaRPr lang="en-US" dirty="0" smtClean="0"/>
          </a:p>
          <a:p>
            <a:r>
              <a:rPr lang="en-US" dirty="0" smtClean="0"/>
              <a:t>The</a:t>
            </a:r>
            <a:r>
              <a:rPr lang="en-US" baseline="0" dirty="0" smtClean="0"/>
              <a:t> main drawback of supervised blocking techniques is the requirement for a training set. </a:t>
            </a:r>
          </a:p>
          <a:p>
            <a:r>
              <a:rPr lang="en-US" baseline="0" dirty="0" smtClean="0"/>
              <a:t>Even if there is a set of labeled instances for a specific domain available, it is application specific, in the sense that it does not necessarily yield a good classifier on another domain.</a:t>
            </a:r>
          </a:p>
          <a:p>
            <a:r>
              <a:rPr lang="en-US" baseline="0" dirty="0" smtClean="0"/>
              <a:t>Most techniques in the literature are unsupervised. We focus on them.</a:t>
            </a:r>
          </a:p>
        </p:txBody>
      </p:sp>
      <p:sp>
        <p:nvSpPr>
          <p:cNvPr id="4" name="Slide Number Placeholder 3"/>
          <p:cNvSpPr>
            <a:spLocks noGrp="1"/>
          </p:cNvSpPr>
          <p:nvPr>
            <p:ph type="sldNum" sz="quarter" idx="10"/>
          </p:nvPr>
        </p:nvSpPr>
        <p:spPr/>
        <p:txBody>
          <a:bodyPr/>
          <a:lstStyle/>
          <a:p>
            <a:fld id="{FAB58CA1-B062-4BDE-B210-364694453E85}" type="slidenum">
              <a:rPr lang="el-GR" smtClean="0"/>
              <a:t>27</a:t>
            </a:fld>
            <a:endParaRPr lang="el-GR"/>
          </a:p>
        </p:txBody>
      </p:sp>
    </p:spTree>
    <p:extLst>
      <p:ext uri="{BB962C8B-B14F-4D97-AF65-F5344CB8AC3E}">
        <p14:creationId xmlns:p14="http://schemas.microsoft.com/office/powerpoint/2010/main" val="646494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the approximate, unsupervised blocking methods we consider in this work,</a:t>
            </a:r>
            <a:r>
              <a:rPr lang="en-US" baseline="0" dirty="0" smtClean="0"/>
              <a:t> we can describe their internal functionality using three steps.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BlCl</a:t>
            </a:r>
            <a:r>
              <a:rPr lang="en-US" baseline="0" dirty="0" smtClean="0"/>
              <a:t> -&gt; faster, less accurate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CoCl</a:t>
            </a:r>
            <a:r>
              <a:rPr lang="en-US" baseline="0" dirty="0" smtClean="0"/>
              <a:t> -&gt; more accurate, more time-consuming</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methods that perform only Block Building are called Lazy. Those performing only </a:t>
            </a:r>
            <a:r>
              <a:rPr lang="en-US" baseline="0" dirty="0" err="1" smtClean="0"/>
              <a:t>BlCl</a:t>
            </a:r>
            <a:r>
              <a:rPr lang="en-US" baseline="0" dirty="0" smtClean="0"/>
              <a:t>, Block-refinement.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Block Building (Lazy &amp; Proactive) </a:t>
            </a:r>
            <a:r>
              <a:rPr lang="en-US" baseline="0" dirty="0" err="1" smtClean="0"/>
              <a:t>vs</a:t>
            </a:r>
            <a:r>
              <a:rPr lang="en-US" baseline="0" dirty="0" smtClean="0"/>
              <a:t> Block Processing (Block- and Comparison-refinement)</a:t>
            </a:r>
            <a:endParaRPr lang="en-US" dirty="0" smtClean="0"/>
          </a:p>
          <a:p>
            <a:endParaRPr lang="en-US" dirty="0"/>
          </a:p>
        </p:txBody>
      </p:sp>
      <p:sp>
        <p:nvSpPr>
          <p:cNvPr id="4" name="Slide Number Placeholder 3"/>
          <p:cNvSpPr>
            <a:spLocks noGrp="1"/>
          </p:cNvSpPr>
          <p:nvPr>
            <p:ph type="sldNum" sz="quarter" idx="10"/>
          </p:nvPr>
        </p:nvSpPr>
        <p:spPr/>
        <p:txBody>
          <a:bodyPr/>
          <a:lstStyle/>
          <a:p>
            <a:fld id="{43C6F2E8-0910-4DB5-AC88-92556CDCF114}" type="slidenum">
              <a:rPr lang="en-US" smtClean="0"/>
              <a:t>28</a:t>
            </a:fld>
            <a:endParaRPr lang="en-US"/>
          </a:p>
        </p:txBody>
      </p:sp>
    </p:spTree>
    <p:extLst>
      <p:ext uri="{BB962C8B-B14F-4D97-AF65-F5344CB8AC3E}">
        <p14:creationId xmlns:p14="http://schemas.microsoft.com/office/powerpoint/2010/main" val="33544575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Redundancy expresses the number of blocks that are associated with every entity, on average.</a:t>
            </a:r>
            <a:endParaRPr lang="en-US" dirty="0" smtClean="0"/>
          </a:p>
          <a:p>
            <a:r>
              <a:rPr lang="en-US" dirty="0" smtClean="0"/>
              <a:t>First</a:t>
            </a:r>
            <a:r>
              <a:rPr lang="en-US" baseline="0" dirty="0" smtClean="0"/>
              <a:t> row: methods for databases. They cover all categories of redundancy.</a:t>
            </a:r>
          </a:p>
          <a:p>
            <a:r>
              <a:rPr lang="en-US" baseline="0" dirty="0" smtClean="0"/>
              <a:t>Second row: methods for Web data. They are all redundancy-positive.</a:t>
            </a:r>
          </a:p>
          <a:p>
            <a:endParaRPr lang="en-US" baseline="0" dirty="0" smtClean="0"/>
          </a:p>
          <a:p>
            <a:r>
              <a:rPr lang="en-US" baseline="0" dirty="0" smtClean="0"/>
              <a:t>overlapping methods: the same entity may appear in more than 1 block</a:t>
            </a:r>
          </a:p>
          <a:p>
            <a:r>
              <a:rPr lang="en-US" baseline="0" dirty="0" smtClean="0"/>
              <a:t>redundancy-positive: the more common blocks for two entities, the higher the probability to match</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redundancy-negative: the most similar entities coincide (almost always) in a single block</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redundancy-neutral: number of common blocks independent of matching probability</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FF40ABD-C0AA-46AF-A3C1-BEC3B209CDCB}" type="slidenum">
              <a:rPr lang="de-DE" smtClean="0"/>
              <a:pPr>
                <a:defRPr/>
              </a:pPr>
              <a:t>29</a:t>
            </a:fld>
            <a:endParaRPr 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block cleaning</a:t>
            </a:r>
          </a:p>
          <a:p>
            <a:r>
              <a:rPr lang="en-US" dirty="0" smtClean="0"/>
              <a:t>block level: block purging (remove blocks with many entities/comparisons)</a:t>
            </a:r>
          </a:p>
          <a:p>
            <a:r>
              <a:rPr lang="en-US" dirty="0" smtClean="0"/>
              <a:t>entity level: block filtering (remove</a:t>
            </a:r>
            <a:r>
              <a:rPr lang="en-US" baseline="0" dirty="0" smtClean="0"/>
              <a:t> a given entity from a percentage r of the largest blocks it belongs to)</a:t>
            </a:r>
          </a:p>
          <a:p>
            <a:endParaRPr lang="en-US" baseline="0" dirty="0" smtClean="0"/>
          </a:p>
          <a:p>
            <a:r>
              <a:rPr lang="en-US" baseline="0" dirty="0" smtClean="0"/>
              <a:t>comparison cleaning</a:t>
            </a:r>
          </a:p>
          <a:p>
            <a:r>
              <a:rPr lang="en-US" baseline="0" dirty="0" smtClean="0"/>
              <a:t>redundant comparison: comparison propagation (removes redundant comparisons by executing comparisons in a sorted order)</a:t>
            </a:r>
          </a:p>
          <a:p>
            <a:r>
              <a:rPr lang="en-US" dirty="0" smtClean="0"/>
              <a:t>superfluous comparisons: meta-blocking</a:t>
            </a:r>
          </a:p>
          <a:p>
            <a:endParaRPr lang="en-US" dirty="0"/>
          </a:p>
        </p:txBody>
      </p:sp>
      <p:sp>
        <p:nvSpPr>
          <p:cNvPr id="4" name="Slide Number Placeholder 3"/>
          <p:cNvSpPr>
            <a:spLocks noGrp="1"/>
          </p:cNvSpPr>
          <p:nvPr>
            <p:ph type="sldNum" sz="quarter" idx="10"/>
          </p:nvPr>
        </p:nvSpPr>
        <p:spPr/>
        <p:txBody>
          <a:bodyPr/>
          <a:lstStyle/>
          <a:p>
            <a:fld id="{FAB58CA1-B062-4BDE-B210-364694453E85}" type="slidenum">
              <a:rPr lang="el-GR" smtClean="0"/>
              <a:t>30</a:t>
            </a:fld>
            <a:endParaRPr lang="el-GR"/>
          </a:p>
        </p:txBody>
      </p:sp>
    </p:spTree>
    <p:extLst>
      <p:ext uri="{BB962C8B-B14F-4D97-AF65-F5344CB8AC3E}">
        <p14:creationId xmlns:p14="http://schemas.microsoft.com/office/powerpoint/2010/main" val="3485215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Rot="1" noChangeAspect="1" noChangeArrowheads="1" noTextEdit="1"/>
          </p:cNvSpPr>
          <p:nvPr>
            <p:ph type="sldImg"/>
          </p:nvPr>
        </p:nvSpPr>
        <p:spPr>
          <a:ln/>
        </p:spPr>
      </p:sp>
      <p:sp>
        <p:nvSpPr>
          <p:cNvPr id="488451" name="Rectangle 3"/>
          <p:cNvSpPr>
            <a:spLocks noGrp="1" noChangeArrowheads="1"/>
          </p:cNvSpPr>
          <p:nvPr>
            <p:ph type="body" idx="1"/>
          </p:nvPr>
        </p:nvSpPr>
        <p:spPr>
          <a:noFill/>
          <a:ln/>
        </p:spPr>
        <p:txBody>
          <a:bodyPr/>
          <a:lstStyle/>
          <a:p>
            <a:r>
              <a:rPr lang="de-DE" baseline="0" dirty="0" smtClean="0"/>
              <a:t>In reality, there is ambiguity/noise of two forms: </a:t>
            </a:r>
          </a:p>
          <a:p>
            <a:pPr marL="228600" indent="-228600">
              <a:buAutoNum type="arabicParenR"/>
            </a:pPr>
            <a:r>
              <a:rPr lang="de-DE" baseline="0" dirty="0" smtClean="0"/>
              <a:t>different </a:t>
            </a:r>
            <a:r>
              <a:rPr lang="de-DE" baseline="0" dirty="0" err="1" smtClean="0"/>
              <a:t>entities</a:t>
            </a:r>
            <a:r>
              <a:rPr lang="de-DE" baseline="0" dirty="0" smtClean="0"/>
              <a:t> </a:t>
            </a:r>
            <a:r>
              <a:rPr lang="de-DE" baseline="0" dirty="0" err="1" smtClean="0"/>
              <a:t>with</a:t>
            </a:r>
            <a:r>
              <a:rPr lang="de-DE" baseline="0" dirty="0" smtClean="0"/>
              <a:t> </a:t>
            </a:r>
            <a:r>
              <a:rPr lang="de-DE" baseline="0" dirty="0" err="1" smtClean="0"/>
              <a:t>the</a:t>
            </a:r>
            <a:r>
              <a:rPr lang="de-DE" baseline="0" dirty="0" smtClean="0"/>
              <a:t> same </a:t>
            </a:r>
            <a:r>
              <a:rPr lang="de-DE" baseline="0" dirty="0" err="1" smtClean="0"/>
              <a:t>description</a:t>
            </a:r>
            <a:r>
              <a:rPr lang="de-DE" baseline="0" dirty="0" smtClean="0"/>
              <a:t>/</a:t>
            </a:r>
            <a:r>
              <a:rPr lang="de-DE" baseline="0" dirty="0" err="1" smtClean="0"/>
              <a:t>name</a:t>
            </a:r>
            <a:r>
              <a:rPr lang="de-DE" baseline="0" dirty="0" smtClean="0"/>
              <a:t>, </a:t>
            </a:r>
            <a:r>
              <a:rPr lang="de-DE" baseline="0" dirty="0" err="1" smtClean="0"/>
              <a:t>and</a:t>
            </a:r>
            <a:r>
              <a:rPr lang="de-DE" baseline="0" dirty="0" smtClean="0"/>
              <a:t> </a:t>
            </a:r>
          </a:p>
          <a:p>
            <a:pPr marL="228600" indent="-228600">
              <a:buAutoNum type="arabicParenR"/>
            </a:pPr>
            <a:r>
              <a:rPr lang="de-DE" baseline="0" dirty="0" smtClean="0"/>
              <a:t>same </a:t>
            </a:r>
            <a:r>
              <a:rPr lang="de-DE" baseline="0" dirty="0" err="1" smtClean="0"/>
              <a:t>entity</a:t>
            </a:r>
            <a:r>
              <a:rPr lang="de-DE" baseline="0" dirty="0" smtClean="0"/>
              <a:t> </a:t>
            </a:r>
            <a:r>
              <a:rPr lang="de-DE" baseline="0" dirty="0" err="1" smtClean="0"/>
              <a:t>with</a:t>
            </a:r>
            <a:r>
              <a:rPr lang="de-DE" baseline="0" dirty="0" smtClean="0"/>
              <a:t> different </a:t>
            </a:r>
            <a:r>
              <a:rPr lang="de-DE" baseline="0" dirty="0" err="1" smtClean="0"/>
              <a:t>descriptions</a:t>
            </a:r>
            <a:r>
              <a:rPr lang="de-DE" baseline="0" dirty="0" smtClean="0"/>
              <a:t>/</a:t>
            </a:r>
            <a:r>
              <a:rPr lang="de-DE" baseline="0" dirty="0" err="1" smtClean="0"/>
              <a:t>names</a:t>
            </a:r>
            <a:r>
              <a:rPr lang="de-DE" baseline="0" dirty="0" smtClean="0"/>
              <a:t>.</a:t>
            </a:r>
            <a:endParaRPr lang="de-DE"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entity profiles adhere to a specific schema.</a:t>
            </a:r>
          </a:p>
          <a:p>
            <a:r>
              <a:rPr lang="en-US" dirty="0" smtClean="0"/>
              <a:t>Many</a:t>
            </a:r>
            <a:r>
              <a:rPr lang="en-US" baseline="0" dirty="0" smtClean="0"/>
              <a:t> methods operate in this way. We will examine the most important ones.</a:t>
            </a:r>
            <a:endParaRPr lang="en-US" dirty="0" smtClean="0"/>
          </a:p>
        </p:txBody>
      </p:sp>
      <p:sp>
        <p:nvSpPr>
          <p:cNvPr id="4" name="Slide Number Placeholder 3"/>
          <p:cNvSpPr>
            <a:spLocks noGrp="1"/>
          </p:cNvSpPr>
          <p:nvPr>
            <p:ph type="sldNum" sz="quarter" idx="10"/>
          </p:nvPr>
        </p:nvSpPr>
        <p:spPr/>
        <p:txBody>
          <a:bodyPr/>
          <a:lstStyle/>
          <a:p>
            <a:pPr>
              <a:defRPr/>
            </a:pPr>
            <a:fld id="{EFF40ABD-C0AA-46AF-A3C1-BEC3B209CDCB}" type="slidenum">
              <a:rPr lang="de-DE" smtClean="0"/>
              <a:pPr>
                <a:defRPr/>
              </a:pPr>
              <a:t>32</a:t>
            </a:fld>
            <a:endParaRPr 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family tree of blocking methods. Standard</a:t>
            </a:r>
            <a:r>
              <a:rPr lang="en-US" baseline="0" dirty="0" smtClean="0"/>
              <a:t> Blocking is the cornerstone method.</a:t>
            </a:r>
          </a:p>
          <a:p>
            <a:r>
              <a:rPr lang="en-US" baseline="0" dirty="0" smtClean="0"/>
              <a:t>All other methods employ the same BKs but in a different way in order to offer higher robustness and a better balance between recall and precision.</a:t>
            </a:r>
          </a:p>
          <a:p>
            <a:r>
              <a:rPr lang="en-US" baseline="0" dirty="0" smtClean="0"/>
              <a:t>Every method has many variations. We present just one extended version for each one of them.</a:t>
            </a:r>
          </a:p>
          <a:p>
            <a:r>
              <a:rPr lang="en-US" baseline="0" dirty="0" smtClean="0"/>
              <a:t>Blue indicates lazy blocking methods, and red proactive blocking methods. </a:t>
            </a:r>
          </a:p>
          <a:p>
            <a:r>
              <a:rPr lang="en-US" baseline="0" dirty="0" smtClean="0"/>
              <a:t>We have 3 branches. On the left, blocks contain entities with similar blocking keys, on the right, blocks contain entities with the same blocking keys, and in the middle, we have a mixture.</a:t>
            </a:r>
          </a:p>
        </p:txBody>
      </p:sp>
      <p:sp>
        <p:nvSpPr>
          <p:cNvPr id="4" name="Slide Number Placeholder 3"/>
          <p:cNvSpPr>
            <a:spLocks noGrp="1"/>
          </p:cNvSpPr>
          <p:nvPr>
            <p:ph type="sldNum" sz="quarter" idx="10"/>
          </p:nvPr>
        </p:nvSpPr>
        <p:spPr/>
        <p:txBody>
          <a:bodyPr/>
          <a:lstStyle/>
          <a:p>
            <a:fld id="{FAB58CA1-B062-4BDE-B210-364694453E85}" type="slidenum">
              <a:rPr lang="el-GR" smtClean="0"/>
              <a:t>33</a:t>
            </a:fld>
            <a:endParaRPr lang="el-GR"/>
          </a:p>
        </p:txBody>
      </p:sp>
    </p:spTree>
    <p:extLst>
      <p:ext uri="{BB962C8B-B14F-4D97-AF65-F5344CB8AC3E}">
        <p14:creationId xmlns:p14="http://schemas.microsoft.com/office/powerpoint/2010/main" val="15132736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family tree of blocking methods. Standard</a:t>
            </a:r>
            <a:r>
              <a:rPr lang="en-US" baseline="0" dirty="0" smtClean="0"/>
              <a:t> Blocking is the cornerstone method.</a:t>
            </a:r>
          </a:p>
          <a:p>
            <a:r>
              <a:rPr lang="en-US" baseline="0" dirty="0" smtClean="0"/>
              <a:t>All other methods employ the same BKs but in a different way in order to offer higher robustness and a better balance between recall and precision.</a:t>
            </a:r>
          </a:p>
          <a:p>
            <a:r>
              <a:rPr lang="en-US" baseline="0" dirty="0" smtClean="0"/>
              <a:t>Every method has many variations. We present just one extended version for each one of them.</a:t>
            </a:r>
          </a:p>
          <a:p>
            <a:r>
              <a:rPr lang="en-US" baseline="0" dirty="0" smtClean="0"/>
              <a:t>Blue indicates lazy blocking methods, and red proactive blocking methods. </a:t>
            </a:r>
          </a:p>
          <a:p>
            <a:r>
              <a:rPr lang="en-US" baseline="0" dirty="0" smtClean="0"/>
              <a:t>We have 3 branches. On the left, blocks contain entities with similar blocking keys, on the right, blocks contain entities with the same blocking keys, and in the middle, we have a mixture.</a:t>
            </a:r>
          </a:p>
        </p:txBody>
      </p:sp>
      <p:sp>
        <p:nvSpPr>
          <p:cNvPr id="4" name="Slide Number Placeholder 3"/>
          <p:cNvSpPr>
            <a:spLocks noGrp="1"/>
          </p:cNvSpPr>
          <p:nvPr>
            <p:ph type="sldNum" sz="quarter" idx="10"/>
          </p:nvPr>
        </p:nvSpPr>
        <p:spPr/>
        <p:txBody>
          <a:bodyPr/>
          <a:lstStyle/>
          <a:p>
            <a:fld id="{FAB58CA1-B062-4BDE-B210-364694453E85}" type="slidenum">
              <a:rPr lang="el-GR" smtClean="0"/>
              <a:t>34</a:t>
            </a:fld>
            <a:endParaRPr lang="el-GR"/>
          </a:p>
        </p:txBody>
      </p:sp>
    </p:spTree>
    <p:extLst>
      <p:ext uri="{BB962C8B-B14F-4D97-AF65-F5344CB8AC3E}">
        <p14:creationId xmlns:p14="http://schemas.microsoft.com/office/powerpoint/2010/main" val="15132736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family tree of blocking methods. Standard</a:t>
            </a:r>
            <a:r>
              <a:rPr lang="en-US" baseline="0" dirty="0" smtClean="0"/>
              <a:t> Blocking is the cornerstone method.</a:t>
            </a:r>
          </a:p>
          <a:p>
            <a:r>
              <a:rPr lang="en-US" baseline="0" dirty="0" smtClean="0"/>
              <a:t>All other methods employ the same BKs but in a different way in order to offer higher robustness and a better balance between recall and precision.</a:t>
            </a:r>
          </a:p>
          <a:p>
            <a:r>
              <a:rPr lang="en-US" baseline="0" dirty="0" smtClean="0"/>
              <a:t>Every method has many variations. We present just one extended version for each one of them.</a:t>
            </a:r>
          </a:p>
          <a:p>
            <a:r>
              <a:rPr lang="en-US" baseline="0" dirty="0" smtClean="0"/>
              <a:t>Blue indicates lazy blocking methods, and red proactive blocking methods. </a:t>
            </a:r>
          </a:p>
          <a:p>
            <a:r>
              <a:rPr lang="en-US" baseline="0" dirty="0" smtClean="0"/>
              <a:t>We have 3 branches. On the left, blocks contain entities with similar blocking keys, on the right, blocks contain entities with the same blocking keys, and in the middle, we have a mixture.</a:t>
            </a:r>
          </a:p>
        </p:txBody>
      </p:sp>
      <p:sp>
        <p:nvSpPr>
          <p:cNvPr id="4" name="Slide Number Placeholder 3"/>
          <p:cNvSpPr>
            <a:spLocks noGrp="1"/>
          </p:cNvSpPr>
          <p:nvPr>
            <p:ph type="sldNum" sz="quarter" idx="10"/>
          </p:nvPr>
        </p:nvSpPr>
        <p:spPr/>
        <p:txBody>
          <a:bodyPr/>
          <a:lstStyle/>
          <a:p>
            <a:fld id="{FAB58CA1-B062-4BDE-B210-364694453E85}" type="slidenum">
              <a:rPr lang="el-GR" smtClean="0"/>
              <a:t>35</a:t>
            </a:fld>
            <a:endParaRPr lang="el-GR"/>
          </a:p>
        </p:txBody>
      </p:sp>
    </p:spTree>
    <p:extLst>
      <p:ext uri="{BB962C8B-B14F-4D97-AF65-F5344CB8AC3E}">
        <p14:creationId xmlns:p14="http://schemas.microsoft.com/office/powerpoint/2010/main" val="15132736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family tree of blocking methods. Standard</a:t>
            </a:r>
            <a:r>
              <a:rPr lang="en-US" baseline="0" dirty="0" smtClean="0"/>
              <a:t> Blocking is the cornerstone method.</a:t>
            </a:r>
          </a:p>
          <a:p>
            <a:r>
              <a:rPr lang="en-US" baseline="0" dirty="0" smtClean="0"/>
              <a:t>All other methods employ the same BKs but in a different way in order to offer higher robustness and a better balance between recall and precision.</a:t>
            </a:r>
          </a:p>
          <a:p>
            <a:r>
              <a:rPr lang="en-US" baseline="0" dirty="0" smtClean="0"/>
              <a:t>Every method has many variations. We present just one extended version for each one of them.</a:t>
            </a:r>
          </a:p>
          <a:p>
            <a:r>
              <a:rPr lang="en-US" baseline="0" dirty="0" smtClean="0"/>
              <a:t>Blue indicates lazy blocking methods, and red proactive blocking methods. </a:t>
            </a:r>
          </a:p>
          <a:p>
            <a:r>
              <a:rPr lang="en-US" baseline="0" dirty="0" smtClean="0"/>
              <a:t>We have 3 branches. On the left, blocks contain entities with similar blocking keys, on the right, blocks contain entities with the same blocking keys, and in the middle, we have a mixture.</a:t>
            </a:r>
          </a:p>
        </p:txBody>
      </p:sp>
      <p:sp>
        <p:nvSpPr>
          <p:cNvPr id="4" name="Slide Number Placeholder 3"/>
          <p:cNvSpPr>
            <a:spLocks noGrp="1"/>
          </p:cNvSpPr>
          <p:nvPr>
            <p:ph type="sldNum" sz="quarter" idx="10"/>
          </p:nvPr>
        </p:nvSpPr>
        <p:spPr/>
        <p:txBody>
          <a:bodyPr/>
          <a:lstStyle/>
          <a:p>
            <a:fld id="{FAB58CA1-B062-4BDE-B210-364694453E85}" type="slidenum">
              <a:rPr lang="el-GR" smtClean="0"/>
              <a:t>36</a:t>
            </a:fld>
            <a:endParaRPr lang="el-GR"/>
          </a:p>
        </p:txBody>
      </p:sp>
    </p:spTree>
    <p:extLst>
      <p:ext uri="{BB962C8B-B14F-4D97-AF65-F5344CB8AC3E}">
        <p14:creationId xmlns:p14="http://schemas.microsoft.com/office/powerpoint/2010/main" val="15132736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B58CA1-B062-4BDE-B210-364694453E85}" type="slidenum">
              <a:rPr lang="el-GR" smtClean="0"/>
              <a:t>37</a:t>
            </a:fld>
            <a:endParaRPr lang="el-GR"/>
          </a:p>
        </p:txBody>
      </p:sp>
    </p:spTree>
    <p:extLst>
      <p:ext uri="{BB962C8B-B14F-4D97-AF65-F5344CB8AC3E}">
        <p14:creationId xmlns:p14="http://schemas.microsoft.com/office/powerpoint/2010/main" val="41006167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 homogeneous</a:t>
            </a:r>
            <a:r>
              <a:rPr lang="en-US" baseline="0" dirty="0" smtClean="0"/>
              <a:t> datasets described by the same schema.</a:t>
            </a:r>
          </a:p>
          <a:p>
            <a:r>
              <a:rPr lang="en-US" dirty="0" smtClean="0"/>
              <a:t>E1</a:t>
            </a:r>
            <a:r>
              <a:rPr lang="en-US" baseline="0" dirty="0" smtClean="0"/>
              <a:t> matches E3 and E2 with E4.</a:t>
            </a:r>
          </a:p>
          <a:p>
            <a:r>
              <a:rPr lang="en-US" baseline="0" dirty="0" smtClean="0"/>
              <a:t>Brute force approach: four comparisons.</a:t>
            </a:r>
          </a:p>
          <a:p>
            <a:r>
              <a:rPr lang="en-US" dirty="0" smtClean="0"/>
              <a:t>Advantages</a:t>
            </a:r>
            <a:r>
              <a:rPr lang="en-US" baseline="0" dirty="0" smtClean="0"/>
              <a:t> of Standard Blocking: highly efficient (disjoint blocks, which produce few comparisons) -&gt; high precision.</a:t>
            </a:r>
          </a:p>
          <a:p>
            <a:r>
              <a:rPr lang="en-US" baseline="0" dirty="0" smtClean="0"/>
              <a:t>Disadvantages of Standard Blocking: not robust to noise (mainly in values) -&gt; low recall.</a:t>
            </a:r>
          </a:p>
          <a:p>
            <a:r>
              <a:rPr lang="en-US" baseline="0" dirty="0" smtClean="0"/>
              <a:t>One solution: multiple blocking keys per entity -&gt; redundancy.</a:t>
            </a:r>
          </a:p>
          <a:p>
            <a:pPr defTabSz="914311" eaLnBrk="0" fontAlgn="base" hangingPunct="0">
              <a:spcBef>
                <a:spcPct val="30000"/>
              </a:spcBef>
              <a:spcAft>
                <a:spcPct val="0"/>
              </a:spcAft>
              <a:defRPr/>
            </a:pPr>
            <a:r>
              <a:rPr lang="en-US" baseline="0" dirty="0" smtClean="0"/>
              <a:t>Another solution is to use more advanced methods that are inherently crafted for noise in </a:t>
            </a:r>
            <a:r>
              <a:rPr lang="en-US" baseline="0" dirty="0" err="1" smtClean="0"/>
              <a:t>BKs.</a:t>
            </a:r>
            <a:endParaRPr lang="en-US" baseline="0" dirty="0" smtClean="0"/>
          </a:p>
        </p:txBody>
      </p:sp>
      <p:sp>
        <p:nvSpPr>
          <p:cNvPr id="4" name="Slide Number Placeholder 3"/>
          <p:cNvSpPr>
            <a:spLocks noGrp="1"/>
          </p:cNvSpPr>
          <p:nvPr>
            <p:ph type="sldNum" sz="quarter" idx="10"/>
          </p:nvPr>
        </p:nvSpPr>
        <p:spPr/>
        <p:txBody>
          <a:bodyPr/>
          <a:lstStyle/>
          <a:p>
            <a:pPr>
              <a:defRPr/>
            </a:pPr>
            <a:fld id="{EFF40ABD-C0AA-46AF-A3C1-BEC3B209CDCB}" type="slidenum">
              <a:rPr lang="de-DE" smtClean="0"/>
              <a:pPr>
                <a:defRPr/>
              </a:pPr>
              <a:t>38</a:t>
            </a:fld>
            <a:endParaRPr 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now look at the similarity branch</a:t>
            </a:r>
            <a:r>
              <a:rPr lang="en-US" baseline="0" dirty="0" smtClean="0"/>
              <a:t> of Blocking Methods.</a:t>
            </a:r>
            <a:endParaRPr lang="en-US" dirty="0"/>
          </a:p>
        </p:txBody>
      </p:sp>
      <p:sp>
        <p:nvSpPr>
          <p:cNvPr id="4" name="Slide Number Placeholder 3"/>
          <p:cNvSpPr>
            <a:spLocks noGrp="1"/>
          </p:cNvSpPr>
          <p:nvPr>
            <p:ph type="sldNum" sz="quarter" idx="10"/>
          </p:nvPr>
        </p:nvSpPr>
        <p:spPr/>
        <p:txBody>
          <a:bodyPr/>
          <a:lstStyle/>
          <a:p>
            <a:fld id="{FAB58CA1-B062-4BDE-B210-364694453E85}" type="slidenum">
              <a:rPr lang="el-GR" smtClean="0"/>
              <a:t>39</a:t>
            </a:fld>
            <a:endParaRPr lang="el-GR"/>
          </a:p>
        </p:txBody>
      </p:sp>
    </p:spTree>
    <p:extLst>
      <p:ext uri="{BB962C8B-B14F-4D97-AF65-F5344CB8AC3E}">
        <p14:creationId xmlns:p14="http://schemas.microsoft.com/office/powerpoint/2010/main" val="15132736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now look at the similarity branch</a:t>
            </a:r>
            <a:r>
              <a:rPr lang="en-US" baseline="0" dirty="0" smtClean="0"/>
              <a:t> of Blocking Methods.</a:t>
            </a:r>
            <a:endParaRPr lang="en-US" dirty="0"/>
          </a:p>
        </p:txBody>
      </p:sp>
      <p:sp>
        <p:nvSpPr>
          <p:cNvPr id="4" name="Slide Number Placeholder 3"/>
          <p:cNvSpPr>
            <a:spLocks noGrp="1"/>
          </p:cNvSpPr>
          <p:nvPr>
            <p:ph type="sldNum" sz="quarter" idx="10"/>
          </p:nvPr>
        </p:nvSpPr>
        <p:spPr/>
        <p:txBody>
          <a:bodyPr/>
          <a:lstStyle/>
          <a:p>
            <a:fld id="{FAB58CA1-B062-4BDE-B210-364694453E85}" type="slidenum">
              <a:rPr lang="el-GR" smtClean="0"/>
              <a:t>40</a:t>
            </a:fld>
            <a:endParaRPr lang="el-GR"/>
          </a:p>
        </p:txBody>
      </p:sp>
    </p:spTree>
    <p:extLst>
      <p:ext uri="{BB962C8B-B14F-4D97-AF65-F5344CB8AC3E}">
        <p14:creationId xmlns:p14="http://schemas.microsoft.com/office/powerpoint/2010/main" val="15132736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baseline="0" dirty="0" smtClean="0"/>
          </a:p>
        </p:txBody>
      </p:sp>
      <p:sp>
        <p:nvSpPr>
          <p:cNvPr id="4" name="Θέση αριθμού διαφάνειας 3"/>
          <p:cNvSpPr>
            <a:spLocks noGrp="1"/>
          </p:cNvSpPr>
          <p:nvPr>
            <p:ph type="sldNum" sz="quarter" idx="10"/>
          </p:nvPr>
        </p:nvSpPr>
        <p:spPr/>
        <p:txBody>
          <a:bodyPr/>
          <a:lstStyle/>
          <a:p>
            <a:fld id="{FAB58CA1-B062-4BDE-B210-364694453E85}" type="slidenum">
              <a:rPr lang="el-GR" smtClean="0"/>
              <a:t>41</a:t>
            </a:fld>
            <a:endParaRPr lang="el-GR"/>
          </a:p>
        </p:txBody>
      </p:sp>
    </p:spTree>
    <p:extLst>
      <p:ext uri="{BB962C8B-B14F-4D97-AF65-F5344CB8AC3E}">
        <p14:creationId xmlns:p14="http://schemas.microsoft.com/office/powerpoint/2010/main" val="1644907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Rot="1" noChangeAspect="1" noChangeArrowheads="1" noTextEdit="1"/>
          </p:cNvSpPr>
          <p:nvPr>
            <p:ph type="sldImg"/>
          </p:nvPr>
        </p:nvSpPr>
        <p:spPr>
          <a:ln/>
        </p:spPr>
      </p:sp>
      <p:sp>
        <p:nvSpPr>
          <p:cNvPr id="488451" name="Rectangle 3"/>
          <p:cNvSpPr>
            <a:spLocks noGrp="1" noChangeArrowheads="1"/>
          </p:cNvSpPr>
          <p:nvPr>
            <p:ph type="body" idx="1"/>
          </p:nvPr>
        </p:nvSpPr>
        <p:spPr>
          <a:noFill/>
          <a:ln/>
        </p:spPr>
        <p:txBody>
          <a:bodyPr/>
          <a:lstStyle/>
          <a:p>
            <a:endParaRPr lang="de-DE"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Redundancy neutral</a:t>
            </a:r>
            <a:r>
              <a:rPr lang="en-US" baseline="0" dirty="0" smtClean="0"/>
              <a:t> method for two reasons:</a:t>
            </a:r>
          </a:p>
          <a:p>
            <a:pPr marL="228600" indent="-228600">
              <a:buAutoNum type="arabicParenR"/>
            </a:pPr>
            <a:r>
              <a:rPr lang="en-US" baseline="0" dirty="0" smtClean="0"/>
              <a:t>Two entities might share a block even if their values are not similar.</a:t>
            </a:r>
          </a:p>
          <a:p>
            <a:pPr marL="228600" indent="-228600">
              <a:buAutoNum type="arabicParenR"/>
            </a:pPr>
            <a:r>
              <a:rPr lang="en-US" baseline="0" dirty="0" smtClean="0"/>
              <a:t>Every pair of entities shares the same number of blocks.</a:t>
            </a:r>
          </a:p>
          <a:p>
            <a:endParaRPr lang="en-US" dirty="0"/>
          </a:p>
        </p:txBody>
      </p:sp>
      <p:sp>
        <p:nvSpPr>
          <p:cNvPr id="4" name="Slide Number Placeholder 3"/>
          <p:cNvSpPr>
            <a:spLocks noGrp="1"/>
          </p:cNvSpPr>
          <p:nvPr>
            <p:ph type="sldNum" sz="quarter" idx="10"/>
          </p:nvPr>
        </p:nvSpPr>
        <p:spPr/>
        <p:txBody>
          <a:bodyPr/>
          <a:lstStyle/>
          <a:p>
            <a:fld id="{FAB58CA1-B062-4BDE-B210-364694453E85}" type="slidenum">
              <a:rPr lang="el-GR" smtClean="0"/>
              <a:t>44</a:t>
            </a:fld>
            <a:endParaRPr lang="el-GR"/>
          </a:p>
        </p:txBody>
      </p:sp>
    </p:spTree>
    <p:extLst>
      <p:ext uri="{BB962C8B-B14F-4D97-AF65-F5344CB8AC3E}">
        <p14:creationId xmlns:p14="http://schemas.microsoft.com/office/powerpoint/2010/main" val="34037941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Disadvantages: depends heavily on the size of the window.</a:t>
            </a:r>
          </a:p>
          <a:p>
            <a:pPr marL="0" indent="0">
              <a:buNone/>
            </a:pPr>
            <a:r>
              <a:rPr lang="en-US" baseline="0" dirty="0" smtClean="0"/>
              <a:t>A very small window leads to high precision, but low recall and vice versa for a large window.</a:t>
            </a:r>
          </a:p>
        </p:txBody>
      </p:sp>
      <p:sp>
        <p:nvSpPr>
          <p:cNvPr id="4" name="Slide Number Placeholder 3"/>
          <p:cNvSpPr>
            <a:spLocks noGrp="1"/>
          </p:cNvSpPr>
          <p:nvPr>
            <p:ph type="sldNum" sz="quarter" idx="10"/>
          </p:nvPr>
        </p:nvSpPr>
        <p:spPr/>
        <p:txBody>
          <a:bodyPr/>
          <a:lstStyle/>
          <a:p>
            <a:fld id="{FAB58CA1-B062-4BDE-B210-364694453E85}" type="slidenum">
              <a:rPr lang="el-GR" smtClean="0"/>
              <a:t>45</a:t>
            </a:fld>
            <a:endParaRPr lang="el-GR"/>
          </a:p>
        </p:txBody>
      </p:sp>
    </p:spTree>
    <p:extLst>
      <p:ext uri="{BB962C8B-B14F-4D97-AF65-F5344CB8AC3E}">
        <p14:creationId xmlns:p14="http://schemas.microsoft.com/office/powerpoint/2010/main" val="25859482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Disadvantages: depends heavily on the size of the window.</a:t>
            </a:r>
          </a:p>
          <a:p>
            <a:pPr marL="0" indent="0">
              <a:buNone/>
            </a:pPr>
            <a:r>
              <a:rPr lang="en-US" baseline="0" dirty="0" smtClean="0"/>
              <a:t>A very small window leads to high precision, but low recall and vice versa for a large window.</a:t>
            </a:r>
          </a:p>
        </p:txBody>
      </p:sp>
      <p:sp>
        <p:nvSpPr>
          <p:cNvPr id="4" name="Slide Number Placeholder 3"/>
          <p:cNvSpPr>
            <a:spLocks noGrp="1"/>
          </p:cNvSpPr>
          <p:nvPr>
            <p:ph type="sldNum" sz="quarter" idx="10"/>
          </p:nvPr>
        </p:nvSpPr>
        <p:spPr/>
        <p:txBody>
          <a:bodyPr/>
          <a:lstStyle/>
          <a:p>
            <a:fld id="{FAB58CA1-B062-4BDE-B210-364694453E85}" type="slidenum">
              <a:rPr lang="el-GR" smtClean="0"/>
              <a:t>46</a:t>
            </a:fld>
            <a:endParaRPr lang="el-GR"/>
          </a:p>
        </p:txBody>
      </p:sp>
    </p:spTree>
    <p:extLst>
      <p:ext uri="{BB962C8B-B14F-4D97-AF65-F5344CB8AC3E}">
        <p14:creationId xmlns:p14="http://schemas.microsoft.com/office/powerpoint/2010/main" val="25859482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Disadvantages: depends heavily on the size of the window.</a:t>
            </a:r>
          </a:p>
          <a:p>
            <a:pPr marL="0" indent="0">
              <a:buNone/>
            </a:pPr>
            <a:r>
              <a:rPr lang="en-US" baseline="0" dirty="0" smtClean="0"/>
              <a:t>A very small window leads to high precision, but low recall and vice versa for a large window.</a:t>
            </a:r>
          </a:p>
        </p:txBody>
      </p:sp>
      <p:sp>
        <p:nvSpPr>
          <p:cNvPr id="4" name="Slide Number Placeholder 3"/>
          <p:cNvSpPr>
            <a:spLocks noGrp="1"/>
          </p:cNvSpPr>
          <p:nvPr>
            <p:ph type="sldNum" sz="quarter" idx="10"/>
          </p:nvPr>
        </p:nvSpPr>
        <p:spPr/>
        <p:txBody>
          <a:bodyPr/>
          <a:lstStyle/>
          <a:p>
            <a:fld id="{FAB58CA1-B062-4BDE-B210-364694453E85}" type="slidenum">
              <a:rPr lang="el-GR" smtClean="0"/>
              <a:t>47</a:t>
            </a:fld>
            <a:endParaRPr lang="el-GR"/>
          </a:p>
        </p:txBody>
      </p:sp>
    </p:spTree>
    <p:extLst>
      <p:ext uri="{BB962C8B-B14F-4D97-AF65-F5344CB8AC3E}">
        <p14:creationId xmlns:p14="http://schemas.microsoft.com/office/powerpoint/2010/main" val="25859482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have a</a:t>
            </a:r>
            <a:r>
              <a:rPr lang="en-US" baseline="0" dirty="0" smtClean="0"/>
              <a:t> look now at the mixture-branch of blocking methods.</a:t>
            </a:r>
            <a:endParaRPr lang="en-US" dirty="0"/>
          </a:p>
        </p:txBody>
      </p:sp>
      <p:sp>
        <p:nvSpPr>
          <p:cNvPr id="4" name="Slide Number Placeholder 3"/>
          <p:cNvSpPr>
            <a:spLocks noGrp="1"/>
          </p:cNvSpPr>
          <p:nvPr>
            <p:ph type="sldNum" sz="quarter" idx="10"/>
          </p:nvPr>
        </p:nvSpPr>
        <p:spPr/>
        <p:txBody>
          <a:bodyPr/>
          <a:lstStyle/>
          <a:p>
            <a:fld id="{FAB58CA1-B062-4BDE-B210-364694453E85}" type="slidenum">
              <a:rPr lang="el-GR" smtClean="0"/>
              <a:t>48</a:t>
            </a:fld>
            <a:endParaRPr lang="el-GR"/>
          </a:p>
        </p:txBody>
      </p:sp>
    </p:spTree>
    <p:extLst>
      <p:ext uri="{BB962C8B-B14F-4D97-AF65-F5344CB8AC3E}">
        <p14:creationId xmlns:p14="http://schemas.microsoft.com/office/powerpoint/2010/main" val="15132736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have a</a:t>
            </a:r>
            <a:r>
              <a:rPr lang="en-US" baseline="0" dirty="0" smtClean="0"/>
              <a:t> look now at the mixture-branch of blocking methods.</a:t>
            </a:r>
            <a:endParaRPr lang="en-US" dirty="0"/>
          </a:p>
        </p:txBody>
      </p:sp>
      <p:sp>
        <p:nvSpPr>
          <p:cNvPr id="4" name="Slide Number Placeholder 3"/>
          <p:cNvSpPr>
            <a:spLocks noGrp="1"/>
          </p:cNvSpPr>
          <p:nvPr>
            <p:ph type="sldNum" sz="quarter" idx="10"/>
          </p:nvPr>
        </p:nvSpPr>
        <p:spPr/>
        <p:txBody>
          <a:bodyPr/>
          <a:lstStyle/>
          <a:p>
            <a:fld id="{FAB58CA1-B062-4BDE-B210-364694453E85}" type="slidenum">
              <a:rPr lang="el-GR" smtClean="0"/>
              <a:t>49</a:t>
            </a:fld>
            <a:endParaRPr lang="el-GR"/>
          </a:p>
        </p:txBody>
      </p:sp>
    </p:spTree>
    <p:extLst>
      <p:ext uri="{BB962C8B-B14F-4D97-AF65-F5344CB8AC3E}">
        <p14:creationId xmlns:p14="http://schemas.microsoft.com/office/powerpoint/2010/main" val="15132736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smaller the q</a:t>
            </a:r>
            <a:r>
              <a:rPr lang="en-US" baseline="0" dirty="0" smtClean="0"/>
              <a:t> is, the more robust it is to noise, but the more frequent its keys are, and the larger are the resulting blocks.</a:t>
            </a:r>
            <a:endParaRPr lang="en-US" dirty="0" smtClean="0"/>
          </a:p>
          <a:p>
            <a:endParaRPr lang="en-US" dirty="0" smtClean="0"/>
          </a:p>
          <a:p>
            <a:r>
              <a:rPr lang="en-US" dirty="0" smtClean="0"/>
              <a:t>the 45 block with two entities is wrong: the correct label is 52</a:t>
            </a:r>
            <a:endParaRPr lang="en-US" dirty="0"/>
          </a:p>
        </p:txBody>
      </p:sp>
      <p:sp>
        <p:nvSpPr>
          <p:cNvPr id="4" name="Slide Number Placeholder 3"/>
          <p:cNvSpPr>
            <a:spLocks noGrp="1"/>
          </p:cNvSpPr>
          <p:nvPr>
            <p:ph type="sldNum" sz="quarter" idx="10"/>
          </p:nvPr>
        </p:nvSpPr>
        <p:spPr/>
        <p:txBody>
          <a:bodyPr/>
          <a:lstStyle/>
          <a:p>
            <a:pPr>
              <a:defRPr/>
            </a:pPr>
            <a:fld id="{EFF40ABD-C0AA-46AF-A3C1-BEC3B209CDCB}" type="slidenum">
              <a:rPr lang="de-DE" smtClean="0"/>
              <a:pPr>
                <a:defRPr/>
              </a:pPr>
              <a:t>50</a:t>
            </a:fld>
            <a:endParaRPr lang="de-D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increase the </a:t>
            </a:r>
            <a:r>
              <a:rPr lang="en-US" dirty="0" err="1" smtClean="0"/>
              <a:t>discriminativeness</a:t>
            </a:r>
            <a:r>
              <a:rPr lang="en-US" dirty="0" smtClean="0"/>
              <a:t> of q-grams, we use their combinations.</a:t>
            </a:r>
          </a:p>
          <a:p>
            <a:r>
              <a:rPr lang="en-US" dirty="0" smtClean="0"/>
              <a:t>More</a:t>
            </a:r>
            <a:r>
              <a:rPr lang="en-US" baseline="0" dirty="0" smtClean="0"/>
              <a:t> blocks, but smaller in size and comparisons.</a:t>
            </a:r>
            <a:endParaRPr lang="en-US" dirty="0"/>
          </a:p>
        </p:txBody>
      </p:sp>
      <p:sp>
        <p:nvSpPr>
          <p:cNvPr id="4" name="Slide Number Placeholder 3"/>
          <p:cNvSpPr>
            <a:spLocks noGrp="1"/>
          </p:cNvSpPr>
          <p:nvPr>
            <p:ph type="sldNum" sz="quarter" idx="10"/>
          </p:nvPr>
        </p:nvSpPr>
        <p:spPr/>
        <p:txBody>
          <a:bodyPr/>
          <a:lstStyle/>
          <a:p>
            <a:pPr>
              <a:defRPr/>
            </a:pPr>
            <a:fld id="{EFF40ABD-C0AA-46AF-A3C1-BEC3B209CDCB}" type="slidenum">
              <a:rPr lang="de-DE" smtClean="0"/>
              <a:pPr>
                <a:defRPr/>
              </a:pPr>
              <a:t>51</a:t>
            </a:fld>
            <a:endParaRPr lang="de-D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err="1" smtClean="0"/>
              <a:t>itemset</a:t>
            </a:r>
            <a:r>
              <a:rPr lang="en-US" dirty="0" smtClean="0"/>
              <a:t>: set of entities</a:t>
            </a:r>
          </a:p>
          <a:p>
            <a:r>
              <a:rPr lang="en-US" dirty="0" smtClean="0"/>
              <a:t>support:</a:t>
            </a:r>
            <a:r>
              <a:rPr lang="en-US" baseline="0" dirty="0" smtClean="0"/>
              <a:t> the number of blocks where all these entities coincide</a:t>
            </a:r>
            <a:endParaRPr lang="el-GR" dirty="0"/>
          </a:p>
        </p:txBody>
      </p:sp>
      <p:sp>
        <p:nvSpPr>
          <p:cNvPr id="4" name="Θέση αριθμού διαφάνειας 3"/>
          <p:cNvSpPr>
            <a:spLocks noGrp="1"/>
          </p:cNvSpPr>
          <p:nvPr>
            <p:ph type="sldNum" sz="quarter" idx="10"/>
          </p:nvPr>
        </p:nvSpPr>
        <p:spPr/>
        <p:txBody>
          <a:bodyPr/>
          <a:lstStyle/>
          <a:p>
            <a:fld id="{FAB58CA1-B062-4BDE-B210-364694453E85}" type="slidenum">
              <a:rPr lang="el-GR" smtClean="0"/>
              <a:t>52</a:t>
            </a:fld>
            <a:endParaRPr lang="el-GR"/>
          </a:p>
        </p:txBody>
      </p:sp>
    </p:spTree>
    <p:extLst>
      <p:ext uri="{BB962C8B-B14F-4D97-AF65-F5344CB8AC3E}">
        <p14:creationId xmlns:p14="http://schemas.microsoft.com/office/powerpoint/2010/main" val="22799577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now have a look at the similarity-based variations of </a:t>
            </a:r>
            <a:r>
              <a:rPr lang="en-US" dirty="0" err="1" smtClean="0"/>
              <a:t>StBl</a:t>
            </a:r>
            <a:r>
              <a:rPr lang="en-US" dirty="0" smtClean="0"/>
              <a:t> that rely on q-grams.</a:t>
            </a:r>
            <a:endParaRPr lang="en-US" dirty="0"/>
          </a:p>
        </p:txBody>
      </p:sp>
      <p:sp>
        <p:nvSpPr>
          <p:cNvPr id="4" name="Slide Number Placeholder 3"/>
          <p:cNvSpPr>
            <a:spLocks noGrp="1"/>
          </p:cNvSpPr>
          <p:nvPr>
            <p:ph type="sldNum" sz="quarter" idx="10"/>
          </p:nvPr>
        </p:nvSpPr>
        <p:spPr/>
        <p:txBody>
          <a:bodyPr/>
          <a:lstStyle/>
          <a:p>
            <a:fld id="{FAB58CA1-B062-4BDE-B210-364694453E85}" type="slidenum">
              <a:rPr lang="el-GR" smtClean="0"/>
              <a:t>53</a:t>
            </a:fld>
            <a:endParaRPr lang="el-GR"/>
          </a:p>
        </p:txBody>
      </p:sp>
    </p:spTree>
    <p:extLst>
      <p:ext uri="{BB962C8B-B14F-4D97-AF65-F5344CB8AC3E}">
        <p14:creationId xmlns:p14="http://schemas.microsoft.com/office/powerpoint/2010/main" val="1513273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Rot="1" noChangeAspect="1" noChangeArrowheads="1" noTextEdit="1"/>
          </p:cNvSpPr>
          <p:nvPr>
            <p:ph type="sldImg"/>
          </p:nvPr>
        </p:nvSpPr>
        <p:spPr>
          <a:ln/>
        </p:spPr>
      </p:sp>
      <p:sp>
        <p:nvSpPr>
          <p:cNvPr id="488451" name="Rectangle 3"/>
          <p:cNvSpPr>
            <a:spLocks noGrp="1" noChangeArrowheads="1"/>
          </p:cNvSpPr>
          <p:nvPr>
            <p:ph type="body" idx="1"/>
          </p:nvPr>
        </p:nvSpPr>
        <p:spPr>
          <a:noFill/>
          <a:ln/>
        </p:spPr>
        <p:txBody>
          <a:bodyPr/>
          <a:lstStyle/>
          <a:p>
            <a:endParaRPr lang="de-DE"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now have a look at the similarity-based variations of </a:t>
            </a:r>
            <a:r>
              <a:rPr lang="en-US" dirty="0" err="1" smtClean="0"/>
              <a:t>StBl</a:t>
            </a:r>
            <a:r>
              <a:rPr lang="en-US" dirty="0" smtClean="0"/>
              <a:t> that rely on q-grams.</a:t>
            </a:r>
            <a:endParaRPr lang="en-US" dirty="0"/>
          </a:p>
        </p:txBody>
      </p:sp>
      <p:sp>
        <p:nvSpPr>
          <p:cNvPr id="4" name="Slide Number Placeholder 3"/>
          <p:cNvSpPr>
            <a:spLocks noGrp="1"/>
          </p:cNvSpPr>
          <p:nvPr>
            <p:ph type="sldNum" sz="quarter" idx="10"/>
          </p:nvPr>
        </p:nvSpPr>
        <p:spPr/>
        <p:txBody>
          <a:bodyPr/>
          <a:lstStyle/>
          <a:p>
            <a:fld id="{FAB58CA1-B062-4BDE-B210-364694453E85}" type="slidenum">
              <a:rPr lang="el-GR" smtClean="0"/>
              <a:t>54</a:t>
            </a:fld>
            <a:endParaRPr lang="el-GR"/>
          </a:p>
        </p:txBody>
      </p:sp>
    </p:spTree>
    <p:extLst>
      <p:ext uri="{BB962C8B-B14F-4D97-AF65-F5344CB8AC3E}">
        <p14:creationId xmlns:p14="http://schemas.microsoft.com/office/powerpoint/2010/main" val="15132736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smtClean="0"/>
              <a:t>Redundancy</a:t>
            </a:r>
            <a:r>
              <a:rPr lang="en-US" baseline="0" dirty="0" smtClean="0"/>
              <a:t>-negative method.</a:t>
            </a:r>
          </a:p>
          <a:p>
            <a:r>
              <a:rPr lang="en-US" baseline="0" dirty="0" smtClean="0"/>
              <a:t>Was proposed for clustering, but is widely used for blocking.</a:t>
            </a:r>
          </a:p>
          <a:p>
            <a:endParaRPr lang="en-US" baseline="0" dirty="0" smtClean="0"/>
          </a:p>
          <a:p>
            <a:r>
              <a:rPr lang="en-US" baseline="0" dirty="0" smtClean="0"/>
              <a:t>typo: “points at a distance &gt; T2 but less than T1…”</a:t>
            </a:r>
            <a:endParaRPr lang="el-GR" dirty="0"/>
          </a:p>
        </p:txBody>
      </p:sp>
      <p:sp>
        <p:nvSpPr>
          <p:cNvPr id="4" name="Θέση αριθμού διαφάνειας 3"/>
          <p:cNvSpPr>
            <a:spLocks noGrp="1"/>
          </p:cNvSpPr>
          <p:nvPr>
            <p:ph type="sldNum" sz="quarter" idx="10"/>
          </p:nvPr>
        </p:nvSpPr>
        <p:spPr/>
        <p:txBody>
          <a:bodyPr/>
          <a:lstStyle/>
          <a:p>
            <a:fld id="{FAB58CA1-B062-4BDE-B210-364694453E85}" type="slidenum">
              <a:rPr lang="el-GR" smtClean="0"/>
              <a:t>55</a:t>
            </a:fld>
            <a:endParaRPr lang="el-GR"/>
          </a:p>
        </p:txBody>
      </p:sp>
    </p:spTree>
    <p:extLst>
      <p:ext uri="{BB962C8B-B14F-4D97-AF65-F5344CB8AC3E}">
        <p14:creationId xmlns:p14="http://schemas.microsoft.com/office/powerpoint/2010/main" val="22799577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Redundancy</a:t>
            </a:r>
            <a:r>
              <a:rPr lang="en-US" baseline="0" dirty="0" smtClean="0"/>
              <a:t>-negative.</a:t>
            </a:r>
            <a:endParaRPr lang="el-GR" dirty="0" smtClean="0"/>
          </a:p>
          <a:p>
            <a:endParaRPr lang="en-US" dirty="0"/>
          </a:p>
        </p:txBody>
      </p:sp>
      <p:sp>
        <p:nvSpPr>
          <p:cNvPr id="4" name="Slide Number Placeholder 3"/>
          <p:cNvSpPr>
            <a:spLocks noGrp="1"/>
          </p:cNvSpPr>
          <p:nvPr>
            <p:ph type="sldNum" sz="quarter" idx="10"/>
          </p:nvPr>
        </p:nvSpPr>
        <p:spPr/>
        <p:txBody>
          <a:bodyPr/>
          <a:lstStyle/>
          <a:p>
            <a:fld id="{FAB58CA1-B062-4BDE-B210-364694453E85}" type="slidenum">
              <a:rPr lang="el-GR" smtClean="0"/>
              <a:t>56</a:t>
            </a:fld>
            <a:endParaRPr lang="el-GR"/>
          </a:p>
        </p:txBody>
      </p:sp>
    </p:spTree>
    <p:extLst>
      <p:ext uri="{BB962C8B-B14F-4D97-AF65-F5344CB8AC3E}">
        <p14:creationId xmlns:p14="http://schemas.microsoft.com/office/powerpoint/2010/main" val="39193373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a:t>
            </a:r>
            <a:r>
              <a:rPr lang="en-US" baseline="0" dirty="0" smtClean="0"/>
              <a:t> we look into the equality-branch of blocking methods, which exclusively involves proactive techniques.</a:t>
            </a:r>
            <a:endParaRPr lang="en-US" dirty="0"/>
          </a:p>
        </p:txBody>
      </p:sp>
      <p:sp>
        <p:nvSpPr>
          <p:cNvPr id="4" name="Slide Number Placeholder 3"/>
          <p:cNvSpPr>
            <a:spLocks noGrp="1"/>
          </p:cNvSpPr>
          <p:nvPr>
            <p:ph type="sldNum" sz="quarter" idx="10"/>
          </p:nvPr>
        </p:nvSpPr>
        <p:spPr/>
        <p:txBody>
          <a:bodyPr/>
          <a:lstStyle/>
          <a:p>
            <a:fld id="{FAB58CA1-B062-4BDE-B210-364694453E85}" type="slidenum">
              <a:rPr lang="el-GR" smtClean="0"/>
              <a:t>57</a:t>
            </a:fld>
            <a:endParaRPr lang="el-GR"/>
          </a:p>
        </p:txBody>
      </p:sp>
    </p:spTree>
    <p:extLst>
      <p:ext uri="{BB962C8B-B14F-4D97-AF65-F5344CB8AC3E}">
        <p14:creationId xmlns:p14="http://schemas.microsoft.com/office/powerpoint/2010/main" val="15132736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a:t>
            </a:r>
            <a:r>
              <a:rPr lang="en-US" baseline="0" dirty="0" smtClean="0"/>
              <a:t> we look into the equality-branch of blocking methods, which exclusively involves proactive techniques.</a:t>
            </a:r>
            <a:endParaRPr lang="en-US" dirty="0"/>
          </a:p>
        </p:txBody>
      </p:sp>
      <p:sp>
        <p:nvSpPr>
          <p:cNvPr id="4" name="Slide Number Placeholder 3"/>
          <p:cNvSpPr>
            <a:spLocks noGrp="1"/>
          </p:cNvSpPr>
          <p:nvPr>
            <p:ph type="sldNum" sz="quarter" idx="10"/>
          </p:nvPr>
        </p:nvSpPr>
        <p:spPr/>
        <p:txBody>
          <a:bodyPr/>
          <a:lstStyle/>
          <a:p>
            <a:fld id="{FAB58CA1-B062-4BDE-B210-364694453E85}" type="slidenum">
              <a:rPr lang="el-GR" smtClean="0"/>
              <a:t>58</a:t>
            </a:fld>
            <a:endParaRPr lang="el-GR"/>
          </a:p>
        </p:txBody>
      </p:sp>
    </p:spTree>
    <p:extLst>
      <p:ext uri="{BB962C8B-B14F-4D97-AF65-F5344CB8AC3E}">
        <p14:creationId xmlns:p14="http://schemas.microsoft.com/office/powerpoint/2010/main" val="15132736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a:t>
            </a:r>
            <a:r>
              <a:rPr lang="en-US" baseline="0" dirty="0" smtClean="0"/>
              <a:t> we look into the equality-branch of blocking methods, which exclusively involves proactive techniques.</a:t>
            </a:r>
            <a:endParaRPr lang="en-US" dirty="0"/>
          </a:p>
        </p:txBody>
      </p:sp>
      <p:sp>
        <p:nvSpPr>
          <p:cNvPr id="4" name="Slide Number Placeholder 3"/>
          <p:cNvSpPr>
            <a:spLocks noGrp="1"/>
          </p:cNvSpPr>
          <p:nvPr>
            <p:ph type="sldNum" sz="quarter" idx="10"/>
          </p:nvPr>
        </p:nvSpPr>
        <p:spPr/>
        <p:txBody>
          <a:bodyPr/>
          <a:lstStyle/>
          <a:p>
            <a:fld id="{FAB58CA1-B062-4BDE-B210-364694453E85}" type="slidenum">
              <a:rPr lang="el-GR" smtClean="0"/>
              <a:t>59</a:t>
            </a:fld>
            <a:endParaRPr lang="el-GR"/>
          </a:p>
        </p:txBody>
      </p:sp>
    </p:spTree>
    <p:extLst>
      <p:ext uri="{BB962C8B-B14F-4D97-AF65-F5344CB8AC3E}">
        <p14:creationId xmlns:p14="http://schemas.microsoft.com/office/powerpoint/2010/main" val="15132736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smtClean="0"/>
              <a:t>In a way, it</a:t>
            </a:r>
            <a:r>
              <a:rPr lang="en-US" baseline="0" dirty="0" smtClean="0"/>
              <a:t> builds hierarchical blocks.</a:t>
            </a:r>
            <a:endParaRPr lang="en-US" dirty="0" smtClean="0"/>
          </a:p>
          <a:p>
            <a:r>
              <a:rPr lang="en-US" dirty="0" smtClean="0"/>
              <a:t>Advantage: robust to noisy BKs, redundancy-positive</a:t>
            </a:r>
          </a:p>
          <a:p>
            <a:r>
              <a:rPr lang="en-US" dirty="0" smtClean="0"/>
              <a:t>Disadvantage:</a:t>
            </a:r>
            <a:r>
              <a:rPr lang="en-US" baseline="0" dirty="0" smtClean="0"/>
              <a:t> cannot support noise at the end of BKs</a:t>
            </a:r>
            <a:endParaRPr lang="en-US" dirty="0" smtClean="0"/>
          </a:p>
          <a:p>
            <a:endParaRPr lang="el-GR" dirty="0"/>
          </a:p>
        </p:txBody>
      </p:sp>
      <p:sp>
        <p:nvSpPr>
          <p:cNvPr id="4" name="Θέση αριθμού διαφάνειας 3"/>
          <p:cNvSpPr>
            <a:spLocks noGrp="1"/>
          </p:cNvSpPr>
          <p:nvPr>
            <p:ph type="sldNum" sz="quarter" idx="10"/>
          </p:nvPr>
        </p:nvSpPr>
        <p:spPr/>
        <p:txBody>
          <a:bodyPr/>
          <a:lstStyle/>
          <a:p>
            <a:fld id="{FAB58CA1-B062-4BDE-B210-364694453E85}" type="slidenum">
              <a:rPr lang="el-GR" smtClean="0"/>
              <a:t>60</a:t>
            </a:fld>
            <a:endParaRPr lang="el-GR"/>
          </a:p>
        </p:txBody>
      </p:sp>
    </p:spTree>
    <p:extLst>
      <p:ext uri="{BB962C8B-B14F-4D97-AF65-F5344CB8AC3E}">
        <p14:creationId xmlns:p14="http://schemas.microsoft.com/office/powerpoint/2010/main" val="11613164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Similar to Q-grams, but discards very frequent suffixes. </a:t>
            </a:r>
          </a:p>
          <a:p>
            <a:endParaRPr lang="el-GR" dirty="0"/>
          </a:p>
        </p:txBody>
      </p:sp>
      <p:sp>
        <p:nvSpPr>
          <p:cNvPr id="4" name="Θέση αριθμού διαφάνειας 3"/>
          <p:cNvSpPr>
            <a:spLocks noGrp="1"/>
          </p:cNvSpPr>
          <p:nvPr>
            <p:ph type="sldNum" sz="quarter" idx="10"/>
          </p:nvPr>
        </p:nvSpPr>
        <p:spPr/>
        <p:txBody>
          <a:bodyPr/>
          <a:lstStyle/>
          <a:p>
            <a:fld id="{FAB58CA1-B062-4BDE-B210-364694453E85}" type="slidenum">
              <a:rPr lang="el-GR" smtClean="0"/>
              <a:t>61</a:t>
            </a:fld>
            <a:endParaRPr lang="el-GR"/>
          </a:p>
        </p:txBody>
      </p:sp>
    </p:spTree>
    <p:extLst>
      <p:ext uri="{BB962C8B-B14F-4D97-AF65-F5344CB8AC3E}">
        <p14:creationId xmlns:p14="http://schemas.microsoft.com/office/powerpoint/2010/main" val="11613164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Redundancy: every entity participates in many blocks.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most important of these parameters is </a:t>
            </a:r>
            <a:r>
              <a:rPr lang="en-US" baseline="0" dirty="0" err="1" smtClean="0"/>
              <a:t>BKs.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They</a:t>
            </a:r>
            <a:r>
              <a:rPr lang="en-US" baseline="0" dirty="0" smtClean="0"/>
              <a:t> need an expert to fine-tune their BKs manually.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recall low because blocking keys are usually not correctly selected</a:t>
            </a:r>
          </a:p>
        </p:txBody>
      </p:sp>
      <p:sp>
        <p:nvSpPr>
          <p:cNvPr id="4" name="Slide Number Placeholder 3"/>
          <p:cNvSpPr>
            <a:spLocks noGrp="1"/>
          </p:cNvSpPr>
          <p:nvPr>
            <p:ph type="sldNum" sz="quarter" idx="10"/>
          </p:nvPr>
        </p:nvSpPr>
        <p:spPr/>
        <p:txBody>
          <a:bodyPr/>
          <a:lstStyle/>
          <a:p>
            <a:pPr>
              <a:defRPr/>
            </a:pPr>
            <a:fld id="{EFF40ABD-C0AA-46AF-A3C1-BEC3B209CDCB}" type="slidenum">
              <a:rPr lang="de-DE" smtClean="0"/>
              <a:pPr>
                <a:defRPr/>
              </a:pPr>
              <a:t>62</a:t>
            </a:fld>
            <a:endParaRPr lang="de-DE"/>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Use every token as a key</a:t>
            </a:r>
            <a:r>
              <a:rPr lang="en-US" sz="1200" baseline="0" dirty="0" smtClean="0"/>
              <a:t> i</a:t>
            </a:r>
            <a:r>
              <a:rPr lang="en-US" baseline="0" dirty="0" smtClean="0"/>
              <a:t>ndependently of the associated attribute-name and then apply the usual transformations on the resulting keys.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every token (in attribute values) becomes a blocking key, and every blocking key leads to a block (with all entities that contain this blocking key)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EFF40ABD-C0AA-46AF-A3C1-BEC3B209CDCB}" type="slidenum">
              <a:rPr lang="de-DE" smtClean="0"/>
              <a:pPr>
                <a:defRPr/>
              </a:pPr>
              <a:t>63</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Rot="1" noChangeAspect="1" noChangeArrowheads="1" noTextEdit="1"/>
          </p:cNvSpPr>
          <p:nvPr>
            <p:ph type="sldImg"/>
          </p:nvPr>
        </p:nvSpPr>
        <p:spPr>
          <a:ln/>
        </p:spPr>
      </p:sp>
      <p:sp>
        <p:nvSpPr>
          <p:cNvPr id="488451" name="Rectangle 3"/>
          <p:cNvSpPr>
            <a:spLocks noGrp="1" noChangeArrowheads="1"/>
          </p:cNvSpPr>
          <p:nvPr>
            <p:ph type="body" idx="1"/>
          </p:nvPr>
        </p:nvSpPr>
        <p:spPr>
          <a:noFill/>
          <a:ln/>
        </p:spPr>
        <p:txBody>
          <a:bodyPr/>
          <a:lstStyle/>
          <a:p>
            <a:endParaRPr lang="de-DE"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smtClean="0"/>
              <a:t>The characteristics differ substantially</a:t>
            </a:r>
            <a:r>
              <a:rPr lang="en-US" baseline="0" dirty="0" smtClean="0"/>
              <a:t> from databases.</a:t>
            </a:r>
          </a:p>
          <a:p>
            <a:r>
              <a:rPr lang="en-US" baseline="0" dirty="0" smtClean="0"/>
              <a:t>Schema-based blocking methods were usually applied up to tens of thousands of entities.</a:t>
            </a:r>
          </a:p>
          <a:p>
            <a:r>
              <a:rPr lang="en-US" b="1" baseline="0" dirty="0" smtClean="0"/>
              <a:t>Schema matching is not simply not applicable here, because it does not scale.</a:t>
            </a:r>
            <a:endParaRPr lang="el-GR" b="1" dirty="0"/>
          </a:p>
        </p:txBody>
      </p:sp>
      <p:sp>
        <p:nvSpPr>
          <p:cNvPr id="4" name="Θέση αριθμού διαφάνειας 3"/>
          <p:cNvSpPr>
            <a:spLocks noGrp="1"/>
          </p:cNvSpPr>
          <p:nvPr>
            <p:ph type="sldNum" sz="quarter" idx="10"/>
          </p:nvPr>
        </p:nvSpPr>
        <p:spPr/>
        <p:txBody>
          <a:bodyPr/>
          <a:lstStyle/>
          <a:p>
            <a:fld id="{FAB58CA1-B062-4BDE-B210-364694453E85}" type="slidenum">
              <a:rPr lang="el-GR" smtClean="0"/>
              <a:t>65</a:t>
            </a:fld>
            <a:endParaRPr lang="el-GR"/>
          </a:p>
        </p:txBody>
      </p:sp>
    </p:spTree>
    <p:extLst>
      <p:ext uri="{BB962C8B-B14F-4D97-AF65-F5344CB8AC3E}">
        <p14:creationId xmlns:p14="http://schemas.microsoft.com/office/powerpoint/2010/main" val="21620796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Different granularity</a:t>
            </a:r>
            <a:r>
              <a:rPr lang="en-US" baseline="0" dirty="0" smtClean="0"/>
              <a:t> in attribute names and values.</a:t>
            </a:r>
          </a:p>
          <a:p>
            <a:r>
              <a:rPr lang="en-US" baseline="0" dirty="0" smtClean="0"/>
              <a:t>Loose schema binding: tag-style values, different schema for each entity.</a:t>
            </a:r>
            <a:endParaRPr lang="en-US" dirty="0" smtClean="0"/>
          </a:p>
          <a:p>
            <a:r>
              <a:rPr lang="de-DE" dirty="0" smtClean="0"/>
              <a:t>These settings call for blocking methods that are:</a:t>
            </a:r>
          </a:p>
          <a:p>
            <a:pPr>
              <a:buFont typeface="Arial" pitchFamily="34" charset="0"/>
              <a:buChar char="•"/>
            </a:pPr>
            <a:r>
              <a:rPr lang="de-DE" dirty="0" smtClean="0"/>
              <a:t>Inherently</a:t>
            </a:r>
            <a:r>
              <a:rPr lang="de-DE" baseline="0" dirty="0" smtClean="0"/>
              <a:t> </a:t>
            </a:r>
            <a:r>
              <a:rPr lang="de-DE" dirty="0" smtClean="0"/>
              <a:t>robust to noise</a:t>
            </a:r>
            <a:r>
              <a:rPr lang="de-DE" baseline="0" dirty="0" smtClean="0"/>
              <a:t> in both attribute names and attribute values</a:t>
            </a:r>
            <a:endParaRPr lang="de-DE" dirty="0" smtClean="0"/>
          </a:p>
          <a:p>
            <a:pPr>
              <a:buFont typeface="Arial" pitchFamily="34" charset="0"/>
              <a:buChar char="•"/>
            </a:pPr>
            <a:r>
              <a:rPr lang="de-DE" dirty="0" smtClean="0"/>
              <a:t>decoupled from </a:t>
            </a:r>
            <a:r>
              <a:rPr lang="de-DE" dirty="0" err="1" smtClean="0"/>
              <a:t>schema</a:t>
            </a:r>
            <a:r>
              <a:rPr lang="de-DE" dirty="0" smtClean="0"/>
              <a:t> </a:t>
            </a:r>
            <a:r>
              <a:rPr lang="de-DE" dirty="0" err="1" smtClean="0"/>
              <a:t>information</a:t>
            </a:r>
            <a:r>
              <a:rPr lang="de-DE" dirty="0" smtClean="0"/>
              <a:t>.</a:t>
            </a:r>
          </a:p>
        </p:txBody>
      </p:sp>
      <p:sp>
        <p:nvSpPr>
          <p:cNvPr id="4" name="Slide Number Placeholder 3"/>
          <p:cNvSpPr>
            <a:spLocks noGrp="1"/>
          </p:cNvSpPr>
          <p:nvPr>
            <p:ph type="sldNum" sz="quarter" idx="10"/>
          </p:nvPr>
        </p:nvSpPr>
        <p:spPr/>
        <p:txBody>
          <a:bodyPr/>
          <a:lstStyle/>
          <a:p>
            <a:pPr>
              <a:defRPr/>
            </a:pPr>
            <a:fld id="{EFF40ABD-C0AA-46AF-A3C1-BEC3B209CDCB}" type="slidenum">
              <a:rPr lang="de-DE" smtClean="0"/>
              <a:pPr>
                <a:defRPr/>
              </a:pPr>
              <a:t>66</a:t>
            </a:fld>
            <a:endParaRPr lang="de-DE"/>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Simplest schema-agnostic</a:t>
            </a:r>
            <a:r>
              <a:rPr lang="en-US" baseline="0" dirty="0" smtClean="0"/>
              <a:t> </a:t>
            </a:r>
            <a:r>
              <a:rPr lang="en-US" dirty="0" smtClean="0"/>
              <a:t>approach.</a:t>
            </a:r>
          </a:p>
          <a:p>
            <a:r>
              <a:rPr lang="en-US" dirty="0" smtClean="0"/>
              <a:t>Ignores attribute names completely.</a:t>
            </a:r>
          </a:p>
          <a:p>
            <a:r>
              <a:rPr lang="en-US" dirty="0" smtClean="0"/>
              <a:t>Deals with heterogeneity</a:t>
            </a:r>
            <a:r>
              <a:rPr lang="en-US" baseline="0" dirty="0" smtClean="0"/>
              <a:t> </a:t>
            </a:r>
            <a:r>
              <a:rPr lang="en-US" dirty="0" smtClean="0"/>
              <a:t>of any scale.</a:t>
            </a:r>
          </a:p>
        </p:txBody>
      </p:sp>
      <p:sp>
        <p:nvSpPr>
          <p:cNvPr id="4" name="Slide Number Placeholder 3"/>
          <p:cNvSpPr>
            <a:spLocks noGrp="1"/>
          </p:cNvSpPr>
          <p:nvPr>
            <p:ph type="sldNum" sz="quarter" idx="10"/>
          </p:nvPr>
        </p:nvSpPr>
        <p:spPr/>
        <p:txBody>
          <a:bodyPr/>
          <a:lstStyle/>
          <a:p>
            <a:pPr>
              <a:defRPr/>
            </a:pPr>
            <a:fld id="{EFF40ABD-C0AA-46AF-A3C1-BEC3B209CDCB}" type="slidenum">
              <a:rPr lang="de-DE" smtClean="0"/>
              <a:pPr>
                <a:defRPr/>
              </a:pPr>
              <a:t>67</a:t>
            </a:fld>
            <a:endParaRPr lang="de-DE"/>
          </a:p>
        </p:txBody>
      </p:sp>
    </p:spTree>
    <p:extLst>
      <p:ext uri="{BB962C8B-B14F-4D97-AF65-F5344CB8AC3E}">
        <p14:creationId xmlns:p14="http://schemas.microsoft.com/office/powerpoint/2010/main" val="39625967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smtClean="0"/>
              <a:t>“united”, “nations”, children’s”, and “fund” al</a:t>
            </a:r>
            <a:r>
              <a:rPr lang="en-US" baseline="0" dirty="0" smtClean="0"/>
              <a:t>l lead to blocks with a single entity (E1), and therefore are discarded</a:t>
            </a:r>
            <a:endParaRPr lang="en-US" dirty="0" smtClean="0"/>
          </a:p>
          <a:p>
            <a:endParaRPr lang="en-US" dirty="0" smtClean="0"/>
          </a:p>
          <a:p>
            <a:r>
              <a:rPr lang="en-US" dirty="0" smtClean="0"/>
              <a:t>Highly</a:t>
            </a:r>
            <a:r>
              <a:rPr lang="en-US" baseline="0" dirty="0" smtClean="0"/>
              <a:t> robust to noise.</a:t>
            </a:r>
          </a:p>
          <a:p>
            <a:r>
              <a:rPr lang="en-US" baseline="0" dirty="0" smtClean="0"/>
              <a:t>Drawback: many comparisons, large blocks.</a:t>
            </a:r>
          </a:p>
          <a:p>
            <a:r>
              <a:rPr lang="en-US" baseline="0" dirty="0" smtClean="0"/>
              <a:t>Two solutions to overcome this issue:</a:t>
            </a:r>
          </a:p>
          <a:p>
            <a:pPr marL="228600" indent="-228600">
              <a:buAutoNum type="arabicParenR"/>
            </a:pPr>
            <a:r>
              <a:rPr lang="en-US" baseline="0" dirty="0" smtClean="0"/>
              <a:t>We use more advanced blocking methods that build more refined blocks.</a:t>
            </a:r>
          </a:p>
          <a:p>
            <a:pPr marL="228600" indent="-228600">
              <a:buAutoNum type="arabicParenR"/>
            </a:pPr>
            <a:r>
              <a:rPr lang="en-US" baseline="0" dirty="0" smtClean="0"/>
              <a:t>We employ block processing techniques to discard the unnecessary comparisons, without affecting the matching ones.</a:t>
            </a:r>
          </a:p>
          <a:p>
            <a:pPr marL="0" indent="0">
              <a:buNone/>
            </a:pPr>
            <a:r>
              <a:rPr lang="en-US" baseline="0" dirty="0" smtClean="0"/>
              <a:t>The two solutions are </a:t>
            </a:r>
            <a:r>
              <a:rPr lang="en-US" b="1" baseline="0" dirty="0" smtClean="0"/>
              <a:t>complementary</a:t>
            </a:r>
            <a:r>
              <a:rPr lang="en-US" baseline="0" dirty="0" smtClean="0"/>
              <a:t>.</a:t>
            </a:r>
          </a:p>
          <a:p>
            <a:endParaRPr lang="el-GR" dirty="0"/>
          </a:p>
        </p:txBody>
      </p:sp>
      <p:sp>
        <p:nvSpPr>
          <p:cNvPr id="4" name="Θέση αριθμού διαφάνειας 3"/>
          <p:cNvSpPr>
            <a:spLocks noGrp="1"/>
          </p:cNvSpPr>
          <p:nvPr>
            <p:ph type="sldNum" sz="quarter" idx="10"/>
          </p:nvPr>
        </p:nvSpPr>
        <p:spPr/>
        <p:txBody>
          <a:bodyPr/>
          <a:lstStyle/>
          <a:p>
            <a:fld id="{FAB58CA1-B062-4BDE-B210-364694453E85}" type="slidenum">
              <a:rPr lang="el-GR" smtClean="0"/>
              <a:t>68</a:t>
            </a:fld>
            <a:endParaRPr lang="el-GR"/>
          </a:p>
        </p:txBody>
      </p:sp>
    </p:spTree>
    <p:extLst>
      <p:ext uri="{BB962C8B-B14F-4D97-AF65-F5344CB8AC3E}">
        <p14:creationId xmlns:p14="http://schemas.microsoft.com/office/powerpoint/2010/main" val="464187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cluster attribute names based on the</a:t>
            </a:r>
            <a:r>
              <a:rPr lang="en-US" baseline="0" dirty="0" smtClean="0"/>
              <a:t> attribute values</a:t>
            </a:r>
          </a:p>
          <a:p>
            <a:r>
              <a:rPr lang="en-US" baseline="0" dirty="0" smtClean="0"/>
              <a:t>goal: break the token-based blocks into smaller ones</a:t>
            </a:r>
          </a:p>
          <a:p>
            <a:r>
              <a:rPr lang="en-US" baseline="0" dirty="0" smtClean="0"/>
              <a:t>Every node represents the aggregate values of each attribute name.</a:t>
            </a:r>
          </a:p>
          <a:p>
            <a:r>
              <a:rPr lang="en-US" baseline="0" dirty="0" smtClean="0"/>
              <a:t>Example: block for California in the previous slide.</a:t>
            </a:r>
            <a:endParaRPr lang="en-US" dirty="0"/>
          </a:p>
        </p:txBody>
      </p:sp>
      <p:sp>
        <p:nvSpPr>
          <p:cNvPr id="4" name="Slide Number Placeholder 3"/>
          <p:cNvSpPr>
            <a:spLocks noGrp="1"/>
          </p:cNvSpPr>
          <p:nvPr>
            <p:ph type="sldNum" sz="quarter" idx="10"/>
          </p:nvPr>
        </p:nvSpPr>
        <p:spPr/>
        <p:txBody>
          <a:bodyPr/>
          <a:lstStyle/>
          <a:p>
            <a:pPr>
              <a:defRPr/>
            </a:pPr>
            <a:fld id="{EFF40ABD-C0AA-46AF-A3C1-BEC3B209CDCB}" type="slidenum">
              <a:rPr lang="de-DE" smtClean="0"/>
              <a:pPr>
                <a:defRPr/>
              </a:pPr>
              <a:t>69</a:t>
            </a:fld>
            <a:endParaRPr lang="de-DE"/>
          </a:p>
        </p:txBody>
      </p:sp>
    </p:spTree>
    <p:extLst>
      <p:ext uri="{BB962C8B-B14F-4D97-AF65-F5344CB8AC3E}">
        <p14:creationId xmlns:p14="http://schemas.microsoft.com/office/powerpoint/2010/main" val="94583249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cluster attribute names based on the</a:t>
            </a:r>
            <a:r>
              <a:rPr lang="en-US" baseline="0" dirty="0" smtClean="0"/>
              <a:t> attribute values</a:t>
            </a:r>
          </a:p>
          <a:p>
            <a:r>
              <a:rPr lang="en-US" baseline="0" dirty="0" smtClean="0"/>
              <a:t>goal: break the token-based blocks into smaller ones</a:t>
            </a:r>
          </a:p>
          <a:p>
            <a:r>
              <a:rPr lang="en-US" baseline="0" dirty="0" smtClean="0"/>
              <a:t>Every node represents the aggregate values of each attribute name.</a:t>
            </a:r>
          </a:p>
          <a:p>
            <a:r>
              <a:rPr lang="en-US" baseline="0" dirty="0" smtClean="0"/>
              <a:t>Example: block for California in the previous slide.</a:t>
            </a:r>
            <a:endParaRPr lang="en-US" dirty="0"/>
          </a:p>
        </p:txBody>
      </p:sp>
      <p:sp>
        <p:nvSpPr>
          <p:cNvPr id="4" name="Slide Number Placeholder 3"/>
          <p:cNvSpPr>
            <a:spLocks noGrp="1"/>
          </p:cNvSpPr>
          <p:nvPr>
            <p:ph type="sldNum" sz="quarter" idx="10"/>
          </p:nvPr>
        </p:nvSpPr>
        <p:spPr/>
        <p:txBody>
          <a:bodyPr/>
          <a:lstStyle/>
          <a:p>
            <a:pPr>
              <a:defRPr/>
            </a:pPr>
            <a:fld id="{EFF40ABD-C0AA-46AF-A3C1-BEC3B209CDCB}" type="slidenum">
              <a:rPr lang="de-DE" smtClean="0"/>
              <a:pPr>
                <a:defRPr/>
              </a:pPr>
              <a:t>70</a:t>
            </a:fld>
            <a:endParaRPr lang="de-DE"/>
          </a:p>
        </p:txBody>
      </p:sp>
    </p:spTree>
    <p:extLst>
      <p:ext uri="{BB962C8B-B14F-4D97-AF65-F5344CB8AC3E}">
        <p14:creationId xmlns:p14="http://schemas.microsoft.com/office/powerpoint/2010/main" val="9458324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singleton: are in a block</a:t>
            </a:r>
            <a:r>
              <a:rPr lang="en-US" baseline="0" dirty="0" smtClean="0"/>
              <a:t> by themselves</a:t>
            </a:r>
            <a:endParaRPr lang="en-US" dirty="0"/>
          </a:p>
        </p:txBody>
      </p:sp>
      <p:sp>
        <p:nvSpPr>
          <p:cNvPr id="4" name="Slide Number Placeholder 3"/>
          <p:cNvSpPr>
            <a:spLocks noGrp="1"/>
          </p:cNvSpPr>
          <p:nvPr>
            <p:ph type="sldNum" sz="quarter" idx="10"/>
          </p:nvPr>
        </p:nvSpPr>
        <p:spPr/>
        <p:txBody>
          <a:bodyPr/>
          <a:lstStyle/>
          <a:p>
            <a:pPr>
              <a:defRPr/>
            </a:pPr>
            <a:fld id="{EFF40ABD-C0AA-46AF-A3C1-BEC3B209CDCB}" type="slidenum">
              <a:rPr lang="de-DE" smtClean="0"/>
              <a:pPr>
                <a:defRPr/>
              </a:pPr>
              <a:t>71</a:t>
            </a:fld>
            <a:endParaRPr lang="de-DE"/>
          </a:p>
        </p:txBody>
      </p:sp>
    </p:spTree>
    <p:extLst>
      <p:ext uri="{BB962C8B-B14F-4D97-AF65-F5344CB8AC3E}">
        <p14:creationId xmlns:p14="http://schemas.microsoft.com/office/powerpoint/2010/main" val="9458324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F40ABD-C0AA-46AF-A3C1-BEC3B209CDCB}" type="slidenum">
              <a:rPr lang="de-DE" smtClean="0"/>
              <a:pPr>
                <a:defRPr/>
              </a:pPr>
              <a:t>72</a:t>
            </a:fld>
            <a:endParaRPr lang="de-DE"/>
          </a:p>
        </p:txBody>
      </p:sp>
    </p:spTree>
    <p:extLst>
      <p:ext uri="{BB962C8B-B14F-4D97-AF65-F5344CB8AC3E}">
        <p14:creationId xmlns:p14="http://schemas.microsoft.com/office/powerpoint/2010/main" val="94583249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F40ABD-C0AA-46AF-A3C1-BEC3B209CDCB}" type="slidenum">
              <a:rPr lang="de-DE" smtClean="0"/>
              <a:pPr>
                <a:defRPr/>
              </a:pPr>
              <a:t>73</a:t>
            </a:fld>
            <a:endParaRPr lang="de-DE"/>
          </a:p>
        </p:txBody>
      </p:sp>
    </p:spTree>
    <p:extLst>
      <p:ext uri="{BB962C8B-B14F-4D97-AF65-F5344CB8AC3E}">
        <p14:creationId xmlns:p14="http://schemas.microsoft.com/office/powerpoint/2010/main" val="94583249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Blocking method for Semantic Web only. </a:t>
            </a:r>
            <a:br>
              <a:rPr lang="en-US" dirty="0" smtClean="0"/>
            </a:br>
            <a:r>
              <a:rPr lang="en-US" dirty="0" smtClean="0"/>
              <a:t>Unlike</a:t>
            </a:r>
            <a:r>
              <a:rPr lang="en-US" baseline="0" dirty="0" smtClean="0"/>
              <a:t> Token Blocking, it does</a:t>
            </a:r>
            <a:r>
              <a:rPr lang="en-US" dirty="0" smtClean="0"/>
              <a:t> </a:t>
            </a:r>
            <a:r>
              <a:rPr lang="en-US" dirty="0"/>
              <a:t>not tokenize the entire URIs. </a:t>
            </a:r>
            <a:r>
              <a:rPr lang="en-US" dirty="0" smtClean="0"/>
              <a:t>Example: URL of entity</a:t>
            </a:r>
            <a:r>
              <a:rPr lang="en-US" baseline="0" dirty="0" smtClean="0"/>
              <a:t> “O</a:t>
            </a:r>
            <a:r>
              <a:rPr lang="en-US" dirty="0" smtClean="0"/>
              <a:t>bama”.</a:t>
            </a:r>
          </a:p>
          <a:p>
            <a:r>
              <a:rPr lang="en-US" dirty="0" smtClean="0"/>
              <a:t>In </a:t>
            </a:r>
            <a:r>
              <a:rPr lang="en-US" dirty="0"/>
              <a:t>addition, Infixes may consist of several concatenated tokens.</a:t>
            </a:r>
          </a:p>
          <a:p>
            <a:r>
              <a:rPr lang="en-US" dirty="0"/>
              <a:t>Infix Profile -&gt; Relations between entities </a:t>
            </a:r>
          </a:p>
          <a:p>
            <a:r>
              <a:rPr lang="en-US" dirty="0"/>
              <a:t>Values that do not correspond to blank nodes or URIs can be represented by their tokens.</a:t>
            </a:r>
          </a:p>
        </p:txBody>
      </p:sp>
      <p:sp>
        <p:nvSpPr>
          <p:cNvPr id="4" name="Slide Number Placeholder 3"/>
          <p:cNvSpPr>
            <a:spLocks noGrp="1"/>
          </p:cNvSpPr>
          <p:nvPr>
            <p:ph type="sldNum" sz="quarter" idx="10"/>
          </p:nvPr>
        </p:nvSpPr>
        <p:spPr/>
        <p:txBody>
          <a:bodyPr/>
          <a:lstStyle/>
          <a:p>
            <a:pPr>
              <a:defRPr/>
            </a:pPr>
            <a:fld id="{EFF40ABD-C0AA-46AF-A3C1-BEC3B209CDCB}" type="slidenum">
              <a:rPr lang="de-DE" smtClean="0"/>
              <a:pPr>
                <a:defRPr/>
              </a:pPr>
              <a:t>74</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Rot="1" noChangeAspect="1" noChangeArrowheads="1" noTextEdit="1"/>
          </p:cNvSpPr>
          <p:nvPr>
            <p:ph type="sldImg"/>
          </p:nvPr>
        </p:nvSpPr>
        <p:spPr>
          <a:ln/>
        </p:spPr>
      </p:sp>
      <p:sp>
        <p:nvSpPr>
          <p:cNvPr id="490499" name="Rectangle 3"/>
          <p:cNvSpPr>
            <a:spLocks noGrp="1" noChangeArrowheads="1"/>
          </p:cNvSpPr>
          <p:nvPr>
            <p:ph type="body" idx="1"/>
          </p:nvPr>
        </p:nvSpPr>
        <p:spPr>
          <a:noFill/>
          <a:ln/>
        </p:spPr>
        <p:txBody>
          <a:bodyPr/>
          <a:lstStyle/>
          <a:p>
            <a:endParaRPr lang="de-DE"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Their</a:t>
            </a:r>
            <a:r>
              <a:rPr lang="en-US" baseline="0" dirty="0" smtClean="0"/>
              <a:t> combination yields significantly better performance than Token Blocking.</a:t>
            </a:r>
            <a:endParaRPr lang="el-GR" dirty="0"/>
          </a:p>
        </p:txBody>
      </p:sp>
      <p:sp>
        <p:nvSpPr>
          <p:cNvPr id="4" name="Slide Number Placeholder 3"/>
          <p:cNvSpPr>
            <a:spLocks noGrp="1"/>
          </p:cNvSpPr>
          <p:nvPr>
            <p:ph type="sldNum" sz="quarter" idx="10"/>
          </p:nvPr>
        </p:nvSpPr>
        <p:spPr/>
        <p:txBody>
          <a:bodyPr/>
          <a:lstStyle/>
          <a:p>
            <a:fld id="{FAB58CA1-B062-4BDE-B210-364694453E85}" type="slidenum">
              <a:rPr lang="el-GR" smtClean="0"/>
              <a:t>75</a:t>
            </a:fld>
            <a:endParaRPr lang="el-GR"/>
          </a:p>
        </p:txBody>
      </p:sp>
    </p:spTree>
    <p:extLst>
      <p:ext uri="{BB962C8B-B14F-4D97-AF65-F5344CB8AC3E}">
        <p14:creationId xmlns:p14="http://schemas.microsoft.com/office/powerpoint/2010/main" val="292150972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FF40ABD-C0AA-46AF-A3C1-BEC3B209CDCB}" type="slidenum">
              <a:rPr lang="de-DE" smtClean="0"/>
              <a:pPr>
                <a:defRPr/>
              </a:pPr>
              <a:t>76</a:t>
            </a:fld>
            <a:endParaRPr lang="de-DE"/>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superfluous comparison</a:t>
            </a:r>
            <a:r>
              <a:rPr lang="en-US" baseline="0" dirty="0" smtClean="0"/>
              <a:t> E3-E2, because they do not match</a:t>
            </a:r>
            <a:endParaRPr lang="en-US" dirty="0" smtClean="0"/>
          </a:p>
          <a:p>
            <a:r>
              <a:rPr lang="en-US" dirty="0" smtClean="0"/>
              <a:t>redundant</a:t>
            </a:r>
            <a:r>
              <a:rPr lang="en-US" baseline="0" dirty="0" smtClean="0"/>
              <a:t> comparison E2-E4, because it appears again in block “Ann”</a:t>
            </a:r>
            <a:endParaRPr lang="en-US" dirty="0"/>
          </a:p>
        </p:txBody>
      </p:sp>
      <p:sp>
        <p:nvSpPr>
          <p:cNvPr id="4" name="Slide Number Placeholder 3"/>
          <p:cNvSpPr>
            <a:spLocks noGrp="1"/>
          </p:cNvSpPr>
          <p:nvPr>
            <p:ph type="sldNum" sz="quarter" idx="10"/>
          </p:nvPr>
        </p:nvSpPr>
        <p:spPr/>
        <p:txBody>
          <a:bodyPr/>
          <a:lstStyle/>
          <a:p>
            <a:fld id="{FAB58CA1-B062-4BDE-B210-364694453E85}" type="slidenum">
              <a:rPr lang="el-GR" smtClean="0"/>
              <a:t>77</a:t>
            </a:fld>
            <a:endParaRPr lang="el-GR"/>
          </a:p>
        </p:txBody>
      </p:sp>
    </p:spTree>
    <p:extLst>
      <p:ext uri="{BB962C8B-B14F-4D97-AF65-F5344CB8AC3E}">
        <p14:creationId xmlns:p14="http://schemas.microsoft.com/office/powerpoint/2010/main" val="14684554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smtClean="0"/>
              <a:t>Goal: to process</a:t>
            </a:r>
            <a:r>
              <a:rPr lang="en-US" baseline="0" dirty="0" smtClean="0"/>
              <a:t> a set of blocks in the optimal way.</a:t>
            </a:r>
            <a:endParaRPr lang="el-GR" dirty="0"/>
          </a:p>
        </p:txBody>
      </p:sp>
      <p:sp>
        <p:nvSpPr>
          <p:cNvPr id="4" name="Θέση αριθμού διαφάνειας 3"/>
          <p:cNvSpPr>
            <a:spLocks noGrp="1"/>
          </p:cNvSpPr>
          <p:nvPr>
            <p:ph type="sldNum" sz="quarter" idx="10"/>
          </p:nvPr>
        </p:nvSpPr>
        <p:spPr/>
        <p:txBody>
          <a:bodyPr/>
          <a:lstStyle/>
          <a:p>
            <a:fld id="{FAB58CA1-B062-4BDE-B210-364694453E85}" type="slidenum">
              <a:rPr lang="el-GR" smtClean="0"/>
              <a:t>78</a:t>
            </a:fld>
            <a:endParaRPr lang="el-GR"/>
          </a:p>
        </p:txBody>
      </p:sp>
    </p:spTree>
    <p:extLst>
      <p:ext uri="{BB962C8B-B14F-4D97-AF65-F5344CB8AC3E}">
        <p14:creationId xmlns:p14="http://schemas.microsoft.com/office/powerpoint/2010/main" val="275129637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smtClean="0"/>
              <a:t>Sections 3</a:t>
            </a:r>
            <a:r>
              <a:rPr lang="en-US" baseline="0" dirty="0" smtClean="0"/>
              <a:t> and </a:t>
            </a:r>
            <a:r>
              <a:rPr lang="en-US" dirty="0" smtClean="0"/>
              <a:t>4</a:t>
            </a:r>
            <a:r>
              <a:rPr lang="en-US" baseline="0" dirty="0" smtClean="0"/>
              <a:t> pertain to the creation of blocks.</a:t>
            </a:r>
          </a:p>
          <a:p>
            <a:r>
              <a:rPr lang="en-US" baseline="0" dirty="0" smtClean="0"/>
              <a:t>Sections 5 and 6 pertain to the processing of blocks.</a:t>
            </a:r>
            <a:endParaRPr lang="el-GR" dirty="0"/>
          </a:p>
        </p:txBody>
      </p:sp>
      <p:sp>
        <p:nvSpPr>
          <p:cNvPr id="4" name="Θέση αριθμού διαφάνειας 3"/>
          <p:cNvSpPr>
            <a:spLocks noGrp="1"/>
          </p:cNvSpPr>
          <p:nvPr>
            <p:ph type="sldNum" sz="quarter" idx="10"/>
          </p:nvPr>
        </p:nvSpPr>
        <p:spPr/>
        <p:txBody>
          <a:bodyPr/>
          <a:lstStyle/>
          <a:p>
            <a:fld id="{FAB58CA1-B062-4BDE-B210-364694453E85}" type="slidenum">
              <a:rPr lang="el-GR" smtClean="0"/>
              <a:t>79</a:t>
            </a:fld>
            <a:endParaRPr lang="el-GR"/>
          </a:p>
        </p:txBody>
      </p:sp>
    </p:spTree>
    <p:extLst>
      <p:ext uri="{BB962C8B-B14F-4D97-AF65-F5344CB8AC3E}">
        <p14:creationId xmlns:p14="http://schemas.microsoft.com/office/powerpoint/2010/main" val="103498060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block-refinement are faster,</a:t>
            </a:r>
            <a:r>
              <a:rPr lang="en-US" baseline="0" dirty="0" smtClean="0"/>
              <a:t> but have a less accurate functionality.</a:t>
            </a:r>
            <a:br>
              <a:rPr lang="en-US" baseline="0" dirty="0" smtClean="0"/>
            </a:br>
            <a:r>
              <a:rPr lang="en-US" baseline="0" dirty="0" smtClean="0"/>
              <a:t>The comparison-refinement techniques are more accurate, but more time-consuming.</a:t>
            </a:r>
            <a:endParaRPr lang="en-US" dirty="0"/>
          </a:p>
        </p:txBody>
      </p:sp>
      <p:sp>
        <p:nvSpPr>
          <p:cNvPr id="4" name="Slide Number Placeholder 3"/>
          <p:cNvSpPr>
            <a:spLocks noGrp="1"/>
          </p:cNvSpPr>
          <p:nvPr>
            <p:ph type="sldNum" sz="quarter" idx="10"/>
          </p:nvPr>
        </p:nvSpPr>
        <p:spPr/>
        <p:txBody>
          <a:bodyPr/>
          <a:lstStyle/>
          <a:p>
            <a:pPr>
              <a:defRPr/>
            </a:pPr>
            <a:fld id="{EFF40ABD-C0AA-46AF-A3C1-BEC3B209CDCB}" type="slidenum">
              <a:rPr lang="de-DE" smtClean="0"/>
              <a:pPr>
                <a:defRPr/>
              </a:pPr>
              <a:t>80</a:t>
            </a:fld>
            <a:endParaRPr lang="de-DE"/>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smtClean="0"/>
              <a:t>Exploits</a:t>
            </a:r>
            <a:r>
              <a:rPr lang="en-US" baseline="0" dirty="0" smtClean="0"/>
              <a:t> the power-law distribution of block sizes and tries to prune its tail.</a:t>
            </a:r>
          </a:p>
          <a:p>
            <a:r>
              <a:rPr lang="en-US" baseline="0" dirty="0" smtClean="0"/>
              <a:t>The power law distribution isn’t reported by other researchers, but it is obvious in the following diagrams, slides 81 to 83. The same pattern appears in all other datasets we have tested in our experiments. The cardinality limit is automatically set through the BC-CC metric space. More details in the WSDM 2012 paper. The size limit was empirically determined to be equal to 0.005 * min (|E1|,|E2|).</a:t>
            </a:r>
            <a:endParaRPr lang="el-GR" dirty="0"/>
          </a:p>
        </p:txBody>
      </p:sp>
      <p:sp>
        <p:nvSpPr>
          <p:cNvPr id="4" name="Θέση αριθμού διαφάνειας 3"/>
          <p:cNvSpPr>
            <a:spLocks noGrp="1"/>
          </p:cNvSpPr>
          <p:nvPr>
            <p:ph type="sldNum" sz="quarter" idx="10"/>
          </p:nvPr>
        </p:nvSpPr>
        <p:spPr/>
        <p:txBody>
          <a:bodyPr/>
          <a:lstStyle/>
          <a:p>
            <a:fld id="{FAB58CA1-B062-4BDE-B210-364694453E85}" type="slidenum">
              <a:rPr lang="el-GR" smtClean="0"/>
              <a:t>81</a:t>
            </a:fld>
            <a:endParaRPr lang="el-GR"/>
          </a:p>
        </p:txBody>
      </p:sp>
    </p:spTree>
    <p:extLst>
      <p:ext uri="{BB962C8B-B14F-4D97-AF65-F5344CB8AC3E}">
        <p14:creationId xmlns:p14="http://schemas.microsoft.com/office/powerpoint/2010/main" val="289772906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upper diagram is log-log. There are 2 or 3 blocks of size 10^13.</a:t>
            </a:r>
            <a:endParaRPr lang="el-GR" dirty="0"/>
          </a:p>
        </p:txBody>
      </p:sp>
      <p:sp>
        <p:nvSpPr>
          <p:cNvPr id="4" name="Slide Number Placeholder 3"/>
          <p:cNvSpPr>
            <a:spLocks noGrp="1"/>
          </p:cNvSpPr>
          <p:nvPr>
            <p:ph type="sldNum" sz="quarter" idx="10"/>
          </p:nvPr>
        </p:nvSpPr>
        <p:spPr/>
        <p:txBody>
          <a:bodyPr/>
          <a:lstStyle/>
          <a:p>
            <a:fld id="{FAB58CA1-B062-4BDE-B210-364694453E85}" type="slidenum">
              <a:rPr lang="el-GR" smtClean="0"/>
              <a:t>84</a:t>
            </a:fld>
            <a:endParaRPr lang="el-GR"/>
          </a:p>
        </p:txBody>
      </p:sp>
    </p:spTree>
    <p:extLst>
      <p:ext uri="{BB962C8B-B14F-4D97-AF65-F5344CB8AC3E}">
        <p14:creationId xmlns:p14="http://schemas.microsoft.com/office/powerpoint/2010/main" val="207425167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 very large</a:t>
            </a:r>
            <a:r>
              <a:rPr lang="en-US" baseline="0" dirty="0" smtClean="0"/>
              <a:t> blocks are highly probable to contain a random mix of entities</a:t>
            </a:r>
            <a:endParaRPr lang="en-US" dirty="0"/>
          </a:p>
        </p:txBody>
      </p:sp>
      <p:sp>
        <p:nvSpPr>
          <p:cNvPr id="4" name="Slide Number Placeholder 3"/>
          <p:cNvSpPr>
            <a:spLocks noGrp="1"/>
          </p:cNvSpPr>
          <p:nvPr>
            <p:ph type="sldNum" sz="quarter" idx="10"/>
          </p:nvPr>
        </p:nvSpPr>
        <p:spPr/>
        <p:txBody>
          <a:bodyPr/>
          <a:lstStyle/>
          <a:p>
            <a:pPr>
              <a:defRPr/>
            </a:pPr>
            <a:fld id="{EFF40ABD-C0AA-46AF-A3C1-BEC3B209CDCB}" type="slidenum">
              <a:rPr lang="de-DE" smtClean="0"/>
              <a:pPr>
                <a:defRPr/>
              </a:pPr>
              <a:t>85</a:t>
            </a:fld>
            <a:endParaRPr lang="de-DE"/>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matching entities still coincide in some block: E1-E3 in “</a:t>
            </a:r>
            <a:r>
              <a:rPr lang="en-US" dirty="0" err="1" smtClean="0"/>
              <a:t>unicef</a:t>
            </a:r>
            <a:r>
              <a:rPr lang="en-US" dirty="0" smtClean="0"/>
              <a:t>”, and E2-E4 in “Ann” (and “</a:t>
            </a:r>
            <a:r>
              <a:rPr lang="en-US" dirty="0" err="1" smtClean="0"/>
              <a:t>Veneman</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EFF40ABD-C0AA-46AF-A3C1-BEC3B209CDCB}" type="slidenum">
              <a:rPr lang="de-DE" smtClean="0"/>
              <a:pPr>
                <a:defRPr/>
              </a:pPr>
              <a:t>86</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Rot="1" noChangeAspect="1" noChangeArrowheads="1" noTextEdit="1"/>
          </p:cNvSpPr>
          <p:nvPr>
            <p:ph type="sldImg"/>
          </p:nvPr>
        </p:nvSpPr>
        <p:spPr>
          <a:ln/>
        </p:spPr>
      </p:sp>
      <p:sp>
        <p:nvSpPr>
          <p:cNvPr id="490499" name="Rectangle 3"/>
          <p:cNvSpPr>
            <a:spLocks noGrp="1" noChangeArrowheads="1"/>
          </p:cNvSpPr>
          <p:nvPr>
            <p:ph type="body" idx="1"/>
          </p:nvPr>
        </p:nvSpPr>
        <p:spPr>
          <a:noFill/>
          <a:ln/>
        </p:spPr>
        <p:txBody>
          <a:bodyPr/>
          <a:lstStyle/>
          <a:p>
            <a:endParaRPr lang="de-DE"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privacy-preserving record linkage, there may be privacy requirements on both the minimum and maximum block size.  For example, to guarantee k-anonymous privacy it is necessary that each block contains at least k records. If all blocks have a similar size,</a:t>
            </a:r>
            <a:r>
              <a:rPr lang="en-US" baseline="0" dirty="0" smtClean="0"/>
              <a:t> </a:t>
            </a:r>
            <a:r>
              <a:rPr lang="en-US" dirty="0" smtClean="0"/>
              <a:t>this reduces the vulnerability of the ER process to frequency-based attacks. In this situation it is important to produce blocks in the specified size range.</a:t>
            </a:r>
          </a:p>
          <a:p>
            <a:endParaRPr lang="en-US" dirty="0" smtClean="0"/>
          </a:p>
          <a:p>
            <a:r>
              <a:rPr lang="en-US" dirty="0" smtClean="0"/>
              <a:t>The scalability</a:t>
            </a:r>
            <a:r>
              <a:rPr lang="en-US" baseline="0" dirty="0" smtClean="0"/>
              <a:t> analysis i</a:t>
            </a:r>
            <a:r>
              <a:rPr lang="en-US" dirty="0" smtClean="0"/>
              <a:t>n</a:t>
            </a:r>
            <a:r>
              <a:rPr lang="en-US" baseline="0" dirty="0" smtClean="0"/>
              <a:t> the paper shows an almost linear increase in comparison when increasing the size of the dataset.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a:t>
            </a:r>
            <a:r>
              <a:rPr lang="en-US" sz="1200" b="1" dirty="0" err="1" smtClean="0"/>
              <a:t>b</a:t>
            </a:r>
            <a:r>
              <a:rPr lang="en-US" sz="1200" b="1" baseline="-25000" dirty="0" err="1" smtClean="0"/>
              <a:t>min</a:t>
            </a:r>
            <a:r>
              <a:rPr lang="en-US" sz="1200" b="1" dirty="0" smtClean="0"/>
              <a:t>, </a:t>
            </a:r>
            <a:r>
              <a:rPr lang="en-US" sz="1200" b="1" dirty="0" err="1" smtClean="0"/>
              <a:t>b</a:t>
            </a:r>
            <a:r>
              <a:rPr lang="en-US" sz="1200" b="1" baseline="-25000" dirty="0" err="1" smtClean="0"/>
              <a:t>max</a:t>
            </a:r>
            <a:r>
              <a:rPr lang="en-US" sz="1200" b="1" dirty="0" smtClean="0"/>
              <a:t>]</a:t>
            </a:r>
            <a:r>
              <a:rPr lang="en-US" sz="1200" b="0" baseline="0" dirty="0"/>
              <a:t> </a:t>
            </a:r>
            <a:r>
              <a:rPr lang="en-US" sz="1200" b="0" baseline="0" dirty="0" smtClean="0"/>
              <a:t>are input parameters. They can be set in accordance with operational requirements such as computational limitations, real-time efficiency requirements, or privacy-preserving requirements. </a:t>
            </a:r>
            <a:endParaRPr lang="en-US" sz="1200" dirty="0" smtClean="0"/>
          </a:p>
        </p:txBody>
      </p:sp>
      <p:sp>
        <p:nvSpPr>
          <p:cNvPr id="4" name="Slide Number Placeholder 3"/>
          <p:cNvSpPr>
            <a:spLocks noGrp="1"/>
          </p:cNvSpPr>
          <p:nvPr>
            <p:ph type="sldNum" sz="quarter" idx="10"/>
          </p:nvPr>
        </p:nvSpPr>
        <p:spPr/>
        <p:txBody>
          <a:bodyPr/>
          <a:lstStyle/>
          <a:p>
            <a:pPr>
              <a:defRPr/>
            </a:pPr>
            <a:fld id="{EFF40ABD-C0AA-46AF-A3C1-BEC3B209CDCB}" type="slidenum">
              <a:rPr lang="de-DE" smtClean="0"/>
              <a:pPr>
                <a:defRPr/>
              </a:pPr>
              <a:t>87</a:t>
            </a:fld>
            <a:endParaRPr lang="de-DE"/>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smtClean="0"/>
              <a:t>Naïve approach stores all executed comparisons </a:t>
            </a:r>
            <a:r>
              <a:rPr lang="en-US" b="1" dirty="0" smtClean="0"/>
              <a:t>explicitly</a:t>
            </a:r>
            <a:r>
              <a:rPr lang="en-US" dirty="0" smtClean="0"/>
              <a:t> in memory,</a:t>
            </a:r>
            <a:r>
              <a:rPr lang="en-US" baseline="0" dirty="0" smtClean="0"/>
              <a:t> having a space complexity that is linear to the number of comparisons. It uses a </a:t>
            </a:r>
            <a:r>
              <a:rPr lang="en-US" baseline="0" dirty="0" err="1" smtClean="0"/>
              <a:t>hashset</a:t>
            </a:r>
            <a:r>
              <a:rPr lang="en-US" baseline="0" dirty="0" smtClean="0"/>
              <a:t> that allows to check in constant time O(1) whether a new comparison has already been executed. </a:t>
            </a:r>
          </a:p>
          <a:p>
            <a:endParaRPr lang="en-US" baseline="0" dirty="0" smtClean="0"/>
          </a:p>
          <a:p>
            <a:r>
              <a:rPr lang="en-US" baseline="0" dirty="0" smtClean="0"/>
              <a:t>Comparison Propagation stores executed comparisons </a:t>
            </a:r>
            <a:r>
              <a:rPr lang="en-US" b="1" baseline="0" dirty="0" smtClean="0"/>
              <a:t>implicitly</a:t>
            </a:r>
            <a:r>
              <a:rPr lang="en-US" baseline="0" dirty="0" smtClean="0"/>
              <a:t> in memory, having a space complexity that is linear to the number of entities. It uses an inverted index that points from entity ids to block ids and compares two entities </a:t>
            </a:r>
            <a:r>
              <a:rPr lang="en-US" baseline="0" dirty="0" err="1" smtClean="0"/>
              <a:t>e_i</a:t>
            </a:r>
            <a:r>
              <a:rPr lang="en-US" baseline="0" dirty="0" smtClean="0"/>
              <a:t> and </a:t>
            </a:r>
            <a:r>
              <a:rPr lang="en-US" baseline="0" dirty="0" err="1" smtClean="0"/>
              <a:t>e_j</a:t>
            </a:r>
            <a:r>
              <a:rPr lang="en-US" baseline="0" dirty="0" smtClean="0"/>
              <a:t> in block </a:t>
            </a:r>
            <a:r>
              <a:rPr lang="en-US" baseline="0" dirty="0" err="1" smtClean="0"/>
              <a:t>b_k</a:t>
            </a:r>
            <a:r>
              <a:rPr lang="en-US" baseline="0" dirty="0" smtClean="0"/>
              <a:t> only if k is the least common block id of </a:t>
            </a:r>
            <a:r>
              <a:rPr lang="en-US" baseline="0" dirty="0" err="1" smtClean="0"/>
              <a:t>e_i</a:t>
            </a:r>
            <a:r>
              <a:rPr lang="en-US" baseline="0" dirty="0" smtClean="0"/>
              <a:t> and </a:t>
            </a:r>
            <a:r>
              <a:rPr lang="en-US" baseline="0" dirty="0" err="1" smtClean="0"/>
              <a:t>e_j</a:t>
            </a:r>
            <a:r>
              <a:rPr lang="en-US" baseline="0" dirty="0" smtClean="0"/>
              <a:t>. The time complexity in this case is linear to the average number of blocks per entity.</a:t>
            </a:r>
            <a:endParaRPr lang="el-GR" dirty="0"/>
          </a:p>
        </p:txBody>
      </p:sp>
      <p:sp>
        <p:nvSpPr>
          <p:cNvPr id="4" name="Θέση αριθμού διαφάνειας 3"/>
          <p:cNvSpPr>
            <a:spLocks noGrp="1"/>
          </p:cNvSpPr>
          <p:nvPr>
            <p:ph type="sldNum" sz="quarter" idx="10"/>
          </p:nvPr>
        </p:nvSpPr>
        <p:spPr/>
        <p:txBody>
          <a:bodyPr/>
          <a:lstStyle/>
          <a:p>
            <a:fld id="{FAB58CA1-B062-4BDE-B210-364694453E85}" type="slidenum">
              <a:rPr lang="el-GR" smtClean="0"/>
              <a:t>88</a:t>
            </a:fld>
            <a:endParaRPr lang="el-GR"/>
          </a:p>
        </p:txBody>
      </p:sp>
    </p:spTree>
    <p:extLst>
      <p:ext uri="{BB962C8B-B14F-4D97-AF65-F5344CB8AC3E}">
        <p14:creationId xmlns:p14="http://schemas.microsoft.com/office/powerpoint/2010/main" val="213009590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Saves repeated comparisons and increases</a:t>
            </a:r>
            <a:r>
              <a:rPr lang="en-US" baseline="0" dirty="0" smtClean="0"/>
              <a:t> recall.</a:t>
            </a:r>
            <a:endParaRPr lang="en-US" dirty="0"/>
          </a:p>
        </p:txBody>
      </p:sp>
      <p:sp>
        <p:nvSpPr>
          <p:cNvPr id="4" name="Slide Number Placeholder 3"/>
          <p:cNvSpPr>
            <a:spLocks noGrp="1"/>
          </p:cNvSpPr>
          <p:nvPr>
            <p:ph type="sldNum" sz="quarter" idx="10"/>
          </p:nvPr>
        </p:nvSpPr>
        <p:spPr/>
        <p:txBody>
          <a:bodyPr/>
          <a:lstStyle/>
          <a:p>
            <a:fld id="{FAB58CA1-B062-4BDE-B210-364694453E85}" type="slidenum">
              <a:rPr lang="el-GR" smtClean="0"/>
              <a:t>89</a:t>
            </a:fld>
            <a:endParaRPr lang="el-GR"/>
          </a:p>
        </p:txBody>
      </p:sp>
    </p:spTree>
    <p:extLst>
      <p:ext uri="{BB962C8B-B14F-4D97-AF65-F5344CB8AC3E}">
        <p14:creationId xmlns:p14="http://schemas.microsoft.com/office/powerpoint/2010/main" val="353933421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most</a:t>
            </a:r>
            <a:r>
              <a:rPr lang="en-US" baseline="0" dirty="0" smtClean="0"/>
              <a:t> versatile and powerful block processing/comparison cleaning method.</a:t>
            </a:r>
            <a:endParaRPr lang="en-US" dirty="0" smtClean="0"/>
          </a:p>
          <a:p>
            <a:endParaRPr lang="en-US" dirty="0"/>
          </a:p>
        </p:txBody>
      </p:sp>
      <p:sp>
        <p:nvSpPr>
          <p:cNvPr id="4" name="Slide Number Placeholder 3"/>
          <p:cNvSpPr>
            <a:spLocks noGrp="1"/>
          </p:cNvSpPr>
          <p:nvPr>
            <p:ph type="sldNum" sz="quarter" idx="10"/>
          </p:nvPr>
        </p:nvSpPr>
        <p:spPr/>
        <p:txBody>
          <a:bodyPr/>
          <a:lstStyle/>
          <a:p>
            <a:fld id="{FAB58CA1-B062-4BDE-B210-364694453E85}" type="slidenum">
              <a:rPr lang="el-GR" smtClean="0"/>
              <a:t>90</a:t>
            </a:fld>
            <a:endParaRPr lang="el-GR"/>
          </a:p>
        </p:txBody>
      </p:sp>
    </p:spTree>
    <p:extLst>
      <p:ext uri="{BB962C8B-B14F-4D97-AF65-F5344CB8AC3E}">
        <p14:creationId xmlns:p14="http://schemas.microsoft.com/office/powerpoint/2010/main" val="304848844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attribute</a:t>
            </a:r>
            <a:r>
              <a:rPr lang="en-US" baseline="0" dirty="0" smtClean="0"/>
              <a:t> clustering would lead to less comparisons than token blocking, but is more time consuming</a:t>
            </a:r>
          </a:p>
          <a:p>
            <a:r>
              <a:rPr lang="en-US" baseline="0" dirty="0" smtClean="0"/>
              <a:t>would only make sense for a very expensive entity similarity function</a:t>
            </a:r>
          </a:p>
          <a:p>
            <a:endParaRPr lang="en-US" dirty="0" smtClean="0"/>
          </a:p>
          <a:p>
            <a:r>
              <a:rPr lang="en-US" dirty="0" smtClean="0"/>
              <a:t>26 days (with optimal parameters)</a:t>
            </a:r>
          </a:p>
          <a:p>
            <a:r>
              <a:rPr lang="en-US" dirty="0" smtClean="0"/>
              <a:t>block building: token blocking</a:t>
            </a:r>
          </a:p>
          <a:p>
            <a:r>
              <a:rPr lang="en-US" dirty="0" smtClean="0"/>
              <a:t>block cleaning: block filtering</a:t>
            </a:r>
          </a:p>
          <a:p>
            <a:endParaRPr lang="en-US" dirty="0" smtClean="0"/>
          </a:p>
          <a:p>
            <a:r>
              <a:rPr lang="en-US" dirty="0" smtClean="0"/>
              <a:t>5 hours (with optimal parameters)</a:t>
            </a:r>
          </a:p>
          <a:p>
            <a:r>
              <a:rPr lang="en-US" dirty="0" smtClean="0"/>
              <a:t>block building: token blocking</a:t>
            </a:r>
          </a:p>
          <a:p>
            <a:r>
              <a:rPr lang="en-US" dirty="0" smtClean="0"/>
              <a:t>block cleaning: block filtering</a:t>
            </a:r>
          </a:p>
          <a:p>
            <a:r>
              <a:rPr lang="en-US" dirty="0" smtClean="0"/>
              <a:t>comparison cleaning: </a:t>
            </a:r>
            <a:r>
              <a:rPr lang="en-US" dirty="0" err="1" smtClean="0"/>
              <a:t>metablocking</a:t>
            </a:r>
            <a:r>
              <a:rPr lang="en-US" dirty="0" smtClean="0"/>
              <a:t> single</a:t>
            </a:r>
            <a:r>
              <a:rPr lang="en-US" baseline="0" dirty="0" smtClean="0"/>
              <a:t> core; parallel </a:t>
            </a:r>
            <a:r>
              <a:rPr lang="en-US" baseline="0" dirty="0" err="1" smtClean="0"/>
              <a:t>metablocking</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AB58CA1-B062-4BDE-B210-364694453E85}" type="slidenum">
              <a:rPr lang="el-GR" smtClean="0"/>
              <a:t>91</a:t>
            </a:fld>
            <a:endParaRPr lang="el-GR"/>
          </a:p>
        </p:txBody>
      </p:sp>
    </p:spTree>
    <p:extLst>
      <p:ext uri="{BB962C8B-B14F-4D97-AF65-F5344CB8AC3E}">
        <p14:creationId xmlns:p14="http://schemas.microsoft.com/office/powerpoint/2010/main" val="353933421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attribute</a:t>
            </a:r>
            <a:r>
              <a:rPr lang="en-US" baseline="0" dirty="0" smtClean="0"/>
              <a:t> clustering would lead to less comparisons than token blocking, but is more time consuming</a:t>
            </a:r>
          </a:p>
          <a:p>
            <a:r>
              <a:rPr lang="en-US" baseline="0" dirty="0" smtClean="0"/>
              <a:t>would only make sense for a very expensive entity similarity function</a:t>
            </a:r>
          </a:p>
          <a:p>
            <a:endParaRPr lang="en-US" dirty="0" smtClean="0"/>
          </a:p>
          <a:p>
            <a:r>
              <a:rPr lang="en-US" dirty="0" smtClean="0"/>
              <a:t>26 days (with optimal parameters)</a:t>
            </a:r>
          </a:p>
          <a:p>
            <a:r>
              <a:rPr lang="en-US" dirty="0" smtClean="0"/>
              <a:t>block building: token blocking</a:t>
            </a:r>
          </a:p>
          <a:p>
            <a:r>
              <a:rPr lang="en-US" dirty="0" smtClean="0"/>
              <a:t>block cleaning: block filtering</a:t>
            </a:r>
          </a:p>
          <a:p>
            <a:endParaRPr lang="en-US" dirty="0" smtClean="0"/>
          </a:p>
          <a:p>
            <a:r>
              <a:rPr lang="en-US" dirty="0" smtClean="0"/>
              <a:t>5 hours (with optimal parameters)</a:t>
            </a:r>
          </a:p>
          <a:p>
            <a:r>
              <a:rPr lang="en-US" dirty="0" smtClean="0"/>
              <a:t>block building: token blocking</a:t>
            </a:r>
          </a:p>
          <a:p>
            <a:r>
              <a:rPr lang="en-US" dirty="0" smtClean="0"/>
              <a:t>block cleaning: block filtering</a:t>
            </a:r>
          </a:p>
          <a:p>
            <a:r>
              <a:rPr lang="en-US" dirty="0" smtClean="0"/>
              <a:t>comparison cleaning: </a:t>
            </a:r>
            <a:r>
              <a:rPr lang="en-US" dirty="0" err="1" smtClean="0"/>
              <a:t>metablocking</a:t>
            </a:r>
            <a:r>
              <a:rPr lang="en-US" dirty="0" smtClean="0"/>
              <a:t> single</a:t>
            </a:r>
            <a:r>
              <a:rPr lang="en-US" baseline="0" dirty="0" smtClean="0"/>
              <a:t> core; parallel </a:t>
            </a:r>
            <a:r>
              <a:rPr lang="en-US" baseline="0" dirty="0" err="1" smtClean="0"/>
              <a:t>metablocking</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AB58CA1-B062-4BDE-B210-364694453E85}" type="slidenum">
              <a:rPr lang="el-GR" smtClean="0"/>
              <a:t>92</a:t>
            </a:fld>
            <a:endParaRPr lang="el-GR"/>
          </a:p>
        </p:txBody>
      </p:sp>
    </p:spTree>
    <p:extLst>
      <p:ext uri="{BB962C8B-B14F-4D97-AF65-F5344CB8AC3E}">
        <p14:creationId xmlns:p14="http://schemas.microsoft.com/office/powerpoint/2010/main" val="353933421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attribute</a:t>
            </a:r>
            <a:r>
              <a:rPr lang="en-US" baseline="0" dirty="0" smtClean="0"/>
              <a:t> clustering would lead to less comparisons than token blocking, but is more time consuming</a:t>
            </a:r>
          </a:p>
          <a:p>
            <a:r>
              <a:rPr lang="en-US" baseline="0" dirty="0" smtClean="0"/>
              <a:t>would only make sense for a very expensive entity similarity function</a:t>
            </a:r>
          </a:p>
          <a:p>
            <a:endParaRPr lang="en-US" dirty="0" smtClean="0"/>
          </a:p>
          <a:p>
            <a:r>
              <a:rPr lang="en-US" dirty="0" smtClean="0"/>
              <a:t>26 days (with optimal parameters)</a:t>
            </a:r>
          </a:p>
          <a:p>
            <a:r>
              <a:rPr lang="en-US" dirty="0" smtClean="0"/>
              <a:t>block building: token blocking</a:t>
            </a:r>
          </a:p>
          <a:p>
            <a:r>
              <a:rPr lang="en-US" dirty="0" smtClean="0"/>
              <a:t>block cleaning: block filtering</a:t>
            </a:r>
          </a:p>
          <a:p>
            <a:endParaRPr lang="en-US" dirty="0" smtClean="0"/>
          </a:p>
          <a:p>
            <a:r>
              <a:rPr lang="en-US" dirty="0" smtClean="0"/>
              <a:t>5 hours (with optimal parameters)</a:t>
            </a:r>
          </a:p>
          <a:p>
            <a:r>
              <a:rPr lang="en-US" dirty="0" smtClean="0"/>
              <a:t>block building: token blocking</a:t>
            </a:r>
          </a:p>
          <a:p>
            <a:r>
              <a:rPr lang="en-US" dirty="0" smtClean="0"/>
              <a:t>block cleaning: block filtering</a:t>
            </a:r>
          </a:p>
          <a:p>
            <a:r>
              <a:rPr lang="en-US" dirty="0" smtClean="0"/>
              <a:t>comparison cleaning: </a:t>
            </a:r>
            <a:r>
              <a:rPr lang="en-US" dirty="0" err="1" smtClean="0"/>
              <a:t>metablocking</a:t>
            </a:r>
            <a:r>
              <a:rPr lang="en-US" dirty="0" smtClean="0"/>
              <a:t> single</a:t>
            </a:r>
            <a:r>
              <a:rPr lang="en-US" baseline="0" dirty="0" smtClean="0"/>
              <a:t> core; parallel </a:t>
            </a:r>
            <a:r>
              <a:rPr lang="en-US" baseline="0" dirty="0" err="1" smtClean="0"/>
              <a:t>metablocking</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AB58CA1-B062-4BDE-B210-364694453E85}" type="slidenum">
              <a:rPr lang="el-GR" smtClean="0"/>
              <a:t>93</a:t>
            </a:fld>
            <a:endParaRPr lang="el-GR"/>
          </a:p>
        </p:txBody>
      </p:sp>
    </p:spTree>
    <p:extLst>
      <p:ext uri="{BB962C8B-B14F-4D97-AF65-F5344CB8AC3E}">
        <p14:creationId xmlns:p14="http://schemas.microsoft.com/office/powerpoint/2010/main" val="353933421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attribute</a:t>
            </a:r>
            <a:r>
              <a:rPr lang="en-US" baseline="0" dirty="0" smtClean="0"/>
              <a:t> clustering would lead to less comparisons than token blocking, but is more time consuming</a:t>
            </a:r>
          </a:p>
          <a:p>
            <a:r>
              <a:rPr lang="en-US" baseline="0" dirty="0" smtClean="0"/>
              <a:t>would only make sense for a very expensive entity similarity function</a:t>
            </a:r>
          </a:p>
          <a:p>
            <a:endParaRPr lang="en-US" dirty="0" smtClean="0"/>
          </a:p>
          <a:p>
            <a:r>
              <a:rPr lang="en-US" dirty="0" smtClean="0"/>
              <a:t>26 days (with optimal parameters)</a:t>
            </a:r>
          </a:p>
          <a:p>
            <a:r>
              <a:rPr lang="en-US" dirty="0" smtClean="0"/>
              <a:t>block building: token blocking</a:t>
            </a:r>
          </a:p>
          <a:p>
            <a:r>
              <a:rPr lang="en-US" dirty="0" smtClean="0"/>
              <a:t>block cleaning: block filtering</a:t>
            </a:r>
          </a:p>
          <a:p>
            <a:endParaRPr lang="en-US" dirty="0" smtClean="0"/>
          </a:p>
          <a:p>
            <a:r>
              <a:rPr lang="en-US" dirty="0" smtClean="0"/>
              <a:t>5 hours (with optimal parameters)</a:t>
            </a:r>
          </a:p>
          <a:p>
            <a:r>
              <a:rPr lang="en-US" dirty="0" smtClean="0"/>
              <a:t>block building: token blocking</a:t>
            </a:r>
          </a:p>
          <a:p>
            <a:r>
              <a:rPr lang="en-US" dirty="0" smtClean="0"/>
              <a:t>block cleaning: block filtering</a:t>
            </a:r>
          </a:p>
          <a:p>
            <a:r>
              <a:rPr lang="en-US" dirty="0" smtClean="0"/>
              <a:t>comparison cleaning: </a:t>
            </a:r>
            <a:r>
              <a:rPr lang="en-US" dirty="0" err="1" smtClean="0"/>
              <a:t>metablocking</a:t>
            </a:r>
            <a:r>
              <a:rPr lang="en-US" dirty="0" smtClean="0"/>
              <a:t> single</a:t>
            </a:r>
            <a:r>
              <a:rPr lang="en-US" baseline="0" dirty="0" smtClean="0"/>
              <a:t> core; parallel </a:t>
            </a:r>
            <a:r>
              <a:rPr lang="en-US" baseline="0" dirty="0" err="1" smtClean="0"/>
              <a:t>metablocking</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AB58CA1-B062-4BDE-B210-364694453E85}" type="slidenum">
              <a:rPr lang="el-GR" smtClean="0"/>
              <a:t>94</a:t>
            </a:fld>
            <a:endParaRPr lang="el-GR"/>
          </a:p>
        </p:txBody>
      </p:sp>
    </p:spTree>
    <p:extLst>
      <p:ext uri="{BB962C8B-B14F-4D97-AF65-F5344CB8AC3E}">
        <p14:creationId xmlns:p14="http://schemas.microsoft.com/office/powerpoint/2010/main" val="353933421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attribute</a:t>
            </a:r>
            <a:r>
              <a:rPr lang="en-US" baseline="0" dirty="0" smtClean="0"/>
              <a:t> clustering would lead to less comparisons than token blocking, but is more time consuming</a:t>
            </a:r>
          </a:p>
          <a:p>
            <a:r>
              <a:rPr lang="en-US" baseline="0" dirty="0" smtClean="0"/>
              <a:t>would only make sense for a very expensive entity similarity function</a:t>
            </a:r>
          </a:p>
          <a:p>
            <a:endParaRPr lang="en-US" dirty="0" smtClean="0"/>
          </a:p>
          <a:p>
            <a:r>
              <a:rPr lang="en-US" dirty="0" smtClean="0"/>
              <a:t>26 days (with optimal parameters)</a:t>
            </a:r>
          </a:p>
          <a:p>
            <a:r>
              <a:rPr lang="en-US" dirty="0" smtClean="0"/>
              <a:t>block building: token blocking</a:t>
            </a:r>
          </a:p>
          <a:p>
            <a:r>
              <a:rPr lang="en-US" dirty="0" smtClean="0"/>
              <a:t>block cleaning: block filtering</a:t>
            </a:r>
          </a:p>
          <a:p>
            <a:endParaRPr lang="en-US" dirty="0" smtClean="0"/>
          </a:p>
          <a:p>
            <a:r>
              <a:rPr lang="en-US" dirty="0" smtClean="0"/>
              <a:t>5 hours (with optimal parameters)</a:t>
            </a:r>
          </a:p>
          <a:p>
            <a:r>
              <a:rPr lang="en-US" dirty="0" smtClean="0"/>
              <a:t>block building: token blocking</a:t>
            </a:r>
          </a:p>
          <a:p>
            <a:r>
              <a:rPr lang="en-US" dirty="0" smtClean="0"/>
              <a:t>block cleaning: block filtering</a:t>
            </a:r>
          </a:p>
          <a:p>
            <a:r>
              <a:rPr lang="en-US" dirty="0" smtClean="0"/>
              <a:t>comparison cleaning: </a:t>
            </a:r>
            <a:r>
              <a:rPr lang="en-US" dirty="0" err="1" smtClean="0"/>
              <a:t>metablocking</a:t>
            </a:r>
            <a:r>
              <a:rPr lang="en-US" dirty="0" smtClean="0"/>
              <a:t> single</a:t>
            </a:r>
            <a:r>
              <a:rPr lang="en-US" baseline="0" dirty="0" smtClean="0"/>
              <a:t> core; parallel </a:t>
            </a:r>
            <a:r>
              <a:rPr lang="en-US" baseline="0" dirty="0" err="1" smtClean="0"/>
              <a:t>metablocking</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AB58CA1-B062-4BDE-B210-364694453E85}" type="slidenum">
              <a:rPr lang="el-GR" smtClean="0"/>
              <a:t>95</a:t>
            </a:fld>
            <a:endParaRPr lang="el-GR"/>
          </a:p>
        </p:txBody>
      </p:sp>
    </p:spTree>
    <p:extLst>
      <p:ext uri="{BB962C8B-B14F-4D97-AF65-F5344CB8AC3E}">
        <p14:creationId xmlns:p14="http://schemas.microsoft.com/office/powerpoint/2010/main" val="353933421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redundancy-positive: </a:t>
            </a:r>
            <a:r>
              <a:rPr lang="en-US" baseline="0" dirty="0" smtClean="0"/>
              <a:t>the more common blocks for two entities, the higher the probability to match</a:t>
            </a:r>
          </a:p>
          <a:p>
            <a:endParaRPr lang="en-US" dirty="0"/>
          </a:p>
        </p:txBody>
      </p:sp>
      <p:sp>
        <p:nvSpPr>
          <p:cNvPr id="4" name="Slide Number Placeholder 3"/>
          <p:cNvSpPr>
            <a:spLocks noGrp="1"/>
          </p:cNvSpPr>
          <p:nvPr>
            <p:ph type="sldNum" sz="quarter" idx="10"/>
          </p:nvPr>
        </p:nvSpPr>
        <p:spPr/>
        <p:txBody>
          <a:bodyPr/>
          <a:lstStyle/>
          <a:p>
            <a:fld id="{FAB58CA1-B062-4BDE-B210-364694453E85}" type="slidenum">
              <a:rPr lang="el-GR" smtClean="0"/>
              <a:t>96</a:t>
            </a:fld>
            <a:endParaRPr lang="el-GR"/>
          </a:p>
        </p:txBody>
      </p:sp>
    </p:spTree>
    <p:extLst>
      <p:ext uri="{BB962C8B-B14F-4D97-AF65-F5344CB8AC3E}">
        <p14:creationId xmlns:p14="http://schemas.microsoft.com/office/powerpoint/2010/main" val="163814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Rot="1" noChangeAspect="1" noChangeArrowheads="1" noTextEdit="1"/>
          </p:cNvSpPr>
          <p:nvPr>
            <p:ph type="sldImg"/>
          </p:nvPr>
        </p:nvSpPr>
        <p:spPr>
          <a:ln/>
        </p:spPr>
      </p:sp>
      <p:sp>
        <p:nvSpPr>
          <p:cNvPr id="492547" name="Rectangle 3"/>
          <p:cNvSpPr>
            <a:spLocks noGrp="1" noChangeArrowheads="1"/>
          </p:cNvSpPr>
          <p:nvPr>
            <p:ph type="body" idx="1"/>
          </p:nvPr>
        </p:nvSpPr>
        <p:spPr>
          <a:noFill/>
          <a:ln/>
        </p:spPr>
        <p:txBody>
          <a:bodyPr/>
          <a:lstStyle/>
          <a:p>
            <a:r>
              <a:rPr lang="de-DE" dirty="0" smtClean="0"/>
              <a:t>The </a:t>
            </a:r>
            <a:r>
              <a:rPr lang="de-DE" dirty="0" err="1" smtClean="0"/>
              <a:t>situation</a:t>
            </a:r>
            <a:r>
              <a:rPr lang="de-DE" baseline="0" dirty="0" smtClean="0"/>
              <a:t> </a:t>
            </a:r>
            <a:r>
              <a:rPr lang="de-DE" baseline="0" dirty="0" err="1" smtClean="0"/>
              <a:t>is</a:t>
            </a:r>
            <a:r>
              <a:rPr lang="de-DE" baseline="0" dirty="0" smtClean="0"/>
              <a:t> </a:t>
            </a:r>
            <a:r>
              <a:rPr lang="de-DE" baseline="0" dirty="0" err="1" smtClean="0"/>
              <a:t>aggrevated</a:t>
            </a:r>
            <a:r>
              <a:rPr lang="de-DE" baseline="0" dirty="0" smtClean="0"/>
              <a:t> due </a:t>
            </a:r>
            <a:r>
              <a:rPr lang="de-DE" baseline="0" dirty="0" err="1" smtClean="0"/>
              <a:t>to</a:t>
            </a:r>
            <a:r>
              <a:rPr lang="de-DE" baseline="0" dirty="0" smtClean="0"/>
              <a:t> </a:t>
            </a:r>
            <a:r>
              <a:rPr lang="de-DE" baseline="0" dirty="0" err="1" smtClean="0"/>
              <a:t>the</a:t>
            </a:r>
            <a:r>
              <a:rPr lang="de-DE" baseline="0" dirty="0" smtClean="0"/>
              <a:t> Web 2.0 </a:t>
            </a:r>
            <a:r>
              <a:rPr lang="de-DE" baseline="0" dirty="0" err="1" smtClean="0"/>
              <a:t>tools</a:t>
            </a:r>
            <a:r>
              <a:rPr lang="de-DE" baseline="0" dirty="0" smtClean="0"/>
              <a:t>, </a:t>
            </a:r>
            <a:r>
              <a:rPr lang="de-DE" baseline="0" dirty="0" err="1" smtClean="0"/>
              <a:t>which</a:t>
            </a:r>
            <a:r>
              <a:rPr lang="de-DE" baseline="0" dirty="0" smtClean="0"/>
              <a:t> </a:t>
            </a:r>
            <a:r>
              <a:rPr lang="de-DE" baseline="0" dirty="0" err="1" smtClean="0"/>
              <a:t>allow</a:t>
            </a:r>
            <a:r>
              <a:rPr lang="de-DE" baseline="0" dirty="0" smtClean="0"/>
              <a:t> </a:t>
            </a:r>
            <a:r>
              <a:rPr lang="de-DE" baseline="0" dirty="0" err="1" smtClean="0"/>
              <a:t>every</a:t>
            </a:r>
            <a:r>
              <a:rPr lang="de-DE" baseline="0" dirty="0" smtClean="0"/>
              <a:t> Web </a:t>
            </a:r>
            <a:r>
              <a:rPr lang="de-DE" baseline="0" dirty="0" err="1" smtClean="0"/>
              <a:t>user</a:t>
            </a:r>
            <a:r>
              <a:rPr lang="de-DE" baseline="0" dirty="0" smtClean="0"/>
              <a:t> </a:t>
            </a:r>
            <a:r>
              <a:rPr lang="de-DE" baseline="0" dirty="0" err="1" smtClean="0"/>
              <a:t>to</a:t>
            </a:r>
            <a:r>
              <a:rPr lang="de-DE" baseline="0" dirty="0" smtClean="0"/>
              <a:t> </a:t>
            </a:r>
            <a:r>
              <a:rPr lang="de-DE" baseline="0" dirty="0" err="1" smtClean="0"/>
              <a:t>upload</a:t>
            </a:r>
            <a:r>
              <a:rPr lang="de-DE" baseline="0" dirty="0" smtClean="0"/>
              <a:t> non-</a:t>
            </a:r>
            <a:r>
              <a:rPr lang="de-DE" baseline="0" dirty="0" err="1" smtClean="0"/>
              <a:t>curated</a:t>
            </a:r>
            <a:r>
              <a:rPr lang="de-DE" baseline="0" dirty="0" smtClean="0"/>
              <a:t> </a:t>
            </a:r>
            <a:r>
              <a:rPr lang="de-DE" baseline="0" dirty="0" err="1" smtClean="0"/>
              <a:t>and</a:t>
            </a:r>
            <a:r>
              <a:rPr lang="de-DE" baseline="0" dirty="0" smtClean="0"/>
              <a:t>, </a:t>
            </a:r>
            <a:r>
              <a:rPr lang="de-DE" baseline="0" dirty="0" err="1" smtClean="0"/>
              <a:t>thus</a:t>
            </a:r>
            <a:r>
              <a:rPr lang="de-DE" baseline="0" dirty="0" smtClean="0"/>
              <a:t>, </a:t>
            </a:r>
            <a:r>
              <a:rPr lang="de-DE" baseline="0" dirty="0" err="1" smtClean="0"/>
              <a:t>noisy</a:t>
            </a:r>
            <a:r>
              <a:rPr lang="de-DE" baseline="0" dirty="0" smtClean="0"/>
              <a:t> </a:t>
            </a:r>
            <a:r>
              <a:rPr lang="de-DE" baseline="0" dirty="0" err="1" smtClean="0"/>
              <a:t>content</a:t>
            </a:r>
            <a:r>
              <a:rPr lang="de-DE" baseline="0" dirty="0" smtClean="0"/>
              <a:t>.</a:t>
            </a:r>
            <a:endParaRPr lang="de-DE" dirty="0"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redundancy-positive: </a:t>
            </a:r>
            <a:r>
              <a:rPr lang="en-US" baseline="0" dirty="0" smtClean="0"/>
              <a:t>the more common blocks for two entities, the higher the probability to match</a:t>
            </a:r>
          </a:p>
          <a:p>
            <a:endParaRPr lang="en-US" dirty="0"/>
          </a:p>
        </p:txBody>
      </p:sp>
      <p:sp>
        <p:nvSpPr>
          <p:cNvPr id="4" name="Slide Number Placeholder 3"/>
          <p:cNvSpPr>
            <a:spLocks noGrp="1"/>
          </p:cNvSpPr>
          <p:nvPr>
            <p:ph type="sldNum" sz="quarter" idx="10"/>
          </p:nvPr>
        </p:nvSpPr>
        <p:spPr/>
        <p:txBody>
          <a:bodyPr/>
          <a:lstStyle/>
          <a:p>
            <a:fld id="{FAB58CA1-B062-4BDE-B210-364694453E85}" type="slidenum">
              <a:rPr lang="el-GR" smtClean="0"/>
              <a:t>97</a:t>
            </a:fld>
            <a:endParaRPr lang="el-GR"/>
          </a:p>
        </p:txBody>
      </p:sp>
    </p:spTree>
    <p:extLst>
      <p:ext uri="{BB962C8B-B14F-4D97-AF65-F5344CB8AC3E}">
        <p14:creationId xmlns:p14="http://schemas.microsoft.com/office/powerpoint/2010/main" val="170918409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solidFill>
                  <a:srgbClr val="C00000"/>
                </a:solidFill>
              </a:rPr>
              <a:t>Blocking graph</a:t>
            </a:r>
          </a:p>
          <a:p>
            <a:r>
              <a:rPr lang="en-US" dirty="0" smtClean="0"/>
              <a:t>	Nodes → </a:t>
            </a:r>
            <a:r>
              <a:rPr lang="en-US" dirty="0"/>
              <a:t>entities</a:t>
            </a:r>
          </a:p>
          <a:p>
            <a:r>
              <a:rPr lang="en-US" dirty="0" smtClean="0"/>
              <a:t>	Edges → </a:t>
            </a:r>
            <a:r>
              <a:rPr lang="en-US" dirty="0"/>
              <a:t>between</a:t>
            </a:r>
            <a:r>
              <a:rPr lang="en-US" dirty="0" smtClean="0"/>
              <a:t> </a:t>
            </a:r>
            <a:r>
              <a:rPr lang="en-US" dirty="0"/>
              <a:t>entities co-occurring in at least one block</a:t>
            </a:r>
          </a:p>
          <a:p>
            <a:pPr algn="just"/>
            <a:r>
              <a:rPr lang="en-US" dirty="0" smtClean="0"/>
              <a:t>	Weights → </a:t>
            </a:r>
            <a:r>
              <a:rPr lang="en-US" dirty="0"/>
              <a:t>how similar are the adjacent </a:t>
            </a:r>
            <a:r>
              <a:rPr lang="en-US" dirty="0" smtClean="0"/>
              <a:t>entities, the higher the weight, the more</a:t>
            </a:r>
            <a:r>
              <a:rPr lang="en-US" baseline="0" dirty="0" smtClean="0"/>
              <a:t> similar the entities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EFF40ABD-C0AA-46AF-A3C1-BEC3B209CDCB}" type="slidenum">
              <a:rPr lang="de-DE" smtClean="0"/>
              <a:pPr>
                <a:defRPr/>
              </a:pPr>
              <a:t>98</a:t>
            </a:fld>
            <a:endParaRPr lang="de-DE"/>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Co-occurring pair of entities: they belong to the same block (and not in the</a:t>
            </a:r>
            <a:r>
              <a:rPr lang="en-US" baseline="0" dirty="0" smtClean="0"/>
              <a:t> same dataset in the case of clean-clean ER).</a:t>
            </a:r>
          </a:p>
          <a:p>
            <a:r>
              <a:rPr lang="en-US" baseline="0" dirty="0" smtClean="0"/>
              <a:t>Technical issues with the implementation of the graph.</a:t>
            </a:r>
          </a:p>
          <a:p>
            <a:r>
              <a:rPr lang="en-US" baseline="0" dirty="0" smtClean="0"/>
              <a:t>Similarity graph -&gt; materialized, edge weights derived from entity matching, used for clustering entities into equivalence clusters</a:t>
            </a:r>
            <a:endParaRPr lang="en-US" dirty="0"/>
          </a:p>
        </p:txBody>
      </p:sp>
      <p:sp>
        <p:nvSpPr>
          <p:cNvPr id="4" name="Slide Number Placeholder 3"/>
          <p:cNvSpPr>
            <a:spLocks noGrp="1"/>
          </p:cNvSpPr>
          <p:nvPr>
            <p:ph type="sldNum" sz="quarter" idx="10"/>
          </p:nvPr>
        </p:nvSpPr>
        <p:spPr/>
        <p:txBody>
          <a:bodyPr/>
          <a:lstStyle/>
          <a:p>
            <a:pPr>
              <a:defRPr/>
            </a:pPr>
            <a:fld id="{EFF40ABD-C0AA-46AF-A3C1-BEC3B209CDCB}" type="slidenum">
              <a:rPr lang="de-DE" smtClean="0"/>
              <a:pPr>
                <a:defRPr/>
              </a:pPr>
              <a:t>99</a:t>
            </a:fld>
            <a:endParaRPr lang="de-DE"/>
          </a:p>
        </p:txBody>
      </p:sp>
    </p:spTree>
    <p:extLst>
      <p:ext uri="{BB962C8B-B14F-4D97-AF65-F5344CB8AC3E}">
        <p14:creationId xmlns:p14="http://schemas.microsoft.com/office/powerpoint/2010/main" val="84116667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smtClean="0"/>
              <a:t>For all schemes,</a:t>
            </a:r>
            <a:r>
              <a:rPr lang="en-US" baseline="0" dirty="0" smtClean="0"/>
              <a:t> the higher the value, the more likely the adjacent entities are to be matching.</a:t>
            </a:r>
            <a:endParaRPr lang="en-US" dirty="0" smtClean="0"/>
          </a:p>
          <a:p>
            <a:r>
              <a:rPr lang="en-US" dirty="0" smtClean="0"/>
              <a:t>ECBS/EJS enhances CBS/JS through an IDF scheme.</a:t>
            </a:r>
            <a:endParaRPr lang="el-GR" dirty="0"/>
          </a:p>
        </p:txBody>
      </p:sp>
      <p:sp>
        <p:nvSpPr>
          <p:cNvPr id="4" name="Θέση αριθμού διαφάνειας 3"/>
          <p:cNvSpPr>
            <a:spLocks noGrp="1"/>
          </p:cNvSpPr>
          <p:nvPr>
            <p:ph type="sldNum" sz="quarter" idx="10"/>
          </p:nvPr>
        </p:nvSpPr>
        <p:spPr/>
        <p:txBody>
          <a:bodyPr/>
          <a:lstStyle/>
          <a:p>
            <a:fld id="{FAB58CA1-B062-4BDE-B210-364694453E85}" type="slidenum">
              <a:rPr lang="el-GR" smtClean="0"/>
              <a:t>101</a:t>
            </a:fld>
            <a:endParaRPr lang="el-GR"/>
          </a:p>
        </p:txBody>
      </p:sp>
    </p:spTree>
    <p:extLst>
      <p:ext uri="{BB962C8B-B14F-4D97-AF65-F5344CB8AC3E}">
        <p14:creationId xmlns:p14="http://schemas.microsoft.com/office/powerpoint/2010/main" val="103035054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mj-lt"/>
              <a:buNone/>
            </a:pPr>
            <a:r>
              <a:rPr lang="en-US" dirty="0" smtClean="0"/>
              <a:t>Graph Pruning consists of two parts: the</a:t>
            </a:r>
            <a:r>
              <a:rPr lang="en-US" baseline="0" dirty="0" smtClean="0"/>
              <a:t> pruning algorithm and the pruning criterion.</a:t>
            </a:r>
            <a:endParaRPr lang="en-US" dirty="0" smtClean="0"/>
          </a:p>
          <a:p>
            <a:pPr marL="0" indent="0">
              <a:buFont typeface="+mj-lt"/>
              <a:buNone/>
            </a:pPr>
            <a:r>
              <a:rPr lang="en-US" dirty="0" smtClean="0"/>
              <a:t>Edge-centric:</a:t>
            </a:r>
            <a:r>
              <a:rPr lang="en-US" baseline="0" dirty="0" smtClean="0"/>
              <a:t> best edges over the entire graph.</a:t>
            </a:r>
          </a:p>
          <a:p>
            <a:pPr marL="0" indent="0">
              <a:buFont typeface="+mj-lt"/>
              <a:buNone/>
            </a:pPr>
            <a:r>
              <a:rPr lang="en-US" baseline="0" dirty="0" smtClean="0"/>
              <a:t>Node-centric: best edges for each node neighborhood.</a:t>
            </a:r>
          </a:p>
          <a:p>
            <a:pPr marL="0" indent="0">
              <a:buFont typeface="+mj-lt"/>
              <a:buNone/>
            </a:pPr>
            <a:r>
              <a:rPr lang="en-US" baseline="0" dirty="0" smtClean="0"/>
              <a:t>Weight threshold: minimum weight of retained edges.</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aseline="0" dirty="0" smtClean="0"/>
              <a:t>Cardinality threshold: maximum number of retained edges.</a:t>
            </a:r>
            <a:endParaRPr lang="en-US" dirty="0" smtClean="0"/>
          </a:p>
        </p:txBody>
      </p:sp>
      <p:sp>
        <p:nvSpPr>
          <p:cNvPr id="4" name="Slide Number Placeholder 3"/>
          <p:cNvSpPr>
            <a:spLocks noGrp="1"/>
          </p:cNvSpPr>
          <p:nvPr>
            <p:ph type="sldNum" sz="quarter" idx="10"/>
          </p:nvPr>
        </p:nvSpPr>
        <p:spPr/>
        <p:txBody>
          <a:bodyPr/>
          <a:lstStyle/>
          <a:p>
            <a:pPr>
              <a:defRPr/>
            </a:pPr>
            <a:fld id="{EFF40ABD-C0AA-46AF-A3C1-BEC3B209CDCB}" type="slidenum">
              <a:rPr lang="de-DE" smtClean="0"/>
              <a:pPr>
                <a:defRPr/>
              </a:pPr>
              <a:t>102</a:t>
            </a:fld>
            <a:endParaRPr lang="de-DE"/>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smtClean="0"/>
              <a:t>BPE: average number of blocks per entity.</a:t>
            </a:r>
          </a:p>
          <a:p>
            <a:r>
              <a:rPr lang="en-US" dirty="0" smtClean="0"/>
              <a:t>Used</a:t>
            </a:r>
            <a:r>
              <a:rPr lang="en-US" baseline="0" dirty="0" smtClean="0"/>
              <a:t> the BC-CC metric space to compute the cardinality thresholds.</a:t>
            </a:r>
            <a:endParaRPr lang="en-US" dirty="0" smtClean="0"/>
          </a:p>
          <a:p>
            <a:pPr marL="0" indent="0">
              <a:buFont typeface="+mj-lt"/>
              <a:buNone/>
            </a:pPr>
            <a:r>
              <a:rPr lang="en-US" dirty="0" smtClean="0"/>
              <a:t>Weight-Edge Pruning (</a:t>
            </a:r>
            <a:r>
              <a:rPr lang="en-US" dirty="0" smtClean="0">
                <a:solidFill>
                  <a:srgbClr val="C00000"/>
                </a:solidFill>
              </a:rPr>
              <a:t>WEP</a:t>
            </a:r>
            <a:r>
              <a:rPr lang="en-US" dirty="0" smtClean="0"/>
              <a:t>) retains all edges whose weight exceeds a certain threshold</a:t>
            </a:r>
          </a:p>
          <a:p>
            <a:pPr marL="0" indent="0">
              <a:buFont typeface="+mj-lt"/>
              <a:buNone/>
            </a:pPr>
            <a:r>
              <a:rPr lang="en-US" dirty="0" smtClean="0"/>
              <a:t>Cardinality-Edge Pruning (</a:t>
            </a:r>
            <a:r>
              <a:rPr lang="en-US" dirty="0" smtClean="0">
                <a:solidFill>
                  <a:srgbClr val="C00000"/>
                </a:solidFill>
              </a:rPr>
              <a:t>CEP</a:t>
            </a:r>
            <a:r>
              <a:rPr lang="en-US" dirty="0" smtClean="0"/>
              <a:t>) retains the top-K weighted edges</a:t>
            </a:r>
          </a:p>
          <a:p>
            <a:pPr marL="0" indent="0">
              <a:buFont typeface="+mj-lt"/>
              <a:buNone/>
            </a:pPr>
            <a:r>
              <a:rPr lang="en-US" dirty="0" smtClean="0"/>
              <a:t>Weight-Node Pruning (</a:t>
            </a:r>
            <a:r>
              <a:rPr lang="en-US" dirty="0" smtClean="0">
                <a:solidFill>
                  <a:srgbClr val="C00000"/>
                </a:solidFill>
              </a:rPr>
              <a:t>WNP</a:t>
            </a:r>
            <a:r>
              <a:rPr lang="en-US" dirty="0" smtClean="0"/>
              <a:t>) for every node, retains all edges whose weight exceeds a certain threshold</a:t>
            </a:r>
          </a:p>
          <a:p>
            <a:pPr marL="0" indent="0">
              <a:buFont typeface="+mj-lt"/>
              <a:buNone/>
            </a:pPr>
            <a:r>
              <a:rPr lang="en-US" dirty="0" smtClean="0"/>
              <a:t>Cardinality-Node Pruning (</a:t>
            </a:r>
            <a:r>
              <a:rPr lang="en-US" dirty="0" smtClean="0">
                <a:solidFill>
                  <a:srgbClr val="C00000"/>
                </a:solidFill>
              </a:rPr>
              <a:t>CNP</a:t>
            </a:r>
            <a:r>
              <a:rPr lang="en-US" dirty="0" smtClean="0"/>
              <a:t>) for every node, retains the top-k weighted edges</a:t>
            </a:r>
          </a:p>
          <a:p>
            <a:endParaRPr lang="el-GR" dirty="0"/>
          </a:p>
        </p:txBody>
      </p:sp>
      <p:sp>
        <p:nvSpPr>
          <p:cNvPr id="4" name="Θέση αριθμού διαφάνειας 3"/>
          <p:cNvSpPr>
            <a:spLocks noGrp="1"/>
          </p:cNvSpPr>
          <p:nvPr>
            <p:ph type="sldNum" sz="quarter" idx="10"/>
          </p:nvPr>
        </p:nvSpPr>
        <p:spPr/>
        <p:txBody>
          <a:bodyPr/>
          <a:lstStyle/>
          <a:p>
            <a:fld id="{FAB58CA1-B062-4BDE-B210-364694453E85}" type="slidenum">
              <a:rPr lang="el-GR" smtClean="0"/>
              <a:t>103</a:t>
            </a:fld>
            <a:endParaRPr lang="el-GR"/>
          </a:p>
        </p:txBody>
      </p:sp>
    </p:spTree>
    <p:extLst>
      <p:ext uri="{BB962C8B-B14F-4D97-AF65-F5344CB8AC3E}">
        <p14:creationId xmlns:p14="http://schemas.microsoft.com/office/powerpoint/2010/main" val="144988893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BPE: average number of blocks per entity.</a:t>
            </a:r>
          </a:p>
          <a:p>
            <a:endParaRPr lang="el-GR" dirty="0"/>
          </a:p>
        </p:txBody>
      </p:sp>
      <p:sp>
        <p:nvSpPr>
          <p:cNvPr id="4" name="Θέση αριθμού διαφάνειας 3"/>
          <p:cNvSpPr>
            <a:spLocks noGrp="1"/>
          </p:cNvSpPr>
          <p:nvPr>
            <p:ph type="sldNum" sz="quarter" idx="10"/>
          </p:nvPr>
        </p:nvSpPr>
        <p:spPr/>
        <p:txBody>
          <a:bodyPr/>
          <a:lstStyle/>
          <a:p>
            <a:fld id="{FAB58CA1-B062-4BDE-B210-364694453E85}" type="slidenum">
              <a:rPr lang="el-GR" smtClean="0"/>
              <a:t>104</a:t>
            </a:fld>
            <a:endParaRPr lang="el-GR"/>
          </a:p>
        </p:txBody>
      </p:sp>
    </p:spTree>
    <p:extLst>
      <p:ext uri="{BB962C8B-B14F-4D97-AF65-F5344CB8AC3E}">
        <p14:creationId xmlns:p14="http://schemas.microsoft.com/office/powerpoint/2010/main" val="144988893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Complementary</a:t>
            </a:r>
            <a:r>
              <a:rPr lang="en-US" baseline="0" dirty="0" smtClean="0"/>
              <a:t> solutions.</a:t>
            </a:r>
            <a:endParaRPr lang="en-US" dirty="0"/>
          </a:p>
        </p:txBody>
      </p:sp>
      <p:sp>
        <p:nvSpPr>
          <p:cNvPr id="4" name="Slide Number Placeholder 3"/>
          <p:cNvSpPr>
            <a:spLocks noGrp="1"/>
          </p:cNvSpPr>
          <p:nvPr>
            <p:ph type="sldNum" sz="quarter" idx="10"/>
          </p:nvPr>
        </p:nvSpPr>
        <p:spPr/>
        <p:txBody>
          <a:bodyPr/>
          <a:lstStyle/>
          <a:p>
            <a:fld id="{FAB58CA1-B062-4BDE-B210-364694453E85}" type="slidenum">
              <a:rPr lang="el-GR" smtClean="0"/>
              <a:t>105</a:t>
            </a:fld>
            <a:endParaRPr lang="el-GR"/>
          </a:p>
        </p:txBody>
      </p:sp>
    </p:spTree>
    <p:extLst>
      <p:ext uri="{BB962C8B-B14F-4D97-AF65-F5344CB8AC3E}">
        <p14:creationId xmlns:p14="http://schemas.microsoft.com/office/powerpoint/2010/main" val="315263257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attribute</a:t>
            </a:r>
            <a:r>
              <a:rPr lang="en-US" baseline="0" dirty="0" smtClean="0"/>
              <a:t> clustering would lead to less comparisons than token blocking, but is more time consuming</a:t>
            </a:r>
          </a:p>
          <a:p>
            <a:r>
              <a:rPr lang="en-US" baseline="0" dirty="0" smtClean="0"/>
              <a:t>would only make sense for a very expensive entity similarity function</a:t>
            </a:r>
          </a:p>
          <a:p>
            <a:endParaRPr lang="en-US" dirty="0" smtClean="0"/>
          </a:p>
          <a:p>
            <a:r>
              <a:rPr lang="en-US" dirty="0" smtClean="0"/>
              <a:t>26 days (with optimal parameters)</a:t>
            </a:r>
          </a:p>
          <a:p>
            <a:r>
              <a:rPr lang="en-US" dirty="0" smtClean="0"/>
              <a:t>block building: token blocking</a:t>
            </a:r>
          </a:p>
          <a:p>
            <a:r>
              <a:rPr lang="en-US" dirty="0" smtClean="0"/>
              <a:t>block cleaning: block filtering</a:t>
            </a:r>
          </a:p>
          <a:p>
            <a:endParaRPr lang="en-US" dirty="0" smtClean="0"/>
          </a:p>
          <a:p>
            <a:r>
              <a:rPr lang="en-US" dirty="0" smtClean="0"/>
              <a:t>5 hours (with optimal parameters)</a:t>
            </a:r>
          </a:p>
          <a:p>
            <a:r>
              <a:rPr lang="en-US" dirty="0" smtClean="0"/>
              <a:t>block building: token blocking</a:t>
            </a:r>
          </a:p>
          <a:p>
            <a:r>
              <a:rPr lang="en-US" dirty="0" smtClean="0"/>
              <a:t>block cleaning: block filtering</a:t>
            </a:r>
          </a:p>
          <a:p>
            <a:r>
              <a:rPr lang="en-US" dirty="0" smtClean="0"/>
              <a:t>comparison cleaning: </a:t>
            </a:r>
            <a:r>
              <a:rPr lang="en-US" dirty="0" err="1" smtClean="0"/>
              <a:t>metablocking</a:t>
            </a:r>
            <a:r>
              <a:rPr lang="en-US" dirty="0" smtClean="0"/>
              <a:t> single</a:t>
            </a:r>
            <a:r>
              <a:rPr lang="en-US" baseline="0" dirty="0" smtClean="0"/>
              <a:t> core; parallel </a:t>
            </a:r>
            <a:r>
              <a:rPr lang="en-US" baseline="0" dirty="0" err="1" smtClean="0"/>
              <a:t>metablocking</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AB58CA1-B062-4BDE-B210-364694453E85}" type="slidenum">
              <a:rPr lang="el-GR" smtClean="0"/>
              <a:t>106</a:t>
            </a:fld>
            <a:endParaRPr lang="el-GR"/>
          </a:p>
        </p:txBody>
      </p:sp>
    </p:spTree>
    <p:extLst>
      <p:ext uri="{BB962C8B-B14F-4D97-AF65-F5344CB8AC3E}">
        <p14:creationId xmlns:p14="http://schemas.microsoft.com/office/powerpoint/2010/main" val="353933421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attribute</a:t>
            </a:r>
            <a:r>
              <a:rPr lang="en-US" baseline="0" dirty="0" smtClean="0"/>
              <a:t> clustering would lead to less comparisons than token blocking, but is more time consuming</a:t>
            </a:r>
          </a:p>
          <a:p>
            <a:r>
              <a:rPr lang="en-US" baseline="0" dirty="0" smtClean="0"/>
              <a:t>would only make sense for a very expensive entity similarity function</a:t>
            </a:r>
          </a:p>
          <a:p>
            <a:endParaRPr lang="en-US" dirty="0" smtClean="0"/>
          </a:p>
          <a:p>
            <a:r>
              <a:rPr lang="en-US" dirty="0" smtClean="0"/>
              <a:t>26 days (with optimal parameters)</a:t>
            </a:r>
          </a:p>
          <a:p>
            <a:r>
              <a:rPr lang="en-US" dirty="0" smtClean="0"/>
              <a:t>block building: token blocking</a:t>
            </a:r>
          </a:p>
          <a:p>
            <a:r>
              <a:rPr lang="en-US" dirty="0" smtClean="0"/>
              <a:t>block cleaning: block filtering</a:t>
            </a:r>
          </a:p>
          <a:p>
            <a:endParaRPr lang="en-US" dirty="0" smtClean="0"/>
          </a:p>
          <a:p>
            <a:r>
              <a:rPr lang="en-US" dirty="0" smtClean="0"/>
              <a:t>5 hours (with optimal parameters)</a:t>
            </a:r>
          </a:p>
          <a:p>
            <a:r>
              <a:rPr lang="en-US" dirty="0" smtClean="0"/>
              <a:t>block building: token blocking</a:t>
            </a:r>
          </a:p>
          <a:p>
            <a:r>
              <a:rPr lang="en-US" dirty="0" smtClean="0"/>
              <a:t>block cleaning: block filtering</a:t>
            </a:r>
          </a:p>
          <a:p>
            <a:r>
              <a:rPr lang="en-US" dirty="0" smtClean="0"/>
              <a:t>comparison cleaning: </a:t>
            </a:r>
            <a:r>
              <a:rPr lang="en-US" dirty="0" err="1" smtClean="0"/>
              <a:t>metablocking</a:t>
            </a:r>
            <a:r>
              <a:rPr lang="en-US" dirty="0" smtClean="0"/>
              <a:t> single</a:t>
            </a:r>
            <a:r>
              <a:rPr lang="en-US" baseline="0" dirty="0" smtClean="0"/>
              <a:t> core; parallel </a:t>
            </a:r>
            <a:r>
              <a:rPr lang="en-US" baseline="0" dirty="0" err="1" smtClean="0"/>
              <a:t>metablocking</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AB58CA1-B062-4BDE-B210-364694453E85}" type="slidenum">
              <a:rPr lang="el-GR" smtClean="0"/>
              <a:t>107</a:t>
            </a:fld>
            <a:endParaRPr lang="el-GR"/>
          </a:p>
        </p:txBody>
      </p:sp>
    </p:spTree>
    <p:extLst>
      <p:ext uri="{BB962C8B-B14F-4D97-AF65-F5344CB8AC3E}">
        <p14:creationId xmlns:p14="http://schemas.microsoft.com/office/powerpoint/2010/main" val="3539334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26D9CADE-025C-4ADB-87F2-A711C0289B73}" type="datetime1">
              <a:rPr lang="el-GR" smtClean="0"/>
              <a:t>13/5/2017</a:t>
            </a:fld>
            <a:endParaRPr lang="el-GR"/>
          </a:p>
        </p:txBody>
      </p:sp>
      <p:sp>
        <p:nvSpPr>
          <p:cNvPr id="5" name="Θέση υποσέλιδου 4"/>
          <p:cNvSpPr>
            <a:spLocks noGrp="1"/>
          </p:cNvSpPr>
          <p:nvPr>
            <p:ph type="ftr" sz="quarter" idx="11"/>
          </p:nvPr>
        </p:nvSpPr>
        <p:spPr>
          <a:xfrm>
            <a:off x="2987824" y="6520259"/>
            <a:ext cx="3240360" cy="365125"/>
          </a:xfrm>
        </p:spPr>
        <p:txBody>
          <a:bodyPr/>
          <a:lstStyle/>
          <a:p>
            <a:r>
              <a:rPr lang="en-US" dirty="0" err="1" smtClean="0"/>
              <a:t>Papadakis</a:t>
            </a:r>
            <a:r>
              <a:rPr lang="en-US" dirty="0" smtClean="0"/>
              <a:t> &amp; </a:t>
            </a:r>
            <a:r>
              <a:rPr lang="en-US" dirty="0" err="1" smtClean="0"/>
              <a:t>Palpanas</a:t>
            </a:r>
            <a:r>
              <a:rPr lang="en-US" dirty="0" smtClean="0"/>
              <a:t>, </a:t>
            </a:r>
            <a:r>
              <a:rPr lang="en-US" dirty="0" err="1" smtClean="0"/>
              <a:t>ScaDS</a:t>
            </a:r>
            <a:r>
              <a:rPr lang="en-US" dirty="0" smtClean="0"/>
              <a:t>, Leipzig, July 2016</a:t>
            </a:r>
            <a:endParaRPr lang="el-GR" dirty="0"/>
          </a:p>
        </p:txBody>
      </p:sp>
      <p:sp>
        <p:nvSpPr>
          <p:cNvPr id="6" name="Θέση αριθμού διαφάνειας 5"/>
          <p:cNvSpPr>
            <a:spLocks noGrp="1"/>
          </p:cNvSpPr>
          <p:nvPr>
            <p:ph type="sldNum" sz="quarter" idx="12"/>
          </p:nvPr>
        </p:nvSpPr>
        <p:spPr/>
        <p:txBody>
          <a:bodyPr/>
          <a:lstStyle/>
          <a:p>
            <a:fld id="{7E46E34C-DF4F-43C8-9B01-5546C481D7C1}" type="slidenum">
              <a:rPr lang="el-GR" smtClean="0"/>
              <a:t>‹#›</a:t>
            </a:fld>
            <a:endParaRPr lang="el-GR"/>
          </a:p>
        </p:txBody>
      </p:sp>
    </p:spTree>
    <p:extLst>
      <p:ext uri="{BB962C8B-B14F-4D97-AF65-F5344CB8AC3E}">
        <p14:creationId xmlns:p14="http://schemas.microsoft.com/office/powerpoint/2010/main" val="22227147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72DC91B-BE4F-48D3-8E14-9009801BA22A}" type="datetime1">
              <a:rPr lang="el-GR" smtClean="0"/>
              <a:t>13/5/2017</a:t>
            </a:fld>
            <a:endParaRPr lang="el-GR"/>
          </a:p>
        </p:txBody>
      </p:sp>
      <p:sp>
        <p:nvSpPr>
          <p:cNvPr id="5" name="Θέση υποσέλιδου 4"/>
          <p:cNvSpPr>
            <a:spLocks noGrp="1"/>
          </p:cNvSpPr>
          <p:nvPr>
            <p:ph type="ftr" sz="quarter" idx="11"/>
          </p:nvPr>
        </p:nvSpPr>
        <p:spPr/>
        <p:txBody>
          <a:bodyPr/>
          <a:lstStyle/>
          <a:p>
            <a:r>
              <a:rPr lang="en-US" smtClean="0"/>
              <a:t>Papadakis &amp; Palpanas, ScaDS, Leipzig, July 2016</a:t>
            </a:r>
            <a:endParaRPr lang="el-GR" dirty="0"/>
          </a:p>
        </p:txBody>
      </p:sp>
      <p:sp>
        <p:nvSpPr>
          <p:cNvPr id="6" name="Θέση αριθμού διαφάνειας 5"/>
          <p:cNvSpPr>
            <a:spLocks noGrp="1"/>
          </p:cNvSpPr>
          <p:nvPr>
            <p:ph type="sldNum" sz="quarter" idx="12"/>
          </p:nvPr>
        </p:nvSpPr>
        <p:spPr/>
        <p:txBody>
          <a:bodyPr/>
          <a:lstStyle/>
          <a:p>
            <a:fld id="{7E46E34C-DF4F-43C8-9B01-5546C481D7C1}" type="slidenum">
              <a:rPr lang="el-GR" smtClean="0"/>
              <a:t>‹#›</a:t>
            </a:fld>
            <a:endParaRPr lang="el-GR"/>
          </a:p>
        </p:txBody>
      </p:sp>
    </p:spTree>
    <p:extLst>
      <p:ext uri="{BB962C8B-B14F-4D97-AF65-F5344CB8AC3E}">
        <p14:creationId xmlns:p14="http://schemas.microsoft.com/office/powerpoint/2010/main" val="279564531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6105B2F-8B65-4DBA-B90F-217779667BD2}" type="datetime1">
              <a:rPr lang="el-GR" smtClean="0"/>
              <a:t>13/5/2017</a:t>
            </a:fld>
            <a:endParaRPr lang="el-GR"/>
          </a:p>
        </p:txBody>
      </p:sp>
      <p:sp>
        <p:nvSpPr>
          <p:cNvPr id="5" name="Θέση υποσέλιδου 4"/>
          <p:cNvSpPr>
            <a:spLocks noGrp="1"/>
          </p:cNvSpPr>
          <p:nvPr>
            <p:ph type="ftr" sz="quarter" idx="11"/>
          </p:nvPr>
        </p:nvSpPr>
        <p:spPr/>
        <p:txBody>
          <a:bodyPr/>
          <a:lstStyle/>
          <a:p>
            <a:r>
              <a:rPr lang="en-US" smtClean="0"/>
              <a:t>Papadakis &amp; Palpanas, ScaDS, Leipzig, July 2016</a:t>
            </a:r>
            <a:endParaRPr lang="el-GR" dirty="0"/>
          </a:p>
        </p:txBody>
      </p:sp>
      <p:sp>
        <p:nvSpPr>
          <p:cNvPr id="6" name="Θέση αριθμού διαφάνειας 5"/>
          <p:cNvSpPr>
            <a:spLocks noGrp="1"/>
          </p:cNvSpPr>
          <p:nvPr>
            <p:ph type="sldNum" sz="quarter" idx="12"/>
          </p:nvPr>
        </p:nvSpPr>
        <p:spPr/>
        <p:txBody>
          <a:bodyPr/>
          <a:lstStyle/>
          <a:p>
            <a:fld id="{7E46E34C-DF4F-43C8-9B01-5546C481D7C1}" type="slidenum">
              <a:rPr lang="el-GR" smtClean="0"/>
              <a:t>‹#›</a:t>
            </a:fld>
            <a:endParaRPr lang="el-GR"/>
          </a:p>
        </p:txBody>
      </p:sp>
    </p:spTree>
    <p:extLst>
      <p:ext uri="{BB962C8B-B14F-4D97-AF65-F5344CB8AC3E}">
        <p14:creationId xmlns:p14="http://schemas.microsoft.com/office/powerpoint/2010/main" val="18039947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C7A6864-40E6-4829-BC3C-42053926627B}" type="datetime1">
              <a:rPr lang="el-GR" smtClean="0"/>
              <a:t>13/5/2017</a:t>
            </a:fld>
            <a:endParaRPr lang="el-GR"/>
          </a:p>
        </p:txBody>
      </p:sp>
      <p:sp>
        <p:nvSpPr>
          <p:cNvPr id="5" name="Θέση υποσέλιδου 4"/>
          <p:cNvSpPr>
            <a:spLocks noGrp="1"/>
          </p:cNvSpPr>
          <p:nvPr>
            <p:ph type="ftr" sz="quarter" idx="11"/>
          </p:nvPr>
        </p:nvSpPr>
        <p:spPr>
          <a:xfrm>
            <a:off x="2987824" y="6520259"/>
            <a:ext cx="3240360" cy="365125"/>
          </a:xfrm>
        </p:spPr>
        <p:txBody>
          <a:bodyPr/>
          <a:lstStyle/>
          <a:p>
            <a:r>
              <a:rPr lang="en-US" dirty="0" err="1" smtClean="0"/>
              <a:t>Papadakis</a:t>
            </a:r>
            <a:r>
              <a:rPr lang="en-US" dirty="0" smtClean="0"/>
              <a:t> &amp; </a:t>
            </a:r>
            <a:r>
              <a:rPr lang="en-US" dirty="0" err="1" smtClean="0"/>
              <a:t>Palpanas</a:t>
            </a:r>
            <a:r>
              <a:rPr lang="en-US" dirty="0" smtClean="0"/>
              <a:t>, </a:t>
            </a:r>
            <a:r>
              <a:rPr lang="en-US" dirty="0" err="1" smtClean="0"/>
              <a:t>ScaDS</a:t>
            </a:r>
            <a:r>
              <a:rPr lang="en-US" dirty="0" smtClean="0"/>
              <a:t>, Leipzig, July 2016</a:t>
            </a:r>
            <a:endParaRPr lang="el-GR" dirty="0"/>
          </a:p>
        </p:txBody>
      </p:sp>
      <p:sp>
        <p:nvSpPr>
          <p:cNvPr id="6" name="Θέση αριθμού διαφάνειας 5"/>
          <p:cNvSpPr>
            <a:spLocks noGrp="1"/>
          </p:cNvSpPr>
          <p:nvPr>
            <p:ph type="sldNum" sz="quarter" idx="12"/>
          </p:nvPr>
        </p:nvSpPr>
        <p:spPr/>
        <p:txBody>
          <a:bodyPr/>
          <a:lstStyle/>
          <a:p>
            <a:fld id="{7E46E34C-DF4F-43C8-9B01-5546C481D7C1}" type="slidenum">
              <a:rPr lang="el-GR" smtClean="0"/>
              <a:t>‹#›</a:t>
            </a:fld>
            <a:endParaRPr lang="el-GR"/>
          </a:p>
        </p:txBody>
      </p:sp>
    </p:spTree>
    <p:extLst>
      <p:ext uri="{BB962C8B-B14F-4D97-AF65-F5344CB8AC3E}">
        <p14:creationId xmlns:p14="http://schemas.microsoft.com/office/powerpoint/2010/main" val="2156611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742FC40A-7B82-4E3F-8EDE-23EB9AE37622}" type="datetime1">
              <a:rPr lang="el-GR" smtClean="0"/>
              <a:t>13/5/2017</a:t>
            </a:fld>
            <a:endParaRPr lang="el-GR"/>
          </a:p>
        </p:txBody>
      </p:sp>
      <p:sp>
        <p:nvSpPr>
          <p:cNvPr id="5" name="Θέση υποσέλιδου 4"/>
          <p:cNvSpPr>
            <a:spLocks noGrp="1"/>
          </p:cNvSpPr>
          <p:nvPr>
            <p:ph type="ftr" sz="quarter" idx="11"/>
          </p:nvPr>
        </p:nvSpPr>
        <p:spPr/>
        <p:txBody>
          <a:bodyPr/>
          <a:lstStyle/>
          <a:p>
            <a:r>
              <a:rPr lang="en-US" smtClean="0"/>
              <a:t>Papadakis &amp; Palpanas, ScaDS, Leipzig, July 2016</a:t>
            </a:r>
            <a:endParaRPr lang="el-GR" dirty="0"/>
          </a:p>
        </p:txBody>
      </p:sp>
      <p:sp>
        <p:nvSpPr>
          <p:cNvPr id="6" name="Θέση αριθμού διαφάνειας 5"/>
          <p:cNvSpPr>
            <a:spLocks noGrp="1"/>
          </p:cNvSpPr>
          <p:nvPr>
            <p:ph type="sldNum" sz="quarter" idx="12"/>
          </p:nvPr>
        </p:nvSpPr>
        <p:spPr/>
        <p:txBody>
          <a:bodyPr/>
          <a:lstStyle/>
          <a:p>
            <a:fld id="{7E46E34C-DF4F-43C8-9B01-5546C481D7C1}" type="slidenum">
              <a:rPr lang="el-GR" smtClean="0"/>
              <a:t>‹#›</a:t>
            </a:fld>
            <a:endParaRPr lang="el-GR"/>
          </a:p>
        </p:txBody>
      </p:sp>
    </p:spTree>
    <p:extLst>
      <p:ext uri="{BB962C8B-B14F-4D97-AF65-F5344CB8AC3E}">
        <p14:creationId xmlns:p14="http://schemas.microsoft.com/office/powerpoint/2010/main" val="22529732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E8F71ABA-1BCC-425F-AD4E-F136333B740E}" type="datetime1">
              <a:rPr lang="el-GR" smtClean="0"/>
              <a:t>13/5/2017</a:t>
            </a:fld>
            <a:endParaRPr lang="el-GR"/>
          </a:p>
        </p:txBody>
      </p:sp>
      <p:sp>
        <p:nvSpPr>
          <p:cNvPr id="6" name="Θέση υποσέλιδου 5"/>
          <p:cNvSpPr>
            <a:spLocks noGrp="1"/>
          </p:cNvSpPr>
          <p:nvPr>
            <p:ph type="ftr" sz="quarter" idx="11"/>
          </p:nvPr>
        </p:nvSpPr>
        <p:spPr/>
        <p:txBody>
          <a:bodyPr/>
          <a:lstStyle/>
          <a:p>
            <a:r>
              <a:rPr lang="en-US" smtClean="0"/>
              <a:t>Papadakis &amp; Palpanas, ScaDS, Leipzig, July 2016</a:t>
            </a:r>
            <a:endParaRPr lang="el-GR" dirty="0"/>
          </a:p>
        </p:txBody>
      </p:sp>
      <p:sp>
        <p:nvSpPr>
          <p:cNvPr id="7" name="Θέση αριθμού διαφάνειας 6"/>
          <p:cNvSpPr>
            <a:spLocks noGrp="1"/>
          </p:cNvSpPr>
          <p:nvPr>
            <p:ph type="sldNum" sz="quarter" idx="12"/>
          </p:nvPr>
        </p:nvSpPr>
        <p:spPr/>
        <p:txBody>
          <a:bodyPr/>
          <a:lstStyle/>
          <a:p>
            <a:fld id="{7E46E34C-DF4F-43C8-9B01-5546C481D7C1}" type="slidenum">
              <a:rPr lang="el-GR" smtClean="0"/>
              <a:t>‹#›</a:t>
            </a:fld>
            <a:endParaRPr lang="el-GR"/>
          </a:p>
        </p:txBody>
      </p:sp>
    </p:spTree>
    <p:extLst>
      <p:ext uri="{BB962C8B-B14F-4D97-AF65-F5344CB8AC3E}">
        <p14:creationId xmlns:p14="http://schemas.microsoft.com/office/powerpoint/2010/main" val="10499771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6746B5CB-F997-41A6-95CE-1AEE1C9FC13E}" type="datetime1">
              <a:rPr lang="el-GR" smtClean="0"/>
              <a:t>13/5/2017</a:t>
            </a:fld>
            <a:endParaRPr lang="el-GR"/>
          </a:p>
        </p:txBody>
      </p:sp>
      <p:sp>
        <p:nvSpPr>
          <p:cNvPr id="8" name="Θέση υποσέλιδου 7"/>
          <p:cNvSpPr>
            <a:spLocks noGrp="1"/>
          </p:cNvSpPr>
          <p:nvPr>
            <p:ph type="ftr" sz="quarter" idx="11"/>
          </p:nvPr>
        </p:nvSpPr>
        <p:spPr/>
        <p:txBody>
          <a:bodyPr/>
          <a:lstStyle/>
          <a:p>
            <a:r>
              <a:rPr lang="en-US" smtClean="0"/>
              <a:t>Papadakis &amp; Palpanas, ScaDS, Leipzig, July 2016</a:t>
            </a:r>
            <a:endParaRPr lang="el-GR" dirty="0"/>
          </a:p>
        </p:txBody>
      </p:sp>
      <p:sp>
        <p:nvSpPr>
          <p:cNvPr id="9" name="Θέση αριθμού διαφάνειας 8"/>
          <p:cNvSpPr>
            <a:spLocks noGrp="1"/>
          </p:cNvSpPr>
          <p:nvPr>
            <p:ph type="sldNum" sz="quarter" idx="12"/>
          </p:nvPr>
        </p:nvSpPr>
        <p:spPr/>
        <p:txBody>
          <a:bodyPr/>
          <a:lstStyle/>
          <a:p>
            <a:fld id="{7E46E34C-DF4F-43C8-9B01-5546C481D7C1}" type="slidenum">
              <a:rPr lang="el-GR" smtClean="0"/>
              <a:t>‹#›</a:t>
            </a:fld>
            <a:endParaRPr lang="el-GR"/>
          </a:p>
        </p:txBody>
      </p:sp>
    </p:spTree>
    <p:extLst>
      <p:ext uri="{BB962C8B-B14F-4D97-AF65-F5344CB8AC3E}">
        <p14:creationId xmlns:p14="http://schemas.microsoft.com/office/powerpoint/2010/main" val="607942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B81F459C-C6A1-485A-A919-F381E082F4F3}" type="datetime1">
              <a:rPr lang="el-GR" smtClean="0"/>
              <a:t>13/5/2017</a:t>
            </a:fld>
            <a:endParaRPr lang="el-GR"/>
          </a:p>
        </p:txBody>
      </p:sp>
      <p:sp>
        <p:nvSpPr>
          <p:cNvPr id="4" name="Θέση υποσέλιδου 3"/>
          <p:cNvSpPr>
            <a:spLocks noGrp="1"/>
          </p:cNvSpPr>
          <p:nvPr>
            <p:ph type="ftr" sz="quarter" idx="11"/>
          </p:nvPr>
        </p:nvSpPr>
        <p:spPr/>
        <p:txBody>
          <a:bodyPr/>
          <a:lstStyle/>
          <a:p>
            <a:r>
              <a:rPr lang="en-US" smtClean="0"/>
              <a:t>Papadakis &amp; Palpanas, ScaDS, Leipzig, July 2016</a:t>
            </a:r>
            <a:endParaRPr lang="el-GR" dirty="0"/>
          </a:p>
        </p:txBody>
      </p:sp>
      <p:sp>
        <p:nvSpPr>
          <p:cNvPr id="5" name="Θέση αριθμού διαφάνειας 4"/>
          <p:cNvSpPr>
            <a:spLocks noGrp="1"/>
          </p:cNvSpPr>
          <p:nvPr>
            <p:ph type="sldNum" sz="quarter" idx="12"/>
          </p:nvPr>
        </p:nvSpPr>
        <p:spPr/>
        <p:txBody>
          <a:bodyPr/>
          <a:lstStyle/>
          <a:p>
            <a:fld id="{7E46E34C-DF4F-43C8-9B01-5546C481D7C1}" type="slidenum">
              <a:rPr lang="el-GR" smtClean="0"/>
              <a:t>‹#›</a:t>
            </a:fld>
            <a:endParaRPr lang="el-GR"/>
          </a:p>
        </p:txBody>
      </p:sp>
    </p:spTree>
    <p:extLst>
      <p:ext uri="{BB962C8B-B14F-4D97-AF65-F5344CB8AC3E}">
        <p14:creationId xmlns:p14="http://schemas.microsoft.com/office/powerpoint/2010/main" val="9044170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1C001BB0-A412-40C1-A1A8-70A88C4AF58A}" type="datetime1">
              <a:rPr lang="el-GR" smtClean="0"/>
              <a:t>13/5/2017</a:t>
            </a:fld>
            <a:endParaRPr lang="el-GR"/>
          </a:p>
        </p:txBody>
      </p:sp>
      <p:sp>
        <p:nvSpPr>
          <p:cNvPr id="3" name="Θέση υποσέλιδου 2"/>
          <p:cNvSpPr>
            <a:spLocks noGrp="1"/>
          </p:cNvSpPr>
          <p:nvPr>
            <p:ph type="ftr" sz="quarter" idx="11"/>
          </p:nvPr>
        </p:nvSpPr>
        <p:spPr>
          <a:xfrm>
            <a:off x="3124200" y="6525344"/>
            <a:ext cx="3175992" cy="365125"/>
          </a:xfrm>
        </p:spPr>
        <p:txBody>
          <a:bodyPr/>
          <a:lstStyle/>
          <a:p>
            <a:r>
              <a:rPr lang="en-US" smtClean="0"/>
              <a:t>Papadakis &amp; Palpanas, ScaDS, Leipzig, July 2016</a:t>
            </a:r>
            <a:endParaRPr lang="el-GR" dirty="0"/>
          </a:p>
        </p:txBody>
      </p:sp>
      <p:sp>
        <p:nvSpPr>
          <p:cNvPr id="4" name="Θέση αριθμού διαφάνειας 3"/>
          <p:cNvSpPr>
            <a:spLocks noGrp="1"/>
          </p:cNvSpPr>
          <p:nvPr>
            <p:ph type="sldNum" sz="quarter" idx="12"/>
          </p:nvPr>
        </p:nvSpPr>
        <p:spPr/>
        <p:txBody>
          <a:bodyPr/>
          <a:lstStyle/>
          <a:p>
            <a:fld id="{7E46E34C-DF4F-43C8-9B01-5546C481D7C1}" type="slidenum">
              <a:rPr lang="el-GR" smtClean="0"/>
              <a:t>‹#›</a:t>
            </a:fld>
            <a:endParaRPr lang="el-GR"/>
          </a:p>
        </p:txBody>
      </p:sp>
    </p:spTree>
    <p:extLst>
      <p:ext uri="{BB962C8B-B14F-4D97-AF65-F5344CB8AC3E}">
        <p14:creationId xmlns:p14="http://schemas.microsoft.com/office/powerpoint/2010/main" val="318758654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51A01382-D63D-40EA-AFCA-63D33839CCF5}" type="datetime1">
              <a:rPr lang="el-GR" smtClean="0"/>
              <a:t>13/5/2017</a:t>
            </a:fld>
            <a:endParaRPr lang="el-GR"/>
          </a:p>
        </p:txBody>
      </p:sp>
      <p:sp>
        <p:nvSpPr>
          <p:cNvPr id="6" name="Θέση υποσέλιδου 5"/>
          <p:cNvSpPr>
            <a:spLocks noGrp="1"/>
          </p:cNvSpPr>
          <p:nvPr>
            <p:ph type="ftr" sz="quarter" idx="11"/>
          </p:nvPr>
        </p:nvSpPr>
        <p:spPr/>
        <p:txBody>
          <a:bodyPr/>
          <a:lstStyle/>
          <a:p>
            <a:r>
              <a:rPr lang="en-US" smtClean="0"/>
              <a:t>Papadakis &amp; Palpanas, ScaDS, Leipzig, July 2016</a:t>
            </a:r>
            <a:endParaRPr lang="el-GR" dirty="0"/>
          </a:p>
        </p:txBody>
      </p:sp>
      <p:sp>
        <p:nvSpPr>
          <p:cNvPr id="7" name="Θέση αριθμού διαφάνειας 6"/>
          <p:cNvSpPr>
            <a:spLocks noGrp="1"/>
          </p:cNvSpPr>
          <p:nvPr>
            <p:ph type="sldNum" sz="quarter" idx="12"/>
          </p:nvPr>
        </p:nvSpPr>
        <p:spPr/>
        <p:txBody>
          <a:bodyPr/>
          <a:lstStyle/>
          <a:p>
            <a:fld id="{7E46E34C-DF4F-43C8-9B01-5546C481D7C1}" type="slidenum">
              <a:rPr lang="el-GR" smtClean="0"/>
              <a:t>‹#›</a:t>
            </a:fld>
            <a:endParaRPr lang="el-GR"/>
          </a:p>
        </p:txBody>
      </p:sp>
    </p:spTree>
    <p:extLst>
      <p:ext uri="{BB962C8B-B14F-4D97-AF65-F5344CB8AC3E}">
        <p14:creationId xmlns:p14="http://schemas.microsoft.com/office/powerpoint/2010/main" val="25157948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5C14ECC5-FA74-4AA4-B512-336E613BC092}" type="datetime1">
              <a:rPr lang="el-GR" smtClean="0"/>
              <a:t>13/5/2017</a:t>
            </a:fld>
            <a:endParaRPr lang="el-GR"/>
          </a:p>
        </p:txBody>
      </p:sp>
      <p:sp>
        <p:nvSpPr>
          <p:cNvPr id="6" name="Θέση υποσέλιδου 5"/>
          <p:cNvSpPr>
            <a:spLocks noGrp="1"/>
          </p:cNvSpPr>
          <p:nvPr>
            <p:ph type="ftr" sz="quarter" idx="11"/>
          </p:nvPr>
        </p:nvSpPr>
        <p:spPr/>
        <p:txBody>
          <a:bodyPr/>
          <a:lstStyle/>
          <a:p>
            <a:r>
              <a:rPr lang="en-US" smtClean="0"/>
              <a:t>Papadakis &amp; Palpanas, ScaDS, Leipzig, July 2016</a:t>
            </a:r>
            <a:endParaRPr lang="el-GR" dirty="0"/>
          </a:p>
        </p:txBody>
      </p:sp>
      <p:sp>
        <p:nvSpPr>
          <p:cNvPr id="7" name="Θέση αριθμού διαφάνειας 6"/>
          <p:cNvSpPr>
            <a:spLocks noGrp="1"/>
          </p:cNvSpPr>
          <p:nvPr>
            <p:ph type="sldNum" sz="quarter" idx="12"/>
          </p:nvPr>
        </p:nvSpPr>
        <p:spPr/>
        <p:txBody>
          <a:bodyPr/>
          <a:lstStyle/>
          <a:p>
            <a:fld id="{7E46E34C-DF4F-43C8-9B01-5546C481D7C1}" type="slidenum">
              <a:rPr lang="el-GR" smtClean="0"/>
              <a:t>‹#›</a:t>
            </a:fld>
            <a:endParaRPr lang="el-GR"/>
          </a:p>
        </p:txBody>
      </p:sp>
    </p:spTree>
    <p:extLst>
      <p:ext uri="{BB962C8B-B14F-4D97-AF65-F5344CB8AC3E}">
        <p14:creationId xmlns:p14="http://schemas.microsoft.com/office/powerpoint/2010/main" val="39119615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498229-4F54-4325-B287-7F4D806D175A}" type="datetime1">
              <a:rPr lang="el-GR" smtClean="0"/>
              <a:t>13/5/2017</a:t>
            </a:fld>
            <a:endParaRPr lang="el-GR"/>
          </a:p>
        </p:txBody>
      </p:sp>
      <p:sp>
        <p:nvSpPr>
          <p:cNvPr id="5" name="Θέση υποσέλιδου 4"/>
          <p:cNvSpPr>
            <a:spLocks noGrp="1"/>
          </p:cNvSpPr>
          <p:nvPr>
            <p:ph type="ftr" sz="quarter" idx="3"/>
          </p:nvPr>
        </p:nvSpPr>
        <p:spPr>
          <a:xfrm>
            <a:off x="3124200" y="6356350"/>
            <a:ext cx="310398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Papadakis &amp; Palpanas, ScaDS, Leipzig, July 2016</a:t>
            </a:r>
            <a:endParaRPr lang="el-GR" dirty="0"/>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6E34C-DF4F-43C8-9B01-5546C481D7C1}" type="slidenum">
              <a:rPr lang="el-GR" smtClean="0"/>
              <a:t>‹#›</a:t>
            </a:fld>
            <a:endParaRPr lang="el-GR"/>
          </a:p>
        </p:txBody>
      </p:sp>
    </p:spTree>
    <p:extLst>
      <p:ext uri="{BB962C8B-B14F-4D97-AF65-F5344CB8AC3E}">
        <p14:creationId xmlns:p14="http://schemas.microsoft.com/office/powerpoint/2010/main" val="2767969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mailto:themis@mi.parisdescartes.fr" TargetMode="External"/><Relationship Id="rId4" Type="http://schemas.openxmlformats.org/officeDocument/2006/relationships/hyperlink" Target="mailto:gpapadis@di.uoa.gr"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notesSlide" Target="../notesSlides/notesSlide96.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05.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7.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8.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9.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1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0.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1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1.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1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2.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1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3.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1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4.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hyperlink" Target="https://github.com/scify/JedAIToolkit" TargetMode="External"/><Relationship Id="rId2" Type="http://schemas.openxmlformats.org/officeDocument/2006/relationships/hyperlink" Target="http://jedai.scify.org/" TargetMode="External"/><Relationship Id="rId1" Type="http://schemas.openxmlformats.org/officeDocument/2006/relationships/slideLayout" Target="../slideLayouts/slideLayout2.xml"/><Relationship Id="rId5" Type="http://schemas.openxmlformats.org/officeDocument/2006/relationships/hyperlink" Target="https://github.com/scify/JedAIToolkit/tree/master/documentation" TargetMode="External"/><Relationship Id="rId4" Type="http://schemas.openxmlformats.org/officeDocument/2006/relationships/hyperlink" Target="https://github.com/scify/jedai-ui" TargetMode="External"/></Relationships>
</file>

<file path=ppt/slides/_rels/slide146.xml.rels><?xml version="1.0" encoding="UTF-8" standalone="yes"?>
<Relationships xmlns="http://schemas.openxmlformats.org/package/2006/relationships"><Relationship Id="rId2" Type="http://schemas.openxmlformats.org/officeDocument/2006/relationships/hyperlink" Target="https://github.com/scify/JedAIToolkit" TargetMode="Externa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hyperlink" Target="http://www.journals.elsevier.com/big-data-research/" TargetMode="Externa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hyperlink" Target="http://sourceforge.net/projects/erframework" TargetMode="Externa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7.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7.xml"/><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9.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1.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0" y="5566520"/>
            <a:ext cx="2258594" cy="171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idx="4294967295"/>
          </p:nvPr>
        </p:nvSpPr>
        <p:spPr>
          <a:xfrm>
            <a:off x="0" y="260648"/>
            <a:ext cx="9144000" cy="3459859"/>
          </a:xfrm>
        </p:spPr>
        <p:txBody>
          <a:bodyPr>
            <a:normAutofit/>
          </a:bodyPr>
          <a:lstStyle/>
          <a:p>
            <a:pPr algn="ctr"/>
            <a:r>
              <a:rPr lang="en-US" sz="4800" b="1" dirty="0"/>
              <a:t>Blocking </a:t>
            </a:r>
            <a:r>
              <a:rPr lang="en-US" sz="4800" b="1" dirty="0" smtClean="0"/>
              <a:t>for </a:t>
            </a:r>
            <a:r>
              <a:rPr lang="en-US" sz="6000" b="1" dirty="0" smtClean="0"/>
              <a:t>BIG </a:t>
            </a:r>
            <a:r>
              <a:rPr lang="en-US" sz="4800" b="1" dirty="0" smtClean="0"/>
              <a:t>Data Integration</a:t>
            </a:r>
            <a:r>
              <a:rPr lang="en-US" sz="4000" b="1" dirty="0" smtClean="0"/>
              <a:t/>
            </a:r>
            <a:br>
              <a:rPr lang="en-US" sz="4000" b="1" dirty="0" smtClean="0"/>
            </a:br>
            <a:r>
              <a:rPr lang="en-US" sz="2200" b="1" dirty="0" smtClean="0"/>
              <a:t/>
            </a:r>
            <a:br>
              <a:rPr lang="en-US" sz="2200" b="1" dirty="0" smtClean="0"/>
            </a:br>
            <a:r>
              <a:rPr lang="en-US" sz="3600" b="1" dirty="0" smtClean="0"/>
              <a:t>Challenges, Algorithms, Practical Examples</a:t>
            </a:r>
            <a:endParaRPr lang="en-US" sz="3600" b="1" dirty="0"/>
          </a:p>
        </p:txBody>
      </p:sp>
      <p:sp>
        <p:nvSpPr>
          <p:cNvPr id="3" name="Subtitle 2"/>
          <p:cNvSpPr>
            <a:spLocks noGrp="1"/>
          </p:cNvSpPr>
          <p:nvPr>
            <p:ph type="subTitle" idx="4294967295"/>
          </p:nvPr>
        </p:nvSpPr>
        <p:spPr>
          <a:xfrm>
            <a:off x="0" y="4293096"/>
            <a:ext cx="9144000" cy="1399611"/>
          </a:xfrm>
        </p:spPr>
        <p:txBody>
          <a:bodyPr>
            <a:normAutofit fontScale="92500" lnSpcReduction="10000"/>
          </a:bodyPr>
          <a:lstStyle/>
          <a:p>
            <a:pPr marL="0" indent="0" algn="ctr">
              <a:buNone/>
            </a:pPr>
            <a:r>
              <a:rPr lang="en-US" sz="3600" dirty="0"/>
              <a:t>George </a:t>
            </a:r>
            <a:r>
              <a:rPr lang="en-US" sz="3600" dirty="0" err="1" smtClean="0"/>
              <a:t>Papadakis</a:t>
            </a:r>
            <a:r>
              <a:rPr lang="en-US" sz="3600" dirty="0" smtClean="0"/>
              <a:t>            Themis </a:t>
            </a:r>
            <a:r>
              <a:rPr lang="en-US" sz="3600" dirty="0" err="1" smtClean="0"/>
              <a:t>Palpanas</a:t>
            </a:r>
            <a:endParaRPr lang="en-US" sz="3600" dirty="0" smtClean="0"/>
          </a:p>
          <a:p>
            <a:pPr marL="0" indent="0" algn="ctr" defTabSz="465138">
              <a:buNone/>
            </a:pPr>
            <a:r>
              <a:rPr lang="de-DE" sz="2800" dirty="0" smtClean="0">
                <a:solidFill>
                  <a:schemeClr val="tx1"/>
                </a:solidFill>
              </a:rPr>
              <a:t>      University of Athens              </a:t>
            </a:r>
            <a:r>
              <a:rPr lang="en-US" sz="2800" dirty="0" smtClean="0"/>
              <a:t>Paris Descartes University</a:t>
            </a:r>
          </a:p>
          <a:p>
            <a:pPr>
              <a:buNone/>
            </a:pPr>
            <a:r>
              <a:rPr lang="en-US" sz="2200" dirty="0" smtClean="0"/>
              <a:t>                        </a:t>
            </a:r>
            <a:r>
              <a:rPr lang="en-US" sz="2200" dirty="0" smtClean="0">
                <a:hlinkClick r:id="rId4"/>
              </a:rPr>
              <a:t>gpapadis@di.uoa.gr</a:t>
            </a:r>
            <a:r>
              <a:rPr lang="en-US" sz="2200" dirty="0" smtClean="0"/>
              <a:t>                             </a:t>
            </a:r>
            <a:r>
              <a:rPr lang="en-US" sz="2200" dirty="0" smtClean="0">
                <a:hlinkClick r:id="rId5"/>
              </a:rPr>
              <a:t>themis@mi.parisdescartes.fr</a:t>
            </a:r>
            <a:r>
              <a:rPr lang="en-US" sz="2200" dirty="0" smtClean="0"/>
              <a:t> </a:t>
            </a:r>
          </a:p>
          <a:p>
            <a:pPr algn="ctr"/>
            <a:endParaRPr lang="de-DE" dirty="0" smtClean="0">
              <a:solidFill>
                <a:schemeClr val="tx1"/>
              </a:solidFill>
            </a:endParaRPr>
          </a:p>
        </p:txBody>
      </p:sp>
      <p:sp>
        <p:nvSpPr>
          <p:cNvPr id="4" name="Θέση υποσέλιδου 3"/>
          <p:cNvSpPr>
            <a:spLocks noGrp="1"/>
          </p:cNvSpPr>
          <p:nvPr>
            <p:ph type="ftr" sz="quarter" idx="11"/>
          </p:nvPr>
        </p:nvSpPr>
        <p:spPr>
          <a:xfrm>
            <a:off x="3124200" y="6356350"/>
            <a:ext cx="3175992" cy="365125"/>
          </a:xfrm>
        </p:spPr>
        <p:txBody>
          <a:bodyPr/>
          <a:lstStyle/>
          <a:p>
            <a:pPr algn="ctr">
              <a:defRPr/>
            </a:pPr>
            <a:r>
              <a:rPr lang="en-US" smtClean="0"/>
              <a:t>Papadakis &amp; Palpanas, ScaDS, Leipzig, July 2016</a:t>
            </a:r>
            <a:endParaRPr lang="en-US" dirty="0"/>
          </a:p>
        </p:txBody>
      </p:sp>
      <p:pic>
        <p:nvPicPr>
          <p:cNvPr id="5" name="Picture 2" descr="C:\Users\a\Desktop\diNo-4whit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65301" y="6027651"/>
            <a:ext cx="1878699" cy="796059"/>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https://pbs.twimg.com/profile_images/657564212139532288/zaMLE6yj.jpg"/>
          <p:cNvSpPr>
            <a:spLocks noChangeAspect="1" noChangeArrowheads="1"/>
          </p:cNvSpPr>
          <p:nvPr/>
        </p:nvSpPr>
        <p:spPr bwMode="auto">
          <a:xfrm>
            <a:off x="155575" y="-1165225"/>
            <a:ext cx="2438400" cy="2438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6804248" y="44624"/>
            <a:ext cx="2301336" cy="369332"/>
          </a:xfrm>
          <a:prstGeom prst="rect">
            <a:avLst/>
          </a:prstGeom>
          <a:noFill/>
        </p:spPr>
        <p:txBody>
          <a:bodyPr wrap="none" rtlCol="0">
            <a:spAutoFit/>
          </a:bodyPr>
          <a:lstStyle/>
          <a:p>
            <a:r>
              <a:rPr lang="en-US" dirty="0" smtClean="0">
                <a:solidFill>
                  <a:srgbClr val="C00000"/>
                </a:solidFill>
              </a:rPr>
              <a:t>updated: 12 May 2017</a:t>
            </a:r>
            <a:endParaRPr lang="en-US" dirty="0">
              <a:solidFill>
                <a:srgbClr val="C00000"/>
              </a:solidFill>
            </a:endParaRPr>
          </a:p>
        </p:txBody>
      </p:sp>
    </p:spTree>
    <p:extLst>
      <p:ext uri="{BB962C8B-B14F-4D97-AF65-F5344CB8AC3E}">
        <p14:creationId xmlns:p14="http://schemas.microsoft.com/office/powerpoint/2010/main" val="24739741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0" y="0"/>
            <a:ext cx="9144000" cy="721079"/>
          </a:xfrm>
        </p:spPr>
        <p:txBody>
          <a:bodyPr>
            <a:normAutofit fontScale="90000"/>
          </a:bodyPr>
          <a:lstStyle/>
          <a:p>
            <a:r>
              <a:rPr lang="en-US" dirty="0" smtClean="0"/>
              <a:t>Preliminaries on Entity Resolution</a:t>
            </a:r>
          </a:p>
        </p:txBody>
      </p:sp>
      <p:sp>
        <p:nvSpPr>
          <p:cNvPr id="18435" name="Content Placeholder 5"/>
          <p:cNvSpPr>
            <a:spLocks noGrp="1"/>
          </p:cNvSpPr>
          <p:nvPr>
            <p:ph sz="quarter" idx="4294967295"/>
          </p:nvPr>
        </p:nvSpPr>
        <p:spPr>
          <a:xfrm>
            <a:off x="395536" y="1020997"/>
            <a:ext cx="8136904" cy="4938161"/>
          </a:xfrm>
        </p:spPr>
        <p:txBody>
          <a:bodyPr/>
          <a:lstStyle/>
          <a:p>
            <a:pPr marL="0" indent="0">
              <a:buNone/>
            </a:pPr>
            <a:r>
              <a:rPr lang="en-US" sz="2800" b="1" dirty="0" smtClean="0"/>
              <a:t>Entity Resolution </a:t>
            </a:r>
            <a:r>
              <a:rPr lang="en-US" sz="2000" dirty="0"/>
              <a:t>[Christen, </a:t>
            </a:r>
            <a:r>
              <a:rPr lang="en-US" sz="2000" dirty="0" smtClean="0"/>
              <a:t>TKDE 2011</a:t>
            </a:r>
            <a:r>
              <a:rPr lang="en-US" sz="2000" dirty="0"/>
              <a:t>]</a:t>
            </a:r>
            <a:r>
              <a:rPr lang="en-US" dirty="0" smtClean="0"/>
              <a:t>:</a:t>
            </a:r>
          </a:p>
          <a:p>
            <a:pPr marL="360363" lvl="1" indent="-85725">
              <a:buNone/>
            </a:pPr>
            <a:r>
              <a:rPr lang="en-US" sz="2300" dirty="0"/>
              <a:t>	</a:t>
            </a:r>
            <a:r>
              <a:rPr lang="en-US" sz="2400" dirty="0"/>
              <a:t>identifies and aggregates the </a:t>
            </a:r>
            <a:r>
              <a:rPr lang="en-US" sz="2400" dirty="0">
                <a:solidFill>
                  <a:srgbClr val="C00000"/>
                </a:solidFill>
              </a:rPr>
              <a:t>different</a:t>
            </a:r>
            <a:r>
              <a:rPr lang="en-US" sz="2400" i="1" dirty="0"/>
              <a:t> </a:t>
            </a:r>
            <a:r>
              <a:rPr lang="en-US" sz="2400" dirty="0"/>
              <a:t>entity profiles/records that actually describe the </a:t>
            </a:r>
            <a:r>
              <a:rPr lang="en-US" sz="2400" dirty="0">
                <a:solidFill>
                  <a:srgbClr val="C00000"/>
                </a:solidFill>
              </a:rPr>
              <a:t>same</a:t>
            </a:r>
            <a:r>
              <a:rPr lang="en-US" sz="2400" dirty="0"/>
              <a:t> real-world object.</a:t>
            </a:r>
          </a:p>
          <a:p>
            <a:pPr marL="0" lvl="1" indent="7206" defTabSz="330575">
              <a:buNone/>
            </a:pPr>
            <a:endParaRPr lang="en-US" sz="2000" dirty="0" smtClean="0"/>
          </a:p>
          <a:p>
            <a:pPr marL="0" lvl="1" indent="7206" defTabSz="330575">
              <a:buNone/>
            </a:pPr>
            <a:r>
              <a:rPr lang="en-US" dirty="0"/>
              <a:t>Useful because:</a:t>
            </a:r>
          </a:p>
          <a:p>
            <a:pPr marL="488205" lvl="1" indent="-213477">
              <a:buFont typeface="Arial" pitchFamily="34" charset="0"/>
              <a:buChar char="•"/>
            </a:pPr>
            <a:r>
              <a:rPr lang="en-US" sz="2400" dirty="0"/>
              <a:t>improves data quality and integrity </a:t>
            </a:r>
          </a:p>
          <a:p>
            <a:pPr marL="488205" lvl="1" indent="-213477">
              <a:buFont typeface="Arial" pitchFamily="34" charset="0"/>
              <a:buChar char="•"/>
            </a:pPr>
            <a:r>
              <a:rPr lang="en-US" sz="2400" dirty="0"/>
              <a:t>fosters re-use of existing data sources</a:t>
            </a:r>
          </a:p>
          <a:p>
            <a:pPr marL="0" lvl="1" indent="7206" defTabSz="330575">
              <a:buNone/>
            </a:pPr>
            <a:endParaRPr lang="en-US" sz="2000" dirty="0"/>
          </a:p>
          <a:p>
            <a:pPr marL="0" lvl="1" indent="7206" defTabSz="330575">
              <a:buNone/>
            </a:pPr>
            <a:r>
              <a:rPr lang="en-US" dirty="0"/>
              <a:t>Application </a:t>
            </a:r>
            <a:r>
              <a:rPr lang="en-US" dirty="0" smtClean="0"/>
              <a:t>areas:</a:t>
            </a:r>
          </a:p>
          <a:p>
            <a:pPr marL="0" lvl="1" indent="7206" defTabSz="330575">
              <a:buNone/>
            </a:pPr>
            <a:r>
              <a:rPr lang="en-US" sz="2500" dirty="0"/>
              <a:t>	</a:t>
            </a:r>
            <a:r>
              <a:rPr lang="en-US" sz="2400" dirty="0"/>
              <a:t>Linked </a:t>
            </a:r>
            <a:r>
              <a:rPr lang="en-US" sz="2400" dirty="0" smtClean="0"/>
              <a:t>Data, Social </a:t>
            </a:r>
            <a:r>
              <a:rPr lang="en-US" sz="2400" dirty="0"/>
              <a:t>Networks, census data, </a:t>
            </a:r>
            <a:endParaRPr lang="en-US" sz="2400" dirty="0" smtClean="0"/>
          </a:p>
          <a:p>
            <a:pPr marL="0" lvl="1" indent="7206" defTabSz="330575">
              <a:buNone/>
            </a:pPr>
            <a:r>
              <a:rPr lang="en-US" sz="2400" dirty="0"/>
              <a:t>	</a:t>
            </a:r>
            <a:r>
              <a:rPr lang="en-US" sz="2400" dirty="0" smtClean="0"/>
              <a:t>price comparison portals</a:t>
            </a:r>
          </a:p>
          <a:p>
            <a:pPr lvl="1" eaLnBrk="1" hangingPunct="1">
              <a:buNone/>
            </a:pPr>
            <a:endParaRPr lang="en-US" dirty="0" smtClean="0"/>
          </a:p>
          <a:p>
            <a:pPr lvl="1" eaLnBrk="1" hangingPunct="1">
              <a:buFont typeface="Arial" pitchFamily="34" charset="0"/>
              <a:buChar char="•"/>
            </a:pPr>
            <a:endParaRPr lang="en-US" dirty="0" smtClean="0"/>
          </a:p>
          <a:p>
            <a:pPr marL="0" indent="0"/>
            <a:endParaRPr lang="en-US" dirty="0" smtClean="0"/>
          </a:p>
        </p:txBody>
      </p:sp>
      <p:sp>
        <p:nvSpPr>
          <p:cNvPr id="2" name="Θέση υποσέλιδου 1"/>
          <p:cNvSpPr>
            <a:spLocks noGrp="1"/>
          </p:cNvSpPr>
          <p:nvPr>
            <p:ph type="ftr" sz="quarter" idx="11"/>
          </p:nvPr>
        </p:nvSpPr>
        <p:spPr/>
        <p:txBody>
          <a:bodyPr/>
          <a:lstStyle/>
          <a:p>
            <a:pPr algn="ctr">
              <a:defRPr/>
            </a:pPr>
            <a:r>
              <a:rPr lang="en-US" smtClean="0"/>
              <a:t>Papadakis &amp; Palpanas, ScaDS, Leipzig, July 2016</a:t>
            </a:r>
            <a:endParaRPr lang="en-US" dirty="0"/>
          </a:p>
        </p:txBody>
      </p:sp>
    </p:spTree>
    <p:extLst>
      <p:ext uri="{BB962C8B-B14F-4D97-AF65-F5344CB8AC3E}">
        <p14:creationId xmlns:p14="http://schemas.microsoft.com/office/powerpoint/2010/main" val="424215941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02399"/>
            <a:ext cx="9144000" cy="721079"/>
          </a:xfrm>
        </p:spPr>
        <p:txBody>
          <a:bodyPr>
            <a:normAutofit fontScale="90000"/>
          </a:bodyPr>
          <a:lstStyle/>
          <a:p>
            <a:r>
              <a:rPr lang="en-US" dirty="0" smtClean="0"/>
              <a:t>Edge Weighting</a:t>
            </a:r>
            <a:endParaRPr lang="en-US" dirty="0"/>
          </a:p>
        </p:txBody>
      </p:sp>
      <p:sp>
        <p:nvSpPr>
          <p:cNvPr id="3" name="Content Placeholder 2"/>
          <p:cNvSpPr>
            <a:spLocks noGrp="1"/>
          </p:cNvSpPr>
          <p:nvPr>
            <p:ph sz="quarter" idx="4294967295"/>
          </p:nvPr>
        </p:nvSpPr>
        <p:spPr>
          <a:xfrm>
            <a:off x="395536" y="1011119"/>
            <a:ext cx="8208912" cy="4938161"/>
          </a:xfrm>
        </p:spPr>
        <p:txBody>
          <a:bodyPr>
            <a:normAutofit/>
          </a:bodyPr>
          <a:lstStyle/>
          <a:p>
            <a:pPr marL="0" indent="0">
              <a:buNone/>
            </a:pPr>
            <a:r>
              <a:rPr lang="en-US" sz="2400" dirty="0"/>
              <a:t>Five </a:t>
            </a:r>
            <a:r>
              <a:rPr lang="en-US" sz="2400" dirty="0" smtClean="0">
                <a:solidFill>
                  <a:srgbClr val="C00000"/>
                </a:solidFill>
              </a:rPr>
              <a:t>generic</a:t>
            </a:r>
            <a:r>
              <a:rPr lang="en-US" sz="2400" dirty="0" smtClean="0"/>
              <a:t>, </a:t>
            </a:r>
            <a:r>
              <a:rPr lang="en-US" sz="2400" dirty="0" smtClean="0">
                <a:solidFill>
                  <a:srgbClr val="C00000"/>
                </a:solidFill>
              </a:rPr>
              <a:t>attribute-agnostic</a:t>
            </a:r>
            <a:r>
              <a:rPr lang="en-US" sz="2400" dirty="0" smtClean="0"/>
              <a:t> </a:t>
            </a:r>
            <a:r>
              <a:rPr lang="en-US" sz="2400" dirty="0"/>
              <a:t>weighting schemes that rely on </a:t>
            </a:r>
            <a:r>
              <a:rPr lang="en-US" sz="2400" dirty="0" smtClean="0"/>
              <a:t>the following evidence</a:t>
            </a:r>
            <a:r>
              <a:rPr lang="en-US" sz="2400" dirty="0"/>
              <a:t>:</a:t>
            </a:r>
          </a:p>
          <a:p>
            <a:pPr marL="517525" indent="-336550"/>
            <a:r>
              <a:rPr lang="en-US" sz="2400" dirty="0"/>
              <a:t>the number of blocks shared by two entities</a:t>
            </a:r>
          </a:p>
          <a:p>
            <a:pPr marL="517525" indent="-336550"/>
            <a:r>
              <a:rPr lang="en-US" sz="2400" dirty="0"/>
              <a:t>the size of the common blocks</a:t>
            </a:r>
          </a:p>
          <a:p>
            <a:pPr marL="517525" indent="-336550"/>
            <a:r>
              <a:rPr lang="en-US" sz="2400" dirty="0"/>
              <a:t>the number of blocks or comparisons involving each entity.</a:t>
            </a:r>
          </a:p>
          <a:p>
            <a:pPr marL="518831" indent="-518831"/>
            <a:endParaRPr lang="en-US" sz="2400" dirty="0"/>
          </a:p>
          <a:p>
            <a:pPr marL="0" indent="0">
              <a:buNone/>
            </a:pPr>
            <a:r>
              <a:rPr lang="en-US" sz="2400" dirty="0"/>
              <a:t>Computational Cost:</a:t>
            </a:r>
          </a:p>
          <a:p>
            <a:pPr marL="517525" indent="-336550"/>
            <a:r>
              <a:rPr lang="en-US" sz="2400" dirty="0"/>
              <a:t>In theory, equal to executing all pair-wise comparisons in the given block collection.</a:t>
            </a:r>
          </a:p>
          <a:p>
            <a:pPr marL="517525" indent="-336550"/>
            <a:r>
              <a:rPr lang="en-US" sz="2400" dirty="0"/>
              <a:t>In practice, significantly lower because it does not employ string similarity metrics. </a:t>
            </a:r>
          </a:p>
        </p:txBody>
      </p:sp>
      <p:sp>
        <p:nvSpPr>
          <p:cNvPr id="4" name="Θέση υποσέλιδου 3"/>
          <p:cNvSpPr>
            <a:spLocks noGrp="1"/>
          </p:cNvSpPr>
          <p:nvPr>
            <p:ph type="ftr" sz="quarter" idx="11"/>
          </p:nvPr>
        </p:nvSpPr>
        <p:spPr/>
        <p:txBody>
          <a:bodyPr/>
          <a:lstStyle/>
          <a:p>
            <a:pPr>
              <a:defRPr/>
            </a:pPr>
            <a:r>
              <a:rPr lang="en-US" smtClean="0"/>
              <a:t>Papadakis &amp; Palpanas, ScaDS, Leipzig, July 2016</a:t>
            </a:r>
            <a:endParaRPr lang="en-US"/>
          </a:p>
        </p:txBody>
      </p:sp>
    </p:spTree>
    <p:extLst>
      <p:ext uri="{BB962C8B-B14F-4D97-AF65-F5344CB8AC3E}">
        <p14:creationId xmlns:p14="http://schemas.microsoft.com/office/powerpoint/2010/main" val="340353701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9392"/>
            <a:ext cx="9144000" cy="721079"/>
          </a:xfrm>
        </p:spPr>
        <p:txBody>
          <a:bodyPr>
            <a:normAutofit fontScale="90000"/>
          </a:bodyPr>
          <a:lstStyle/>
          <a:p>
            <a:r>
              <a:rPr lang="en-US" dirty="0" smtClean="0"/>
              <a:t>Weighting Schemes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4294967295"/>
              </p:nvPr>
            </p:nvSpPr>
            <p:spPr>
              <a:xfrm>
                <a:off x="639303" y="1108503"/>
                <a:ext cx="8504697" cy="6136921"/>
              </a:xfrm>
            </p:spPr>
            <p:txBody>
              <a:bodyPr/>
              <a:lstStyle/>
              <a:p>
                <a:pPr marL="518831" indent="-518831">
                  <a:buFont typeface="+mj-lt"/>
                  <a:buAutoNum type="arabicPeriod"/>
                </a:pPr>
                <a:r>
                  <a:rPr lang="en-US" sz="2000" dirty="0" smtClean="0"/>
                  <a:t>Aggregate </a:t>
                </a:r>
                <a:r>
                  <a:rPr lang="en-US" sz="2000" dirty="0"/>
                  <a:t>Reciprocal Comparisons Scheme (ARCS)</a:t>
                </a:r>
              </a:p>
              <a:p>
                <a:pPr marL="0" indent="0">
                  <a:buNone/>
                </a:pPr>
                <a14:m>
                  <m:oMathPara xmlns:m="http://schemas.openxmlformats.org/officeDocument/2006/math">
                    <m:oMathParaPr>
                      <m:jc m:val="centerGroup"/>
                    </m:oMathParaPr>
                    <m:oMath xmlns:m="http://schemas.openxmlformats.org/officeDocument/2006/math">
                      <m:sSub>
                        <m:sSubPr>
                          <m:ctrlPr>
                            <a:rPr lang="en-US" sz="2000" b="0" i="1" smtClean="0">
                              <a:latin typeface="Cambria Math"/>
                            </a:rPr>
                          </m:ctrlPr>
                        </m:sSubPr>
                        <m:e>
                          <m:r>
                            <a:rPr lang="en-US" sz="2000" b="0" i="1" smtClean="0">
                              <a:latin typeface="Cambria Math"/>
                            </a:rPr>
                            <m:t>𝑤</m:t>
                          </m:r>
                        </m:e>
                        <m:sub>
                          <m:r>
                            <a:rPr lang="en-US" sz="2000" b="0" i="1" smtClean="0">
                              <a:latin typeface="Cambria Math"/>
                            </a:rPr>
                            <m:t>𝑖𝑗</m:t>
                          </m:r>
                        </m:sub>
                      </m:sSub>
                      <m:r>
                        <a:rPr lang="en-US" sz="2000" b="0" i="1" smtClean="0">
                          <a:latin typeface="Cambria Math"/>
                        </a:rPr>
                        <m:t>=</m:t>
                      </m:r>
                      <m:nary>
                        <m:naryPr>
                          <m:chr m:val="∑"/>
                          <m:supHide m:val="on"/>
                          <m:ctrlPr>
                            <a:rPr lang="en-US" sz="2000" i="1">
                              <a:latin typeface="Cambria Math"/>
                            </a:rPr>
                          </m:ctrlPr>
                        </m:naryPr>
                        <m:sub>
                          <m:sSub>
                            <m:sSubPr>
                              <m:ctrlPr>
                                <a:rPr lang="en-US" sz="2000" b="0" i="1" smtClean="0">
                                  <a:latin typeface="Cambria Math"/>
                                </a:rPr>
                              </m:ctrlPr>
                            </m:sSubPr>
                            <m:e>
                              <m:r>
                                <a:rPr lang="en-US" sz="2000" b="0" i="1" smtClean="0">
                                  <a:latin typeface="Cambria Math"/>
                                </a:rPr>
                                <m:t>𝑏</m:t>
                              </m:r>
                            </m:e>
                            <m:sub>
                              <m:r>
                                <a:rPr lang="en-US" sz="2000" b="0" i="1" smtClean="0">
                                  <a:latin typeface="Cambria Math"/>
                                </a:rPr>
                                <m:t>𝑘</m:t>
                              </m:r>
                            </m:sub>
                          </m:sSub>
                          <m:r>
                            <m:rPr>
                              <m:brk m:alnAt="7"/>
                            </m:rP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𝐵</m:t>
                              </m:r>
                            </m:e>
                            <m:sub>
                              <m:r>
                                <a:rPr lang="en-US" sz="2000" b="0" i="1" smtClean="0">
                                  <a:latin typeface="Cambria Math"/>
                                  <a:ea typeface="Cambria Math"/>
                                </a:rPr>
                                <m:t>𝑖𝑗</m:t>
                              </m:r>
                            </m:sub>
                          </m:sSub>
                        </m:sub>
                        <m:sup/>
                        <m:e>
                          <m:f>
                            <m:fPr>
                              <m:ctrlPr>
                                <a:rPr lang="en-US" sz="2000" i="1">
                                  <a:latin typeface="Cambria Math"/>
                                </a:rPr>
                              </m:ctrlPr>
                            </m:fPr>
                            <m:num>
                              <m:r>
                                <a:rPr lang="en-US" sz="2000" i="1">
                                  <a:latin typeface="Cambria Math"/>
                                </a:rPr>
                                <m:t>1</m:t>
                              </m:r>
                            </m:num>
                            <m:den>
                              <m:r>
                                <a:rPr lang="en-US" sz="2000" i="1">
                                  <a:latin typeface="Cambria Math"/>
                                </a:rPr>
                                <m:t>||</m:t>
                              </m:r>
                              <m:sSub>
                                <m:sSubPr>
                                  <m:ctrlPr>
                                    <a:rPr lang="en-US" sz="2000" i="1">
                                      <a:latin typeface="Cambria Math"/>
                                    </a:rPr>
                                  </m:ctrlPr>
                                </m:sSubPr>
                                <m:e>
                                  <m:r>
                                    <a:rPr lang="en-US" sz="2000" i="1">
                                      <a:latin typeface="Cambria Math"/>
                                    </a:rPr>
                                    <m:t>𝑏</m:t>
                                  </m:r>
                                </m:e>
                                <m:sub>
                                  <m:r>
                                    <a:rPr lang="en-US" sz="2000" i="1">
                                      <a:latin typeface="Cambria Math"/>
                                    </a:rPr>
                                    <m:t>𝑘</m:t>
                                  </m:r>
                                </m:sub>
                              </m:sSub>
                              <m:r>
                                <a:rPr lang="en-US" sz="2000" i="1">
                                  <a:latin typeface="Cambria Math"/>
                                </a:rPr>
                                <m:t>||</m:t>
                              </m:r>
                            </m:den>
                          </m:f>
                        </m:e>
                      </m:nary>
                    </m:oMath>
                  </m:oMathPara>
                </a14:m>
                <a:endParaRPr lang="en-US" sz="2000" dirty="0"/>
              </a:p>
              <a:p>
                <a:pPr marL="518831" indent="-518831">
                  <a:buFont typeface="+mj-lt"/>
                  <a:buAutoNum type="arabicPeriod" startAt="2"/>
                </a:pPr>
                <a:r>
                  <a:rPr lang="en-US" sz="2000" dirty="0"/>
                  <a:t>Common Blocks Scheme (CBS)</a:t>
                </a:r>
              </a:p>
              <a:p>
                <a:pPr marL="0" indent="0">
                  <a:buNone/>
                </a:pPr>
                <a14:m>
                  <m:oMathPara xmlns:m="http://schemas.openxmlformats.org/officeDocument/2006/math">
                    <m:oMathParaPr>
                      <m:jc m:val="centerGroup"/>
                    </m:oMathParaPr>
                    <m:oMath xmlns:m="http://schemas.openxmlformats.org/officeDocument/2006/math">
                      <m:sSub>
                        <m:sSubPr>
                          <m:ctrlPr>
                            <a:rPr lang="en-US" sz="2000" i="1">
                              <a:latin typeface="Cambria Math"/>
                            </a:rPr>
                          </m:ctrlPr>
                        </m:sSubPr>
                        <m:e>
                          <m:r>
                            <a:rPr lang="en-US" sz="2000" i="1">
                              <a:latin typeface="Cambria Math"/>
                            </a:rPr>
                            <m:t>𝑤</m:t>
                          </m:r>
                        </m:e>
                        <m:sub>
                          <m:r>
                            <a:rPr lang="en-US" sz="2000" i="1">
                              <a:latin typeface="Cambria Math"/>
                            </a:rPr>
                            <m:t>𝑖𝑗</m:t>
                          </m:r>
                        </m:sub>
                      </m:sSub>
                      <m:r>
                        <a:rPr lang="en-US" sz="2000" i="1">
                          <a:latin typeface="Cambria Math"/>
                        </a:rPr>
                        <m:t>=</m:t>
                      </m:r>
                      <m:sSub>
                        <m:sSubPr>
                          <m:ctrlPr>
                            <a:rPr lang="en-US" sz="2000" i="1">
                              <a:latin typeface="Cambria Math"/>
                              <a:ea typeface="Cambria Math"/>
                            </a:rPr>
                          </m:ctrlPr>
                        </m:sSubPr>
                        <m:e>
                          <m:r>
                            <a:rPr lang="en-US" sz="2000" b="0" i="1" smtClean="0">
                              <a:latin typeface="Cambria Math"/>
                              <a:ea typeface="Cambria Math"/>
                            </a:rPr>
                            <m:t>|</m:t>
                          </m:r>
                          <m:r>
                            <a:rPr lang="en-US" sz="2000" i="1">
                              <a:latin typeface="Cambria Math"/>
                              <a:ea typeface="Cambria Math"/>
                            </a:rPr>
                            <m:t>𝐵</m:t>
                          </m:r>
                        </m:e>
                        <m:sub>
                          <m:r>
                            <a:rPr lang="en-US" sz="2000" i="1">
                              <a:latin typeface="Cambria Math"/>
                              <a:ea typeface="Cambria Math"/>
                            </a:rPr>
                            <m:t>𝑖𝑗</m:t>
                          </m:r>
                        </m:sub>
                      </m:sSub>
                      <m:r>
                        <a:rPr lang="en-US" sz="2000" b="0" i="1" smtClean="0">
                          <a:latin typeface="Cambria Math"/>
                          <a:ea typeface="Cambria Math"/>
                        </a:rPr>
                        <m:t>|</m:t>
                      </m:r>
                    </m:oMath>
                  </m:oMathPara>
                </a14:m>
                <a:endParaRPr lang="en-US" sz="2000" dirty="0"/>
              </a:p>
              <a:p>
                <a:pPr marL="518831" indent="-518831">
                  <a:buFont typeface="+mj-lt"/>
                  <a:buAutoNum type="arabicPeriod" startAt="3"/>
                </a:pPr>
                <a:r>
                  <a:rPr lang="en-US" sz="2000" dirty="0"/>
                  <a:t>Enhanced Common Blocks Scheme (ECBS</a:t>
                </a:r>
                <a:r>
                  <a:rPr lang="en-US" sz="2000" dirty="0" smtClean="0"/>
                  <a:t>)</a:t>
                </a:r>
                <a:r>
                  <a:rPr lang="en-US" sz="2000" dirty="0"/>
                  <a:t>	</a:t>
                </a:r>
              </a:p>
              <a:p>
                <a:pPr marL="0" indent="0">
                  <a:buNone/>
                </a:pPr>
                <a14:m>
                  <m:oMathPara xmlns:m="http://schemas.openxmlformats.org/officeDocument/2006/math">
                    <m:oMathParaPr>
                      <m:jc m:val="centerGroup"/>
                    </m:oMathParaPr>
                    <m:oMath xmlns:m="http://schemas.openxmlformats.org/officeDocument/2006/math">
                      <m:sSub>
                        <m:sSubPr>
                          <m:ctrlPr>
                            <a:rPr lang="en-US" sz="2000" i="1">
                              <a:latin typeface="Cambria Math"/>
                            </a:rPr>
                          </m:ctrlPr>
                        </m:sSubPr>
                        <m:e>
                          <m:r>
                            <a:rPr lang="en-US" sz="2000" i="1">
                              <a:latin typeface="Cambria Math"/>
                            </a:rPr>
                            <m:t>𝑤</m:t>
                          </m:r>
                        </m:e>
                        <m:sub>
                          <m:r>
                            <a:rPr lang="en-US" sz="2000" i="1">
                              <a:latin typeface="Cambria Math"/>
                            </a:rPr>
                            <m:t>𝑖𝑗</m:t>
                          </m:r>
                        </m:sub>
                      </m:sSub>
                      <m:r>
                        <a:rPr lang="en-US" sz="2000" i="1">
                          <a:latin typeface="Cambria Math"/>
                        </a:rPr>
                        <m:t>=</m:t>
                      </m:r>
                      <m:sSub>
                        <m:sSubPr>
                          <m:ctrlPr>
                            <a:rPr lang="en-US" sz="2000" i="1">
                              <a:latin typeface="Cambria Math"/>
                              <a:ea typeface="Cambria Math"/>
                            </a:rPr>
                          </m:ctrlPr>
                        </m:sSubPr>
                        <m:e>
                          <m:r>
                            <a:rPr lang="en-US" sz="2000" i="1">
                              <a:latin typeface="Cambria Math"/>
                              <a:ea typeface="Cambria Math"/>
                            </a:rPr>
                            <m:t>|</m:t>
                          </m:r>
                          <m:r>
                            <a:rPr lang="en-US" sz="2000" i="1">
                              <a:latin typeface="Cambria Math"/>
                              <a:ea typeface="Cambria Math"/>
                            </a:rPr>
                            <m:t>𝐵</m:t>
                          </m:r>
                        </m:e>
                        <m:sub>
                          <m:r>
                            <a:rPr lang="en-US" sz="2000" i="1">
                              <a:latin typeface="Cambria Math"/>
                              <a:ea typeface="Cambria Math"/>
                            </a:rPr>
                            <m:t>𝑖𝑗</m:t>
                          </m:r>
                        </m:sub>
                      </m:sSub>
                      <m:r>
                        <a:rPr lang="en-US" sz="2000" i="1">
                          <a:latin typeface="Cambria Math"/>
                          <a:ea typeface="Cambria Math"/>
                        </a:rPr>
                        <m:t>|</m:t>
                      </m:r>
                      <m:r>
                        <a:rPr lang="en-US" sz="2000" i="1" smtClean="0">
                          <a:latin typeface="Cambria Math"/>
                          <a:ea typeface="Cambria Math"/>
                        </a:rPr>
                        <m:t>∙</m:t>
                      </m:r>
                      <m:func>
                        <m:funcPr>
                          <m:ctrlPr>
                            <a:rPr lang="en-US" sz="2000" i="1" smtClean="0">
                              <a:latin typeface="Cambria Math"/>
                              <a:ea typeface="Cambria Math"/>
                            </a:rPr>
                          </m:ctrlPr>
                        </m:funcPr>
                        <m:fName>
                          <m:r>
                            <m:rPr>
                              <m:sty m:val="p"/>
                            </m:rPr>
                            <a:rPr lang="en-US" sz="2000" i="0" smtClean="0">
                              <a:latin typeface="Cambria Math"/>
                              <a:ea typeface="Cambria Math"/>
                            </a:rPr>
                            <m:t>log</m:t>
                          </m:r>
                        </m:fName>
                        <m:e>
                          <m:f>
                            <m:fPr>
                              <m:ctrlPr>
                                <a:rPr lang="en-US" sz="2000" i="1" smtClean="0">
                                  <a:latin typeface="Cambria Math"/>
                                  <a:ea typeface="Cambria Math"/>
                                </a:rPr>
                              </m:ctrlPr>
                            </m:fPr>
                            <m:num>
                              <m:r>
                                <a:rPr lang="en-US" sz="2000" b="0" i="1" smtClean="0">
                                  <a:latin typeface="Cambria Math"/>
                                  <a:ea typeface="Cambria Math"/>
                                </a:rPr>
                                <m:t>|</m:t>
                              </m:r>
                              <m:r>
                                <a:rPr lang="en-US" sz="2000" b="0" i="1" smtClean="0">
                                  <a:latin typeface="Cambria Math"/>
                                  <a:ea typeface="Cambria Math"/>
                                </a:rPr>
                                <m:t>𝐵</m:t>
                              </m:r>
                              <m:r>
                                <a:rPr lang="en-US" sz="2000" b="0" i="1" smtClean="0">
                                  <a:latin typeface="Cambria Math"/>
                                  <a:ea typeface="Cambria Math"/>
                                </a:rPr>
                                <m:t>|</m:t>
                              </m:r>
                            </m:num>
                            <m:den>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𝐵</m:t>
                                  </m:r>
                                </m:e>
                                <m:sub>
                                  <m:r>
                                    <a:rPr lang="en-US" sz="2000" b="0" i="1" smtClean="0">
                                      <a:latin typeface="Cambria Math"/>
                                      <a:ea typeface="Cambria Math"/>
                                    </a:rPr>
                                    <m:t>𝑖</m:t>
                                  </m:r>
                                </m:sub>
                              </m:sSub>
                              <m:r>
                                <a:rPr lang="en-US" sz="2000" b="0" i="1" smtClean="0">
                                  <a:latin typeface="Cambria Math"/>
                                  <a:ea typeface="Cambria Math"/>
                                </a:rPr>
                                <m:t>|</m:t>
                              </m:r>
                            </m:den>
                          </m:f>
                          <m:r>
                            <a:rPr lang="en-US" sz="2000" i="1">
                              <a:latin typeface="Cambria Math"/>
                              <a:ea typeface="Cambria Math"/>
                            </a:rPr>
                            <m:t>∙</m:t>
                          </m:r>
                          <m:func>
                            <m:funcPr>
                              <m:ctrlPr>
                                <a:rPr lang="en-US" sz="2000" i="1">
                                  <a:latin typeface="Cambria Math"/>
                                  <a:ea typeface="Cambria Math"/>
                                </a:rPr>
                              </m:ctrlPr>
                            </m:funcPr>
                            <m:fName>
                              <m:r>
                                <m:rPr>
                                  <m:sty m:val="p"/>
                                </m:rPr>
                                <a:rPr lang="en-US" sz="2000">
                                  <a:latin typeface="Cambria Math"/>
                                  <a:ea typeface="Cambria Math"/>
                                </a:rPr>
                                <m:t>log</m:t>
                              </m:r>
                            </m:fName>
                            <m:e>
                              <m:f>
                                <m:fPr>
                                  <m:ctrlPr>
                                    <a:rPr lang="en-US" sz="2000" i="1">
                                      <a:latin typeface="Cambria Math"/>
                                      <a:ea typeface="Cambria Math"/>
                                    </a:rPr>
                                  </m:ctrlPr>
                                </m:fPr>
                                <m:num>
                                  <m:r>
                                    <a:rPr lang="en-US" sz="2000" i="1">
                                      <a:latin typeface="Cambria Math"/>
                                      <a:ea typeface="Cambria Math"/>
                                    </a:rPr>
                                    <m:t>|</m:t>
                                  </m:r>
                                  <m:r>
                                    <a:rPr lang="en-US" sz="2000" i="1">
                                      <a:latin typeface="Cambria Math"/>
                                      <a:ea typeface="Cambria Math"/>
                                    </a:rPr>
                                    <m:t>𝐵</m:t>
                                  </m:r>
                                  <m:r>
                                    <a:rPr lang="en-US" sz="2000" i="1">
                                      <a:latin typeface="Cambria Math"/>
                                      <a:ea typeface="Cambria Math"/>
                                    </a:rPr>
                                    <m:t>|</m:t>
                                  </m:r>
                                </m:num>
                                <m:den>
                                  <m:r>
                                    <a:rPr lang="en-US" sz="2000" i="1">
                                      <a:latin typeface="Cambria Math"/>
                                      <a:ea typeface="Cambria Math"/>
                                    </a:rPr>
                                    <m:t>|</m:t>
                                  </m:r>
                                  <m:sSub>
                                    <m:sSubPr>
                                      <m:ctrlPr>
                                        <a:rPr lang="en-US" sz="2000" i="1">
                                          <a:latin typeface="Cambria Math"/>
                                          <a:ea typeface="Cambria Math"/>
                                        </a:rPr>
                                      </m:ctrlPr>
                                    </m:sSubPr>
                                    <m:e>
                                      <m:r>
                                        <a:rPr lang="en-US" sz="2000" i="1">
                                          <a:latin typeface="Cambria Math"/>
                                          <a:ea typeface="Cambria Math"/>
                                        </a:rPr>
                                        <m:t>𝐵</m:t>
                                      </m:r>
                                    </m:e>
                                    <m:sub>
                                      <m:r>
                                        <a:rPr lang="en-US" sz="2000" b="0" i="1" smtClean="0">
                                          <a:latin typeface="Cambria Math"/>
                                          <a:ea typeface="Cambria Math"/>
                                        </a:rPr>
                                        <m:t>𝑗</m:t>
                                      </m:r>
                                    </m:sub>
                                  </m:sSub>
                                  <m:r>
                                    <a:rPr lang="en-US" sz="2000" i="1">
                                      <a:latin typeface="Cambria Math"/>
                                      <a:ea typeface="Cambria Math"/>
                                    </a:rPr>
                                    <m:t>|</m:t>
                                  </m:r>
                                </m:den>
                              </m:f>
                            </m:e>
                          </m:func>
                        </m:e>
                      </m:func>
                    </m:oMath>
                  </m:oMathPara>
                </a14:m>
                <a:endParaRPr lang="en-US" sz="2000" dirty="0"/>
              </a:p>
              <a:p>
                <a:pPr marL="518831" indent="-518831">
                  <a:buFont typeface="+mj-lt"/>
                  <a:buAutoNum type="arabicPeriod" startAt="4"/>
                </a:pPr>
                <a:r>
                  <a:rPr lang="en-US" sz="2000" dirty="0" err="1"/>
                  <a:t>Jaccard</a:t>
                </a:r>
                <a:r>
                  <a:rPr lang="en-US" sz="2000" dirty="0"/>
                  <a:t> Scheme (JS)</a:t>
                </a:r>
              </a:p>
              <a:p>
                <a:pPr marL="0" indent="0">
                  <a:buNone/>
                </a:pPr>
                <a14:m>
                  <m:oMathPara xmlns:m="http://schemas.openxmlformats.org/officeDocument/2006/math">
                    <m:oMathParaPr>
                      <m:jc m:val="centerGroup"/>
                    </m:oMathParaPr>
                    <m:oMath xmlns:m="http://schemas.openxmlformats.org/officeDocument/2006/math">
                      <m:sSub>
                        <m:sSubPr>
                          <m:ctrlPr>
                            <a:rPr lang="en-US" sz="2000" i="1">
                              <a:latin typeface="Cambria Math"/>
                            </a:rPr>
                          </m:ctrlPr>
                        </m:sSubPr>
                        <m:e>
                          <m:r>
                            <a:rPr lang="en-US" sz="2000" i="1">
                              <a:latin typeface="Cambria Math"/>
                            </a:rPr>
                            <m:t>𝑤</m:t>
                          </m:r>
                        </m:e>
                        <m:sub>
                          <m:r>
                            <a:rPr lang="en-US" sz="2000" i="1">
                              <a:latin typeface="Cambria Math"/>
                            </a:rPr>
                            <m:t>𝑖𝑗</m:t>
                          </m:r>
                        </m:sub>
                      </m:sSub>
                      <m:r>
                        <a:rPr lang="en-US" sz="2000" i="1">
                          <a:latin typeface="Cambria Math"/>
                        </a:rPr>
                        <m:t>=</m:t>
                      </m:r>
                      <m:f>
                        <m:fPr>
                          <m:ctrlPr>
                            <a:rPr lang="en-US" sz="2000" i="1" smtClean="0">
                              <a:latin typeface="Cambria Math"/>
                            </a:rPr>
                          </m:ctrlPr>
                        </m:fPr>
                        <m:num>
                          <m:sSub>
                            <m:sSubPr>
                              <m:ctrlPr>
                                <a:rPr lang="en-US" sz="2000" i="1">
                                  <a:latin typeface="Cambria Math"/>
                                  <a:ea typeface="Cambria Math"/>
                                </a:rPr>
                              </m:ctrlPr>
                            </m:sSubPr>
                            <m:e>
                              <m:r>
                                <a:rPr lang="en-US" sz="2000" i="1">
                                  <a:latin typeface="Cambria Math"/>
                                  <a:ea typeface="Cambria Math"/>
                                </a:rPr>
                                <m:t>|</m:t>
                              </m:r>
                              <m:r>
                                <a:rPr lang="en-US" sz="2000" i="1">
                                  <a:latin typeface="Cambria Math"/>
                                  <a:ea typeface="Cambria Math"/>
                                </a:rPr>
                                <m:t>𝐵</m:t>
                              </m:r>
                            </m:e>
                            <m:sub>
                              <m:r>
                                <a:rPr lang="en-US" sz="2000" i="1">
                                  <a:latin typeface="Cambria Math"/>
                                  <a:ea typeface="Cambria Math"/>
                                </a:rPr>
                                <m:t>𝑖𝑗</m:t>
                              </m:r>
                            </m:sub>
                          </m:sSub>
                          <m:r>
                            <a:rPr lang="en-US" sz="2000" i="1">
                              <a:latin typeface="Cambria Math"/>
                              <a:ea typeface="Cambria Math"/>
                            </a:rPr>
                            <m:t>|</m:t>
                          </m:r>
                        </m:num>
                        <m:den>
                          <m:sSub>
                            <m:sSubPr>
                              <m:ctrlPr>
                                <a:rPr lang="en-US" sz="2000" i="1">
                                  <a:latin typeface="Cambria Math"/>
                                  <a:ea typeface="Cambria Math"/>
                                </a:rPr>
                              </m:ctrlPr>
                            </m:sSubPr>
                            <m:e>
                              <m:d>
                                <m:dPr>
                                  <m:begChr m:val="|"/>
                                  <m:endChr m:val="|"/>
                                  <m:ctrlPr>
                                    <a:rPr lang="en-US" sz="2000" i="1">
                                      <a:latin typeface="Cambria Math"/>
                                      <a:ea typeface="Cambria Math"/>
                                    </a:rPr>
                                  </m:ctrlPr>
                                </m:dPr>
                                <m:e>
                                  <m:sSub>
                                    <m:sSubPr>
                                      <m:ctrlPr>
                                        <a:rPr lang="en-US" sz="2000" i="1">
                                          <a:latin typeface="Cambria Math"/>
                                          <a:ea typeface="Cambria Math"/>
                                        </a:rPr>
                                      </m:ctrlPr>
                                    </m:sSubPr>
                                    <m:e>
                                      <m:r>
                                        <a:rPr lang="en-US" sz="2000" i="1">
                                          <a:latin typeface="Cambria Math"/>
                                          <a:ea typeface="Cambria Math"/>
                                        </a:rPr>
                                        <m:t>𝐵</m:t>
                                      </m:r>
                                    </m:e>
                                    <m:sub>
                                      <m:r>
                                        <a:rPr lang="en-US" sz="2000" i="1">
                                          <a:latin typeface="Cambria Math"/>
                                          <a:ea typeface="Cambria Math"/>
                                        </a:rPr>
                                        <m:t>𝑖</m:t>
                                      </m:r>
                                    </m:sub>
                                  </m:sSub>
                                </m:e>
                              </m:d>
                              <m:r>
                                <a:rPr lang="en-US" sz="2000" b="0" i="1" smtClean="0">
                                  <a:latin typeface="Cambria Math"/>
                                  <a:ea typeface="Cambria Math"/>
                                </a:rPr>
                                <m:t>+</m:t>
                              </m:r>
                              <m:d>
                                <m:dPr>
                                  <m:begChr m:val="|"/>
                                  <m:endChr m:val="|"/>
                                  <m:ctrlPr>
                                    <a:rPr lang="en-US" sz="2000" i="1">
                                      <a:latin typeface="Cambria Math"/>
                                      <a:ea typeface="Cambria Math"/>
                                    </a:rPr>
                                  </m:ctrlPr>
                                </m:dPr>
                                <m:e>
                                  <m:sSub>
                                    <m:sSubPr>
                                      <m:ctrlPr>
                                        <a:rPr lang="en-US" sz="2000" i="1">
                                          <a:latin typeface="Cambria Math"/>
                                          <a:ea typeface="Cambria Math"/>
                                        </a:rPr>
                                      </m:ctrlPr>
                                    </m:sSubPr>
                                    <m:e>
                                      <m:r>
                                        <a:rPr lang="en-US" sz="2000" i="1">
                                          <a:latin typeface="Cambria Math"/>
                                          <a:ea typeface="Cambria Math"/>
                                        </a:rPr>
                                        <m:t>𝐵</m:t>
                                      </m:r>
                                    </m:e>
                                    <m:sub>
                                      <m:r>
                                        <a:rPr lang="en-US" sz="2000" b="0" i="1" smtClean="0">
                                          <a:latin typeface="Cambria Math"/>
                                          <a:ea typeface="Cambria Math"/>
                                        </a:rPr>
                                        <m:t>𝑗</m:t>
                                      </m:r>
                                    </m:sub>
                                  </m:sSub>
                                </m:e>
                              </m:d>
                              <m:r>
                                <a:rPr lang="en-US" sz="2000" b="0" i="1" smtClean="0">
                                  <a:latin typeface="Cambria Math"/>
                                  <a:ea typeface="Cambria Math"/>
                                </a:rPr>
                                <m:t>−</m:t>
                              </m:r>
                              <m:r>
                                <a:rPr lang="en-US" sz="2000" i="1">
                                  <a:latin typeface="Cambria Math"/>
                                  <a:ea typeface="Cambria Math"/>
                                </a:rPr>
                                <m:t>|</m:t>
                              </m:r>
                              <m:r>
                                <a:rPr lang="en-US" sz="2000" i="1">
                                  <a:latin typeface="Cambria Math"/>
                                  <a:ea typeface="Cambria Math"/>
                                </a:rPr>
                                <m:t>𝐵</m:t>
                              </m:r>
                            </m:e>
                            <m:sub>
                              <m:r>
                                <a:rPr lang="en-US" sz="2000" i="1">
                                  <a:latin typeface="Cambria Math"/>
                                  <a:ea typeface="Cambria Math"/>
                                </a:rPr>
                                <m:t>𝑖𝑗</m:t>
                              </m:r>
                            </m:sub>
                          </m:sSub>
                          <m:r>
                            <a:rPr lang="en-US" sz="2000" i="1">
                              <a:latin typeface="Cambria Math"/>
                              <a:ea typeface="Cambria Math"/>
                            </a:rPr>
                            <m:t>|</m:t>
                          </m:r>
                        </m:den>
                      </m:f>
                    </m:oMath>
                  </m:oMathPara>
                </a14:m>
                <a:endParaRPr lang="en-US" sz="2000" dirty="0"/>
              </a:p>
              <a:p>
                <a:pPr marL="518831" indent="-518831">
                  <a:buFont typeface="+mj-lt"/>
                  <a:buAutoNum type="arabicPeriod" startAt="5"/>
                </a:pPr>
                <a:r>
                  <a:rPr lang="en-US" sz="2000" dirty="0"/>
                  <a:t>Enhanced Jaccard Scheme (EJS )</a:t>
                </a:r>
              </a:p>
              <a:p>
                <a:pPr marL="0" indent="0" algn="ctr">
                  <a:buNone/>
                </a:pPr>
                <a14:m>
                  <m:oMath xmlns:m="http://schemas.openxmlformats.org/officeDocument/2006/math">
                    <m:sSub>
                      <m:sSubPr>
                        <m:ctrlPr>
                          <a:rPr lang="en-US" sz="2000" i="1">
                            <a:latin typeface="Cambria Math"/>
                          </a:rPr>
                        </m:ctrlPr>
                      </m:sSubPr>
                      <m:e>
                        <m:r>
                          <a:rPr lang="en-US" sz="2000" i="1">
                            <a:latin typeface="Cambria Math"/>
                          </a:rPr>
                          <m:t>𝑤</m:t>
                        </m:r>
                      </m:e>
                      <m:sub>
                        <m:r>
                          <a:rPr lang="en-US" sz="2000" i="1">
                            <a:latin typeface="Cambria Math"/>
                          </a:rPr>
                          <m:t>𝑖𝑗</m:t>
                        </m:r>
                      </m:sub>
                    </m:sSub>
                    <m:r>
                      <a:rPr lang="en-US" sz="2000" i="1">
                        <a:latin typeface="Cambria Math"/>
                      </a:rPr>
                      <m:t>=</m:t>
                    </m:r>
                    <m:f>
                      <m:fPr>
                        <m:ctrlPr>
                          <a:rPr lang="en-US" sz="2000" i="1">
                            <a:latin typeface="Cambria Math"/>
                          </a:rPr>
                        </m:ctrlPr>
                      </m:fPr>
                      <m:num>
                        <m:sSub>
                          <m:sSubPr>
                            <m:ctrlPr>
                              <a:rPr lang="en-US" sz="2000" i="1">
                                <a:latin typeface="Cambria Math"/>
                                <a:ea typeface="Cambria Math"/>
                              </a:rPr>
                            </m:ctrlPr>
                          </m:sSubPr>
                          <m:e>
                            <m:r>
                              <a:rPr lang="en-US" sz="2000" i="1">
                                <a:latin typeface="Cambria Math"/>
                                <a:ea typeface="Cambria Math"/>
                              </a:rPr>
                              <m:t>|</m:t>
                            </m:r>
                            <m:r>
                              <a:rPr lang="en-US" sz="2000" i="1">
                                <a:latin typeface="Cambria Math"/>
                                <a:ea typeface="Cambria Math"/>
                              </a:rPr>
                              <m:t>𝐵</m:t>
                            </m:r>
                          </m:e>
                          <m:sub>
                            <m:r>
                              <a:rPr lang="en-US" sz="2000" i="1">
                                <a:latin typeface="Cambria Math"/>
                                <a:ea typeface="Cambria Math"/>
                              </a:rPr>
                              <m:t>𝑖𝑗</m:t>
                            </m:r>
                          </m:sub>
                        </m:sSub>
                        <m:r>
                          <a:rPr lang="en-US" sz="2000" i="1">
                            <a:latin typeface="Cambria Math"/>
                            <a:ea typeface="Cambria Math"/>
                          </a:rPr>
                          <m:t>|</m:t>
                        </m:r>
                      </m:num>
                      <m:den>
                        <m:sSub>
                          <m:sSubPr>
                            <m:ctrlPr>
                              <a:rPr lang="en-US" sz="2000" i="1">
                                <a:latin typeface="Cambria Math"/>
                                <a:ea typeface="Cambria Math"/>
                              </a:rPr>
                            </m:ctrlPr>
                          </m:sSubPr>
                          <m:e>
                            <m:d>
                              <m:dPr>
                                <m:begChr m:val="|"/>
                                <m:endChr m:val="|"/>
                                <m:ctrlPr>
                                  <a:rPr lang="en-US" sz="2000" i="1">
                                    <a:latin typeface="Cambria Math"/>
                                    <a:ea typeface="Cambria Math"/>
                                  </a:rPr>
                                </m:ctrlPr>
                              </m:dPr>
                              <m:e>
                                <m:sSub>
                                  <m:sSubPr>
                                    <m:ctrlPr>
                                      <a:rPr lang="en-US" sz="2000" i="1">
                                        <a:latin typeface="Cambria Math"/>
                                        <a:ea typeface="Cambria Math"/>
                                      </a:rPr>
                                    </m:ctrlPr>
                                  </m:sSubPr>
                                  <m:e>
                                    <m:r>
                                      <a:rPr lang="en-US" sz="2000" i="1">
                                        <a:latin typeface="Cambria Math"/>
                                        <a:ea typeface="Cambria Math"/>
                                      </a:rPr>
                                      <m:t>𝐵</m:t>
                                    </m:r>
                                  </m:e>
                                  <m:sub>
                                    <m:r>
                                      <a:rPr lang="en-US" sz="2000" i="1">
                                        <a:latin typeface="Cambria Math"/>
                                        <a:ea typeface="Cambria Math"/>
                                      </a:rPr>
                                      <m:t>𝑖</m:t>
                                    </m:r>
                                  </m:sub>
                                </m:sSub>
                              </m:e>
                            </m:d>
                            <m:r>
                              <a:rPr lang="en-US" sz="2000" i="1">
                                <a:latin typeface="Cambria Math"/>
                                <a:ea typeface="Cambria Math"/>
                              </a:rPr>
                              <m:t>+</m:t>
                            </m:r>
                            <m:d>
                              <m:dPr>
                                <m:begChr m:val="|"/>
                                <m:endChr m:val="|"/>
                                <m:ctrlPr>
                                  <a:rPr lang="en-US" sz="2000" i="1">
                                    <a:latin typeface="Cambria Math"/>
                                    <a:ea typeface="Cambria Math"/>
                                  </a:rPr>
                                </m:ctrlPr>
                              </m:dPr>
                              <m:e>
                                <m:sSub>
                                  <m:sSubPr>
                                    <m:ctrlPr>
                                      <a:rPr lang="en-US" sz="2000" i="1">
                                        <a:latin typeface="Cambria Math"/>
                                        <a:ea typeface="Cambria Math"/>
                                      </a:rPr>
                                    </m:ctrlPr>
                                  </m:sSubPr>
                                  <m:e>
                                    <m:r>
                                      <a:rPr lang="en-US" sz="2000" i="1">
                                        <a:latin typeface="Cambria Math"/>
                                        <a:ea typeface="Cambria Math"/>
                                      </a:rPr>
                                      <m:t>𝐵</m:t>
                                    </m:r>
                                  </m:e>
                                  <m:sub>
                                    <m:r>
                                      <a:rPr lang="en-US" sz="2000" i="1">
                                        <a:latin typeface="Cambria Math"/>
                                        <a:ea typeface="Cambria Math"/>
                                      </a:rPr>
                                      <m:t>𝑗</m:t>
                                    </m:r>
                                  </m:sub>
                                </m:sSub>
                              </m:e>
                            </m:d>
                            <m:r>
                              <a:rPr lang="en-US" sz="2000" i="1">
                                <a:latin typeface="Cambria Math"/>
                                <a:ea typeface="Cambria Math"/>
                              </a:rPr>
                              <m:t>−|</m:t>
                            </m:r>
                            <m:r>
                              <a:rPr lang="en-US" sz="2000" i="1">
                                <a:latin typeface="Cambria Math"/>
                                <a:ea typeface="Cambria Math"/>
                              </a:rPr>
                              <m:t>𝐵</m:t>
                            </m:r>
                          </m:e>
                          <m:sub>
                            <m:r>
                              <a:rPr lang="en-US" sz="2000" i="1">
                                <a:latin typeface="Cambria Math"/>
                                <a:ea typeface="Cambria Math"/>
                              </a:rPr>
                              <m:t>𝑖𝑗</m:t>
                            </m:r>
                          </m:sub>
                        </m:sSub>
                        <m:r>
                          <a:rPr lang="en-US" sz="2000" i="1">
                            <a:latin typeface="Cambria Math"/>
                            <a:ea typeface="Cambria Math"/>
                          </a:rPr>
                          <m:t>|</m:t>
                        </m:r>
                      </m:den>
                    </m:f>
                    <m:r>
                      <a:rPr lang="en-US" sz="2000" i="1" smtClean="0">
                        <a:latin typeface="Cambria Math"/>
                        <a:ea typeface="Cambria Math"/>
                      </a:rPr>
                      <m:t>∙</m:t>
                    </m:r>
                    <m:func>
                      <m:funcPr>
                        <m:ctrlPr>
                          <a:rPr lang="en-US" sz="2000" i="1">
                            <a:latin typeface="Cambria Math"/>
                            <a:ea typeface="Cambria Math"/>
                          </a:rPr>
                        </m:ctrlPr>
                      </m:funcPr>
                      <m:fName>
                        <m:r>
                          <m:rPr>
                            <m:sty m:val="p"/>
                          </m:rPr>
                          <a:rPr lang="en-US" sz="2000">
                            <a:latin typeface="Cambria Math"/>
                            <a:ea typeface="Cambria Math"/>
                          </a:rPr>
                          <m:t>log</m:t>
                        </m:r>
                      </m:fName>
                      <m:e>
                        <m:f>
                          <m:fPr>
                            <m:ctrlPr>
                              <a:rPr lang="en-US" sz="2000" i="1">
                                <a:latin typeface="Cambria Math"/>
                                <a:ea typeface="Cambria Math"/>
                              </a:rPr>
                            </m:ctrlPr>
                          </m:fPr>
                          <m:num>
                            <m:r>
                              <a:rPr lang="en-US" sz="2000" i="1">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𝑉</m:t>
                                </m:r>
                              </m:e>
                              <m:sub>
                                <m:r>
                                  <a:rPr lang="en-US" sz="2000" b="0" i="1" smtClean="0">
                                    <a:latin typeface="Cambria Math"/>
                                    <a:ea typeface="Cambria Math"/>
                                  </a:rPr>
                                  <m:t>𝐺</m:t>
                                </m:r>
                              </m:sub>
                            </m:sSub>
                            <m:r>
                              <a:rPr lang="en-US" sz="2000" i="1">
                                <a:latin typeface="Cambria Math"/>
                                <a:ea typeface="Cambria Math"/>
                              </a:rPr>
                              <m:t>|</m:t>
                            </m:r>
                          </m:num>
                          <m:den>
                            <m:r>
                              <a:rPr lang="en-US" sz="2000" i="1">
                                <a:latin typeface="Cambria Math"/>
                                <a:ea typeface="Cambria Math"/>
                              </a:rPr>
                              <m:t>|</m:t>
                            </m:r>
                            <m:sSub>
                              <m:sSubPr>
                                <m:ctrlPr>
                                  <a:rPr lang="en-US" sz="2000" i="1">
                                    <a:latin typeface="Cambria Math"/>
                                    <a:ea typeface="Cambria Math"/>
                                  </a:rPr>
                                </m:ctrlPr>
                              </m:sSubPr>
                              <m:e>
                                <m:r>
                                  <a:rPr lang="en-US" sz="2000" b="0" i="1" smtClean="0">
                                    <a:latin typeface="Cambria Math"/>
                                    <a:ea typeface="Cambria Math"/>
                                  </a:rPr>
                                  <m:t>𝑣</m:t>
                                </m:r>
                              </m:e>
                              <m:sub>
                                <m:r>
                                  <a:rPr lang="en-US" sz="2000" i="1">
                                    <a:latin typeface="Cambria Math"/>
                                    <a:ea typeface="Cambria Math"/>
                                  </a:rPr>
                                  <m:t>𝑖</m:t>
                                </m:r>
                              </m:sub>
                            </m:sSub>
                            <m:r>
                              <a:rPr lang="en-US" sz="2000" i="1">
                                <a:latin typeface="Cambria Math"/>
                                <a:ea typeface="Cambria Math"/>
                              </a:rPr>
                              <m:t>|</m:t>
                            </m:r>
                          </m:den>
                        </m:f>
                      </m:e>
                    </m:func>
                  </m:oMath>
                </a14:m>
                <a:r>
                  <a:rPr lang="en-US" sz="2000" dirty="0">
                    <a:ea typeface="Cambria Math"/>
                  </a:rPr>
                  <a:t> </a:t>
                </a:r>
                <a14:m>
                  <m:oMath xmlns:m="http://schemas.openxmlformats.org/officeDocument/2006/math">
                    <m:r>
                      <a:rPr lang="en-US" sz="2000" i="1">
                        <a:latin typeface="Cambria Math"/>
                        <a:ea typeface="Cambria Math"/>
                      </a:rPr>
                      <m:t>∙</m:t>
                    </m:r>
                    <m:func>
                      <m:funcPr>
                        <m:ctrlPr>
                          <a:rPr lang="en-US" sz="2000" i="1">
                            <a:latin typeface="Cambria Math"/>
                            <a:ea typeface="Cambria Math"/>
                          </a:rPr>
                        </m:ctrlPr>
                      </m:funcPr>
                      <m:fName>
                        <m:r>
                          <m:rPr>
                            <m:sty m:val="p"/>
                          </m:rPr>
                          <a:rPr lang="en-US" sz="2000">
                            <a:latin typeface="Cambria Math"/>
                            <a:ea typeface="Cambria Math"/>
                          </a:rPr>
                          <m:t>log</m:t>
                        </m:r>
                      </m:fName>
                      <m:e>
                        <m:f>
                          <m:fPr>
                            <m:ctrlPr>
                              <a:rPr lang="en-US" sz="2000" i="1">
                                <a:latin typeface="Cambria Math"/>
                                <a:ea typeface="Cambria Math"/>
                              </a:rPr>
                            </m:ctrlPr>
                          </m:fPr>
                          <m:num>
                            <m:r>
                              <a:rPr lang="en-US" sz="2000" i="1">
                                <a:latin typeface="Cambria Math"/>
                                <a:ea typeface="Cambria Math"/>
                              </a:rPr>
                              <m:t>|</m:t>
                            </m:r>
                            <m:sSub>
                              <m:sSubPr>
                                <m:ctrlPr>
                                  <a:rPr lang="en-US" sz="2000" i="1">
                                    <a:latin typeface="Cambria Math"/>
                                    <a:ea typeface="Cambria Math"/>
                                  </a:rPr>
                                </m:ctrlPr>
                              </m:sSubPr>
                              <m:e>
                                <m:r>
                                  <a:rPr lang="en-US" sz="2000" i="1">
                                    <a:latin typeface="Cambria Math"/>
                                    <a:ea typeface="Cambria Math"/>
                                  </a:rPr>
                                  <m:t>𝑉</m:t>
                                </m:r>
                              </m:e>
                              <m:sub>
                                <m:r>
                                  <a:rPr lang="en-US" sz="2000" i="1">
                                    <a:latin typeface="Cambria Math"/>
                                    <a:ea typeface="Cambria Math"/>
                                  </a:rPr>
                                  <m:t>𝐺</m:t>
                                </m:r>
                              </m:sub>
                            </m:sSub>
                            <m:r>
                              <a:rPr lang="en-US" sz="2000" i="1">
                                <a:latin typeface="Cambria Math"/>
                                <a:ea typeface="Cambria Math"/>
                              </a:rPr>
                              <m:t>|</m:t>
                            </m:r>
                          </m:num>
                          <m:den>
                            <m:r>
                              <a:rPr lang="en-US" sz="2000" i="1">
                                <a:latin typeface="Cambria Math"/>
                                <a:ea typeface="Cambria Math"/>
                              </a:rPr>
                              <m:t>|</m:t>
                            </m:r>
                            <m:sSub>
                              <m:sSubPr>
                                <m:ctrlPr>
                                  <a:rPr lang="en-US" sz="2000" i="1">
                                    <a:latin typeface="Cambria Math"/>
                                    <a:ea typeface="Cambria Math"/>
                                  </a:rPr>
                                </m:ctrlPr>
                              </m:sSubPr>
                              <m:e>
                                <m:r>
                                  <a:rPr lang="en-US" sz="2000" i="1">
                                    <a:latin typeface="Cambria Math"/>
                                    <a:ea typeface="Cambria Math"/>
                                  </a:rPr>
                                  <m:t>𝑣</m:t>
                                </m:r>
                              </m:e>
                              <m:sub>
                                <m:r>
                                  <a:rPr lang="en-US" sz="2000" b="0" i="1" smtClean="0">
                                    <a:latin typeface="Cambria Math"/>
                                    <a:ea typeface="Cambria Math"/>
                                  </a:rPr>
                                  <m:t>𝑗</m:t>
                                </m:r>
                              </m:sub>
                            </m:sSub>
                            <m:r>
                              <a:rPr lang="en-US" sz="2000" i="1">
                                <a:latin typeface="Cambria Math"/>
                                <a:ea typeface="Cambria Math"/>
                              </a:rPr>
                              <m:t>|</m:t>
                            </m:r>
                          </m:den>
                        </m:f>
                      </m:e>
                    </m:func>
                  </m:oMath>
                </a14:m>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4294967295"/>
              </p:nvPr>
            </p:nvSpPr>
            <p:spPr>
              <a:xfrm>
                <a:off x="639303" y="1108503"/>
                <a:ext cx="8504697" cy="6136921"/>
              </a:xfrm>
              <a:blipFill rotWithShape="1">
                <a:blip r:embed="rId3"/>
                <a:stretch>
                  <a:fillRect l="-789" t="-596"/>
                </a:stretch>
              </a:blipFill>
            </p:spPr>
            <p:txBody>
              <a:bodyPr/>
              <a:lstStyle/>
              <a:p>
                <a:r>
                  <a:rPr lang="en-US">
                    <a:noFill/>
                  </a:rPr>
                  <a:t> </a:t>
                </a:r>
              </a:p>
            </p:txBody>
          </p:sp>
        </mc:Fallback>
      </mc:AlternateContent>
      <p:sp>
        <p:nvSpPr>
          <p:cNvPr id="9" name="Θέση υποσέλιδου 8"/>
          <p:cNvSpPr>
            <a:spLocks noGrp="1"/>
          </p:cNvSpPr>
          <p:nvPr>
            <p:ph type="ftr" sz="quarter" idx="11"/>
          </p:nvPr>
        </p:nvSpPr>
        <p:spPr/>
        <p:txBody>
          <a:bodyPr/>
          <a:lstStyle/>
          <a:p>
            <a:pPr algn="ctr">
              <a:defRPr/>
            </a:pPr>
            <a:r>
              <a:rPr lang="en-US" smtClean="0"/>
              <a:t>Papadakis &amp; Palpanas, ScaDS, Leipzig, July 2016</a:t>
            </a:r>
            <a:endParaRPr lang="en-US" dirty="0"/>
          </a:p>
        </p:txBody>
      </p:sp>
    </p:spTree>
    <p:extLst>
      <p:ext uri="{BB962C8B-B14F-4D97-AF65-F5344CB8AC3E}">
        <p14:creationId xmlns:p14="http://schemas.microsoft.com/office/powerpoint/2010/main" val="221109221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47036"/>
            <a:ext cx="9144000" cy="721079"/>
          </a:xfrm>
        </p:spPr>
        <p:txBody>
          <a:bodyPr>
            <a:normAutofit fontScale="90000"/>
          </a:bodyPr>
          <a:lstStyle/>
          <a:p>
            <a:r>
              <a:rPr lang="en-US" dirty="0" smtClean="0"/>
              <a:t>Graph Pruning</a:t>
            </a:r>
            <a:endParaRPr lang="en-US" dirty="0"/>
          </a:p>
        </p:txBody>
      </p:sp>
      <p:sp>
        <p:nvSpPr>
          <p:cNvPr id="3" name="Content Placeholder 2"/>
          <p:cNvSpPr>
            <a:spLocks noGrp="1"/>
          </p:cNvSpPr>
          <p:nvPr>
            <p:ph sz="quarter" idx="4294967295"/>
          </p:nvPr>
        </p:nvSpPr>
        <p:spPr>
          <a:xfrm>
            <a:off x="395536" y="1133072"/>
            <a:ext cx="7834153" cy="5104240"/>
          </a:xfrm>
        </p:spPr>
        <p:txBody>
          <a:bodyPr>
            <a:noAutofit/>
          </a:bodyPr>
          <a:lstStyle/>
          <a:p>
            <a:pPr marL="0" indent="0">
              <a:buNone/>
            </a:pPr>
            <a:r>
              <a:rPr lang="en-US" sz="2400" b="1" dirty="0" smtClean="0"/>
              <a:t>Pruning algorithms</a:t>
            </a:r>
          </a:p>
          <a:p>
            <a:pPr marL="518831" indent="-518831">
              <a:buFont typeface="+mj-lt"/>
              <a:buAutoNum type="arabicPeriod"/>
            </a:pPr>
            <a:r>
              <a:rPr lang="en-US" sz="2400" dirty="0" smtClean="0"/>
              <a:t>Edge-centric</a:t>
            </a:r>
          </a:p>
          <a:p>
            <a:pPr marL="518831" indent="-518831">
              <a:buFont typeface="+mj-lt"/>
              <a:buAutoNum type="arabicPeriod"/>
            </a:pPr>
            <a:r>
              <a:rPr lang="en-US" sz="2400" dirty="0" smtClean="0"/>
              <a:t>Node-centric</a:t>
            </a:r>
          </a:p>
          <a:p>
            <a:pPr marL="0" indent="0">
              <a:buNone/>
            </a:pPr>
            <a:r>
              <a:rPr lang="en-US" sz="2400" dirty="0"/>
              <a:t> </a:t>
            </a:r>
            <a:r>
              <a:rPr lang="en-US" sz="2400" dirty="0" smtClean="0"/>
              <a:t>they </a:t>
            </a:r>
            <a:r>
              <a:rPr lang="en-US" sz="2400" dirty="0"/>
              <a:t>produce </a:t>
            </a:r>
            <a:r>
              <a:rPr lang="en-US" sz="2400" dirty="0">
                <a:solidFill>
                  <a:srgbClr val="C00000"/>
                </a:solidFill>
              </a:rPr>
              <a:t>directed</a:t>
            </a:r>
            <a:r>
              <a:rPr lang="en-US" sz="2400" dirty="0"/>
              <a:t> blocking graphs</a:t>
            </a:r>
          </a:p>
          <a:p>
            <a:pPr marL="518831" indent="-518831"/>
            <a:endParaRPr lang="en-US" sz="2400" dirty="0"/>
          </a:p>
          <a:p>
            <a:pPr marL="0" indent="0">
              <a:buNone/>
            </a:pPr>
            <a:r>
              <a:rPr lang="en-US" sz="2400" b="1" dirty="0" smtClean="0"/>
              <a:t>Pruning criteria</a:t>
            </a:r>
          </a:p>
          <a:p>
            <a:pPr marL="0" indent="0">
              <a:buNone/>
            </a:pPr>
            <a:r>
              <a:rPr lang="en-US" sz="2400" dirty="0" smtClean="0"/>
              <a:t>Scope:</a:t>
            </a:r>
          </a:p>
          <a:p>
            <a:pPr marL="793559" lvl="1" indent="-518831">
              <a:buFont typeface="+mj-lt"/>
              <a:buAutoNum type="arabicPeriod"/>
            </a:pPr>
            <a:r>
              <a:rPr lang="en-US" sz="2400" dirty="0" smtClean="0">
                <a:solidFill>
                  <a:schemeClr val="tx1"/>
                </a:solidFill>
              </a:rPr>
              <a:t>Global</a:t>
            </a:r>
          </a:p>
          <a:p>
            <a:pPr marL="793559" lvl="1" indent="-518831">
              <a:buFont typeface="+mj-lt"/>
              <a:buAutoNum type="arabicPeriod"/>
            </a:pPr>
            <a:r>
              <a:rPr lang="en-US" sz="2400" dirty="0" smtClean="0">
                <a:solidFill>
                  <a:schemeClr val="tx1"/>
                </a:solidFill>
              </a:rPr>
              <a:t>Local</a:t>
            </a:r>
          </a:p>
          <a:p>
            <a:pPr marL="792163" lvl="1" indent="-792163">
              <a:buNone/>
            </a:pPr>
            <a:r>
              <a:rPr lang="en-US" sz="2400" dirty="0" smtClean="0"/>
              <a:t>Functionality:</a:t>
            </a:r>
          </a:p>
          <a:p>
            <a:pPr marL="793559" lvl="1" indent="-518831">
              <a:buFont typeface="+mj-lt"/>
              <a:buAutoNum type="arabicPeriod"/>
            </a:pPr>
            <a:r>
              <a:rPr lang="en-US" sz="2400" dirty="0" smtClean="0">
                <a:solidFill>
                  <a:schemeClr val="tx1"/>
                </a:solidFill>
              </a:rPr>
              <a:t>Weight thresholds</a:t>
            </a:r>
          </a:p>
          <a:p>
            <a:pPr marL="793559" lvl="1" indent="-518831">
              <a:buFont typeface="+mj-lt"/>
              <a:buAutoNum type="arabicPeriod"/>
            </a:pPr>
            <a:r>
              <a:rPr lang="en-US" sz="2400" dirty="0" smtClean="0">
                <a:solidFill>
                  <a:schemeClr val="tx1"/>
                </a:solidFill>
              </a:rPr>
              <a:t>Cardinality thresholds</a:t>
            </a:r>
          </a:p>
        </p:txBody>
      </p:sp>
      <p:sp>
        <p:nvSpPr>
          <p:cNvPr id="4" name="Θέση υποσέλιδου 3"/>
          <p:cNvSpPr>
            <a:spLocks noGrp="1"/>
          </p:cNvSpPr>
          <p:nvPr>
            <p:ph type="ftr" sz="quarter" idx="11"/>
          </p:nvPr>
        </p:nvSpPr>
        <p:spPr/>
        <p:txBody>
          <a:bodyPr/>
          <a:lstStyle/>
          <a:p>
            <a:pPr>
              <a:defRPr/>
            </a:pPr>
            <a:r>
              <a:rPr lang="en-US" smtClean="0"/>
              <a:t>Papadakis &amp; Palpanas, ScaDS, Leipzig, July 2016</a:t>
            </a: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356320"/>
            <a:ext cx="30861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078919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6915"/>
            <a:ext cx="9144000" cy="721079"/>
          </a:xfrm>
        </p:spPr>
        <p:txBody>
          <a:bodyPr>
            <a:normAutofit fontScale="90000"/>
          </a:bodyPr>
          <a:lstStyle/>
          <a:p>
            <a:r>
              <a:rPr lang="en-US" dirty="0" smtClean="0"/>
              <a:t>Thresholds for Graph Pruning</a:t>
            </a:r>
            <a:endParaRPr lang="en-US" dirty="0"/>
          </a:p>
        </p:txBody>
      </p:sp>
      <p:sp>
        <p:nvSpPr>
          <p:cNvPr id="3" name="Content Placeholder 2"/>
          <p:cNvSpPr>
            <a:spLocks noGrp="1"/>
          </p:cNvSpPr>
          <p:nvPr>
            <p:ph sz="quarter" idx="4294967295"/>
          </p:nvPr>
        </p:nvSpPr>
        <p:spPr>
          <a:xfrm>
            <a:off x="467545" y="1169651"/>
            <a:ext cx="8208912" cy="5499709"/>
          </a:xfrm>
        </p:spPr>
        <p:txBody>
          <a:bodyPr>
            <a:noAutofit/>
          </a:bodyPr>
          <a:lstStyle/>
          <a:p>
            <a:pPr marL="0" indent="0">
              <a:buNone/>
            </a:pPr>
            <a:r>
              <a:rPr lang="en-US" sz="2400" dirty="0" smtClean="0"/>
              <a:t>Experiments show robust behavior of the following configurations:</a:t>
            </a:r>
          </a:p>
          <a:p>
            <a:pPr marL="518831" indent="-518831">
              <a:buFont typeface="+mj-lt"/>
              <a:buAutoNum type="arabicPeriod"/>
            </a:pPr>
            <a:endParaRPr lang="en-US" sz="2400" b="1" dirty="0" smtClean="0"/>
          </a:p>
          <a:p>
            <a:pPr marL="518831" indent="-518831">
              <a:buFont typeface="+mj-lt"/>
              <a:buAutoNum type="arabicPeriod"/>
            </a:pPr>
            <a:r>
              <a:rPr lang="en-US" sz="2400" b="1" dirty="0" smtClean="0"/>
              <a:t>Weighted Edge Pruning </a:t>
            </a:r>
            <a:r>
              <a:rPr lang="en-US" sz="2400" dirty="0" smtClean="0"/>
              <a:t>(WEP) </a:t>
            </a:r>
            <a:br>
              <a:rPr lang="en-US" sz="2400" dirty="0" smtClean="0"/>
            </a:br>
            <a:r>
              <a:rPr lang="en-US" sz="2400" dirty="0" smtClean="0"/>
              <a:t>	threshold: average weight across all edges</a:t>
            </a:r>
          </a:p>
          <a:p>
            <a:pPr marL="518831" indent="-518831">
              <a:buFont typeface="+mj-lt"/>
              <a:buAutoNum type="arabicPeriod"/>
            </a:pPr>
            <a:r>
              <a:rPr lang="en-US" sz="2400" b="1" dirty="0" smtClean="0"/>
              <a:t>Cardinality Edge Pruning </a:t>
            </a:r>
            <a:r>
              <a:rPr lang="en-US" sz="2400" dirty="0" smtClean="0"/>
              <a:t>(CEP) </a:t>
            </a:r>
            <a:br>
              <a:rPr lang="en-US" sz="2400" dirty="0" smtClean="0"/>
            </a:br>
            <a:r>
              <a:rPr lang="en-US" sz="2400" dirty="0" smtClean="0"/>
              <a:t>	threshold: K = BPE</a:t>
            </a:r>
            <a:r>
              <a:rPr lang="en-US" sz="2400" dirty="0" smtClean="0">
                <a:latin typeface="Calibri"/>
              </a:rPr>
              <a:t>∙</a:t>
            </a:r>
            <a:r>
              <a:rPr lang="en-US" sz="2400" dirty="0" smtClean="0"/>
              <a:t>|E|/2</a:t>
            </a:r>
          </a:p>
          <a:p>
            <a:pPr marL="518831" indent="-518831">
              <a:buFont typeface="+mj-lt"/>
              <a:buAutoNum type="arabicPeriod"/>
            </a:pPr>
            <a:r>
              <a:rPr lang="en-US" sz="2400" b="1" dirty="0" smtClean="0"/>
              <a:t>Weighted Node Pruning </a:t>
            </a:r>
            <a:r>
              <a:rPr lang="en-US" sz="2400" dirty="0" smtClean="0"/>
              <a:t>(WNP) </a:t>
            </a:r>
            <a:br>
              <a:rPr lang="en-US" sz="2400" dirty="0" smtClean="0"/>
            </a:br>
            <a:r>
              <a:rPr lang="en-US" sz="2400" dirty="0" smtClean="0"/>
              <a:t>	threshold</a:t>
            </a:r>
            <a:r>
              <a:rPr lang="en-US" sz="2400" dirty="0"/>
              <a:t>: for </a:t>
            </a:r>
            <a:r>
              <a:rPr lang="en-US" sz="2400" dirty="0" smtClean="0"/>
              <a:t>each node, the average weight of the 	adjacent edges</a:t>
            </a:r>
          </a:p>
          <a:p>
            <a:pPr marL="518831" indent="-518831">
              <a:buFont typeface="+mj-lt"/>
              <a:buAutoNum type="arabicPeriod"/>
            </a:pPr>
            <a:r>
              <a:rPr lang="en-US" sz="2400" b="1" dirty="0" smtClean="0"/>
              <a:t>Cardinality Node Pruning </a:t>
            </a:r>
            <a:r>
              <a:rPr lang="en-US" sz="2400" dirty="0" smtClean="0"/>
              <a:t>(CNP) </a:t>
            </a:r>
            <a:br>
              <a:rPr lang="en-US" sz="2400" dirty="0" smtClean="0"/>
            </a:br>
            <a:r>
              <a:rPr lang="en-US" sz="2400" dirty="0" smtClean="0"/>
              <a:t>	threshold</a:t>
            </a:r>
            <a:r>
              <a:rPr lang="en-US" sz="2400" dirty="0"/>
              <a:t>: for </a:t>
            </a:r>
            <a:r>
              <a:rPr lang="en-US" sz="2400" dirty="0" smtClean="0"/>
              <a:t>each node, k=BPE-1</a:t>
            </a:r>
            <a:endParaRPr lang="en-US" sz="2400" dirty="0"/>
          </a:p>
        </p:txBody>
      </p:sp>
      <p:sp>
        <p:nvSpPr>
          <p:cNvPr id="4" name="Θέση υποσέλιδου 3"/>
          <p:cNvSpPr>
            <a:spLocks noGrp="1"/>
          </p:cNvSpPr>
          <p:nvPr>
            <p:ph type="ftr" sz="quarter" idx="11"/>
          </p:nvPr>
        </p:nvSpPr>
        <p:spPr/>
        <p:txBody>
          <a:bodyPr/>
          <a:lstStyle/>
          <a:p>
            <a:pPr algn="ctr">
              <a:defRPr/>
            </a:pPr>
            <a:r>
              <a:rPr lang="en-US" smtClean="0"/>
              <a:t>Papadakis &amp; Palpanas, ScaDS, Leipzig, July 2016</a:t>
            </a:r>
            <a:endParaRPr lang="en-US" dirty="0"/>
          </a:p>
        </p:txBody>
      </p:sp>
    </p:spTree>
    <p:extLst>
      <p:ext uri="{BB962C8B-B14F-4D97-AF65-F5344CB8AC3E}">
        <p14:creationId xmlns:p14="http://schemas.microsoft.com/office/powerpoint/2010/main" val="277079238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6915"/>
            <a:ext cx="9144000" cy="721079"/>
          </a:xfrm>
        </p:spPr>
        <p:txBody>
          <a:bodyPr>
            <a:normAutofit fontScale="90000"/>
          </a:bodyPr>
          <a:lstStyle/>
          <a:p>
            <a:r>
              <a:rPr lang="en-US" dirty="0" smtClean="0"/>
              <a:t>Meta-blocking Challenges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4294967295"/>
              </p:nvPr>
            </p:nvSpPr>
            <p:spPr>
              <a:xfrm>
                <a:off x="467545" y="1097643"/>
                <a:ext cx="7416823" cy="5499709"/>
              </a:xfrm>
            </p:spPr>
            <p:txBody>
              <a:bodyPr>
                <a:noAutofit/>
              </a:bodyPr>
              <a:lstStyle/>
              <a:p>
                <a:pPr marL="457200" indent="-457200">
                  <a:buFont typeface="+mj-lt"/>
                  <a:buAutoNum type="arabicPeriod"/>
                </a:pPr>
                <a:r>
                  <a:rPr lang="en-US" sz="2400" b="1" dirty="0" smtClean="0"/>
                  <a:t>Time Efficiency</a:t>
                </a:r>
              </a:p>
              <a:p>
                <a:r>
                  <a:rPr lang="en-US" sz="2200" dirty="0" smtClean="0"/>
                  <a:t>Bottleneck: edge </a:t>
                </a:r>
                <a:r>
                  <a:rPr lang="en-US" sz="2200" dirty="0"/>
                  <a:t>weighting</a:t>
                </a:r>
                <a:endParaRPr lang="en-US" sz="2200" b="1" dirty="0" smtClean="0"/>
              </a:p>
              <a:p>
                <a:r>
                  <a:rPr lang="en-US" sz="2200" dirty="0" smtClean="0"/>
                  <a:t>Depends on </a:t>
                </a:r>
                <a14:m>
                  <m:oMath xmlns:m="http://schemas.openxmlformats.org/officeDocument/2006/math">
                    <m:d>
                      <m:dPr>
                        <m:begChr m:val="|"/>
                        <m:endChr m:val="|"/>
                        <m:ctrlPr>
                          <a:rPr lang="en-US" sz="2200" i="1">
                            <a:latin typeface="Cambria Math"/>
                          </a:rPr>
                        </m:ctrlPr>
                      </m:dPr>
                      <m:e>
                        <m:d>
                          <m:dPr>
                            <m:begChr m:val="|"/>
                            <m:endChr m:val="|"/>
                            <m:ctrlPr>
                              <a:rPr lang="en-US" sz="2200" i="1">
                                <a:latin typeface="Cambria Math"/>
                              </a:rPr>
                            </m:ctrlPr>
                          </m:dPr>
                          <m:e>
                            <m:r>
                              <a:rPr lang="en-US" sz="2200" i="1">
                                <a:latin typeface="Cambria Math"/>
                              </a:rPr>
                              <m:t>𝐵</m:t>
                            </m:r>
                          </m:e>
                        </m:d>
                      </m:e>
                    </m:d>
                  </m:oMath>
                </a14:m>
                <a:r>
                  <a:rPr lang="en-US" sz="2200" dirty="0"/>
                  <a:t>, BPE</a:t>
                </a:r>
              </a:p>
              <a:p>
                <a:pPr marL="520700" lvl="1" indent="-284163"/>
                <a14:m>
                  <m:oMath xmlns:m="http://schemas.openxmlformats.org/officeDocument/2006/math">
                    <m:d>
                      <m:dPr>
                        <m:begChr m:val="|"/>
                        <m:endChr m:val="|"/>
                        <m:ctrlPr>
                          <a:rPr lang="en-US" sz="2200" i="1">
                            <a:latin typeface="Cambria Math"/>
                          </a:rPr>
                        </m:ctrlPr>
                      </m:dPr>
                      <m:e>
                        <m:r>
                          <a:rPr lang="en-US" sz="2200" i="1">
                            <a:latin typeface="Cambria Math"/>
                          </a:rPr>
                          <m:t>𝐸</m:t>
                        </m:r>
                      </m:e>
                    </m:d>
                    <m:r>
                      <a:rPr lang="en-US" sz="2200" i="1">
                        <a:latin typeface="Cambria Math"/>
                      </a:rPr>
                      <m:t>=3.4</m:t>
                    </m:r>
                    <m:r>
                      <a:rPr lang="en-US" sz="2200" i="1">
                        <a:latin typeface="Cambria Math"/>
                        <a:ea typeface="Cambria Math"/>
                      </a:rPr>
                      <m:t>×106</m:t>
                    </m:r>
                  </m:oMath>
                </a14:m>
                <a:r>
                  <a:rPr lang="en-US" sz="2200" dirty="0"/>
                  <a:t> , </a:t>
                </a:r>
                <a14:m>
                  <m:oMath xmlns:m="http://schemas.openxmlformats.org/officeDocument/2006/math">
                    <m:d>
                      <m:dPr>
                        <m:begChr m:val="|"/>
                        <m:endChr m:val="|"/>
                        <m:ctrlPr>
                          <a:rPr lang="en-US" sz="2200" i="1">
                            <a:latin typeface="Cambria Math"/>
                          </a:rPr>
                        </m:ctrlPr>
                      </m:dPr>
                      <m:e>
                        <m:d>
                          <m:dPr>
                            <m:begChr m:val="|"/>
                            <m:endChr m:val="|"/>
                            <m:ctrlPr>
                              <a:rPr lang="en-US" sz="2200" i="1">
                                <a:latin typeface="Cambria Math"/>
                              </a:rPr>
                            </m:ctrlPr>
                          </m:dPr>
                          <m:e>
                            <m:r>
                              <a:rPr lang="en-US" sz="2200" i="1">
                                <a:latin typeface="Cambria Math"/>
                              </a:rPr>
                              <m:t>𝐵</m:t>
                            </m:r>
                          </m:e>
                        </m:d>
                      </m:e>
                    </m:d>
                    <m:r>
                      <a:rPr lang="en-US" sz="2200" i="1">
                        <a:latin typeface="Cambria Math"/>
                      </a:rPr>
                      <m:t>=4</m:t>
                    </m:r>
                    <m:r>
                      <a:rPr lang="en-US" sz="2200" i="1">
                        <a:latin typeface="Cambria Math"/>
                        <a:ea typeface="Cambria Math"/>
                      </a:rPr>
                      <m:t>×1010</m:t>
                    </m:r>
                  </m:oMath>
                </a14:m>
                <a:r>
                  <a:rPr lang="en-US" sz="2200" dirty="0"/>
                  <a:t>, BPE=15 </a:t>
                </a:r>
                <a:r>
                  <a:rPr lang="en-US" sz="2200" dirty="0" smtClean="0"/>
                  <a:t>→ 3 </a:t>
                </a:r>
                <a:r>
                  <a:rPr lang="en-US" sz="2200" dirty="0"/>
                  <a:t>hours</a:t>
                </a:r>
              </a:p>
              <a:p>
                <a:pPr marL="522288" lvl="1"/>
                <a14:m>
                  <m:oMath xmlns:m="http://schemas.openxmlformats.org/officeDocument/2006/math">
                    <m:d>
                      <m:dPr>
                        <m:begChr m:val="|"/>
                        <m:endChr m:val="|"/>
                        <m:ctrlPr>
                          <a:rPr lang="en-US" sz="2200" i="1">
                            <a:latin typeface="Cambria Math"/>
                          </a:rPr>
                        </m:ctrlPr>
                      </m:dPr>
                      <m:e>
                        <m:r>
                          <a:rPr lang="en-US" sz="2200" i="1">
                            <a:latin typeface="Cambria Math"/>
                          </a:rPr>
                          <m:t>𝐸</m:t>
                        </m:r>
                      </m:e>
                    </m:d>
                    <m:r>
                      <a:rPr lang="en-US" sz="2200" i="1">
                        <a:latin typeface="Cambria Math"/>
                      </a:rPr>
                      <m:t>=7.4</m:t>
                    </m:r>
                    <m:r>
                      <a:rPr lang="en-US" sz="2200" i="1">
                        <a:latin typeface="Cambria Math"/>
                        <a:ea typeface="Cambria Math"/>
                      </a:rPr>
                      <m:t>×106</m:t>
                    </m:r>
                  </m:oMath>
                </a14:m>
                <a:r>
                  <a:rPr lang="en-US" sz="2200" dirty="0"/>
                  <a:t> , </a:t>
                </a:r>
                <a14:m>
                  <m:oMath xmlns:m="http://schemas.openxmlformats.org/officeDocument/2006/math">
                    <m:d>
                      <m:dPr>
                        <m:begChr m:val="|"/>
                        <m:endChr m:val="|"/>
                        <m:ctrlPr>
                          <a:rPr lang="en-US" sz="2200" i="1">
                            <a:latin typeface="Cambria Math"/>
                          </a:rPr>
                        </m:ctrlPr>
                      </m:dPr>
                      <m:e>
                        <m:d>
                          <m:dPr>
                            <m:begChr m:val="|"/>
                            <m:endChr m:val="|"/>
                            <m:ctrlPr>
                              <a:rPr lang="en-US" sz="2200" i="1">
                                <a:latin typeface="Cambria Math"/>
                              </a:rPr>
                            </m:ctrlPr>
                          </m:dPr>
                          <m:e>
                            <m:r>
                              <a:rPr lang="en-US" sz="2200" i="1">
                                <a:latin typeface="Cambria Math"/>
                              </a:rPr>
                              <m:t>𝐵</m:t>
                            </m:r>
                          </m:e>
                        </m:d>
                      </m:e>
                    </m:d>
                    <m:r>
                      <a:rPr lang="en-US" sz="2200" i="1">
                        <a:latin typeface="Cambria Math"/>
                      </a:rPr>
                      <m:t>=2</m:t>
                    </m:r>
                    <m:r>
                      <a:rPr lang="en-US" sz="2200" i="1">
                        <a:latin typeface="Cambria Math"/>
                        <a:ea typeface="Cambria Math"/>
                      </a:rPr>
                      <m:t>×1011</m:t>
                    </m:r>
                  </m:oMath>
                </a14:m>
                <a:r>
                  <a:rPr lang="en-US" sz="2200" dirty="0"/>
                  <a:t>, BPE=40 → 186 </a:t>
                </a:r>
                <a:r>
                  <a:rPr lang="en-US" sz="2200" dirty="0" smtClean="0"/>
                  <a:t>hours</a:t>
                </a:r>
              </a:p>
              <a:p>
                <a:pPr marL="236538" lvl="1" indent="0">
                  <a:buNone/>
                </a:pPr>
                <a:endParaRPr lang="en-US" sz="2200" dirty="0" smtClean="0"/>
              </a:p>
              <a:p>
                <a:pPr marL="457200" indent="-457200">
                  <a:buFont typeface="+mj-lt"/>
                  <a:buAutoNum type="arabicPeriod" startAt="2"/>
                </a:pPr>
                <a:r>
                  <a:rPr lang="en-US" sz="2400" b="1" dirty="0" smtClean="0"/>
                  <a:t>Effectiveness</a:t>
                </a:r>
              </a:p>
              <a:p>
                <a:pPr marL="400050" lvl="1" indent="0">
                  <a:buNone/>
                </a:pPr>
                <a:r>
                  <a:rPr lang="en-US" sz="2200" dirty="0" smtClean="0"/>
                  <a:t>Simple pruning rules</a:t>
                </a:r>
                <a:endParaRPr lang="en-US" sz="22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4294967295"/>
              </p:nvPr>
            </p:nvSpPr>
            <p:spPr>
              <a:xfrm>
                <a:off x="467545" y="1097643"/>
                <a:ext cx="7416823" cy="5499709"/>
              </a:xfrm>
              <a:blipFill rotWithShape="1">
                <a:blip r:embed="rId3"/>
                <a:stretch>
                  <a:fillRect l="-1316" t="-998"/>
                </a:stretch>
              </a:blipFill>
            </p:spPr>
            <p:txBody>
              <a:bodyPr/>
              <a:lstStyle/>
              <a:p>
                <a:r>
                  <a:rPr lang="en-US">
                    <a:noFill/>
                  </a:rPr>
                  <a:t> </a:t>
                </a:r>
              </a:p>
            </p:txBody>
          </p:sp>
        </mc:Fallback>
      </mc:AlternateContent>
      <p:sp>
        <p:nvSpPr>
          <p:cNvPr id="4" name="Θέση υποσέλιδου 3"/>
          <p:cNvSpPr>
            <a:spLocks noGrp="1"/>
          </p:cNvSpPr>
          <p:nvPr>
            <p:ph type="ftr" sz="quarter" idx="11"/>
          </p:nvPr>
        </p:nvSpPr>
        <p:spPr/>
        <p:txBody>
          <a:bodyPr/>
          <a:lstStyle/>
          <a:p>
            <a:pPr algn="ctr">
              <a:defRPr/>
            </a:pPr>
            <a:r>
              <a:rPr lang="en-US" smtClean="0"/>
              <a:t>Papadakis &amp; Palpanas, ScaDS, Leipzig, July 2016</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899" y="3573016"/>
            <a:ext cx="4872790" cy="315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187069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44016"/>
            <a:ext cx="9144000" cy="721079"/>
          </a:xfrm>
        </p:spPr>
        <p:txBody>
          <a:bodyPr>
            <a:normAutofit fontScale="90000"/>
          </a:bodyPr>
          <a:lstStyle/>
          <a:p>
            <a:r>
              <a:rPr lang="en-US" dirty="0" smtClean="0"/>
              <a:t>Enhancing Meta-blocking Efficiency</a:t>
            </a:r>
            <a:endParaRPr lang="en-US" dirty="0"/>
          </a:p>
        </p:txBody>
      </p:sp>
      <p:sp>
        <p:nvSpPr>
          <p:cNvPr id="3" name="Content Placeholder 2"/>
          <p:cNvSpPr>
            <a:spLocks noGrp="1"/>
          </p:cNvSpPr>
          <p:nvPr>
            <p:ph sz="quarter" idx="4294967295"/>
          </p:nvPr>
        </p:nvSpPr>
        <p:spPr>
          <a:xfrm>
            <a:off x="611560" y="1124744"/>
            <a:ext cx="7920880" cy="5400600"/>
          </a:xfrm>
        </p:spPr>
        <p:txBody>
          <a:bodyPr>
            <a:noAutofit/>
          </a:bodyPr>
          <a:lstStyle/>
          <a:p>
            <a:r>
              <a:rPr lang="en-US" sz="2400" dirty="0" smtClean="0"/>
              <a:t>Block Filtering</a:t>
            </a:r>
          </a:p>
          <a:p>
            <a:pPr lvl="1"/>
            <a:r>
              <a:rPr lang="en-US" sz="2000" dirty="0" smtClean="0"/>
              <a:t>r = 0.8 </a:t>
            </a:r>
            <a:r>
              <a:rPr lang="en-US" sz="2000" dirty="0"/>
              <a:t>→ 4 </a:t>
            </a:r>
            <a:r>
              <a:rPr lang="en-US" sz="2000" dirty="0" smtClean="0"/>
              <a:t>times faster processing, on average</a:t>
            </a:r>
          </a:p>
          <a:p>
            <a:pPr lvl="1"/>
            <a:r>
              <a:rPr lang="en-US" sz="2000" dirty="0" smtClean="0"/>
              <a:t>reduces both ||B|| and BPE</a:t>
            </a:r>
          </a:p>
          <a:p>
            <a:endParaRPr lang="en-US" sz="2400" dirty="0" smtClean="0"/>
          </a:p>
          <a:p>
            <a:r>
              <a:rPr lang="en-US" sz="2400" dirty="0" smtClean="0"/>
              <a:t>Optimized Edge Weighting </a:t>
            </a:r>
            <a:br>
              <a:rPr lang="en-US" sz="2400" dirty="0" smtClean="0"/>
            </a:br>
            <a:r>
              <a:rPr lang="da-DK" sz="2000" dirty="0" smtClean="0"/>
              <a:t>[</a:t>
            </a:r>
            <a:r>
              <a:rPr lang="da-DK" sz="2000" dirty="0"/>
              <a:t>Papadakis et. al., EDBT 2016]</a:t>
            </a:r>
            <a:endParaRPr lang="en-US" sz="2000" dirty="0" smtClean="0"/>
          </a:p>
          <a:p>
            <a:pPr lvl="1"/>
            <a:r>
              <a:rPr lang="en-US" sz="2000" dirty="0">
                <a:solidFill>
                  <a:srgbClr val="C00000"/>
                </a:solidFill>
              </a:rPr>
              <a:t>Entity-based</a:t>
            </a:r>
            <a:r>
              <a:rPr lang="en-US" sz="2000" dirty="0"/>
              <a:t> instead of </a:t>
            </a:r>
            <a:r>
              <a:rPr lang="en-US" sz="2000" dirty="0">
                <a:solidFill>
                  <a:srgbClr val="C00000"/>
                </a:solidFill>
              </a:rPr>
              <a:t>Block-based</a:t>
            </a:r>
            <a:r>
              <a:rPr lang="en-US" sz="2000" dirty="0"/>
              <a:t> implementation</a:t>
            </a:r>
          </a:p>
          <a:p>
            <a:pPr lvl="1"/>
            <a:r>
              <a:rPr lang="en-US" sz="2000" dirty="0" smtClean="0"/>
              <a:t>An order of magnitude faster processing, in combination with Block Filtering</a:t>
            </a:r>
          </a:p>
          <a:p>
            <a:endParaRPr lang="en-US" sz="2400" dirty="0" smtClean="0"/>
          </a:p>
          <a:p>
            <a:r>
              <a:rPr lang="en-US" sz="2400" dirty="0" smtClean="0"/>
              <a:t>Parallel Meta-blocking </a:t>
            </a:r>
            <a:br>
              <a:rPr lang="en-US" sz="2400" dirty="0" smtClean="0"/>
            </a:br>
            <a:r>
              <a:rPr lang="en-US" sz="2000" dirty="0" smtClean="0"/>
              <a:t>[</a:t>
            </a:r>
            <a:r>
              <a:rPr lang="en-US" sz="2000" dirty="0" err="1"/>
              <a:t>Efthymiou</a:t>
            </a:r>
            <a:r>
              <a:rPr lang="en-US" sz="2000" dirty="0"/>
              <a:t> et. al., </a:t>
            </a:r>
            <a:r>
              <a:rPr lang="en-US" sz="2000" dirty="0" err="1"/>
              <a:t>BigData</a:t>
            </a:r>
            <a:r>
              <a:rPr lang="en-US" sz="2000" dirty="0"/>
              <a:t> 2015</a:t>
            </a:r>
            <a:r>
              <a:rPr lang="en-US" sz="2000" dirty="0" smtClean="0"/>
              <a:t>]</a:t>
            </a:r>
          </a:p>
          <a:p>
            <a:pPr lvl="1"/>
            <a:r>
              <a:rPr lang="en-US" sz="2000" dirty="0" smtClean="0"/>
              <a:t>Load-balanced</a:t>
            </a:r>
            <a:r>
              <a:rPr lang="en-US" sz="2000" dirty="0"/>
              <a:t>, distributed </a:t>
            </a:r>
            <a:r>
              <a:rPr lang="en-US" sz="2000" dirty="0" smtClean="0"/>
              <a:t>approach based on </a:t>
            </a:r>
            <a:r>
              <a:rPr lang="en-US" sz="2000" dirty="0" err="1" smtClean="0"/>
              <a:t>MapReduce</a:t>
            </a:r>
            <a:r>
              <a:rPr lang="en-US" sz="2000" dirty="0" smtClean="0"/>
              <a:t> (Apache </a:t>
            </a:r>
            <a:r>
              <a:rPr lang="en-US" sz="2000" dirty="0" err="1" smtClean="0"/>
              <a:t>Hadoop</a:t>
            </a:r>
            <a:r>
              <a:rPr lang="en-US" sz="2000" dirty="0" smtClean="0"/>
              <a:t>)</a:t>
            </a:r>
            <a:endParaRPr lang="en-US" sz="2000" u="sng" dirty="0"/>
          </a:p>
        </p:txBody>
      </p:sp>
      <p:sp>
        <p:nvSpPr>
          <p:cNvPr id="4" name="Θέση υποσέλιδου 3"/>
          <p:cNvSpPr>
            <a:spLocks noGrp="1"/>
          </p:cNvSpPr>
          <p:nvPr>
            <p:ph type="ftr" sz="quarter" idx="11"/>
          </p:nvPr>
        </p:nvSpPr>
        <p:spPr/>
        <p:txBody>
          <a:bodyPr/>
          <a:lstStyle/>
          <a:p>
            <a:pPr>
              <a:defRPr/>
            </a:pPr>
            <a:r>
              <a:rPr lang="en-US" smtClean="0"/>
              <a:t>Papadakis &amp; Palpanas, ScaDS, Leipzig, July 2016</a:t>
            </a:r>
            <a:endParaRPr lang="en-US"/>
          </a:p>
        </p:txBody>
      </p:sp>
    </p:spTree>
    <p:extLst>
      <p:ext uri="{BB962C8B-B14F-4D97-AF65-F5344CB8AC3E}">
        <p14:creationId xmlns:p14="http://schemas.microsoft.com/office/powerpoint/2010/main" val="46806149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rmAutofit/>
          </a:bodyPr>
          <a:lstStyle/>
          <a:p>
            <a:r>
              <a:rPr lang="en-US" dirty="0" smtClean="0"/>
              <a:t>Motivation</a:t>
            </a:r>
            <a:endParaRPr lang="en-US" sz="2400" dirty="0"/>
          </a:p>
        </p:txBody>
      </p:sp>
      <p:sp>
        <p:nvSpPr>
          <p:cNvPr id="3" name="Content Placeholder 2"/>
          <p:cNvSpPr>
            <a:spLocks noGrp="1"/>
          </p:cNvSpPr>
          <p:nvPr>
            <p:ph idx="1"/>
          </p:nvPr>
        </p:nvSpPr>
        <p:spPr>
          <a:xfrm>
            <a:off x="107504" y="908720"/>
            <a:ext cx="9036496" cy="5949280"/>
          </a:xfrm>
        </p:spPr>
        <p:txBody>
          <a:bodyPr>
            <a:normAutofit fontScale="92500" lnSpcReduction="20000"/>
          </a:bodyPr>
          <a:lstStyle/>
          <a:p>
            <a:pPr marL="24320" lvl="1" indent="-24320" algn="ctr" defTabSz="299048">
              <a:buNone/>
            </a:pPr>
            <a:endParaRPr lang="en-US" sz="3300" dirty="0" smtClean="0"/>
          </a:p>
          <a:p>
            <a:pPr marL="24320" lvl="1" indent="-24320" algn="ctr" defTabSz="299048">
              <a:buNone/>
            </a:pPr>
            <a:endParaRPr lang="en-US" sz="800" b="1" dirty="0" smtClean="0"/>
          </a:p>
          <a:p>
            <a:pPr marL="24320" lvl="1" indent="-24320" algn="ctr" defTabSz="299048">
              <a:buNone/>
            </a:pPr>
            <a:r>
              <a:rPr lang="en-US" sz="2400" b="1" dirty="0" err="1" smtClean="0"/>
              <a:t>DBPedia</a:t>
            </a:r>
            <a:r>
              <a:rPr lang="en-US" sz="2400" b="1" dirty="0" smtClean="0"/>
              <a:t> </a:t>
            </a:r>
            <a:r>
              <a:rPr lang="en-US" sz="2400" b="1" dirty="0"/>
              <a:t>3.0rc ↔ </a:t>
            </a:r>
            <a:r>
              <a:rPr lang="en-US" sz="2400" b="1" dirty="0" err="1"/>
              <a:t>DBPedia</a:t>
            </a:r>
            <a:r>
              <a:rPr lang="en-US" sz="2400" b="1" dirty="0"/>
              <a:t> </a:t>
            </a:r>
            <a:r>
              <a:rPr lang="en-US" sz="2400" b="1" dirty="0" smtClean="0"/>
              <a:t>3.4</a:t>
            </a:r>
            <a:endParaRPr lang="en-US" sz="2400" dirty="0" smtClean="0"/>
          </a:p>
          <a:p>
            <a:pPr marL="24320" lvl="1" indent="-24320" algn="ctr" defTabSz="299048">
              <a:buNone/>
            </a:pPr>
            <a:r>
              <a:rPr lang="en-US" sz="2400" u="sng" dirty="0" smtClean="0"/>
              <a:t>Brute-force approach</a:t>
            </a:r>
            <a:endParaRPr lang="en-US" sz="2300" u="sng" dirty="0" smtClean="0"/>
          </a:p>
          <a:p>
            <a:pPr marL="24320" lvl="1" indent="-24320" defTabSz="299048">
              <a:buNone/>
            </a:pPr>
            <a:r>
              <a:rPr lang="en-US" sz="2300" dirty="0" smtClean="0"/>
              <a:t>Comparisons</a:t>
            </a:r>
            <a:r>
              <a:rPr lang="en-US" sz="2300" dirty="0"/>
              <a:t>: 2.58 ∙ 10</a:t>
            </a:r>
            <a:r>
              <a:rPr lang="en-US" sz="2300" baseline="30000" dirty="0"/>
              <a:t>12</a:t>
            </a:r>
          </a:p>
          <a:p>
            <a:pPr marL="24320" lvl="1" indent="-24320" defTabSz="299048">
              <a:buNone/>
            </a:pPr>
            <a:r>
              <a:rPr lang="en-US" sz="2300" dirty="0"/>
              <a:t>Recall: 100%</a:t>
            </a:r>
          </a:p>
          <a:p>
            <a:pPr marL="24320" lvl="1" indent="-24320" defTabSz="299048">
              <a:buNone/>
            </a:pPr>
            <a:r>
              <a:rPr lang="en-US" sz="2300" dirty="0"/>
              <a:t>Running time: 1,344 days → </a:t>
            </a:r>
            <a:r>
              <a:rPr lang="en-US" sz="2300" b="1" dirty="0"/>
              <a:t>3.7 </a:t>
            </a:r>
            <a:r>
              <a:rPr lang="en-US" sz="2300" b="1" dirty="0" smtClean="0"/>
              <a:t>years</a:t>
            </a:r>
          </a:p>
          <a:p>
            <a:pPr marL="24320" lvl="1" indent="-24320" defTabSz="299048">
              <a:buNone/>
            </a:pPr>
            <a:endParaRPr lang="en-US" sz="800" dirty="0"/>
          </a:p>
          <a:p>
            <a:pPr marL="24320" lvl="1" indent="-24320" algn="ctr" defTabSz="299048">
              <a:buNone/>
            </a:pPr>
            <a:r>
              <a:rPr lang="en-US" sz="2300" u="sng" dirty="0" smtClean="0"/>
              <a:t>Token Blocking + Block Filtering + Comparison Propagation </a:t>
            </a:r>
            <a:endParaRPr lang="en-US" sz="2300" dirty="0"/>
          </a:p>
          <a:p>
            <a:pPr marL="24320" lvl="1" indent="-24320" defTabSz="299048">
              <a:buNone/>
            </a:pPr>
            <a:r>
              <a:rPr lang="en-US" sz="2300" dirty="0"/>
              <a:t>Overhead time: </a:t>
            </a:r>
            <a:r>
              <a:rPr lang="en-US" sz="2300" dirty="0" smtClean="0"/>
              <a:t>&lt;30 </a:t>
            </a:r>
            <a:r>
              <a:rPr lang="en-US" sz="2300" dirty="0" err="1" smtClean="0"/>
              <a:t>mins</a:t>
            </a:r>
            <a:endParaRPr lang="en-US" sz="2300" dirty="0"/>
          </a:p>
          <a:p>
            <a:pPr marL="24320" lvl="1" indent="-24320" defTabSz="299048">
              <a:buNone/>
            </a:pPr>
            <a:r>
              <a:rPr lang="en-US" sz="2300" dirty="0"/>
              <a:t>Comparisons: </a:t>
            </a:r>
            <a:r>
              <a:rPr lang="en-US" sz="2300" dirty="0" smtClean="0"/>
              <a:t>3.5 ∙ 10</a:t>
            </a:r>
            <a:r>
              <a:rPr lang="en-US" sz="2300" baseline="30000" dirty="0" smtClean="0"/>
              <a:t>10</a:t>
            </a:r>
            <a:endParaRPr lang="en-US" sz="2300" dirty="0"/>
          </a:p>
          <a:p>
            <a:pPr marL="24320" lvl="1" indent="-24320" defTabSz="299048">
              <a:buNone/>
            </a:pPr>
            <a:r>
              <a:rPr lang="en-US" sz="2300" dirty="0"/>
              <a:t>Recall: </a:t>
            </a:r>
            <a:r>
              <a:rPr lang="en-US" sz="2300" dirty="0" smtClean="0"/>
              <a:t>99%</a:t>
            </a:r>
            <a:endParaRPr lang="en-US" sz="2300" dirty="0"/>
          </a:p>
          <a:p>
            <a:pPr marL="24320" lvl="1" indent="-24320" defTabSz="299048">
              <a:buNone/>
            </a:pPr>
            <a:r>
              <a:rPr lang="en-US" sz="2300" dirty="0"/>
              <a:t>Total Running time: </a:t>
            </a:r>
            <a:r>
              <a:rPr lang="en-US" sz="2300" b="1" dirty="0" smtClean="0"/>
              <a:t>19 days </a:t>
            </a:r>
            <a:br>
              <a:rPr lang="en-US" sz="2300" b="1" dirty="0" smtClean="0"/>
            </a:br>
            <a:r>
              <a:rPr lang="en-US" sz="800" b="1" dirty="0" smtClean="0"/>
              <a:t> </a:t>
            </a:r>
            <a:endParaRPr lang="en-US" sz="2300" b="1" dirty="0" smtClean="0"/>
          </a:p>
          <a:p>
            <a:pPr marL="24320" lvl="1" indent="-24320" algn="ctr" defTabSz="299048">
              <a:buNone/>
            </a:pPr>
            <a:r>
              <a:rPr lang="en-US" sz="2300" u="sng" dirty="0"/>
              <a:t>Token Blocking + Block Filtering + </a:t>
            </a:r>
            <a:r>
              <a:rPr lang="en-US" sz="2300" b="1" u="sng" dirty="0" smtClean="0">
                <a:solidFill>
                  <a:srgbClr val="C00000"/>
                </a:solidFill>
              </a:rPr>
              <a:t>Meta-blocking</a:t>
            </a:r>
          </a:p>
          <a:p>
            <a:pPr marL="24320" lvl="1" indent="-24320" defTabSz="299048">
              <a:buNone/>
            </a:pPr>
            <a:r>
              <a:rPr lang="en-US" sz="2300" dirty="0" smtClean="0"/>
              <a:t>Overhead time: 4 hours</a:t>
            </a:r>
          </a:p>
          <a:p>
            <a:pPr marL="24320" lvl="1" indent="-24320" defTabSz="299048">
              <a:buNone/>
            </a:pPr>
            <a:r>
              <a:rPr lang="en-US" sz="2300" dirty="0" smtClean="0"/>
              <a:t>Comparisons: 8.95 ∙ 10</a:t>
            </a:r>
            <a:r>
              <a:rPr lang="en-US" sz="2300" baseline="30000" dirty="0" smtClean="0"/>
              <a:t>6</a:t>
            </a:r>
            <a:endParaRPr lang="en-US" sz="2300" dirty="0" smtClean="0"/>
          </a:p>
          <a:p>
            <a:pPr marL="24320" lvl="1" indent="-24320" defTabSz="299048">
              <a:buNone/>
            </a:pPr>
            <a:r>
              <a:rPr lang="en-US" sz="2300" dirty="0" smtClean="0"/>
              <a:t>Recall: 92%</a:t>
            </a:r>
          </a:p>
          <a:p>
            <a:pPr marL="24320" lvl="1" indent="-24320" defTabSz="299048">
              <a:buNone/>
            </a:pPr>
            <a:r>
              <a:rPr lang="en-US" sz="2300" dirty="0" smtClean="0"/>
              <a:t>Total Running time: </a:t>
            </a:r>
            <a:r>
              <a:rPr lang="en-US" sz="2300" b="1" dirty="0" smtClean="0"/>
              <a:t>5 hours</a:t>
            </a:r>
            <a:endParaRPr lang="en-US" sz="2300" b="1" dirty="0"/>
          </a:p>
        </p:txBody>
      </p:sp>
      <p:sp>
        <p:nvSpPr>
          <p:cNvPr id="4" name="Footer Placeholder 3"/>
          <p:cNvSpPr>
            <a:spLocks noGrp="1"/>
          </p:cNvSpPr>
          <p:nvPr>
            <p:ph type="ftr" sz="quarter" idx="11"/>
          </p:nvPr>
        </p:nvSpPr>
        <p:spPr/>
        <p:txBody>
          <a:bodyPr/>
          <a:lstStyle/>
          <a:p>
            <a:r>
              <a:rPr lang="en-US" smtClean="0"/>
              <a:t>Papadakis &amp; Palpanas, ScaDS, Leipzig, July 2016</a:t>
            </a:r>
            <a:endParaRPr lang="el-GR"/>
          </a:p>
        </p:txBody>
      </p:sp>
      <p:sp>
        <p:nvSpPr>
          <p:cNvPr id="5" name="TextBox 4"/>
          <p:cNvSpPr txBox="1"/>
          <p:nvPr/>
        </p:nvSpPr>
        <p:spPr>
          <a:xfrm>
            <a:off x="2251205" y="837855"/>
            <a:ext cx="1336176" cy="523220"/>
          </a:xfrm>
          <a:prstGeom prst="rect">
            <a:avLst/>
          </a:prstGeom>
          <a:noFill/>
          <a:ln w="28575">
            <a:solidFill>
              <a:schemeClr val="tx1"/>
            </a:solidFill>
          </a:ln>
        </p:spPr>
        <p:txBody>
          <a:bodyPr wrap="square" rtlCol="0">
            <a:spAutoFit/>
          </a:bodyPr>
          <a:lstStyle/>
          <a:p>
            <a:pPr algn="ctr"/>
            <a:r>
              <a:rPr lang="en-US" sz="1400" b="1" dirty="0" smtClean="0"/>
              <a:t>Block</a:t>
            </a:r>
          </a:p>
          <a:p>
            <a:pPr algn="ctr"/>
            <a:r>
              <a:rPr lang="en-US" sz="1400" b="1" dirty="0" smtClean="0"/>
              <a:t>Building</a:t>
            </a:r>
          </a:p>
        </p:txBody>
      </p:sp>
      <p:sp>
        <p:nvSpPr>
          <p:cNvPr id="6" name="TextBox 5"/>
          <p:cNvSpPr txBox="1"/>
          <p:nvPr/>
        </p:nvSpPr>
        <p:spPr>
          <a:xfrm>
            <a:off x="5851605" y="839874"/>
            <a:ext cx="1336176" cy="523220"/>
          </a:xfrm>
          <a:prstGeom prst="rect">
            <a:avLst/>
          </a:prstGeom>
          <a:noFill/>
          <a:ln w="28575">
            <a:solidFill>
              <a:schemeClr val="tx1"/>
            </a:solidFill>
          </a:ln>
        </p:spPr>
        <p:txBody>
          <a:bodyPr wrap="square" rtlCol="0">
            <a:spAutoFit/>
          </a:bodyPr>
          <a:lstStyle>
            <a:defPPr>
              <a:defRPr lang="el-GR"/>
            </a:defPPr>
            <a:lvl1pPr algn="ctr">
              <a:defRPr sz="1400" b="1"/>
            </a:lvl1pPr>
          </a:lstStyle>
          <a:p>
            <a:r>
              <a:rPr lang="en-US" dirty="0"/>
              <a:t>Comparison</a:t>
            </a:r>
          </a:p>
          <a:p>
            <a:r>
              <a:rPr lang="en-US" dirty="0"/>
              <a:t>Cleaning</a:t>
            </a:r>
          </a:p>
        </p:txBody>
      </p:sp>
      <p:cxnSp>
        <p:nvCxnSpPr>
          <p:cNvPr id="7" name="Ευθύγραμμο βέλος σύνδεσης 105"/>
          <p:cNvCxnSpPr/>
          <p:nvPr/>
        </p:nvCxnSpPr>
        <p:spPr>
          <a:xfrm>
            <a:off x="7196308" y="1082819"/>
            <a:ext cx="32961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41"/>
          <p:cNvCxnSpPr/>
          <p:nvPr/>
        </p:nvCxnSpPr>
        <p:spPr>
          <a:xfrm>
            <a:off x="1790582" y="1099465"/>
            <a:ext cx="46526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19581" y="905599"/>
            <a:ext cx="292054" cy="369332"/>
          </a:xfrm>
          <a:prstGeom prst="rect">
            <a:avLst/>
          </a:prstGeom>
          <a:noFill/>
        </p:spPr>
        <p:txBody>
          <a:bodyPr wrap="square" rtlCol="0">
            <a:spAutoFit/>
          </a:bodyPr>
          <a:lstStyle/>
          <a:p>
            <a:r>
              <a:rPr lang="en-US" b="1" dirty="0" smtClean="0"/>
              <a:t>E</a:t>
            </a:r>
            <a:endParaRPr lang="en-US" b="1" dirty="0"/>
          </a:p>
        </p:txBody>
      </p:sp>
      <p:sp>
        <p:nvSpPr>
          <p:cNvPr id="10" name="TextBox 9"/>
          <p:cNvSpPr txBox="1"/>
          <p:nvPr/>
        </p:nvSpPr>
        <p:spPr>
          <a:xfrm>
            <a:off x="7525923" y="887393"/>
            <a:ext cx="292054" cy="369332"/>
          </a:xfrm>
          <a:prstGeom prst="rect">
            <a:avLst/>
          </a:prstGeom>
          <a:noFill/>
        </p:spPr>
        <p:txBody>
          <a:bodyPr wrap="square" rtlCol="0">
            <a:spAutoFit/>
          </a:bodyPr>
          <a:lstStyle/>
          <a:p>
            <a:r>
              <a:rPr lang="en-US" b="1" dirty="0" smtClean="0"/>
              <a:t>B</a:t>
            </a:r>
            <a:endParaRPr lang="en-US" b="1" dirty="0"/>
          </a:p>
        </p:txBody>
      </p:sp>
      <p:cxnSp>
        <p:nvCxnSpPr>
          <p:cNvPr id="11" name="Ευθύγραμμο βέλος σύνδεσης 41"/>
          <p:cNvCxnSpPr/>
          <p:nvPr/>
        </p:nvCxnSpPr>
        <p:spPr>
          <a:xfrm>
            <a:off x="3592018" y="1098322"/>
            <a:ext cx="46526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057278" y="836712"/>
            <a:ext cx="1336176" cy="523220"/>
          </a:xfrm>
          <a:prstGeom prst="rect">
            <a:avLst/>
          </a:prstGeom>
          <a:noFill/>
          <a:ln w="28575">
            <a:solidFill>
              <a:schemeClr val="tx1"/>
            </a:solidFill>
          </a:ln>
        </p:spPr>
        <p:txBody>
          <a:bodyPr wrap="square" rtlCol="0">
            <a:spAutoFit/>
          </a:bodyPr>
          <a:lstStyle/>
          <a:p>
            <a:pPr algn="ctr"/>
            <a:r>
              <a:rPr lang="en-US" sz="1400" b="1" dirty="0" smtClean="0"/>
              <a:t>Block</a:t>
            </a:r>
          </a:p>
          <a:p>
            <a:pPr algn="ctr"/>
            <a:r>
              <a:rPr lang="en-US" sz="1400" b="1" dirty="0" smtClean="0"/>
              <a:t>Cleaning</a:t>
            </a:r>
          </a:p>
        </p:txBody>
      </p:sp>
      <p:cxnSp>
        <p:nvCxnSpPr>
          <p:cNvPr id="13" name="Ευθύγραμμο βέλος σύνδεσης 41"/>
          <p:cNvCxnSpPr/>
          <p:nvPr/>
        </p:nvCxnSpPr>
        <p:spPr>
          <a:xfrm>
            <a:off x="5393454" y="1082819"/>
            <a:ext cx="46526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07504" y="5229200"/>
            <a:ext cx="3717144" cy="12961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757217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rmAutofit/>
          </a:bodyPr>
          <a:lstStyle/>
          <a:p>
            <a:r>
              <a:rPr lang="en-US" dirty="0" smtClean="0"/>
              <a:t>Motivation</a:t>
            </a:r>
            <a:endParaRPr lang="en-US" sz="2400" dirty="0"/>
          </a:p>
        </p:txBody>
      </p:sp>
      <p:sp>
        <p:nvSpPr>
          <p:cNvPr id="3" name="Content Placeholder 2"/>
          <p:cNvSpPr>
            <a:spLocks noGrp="1"/>
          </p:cNvSpPr>
          <p:nvPr>
            <p:ph idx="1"/>
          </p:nvPr>
        </p:nvSpPr>
        <p:spPr>
          <a:xfrm>
            <a:off x="107504" y="908720"/>
            <a:ext cx="9036496" cy="5949280"/>
          </a:xfrm>
        </p:spPr>
        <p:txBody>
          <a:bodyPr>
            <a:normAutofit fontScale="92500" lnSpcReduction="20000"/>
          </a:bodyPr>
          <a:lstStyle/>
          <a:p>
            <a:pPr marL="24320" lvl="1" indent="-24320" algn="ctr" defTabSz="299048">
              <a:buNone/>
            </a:pPr>
            <a:endParaRPr lang="en-US" sz="3300" dirty="0" smtClean="0"/>
          </a:p>
          <a:p>
            <a:pPr marL="24320" lvl="1" indent="-24320" algn="ctr" defTabSz="299048">
              <a:buNone/>
            </a:pPr>
            <a:endParaRPr lang="en-US" sz="800" b="1" dirty="0" smtClean="0"/>
          </a:p>
          <a:p>
            <a:pPr marL="24320" lvl="1" indent="-24320" algn="ctr" defTabSz="299048">
              <a:buNone/>
            </a:pPr>
            <a:r>
              <a:rPr lang="en-US" sz="2400" b="1" dirty="0" err="1" smtClean="0"/>
              <a:t>DBPedia</a:t>
            </a:r>
            <a:r>
              <a:rPr lang="en-US" sz="2400" b="1" dirty="0" smtClean="0"/>
              <a:t> </a:t>
            </a:r>
            <a:r>
              <a:rPr lang="en-US" sz="2400" b="1" dirty="0"/>
              <a:t>3.0rc ↔ </a:t>
            </a:r>
            <a:r>
              <a:rPr lang="en-US" sz="2400" b="1" dirty="0" err="1"/>
              <a:t>DBPedia</a:t>
            </a:r>
            <a:r>
              <a:rPr lang="en-US" sz="2400" b="1" dirty="0"/>
              <a:t> </a:t>
            </a:r>
            <a:r>
              <a:rPr lang="en-US" sz="2400" b="1" dirty="0" smtClean="0"/>
              <a:t>3.4</a:t>
            </a:r>
            <a:endParaRPr lang="en-US" sz="2400" dirty="0" smtClean="0"/>
          </a:p>
          <a:p>
            <a:pPr marL="24320" lvl="1" indent="-24320" algn="ctr" defTabSz="299048">
              <a:buNone/>
            </a:pPr>
            <a:r>
              <a:rPr lang="en-US" sz="2400" u="sng" dirty="0" smtClean="0"/>
              <a:t>Brute-force approach</a:t>
            </a:r>
            <a:endParaRPr lang="en-US" sz="2300" u="sng" dirty="0" smtClean="0"/>
          </a:p>
          <a:p>
            <a:pPr marL="24320" lvl="1" indent="-24320" defTabSz="299048">
              <a:buNone/>
            </a:pPr>
            <a:r>
              <a:rPr lang="en-US" sz="2300" dirty="0" smtClean="0"/>
              <a:t>Comparisons</a:t>
            </a:r>
            <a:r>
              <a:rPr lang="en-US" sz="2300" dirty="0"/>
              <a:t>: 2.58 ∙ 10</a:t>
            </a:r>
            <a:r>
              <a:rPr lang="en-US" sz="2300" baseline="30000" dirty="0"/>
              <a:t>12</a:t>
            </a:r>
          </a:p>
          <a:p>
            <a:pPr marL="24320" lvl="1" indent="-24320" defTabSz="299048">
              <a:buNone/>
            </a:pPr>
            <a:r>
              <a:rPr lang="en-US" sz="2300" dirty="0"/>
              <a:t>Recall: 100%</a:t>
            </a:r>
          </a:p>
          <a:p>
            <a:pPr marL="24320" lvl="1" indent="-24320" defTabSz="299048">
              <a:buNone/>
            </a:pPr>
            <a:r>
              <a:rPr lang="en-US" sz="2300" dirty="0"/>
              <a:t>Running time: 1,344 days → </a:t>
            </a:r>
            <a:r>
              <a:rPr lang="en-US" sz="2300" b="1" dirty="0"/>
              <a:t>3.7 </a:t>
            </a:r>
            <a:r>
              <a:rPr lang="en-US" sz="2300" b="1" dirty="0" smtClean="0"/>
              <a:t>years</a:t>
            </a:r>
          </a:p>
          <a:p>
            <a:pPr marL="24320" lvl="1" indent="-24320" defTabSz="299048">
              <a:buNone/>
            </a:pPr>
            <a:endParaRPr lang="en-US" sz="800" dirty="0"/>
          </a:p>
          <a:p>
            <a:pPr marL="24320" lvl="1" indent="-24320" algn="ctr" defTabSz="299048">
              <a:buNone/>
            </a:pPr>
            <a:r>
              <a:rPr lang="en-US" sz="2300" u="sng" dirty="0" smtClean="0"/>
              <a:t>Token Blocking + Block Filtering + Comparison Propagation </a:t>
            </a:r>
            <a:endParaRPr lang="en-US" sz="2300" dirty="0"/>
          </a:p>
          <a:p>
            <a:pPr marL="24320" lvl="1" indent="-24320" defTabSz="299048">
              <a:buNone/>
            </a:pPr>
            <a:r>
              <a:rPr lang="en-US" sz="2300" dirty="0"/>
              <a:t>Overhead time: </a:t>
            </a:r>
            <a:r>
              <a:rPr lang="en-US" sz="2300" dirty="0" smtClean="0"/>
              <a:t>&lt;30 </a:t>
            </a:r>
            <a:r>
              <a:rPr lang="en-US" sz="2300" dirty="0" err="1" smtClean="0"/>
              <a:t>mins</a:t>
            </a:r>
            <a:endParaRPr lang="en-US" sz="2300" dirty="0"/>
          </a:p>
          <a:p>
            <a:pPr marL="24320" lvl="1" indent="-24320" defTabSz="299048">
              <a:buNone/>
            </a:pPr>
            <a:r>
              <a:rPr lang="en-US" sz="2300" dirty="0"/>
              <a:t>Comparisons: </a:t>
            </a:r>
            <a:r>
              <a:rPr lang="en-US" sz="2300" dirty="0" smtClean="0"/>
              <a:t>3.5 ∙ 10</a:t>
            </a:r>
            <a:r>
              <a:rPr lang="en-US" sz="2300" baseline="30000" dirty="0" smtClean="0"/>
              <a:t>10</a:t>
            </a:r>
            <a:endParaRPr lang="en-US" sz="2300" dirty="0"/>
          </a:p>
          <a:p>
            <a:pPr marL="24320" lvl="1" indent="-24320" defTabSz="299048">
              <a:buNone/>
            </a:pPr>
            <a:r>
              <a:rPr lang="en-US" sz="2300" dirty="0"/>
              <a:t>Recall: </a:t>
            </a:r>
            <a:r>
              <a:rPr lang="en-US" sz="2300" dirty="0" smtClean="0"/>
              <a:t>99%</a:t>
            </a:r>
            <a:endParaRPr lang="en-US" sz="2300" dirty="0"/>
          </a:p>
          <a:p>
            <a:pPr marL="24320" lvl="1" indent="-24320" defTabSz="299048">
              <a:buNone/>
            </a:pPr>
            <a:r>
              <a:rPr lang="en-US" sz="2300" dirty="0"/>
              <a:t>Total Running time: </a:t>
            </a:r>
            <a:r>
              <a:rPr lang="en-US" sz="2300" b="1" dirty="0" smtClean="0"/>
              <a:t>19 days </a:t>
            </a:r>
            <a:br>
              <a:rPr lang="en-US" sz="2300" b="1" dirty="0" smtClean="0"/>
            </a:br>
            <a:r>
              <a:rPr lang="en-US" sz="800" b="1" dirty="0" smtClean="0"/>
              <a:t> </a:t>
            </a:r>
            <a:endParaRPr lang="en-US" sz="2300" b="1" dirty="0" smtClean="0"/>
          </a:p>
          <a:p>
            <a:pPr marL="24320" lvl="1" indent="-24320" algn="ctr" defTabSz="299048">
              <a:buNone/>
            </a:pPr>
            <a:r>
              <a:rPr lang="en-US" sz="2300" u="sng" dirty="0"/>
              <a:t>Token Blocking + Block Filtering + </a:t>
            </a:r>
            <a:r>
              <a:rPr lang="en-US" sz="2300" b="1" u="sng" dirty="0" smtClean="0">
                <a:solidFill>
                  <a:srgbClr val="C00000"/>
                </a:solidFill>
              </a:rPr>
              <a:t>Meta-blocking</a:t>
            </a:r>
            <a:endParaRPr lang="en-US" sz="2300" u="sng" dirty="0">
              <a:solidFill>
                <a:srgbClr val="C00000"/>
              </a:solidFill>
            </a:endParaRPr>
          </a:p>
          <a:p>
            <a:pPr marL="24320" lvl="1" indent="-24320" defTabSz="299048">
              <a:buNone/>
            </a:pPr>
            <a:r>
              <a:rPr lang="en-US" sz="2300" dirty="0" smtClean="0"/>
              <a:t>Overhead </a:t>
            </a:r>
            <a:r>
              <a:rPr lang="en-US" sz="2300" dirty="0"/>
              <a:t>time: 4 hours</a:t>
            </a:r>
          </a:p>
          <a:p>
            <a:pPr marL="24320" lvl="1" indent="-24320" defTabSz="299048">
              <a:buNone/>
            </a:pPr>
            <a:r>
              <a:rPr lang="en-US" sz="2300" dirty="0"/>
              <a:t>Comparisons: 8.95 ∙ 10</a:t>
            </a:r>
            <a:r>
              <a:rPr lang="en-US" sz="2300" baseline="30000" dirty="0"/>
              <a:t>6</a:t>
            </a:r>
            <a:endParaRPr lang="en-US" sz="2300" dirty="0"/>
          </a:p>
          <a:p>
            <a:pPr marL="24320" lvl="1" indent="-24320" defTabSz="299048">
              <a:buNone/>
            </a:pPr>
            <a:r>
              <a:rPr lang="en-US" sz="2300" dirty="0"/>
              <a:t>Recall: </a:t>
            </a:r>
            <a:r>
              <a:rPr lang="en-US" sz="2300" dirty="0" smtClean="0"/>
              <a:t>99%</a:t>
            </a:r>
            <a:endParaRPr lang="en-US" sz="2300" dirty="0"/>
          </a:p>
          <a:p>
            <a:pPr marL="24320" lvl="1" indent="-24320" defTabSz="299048">
              <a:buNone/>
            </a:pPr>
            <a:r>
              <a:rPr lang="en-US" sz="2300" dirty="0"/>
              <a:t>Total Running time: </a:t>
            </a:r>
            <a:r>
              <a:rPr lang="en-US" sz="2300" b="1" dirty="0" smtClean="0"/>
              <a:t>10 </a:t>
            </a:r>
            <a:r>
              <a:rPr lang="en-US" sz="2300" b="1" dirty="0" smtClean="0"/>
              <a:t>hours</a:t>
            </a:r>
            <a:endParaRPr lang="en-US" sz="2300" b="1" dirty="0"/>
          </a:p>
        </p:txBody>
      </p:sp>
      <p:sp>
        <p:nvSpPr>
          <p:cNvPr id="4" name="Footer Placeholder 3"/>
          <p:cNvSpPr>
            <a:spLocks noGrp="1"/>
          </p:cNvSpPr>
          <p:nvPr>
            <p:ph type="ftr" sz="quarter" idx="11"/>
          </p:nvPr>
        </p:nvSpPr>
        <p:spPr/>
        <p:txBody>
          <a:bodyPr/>
          <a:lstStyle/>
          <a:p>
            <a:r>
              <a:rPr lang="en-US" smtClean="0"/>
              <a:t>Papadakis &amp; Palpanas, ScaDS, Leipzig, July 2016</a:t>
            </a:r>
            <a:endParaRPr lang="el-GR"/>
          </a:p>
        </p:txBody>
      </p:sp>
      <p:sp>
        <p:nvSpPr>
          <p:cNvPr id="5" name="TextBox 4"/>
          <p:cNvSpPr txBox="1"/>
          <p:nvPr/>
        </p:nvSpPr>
        <p:spPr>
          <a:xfrm>
            <a:off x="2251205" y="837855"/>
            <a:ext cx="1336176" cy="523220"/>
          </a:xfrm>
          <a:prstGeom prst="rect">
            <a:avLst/>
          </a:prstGeom>
          <a:noFill/>
          <a:ln w="28575">
            <a:solidFill>
              <a:schemeClr val="tx1"/>
            </a:solidFill>
          </a:ln>
        </p:spPr>
        <p:txBody>
          <a:bodyPr wrap="square" rtlCol="0">
            <a:spAutoFit/>
          </a:bodyPr>
          <a:lstStyle/>
          <a:p>
            <a:pPr algn="ctr"/>
            <a:r>
              <a:rPr lang="en-US" sz="1400" b="1" dirty="0" smtClean="0"/>
              <a:t>Block</a:t>
            </a:r>
          </a:p>
          <a:p>
            <a:pPr algn="ctr"/>
            <a:r>
              <a:rPr lang="en-US" sz="1400" b="1" dirty="0" smtClean="0"/>
              <a:t>Building</a:t>
            </a:r>
          </a:p>
        </p:txBody>
      </p:sp>
      <p:sp>
        <p:nvSpPr>
          <p:cNvPr id="6" name="TextBox 5"/>
          <p:cNvSpPr txBox="1"/>
          <p:nvPr/>
        </p:nvSpPr>
        <p:spPr>
          <a:xfrm>
            <a:off x="5851605" y="839874"/>
            <a:ext cx="1336176" cy="523220"/>
          </a:xfrm>
          <a:prstGeom prst="rect">
            <a:avLst/>
          </a:prstGeom>
          <a:noFill/>
          <a:ln w="28575">
            <a:solidFill>
              <a:schemeClr val="tx1"/>
            </a:solidFill>
          </a:ln>
        </p:spPr>
        <p:txBody>
          <a:bodyPr wrap="square" rtlCol="0">
            <a:spAutoFit/>
          </a:bodyPr>
          <a:lstStyle>
            <a:defPPr>
              <a:defRPr lang="el-GR"/>
            </a:defPPr>
            <a:lvl1pPr algn="ctr">
              <a:defRPr sz="1400" b="1"/>
            </a:lvl1pPr>
          </a:lstStyle>
          <a:p>
            <a:r>
              <a:rPr lang="en-US" dirty="0"/>
              <a:t>Comparison</a:t>
            </a:r>
          </a:p>
          <a:p>
            <a:r>
              <a:rPr lang="en-US" dirty="0"/>
              <a:t>Cleaning</a:t>
            </a:r>
          </a:p>
        </p:txBody>
      </p:sp>
      <p:cxnSp>
        <p:nvCxnSpPr>
          <p:cNvPr id="7" name="Ευθύγραμμο βέλος σύνδεσης 105"/>
          <p:cNvCxnSpPr/>
          <p:nvPr/>
        </p:nvCxnSpPr>
        <p:spPr>
          <a:xfrm>
            <a:off x="7196308" y="1082819"/>
            <a:ext cx="32961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41"/>
          <p:cNvCxnSpPr/>
          <p:nvPr/>
        </p:nvCxnSpPr>
        <p:spPr>
          <a:xfrm>
            <a:off x="1790582" y="1099465"/>
            <a:ext cx="46526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19581" y="905599"/>
            <a:ext cx="292054" cy="369332"/>
          </a:xfrm>
          <a:prstGeom prst="rect">
            <a:avLst/>
          </a:prstGeom>
          <a:noFill/>
        </p:spPr>
        <p:txBody>
          <a:bodyPr wrap="square" rtlCol="0">
            <a:spAutoFit/>
          </a:bodyPr>
          <a:lstStyle/>
          <a:p>
            <a:r>
              <a:rPr lang="en-US" b="1" dirty="0" smtClean="0"/>
              <a:t>E</a:t>
            </a:r>
            <a:endParaRPr lang="en-US" b="1" dirty="0"/>
          </a:p>
        </p:txBody>
      </p:sp>
      <p:sp>
        <p:nvSpPr>
          <p:cNvPr id="10" name="TextBox 9"/>
          <p:cNvSpPr txBox="1"/>
          <p:nvPr/>
        </p:nvSpPr>
        <p:spPr>
          <a:xfrm>
            <a:off x="7525923" y="887393"/>
            <a:ext cx="292054" cy="369332"/>
          </a:xfrm>
          <a:prstGeom prst="rect">
            <a:avLst/>
          </a:prstGeom>
          <a:noFill/>
        </p:spPr>
        <p:txBody>
          <a:bodyPr wrap="square" rtlCol="0">
            <a:spAutoFit/>
          </a:bodyPr>
          <a:lstStyle/>
          <a:p>
            <a:r>
              <a:rPr lang="en-US" b="1" dirty="0" smtClean="0"/>
              <a:t>B</a:t>
            </a:r>
            <a:endParaRPr lang="en-US" b="1" dirty="0"/>
          </a:p>
        </p:txBody>
      </p:sp>
      <p:cxnSp>
        <p:nvCxnSpPr>
          <p:cNvPr id="11" name="Ευθύγραμμο βέλος σύνδεσης 41"/>
          <p:cNvCxnSpPr/>
          <p:nvPr/>
        </p:nvCxnSpPr>
        <p:spPr>
          <a:xfrm>
            <a:off x="3592018" y="1098322"/>
            <a:ext cx="46526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057278" y="836712"/>
            <a:ext cx="1336176" cy="523220"/>
          </a:xfrm>
          <a:prstGeom prst="rect">
            <a:avLst/>
          </a:prstGeom>
          <a:noFill/>
          <a:ln w="28575">
            <a:solidFill>
              <a:schemeClr val="tx1"/>
            </a:solidFill>
          </a:ln>
        </p:spPr>
        <p:txBody>
          <a:bodyPr wrap="square" rtlCol="0">
            <a:spAutoFit/>
          </a:bodyPr>
          <a:lstStyle/>
          <a:p>
            <a:pPr algn="ctr"/>
            <a:r>
              <a:rPr lang="en-US" sz="1400" b="1" dirty="0" smtClean="0"/>
              <a:t>Block</a:t>
            </a:r>
          </a:p>
          <a:p>
            <a:pPr algn="ctr"/>
            <a:r>
              <a:rPr lang="en-US" sz="1400" b="1" dirty="0" smtClean="0"/>
              <a:t>Cleaning</a:t>
            </a:r>
          </a:p>
        </p:txBody>
      </p:sp>
      <p:cxnSp>
        <p:nvCxnSpPr>
          <p:cNvPr id="13" name="Ευθύγραμμο βέλος σύνδεσης 41"/>
          <p:cNvCxnSpPr/>
          <p:nvPr/>
        </p:nvCxnSpPr>
        <p:spPr>
          <a:xfrm>
            <a:off x="5393454" y="1082819"/>
            <a:ext cx="46526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22497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rmAutofit/>
          </a:bodyPr>
          <a:lstStyle/>
          <a:p>
            <a:r>
              <a:rPr lang="en-US" dirty="0" smtClean="0"/>
              <a:t>Motivation</a:t>
            </a:r>
            <a:endParaRPr lang="en-US" sz="2400" dirty="0"/>
          </a:p>
        </p:txBody>
      </p:sp>
      <p:sp>
        <p:nvSpPr>
          <p:cNvPr id="3" name="Content Placeholder 2"/>
          <p:cNvSpPr>
            <a:spLocks noGrp="1"/>
          </p:cNvSpPr>
          <p:nvPr>
            <p:ph idx="1"/>
          </p:nvPr>
        </p:nvSpPr>
        <p:spPr>
          <a:xfrm>
            <a:off x="107504" y="908720"/>
            <a:ext cx="9036496" cy="5949280"/>
          </a:xfrm>
        </p:spPr>
        <p:txBody>
          <a:bodyPr>
            <a:normAutofit fontScale="92500" lnSpcReduction="20000"/>
          </a:bodyPr>
          <a:lstStyle/>
          <a:p>
            <a:pPr marL="24320" lvl="1" indent="-24320" algn="ctr" defTabSz="299048">
              <a:buNone/>
            </a:pPr>
            <a:endParaRPr lang="en-US" sz="3300" dirty="0" smtClean="0"/>
          </a:p>
          <a:p>
            <a:pPr marL="24320" lvl="1" indent="-24320" algn="ctr" defTabSz="299048">
              <a:buNone/>
            </a:pPr>
            <a:endParaRPr lang="en-US" sz="800" b="1" dirty="0" smtClean="0"/>
          </a:p>
          <a:p>
            <a:pPr marL="24320" lvl="1" indent="-24320" algn="ctr" defTabSz="299048">
              <a:buNone/>
            </a:pPr>
            <a:r>
              <a:rPr lang="en-US" sz="2400" b="1" dirty="0" err="1" smtClean="0"/>
              <a:t>DBPedia</a:t>
            </a:r>
            <a:r>
              <a:rPr lang="en-US" sz="2400" b="1" dirty="0" smtClean="0"/>
              <a:t> </a:t>
            </a:r>
            <a:r>
              <a:rPr lang="en-US" sz="2400" b="1" dirty="0"/>
              <a:t>3.0rc ↔ </a:t>
            </a:r>
            <a:r>
              <a:rPr lang="en-US" sz="2400" b="1" dirty="0" err="1"/>
              <a:t>DBPedia</a:t>
            </a:r>
            <a:r>
              <a:rPr lang="en-US" sz="2400" b="1" dirty="0"/>
              <a:t> </a:t>
            </a:r>
            <a:r>
              <a:rPr lang="en-US" sz="2400" b="1" dirty="0" smtClean="0"/>
              <a:t>3.4</a:t>
            </a:r>
            <a:endParaRPr lang="en-US" sz="2400" dirty="0" smtClean="0"/>
          </a:p>
          <a:p>
            <a:pPr marL="24320" lvl="1" indent="-24320" algn="ctr" defTabSz="299048">
              <a:buNone/>
            </a:pPr>
            <a:r>
              <a:rPr lang="en-US" sz="2400" u="sng" dirty="0" smtClean="0"/>
              <a:t>Brute-force approach</a:t>
            </a:r>
            <a:endParaRPr lang="en-US" sz="2300" u="sng" dirty="0" smtClean="0"/>
          </a:p>
          <a:p>
            <a:pPr marL="24320" lvl="1" indent="-24320" defTabSz="299048">
              <a:buNone/>
            </a:pPr>
            <a:r>
              <a:rPr lang="en-US" sz="2300" dirty="0" smtClean="0"/>
              <a:t>Comparisons</a:t>
            </a:r>
            <a:r>
              <a:rPr lang="en-US" sz="2300" dirty="0"/>
              <a:t>: 2.58 ∙ 10</a:t>
            </a:r>
            <a:r>
              <a:rPr lang="en-US" sz="2300" baseline="30000" dirty="0"/>
              <a:t>12</a:t>
            </a:r>
          </a:p>
          <a:p>
            <a:pPr marL="24320" lvl="1" indent="-24320" defTabSz="299048">
              <a:buNone/>
            </a:pPr>
            <a:r>
              <a:rPr lang="en-US" sz="2300" dirty="0"/>
              <a:t>Recall: 100%</a:t>
            </a:r>
          </a:p>
          <a:p>
            <a:pPr marL="24320" lvl="1" indent="-24320" defTabSz="299048">
              <a:buNone/>
            </a:pPr>
            <a:r>
              <a:rPr lang="en-US" sz="2300" dirty="0"/>
              <a:t>Running time: 1,344 days → </a:t>
            </a:r>
            <a:r>
              <a:rPr lang="en-US" sz="2300" b="1" dirty="0"/>
              <a:t>3.7 </a:t>
            </a:r>
            <a:r>
              <a:rPr lang="en-US" sz="2300" b="1" dirty="0" smtClean="0"/>
              <a:t>years</a:t>
            </a:r>
          </a:p>
          <a:p>
            <a:pPr marL="24320" lvl="1" indent="-24320" defTabSz="299048">
              <a:buNone/>
            </a:pPr>
            <a:endParaRPr lang="en-US" sz="800" dirty="0"/>
          </a:p>
          <a:p>
            <a:pPr marL="24320" lvl="1" indent="-24320" algn="ctr" defTabSz="299048">
              <a:buNone/>
            </a:pPr>
            <a:r>
              <a:rPr lang="en-US" sz="2300" u="sng" dirty="0" smtClean="0"/>
              <a:t>Token Blocking + Block Filtering + Comparison Propagation </a:t>
            </a:r>
            <a:endParaRPr lang="en-US" sz="2300" dirty="0"/>
          </a:p>
          <a:p>
            <a:pPr marL="24320" lvl="1" indent="-24320" defTabSz="299048">
              <a:buNone/>
            </a:pPr>
            <a:r>
              <a:rPr lang="en-US" sz="2300" dirty="0"/>
              <a:t>Overhead time: </a:t>
            </a:r>
            <a:r>
              <a:rPr lang="en-US" sz="2300" dirty="0" smtClean="0"/>
              <a:t>&lt;30 </a:t>
            </a:r>
            <a:r>
              <a:rPr lang="en-US" sz="2300" dirty="0" err="1" smtClean="0"/>
              <a:t>mins</a:t>
            </a:r>
            <a:endParaRPr lang="en-US" sz="2300" dirty="0"/>
          </a:p>
          <a:p>
            <a:pPr marL="24320" lvl="1" indent="-24320" defTabSz="299048">
              <a:buNone/>
            </a:pPr>
            <a:r>
              <a:rPr lang="en-US" sz="2300" dirty="0"/>
              <a:t>Comparisons: </a:t>
            </a:r>
            <a:r>
              <a:rPr lang="en-US" sz="2300" dirty="0" smtClean="0"/>
              <a:t>3.5 ∙ 10</a:t>
            </a:r>
            <a:r>
              <a:rPr lang="en-US" sz="2300" baseline="30000" dirty="0" smtClean="0"/>
              <a:t>10</a:t>
            </a:r>
            <a:endParaRPr lang="en-US" sz="2300" dirty="0" smtClean="0"/>
          </a:p>
          <a:p>
            <a:pPr marL="24320" lvl="1" indent="-24320" defTabSz="299048">
              <a:buNone/>
            </a:pPr>
            <a:r>
              <a:rPr lang="en-US" sz="2300" dirty="0" smtClean="0"/>
              <a:t>Recall: 99%</a:t>
            </a:r>
          </a:p>
          <a:p>
            <a:pPr marL="24320" lvl="1" indent="-24320" defTabSz="299048">
              <a:buNone/>
            </a:pPr>
            <a:r>
              <a:rPr lang="en-US" sz="2300" dirty="0" smtClean="0"/>
              <a:t>Total </a:t>
            </a:r>
            <a:r>
              <a:rPr lang="en-US" sz="2300" dirty="0"/>
              <a:t>Running time: </a:t>
            </a:r>
            <a:r>
              <a:rPr lang="en-US" sz="2300" b="1" dirty="0" smtClean="0"/>
              <a:t>19 days </a:t>
            </a:r>
            <a:br>
              <a:rPr lang="en-US" sz="2300" b="1" dirty="0" smtClean="0"/>
            </a:br>
            <a:r>
              <a:rPr lang="en-US" sz="800" b="1" dirty="0" smtClean="0"/>
              <a:t> </a:t>
            </a:r>
            <a:endParaRPr lang="en-US" sz="2300" b="1" dirty="0" smtClean="0"/>
          </a:p>
          <a:p>
            <a:pPr marL="24320" lvl="1" indent="-24320" algn="ctr" defTabSz="299048">
              <a:buNone/>
            </a:pPr>
            <a:r>
              <a:rPr lang="en-US" sz="2300" u="sng" dirty="0"/>
              <a:t>Token Blocking + Block Filtering + </a:t>
            </a:r>
            <a:r>
              <a:rPr lang="en-US" sz="2300" b="1" u="sng" dirty="0" smtClean="0">
                <a:solidFill>
                  <a:srgbClr val="C00000"/>
                </a:solidFill>
              </a:rPr>
              <a:t>Meta-blocking</a:t>
            </a:r>
            <a:endParaRPr lang="en-US" sz="2300" u="sng" dirty="0">
              <a:solidFill>
                <a:srgbClr val="C00000"/>
              </a:solidFill>
            </a:endParaRPr>
          </a:p>
          <a:p>
            <a:pPr marL="24320" lvl="1" indent="-24320" defTabSz="299048">
              <a:buNone/>
            </a:pPr>
            <a:r>
              <a:rPr lang="en-US" sz="2300" dirty="0" smtClean="0"/>
              <a:t>Overhead </a:t>
            </a:r>
            <a:r>
              <a:rPr lang="en-US" sz="2300" dirty="0"/>
              <a:t>time: 4 hours</a:t>
            </a:r>
          </a:p>
          <a:p>
            <a:pPr marL="24320" lvl="1" indent="-24320" defTabSz="299048">
              <a:buNone/>
            </a:pPr>
            <a:r>
              <a:rPr lang="en-US" sz="2300" dirty="0"/>
              <a:t>Comparisons: 8.95 ∙ 10</a:t>
            </a:r>
            <a:r>
              <a:rPr lang="en-US" sz="2300" baseline="30000" dirty="0"/>
              <a:t>6</a:t>
            </a:r>
            <a:endParaRPr lang="en-US" sz="2300" dirty="0"/>
          </a:p>
          <a:p>
            <a:pPr marL="24320" lvl="1" indent="-24320" defTabSz="299048">
              <a:buNone/>
            </a:pPr>
            <a:r>
              <a:rPr lang="en-US" sz="2300" dirty="0"/>
              <a:t>Recall: </a:t>
            </a:r>
            <a:r>
              <a:rPr lang="en-US" sz="2300" dirty="0" smtClean="0"/>
              <a:t>99%</a:t>
            </a:r>
            <a:endParaRPr lang="en-US" sz="2300" dirty="0"/>
          </a:p>
          <a:p>
            <a:pPr marL="24320" lvl="1" indent="-24320" defTabSz="299048">
              <a:buNone/>
            </a:pPr>
            <a:r>
              <a:rPr lang="en-US" sz="2300" dirty="0"/>
              <a:t>Total Running time: </a:t>
            </a:r>
            <a:r>
              <a:rPr lang="en-US" sz="2300" b="1" dirty="0" smtClean="0"/>
              <a:t>10</a:t>
            </a:r>
            <a:r>
              <a:rPr lang="en-US" sz="2300" b="1" dirty="0" smtClean="0"/>
              <a:t> </a:t>
            </a:r>
            <a:r>
              <a:rPr lang="en-US" sz="2300" b="1" dirty="0" smtClean="0"/>
              <a:t>hours</a:t>
            </a:r>
            <a:endParaRPr lang="en-US" sz="2300" b="1" dirty="0"/>
          </a:p>
        </p:txBody>
      </p:sp>
      <p:sp>
        <p:nvSpPr>
          <p:cNvPr id="4" name="Footer Placeholder 3"/>
          <p:cNvSpPr>
            <a:spLocks noGrp="1"/>
          </p:cNvSpPr>
          <p:nvPr>
            <p:ph type="ftr" sz="quarter" idx="11"/>
          </p:nvPr>
        </p:nvSpPr>
        <p:spPr/>
        <p:txBody>
          <a:bodyPr/>
          <a:lstStyle/>
          <a:p>
            <a:r>
              <a:rPr lang="en-US" smtClean="0"/>
              <a:t>Papadakis &amp; Palpanas, ScaDS, Leipzig, July 2016</a:t>
            </a:r>
            <a:endParaRPr lang="el-GR"/>
          </a:p>
        </p:txBody>
      </p:sp>
      <p:sp>
        <p:nvSpPr>
          <p:cNvPr id="5" name="TextBox 4"/>
          <p:cNvSpPr txBox="1"/>
          <p:nvPr/>
        </p:nvSpPr>
        <p:spPr>
          <a:xfrm>
            <a:off x="2251205" y="837855"/>
            <a:ext cx="1336176" cy="523220"/>
          </a:xfrm>
          <a:prstGeom prst="rect">
            <a:avLst/>
          </a:prstGeom>
          <a:noFill/>
          <a:ln w="28575">
            <a:solidFill>
              <a:schemeClr val="tx1"/>
            </a:solidFill>
          </a:ln>
        </p:spPr>
        <p:txBody>
          <a:bodyPr wrap="square" rtlCol="0">
            <a:spAutoFit/>
          </a:bodyPr>
          <a:lstStyle/>
          <a:p>
            <a:pPr algn="ctr"/>
            <a:r>
              <a:rPr lang="en-US" sz="1400" b="1" dirty="0" smtClean="0"/>
              <a:t>Block</a:t>
            </a:r>
          </a:p>
          <a:p>
            <a:pPr algn="ctr"/>
            <a:r>
              <a:rPr lang="en-US" sz="1400" b="1" dirty="0" smtClean="0"/>
              <a:t>Building</a:t>
            </a:r>
          </a:p>
        </p:txBody>
      </p:sp>
      <p:sp>
        <p:nvSpPr>
          <p:cNvPr id="6" name="TextBox 5"/>
          <p:cNvSpPr txBox="1"/>
          <p:nvPr/>
        </p:nvSpPr>
        <p:spPr>
          <a:xfrm>
            <a:off x="5851605" y="839874"/>
            <a:ext cx="1336176" cy="523220"/>
          </a:xfrm>
          <a:prstGeom prst="rect">
            <a:avLst/>
          </a:prstGeom>
          <a:noFill/>
          <a:ln w="28575">
            <a:solidFill>
              <a:schemeClr val="tx1"/>
            </a:solidFill>
          </a:ln>
        </p:spPr>
        <p:txBody>
          <a:bodyPr wrap="square" rtlCol="0">
            <a:spAutoFit/>
          </a:bodyPr>
          <a:lstStyle>
            <a:defPPr>
              <a:defRPr lang="el-GR"/>
            </a:defPPr>
            <a:lvl1pPr algn="ctr">
              <a:defRPr sz="1400" b="1"/>
            </a:lvl1pPr>
          </a:lstStyle>
          <a:p>
            <a:r>
              <a:rPr lang="en-US" dirty="0"/>
              <a:t>Comparison</a:t>
            </a:r>
          </a:p>
          <a:p>
            <a:r>
              <a:rPr lang="en-US" dirty="0"/>
              <a:t>Cleaning</a:t>
            </a:r>
          </a:p>
        </p:txBody>
      </p:sp>
      <p:cxnSp>
        <p:nvCxnSpPr>
          <p:cNvPr id="7" name="Ευθύγραμμο βέλος σύνδεσης 105"/>
          <p:cNvCxnSpPr/>
          <p:nvPr/>
        </p:nvCxnSpPr>
        <p:spPr>
          <a:xfrm>
            <a:off x="7196308" y="1082819"/>
            <a:ext cx="32961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41"/>
          <p:cNvCxnSpPr/>
          <p:nvPr/>
        </p:nvCxnSpPr>
        <p:spPr>
          <a:xfrm>
            <a:off x="1790582" y="1099465"/>
            <a:ext cx="46526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19581" y="905599"/>
            <a:ext cx="292054" cy="369332"/>
          </a:xfrm>
          <a:prstGeom prst="rect">
            <a:avLst/>
          </a:prstGeom>
          <a:noFill/>
        </p:spPr>
        <p:txBody>
          <a:bodyPr wrap="square" rtlCol="0">
            <a:spAutoFit/>
          </a:bodyPr>
          <a:lstStyle/>
          <a:p>
            <a:r>
              <a:rPr lang="en-US" b="1" dirty="0" smtClean="0"/>
              <a:t>E</a:t>
            </a:r>
            <a:endParaRPr lang="en-US" b="1" dirty="0"/>
          </a:p>
        </p:txBody>
      </p:sp>
      <p:sp>
        <p:nvSpPr>
          <p:cNvPr id="10" name="TextBox 9"/>
          <p:cNvSpPr txBox="1"/>
          <p:nvPr/>
        </p:nvSpPr>
        <p:spPr>
          <a:xfrm>
            <a:off x="7525923" y="887393"/>
            <a:ext cx="292054" cy="369332"/>
          </a:xfrm>
          <a:prstGeom prst="rect">
            <a:avLst/>
          </a:prstGeom>
          <a:noFill/>
        </p:spPr>
        <p:txBody>
          <a:bodyPr wrap="square" rtlCol="0">
            <a:spAutoFit/>
          </a:bodyPr>
          <a:lstStyle/>
          <a:p>
            <a:r>
              <a:rPr lang="en-US" b="1" dirty="0" smtClean="0"/>
              <a:t>B</a:t>
            </a:r>
            <a:endParaRPr lang="en-US" b="1" dirty="0"/>
          </a:p>
        </p:txBody>
      </p:sp>
      <p:cxnSp>
        <p:nvCxnSpPr>
          <p:cNvPr id="11" name="Ευθύγραμμο βέλος σύνδεσης 41"/>
          <p:cNvCxnSpPr/>
          <p:nvPr/>
        </p:nvCxnSpPr>
        <p:spPr>
          <a:xfrm>
            <a:off x="3592018" y="1098322"/>
            <a:ext cx="46526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057278" y="836712"/>
            <a:ext cx="1336176" cy="523220"/>
          </a:xfrm>
          <a:prstGeom prst="rect">
            <a:avLst/>
          </a:prstGeom>
          <a:noFill/>
          <a:ln w="28575">
            <a:solidFill>
              <a:schemeClr val="tx1"/>
            </a:solidFill>
          </a:ln>
        </p:spPr>
        <p:txBody>
          <a:bodyPr wrap="square" rtlCol="0">
            <a:spAutoFit/>
          </a:bodyPr>
          <a:lstStyle/>
          <a:p>
            <a:pPr algn="ctr"/>
            <a:r>
              <a:rPr lang="en-US" sz="1400" b="1" dirty="0" smtClean="0"/>
              <a:t>Block</a:t>
            </a:r>
          </a:p>
          <a:p>
            <a:pPr algn="ctr"/>
            <a:r>
              <a:rPr lang="en-US" sz="1400" b="1" dirty="0" smtClean="0"/>
              <a:t>Cleaning</a:t>
            </a:r>
          </a:p>
        </p:txBody>
      </p:sp>
      <p:cxnSp>
        <p:nvCxnSpPr>
          <p:cNvPr id="13" name="Ευθύγραμμο βέλος σύνδεσης 41"/>
          <p:cNvCxnSpPr/>
          <p:nvPr/>
        </p:nvCxnSpPr>
        <p:spPr>
          <a:xfrm>
            <a:off x="5393454" y="1082819"/>
            <a:ext cx="46526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131840" y="2564904"/>
            <a:ext cx="1296144" cy="648072"/>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195736" y="6021288"/>
            <a:ext cx="1296144" cy="648072"/>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971546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02399"/>
            <a:ext cx="9144000" cy="721079"/>
          </a:xfrm>
        </p:spPr>
        <p:txBody>
          <a:bodyPr>
            <a:normAutofit fontScale="90000"/>
          </a:bodyPr>
          <a:lstStyle/>
          <a:p>
            <a:r>
              <a:rPr lang="en-US" dirty="0" smtClean="0"/>
              <a:t>Parallel Meta-blocking</a:t>
            </a:r>
            <a:endParaRPr lang="en-US" dirty="0"/>
          </a:p>
        </p:txBody>
      </p:sp>
      <p:sp>
        <p:nvSpPr>
          <p:cNvPr id="3" name="Content Placeholder 2"/>
          <p:cNvSpPr>
            <a:spLocks noGrp="1"/>
          </p:cNvSpPr>
          <p:nvPr>
            <p:ph sz="quarter" idx="4294967295"/>
          </p:nvPr>
        </p:nvSpPr>
        <p:spPr>
          <a:xfrm>
            <a:off x="611560" y="1227143"/>
            <a:ext cx="7920880" cy="4938161"/>
          </a:xfrm>
        </p:spPr>
        <p:txBody>
          <a:bodyPr>
            <a:normAutofit/>
          </a:bodyPr>
          <a:lstStyle/>
          <a:p>
            <a:r>
              <a:rPr lang="en-US" sz="2800" dirty="0" smtClean="0"/>
              <a:t>Two strategies:</a:t>
            </a:r>
          </a:p>
          <a:p>
            <a:pPr lvl="1"/>
            <a:endParaRPr lang="en-US" sz="2400" b="1" dirty="0" smtClean="0"/>
          </a:p>
          <a:p>
            <a:pPr lvl="1"/>
            <a:r>
              <a:rPr lang="en-US" sz="2400" b="1" dirty="0" smtClean="0"/>
              <a:t>Basic</a:t>
            </a:r>
            <a:r>
              <a:rPr lang="en-US" sz="2400" b="1" dirty="0"/>
              <a:t>:</a:t>
            </a:r>
            <a:r>
              <a:rPr lang="en-US" sz="2400" dirty="0"/>
              <a:t> explicitly creates the blocking graph</a:t>
            </a:r>
          </a:p>
          <a:p>
            <a:pPr lvl="2"/>
            <a:r>
              <a:rPr lang="en-US" sz="2200" dirty="0"/>
              <a:t>it performs all weight computations and stores all edges in disk</a:t>
            </a:r>
          </a:p>
          <a:p>
            <a:pPr lvl="1"/>
            <a:endParaRPr lang="en-US" sz="2400" b="1" dirty="0" smtClean="0"/>
          </a:p>
          <a:p>
            <a:pPr lvl="1"/>
            <a:r>
              <a:rPr lang="en-US" sz="2400" b="1" dirty="0" smtClean="0"/>
              <a:t>Advanced</a:t>
            </a:r>
            <a:r>
              <a:rPr lang="en-US" sz="2400" b="1" dirty="0"/>
              <a:t>: </a:t>
            </a:r>
            <a:r>
              <a:rPr lang="en-US" sz="2400" dirty="0"/>
              <a:t>uses the blocking graph as a conceptual model</a:t>
            </a:r>
            <a:endParaRPr lang="en-US" sz="2400" b="1" dirty="0"/>
          </a:p>
          <a:p>
            <a:pPr lvl="2"/>
            <a:r>
              <a:rPr lang="en-US" sz="2200" dirty="0"/>
              <a:t>enriches the input of the pruning algorithms with all the information necessary to compute the weights</a:t>
            </a:r>
          </a:p>
        </p:txBody>
      </p:sp>
      <p:sp>
        <p:nvSpPr>
          <p:cNvPr id="4" name="Θέση υποσέλιδου 3"/>
          <p:cNvSpPr>
            <a:spLocks noGrp="1"/>
          </p:cNvSpPr>
          <p:nvPr>
            <p:ph type="ftr" sz="quarter" idx="11"/>
          </p:nvPr>
        </p:nvSpPr>
        <p:spPr/>
        <p:txBody>
          <a:bodyPr/>
          <a:lstStyle/>
          <a:p>
            <a:pPr>
              <a:defRPr/>
            </a:pPr>
            <a:r>
              <a:rPr lang="en-US" smtClean="0"/>
              <a:t>Papadakis &amp; Palpanas, ScaDS, Leipzig, July 2016</a:t>
            </a:r>
            <a:endParaRPr lang="en-US"/>
          </a:p>
        </p:txBody>
      </p:sp>
    </p:spTree>
    <p:extLst>
      <p:ext uri="{BB962C8B-B14F-4D97-AF65-F5344CB8AC3E}">
        <p14:creationId xmlns:p14="http://schemas.microsoft.com/office/powerpoint/2010/main" val="10040147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721079"/>
          </a:xfrm>
        </p:spPr>
        <p:txBody>
          <a:bodyPr>
            <a:normAutofit fontScale="90000"/>
          </a:bodyPr>
          <a:lstStyle/>
          <a:p>
            <a:r>
              <a:rPr lang="en-US" dirty="0" smtClean="0"/>
              <a:t>Types of Entity Resolution</a:t>
            </a:r>
            <a:endParaRPr lang="en-US" dirty="0"/>
          </a:p>
        </p:txBody>
      </p:sp>
      <p:sp>
        <p:nvSpPr>
          <p:cNvPr id="3" name="Content Placeholder 2"/>
          <p:cNvSpPr>
            <a:spLocks noGrp="1"/>
          </p:cNvSpPr>
          <p:nvPr>
            <p:ph sz="quarter" idx="4294967295"/>
          </p:nvPr>
        </p:nvSpPr>
        <p:spPr>
          <a:xfrm>
            <a:off x="695555" y="948069"/>
            <a:ext cx="8448445" cy="4937249"/>
          </a:xfrm>
        </p:spPr>
        <p:txBody>
          <a:bodyPr/>
          <a:lstStyle/>
          <a:p>
            <a:pPr marL="0" indent="0">
              <a:buNone/>
            </a:pPr>
            <a:r>
              <a:rPr lang="en-US" sz="2300" dirty="0"/>
              <a:t>The input of ER consists of entity collections that can be of two </a:t>
            </a:r>
          </a:p>
          <a:p>
            <a:pPr marL="0" indent="0">
              <a:buNone/>
            </a:pPr>
            <a:r>
              <a:rPr lang="en-US" sz="2300" dirty="0"/>
              <a:t>types </a:t>
            </a:r>
            <a:r>
              <a:rPr lang="en-US" sz="2000" dirty="0"/>
              <a:t>[Christen, </a:t>
            </a:r>
            <a:r>
              <a:rPr lang="en-US" sz="2000" dirty="0" smtClean="0"/>
              <a:t>TKDE 2011</a:t>
            </a:r>
            <a:r>
              <a:rPr lang="en-US" sz="2000" dirty="0"/>
              <a:t>]</a:t>
            </a:r>
            <a:r>
              <a:rPr lang="en-US" sz="2300" dirty="0"/>
              <a:t>:</a:t>
            </a:r>
            <a:endParaRPr lang="en-US" sz="2300" b="1" i="1" dirty="0"/>
          </a:p>
          <a:p>
            <a:pPr marL="354013" indent="-265113"/>
            <a:r>
              <a:rPr lang="en-US" sz="2300" dirty="0">
                <a:solidFill>
                  <a:srgbClr val="C00000"/>
                </a:solidFill>
              </a:rPr>
              <a:t>clean</a:t>
            </a:r>
            <a:r>
              <a:rPr lang="en-US" sz="2300" dirty="0"/>
              <a:t>, which are duplicate-free</a:t>
            </a:r>
          </a:p>
          <a:p>
            <a:pPr marL="354013" lvl="1" indent="-265113">
              <a:buNone/>
            </a:pPr>
            <a:r>
              <a:rPr lang="en-US" sz="2300" dirty="0"/>
              <a:t>	</a:t>
            </a:r>
            <a:r>
              <a:rPr lang="en-US" sz="2300" dirty="0" smtClean="0"/>
              <a:t>	e.g</a:t>
            </a:r>
            <a:r>
              <a:rPr lang="en-US" sz="2300" dirty="0"/>
              <a:t>., </a:t>
            </a:r>
            <a:r>
              <a:rPr lang="en-US" sz="2300" dirty="0" smtClean="0"/>
              <a:t>DBLP, </a:t>
            </a:r>
            <a:r>
              <a:rPr lang="en-US" sz="2300" dirty="0"/>
              <a:t>ACM Digital Library, </a:t>
            </a:r>
            <a:r>
              <a:rPr lang="en-US" sz="2300" dirty="0" smtClean="0"/>
              <a:t>Wikipedia, </a:t>
            </a:r>
            <a:r>
              <a:rPr lang="en-US" sz="2300" dirty="0"/>
              <a:t>Freebase </a:t>
            </a:r>
            <a:endParaRPr lang="en-US" sz="2300" b="1" i="1" dirty="0"/>
          </a:p>
          <a:p>
            <a:pPr marL="354013" indent="-265113"/>
            <a:r>
              <a:rPr lang="en-US" sz="2300" dirty="0">
                <a:solidFill>
                  <a:srgbClr val="C00000"/>
                </a:solidFill>
              </a:rPr>
              <a:t>dirty</a:t>
            </a:r>
            <a:r>
              <a:rPr lang="en-US" sz="2300" dirty="0"/>
              <a:t>, which contain duplicate entity profiles in themselves</a:t>
            </a:r>
          </a:p>
          <a:p>
            <a:pPr marL="0" indent="0">
              <a:buNone/>
            </a:pPr>
            <a:r>
              <a:rPr lang="en-US" sz="2300" dirty="0"/>
              <a:t>	e.g., Google Scholar, </a:t>
            </a:r>
            <a:r>
              <a:rPr lang="en-US" sz="2300" dirty="0" err="1"/>
              <a:t>Citeseer</a:t>
            </a:r>
            <a:r>
              <a:rPr lang="en-US" sz="2300" baseline="30000" dirty="0" err="1"/>
              <a:t>X</a:t>
            </a:r>
            <a:endParaRPr lang="en-US" sz="2300" baseline="30000" dirty="0"/>
          </a:p>
          <a:p>
            <a:pPr marL="0" indent="0">
              <a:buNone/>
            </a:pPr>
            <a:endParaRPr lang="en-US" sz="2300" dirty="0"/>
          </a:p>
          <a:p>
            <a:pPr marL="518831" indent="-518831">
              <a:buFont typeface="+mj-lt"/>
              <a:buAutoNum type="arabicPeriod"/>
            </a:pPr>
            <a:endParaRPr lang="en-US" sz="2300" dirty="0"/>
          </a:p>
          <a:p>
            <a:endParaRPr lang="en-US" sz="2300" dirty="0"/>
          </a:p>
        </p:txBody>
      </p:sp>
      <p:sp>
        <p:nvSpPr>
          <p:cNvPr id="5" name="Θέση υποσέλιδου 4"/>
          <p:cNvSpPr>
            <a:spLocks noGrp="1"/>
          </p:cNvSpPr>
          <p:nvPr>
            <p:ph type="ftr" sz="quarter" idx="11"/>
          </p:nvPr>
        </p:nvSpPr>
        <p:spPr/>
        <p:txBody>
          <a:bodyPr/>
          <a:lstStyle/>
          <a:p>
            <a:pPr algn="ctr">
              <a:defRPr/>
            </a:pPr>
            <a:r>
              <a:rPr lang="en-US" smtClean="0"/>
              <a:t>Papadakis &amp; Palpanas, ScaDS, Leipzig, July 2016</a:t>
            </a:r>
            <a:endParaRPr lang="en-US" dirty="0"/>
          </a:p>
        </p:txBody>
      </p:sp>
    </p:spTree>
    <p:extLst>
      <p:ext uri="{BB962C8B-B14F-4D97-AF65-F5344CB8AC3E}">
        <p14:creationId xmlns:p14="http://schemas.microsoft.com/office/powerpoint/2010/main" val="359944221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768"/>
            <a:ext cx="8229600" cy="1143000"/>
          </a:xfrm>
        </p:spPr>
        <p:txBody>
          <a:bodyPr>
            <a:normAutofit fontScale="90000"/>
          </a:bodyPr>
          <a:lstStyle/>
          <a:p>
            <a:r>
              <a:rPr lang="en-US" dirty="0"/>
              <a:t>Meta-blocking (advanced</a:t>
            </a:r>
            <a:r>
              <a:rPr lang="en-US" dirty="0" smtClean="0"/>
              <a:t>)</a:t>
            </a:r>
            <a:r>
              <a:rPr lang="en-US" dirty="0"/>
              <a:t/>
            </a:r>
            <a:br>
              <a:rPr lang="en-US" dirty="0"/>
            </a:br>
            <a:r>
              <a:rPr lang="en-US" sz="3600" dirty="0" smtClean="0"/>
              <a:t>Pre-processing</a:t>
            </a:r>
            <a:endParaRPr lang="en-US" dirty="0"/>
          </a:p>
        </p:txBody>
      </p:sp>
      <p:graphicFrame>
        <p:nvGraphicFramePr>
          <p:cNvPr id="39" name="Table 38"/>
          <p:cNvGraphicFramePr>
            <a:graphicFrameLocks noGrp="1"/>
          </p:cNvGraphicFramePr>
          <p:nvPr>
            <p:extLst>
              <p:ext uri="{D42A27DB-BD31-4B8C-83A1-F6EECF244321}">
                <p14:modId xmlns:p14="http://schemas.microsoft.com/office/powerpoint/2010/main" val="521371260"/>
              </p:ext>
            </p:extLst>
          </p:nvPr>
        </p:nvGraphicFramePr>
        <p:xfrm>
          <a:off x="7086600" y="2162200"/>
          <a:ext cx="1828800" cy="1194467"/>
        </p:xfrm>
        <a:graphic>
          <a:graphicData uri="http://schemas.openxmlformats.org/drawingml/2006/table">
            <a:tbl>
              <a:tblPr/>
              <a:tblGrid>
                <a:gridCol w="457200"/>
                <a:gridCol w="1371600"/>
              </a:tblGrid>
              <a:tr h="746847">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dirty="0" smtClean="0"/>
                        <a:t>b</a:t>
                      </a:r>
                      <a:r>
                        <a:rPr lang="en-US" baseline="-25000" dirty="0" smtClean="0"/>
                        <a:t>1</a:t>
                      </a:r>
                      <a:endParaRPr lang="en-GB" baseline="-250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dirty="0" smtClean="0"/>
                        <a:t>[</a:t>
                      </a:r>
                      <a:r>
                        <a:rPr lang="en-US" b="1" dirty="0" smtClean="0"/>
                        <a:t>e</a:t>
                      </a:r>
                      <a:r>
                        <a:rPr lang="en-US" b="1" baseline="-25000" dirty="0" smtClean="0"/>
                        <a:t>1</a:t>
                      </a:r>
                      <a:r>
                        <a:rPr lang="en-US" dirty="0" smtClean="0"/>
                        <a:t>,b</a:t>
                      </a:r>
                      <a:r>
                        <a:rPr lang="en-US" baseline="-25000" dirty="0" smtClean="0"/>
                        <a:t>1</a:t>
                      </a:r>
                      <a:r>
                        <a:rPr lang="en-US" dirty="0" smtClean="0"/>
                        <a:t>,b</a:t>
                      </a:r>
                      <a:r>
                        <a:rPr lang="en-US" baseline="-25000" dirty="0" smtClean="0"/>
                        <a:t>4</a:t>
                      </a:r>
                      <a:r>
                        <a:rPr lang="en-US" dirty="0" smtClean="0"/>
                        <a:t>,b</a:t>
                      </a:r>
                      <a:r>
                        <a:rPr lang="en-US" baseline="-25000" dirty="0" smtClean="0"/>
                        <a:t>6</a:t>
                      </a:r>
                      <a:r>
                        <a:rPr lang="en-US" dirty="0" smtClean="0"/>
                        <a:t>],</a:t>
                      </a:r>
                    </a:p>
                    <a:p>
                      <a:r>
                        <a:rPr lang="en-US" dirty="0" smtClean="0"/>
                        <a:t>[</a:t>
                      </a:r>
                      <a:r>
                        <a:rPr lang="en-US" b="1" dirty="0" smtClean="0"/>
                        <a:t>e</a:t>
                      </a:r>
                      <a:r>
                        <a:rPr lang="en-US" b="1" baseline="-25000" dirty="0" smtClean="0"/>
                        <a:t>2</a:t>
                      </a:r>
                      <a:r>
                        <a:rPr lang="en-US" dirty="0" smtClean="0"/>
                        <a:t>,b</a:t>
                      </a:r>
                      <a:r>
                        <a:rPr lang="en-US" baseline="-25000" dirty="0" smtClean="0"/>
                        <a:t>1</a:t>
                      </a:r>
                      <a:r>
                        <a:rPr lang="en-US" dirty="0" smtClean="0"/>
                        <a:t>],</a:t>
                      </a:r>
                    </a:p>
                    <a:p>
                      <a:r>
                        <a:rPr lang="en-US" dirty="0" smtClean="0"/>
                        <a:t>[</a:t>
                      </a:r>
                      <a:r>
                        <a:rPr lang="en-US" b="1" dirty="0" smtClean="0"/>
                        <a:t>e</a:t>
                      </a:r>
                      <a:r>
                        <a:rPr lang="en-US" b="1" baseline="-25000" dirty="0" smtClean="0"/>
                        <a:t>3</a:t>
                      </a:r>
                      <a:r>
                        <a:rPr lang="en-US" dirty="0" smtClean="0"/>
                        <a:t>,b</a:t>
                      </a:r>
                      <a:r>
                        <a:rPr lang="en-US" baseline="-25000" dirty="0" smtClean="0"/>
                        <a:t>1</a:t>
                      </a:r>
                      <a:r>
                        <a:rPr lang="en-US" dirty="0" smtClean="0"/>
                        <a:t>,b</a:t>
                      </a:r>
                      <a:r>
                        <a:rPr lang="en-US" baseline="-25000" dirty="0" smtClean="0"/>
                        <a:t>4</a:t>
                      </a:r>
                      <a:r>
                        <a:rPr lang="en-US" dirty="0" smtClean="0"/>
                        <a:t>],</a:t>
                      </a:r>
                      <a:r>
                        <a:rPr lang="en-US" sz="1100" dirty="0" smtClean="0"/>
                        <a:t>...</a:t>
                      </a:r>
                      <a:endParaRPr lang="en-GB" sz="11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r>
              <a:tr h="280067">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1100" dirty="0" smtClean="0"/>
                        <a:t>…</a:t>
                      </a:r>
                      <a:endParaRPr lang="en-GB" sz="11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1100" dirty="0" smtClean="0"/>
                        <a:t>…</a:t>
                      </a:r>
                      <a:endParaRPr lang="en-GB" sz="11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0" name="TextBox 39"/>
          <p:cNvSpPr txBox="1"/>
          <p:nvPr/>
        </p:nvSpPr>
        <p:spPr>
          <a:xfrm>
            <a:off x="7086600" y="1808108"/>
            <a:ext cx="6096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Key</a:t>
            </a:r>
            <a:endParaRPr kumimoji="0" lang="en-GB" sz="1800" b="0" i="0" u="none" strike="noStrike" kern="0" cap="none" spc="0" normalizeH="0" baseline="0" noProof="0" dirty="0">
              <a:ln>
                <a:noFill/>
              </a:ln>
              <a:solidFill>
                <a:sysClr val="windowText" lastClr="000000"/>
              </a:solidFill>
              <a:effectLst/>
              <a:uLnTx/>
              <a:uFillTx/>
            </a:endParaRPr>
          </a:p>
        </p:txBody>
      </p:sp>
      <p:sp>
        <p:nvSpPr>
          <p:cNvPr id="41" name="Rectangle 40"/>
          <p:cNvSpPr/>
          <p:nvPr/>
        </p:nvSpPr>
        <p:spPr>
          <a:xfrm>
            <a:off x="7543800" y="1808108"/>
            <a:ext cx="704039"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Value</a:t>
            </a:r>
            <a:endParaRPr kumimoji="0" lang="en-GB" sz="1800" b="0" i="0" u="none" strike="noStrike" kern="0" cap="none" spc="0" normalizeH="0" baseline="0" noProof="0" dirty="0">
              <a:ln>
                <a:noFill/>
              </a:ln>
              <a:solidFill>
                <a:sysClr val="windowText" lastClr="000000"/>
              </a:solidFill>
              <a:effectLst/>
              <a:uLnTx/>
              <a:uFillTx/>
            </a:endParaRPr>
          </a:p>
        </p:txBody>
      </p:sp>
      <p:graphicFrame>
        <p:nvGraphicFramePr>
          <p:cNvPr id="42" name="Table 41"/>
          <p:cNvGraphicFramePr>
            <a:graphicFrameLocks noGrp="1"/>
          </p:cNvGraphicFramePr>
          <p:nvPr>
            <p:extLst>
              <p:ext uri="{D42A27DB-BD31-4B8C-83A1-F6EECF244321}">
                <p14:modId xmlns:p14="http://schemas.microsoft.com/office/powerpoint/2010/main" val="3047292086"/>
              </p:ext>
            </p:extLst>
          </p:nvPr>
        </p:nvGraphicFramePr>
        <p:xfrm>
          <a:off x="7086600" y="3579520"/>
          <a:ext cx="1828800" cy="1173480"/>
        </p:xfrm>
        <a:graphic>
          <a:graphicData uri="http://schemas.openxmlformats.org/drawingml/2006/table">
            <a:tbl>
              <a:tblPr/>
              <a:tblGrid>
                <a:gridCol w="457200"/>
                <a:gridCol w="1371600"/>
              </a:tblGrid>
              <a:tr h="428778">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dirty="0" smtClean="0"/>
                        <a:t>b</a:t>
                      </a:r>
                      <a:r>
                        <a:rPr lang="en-US" baseline="-25000" dirty="0" smtClean="0"/>
                        <a:t>4</a:t>
                      </a:r>
                      <a:endParaRPr lang="en-GB" baseline="-250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dirty="0" smtClean="0"/>
                        <a:t>[</a:t>
                      </a:r>
                      <a:r>
                        <a:rPr lang="en-US" b="1" dirty="0" smtClean="0"/>
                        <a:t>e</a:t>
                      </a:r>
                      <a:r>
                        <a:rPr lang="en-US" b="1" baseline="-25000" dirty="0" smtClean="0"/>
                        <a:t>1</a:t>
                      </a:r>
                      <a:r>
                        <a:rPr lang="en-US" dirty="0" smtClean="0"/>
                        <a:t>,b</a:t>
                      </a:r>
                      <a:r>
                        <a:rPr lang="en-US" baseline="-25000" dirty="0" smtClean="0"/>
                        <a:t>1</a:t>
                      </a:r>
                      <a:r>
                        <a:rPr lang="en-US" dirty="0" smtClean="0"/>
                        <a:t>,b</a:t>
                      </a:r>
                      <a:r>
                        <a:rPr lang="en-US" baseline="-25000" dirty="0" smtClean="0"/>
                        <a:t>4</a:t>
                      </a:r>
                      <a:r>
                        <a:rPr lang="en-US" dirty="0" smtClean="0"/>
                        <a:t>,b</a:t>
                      </a:r>
                      <a:r>
                        <a:rPr lang="en-US" baseline="-25000" dirty="0" smtClean="0"/>
                        <a:t>6</a:t>
                      </a:r>
                      <a:r>
                        <a:rPr lang="en-US" dirty="0" smtClean="0"/>
                        <a:t>],</a:t>
                      </a:r>
                    </a:p>
                    <a:p>
                      <a:r>
                        <a:rPr lang="en-US" dirty="0" smtClean="0"/>
                        <a:t>[</a:t>
                      </a:r>
                      <a:r>
                        <a:rPr lang="en-US" b="1" dirty="0" smtClean="0"/>
                        <a:t>e</a:t>
                      </a:r>
                      <a:r>
                        <a:rPr lang="en-US" b="1" baseline="-25000" dirty="0" smtClean="0"/>
                        <a:t>3</a:t>
                      </a:r>
                      <a:r>
                        <a:rPr lang="en-US" dirty="0" smtClean="0"/>
                        <a:t>,b</a:t>
                      </a:r>
                      <a:r>
                        <a:rPr lang="en-US" baseline="-25000" dirty="0" smtClean="0"/>
                        <a:t>1</a:t>
                      </a:r>
                      <a:r>
                        <a:rPr lang="en-US" dirty="0" smtClean="0"/>
                        <a:t>,b</a:t>
                      </a:r>
                      <a:r>
                        <a:rPr lang="en-US" baseline="-25000" dirty="0" smtClean="0"/>
                        <a:t>4</a:t>
                      </a:r>
                      <a:r>
                        <a:rPr lang="en-US" dirty="0" smtClean="0"/>
                        <a:t>],</a:t>
                      </a:r>
                    </a:p>
                    <a:p>
                      <a:r>
                        <a:rPr lang="en-US" dirty="0" smtClean="0"/>
                        <a:t>[</a:t>
                      </a:r>
                      <a:r>
                        <a:rPr lang="en-US" b="1" dirty="0" smtClean="0"/>
                        <a:t>e</a:t>
                      </a:r>
                      <a:r>
                        <a:rPr lang="en-US" b="1" baseline="-25000" dirty="0" smtClean="0"/>
                        <a:t>4</a:t>
                      </a:r>
                      <a:r>
                        <a:rPr lang="en-US" dirty="0" smtClean="0"/>
                        <a:t>,b</a:t>
                      </a:r>
                      <a:r>
                        <a:rPr lang="en-US" baseline="-25000" dirty="0" smtClean="0"/>
                        <a:t>4</a:t>
                      </a:r>
                      <a:r>
                        <a:rPr lang="en-US" dirty="0" smtClean="0"/>
                        <a:t>,b</a:t>
                      </a:r>
                      <a:r>
                        <a:rPr lang="en-US" baseline="-25000" dirty="0" smtClean="0"/>
                        <a:t>5</a:t>
                      </a:r>
                      <a:r>
                        <a:rPr lang="en-US" dirty="0" smtClean="0"/>
                        <a:t>],</a:t>
                      </a:r>
                      <a:r>
                        <a:rPr lang="en-US" sz="1100" dirty="0" smtClean="0"/>
                        <a:t>...</a:t>
                      </a:r>
                      <a:endParaRPr lang="en-GB" sz="11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57021">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1100" baseline="0" dirty="0" smtClean="0"/>
                        <a:t>...</a:t>
                      </a:r>
                      <a:endParaRPr lang="en-GB" sz="1100" baseline="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1100" baseline="0" dirty="0" smtClean="0"/>
                        <a:t>...</a:t>
                      </a:r>
                      <a:endParaRPr lang="en-GB" sz="1100" baseline="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3" name="Rounded Rectangle 42"/>
          <p:cNvSpPr/>
          <p:nvPr/>
        </p:nvSpPr>
        <p:spPr>
          <a:xfrm>
            <a:off x="4248961" y="2924200"/>
            <a:ext cx="304800" cy="1828800"/>
          </a:xfrm>
          <a:prstGeom prst="roundRect">
            <a:avLst/>
          </a:prstGeom>
          <a:solidFill>
            <a:sysClr val="window" lastClr="FFFFFF">
              <a:lumMod val="95000"/>
            </a:sysClr>
          </a:solidFill>
          <a:ln w="25400" cap="flat" cmpd="sng" algn="ctr">
            <a:solidFill>
              <a:srgbClr val="4F81BD">
                <a:shade val="50000"/>
              </a:srgbClr>
            </a:solidFill>
            <a:prstDash val="solid"/>
          </a:ln>
          <a:effectLst/>
        </p:spPr>
        <p:txBody>
          <a:bodyPr vert="vert" lIns="36000" tIns="0" rIns="36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latin typeface="Calibri"/>
                <a:ea typeface="+mn-ea"/>
                <a:cs typeface="+mn-cs"/>
              </a:rPr>
              <a:t>Group by key</a:t>
            </a:r>
            <a:endParaRPr kumimoji="0" lang="en-GB"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4" name="Rounded Rectangle 43"/>
          <p:cNvSpPr/>
          <p:nvPr/>
        </p:nvSpPr>
        <p:spPr>
          <a:xfrm>
            <a:off x="1676400" y="3229000"/>
            <a:ext cx="304800" cy="533400"/>
          </a:xfrm>
          <a:prstGeom prst="roundRect">
            <a:avLst/>
          </a:prstGeom>
          <a:solidFill>
            <a:sysClr val="window" lastClr="FFFFFF">
              <a:lumMod val="95000"/>
            </a:sysClr>
          </a:solidFill>
          <a:ln w="25400" cap="flat" cmpd="sng" algn="ctr">
            <a:solidFill>
              <a:srgbClr val="4F81BD">
                <a:shade val="50000"/>
              </a:srgbClr>
            </a:solidFill>
            <a:prstDash val="solid"/>
          </a:ln>
          <a:effectLst/>
        </p:spPr>
        <p:txBody>
          <a:bodyPr vert="vert" lIns="36000" tIns="0" rIns="36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latin typeface="Calibri"/>
                <a:ea typeface="+mn-ea"/>
                <a:cs typeface="+mn-cs"/>
              </a:rPr>
              <a:t>Map</a:t>
            </a:r>
            <a:endParaRPr kumimoji="0" lang="en-GB"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5" name="Rounded Rectangle 44"/>
          <p:cNvSpPr/>
          <p:nvPr/>
        </p:nvSpPr>
        <p:spPr>
          <a:xfrm>
            <a:off x="1676400" y="4067200"/>
            <a:ext cx="304800" cy="533400"/>
          </a:xfrm>
          <a:prstGeom prst="roundRect">
            <a:avLst/>
          </a:prstGeom>
          <a:solidFill>
            <a:sysClr val="window" lastClr="FFFFFF">
              <a:lumMod val="95000"/>
            </a:sysClr>
          </a:solidFill>
          <a:ln w="25400" cap="flat" cmpd="sng" algn="ctr">
            <a:solidFill>
              <a:srgbClr val="4F81BD">
                <a:shade val="50000"/>
              </a:srgbClr>
            </a:solidFill>
            <a:prstDash val="solid"/>
          </a:ln>
          <a:effectLst/>
        </p:spPr>
        <p:txBody>
          <a:bodyPr vert="vert" lIns="36000" tIns="0" rIns="36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latin typeface="Calibri"/>
                <a:ea typeface="+mn-ea"/>
                <a:cs typeface="+mn-cs"/>
              </a:rPr>
              <a:t>Map</a:t>
            </a:r>
            <a:endParaRPr kumimoji="0" lang="en-GB" sz="1600" b="1" i="0" u="none" strike="noStrike" kern="0" cap="none" spc="0" normalizeH="0" baseline="0" noProof="0" dirty="0">
              <a:ln>
                <a:noFill/>
              </a:ln>
              <a:solidFill>
                <a:sysClr val="windowText" lastClr="000000"/>
              </a:solidFill>
              <a:effectLst/>
              <a:uLnTx/>
              <a:uFillTx/>
              <a:latin typeface="Calibri"/>
              <a:ea typeface="+mn-ea"/>
              <a:cs typeface="+mn-cs"/>
            </a:endParaRPr>
          </a:p>
        </p:txBody>
      </p:sp>
      <p:cxnSp>
        <p:nvCxnSpPr>
          <p:cNvPr id="46" name="Straight Arrow Connector 45"/>
          <p:cNvCxnSpPr/>
          <p:nvPr/>
        </p:nvCxnSpPr>
        <p:spPr>
          <a:xfrm>
            <a:off x="1981200" y="4295800"/>
            <a:ext cx="152400" cy="0"/>
          </a:xfrm>
          <a:prstGeom prst="straightConnector1">
            <a:avLst/>
          </a:prstGeom>
          <a:noFill/>
          <a:ln w="9525" cap="flat" cmpd="sng" algn="ctr">
            <a:solidFill>
              <a:sysClr val="windowText" lastClr="000000"/>
            </a:solidFill>
            <a:prstDash val="solid"/>
            <a:tailEnd type="arrow"/>
          </a:ln>
          <a:effectLst/>
        </p:spPr>
      </p:cxnSp>
      <p:cxnSp>
        <p:nvCxnSpPr>
          <p:cNvPr id="47" name="Straight Arrow Connector 46"/>
          <p:cNvCxnSpPr/>
          <p:nvPr/>
        </p:nvCxnSpPr>
        <p:spPr>
          <a:xfrm>
            <a:off x="1981200" y="3457600"/>
            <a:ext cx="152400" cy="0"/>
          </a:xfrm>
          <a:prstGeom prst="straightConnector1">
            <a:avLst/>
          </a:prstGeom>
          <a:noFill/>
          <a:ln w="9525" cap="flat" cmpd="sng" algn="ctr">
            <a:solidFill>
              <a:sysClr val="windowText" lastClr="000000"/>
            </a:solidFill>
            <a:prstDash val="solid"/>
            <a:tailEnd type="arrow"/>
          </a:ln>
          <a:effectLst/>
        </p:spPr>
      </p:cxnSp>
      <p:sp>
        <p:nvSpPr>
          <p:cNvPr id="48" name="Right Brace 47"/>
          <p:cNvSpPr/>
          <p:nvPr/>
        </p:nvSpPr>
        <p:spPr>
          <a:xfrm>
            <a:off x="1524000" y="3210186"/>
            <a:ext cx="76200" cy="628413"/>
          </a:xfrm>
          <a:prstGeom prst="rightBrace">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graphicFrame>
        <p:nvGraphicFramePr>
          <p:cNvPr id="49" name="Table 48"/>
          <p:cNvGraphicFramePr>
            <a:graphicFrameLocks noGrp="1"/>
          </p:cNvGraphicFramePr>
          <p:nvPr>
            <p:extLst>
              <p:ext uri="{D42A27DB-BD31-4B8C-83A1-F6EECF244321}">
                <p14:modId xmlns:p14="http://schemas.microsoft.com/office/powerpoint/2010/main" val="4061511964"/>
              </p:ext>
            </p:extLst>
          </p:nvPr>
        </p:nvGraphicFramePr>
        <p:xfrm>
          <a:off x="152400" y="3107080"/>
          <a:ext cx="1295400" cy="1722120"/>
        </p:xfrm>
        <a:graphic>
          <a:graphicData uri="http://schemas.openxmlformats.org/drawingml/2006/table">
            <a:tbl>
              <a:tblPr/>
              <a:tblGrid>
                <a:gridCol w="381000"/>
                <a:gridCol w="914400"/>
              </a:tblGrid>
              <a:tr h="280807">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baseline="0" dirty="0" smtClean="0"/>
                        <a:t>e</a:t>
                      </a:r>
                      <a:r>
                        <a:rPr lang="en-US" baseline="-25000" dirty="0" smtClean="0"/>
                        <a:t>1</a:t>
                      </a:r>
                      <a:endParaRPr lang="en-GB" baseline="-250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dirty="0" smtClean="0"/>
                        <a:t>b</a:t>
                      </a:r>
                      <a:r>
                        <a:rPr lang="en-US" baseline="-25000" dirty="0" smtClean="0"/>
                        <a:t>1</a:t>
                      </a:r>
                      <a:r>
                        <a:rPr lang="en-US" dirty="0" smtClean="0"/>
                        <a:t>,b</a:t>
                      </a:r>
                      <a:r>
                        <a:rPr lang="en-US" baseline="-25000" dirty="0" smtClean="0"/>
                        <a:t>4</a:t>
                      </a:r>
                      <a:r>
                        <a:rPr lang="en-US" dirty="0" smtClean="0"/>
                        <a:t>,b</a:t>
                      </a:r>
                      <a:r>
                        <a:rPr lang="en-US" baseline="-25000" dirty="0" smtClean="0"/>
                        <a:t>6</a:t>
                      </a:r>
                      <a:endParaRPr lang="en-US" dirty="0" smtClean="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r>
              <a:tr h="280807">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baseline="0" dirty="0" smtClean="0"/>
                        <a:t>e</a:t>
                      </a:r>
                      <a:r>
                        <a:rPr lang="en-US" baseline="-25000" dirty="0" smtClean="0"/>
                        <a:t>2</a:t>
                      </a:r>
                      <a:endParaRPr lang="en-GB" baseline="-250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dirty="0" smtClean="0"/>
                        <a:t>b</a:t>
                      </a:r>
                      <a:r>
                        <a:rPr lang="en-US" baseline="-25000" dirty="0" smtClean="0"/>
                        <a:t>1</a:t>
                      </a:r>
                      <a:endParaRPr lang="en-GB" baseline="-250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280807">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baseline="0" dirty="0" smtClean="0"/>
                        <a:t>e</a:t>
                      </a:r>
                      <a:r>
                        <a:rPr lang="en-US" baseline="-25000" dirty="0" smtClean="0"/>
                        <a:t>3</a:t>
                      </a:r>
                      <a:endParaRPr lang="en-GB" baseline="-250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dirty="0" smtClean="0"/>
                        <a:t>b</a:t>
                      </a:r>
                      <a:r>
                        <a:rPr lang="en-US" baseline="-25000" dirty="0" smtClean="0"/>
                        <a:t>1</a:t>
                      </a:r>
                      <a:r>
                        <a:rPr lang="en-US" dirty="0" smtClean="0"/>
                        <a:t>,b</a:t>
                      </a:r>
                      <a:r>
                        <a:rPr lang="en-US" baseline="-25000" dirty="0" smtClean="0"/>
                        <a:t>4</a:t>
                      </a:r>
                      <a:endParaRPr lang="en-GB" baseline="-250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280807">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1800" baseline="0" dirty="0" smtClean="0"/>
                        <a:t>e</a:t>
                      </a:r>
                      <a:r>
                        <a:rPr lang="en-US" sz="1800" baseline="-25000" dirty="0" smtClean="0"/>
                        <a:t>4</a:t>
                      </a:r>
                      <a:endParaRPr lang="en-GB" sz="1800" baseline="-250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1800" dirty="0" smtClean="0"/>
                        <a:t>b</a:t>
                      </a:r>
                      <a:r>
                        <a:rPr lang="en-US" sz="1800" baseline="-25000" dirty="0" smtClean="0"/>
                        <a:t>4</a:t>
                      </a:r>
                      <a:r>
                        <a:rPr lang="en-US" sz="1800" dirty="0" smtClean="0"/>
                        <a:t>,b</a:t>
                      </a:r>
                      <a:r>
                        <a:rPr lang="en-US" sz="1800" baseline="-25000" dirty="0" smtClean="0"/>
                        <a:t>5</a:t>
                      </a:r>
                      <a:endParaRPr lang="en-GB" sz="1100" baseline="-250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198905">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1100" baseline="0" dirty="0" smtClean="0"/>
                        <a:t>...</a:t>
                      </a:r>
                      <a:endParaRPr lang="en-GB" sz="1100" baseline="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1100" dirty="0" smtClean="0"/>
                        <a:t>...</a:t>
                      </a:r>
                      <a:endParaRPr lang="en-GB" sz="11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0" name="TextBox 49"/>
          <p:cNvSpPr txBox="1"/>
          <p:nvPr/>
        </p:nvSpPr>
        <p:spPr>
          <a:xfrm>
            <a:off x="76200" y="2752987"/>
            <a:ext cx="6096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Key</a:t>
            </a:r>
            <a:endParaRPr kumimoji="0" lang="en-GB" sz="1800" b="0" i="0" u="none" strike="noStrike" kern="0" cap="none" spc="0" normalizeH="0" baseline="0" noProof="0" dirty="0">
              <a:ln>
                <a:noFill/>
              </a:ln>
              <a:solidFill>
                <a:sysClr val="windowText" lastClr="000000"/>
              </a:solidFill>
              <a:effectLst/>
              <a:uLnTx/>
              <a:uFillTx/>
            </a:endParaRPr>
          </a:p>
        </p:txBody>
      </p:sp>
      <p:sp>
        <p:nvSpPr>
          <p:cNvPr id="51" name="Rectangle 50"/>
          <p:cNvSpPr/>
          <p:nvPr/>
        </p:nvSpPr>
        <p:spPr>
          <a:xfrm>
            <a:off x="533400" y="2752987"/>
            <a:ext cx="704039"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Value</a:t>
            </a:r>
            <a:endParaRPr kumimoji="0" lang="en-GB" sz="1800" b="0" i="0" u="none" strike="noStrike" kern="0" cap="none" spc="0" normalizeH="0" baseline="0" noProof="0" dirty="0">
              <a:ln>
                <a:noFill/>
              </a:ln>
              <a:solidFill>
                <a:sysClr val="windowText" lastClr="000000"/>
              </a:solidFill>
              <a:effectLst/>
              <a:uLnTx/>
              <a:uFillTx/>
            </a:endParaRPr>
          </a:p>
        </p:txBody>
      </p:sp>
      <p:graphicFrame>
        <p:nvGraphicFramePr>
          <p:cNvPr id="52" name="Table 51"/>
          <p:cNvGraphicFramePr>
            <a:graphicFrameLocks noGrp="1"/>
          </p:cNvGraphicFramePr>
          <p:nvPr>
            <p:extLst>
              <p:ext uri="{D42A27DB-BD31-4B8C-83A1-F6EECF244321}">
                <p14:modId xmlns:p14="http://schemas.microsoft.com/office/powerpoint/2010/main" val="886995587"/>
              </p:ext>
            </p:extLst>
          </p:nvPr>
        </p:nvGraphicFramePr>
        <p:xfrm>
          <a:off x="2209800" y="2059093"/>
          <a:ext cx="1752600" cy="1722120"/>
        </p:xfrm>
        <a:graphic>
          <a:graphicData uri="http://schemas.openxmlformats.org/drawingml/2006/table">
            <a:tbl>
              <a:tblPr/>
              <a:tblGrid>
                <a:gridCol w="457200"/>
                <a:gridCol w="1295400"/>
              </a:tblGrid>
              <a:tr h="248476">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baseline="0" dirty="0" smtClean="0"/>
                        <a:t>b</a:t>
                      </a:r>
                      <a:r>
                        <a:rPr lang="en-US" baseline="-25000" dirty="0" smtClean="0"/>
                        <a:t>1</a:t>
                      </a:r>
                      <a:endParaRPr lang="en-GB" baseline="-250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b="1" dirty="0" smtClean="0"/>
                        <a:t>e</a:t>
                      </a:r>
                      <a:r>
                        <a:rPr lang="en-US" b="1" baseline="-25000" dirty="0" smtClean="0"/>
                        <a:t>1</a:t>
                      </a:r>
                      <a:r>
                        <a:rPr lang="en-US" dirty="0" smtClean="0"/>
                        <a:t>,b</a:t>
                      </a:r>
                      <a:r>
                        <a:rPr lang="en-US" baseline="-25000" dirty="0" smtClean="0"/>
                        <a:t>1</a:t>
                      </a:r>
                      <a:r>
                        <a:rPr lang="en-US" dirty="0" smtClean="0"/>
                        <a:t>,b</a:t>
                      </a:r>
                      <a:r>
                        <a:rPr lang="en-US" baseline="-25000" dirty="0" smtClean="0"/>
                        <a:t>4</a:t>
                      </a:r>
                      <a:r>
                        <a:rPr lang="en-US" dirty="0" smtClean="0"/>
                        <a:t>,b</a:t>
                      </a:r>
                      <a:r>
                        <a:rPr lang="en-US" baseline="-25000" dirty="0" smtClean="0"/>
                        <a:t>6</a:t>
                      </a:r>
                      <a:r>
                        <a:rPr lang="en-US" dirty="0" smtClean="0"/>
                        <a: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r>
              <a:tr h="248476">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baseline="0" dirty="0" smtClean="0"/>
                        <a:t>b</a:t>
                      </a:r>
                      <a:r>
                        <a:rPr lang="en-US" baseline="-25000" dirty="0" smtClean="0"/>
                        <a:t>4</a:t>
                      </a:r>
                      <a:endParaRPr lang="en-GB" baseline="-250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b="1" dirty="0" smtClean="0"/>
                        <a:t>e</a:t>
                      </a:r>
                      <a:r>
                        <a:rPr lang="en-US" b="1" baseline="-25000" dirty="0" smtClean="0"/>
                        <a:t>1</a:t>
                      </a:r>
                      <a:r>
                        <a:rPr lang="en-US" dirty="0" smtClean="0"/>
                        <a:t>,b</a:t>
                      </a:r>
                      <a:r>
                        <a:rPr lang="en-US" baseline="-25000" dirty="0" smtClean="0"/>
                        <a:t>1</a:t>
                      </a:r>
                      <a:r>
                        <a:rPr lang="en-US" dirty="0" smtClean="0"/>
                        <a:t>,b</a:t>
                      </a:r>
                      <a:r>
                        <a:rPr lang="en-US" baseline="-25000" dirty="0" smtClean="0"/>
                        <a:t>4</a:t>
                      </a:r>
                      <a:r>
                        <a:rPr lang="en-US" dirty="0" smtClean="0"/>
                        <a:t>,b</a:t>
                      </a:r>
                      <a:r>
                        <a:rPr lang="en-US" baseline="-25000" dirty="0" smtClean="0"/>
                        <a:t>6</a:t>
                      </a:r>
                      <a:r>
                        <a:rPr lang="en-US" dirty="0" smtClean="0"/>
                        <a: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248476">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baseline="0" dirty="0" smtClean="0"/>
                        <a:t>b</a:t>
                      </a:r>
                      <a:r>
                        <a:rPr lang="en-US" baseline="-25000" dirty="0" smtClean="0"/>
                        <a:t>6</a:t>
                      </a:r>
                      <a:endParaRPr lang="en-GB" baseline="-250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b="1" dirty="0" smtClean="0"/>
                        <a:t>e</a:t>
                      </a:r>
                      <a:r>
                        <a:rPr lang="en-US" b="1" baseline="-25000" dirty="0" smtClean="0"/>
                        <a:t>1</a:t>
                      </a:r>
                      <a:r>
                        <a:rPr lang="en-US" dirty="0" smtClean="0"/>
                        <a:t>,b</a:t>
                      </a:r>
                      <a:r>
                        <a:rPr lang="en-US" baseline="-25000" dirty="0" smtClean="0"/>
                        <a:t>1</a:t>
                      </a:r>
                      <a:r>
                        <a:rPr lang="en-US" dirty="0" smtClean="0"/>
                        <a:t>,b</a:t>
                      </a:r>
                      <a:r>
                        <a:rPr lang="en-US" baseline="-25000" dirty="0" smtClean="0"/>
                        <a:t>4</a:t>
                      </a:r>
                      <a:r>
                        <a:rPr lang="en-US" dirty="0" smtClean="0"/>
                        <a:t>,b</a:t>
                      </a:r>
                      <a:r>
                        <a:rPr lang="en-US" baseline="-25000" dirty="0" smtClean="0"/>
                        <a:t>6</a:t>
                      </a:r>
                      <a:r>
                        <a:rPr lang="en-US" dirty="0" smtClean="0"/>
                        <a: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248476">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baseline="0" dirty="0" smtClean="0"/>
                        <a:t>b</a:t>
                      </a:r>
                      <a:r>
                        <a:rPr lang="en-US" baseline="-25000" dirty="0" smtClean="0"/>
                        <a:t>1</a:t>
                      </a:r>
                      <a:endParaRPr lang="en-GB" baseline="-250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b="1" dirty="0" smtClean="0"/>
                        <a:t>e</a:t>
                      </a:r>
                      <a:r>
                        <a:rPr lang="en-US" b="1" baseline="-25000" dirty="0" smtClean="0"/>
                        <a:t>2</a:t>
                      </a:r>
                      <a:r>
                        <a:rPr lang="en-US" dirty="0" smtClean="0"/>
                        <a:t>,b</a:t>
                      </a:r>
                      <a:r>
                        <a:rPr lang="en-US" baseline="-25000" dirty="0" smtClean="0"/>
                        <a:t>1</a:t>
                      </a:r>
                      <a:r>
                        <a:rPr lang="en-US" dirty="0" smtClean="0"/>
                        <a: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176004">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1100" baseline="0" dirty="0" smtClean="0"/>
                        <a:t>...</a:t>
                      </a:r>
                      <a:endParaRPr lang="en-GB" sz="1100" baseline="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1100" dirty="0" smtClean="0"/>
                        <a:t>…</a:t>
                      </a:r>
                      <a:endParaRPr lang="en-GB" sz="11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3" name="Rectangle 52"/>
          <p:cNvSpPr/>
          <p:nvPr/>
        </p:nvSpPr>
        <p:spPr>
          <a:xfrm>
            <a:off x="2667000" y="1628800"/>
            <a:ext cx="704039"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Value</a:t>
            </a:r>
            <a:endParaRPr kumimoji="0" lang="en-GB" sz="1800" b="0" i="0" u="none" strike="noStrike" kern="0" cap="none" spc="0" normalizeH="0" baseline="0" noProof="0" dirty="0">
              <a:ln>
                <a:noFill/>
              </a:ln>
              <a:solidFill>
                <a:sysClr val="windowText" lastClr="000000"/>
              </a:solidFill>
              <a:effectLst/>
              <a:uLnTx/>
              <a:uFillTx/>
            </a:endParaRPr>
          </a:p>
        </p:txBody>
      </p:sp>
      <p:sp>
        <p:nvSpPr>
          <p:cNvPr id="54" name="Right Brace 53"/>
          <p:cNvSpPr/>
          <p:nvPr/>
        </p:nvSpPr>
        <p:spPr>
          <a:xfrm>
            <a:off x="4038600" y="2074332"/>
            <a:ext cx="76200" cy="3593068"/>
          </a:xfrm>
          <a:prstGeom prst="rightBrace">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graphicFrame>
        <p:nvGraphicFramePr>
          <p:cNvPr id="55" name="Table 54"/>
          <p:cNvGraphicFramePr>
            <a:graphicFrameLocks noGrp="1"/>
          </p:cNvGraphicFramePr>
          <p:nvPr>
            <p:extLst>
              <p:ext uri="{D42A27DB-BD31-4B8C-83A1-F6EECF244321}">
                <p14:modId xmlns:p14="http://schemas.microsoft.com/office/powerpoint/2010/main" val="191742044"/>
              </p:ext>
            </p:extLst>
          </p:nvPr>
        </p:nvGraphicFramePr>
        <p:xfrm>
          <a:off x="2209800" y="3914800"/>
          <a:ext cx="1752600" cy="1722120"/>
        </p:xfrm>
        <a:graphic>
          <a:graphicData uri="http://schemas.openxmlformats.org/drawingml/2006/table">
            <a:tbl>
              <a:tblPr/>
              <a:tblGrid>
                <a:gridCol w="457200"/>
                <a:gridCol w="1295400"/>
              </a:tblGrid>
              <a:tr h="242761">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baseline="0" dirty="0" smtClean="0"/>
                        <a:t>b</a:t>
                      </a:r>
                      <a:r>
                        <a:rPr lang="en-US" baseline="-25000" dirty="0" smtClean="0"/>
                        <a:t>1</a:t>
                      </a:r>
                      <a:endParaRPr lang="en-GB" baseline="-250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b="1" dirty="0" smtClean="0"/>
                        <a:t>e</a:t>
                      </a:r>
                      <a:r>
                        <a:rPr lang="en-US" b="1" baseline="-25000" dirty="0" smtClean="0"/>
                        <a:t>3</a:t>
                      </a:r>
                      <a:r>
                        <a:rPr lang="en-US" dirty="0" smtClean="0"/>
                        <a:t>,b</a:t>
                      </a:r>
                      <a:r>
                        <a:rPr lang="en-US" baseline="-25000" dirty="0" smtClean="0"/>
                        <a:t>1</a:t>
                      </a:r>
                      <a:r>
                        <a:rPr lang="en-US" dirty="0" smtClean="0"/>
                        <a:t>,b</a:t>
                      </a:r>
                      <a:r>
                        <a:rPr lang="en-US" baseline="-25000" dirty="0" smtClean="0"/>
                        <a:t>4</a:t>
                      </a:r>
                      <a:r>
                        <a:rPr lang="en-US" dirty="0" smtClean="0"/>
                        <a: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r>
              <a:tr h="242761">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baseline="0" dirty="0" smtClean="0"/>
                        <a:t>b</a:t>
                      </a:r>
                      <a:r>
                        <a:rPr lang="en-US" baseline="-25000" dirty="0" smtClean="0"/>
                        <a:t>4</a:t>
                      </a:r>
                      <a:endParaRPr lang="en-GB" baseline="-250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b="1" dirty="0" smtClean="0"/>
                        <a:t>e</a:t>
                      </a:r>
                      <a:r>
                        <a:rPr lang="en-US" b="1" baseline="-25000" dirty="0" smtClean="0"/>
                        <a:t>3</a:t>
                      </a:r>
                      <a:r>
                        <a:rPr lang="en-US" dirty="0" smtClean="0"/>
                        <a:t>,b</a:t>
                      </a:r>
                      <a:r>
                        <a:rPr lang="en-US" baseline="-25000" dirty="0" smtClean="0"/>
                        <a:t>1</a:t>
                      </a:r>
                      <a:r>
                        <a:rPr lang="en-US" dirty="0" smtClean="0"/>
                        <a:t>,b</a:t>
                      </a:r>
                      <a:r>
                        <a:rPr lang="en-US" baseline="-25000" dirty="0" smtClean="0"/>
                        <a:t>4</a:t>
                      </a:r>
                      <a:r>
                        <a:rPr lang="en-US" dirty="0" smtClean="0"/>
                        <a: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242761">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baseline="0" dirty="0" smtClean="0"/>
                        <a:t>b</a:t>
                      </a:r>
                      <a:r>
                        <a:rPr lang="en-US" baseline="-25000" dirty="0" smtClean="0"/>
                        <a:t>4</a:t>
                      </a:r>
                      <a:endParaRPr lang="en-GB" baseline="-250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dirty="0" smtClean="0"/>
                        <a:t>[</a:t>
                      </a:r>
                      <a:r>
                        <a:rPr lang="en-US" b="1" dirty="0" smtClean="0"/>
                        <a:t>e</a:t>
                      </a:r>
                      <a:r>
                        <a:rPr lang="en-US" b="1" baseline="-25000" dirty="0" smtClean="0"/>
                        <a:t>4</a:t>
                      </a:r>
                      <a:r>
                        <a:rPr lang="en-US" dirty="0" smtClean="0"/>
                        <a:t>,b</a:t>
                      </a:r>
                      <a:r>
                        <a:rPr lang="en-US" baseline="-25000" dirty="0" smtClean="0"/>
                        <a:t>4</a:t>
                      </a:r>
                      <a:r>
                        <a:rPr lang="en-US" dirty="0" smtClean="0"/>
                        <a:t>,b</a:t>
                      </a:r>
                      <a:r>
                        <a:rPr lang="en-US" baseline="-25000" dirty="0" smtClean="0"/>
                        <a:t>5</a:t>
                      </a:r>
                      <a:r>
                        <a:rPr lang="en-US" dirty="0" smtClean="0"/>
                        <a:t>]</a:t>
                      </a:r>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242761">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baseline="0" dirty="0" smtClean="0"/>
                        <a:t>b</a:t>
                      </a:r>
                      <a:r>
                        <a:rPr lang="en-US" baseline="-25000" dirty="0" smtClean="0"/>
                        <a:t>5</a:t>
                      </a:r>
                      <a:endParaRPr lang="en-GB" baseline="-250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dirty="0" smtClean="0"/>
                        <a:t>[</a:t>
                      </a:r>
                      <a:r>
                        <a:rPr lang="en-US" b="1" dirty="0" smtClean="0"/>
                        <a:t>e</a:t>
                      </a:r>
                      <a:r>
                        <a:rPr lang="en-US" b="1" baseline="-25000" dirty="0" smtClean="0"/>
                        <a:t>4</a:t>
                      </a:r>
                      <a:r>
                        <a:rPr lang="en-US" dirty="0" smtClean="0"/>
                        <a:t>,b</a:t>
                      </a:r>
                      <a:r>
                        <a:rPr lang="en-US" baseline="-25000" dirty="0" smtClean="0"/>
                        <a:t>4</a:t>
                      </a:r>
                      <a:r>
                        <a:rPr lang="en-US" dirty="0" smtClean="0"/>
                        <a:t>,b</a:t>
                      </a:r>
                      <a:r>
                        <a:rPr lang="en-US" baseline="-25000" dirty="0" smtClean="0"/>
                        <a:t>5</a:t>
                      </a:r>
                      <a:r>
                        <a:rPr lang="en-US" dirty="0" smtClean="0"/>
                        <a:t>]</a:t>
                      </a:r>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171956">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1100" baseline="0" dirty="0" smtClean="0"/>
                        <a:t>...</a:t>
                      </a:r>
                      <a:endParaRPr lang="en-GB" sz="1100" baseline="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1100" dirty="0" smtClean="0"/>
                        <a:t>…</a:t>
                      </a:r>
                      <a:endParaRPr lang="en-GB" sz="11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6" name="Right Brace 55"/>
          <p:cNvSpPr/>
          <p:nvPr/>
        </p:nvSpPr>
        <p:spPr>
          <a:xfrm>
            <a:off x="1524000" y="3972187"/>
            <a:ext cx="76200" cy="780813"/>
          </a:xfrm>
          <a:prstGeom prst="rightBrace">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7" name="TextBox 56"/>
          <p:cNvSpPr txBox="1"/>
          <p:nvPr/>
        </p:nvSpPr>
        <p:spPr>
          <a:xfrm>
            <a:off x="2209800" y="1628800"/>
            <a:ext cx="6096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Key</a:t>
            </a:r>
            <a:endParaRPr kumimoji="0" lang="en-GB" sz="1800" b="0" i="0" u="none" strike="noStrike" kern="0" cap="none" spc="0" normalizeH="0" baseline="0" noProof="0" dirty="0">
              <a:ln>
                <a:noFill/>
              </a:ln>
              <a:solidFill>
                <a:sysClr val="windowText" lastClr="000000"/>
              </a:solidFill>
              <a:effectLst/>
              <a:uLnTx/>
              <a:uFillTx/>
            </a:endParaRPr>
          </a:p>
        </p:txBody>
      </p:sp>
      <p:sp>
        <p:nvSpPr>
          <p:cNvPr id="58" name="TextBox 57"/>
          <p:cNvSpPr txBox="1"/>
          <p:nvPr/>
        </p:nvSpPr>
        <p:spPr>
          <a:xfrm>
            <a:off x="4648200" y="1628800"/>
            <a:ext cx="6096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Key</a:t>
            </a:r>
            <a:endParaRPr kumimoji="0" lang="en-GB" sz="1800" b="0" i="0" u="none" strike="noStrike" kern="0" cap="none" spc="0" normalizeH="0" baseline="0" noProof="0" dirty="0">
              <a:ln>
                <a:noFill/>
              </a:ln>
              <a:solidFill>
                <a:sysClr val="windowText" lastClr="000000"/>
              </a:solidFill>
              <a:effectLst/>
              <a:uLnTx/>
              <a:uFillTx/>
            </a:endParaRPr>
          </a:p>
        </p:txBody>
      </p:sp>
      <p:sp>
        <p:nvSpPr>
          <p:cNvPr id="59" name="Rectangle 58"/>
          <p:cNvSpPr/>
          <p:nvPr/>
        </p:nvSpPr>
        <p:spPr>
          <a:xfrm>
            <a:off x="5181600" y="1628800"/>
            <a:ext cx="704039"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Value</a:t>
            </a:r>
            <a:endParaRPr kumimoji="0" lang="en-GB" sz="1800" b="0" i="0" u="none" strike="noStrike" kern="0" cap="none" spc="0" normalizeH="0" baseline="0" noProof="0" dirty="0">
              <a:ln>
                <a:noFill/>
              </a:ln>
              <a:solidFill>
                <a:sysClr val="windowText" lastClr="000000"/>
              </a:solidFill>
              <a:effectLst/>
              <a:uLnTx/>
              <a:uFillTx/>
            </a:endParaRPr>
          </a:p>
        </p:txBody>
      </p:sp>
      <p:graphicFrame>
        <p:nvGraphicFramePr>
          <p:cNvPr id="60" name="Table 59"/>
          <p:cNvGraphicFramePr>
            <a:graphicFrameLocks noGrp="1"/>
          </p:cNvGraphicFramePr>
          <p:nvPr>
            <p:extLst>
              <p:ext uri="{D42A27DB-BD31-4B8C-83A1-F6EECF244321}">
                <p14:modId xmlns:p14="http://schemas.microsoft.com/office/powerpoint/2010/main" val="1921496262"/>
              </p:ext>
            </p:extLst>
          </p:nvPr>
        </p:nvGraphicFramePr>
        <p:xfrm>
          <a:off x="4648200" y="2009800"/>
          <a:ext cx="1752600" cy="1356360"/>
        </p:xfrm>
        <a:graphic>
          <a:graphicData uri="http://schemas.openxmlformats.org/drawingml/2006/table">
            <a:tbl>
              <a:tblPr/>
              <a:tblGrid>
                <a:gridCol w="457200"/>
                <a:gridCol w="1295400"/>
              </a:tblGrid>
              <a:tr h="287676">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baseline="0" dirty="0" smtClean="0"/>
                        <a:t>b</a:t>
                      </a:r>
                      <a:r>
                        <a:rPr lang="en-US" baseline="-25000" dirty="0" smtClean="0"/>
                        <a:t>1</a:t>
                      </a:r>
                      <a:endParaRPr lang="en-GB" baseline="-250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b="1" dirty="0" smtClean="0"/>
                        <a:t>e</a:t>
                      </a:r>
                      <a:r>
                        <a:rPr lang="en-US" b="1" baseline="-25000" dirty="0" smtClean="0"/>
                        <a:t>1</a:t>
                      </a:r>
                      <a:r>
                        <a:rPr lang="en-US" dirty="0" smtClean="0"/>
                        <a:t>,b</a:t>
                      </a:r>
                      <a:r>
                        <a:rPr lang="en-US" baseline="-25000" dirty="0" smtClean="0"/>
                        <a:t>1</a:t>
                      </a:r>
                      <a:r>
                        <a:rPr lang="en-US" dirty="0" smtClean="0"/>
                        <a:t>,b</a:t>
                      </a:r>
                      <a:r>
                        <a:rPr lang="en-US" baseline="-25000" dirty="0" smtClean="0"/>
                        <a:t>4</a:t>
                      </a:r>
                      <a:r>
                        <a:rPr lang="en-US" dirty="0" smtClean="0"/>
                        <a:t>,b</a:t>
                      </a:r>
                      <a:r>
                        <a:rPr lang="en-US" baseline="-25000" dirty="0" smtClean="0"/>
                        <a:t>6</a:t>
                      </a:r>
                      <a:r>
                        <a:rPr lang="en-US" dirty="0" smtClean="0"/>
                        <a: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r>
              <a:tr h="287676">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baseline="0" dirty="0" smtClean="0"/>
                        <a:t>b</a:t>
                      </a:r>
                      <a:r>
                        <a:rPr lang="en-US" baseline="-25000" dirty="0" smtClean="0"/>
                        <a:t>1</a:t>
                      </a:r>
                      <a:endParaRPr lang="en-GB" baseline="-250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b="1" dirty="0" smtClean="0"/>
                        <a:t>e</a:t>
                      </a:r>
                      <a:r>
                        <a:rPr lang="en-US" b="1" baseline="-25000" dirty="0" smtClean="0"/>
                        <a:t>2</a:t>
                      </a:r>
                      <a:r>
                        <a:rPr lang="en-US" dirty="0" smtClean="0"/>
                        <a:t>,b</a:t>
                      </a:r>
                      <a:r>
                        <a:rPr lang="en-US" baseline="-25000" dirty="0" smtClean="0"/>
                        <a:t>1</a:t>
                      </a:r>
                      <a:r>
                        <a:rPr lang="en-US" dirty="0" smtClean="0"/>
                        <a: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287676">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baseline="0" dirty="0" smtClean="0"/>
                        <a:t>b</a:t>
                      </a:r>
                      <a:r>
                        <a:rPr lang="en-US" baseline="-25000" dirty="0" smtClean="0"/>
                        <a:t>1</a:t>
                      </a:r>
                      <a:endParaRPr lang="en-GB" baseline="-250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b="1" dirty="0" smtClean="0"/>
                        <a:t>e</a:t>
                      </a:r>
                      <a:r>
                        <a:rPr lang="en-US" b="1" baseline="-25000" dirty="0" smtClean="0"/>
                        <a:t>3</a:t>
                      </a:r>
                      <a:r>
                        <a:rPr lang="en-US" dirty="0" smtClean="0"/>
                        <a:t>,b</a:t>
                      </a:r>
                      <a:r>
                        <a:rPr lang="en-US" baseline="-25000" dirty="0" smtClean="0"/>
                        <a:t>1</a:t>
                      </a:r>
                      <a:r>
                        <a:rPr lang="en-US" dirty="0" smtClean="0"/>
                        <a:t>,b</a:t>
                      </a:r>
                      <a:r>
                        <a:rPr lang="en-US" baseline="-25000" dirty="0" smtClean="0"/>
                        <a:t>4</a:t>
                      </a:r>
                      <a:r>
                        <a:rPr lang="en-US" dirty="0" smtClean="0"/>
                        <a: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203771">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1100" baseline="0" dirty="0" smtClean="0"/>
                        <a:t>...</a:t>
                      </a:r>
                      <a:endParaRPr lang="en-GB" sz="1100" baseline="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1100" dirty="0" smtClean="0"/>
                        <a:t>…</a:t>
                      </a:r>
                      <a:endParaRPr lang="en-GB" sz="11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61" name="Table 60"/>
          <p:cNvGraphicFramePr>
            <a:graphicFrameLocks noGrp="1"/>
          </p:cNvGraphicFramePr>
          <p:nvPr>
            <p:extLst>
              <p:ext uri="{D42A27DB-BD31-4B8C-83A1-F6EECF244321}">
                <p14:modId xmlns:p14="http://schemas.microsoft.com/office/powerpoint/2010/main" val="1692995189"/>
              </p:ext>
            </p:extLst>
          </p:nvPr>
        </p:nvGraphicFramePr>
        <p:xfrm>
          <a:off x="4648200" y="3472840"/>
          <a:ext cx="1752600" cy="1356360"/>
        </p:xfrm>
        <a:graphic>
          <a:graphicData uri="http://schemas.openxmlformats.org/drawingml/2006/table">
            <a:tbl>
              <a:tblPr/>
              <a:tblGrid>
                <a:gridCol w="457200"/>
                <a:gridCol w="1295400"/>
              </a:tblGrid>
              <a:tr h="263018">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baseline="0" dirty="0" smtClean="0"/>
                        <a:t>b</a:t>
                      </a:r>
                      <a:r>
                        <a:rPr lang="en-US" baseline="-25000" dirty="0" smtClean="0"/>
                        <a:t>4</a:t>
                      </a:r>
                      <a:endParaRPr lang="en-GB" baseline="-250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b="1" dirty="0" smtClean="0"/>
                        <a:t>e</a:t>
                      </a:r>
                      <a:r>
                        <a:rPr lang="en-US" b="1" baseline="-25000" dirty="0" smtClean="0"/>
                        <a:t>1</a:t>
                      </a:r>
                      <a:r>
                        <a:rPr lang="en-US" dirty="0" smtClean="0"/>
                        <a:t>,b</a:t>
                      </a:r>
                      <a:r>
                        <a:rPr lang="en-US" baseline="-25000" dirty="0" smtClean="0"/>
                        <a:t>1</a:t>
                      </a:r>
                      <a:r>
                        <a:rPr lang="en-US" dirty="0" smtClean="0"/>
                        <a:t>,b</a:t>
                      </a:r>
                      <a:r>
                        <a:rPr lang="en-US" baseline="-25000" dirty="0" smtClean="0"/>
                        <a:t>4</a:t>
                      </a:r>
                      <a:r>
                        <a:rPr lang="en-US" dirty="0" smtClean="0"/>
                        <a:t>,b</a:t>
                      </a:r>
                      <a:r>
                        <a:rPr lang="en-US" baseline="-25000" dirty="0" smtClean="0"/>
                        <a:t>6</a:t>
                      </a:r>
                      <a:r>
                        <a:rPr lang="en-US" dirty="0" smtClean="0"/>
                        <a: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r>
              <a:tr h="263018">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baseline="0" dirty="0" smtClean="0"/>
                        <a:t>b</a:t>
                      </a:r>
                      <a:r>
                        <a:rPr lang="en-US" baseline="-25000" dirty="0" smtClean="0"/>
                        <a:t>4</a:t>
                      </a:r>
                      <a:endParaRPr lang="en-GB" baseline="-250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b="1" dirty="0" smtClean="0"/>
                        <a:t>e</a:t>
                      </a:r>
                      <a:r>
                        <a:rPr lang="en-US" b="1" baseline="-25000" dirty="0" smtClean="0"/>
                        <a:t>3</a:t>
                      </a:r>
                      <a:r>
                        <a:rPr lang="en-US" dirty="0" smtClean="0"/>
                        <a:t>,b</a:t>
                      </a:r>
                      <a:r>
                        <a:rPr lang="en-US" baseline="-25000" dirty="0" smtClean="0"/>
                        <a:t>1</a:t>
                      </a:r>
                      <a:r>
                        <a:rPr lang="en-US" dirty="0" smtClean="0"/>
                        <a:t>,b</a:t>
                      </a:r>
                      <a:r>
                        <a:rPr lang="en-US" baseline="-25000" dirty="0" smtClean="0"/>
                        <a:t>4</a:t>
                      </a:r>
                      <a:r>
                        <a:rPr lang="en-US" dirty="0" smtClean="0"/>
                        <a: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263018">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baseline="0" dirty="0" smtClean="0"/>
                        <a:t>b</a:t>
                      </a:r>
                      <a:r>
                        <a:rPr lang="en-US" baseline="-25000" dirty="0" smtClean="0"/>
                        <a:t>4</a:t>
                      </a:r>
                      <a:endParaRPr lang="en-GB" baseline="-250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dirty="0" smtClean="0"/>
                        <a:t>[</a:t>
                      </a:r>
                      <a:r>
                        <a:rPr lang="en-US" b="1" dirty="0" smtClean="0"/>
                        <a:t>e</a:t>
                      </a:r>
                      <a:r>
                        <a:rPr lang="en-US" b="1" baseline="-25000" dirty="0" smtClean="0"/>
                        <a:t>4</a:t>
                      </a:r>
                      <a:r>
                        <a:rPr lang="en-US" dirty="0" smtClean="0"/>
                        <a:t>,b</a:t>
                      </a:r>
                      <a:r>
                        <a:rPr lang="en-US" baseline="-25000" dirty="0" smtClean="0"/>
                        <a:t>4</a:t>
                      </a:r>
                      <a:r>
                        <a:rPr lang="en-US" dirty="0" smtClean="0"/>
                        <a:t>,b</a:t>
                      </a:r>
                      <a:r>
                        <a:rPr lang="en-US" baseline="-25000" dirty="0" smtClean="0"/>
                        <a:t>5</a:t>
                      </a:r>
                      <a:r>
                        <a:rPr lang="en-US" dirty="0" smtClean="0"/>
                        <a:t>]</a:t>
                      </a:r>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186305">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1100" baseline="0" dirty="0" smtClean="0"/>
                        <a:t>...</a:t>
                      </a:r>
                      <a:endParaRPr lang="en-GB" sz="1100" baseline="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1100" dirty="0" smtClean="0"/>
                        <a:t>…</a:t>
                      </a:r>
                      <a:endParaRPr lang="en-GB" sz="11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62" name="Table 61"/>
          <p:cNvGraphicFramePr>
            <a:graphicFrameLocks noGrp="1"/>
          </p:cNvGraphicFramePr>
          <p:nvPr>
            <p:extLst>
              <p:ext uri="{D42A27DB-BD31-4B8C-83A1-F6EECF244321}">
                <p14:modId xmlns:p14="http://schemas.microsoft.com/office/powerpoint/2010/main" val="3780294770"/>
              </p:ext>
            </p:extLst>
          </p:nvPr>
        </p:nvGraphicFramePr>
        <p:xfrm>
          <a:off x="7086600" y="4903342"/>
          <a:ext cx="1828800" cy="687858"/>
        </p:xfrm>
        <a:graphic>
          <a:graphicData uri="http://schemas.openxmlformats.org/drawingml/2006/table">
            <a:tbl>
              <a:tblPr/>
              <a:tblGrid>
                <a:gridCol w="457200"/>
                <a:gridCol w="1371600"/>
              </a:tblGrid>
              <a:tr h="428778">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dirty="0" smtClean="0"/>
                        <a:t>b</a:t>
                      </a:r>
                      <a:r>
                        <a:rPr lang="en-US" baseline="-25000" dirty="0" smtClean="0"/>
                        <a:t>5</a:t>
                      </a:r>
                      <a:endParaRPr lang="en-GB" baseline="-250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dirty="0" smtClean="0"/>
                        <a:t>[</a:t>
                      </a:r>
                      <a:r>
                        <a:rPr lang="en-US" b="1" dirty="0" smtClean="0"/>
                        <a:t>e</a:t>
                      </a:r>
                      <a:r>
                        <a:rPr lang="en-US" b="1" baseline="-25000" dirty="0" smtClean="0"/>
                        <a:t>4</a:t>
                      </a:r>
                      <a:r>
                        <a:rPr lang="en-US" dirty="0" smtClean="0"/>
                        <a:t>,b</a:t>
                      </a:r>
                      <a:r>
                        <a:rPr lang="en-US" baseline="-25000" dirty="0" smtClean="0"/>
                        <a:t>4</a:t>
                      </a:r>
                      <a:r>
                        <a:rPr lang="en-US" dirty="0" smtClean="0"/>
                        <a:t>,b</a:t>
                      </a:r>
                      <a:r>
                        <a:rPr lang="en-US" baseline="-25000" dirty="0" smtClean="0"/>
                        <a:t>5</a:t>
                      </a:r>
                      <a:r>
                        <a:rPr lang="en-US" dirty="0" smtClean="0"/>
                        <a:t>],</a:t>
                      </a:r>
                      <a:r>
                        <a:rPr lang="en-US" sz="1100" dirty="0" smtClean="0"/>
                        <a:t>...</a:t>
                      </a:r>
                      <a:endParaRPr lang="en-GB" sz="11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57021">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1100" baseline="0" dirty="0" smtClean="0"/>
                        <a:t>...</a:t>
                      </a:r>
                      <a:endParaRPr lang="en-GB" sz="1100" baseline="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1100" baseline="0" dirty="0" smtClean="0"/>
                        <a:t>...</a:t>
                      </a:r>
                      <a:endParaRPr lang="en-GB" sz="1100" baseline="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3" name="Rounded Rectangle 62"/>
          <p:cNvSpPr/>
          <p:nvPr/>
        </p:nvSpPr>
        <p:spPr>
          <a:xfrm>
            <a:off x="6553200" y="4829200"/>
            <a:ext cx="304800" cy="762000"/>
          </a:xfrm>
          <a:prstGeom prst="roundRect">
            <a:avLst/>
          </a:prstGeom>
          <a:solidFill>
            <a:sysClr val="window" lastClr="FFFFFF">
              <a:lumMod val="95000"/>
            </a:sysClr>
          </a:solidFill>
          <a:ln w="25400" cap="flat" cmpd="sng" algn="ctr">
            <a:solidFill>
              <a:srgbClr val="4F81BD">
                <a:shade val="50000"/>
              </a:srgbClr>
            </a:solidFill>
            <a:prstDash val="solid"/>
          </a:ln>
          <a:effectLst/>
        </p:spPr>
        <p:txBody>
          <a:bodyPr vert="vert" lIns="36000" tIns="0" rIns="36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latin typeface="Calibri"/>
                <a:ea typeface="+mn-ea"/>
                <a:cs typeface="+mn-cs"/>
              </a:rPr>
              <a:t>Reduce</a:t>
            </a:r>
            <a:endParaRPr kumimoji="0" lang="en-GB" sz="1600" b="1" i="0" u="none" strike="noStrike" kern="0" cap="none" spc="0" normalizeH="0" baseline="0" noProof="0" dirty="0">
              <a:ln>
                <a:noFill/>
              </a:ln>
              <a:solidFill>
                <a:sysClr val="windowText" lastClr="000000"/>
              </a:solidFill>
              <a:effectLst/>
              <a:uLnTx/>
              <a:uFillTx/>
              <a:latin typeface="Calibri"/>
              <a:ea typeface="+mn-ea"/>
              <a:cs typeface="+mn-cs"/>
            </a:endParaRPr>
          </a:p>
        </p:txBody>
      </p:sp>
      <p:cxnSp>
        <p:nvCxnSpPr>
          <p:cNvPr id="64" name="Straight Arrow Connector 63"/>
          <p:cNvCxnSpPr/>
          <p:nvPr/>
        </p:nvCxnSpPr>
        <p:spPr>
          <a:xfrm>
            <a:off x="6858000" y="5210200"/>
            <a:ext cx="152400" cy="0"/>
          </a:xfrm>
          <a:prstGeom prst="straightConnector1">
            <a:avLst/>
          </a:prstGeom>
          <a:noFill/>
          <a:ln w="9525" cap="flat" cmpd="sng" algn="ctr">
            <a:solidFill>
              <a:sysClr val="windowText" lastClr="000000"/>
            </a:solidFill>
            <a:prstDash val="solid"/>
            <a:tailEnd type="arrow"/>
          </a:ln>
          <a:effectLst/>
        </p:spPr>
      </p:cxnSp>
      <p:graphicFrame>
        <p:nvGraphicFramePr>
          <p:cNvPr id="65" name="Table 64"/>
          <p:cNvGraphicFramePr>
            <a:graphicFrameLocks noGrp="1"/>
          </p:cNvGraphicFramePr>
          <p:nvPr>
            <p:extLst>
              <p:ext uri="{D42A27DB-BD31-4B8C-83A1-F6EECF244321}">
                <p14:modId xmlns:p14="http://schemas.microsoft.com/office/powerpoint/2010/main" val="37135795"/>
              </p:ext>
            </p:extLst>
          </p:nvPr>
        </p:nvGraphicFramePr>
        <p:xfrm>
          <a:off x="4648200" y="4905400"/>
          <a:ext cx="1752600" cy="624840"/>
        </p:xfrm>
        <a:graphic>
          <a:graphicData uri="http://schemas.openxmlformats.org/drawingml/2006/table">
            <a:tbl>
              <a:tblPr/>
              <a:tblGrid>
                <a:gridCol w="457200"/>
                <a:gridCol w="1295400"/>
              </a:tblGrid>
              <a:tr h="0">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baseline="0" dirty="0" smtClean="0"/>
                        <a:t>b</a:t>
                      </a:r>
                      <a:r>
                        <a:rPr lang="en-US" baseline="-25000" dirty="0" smtClean="0"/>
                        <a:t>5</a:t>
                      </a:r>
                      <a:endParaRPr lang="en-GB" baseline="-250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dirty="0" smtClean="0"/>
                        <a:t>[</a:t>
                      </a:r>
                      <a:r>
                        <a:rPr lang="en-US" b="1" dirty="0" smtClean="0"/>
                        <a:t>e</a:t>
                      </a:r>
                      <a:r>
                        <a:rPr lang="en-US" b="1" baseline="-25000" dirty="0" smtClean="0"/>
                        <a:t>4</a:t>
                      </a:r>
                      <a:r>
                        <a:rPr lang="en-US" dirty="0" smtClean="0"/>
                        <a:t>,b</a:t>
                      </a:r>
                      <a:r>
                        <a:rPr lang="en-US" baseline="-25000" dirty="0" smtClean="0"/>
                        <a:t>4</a:t>
                      </a:r>
                      <a:r>
                        <a:rPr lang="en-US" dirty="0" smtClean="0"/>
                        <a:t>,b</a:t>
                      </a:r>
                      <a:r>
                        <a:rPr lang="en-US" baseline="-25000" dirty="0" smtClean="0"/>
                        <a:t>5</a:t>
                      </a:r>
                      <a:r>
                        <a:rPr lang="en-US" dirty="0" smtClean="0"/>
                        <a:t>]</a:t>
                      </a:r>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r>
              <a:tr h="0">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1100" baseline="0" dirty="0" smtClean="0"/>
                        <a:t>...</a:t>
                      </a:r>
                      <a:endParaRPr lang="en-GB" sz="1100" baseline="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1100" dirty="0" smtClean="0"/>
                        <a:t>…</a:t>
                      </a:r>
                      <a:endParaRPr lang="en-GB" sz="11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6" name="Rounded Rectangle 65"/>
          <p:cNvSpPr/>
          <p:nvPr/>
        </p:nvSpPr>
        <p:spPr>
          <a:xfrm>
            <a:off x="6553200" y="3762400"/>
            <a:ext cx="304800" cy="762000"/>
          </a:xfrm>
          <a:prstGeom prst="roundRect">
            <a:avLst/>
          </a:prstGeom>
          <a:solidFill>
            <a:sysClr val="window" lastClr="FFFFFF">
              <a:lumMod val="95000"/>
            </a:sysClr>
          </a:solidFill>
          <a:ln w="25400" cap="flat" cmpd="sng" algn="ctr">
            <a:solidFill>
              <a:srgbClr val="4F81BD">
                <a:shade val="50000"/>
              </a:srgbClr>
            </a:solidFill>
            <a:prstDash val="solid"/>
          </a:ln>
          <a:effectLst/>
        </p:spPr>
        <p:txBody>
          <a:bodyPr vert="vert" lIns="36000" tIns="0" rIns="36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latin typeface="Calibri"/>
                <a:ea typeface="+mn-ea"/>
                <a:cs typeface="+mn-cs"/>
              </a:rPr>
              <a:t>Reduce</a:t>
            </a:r>
            <a:endParaRPr kumimoji="0" lang="en-GB" sz="1600" b="1" i="0" u="none" strike="noStrike" kern="0" cap="none" spc="0" normalizeH="0" baseline="0" noProof="0" dirty="0">
              <a:ln>
                <a:noFill/>
              </a:ln>
              <a:solidFill>
                <a:sysClr val="windowText" lastClr="000000"/>
              </a:solidFill>
              <a:effectLst/>
              <a:uLnTx/>
              <a:uFillTx/>
              <a:latin typeface="Calibri"/>
              <a:ea typeface="+mn-ea"/>
              <a:cs typeface="+mn-cs"/>
            </a:endParaRPr>
          </a:p>
        </p:txBody>
      </p:sp>
      <p:cxnSp>
        <p:nvCxnSpPr>
          <p:cNvPr id="67" name="Straight Arrow Connector 66"/>
          <p:cNvCxnSpPr/>
          <p:nvPr/>
        </p:nvCxnSpPr>
        <p:spPr>
          <a:xfrm>
            <a:off x="6858000" y="4143400"/>
            <a:ext cx="152400" cy="0"/>
          </a:xfrm>
          <a:prstGeom prst="straightConnector1">
            <a:avLst/>
          </a:prstGeom>
          <a:noFill/>
          <a:ln w="9525" cap="flat" cmpd="sng" algn="ctr">
            <a:solidFill>
              <a:sysClr val="windowText" lastClr="000000"/>
            </a:solidFill>
            <a:prstDash val="solid"/>
            <a:tailEnd type="arrow"/>
          </a:ln>
          <a:effectLst/>
        </p:spPr>
      </p:cxnSp>
      <p:sp>
        <p:nvSpPr>
          <p:cNvPr id="68" name="Rounded Rectangle 67"/>
          <p:cNvSpPr/>
          <p:nvPr/>
        </p:nvSpPr>
        <p:spPr>
          <a:xfrm>
            <a:off x="6553200" y="2314600"/>
            <a:ext cx="304800" cy="762000"/>
          </a:xfrm>
          <a:prstGeom prst="roundRect">
            <a:avLst/>
          </a:prstGeom>
          <a:solidFill>
            <a:sysClr val="window" lastClr="FFFFFF">
              <a:lumMod val="95000"/>
            </a:sysClr>
          </a:solidFill>
          <a:ln w="25400" cap="flat" cmpd="sng" algn="ctr">
            <a:solidFill>
              <a:srgbClr val="4F81BD">
                <a:shade val="50000"/>
              </a:srgbClr>
            </a:solidFill>
            <a:prstDash val="solid"/>
          </a:ln>
          <a:effectLst/>
        </p:spPr>
        <p:txBody>
          <a:bodyPr vert="vert" lIns="36000" tIns="0" rIns="36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latin typeface="Calibri"/>
                <a:ea typeface="+mn-ea"/>
                <a:cs typeface="+mn-cs"/>
              </a:rPr>
              <a:t>Reduce</a:t>
            </a:r>
            <a:endParaRPr kumimoji="0" lang="en-GB" sz="1600" b="1" i="0" u="none" strike="noStrike" kern="0" cap="none" spc="0" normalizeH="0" baseline="0" noProof="0" dirty="0">
              <a:ln>
                <a:noFill/>
              </a:ln>
              <a:solidFill>
                <a:sysClr val="windowText" lastClr="000000"/>
              </a:solidFill>
              <a:effectLst/>
              <a:uLnTx/>
              <a:uFillTx/>
              <a:latin typeface="Calibri"/>
              <a:ea typeface="+mn-ea"/>
              <a:cs typeface="+mn-cs"/>
            </a:endParaRPr>
          </a:p>
        </p:txBody>
      </p:sp>
      <p:cxnSp>
        <p:nvCxnSpPr>
          <p:cNvPr id="69" name="Straight Arrow Connector 68"/>
          <p:cNvCxnSpPr/>
          <p:nvPr/>
        </p:nvCxnSpPr>
        <p:spPr>
          <a:xfrm>
            <a:off x="6858000" y="2695600"/>
            <a:ext cx="152400" cy="0"/>
          </a:xfrm>
          <a:prstGeom prst="straightConnector1">
            <a:avLst/>
          </a:prstGeom>
          <a:noFill/>
          <a:ln w="9525" cap="flat" cmpd="sng" algn="ctr">
            <a:solidFill>
              <a:sysClr val="windowText" lastClr="000000"/>
            </a:solidFill>
            <a:prstDash val="solid"/>
            <a:tailEnd type="arrow"/>
          </a:ln>
          <a:effectLst/>
        </p:spPr>
      </p:cxnSp>
      <p:graphicFrame>
        <p:nvGraphicFramePr>
          <p:cNvPr id="70" name="Table 69"/>
          <p:cNvGraphicFramePr>
            <a:graphicFrameLocks noGrp="1"/>
          </p:cNvGraphicFramePr>
          <p:nvPr>
            <p:extLst>
              <p:ext uri="{D42A27DB-BD31-4B8C-83A1-F6EECF244321}">
                <p14:modId xmlns:p14="http://schemas.microsoft.com/office/powerpoint/2010/main" val="26914538"/>
              </p:ext>
            </p:extLst>
          </p:nvPr>
        </p:nvGraphicFramePr>
        <p:xfrm>
          <a:off x="7086600" y="5667400"/>
          <a:ext cx="1828800" cy="792480"/>
        </p:xfrm>
        <a:graphic>
          <a:graphicData uri="http://schemas.openxmlformats.org/drawingml/2006/table">
            <a:tbl>
              <a:tblPr/>
              <a:tblGrid>
                <a:gridCol w="457200"/>
                <a:gridCol w="1371600"/>
              </a:tblGrid>
              <a:tr h="0">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baseline="0" dirty="0" smtClean="0"/>
                        <a:t>b</a:t>
                      </a:r>
                      <a:r>
                        <a:rPr lang="en-US" baseline="-25000" dirty="0" smtClean="0"/>
                        <a:t>6</a:t>
                      </a:r>
                      <a:endParaRPr lang="en-GB" baseline="-250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b="1" dirty="0" smtClean="0"/>
                        <a:t>e</a:t>
                      </a:r>
                      <a:r>
                        <a:rPr lang="en-US" b="1" baseline="-25000" dirty="0" smtClean="0"/>
                        <a:t>1</a:t>
                      </a:r>
                      <a:r>
                        <a:rPr lang="en-US" dirty="0" smtClean="0"/>
                        <a:t>,b</a:t>
                      </a:r>
                      <a:r>
                        <a:rPr lang="en-US" baseline="-25000" dirty="0" smtClean="0"/>
                        <a:t>1</a:t>
                      </a:r>
                      <a:r>
                        <a:rPr lang="en-US" dirty="0" smtClean="0"/>
                        <a:t>,b</a:t>
                      </a:r>
                      <a:r>
                        <a:rPr lang="en-US" baseline="-25000" dirty="0" smtClean="0"/>
                        <a:t>4</a:t>
                      </a:r>
                      <a:r>
                        <a:rPr lang="en-US" dirty="0" smtClean="0"/>
                        <a:t>,b</a:t>
                      </a:r>
                      <a:r>
                        <a:rPr lang="en-US" baseline="-25000" dirty="0" smtClean="0"/>
                        <a:t>6</a:t>
                      </a:r>
                      <a:r>
                        <a:rPr lang="en-US" dirty="0" smtClean="0"/>
                        <a:t>],</a:t>
                      </a:r>
                      <a:r>
                        <a:rPr lang="en-US" sz="1100" dirty="0" smtClean="0"/>
                        <a:t>...</a:t>
                      </a:r>
                      <a:endParaRPr lang="en-US" dirty="0" smtClean="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1100" baseline="0" dirty="0" smtClean="0"/>
                        <a:t>...</a:t>
                      </a:r>
                      <a:endParaRPr lang="en-GB" sz="1100" baseline="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1100" baseline="0" dirty="0" smtClean="0"/>
                        <a:t>...</a:t>
                      </a:r>
                      <a:endParaRPr lang="en-GB" sz="1100" baseline="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1" name="Rounded Rectangle 70"/>
          <p:cNvSpPr/>
          <p:nvPr/>
        </p:nvSpPr>
        <p:spPr>
          <a:xfrm>
            <a:off x="6553200" y="5667400"/>
            <a:ext cx="304800" cy="762000"/>
          </a:xfrm>
          <a:prstGeom prst="roundRect">
            <a:avLst/>
          </a:prstGeom>
          <a:solidFill>
            <a:sysClr val="window" lastClr="FFFFFF">
              <a:lumMod val="95000"/>
            </a:sysClr>
          </a:solidFill>
          <a:ln w="25400" cap="flat" cmpd="sng" algn="ctr">
            <a:solidFill>
              <a:srgbClr val="4F81BD">
                <a:shade val="50000"/>
              </a:srgbClr>
            </a:solidFill>
            <a:prstDash val="solid"/>
          </a:ln>
          <a:effectLst/>
        </p:spPr>
        <p:txBody>
          <a:bodyPr vert="vert" lIns="36000" tIns="0" rIns="36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latin typeface="Calibri"/>
                <a:ea typeface="+mn-ea"/>
                <a:cs typeface="+mn-cs"/>
              </a:rPr>
              <a:t>Reduce</a:t>
            </a:r>
            <a:endParaRPr kumimoji="0" lang="en-GB" sz="1600" b="1" i="0" u="none" strike="noStrike" kern="0" cap="none" spc="0" normalizeH="0" baseline="0" noProof="0" dirty="0">
              <a:ln>
                <a:noFill/>
              </a:ln>
              <a:solidFill>
                <a:sysClr val="windowText" lastClr="000000"/>
              </a:solidFill>
              <a:effectLst/>
              <a:uLnTx/>
              <a:uFillTx/>
              <a:latin typeface="Calibri"/>
              <a:ea typeface="+mn-ea"/>
              <a:cs typeface="+mn-cs"/>
            </a:endParaRPr>
          </a:p>
        </p:txBody>
      </p:sp>
      <p:cxnSp>
        <p:nvCxnSpPr>
          <p:cNvPr id="72" name="Straight Arrow Connector 71"/>
          <p:cNvCxnSpPr/>
          <p:nvPr/>
        </p:nvCxnSpPr>
        <p:spPr>
          <a:xfrm>
            <a:off x="6858000" y="6048400"/>
            <a:ext cx="152400" cy="0"/>
          </a:xfrm>
          <a:prstGeom prst="straightConnector1">
            <a:avLst/>
          </a:prstGeom>
          <a:noFill/>
          <a:ln w="9525" cap="flat" cmpd="sng" algn="ctr">
            <a:solidFill>
              <a:sysClr val="windowText" lastClr="000000"/>
            </a:solidFill>
            <a:prstDash val="solid"/>
            <a:tailEnd type="arrow"/>
          </a:ln>
          <a:effectLst/>
        </p:spPr>
      </p:cxnSp>
      <p:graphicFrame>
        <p:nvGraphicFramePr>
          <p:cNvPr id="73" name="Table 72"/>
          <p:cNvGraphicFramePr>
            <a:graphicFrameLocks noGrp="1"/>
          </p:cNvGraphicFramePr>
          <p:nvPr>
            <p:extLst>
              <p:ext uri="{D42A27DB-BD31-4B8C-83A1-F6EECF244321}">
                <p14:modId xmlns:p14="http://schemas.microsoft.com/office/powerpoint/2010/main" val="376265559"/>
              </p:ext>
            </p:extLst>
          </p:nvPr>
        </p:nvGraphicFramePr>
        <p:xfrm>
          <a:off x="4648200" y="5743600"/>
          <a:ext cx="1752600" cy="624840"/>
        </p:xfrm>
        <a:graphic>
          <a:graphicData uri="http://schemas.openxmlformats.org/drawingml/2006/table">
            <a:tbl>
              <a:tblPr/>
              <a:tblGrid>
                <a:gridCol w="457200"/>
                <a:gridCol w="1295400"/>
              </a:tblGrid>
              <a:tr h="0">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baseline="0" dirty="0" smtClean="0"/>
                        <a:t>b</a:t>
                      </a:r>
                      <a:r>
                        <a:rPr lang="en-US" baseline="-25000" dirty="0" smtClean="0"/>
                        <a:t>6</a:t>
                      </a:r>
                      <a:endParaRPr lang="en-GB" baseline="-250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b="1" dirty="0" smtClean="0"/>
                        <a:t>e</a:t>
                      </a:r>
                      <a:r>
                        <a:rPr lang="en-US" b="1" baseline="-25000" dirty="0" smtClean="0"/>
                        <a:t>1</a:t>
                      </a:r>
                      <a:r>
                        <a:rPr lang="en-US" dirty="0" smtClean="0"/>
                        <a:t>,b</a:t>
                      </a:r>
                      <a:r>
                        <a:rPr lang="en-US" baseline="-25000" dirty="0" smtClean="0"/>
                        <a:t>1</a:t>
                      </a:r>
                      <a:r>
                        <a:rPr lang="en-US" dirty="0" smtClean="0"/>
                        <a:t>,b</a:t>
                      </a:r>
                      <a:r>
                        <a:rPr lang="en-US" baseline="-25000" dirty="0" smtClean="0"/>
                        <a:t>4</a:t>
                      </a:r>
                      <a:r>
                        <a:rPr lang="en-US" dirty="0" smtClean="0"/>
                        <a:t>,b</a:t>
                      </a:r>
                      <a:r>
                        <a:rPr lang="en-US" baseline="-25000" dirty="0" smtClean="0"/>
                        <a:t>6</a:t>
                      </a:r>
                      <a:r>
                        <a:rPr lang="en-US" dirty="0" smtClean="0"/>
                        <a: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r>
              <a:tr h="0">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1100" baseline="0" dirty="0" smtClean="0"/>
                        <a:t>...</a:t>
                      </a:r>
                      <a:endParaRPr lang="en-GB" sz="1100" baseline="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1100" dirty="0" smtClean="0"/>
                        <a:t>…</a:t>
                      </a:r>
                      <a:endParaRPr lang="en-GB" sz="11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38" name="Straight Arrow Connector 37"/>
          <p:cNvCxnSpPr/>
          <p:nvPr/>
        </p:nvCxnSpPr>
        <p:spPr>
          <a:xfrm rot="5400000" flipH="1" flipV="1">
            <a:off x="1333500" y="2306980"/>
            <a:ext cx="990600" cy="914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1371600" y="2649880"/>
            <a:ext cx="914400" cy="609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1371600" y="2954680"/>
            <a:ext cx="914400" cy="304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3886200" y="2268880"/>
            <a:ext cx="8382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V="1">
            <a:off x="3733800" y="2649880"/>
            <a:ext cx="990600" cy="685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rot="5400000" flipH="1" flipV="1">
            <a:off x="3695700" y="3068980"/>
            <a:ext cx="1066800" cy="990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en-US" smtClean="0"/>
              <a:t>Papadakis &amp; Palpanas, ScaDS, Leipzig, July 2016</a:t>
            </a:r>
            <a:endParaRPr lang="el-GR" dirty="0"/>
          </a:p>
        </p:txBody>
      </p:sp>
    </p:spTree>
    <p:extLst>
      <p:ext uri="{BB962C8B-B14F-4D97-AF65-F5344CB8AC3E}">
        <p14:creationId xmlns:p14="http://schemas.microsoft.com/office/powerpoint/2010/main" val="409281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8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8"/>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1"/>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3" grpId="0" animBg="1"/>
      <p:bldP spid="44" grpId="0" animBg="1"/>
      <p:bldP spid="45" grpId="0" animBg="1"/>
      <p:bldP spid="48" grpId="0" animBg="1"/>
      <p:bldP spid="53" grpId="0"/>
      <p:bldP spid="54" grpId="0" animBg="1"/>
      <p:bldP spid="56" grpId="0" animBg="1"/>
      <p:bldP spid="57" grpId="0"/>
      <p:bldP spid="58" grpId="0"/>
      <p:bldP spid="59" grpId="0"/>
      <p:bldP spid="63" grpId="0" animBg="1"/>
      <p:bldP spid="66" grpId="0" animBg="1"/>
      <p:bldP spid="68" grpId="0" animBg="1"/>
      <p:bldP spid="71"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928992" cy="1143000"/>
          </a:xfrm>
        </p:spPr>
        <p:txBody>
          <a:bodyPr>
            <a:normAutofit fontScale="90000"/>
          </a:bodyPr>
          <a:lstStyle/>
          <a:p>
            <a:r>
              <a:rPr lang="en-US" dirty="0" smtClean="0"/>
              <a:t>Meta-blocking (advanced) </a:t>
            </a:r>
            <a:br>
              <a:rPr lang="en-US" dirty="0" smtClean="0"/>
            </a:br>
            <a:r>
              <a:rPr lang="en-US" sz="3600" dirty="0" smtClean="0"/>
              <a:t>Weighted Edge Pruning (WEP) &amp; </a:t>
            </a:r>
            <a:r>
              <a:rPr lang="en-US" sz="3600" dirty="0" err="1" smtClean="0"/>
              <a:t>Jaccard</a:t>
            </a:r>
            <a:r>
              <a:rPr lang="en-US" sz="3600" dirty="0" smtClean="0"/>
              <a:t> Scheme (JS)</a:t>
            </a:r>
            <a:endParaRPr lang="en-US" sz="4900" dirty="0"/>
          </a:p>
        </p:txBody>
      </p:sp>
      <p:graphicFrame>
        <p:nvGraphicFramePr>
          <p:cNvPr id="35" name="Table 34"/>
          <p:cNvGraphicFramePr>
            <a:graphicFrameLocks noGrp="1"/>
          </p:cNvGraphicFramePr>
          <p:nvPr>
            <p:extLst>
              <p:ext uri="{D42A27DB-BD31-4B8C-83A1-F6EECF244321}">
                <p14:modId xmlns:p14="http://schemas.microsoft.com/office/powerpoint/2010/main" val="4198104457"/>
              </p:ext>
            </p:extLst>
          </p:nvPr>
        </p:nvGraphicFramePr>
        <p:xfrm>
          <a:off x="3258361" y="2279309"/>
          <a:ext cx="1143000" cy="1356360"/>
        </p:xfrm>
        <a:graphic>
          <a:graphicData uri="http://schemas.openxmlformats.org/drawingml/2006/table">
            <a:tbl>
              <a:tblPr/>
              <a:tblGrid>
                <a:gridCol w="627839"/>
                <a:gridCol w="515161"/>
              </a:tblGrid>
              <a:tr h="263750">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baseline="0" dirty="0" smtClean="0"/>
                        <a:t>e</a:t>
                      </a:r>
                      <a:r>
                        <a:rPr lang="en-US" baseline="-25000" dirty="0" smtClean="0"/>
                        <a:t>1</a:t>
                      </a:r>
                      <a:r>
                        <a:rPr lang="en-US" baseline="0" dirty="0" smtClean="0"/>
                        <a:t>.e</a:t>
                      </a:r>
                      <a:r>
                        <a:rPr lang="en-US" baseline="-25000" dirty="0" smtClean="0"/>
                        <a:t>2</a:t>
                      </a:r>
                      <a:endParaRPr lang="en-GB" baseline="-250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1/3</a:t>
                      </a:r>
                      <a:endParaRPr lang="en-GB" baseline="-25000" dirty="0" smtClean="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r>
              <a:tr h="263750">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baseline="0" dirty="0" smtClean="0"/>
                        <a:t>e</a:t>
                      </a:r>
                      <a:r>
                        <a:rPr lang="en-US" baseline="-25000" dirty="0" smtClean="0"/>
                        <a:t>1</a:t>
                      </a:r>
                      <a:r>
                        <a:rPr lang="en-US" baseline="0" dirty="0" smtClean="0"/>
                        <a:t>.e</a:t>
                      </a:r>
                      <a:r>
                        <a:rPr lang="en-US" baseline="-25000" dirty="0" smtClean="0"/>
                        <a:t>3</a:t>
                      </a:r>
                      <a:endParaRPr lang="en-GB" baseline="-250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2/3</a:t>
                      </a:r>
                      <a:endParaRPr lang="en-GB" baseline="-25000" dirty="0" smtClean="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263750">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baseline="0" dirty="0" smtClean="0"/>
                        <a:t>e</a:t>
                      </a:r>
                      <a:r>
                        <a:rPr lang="en-US" baseline="-25000" dirty="0" smtClean="0"/>
                        <a:t>2</a:t>
                      </a:r>
                      <a:r>
                        <a:rPr lang="en-US" baseline="0" dirty="0" smtClean="0"/>
                        <a:t>.e</a:t>
                      </a:r>
                      <a:r>
                        <a:rPr lang="en-US" baseline="-25000" dirty="0" smtClean="0"/>
                        <a:t>3</a:t>
                      </a:r>
                      <a:endParaRPr lang="en-GB" baseline="-250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1/2</a:t>
                      </a:r>
                      <a:endParaRPr lang="en-GB" baseline="-25000" dirty="0" smtClean="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226257">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1100" baseline="0" dirty="0" smtClean="0"/>
                        <a:t>...</a:t>
                      </a:r>
                      <a:endParaRPr lang="en-GB" sz="1100" baseline="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1100" dirty="0" smtClean="0"/>
                        <a:t>…</a:t>
                      </a:r>
                      <a:endParaRPr lang="en-GB" sz="11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6" name="TextBox 35"/>
          <p:cNvSpPr txBox="1"/>
          <p:nvPr/>
        </p:nvSpPr>
        <p:spPr>
          <a:xfrm>
            <a:off x="3182161" y="1849016"/>
            <a:ext cx="6096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Key</a:t>
            </a:r>
            <a:endParaRPr kumimoji="0" lang="en-GB" sz="1800" b="0" i="0" u="none" strike="noStrike" kern="0" cap="none" spc="0" normalizeH="0" baseline="0" noProof="0" dirty="0">
              <a:ln>
                <a:noFill/>
              </a:ln>
              <a:solidFill>
                <a:sysClr val="windowText" lastClr="000000"/>
              </a:solidFill>
              <a:effectLst/>
              <a:uLnTx/>
              <a:uFillTx/>
            </a:endParaRPr>
          </a:p>
        </p:txBody>
      </p:sp>
      <p:sp>
        <p:nvSpPr>
          <p:cNvPr id="37" name="Rectangle 36"/>
          <p:cNvSpPr/>
          <p:nvPr/>
        </p:nvSpPr>
        <p:spPr>
          <a:xfrm>
            <a:off x="3715561" y="1849016"/>
            <a:ext cx="704039"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Value</a:t>
            </a:r>
            <a:endParaRPr kumimoji="0" lang="en-GB" sz="1800" b="0" i="0" u="none" strike="noStrike" kern="0" cap="none" spc="0" normalizeH="0" baseline="0" noProof="0" dirty="0">
              <a:ln>
                <a:noFill/>
              </a:ln>
              <a:solidFill>
                <a:sysClr val="windowText" lastClr="000000"/>
              </a:solidFill>
              <a:effectLst/>
              <a:uLnTx/>
              <a:uFillTx/>
            </a:endParaRPr>
          </a:p>
        </p:txBody>
      </p:sp>
      <p:sp>
        <p:nvSpPr>
          <p:cNvPr id="38" name="Rounded Rectangle 37"/>
          <p:cNvSpPr/>
          <p:nvPr/>
        </p:nvSpPr>
        <p:spPr>
          <a:xfrm>
            <a:off x="4648200" y="2751748"/>
            <a:ext cx="304800" cy="1828800"/>
          </a:xfrm>
          <a:prstGeom prst="roundRect">
            <a:avLst/>
          </a:prstGeom>
          <a:solidFill>
            <a:sysClr val="window" lastClr="FFFFFF">
              <a:lumMod val="95000"/>
            </a:sysClr>
          </a:solidFill>
          <a:ln w="25400" cap="flat" cmpd="sng" algn="ctr">
            <a:solidFill>
              <a:srgbClr val="4F81BD">
                <a:shade val="50000"/>
              </a:srgbClr>
            </a:solidFill>
            <a:prstDash val="solid"/>
          </a:ln>
          <a:effectLst/>
        </p:spPr>
        <p:txBody>
          <a:bodyPr vert="vert" lIns="36000" tIns="0" rIns="36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latin typeface="Calibri"/>
                <a:ea typeface="+mn-ea"/>
                <a:cs typeface="+mn-cs"/>
              </a:rPr>
              <a:t>Group by key</a:t>
            </a:r>
            <a:endParaRPr kumimoji="0" lang="en-GB"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9" name="Right Brace 38"/>
          <p:cNvSpPr/>
          <p:nvPr/>
        </p:nvSpPr>
        <p:spPr>
          <a:xfrm>
            <a:off x="4495800" y="2294548"/>
            <a:ext cx="76200" cy="2526268"/>
          </a:xfrm>
          <a:prstGeom prst="rightBrace">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0" name="Rounded Rectangle 39"/>
          <p:cNvSpPr/>
          <p:nvPr/>
        </p:nvSpPr>
        <p:spPr>
          <a:xfrm>
            <a:off x="6324600" y="2382416"/>
            <a:ext cx="304800" cy="914400"/>
          </a:xfrm>
          <a:prstGeom prst="roundRect">
            <a:avLst/>
          </a:prstGeom>
          <a:solidFill>
            <a:sysClr val="window" lastClr="FFFFFF">
              <a:lumMod val="95000"/>
            </a:sysClr>
          </a:solidFill>
          <a:ln w="25400" cap="flat" cmpd="sng" algn="ctr">
            <a:solidFill>
              <a:srgbClr val="4F81BD">
                <a:shade val="50000"/>
              </a:srgbClr>
            </a:solidFill>
            <a:prstDash val="solid"/>
          </a:ln>
          <a:effectLst/>
        </p:spPr>
        <p:txBody>
          <a:bodyPr vert="vert" lIns="36000" tIns="0" rIns="36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latin typeface="Calibri"/>
                <a:ea typeface="+mn-ea"/>
                <a:cs typeface="+mn-cs"/>
              </a:rPr>
              <a:t>Reduce</a:t>
            </a:r>
            <a:endParaRPr kumimoji="0" lang="en-GB" sz="1600" b="1" i="0" u="none" strike="noStrike" kern="0" cap="none" spc="0" normalizeH="0" baseline="0" noProof="0" dirty="0">
              <a:ln>
                <a:noFill/>
              </a:ln>
              <a:solidFill>
                <a:sysClr val="windowText" lastClr="000000"/>
              </a:solidFill>
              <a:effectLst/>
              <a:uLnTx/>
              <a:uFillTx/>
              <a:latin typeface="Calibri"/>
              <a:ea typeface="+mn-ea"/>
              <a:cs typeface="+mn-cs"/>
            </a:endParaRPr>
          </a:p>
        </p:txBody>
      </p:sp>
      <p:cxnSp>
        <p:nvCxnSpPr>
          <p:cNvPr id="41" name="Straight Arrow Connector 40"/>
          <p:cNvCxnSpPr/>
          <p:nvPr/>
        </p:nvCxnSpPr>
        <p:spPr>
          <a:xfrm>
            <a:off x="6629400" y="2839616"/>
            <a:ext cx="152400" cy="0"/>
          </a:xfrm>
          <a:prstGeom prst="straightConnector1">
            <a:avLst/>
          </a:prstGeom>
          <a:noFill/>
          <a:ln w="9525" cap="flat" cmpd="sng" algn="ctr">
            <a:solidFill>
              <a:sysClr val="windowText" lastClr="000000"/>
            </a:solidFill>
            <a:prstDash val="solid"/>
            <a:tailEnd type="arrow"/>
          </a:ln>
          <a:effectLst/>
        </p:spPr>
      </p:cxnSp>
      <p:graphicFrame>
        <p:nvGraphicFramePr>
          <p:cNvPr id="42" name="Table 41"/>
          <p:cNvGraphicFramePr>
            <a:graphicFrameLocks noGrp="1"/>
          </p:cNvGraphicFramePr>
          <p:nvPr>
            <p:extLst>
              <p:ext uri="{D42A27DB-BD31-4B8C-83A1-F6EECF244321}">
                <p14:modId xmlns:p14="http://schemas.microsoft.com/office/powerpoint/2010/main" val="1582419061"/>
              </p:ext>
            </p:extLst>
          </p:nvPr>
        </p:nvGraphicFramePr>
        <p:xfrm>
          <a:off x="3258361" y="3864269"/>
          <a:ext cx="1143000" cy="990600"/>
        </p:xfrm>
        <a:graphic>
          <a:graphicData uri="http://schemas.openxmlformats.org/drawingml/2006/table">
            <a:tbl>
              <a:tblPr/>
              <a:tblGrid>
                <a:gridCol w="627839"/>
                <a:gridCol w="515161"/>
              </a:tblGrid>
              <a:tr h="201392">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baseline="0" dirty="0" smtClean="0"/>
                        <a:t>e</a:t>
                      </a:r>
                      <a:r>
                        <a:rPr lang="en-US" baseline="-25000" dirty="0" smtClean="0"/>
                        <a:t>1</a:t>
                      </a:r>
                      <a:r>
                        <a:rPr lang="en-US" baseline="0" dirty="0" smtClean="0"/>
                        <a:t>.e</a:t>
                      </a:r>
                      <a:r>
                        <a:rPr lang="en-US" baseline="-25000" dirty="0" smtClean="0"/>
                        <a:t>4</a:t>
                      </a:r>
                      <a:endParaRPr lang="en-GB" baseline="-250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1/4</a:t>
                      </a:r>
                      <a:endParaRPr lang="en-GB" baseline="-25000" dirty="0" smtClean="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r>
              <a:tr h="201392">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baseline="0" dirty="0" smtClean="0"/>
                        <a:t>e</a:t>
                      </a:r>
                      <a:r>
                        <a:rPr lang="en-US" baseline="-25000" dirty="0" smtClean="0"/>
                        <a:t>3</a:t>
                      </a:r>
                      <a:r>
                        <a:rPr lang="en-US" baseline="0" dirty="0" smtClean="0"/>
                        <a:t>.e</a:t>
                      </a:r>
                      <a:r>
                        <a:rPr lang="en-US" baseline="-25000" dirty="0" smtClean="0"/>
                        <a:t>4</a:t>
                      </a:r>
                      <a:endParaRPr lang="en-GB" baseline="-250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1/3</a:t>
                      </a:r>
                      <a:endParaRPr lang="en-GB" baseline="-25000" dirty="0" smtClean="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172763">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1100" baseline="0" dirty="0" smtClean="0"/>
                        <a:t>...</a:t>
                      </a:r>
                      <a:endParaRPr lang="en-GB" sz="1100" baseline="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1100" dirty="0" smtClean="0"/>
                        <a:t>…</a:t>
                      </a:r>
                      <a:endParaRPr lang="en-GB" sz="11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3" name="TextBox 42"/>
          <p:cNvSpPr txBox="1"/>
          <p:nvPr/>
        </p:nvSpPr>
        <p:spPr>
          <a:xfrm>
            <a:off x="3200400" y="4897016"/>
            <a:ext cx="17526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Count #keys</a:t>
            </a:r>
            <a:endParaRPr kumimoji="0" lang="en-GB" sz="1800" b="0" i="0" u="none" strike="noStrike" kern="0" cap="none" spc="0" normalizeH="0" baseline="0" noProof="0" dirty="0">
              <a:ln>
                <a:noFill/>
              </a:ln>
              <a:solidFill>
                <a:sysClr val="windowText" lastClr="000000"/>
              </a:solidFill>
              <a:effectLst/>
              <a:uLnTx/>
              <a:uFillTx/>
            </a:endParaRPr>
          </a:p>
        </p:txBody>
      </p:sp>
      <p:sp>
        <p:nvSpPr>
          <p:cNvPr id="44" name="TextBox 43"/>
          <p:cNvSpPr txBox="1"/>
          <p:nvPr/>
        </p:nvSpPr>
        <p:spPr>
          <a:xfrm>
            <a:off x="3200400" y="5201816"/>
            <a:ext cx="1905000" cy="38100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Sum up values</a:t>
            </a:r>
            <a:endParaRPr kumimoji="0" lang="en-GB" sz="1800" b="0" i="0" u="none" strike="noStrike" kern="0" cap="none" spc="0" normalizeH="0" baseline="0" noProof="0" dirty="0">
              <a:ln>
                <a:noFill/>
              </a:ln>
              <a:solidFill>
                <a:sysClr val="windowText" lastClr="000000"/>
              </a:solidFill>
              <a:effectLst/>
              <a:uLnTx/>
              <a:uFillTx/>
            </a:endParaRPr>
          </a:p>
        </p:txBody>
      </p:sp>
      <p:graphicFrame>
        <p:nvGraphicFramePr>
          <p:cNvPr id="45" name="Table 44"/>
          <p:cNvGraphicFramePr>
            <a:graphicFrameLocks noGrp="1"/>
          </p:cNvGraphicFramePr>
          <p:nvPr>
            <p:extLst>
              <p:ext uri="{D42A27DB-BD31-4B8C-83A1-F6EECF244321}">
                <p14:modId xmlns:p14="http://schemas.microsoft.com/office/powerpoint/2010/main" val="2900636204"/>
              </p:ext>
            </p:extLst>
          </p:nvPr>
        </p:nvGraphicFramePr>
        <p:xfrm>
          <a:off x="5029200" y="2203108"/>
          <a:ext cx="1143000" cy="1264920"/>
        </p:xfrm>
        <a:graphic>
          <a:graphicData uri="http://schemas.openxmlformats.org/drawingml/2006/table">
            <a:tbl>
              <a:tblPr/>
              <a:tblGrid>
                <a:gridCol w="627839"/>
                <a:gridCol w="515161"/>
              </a:tblGrid>
              <a:tr h="212318">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baseline="0" dirty="0" smtClean="0"/>
                        <a:t>e</a:t>
                      </a:r>
                      <a:r>
                        <a:rPr lang="en-US" baseline="-25000" dirty="0" smtClean="0"/>
                        <a:t>1</a:t>
                      </a:r>
                      <a:r>
                        <a:rPr lang="en-US" baseline="0" dirty="0" smtClean="0"/>
                        <a:t>.e</a:t>
                      </a:r>
                      <a:r>
                        <a:rPr lang="en-US" baseline="-25000" dirty="0" smtClean="0"/>
                        <a:t>2</a:t>
                      </a:r>
                      <a:endParaRPr lang="en-GB" baseline="-250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1/3</a:t>
                      </a:r>
                      <a:endParaRPr lang="en-GB" baseline="-25000" dirty="0" smtClean="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82136">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baseline="-25000" dirty="0" smtClean="0"/>
                        <a:t>...</a:t>
                      </a:r>
                      <a:endParaRPr lang="en-GB" baseline="-250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ysClr val="window" lastClr="FFFFFF">
                          <a:lumMod val="65000"/>
                        </a:sysClr>
                      </a:solidFill>
                      <a:prstDash val="dash"/>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25000" dirty="0" smtClean="0"/>
                        <a:t>...</a:t>
                      </a:r>
                      <a:endParaRPr lang="en-GB" baseline="-25000" dirty="0" smtClean="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ysClr val="window" lastClr="FFFFFF">
                          <a:lumMod val="65000"/>
                        </a:sysClr>
                      </a:solidFill>
                      <a:prstDash val="dash"/>
                      <a:round/>
                      <a:headEnd type="none" w="med" len="med"/>
                      <a:tailEnd type="none" w="med" len="med"/>
                    </a:lnB>
                    <a:lnTlToBr w="12700" cmpd="sng">
                      <a:noFill/>
                      <a:prstDash val="solid"/>
                    </a:lnTlToBr>
                    <a:lnBlToTr w="12700" cmpd="sng">
                      <a:noFill/>
                      <a:prstDash val="solid"/>
                    </a:lnBlToTr>
                    <a:noFill/>
                  </a:tcPr>
                </a:tc>
              </a:tr>
              <a:tr h="212318">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baseline="0" dirty="0" smtClean="0"/>
                        <a:t>e</a:t>
                      </a:r>
                      <a:r>
                        <a:rPr lang="en-US" baseline="-25000" dirty="0" smtClean="0"/>
                        <a:t>1</a:t>
                      </a:r>
                      <a:r>
                        <a:rPr lang="en-US" baseline="0" dirty="0" smtClean="0"/>
                        <a:t>.e</a:t>
                      </a:r>
                      <a:r>
                        <a:rPr lang="en-US" baseline="-25000" dirty="0" smtClean="0"/>
                        <a:t>3</a:t>
                      </a:r>
                      <a:endParaRPr lang="en-GB" baseline="-250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9525" cap="flat" cmpd="sng" algn="ctr">
                      <a:solidFill>
                        <a:sysClr val="window" lastClr="FFFFFF">
                          <a:lumMod val="65000"/>
                        </a:sysClr>
                      </a:solidFill>
                      <a:prstDash val="dash"/>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2/3</a:t>
                      </a:r>
                      <a:endParaRPr lang="en-GB" baseline="-25000" dirty="0" smtClean="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9525" cap="flat" cmpd="sng" algn="ctr">
                      <a:solidFill>
                        <a:sysClr val="window" lastClr="FFFFFF">
                          <a:lumMod val="65000"/>
                        </a:sysClr>
                      </a:solidFill>
                      <a:prstDash val="dash"/>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r>
              <a:tr h="182136">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1100" baseline="0" dirty="0" smtClean="0"/>
                        <a:t>...</a:t>
                      </a:r>
                      <a:endParaRPr lang="en-GB" sz="1100" baseline="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1100" dirty="0" smtClean="0"/>
                        <a:t>…</a:t>
                      </a:r>
                      <a:endParaRPr lang="en-GB" sz="11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6" name="TextBox 45"/>
          <p:cNvSpPr txBox="1"/>
          <p:nvPr/>
        </p:nvSpPr>
        <p:spPr>
          <a:xfrm>
            <a:off x="4953000" y="1772816"/>
            <a:ext cx="6096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Key</a:t>
            </a:r>
            <a:endParaRPr kumimoji="0" lang="en-GB" sz="1800" b="0" i="0" u="none" strike="noStrike" kern="0" cap="none" spc="0" normalizeH="0" baseline="0" noProof="0" dirty="0">
              <a:ln>
                <a:noFill/>
              </a:ln>
              <a:solidFill>
                <a:sysClr val="windowText" lastClr="000000"/>
              </a:solidFill>
              <a:effectLst/>
              <a:uLnTx/>
              <a:uFillTx/>
            </a:endParaRPr>
          </a:p>
        </p:txBody>
      </p:sp>
      <p:sp>
        <p:nvSpPr>
          <p:cNvPr id="47" name="Rectangle 46"/>
          <p:cNvSpPr/>
          <p:nvPr/>
        </p:nvSpPr>
        <p:spPr>
          <a:xfrm>
            <a:off x="5486400" y="1772816"/>
            <a:ext cx="704039"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Value</a:t>
            </a:r>
            <a:endParaRPr kumimoji="0" lang="en-GB" sz="1800" b="0" i="0" u="none" strike="noStrike" kern="0" cap="none" spc="0" normalizeH="0" baseline="0" noProof="0" dirty="0">
              <a:ln>
                <a:noFill/>
              </a:ln>
              <a:solidFill>
                <a:sysClr val="windowText" lastClr="000000"/>
              </a:solidFill>
              <a:effectLst/>
              <a:uLnTx/>
              <a:uFillTx/>
            </a:endParaRPr>
          </a:p>
        </p:txBody>
      </p:sp>
      <p:graphicFrame>
        <p:nvGraphicFramePr>
          <p:cNvPr id="48" name="Table 47"/>
          <p:cNvGraphicFramePr>
            <a:graphicFrameLocks noGrp="1"/>
          </p:cNvGraphicFramePr>
          <p:nvPr>
            <p:extLst>
              <p:ext uri="{D42A27DB-BD31-4B8C-83A1-F6EECF244321}">
                <p14:modId xmlns:p14="http://schemas.microsoft.com/office/powerpoint/2010/main" val="2381156567"/>
              </p:ext>
            </p:extLst>
          </p:nvPr>
        </p:nvGraphicFramePr>
        <p:xfrm>
          <a:off x="5029200" y="4317896"/>
          <a:ext cx="1143000" cy="1264920"/>
        </p:xfrm>
        <a:graphic>
          <a:graphicData uri="http://schemas.openxmlformats.org/drawingml/2006/table">
            <a:tbl>
              <a:tblPr/>
              <a:tblGrid>
                <a:gridCol w="627839"/>
                <a:gridCol w="515161"/>
              </a:tblGrid>
              <a:tr h="236150">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baseline="0" dirty="0" smtClean="0"/>
                        <a:t>e</a:t>
                      </a:r>
                      <a:r>
                        <a:rPr lang="en-US" baseline="-25000" dirty="0" smtClean="0"/>
                        <a:t>1</a:t>
                      </a:r>
                      <a:r>
                        <a:rPr lang="en-US" baseline="0" dirty="0" smtClean="0"/>
                        <a:t>.e</a:t>
                      </a:r>
                      <a:r>
                        <a:rPr lang="en-US" baseline="-25000" dirty="0" smtClean="0"/>
                        <a:t>4</a:t>
                      </a:r>
                      <a:endParaRPr lang="en-GB" baseline="-250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1/4</a:t>
                      </a:r>
                      <a:endParaRPr lang="en-GB" baseline="-25000" dirty="0" smtClean="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r>
              <a:tr h="177112">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baseline="-25000" dirty="0" smtClean="0"/>
                        <a:t>...</a:t>
                      </a:r>
                      <a:endParaRPr lang="en-GB" baseline="-250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9525" cap="flat" cmpd="sng" algn="ctr">
                      <a:solidFill>
                        <a:sysClr val="window" lastClr="FFFFFF">
                          <a:lumMod val="65000"/>
                        </a:sysClr>
                      </a:solidFill>
                      <a:prstDash val="dash"/>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25000" dirty="0" smtClean="0"/>
                        <a:t>...</a:t>
                      </a:r>
                      <a:endParaRPr lang="en-GB" baseline="-25000" dirty="0" smtClean="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9525" cap="flat" cmpd="sng" algn="ctr">
                      <a:solidFill>
                        <a:sysClr val="window" lastClr="FFFFFF">
                          <a:lumMod val="65000"/>
                        </a:sysClr>
                      </a:solidFill>
                      <a:prstDash val="dash"/>
                      <a:round/>
                      <a:headEnd type="none" w="med" len="med"/>
                      <a:tailEnd type="none" w="med" len="med"/>
                    </a:lnB>
                    <a:lnTlToBr w="12700" cmpd="sng">
                      <a:noFill/>
                      <a:prstDash val="solid"/>
                    </a:lnTlToBr>
                    <a:lnBlToTr w="12700" cmpd="sng">
                      <a:noFill/>
                      <a:prstDash val="solid"/>
                    </a:lnBlToTr>
                    <a:noFill/>
                  </a:tcPr>
                </a:tc>
              </a:tr>
              <a:tr h="236150">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baseline="0" dirty="0" smtClean="0"/>
                        <a:t>e</a:t>
                      </a:r>
                      <a:r>
                        <a:rPr lang="en-US" baseline="-25000" dirty="0" smtClean="0"/>
                        <a:t>3</a:t>
                      </a:r>
                      <a:r>
                        <a:rPr lang="en-US" baseline="0" dirty="0" smtClean="0"/>
                        <a:t>.e</a:t>
                      </a:r>
                      <a:r>
                        <a:rPr lang="en-US" baseline="-25000" dirty="0" smtClean="0"/>
                        <a:t>4</a:t>
                      </a:r>
                      <a:endParaRPr lang="en-GB" baseline="-250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9525" cap="flat" cmpd="sng" algn="ctr">
                      <a:solidFill>
                        <a:sysClr val="window" lastClr="FFFFFF">
                          <a:lumMod val="65000"/>
                        </a:sysClr>
                      </a:solidFill>
                      <a:prstDash val="dash"/>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1/3</a:t>
                      </a:r>
                      <a:endParaRPr lang="en-GB" baseline="-25000" dirty="0" smtClean="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9525" cap="flat" cmpd="sng" algn="ctr">
                      <a:solidFill>
                        <a:sysClr val="window" lastClr="FFFFFF">
                          <a:lumMod val="65000"/>
                        </a:sysClr>
                      </a:solidFill>
                      <a:prstDash val="dash"/>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r>
              <a:tr h="167273">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1100" baseline="0" dirty="0" smtClean="0"/>
                        <a:t>...</a:t>
                      </a:r>
                      <a:endParaRPr lang="en-GB" sz="1100" baseline="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1100" dirty="0" smtClean="0"/>
                        <a:t>…</a:t>
                      </a:r>
                      <a:endParaRPr lang="en-GB" sz="11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49" name="Table 48"/>
          <p:cNvGraphicFramePr>
            <a:graphicFrameLocks noGrp="1"/>
          </p:cNvGraphicFramePr>
          <p:nvPr>
            <p:extLst>
              <p:ext uri="{D42A27DB-BD31-4B8C-83A1-F6EECF244321}">
                <p14:modId xmlns:p14="http://schemas.microsoft.com/office/powerpoint/2010/main" val="2575299696"/>
              </p:ext>
            </p:extLst>
          </p:nvPr>
        </p:nvGraphicFramePr>
        <p:xfrm>
          <a:off x="5029200" y="3571136"/>
          <a:ext cx="1143000" cy="640080"/>
        </p:xfrm>
        <a:graphic>
          <a:graphicData uri="http://schemas.openxmlformats.org/drawingml/2006/table">
            <a:tbl>
              <a:tblPr/>
              <a:tblGrid>
                <a:gridCol w="627839"/>
                <a:gridCol w="515161"/>
              </a:tblGrid>
              <a:tr h="242714">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baseline="0" dirty="0" smtClean="0"/>
                        <a:t>e</a:t>
                      </a:r>
                      <a:r>
                        <a:rPr lang="en-US" baseline="-25000" dirty="0" smtClean="0"/>
                        <a:t>2</a:t>
                      </a:r>
                      <a:r>
                        <a:rPr lang="en-US" baseline="0" dirty="0" smtClean="0"/>
                        <a:t>.e</a:t>
                      </a:r>
                      <a:r>
                        <a:rPr lang="en-US" baseline="-25000" dirty="0" smtClean="0"/>
                        <a:t>3</a:t>
                      </a:r>
                      <a:endParaRPr lang="en-GB" baseline="-250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1/2</a:t>
                      </a:r>
                      <a:endParaRPr lang="en-GB" baseline="-25000" dirty="0" smtClean="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8211">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baseline="-25000" dirty="0" smtClean="0"/>
                        <a:t>...</a:t>
                      </a:r>
                      <a:endParaRPr lang="en-GB" baseline="-250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25000" dirty="0" smtClean="0"/>
                        <a:t>...</a:t>
                      </a:r>
                      <a:endParaRPr lang="en-GB" baseline="-25000" dirty="0" smtClean="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50" name="Table 49"/>
          <p:cNvGraphicFramePr>
            <a:graphicFrameLocks noGrp="1"/>
          </p:cNvGraphicFramePr>
          <p:nvPr>
            <p:extLst>
              <p:ext uri="{D42A27DB-BD31-4B8C-83A1-F6EECF244321}">
                <p14:modId xmlns:p14="http://schemas.microsoft.com/office/powerpoint/2010/main" val="2941580135"/>
              </p:ext>
            </p:extLst>
          </p:nvPr>
        </p:nvGraphicFramePr>
        <p:xfrm>
          <a:off x="6858000" y="2464891"/>
          <a:ext cx="1143000" cy="624840"/>
        </p:xfrm>
        <a:graphic>
          <a:graphicData uri="http://schemas.openxmlformats.org/drawingml/2006/table">
            <a:tbl>
              <a:tblPr/>
              <a:tblGrid>
                <a:gridCol w="627839"/>
                <a:gridCol w="515161"/>
              </a:tblGrid>
              <a:tr h="119668">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baseline="0" dirty="0" smtClean="0"/>
                        <a:t>e</a:t>
                      </a:r>
                      <a:r>
                        <a:rPr lang="en-US" baseline="-25000" dirty="0" smtClean="0"/>
                        <a:t>1</a:t>
                      </a:r>
                      <a:r>
                        <a:rPr lang="en-US" baseline="0" dirty="0" smtClean="0"/>
                        <a:t>.e</a:t>
                      </a:r>
                      <a:r>
                        <a:rPr lang="en-US" baseline="-25000" dirty="0" smtClean="0"/>
                        <a:t>3</a:t>
                      </a:r>
                      <a:endParaRPr lang="en-GB" baseline="-250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2/3</a:t>
                      </a:r>
                      <a:endParaRPr lang="en-GB" baseline="-25000" dirty="0" smtClean="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1100" baseline="0" dirty="0" smtClean="0"/>
                        <a:t>...</a:t>
                      </a:r>
                      <a:endParaRPr lang="en-GB" sz="1100" baseline="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1100" dirty="0" smtClean="0"/>
                        <a:t>…</a:t>
                      </a:r>
                      <a:endParaRPr lang="en-GB" sz="11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51" name="Table 50"/>
          <p:cNvGraphicFramePr>
            <a:graphicFrameLocks noGrp="1"/>
          </p:cNvGraphicFramePr>
          <p:nvPr>
            <p:extLst>
              <p:ext uri="{D42A27DB-BD31-4B8C-83A1-F6EECF244321}">
                <p14:modId xmlns:p14="http://schemas.microsoft.com/office/powerpoint/2010/main" val="2134400366"/>
              </p:ext>
            </p:extLst>
          </p:nvPr>
        </p:nvGraphicFramePr>
        <p:xfrm>
          <a:off x="6858000" y="3531691"/>
          <a:ext cx="1143000" cy="624840"/>
        </p:xfrm>
        <a:graphic>
          <a:graphicData uri="http://schemas.openxmlformats.org/drawingml/2006/table">
            <a:tbl>
              <a:tblPr/>
              <a:tblGrid>
                <a:gridCol w="627839"/>
                <a:gridCol w="515161"/>
              </a:tblGrid>
              <a:tr h="0">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baseline="0" dirty="0" smtClean="0"/>
                        <a:t>e</a:t>
                      </a:r>
                      <a:r>
                        <a:rPr lang="en-US" baseline="-25000" dirty="0" smtClean="0"/>
                        <a:t>2</a:t>
                      </a:r>
                      <a:r>
                        <a:rPr lang="en-US" baseline="0" dirty="0" smtClean="0"/>
                        <a:t>.e</a:t>
                      </a:r>
                      <a:r>
                        <a:rPr lang="en-US" baseline="-25000" dirty="0" smtClean="0"/>
                        <a:t>3</a:t>
                      </a:r>
                      <a:endParaRPr lang="en-GB" baseline="-250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1/2</a:t>
                      </a:r>
                      <a:endParaRPr lang="en-GB" baseline="-25000" dirty="0" smtClean="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1100" baseline="0" dirty="0" smtClean="0"/>
                        <a:t>...</a:t>
                      </a:r>
                      <a:endParaRPr lang="en-GB" sz="1100" baseline="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1100" dirty="0" smtClean="0"/>
                        <a:t>…</a:t>
                      </a:r>
                      <a:endParaRPr lang="en-GB" sz="11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52" name="Table 51"/>
          <p:cNvGraphicFramePr>
            <a:graphicFrameLocks noGrp="1"/>
          </p:cNvGraphicFramePr>
          <p:nvPr>
            <p:extLst>
              <p:ext uri="{D42A27DB-BD31-4B8C-83A1-F6EECF244321}">
                <p14:modId xmlns:p14="http://schemas.microsoft.com/office/powerpoint/2010/main" val="1967726342"/>
              </p:ext>
            </p:extLst>
          </p:nvPr>
        </p:nvGraphicFramePr>
        <p:xfrm>
          <a:off x="6858000" y="4811851"/>
          <a:ext cx="1143000" cy="259080"/>
        </p:xfrm>
        <a:graphic>
          <a:graphicData uri="http://schemas.openxmlformats.org/drawingml/2006/table">
            <a:tbl>
              <a:tblPr/>
              <a:tblGrid>
                <a:gridCol w="627839"/>
                <a:gridCol w="515161"/>
              </a:tblGrid>
              <a:tr h="0">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1100" baseline="0" dirty="0" smtClean="0"/>
                        <a:t>...</a:t>
                      </a:r>
                      <a:endParaRPr lang="en-GB" sz="1100" baseline="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1100" dirty="0" smtClean="0"/>
                        <a:t>…</a:t>
                      </a:r>
                      <a:endParaRPr lang="en-GB" sz="11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3" name="Rounded Rectangle 52"/>
          <p:cNvSpPr/>
          <p:nvPr/>
        </p:nvSpPr>
        <p:spPr>
          <a:xfrm>
            <a:off x="6324600" y="3449216"/>
            <a:ext cx="304800" cy="914400"/>
          </a:xfrm>
          <a:prstGeom prst="roundRect">
            <a:avLst/>
          </a:prstGeom>
          <a:solidFill>
            <a:sysClr val="window" lastClr="FFFFFF">
              <a:lumMod val="95000"/>
            </a:sysClr>
          </a:solidFill>
          <a:ln w="25400" cap="flat" cmpd="sng" algn="ctr">
            <a:solidFill>
              <a:srgbClr val="4F81BD">
                <a:shade val="50000"/>
              </a:srgbClr>
            </a:solidFill>
            <a:prstDash val="solid"/>
          </a:ln>
          <a:effectLst/>
        </p:spPr>
        <p:txBody>
          <a:bodyPr vert="vert" lIns="36000" tIns="0" rIns="36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latin typeface="Calibri"/>
                <a:ea typeface="+mn-ea"/>
                <a:cs typeface="+mn-cs"/>
              </a:rPr>
              <a:t>Reduce</a:t>
            </a:r>
            <a:endParaRPr kumimoji="0" lang="en-GB" sz="1600" b="1" i="0" u="none" strike="noStrike" kern="0" cap="none" spc="0" normalizeH="0" baseline="0" noProof="0" dirty="0">
              <a:ln>
                <a:noFill/>
              </a:ln>
              <a:solidFill>
                <a:sysClr val="windowText" lastClr="000000"/>
              </a:solidFill>
              <a:effectLst/>
              <a:uLnTx/>
              <a:uFillTx/>
              <a:latin typeface="Calibri"/>
              <a:ea typeface="+mn-ea"/>
              <a:cs typeface="+mn-cs"/>
            </a:endParaRPr>
          </a:p>
        </p:txBody>
      </p:sp>
      <p:cxnSp>
        <p:nvCxnSpPr>
          <p:cNvPr id="54" name="Straight Arrow Connector 53"/>
          <p:cNvCxnSpPr/>
          <p:nvPr/>
        </p:nvCxnSpPr>
        <p:spPr>
          <a:xfrm>
            <a:off x="6629400" y="3830216"/>
            <a:ext cx="152400" cy="0"/>
          </a:xfrm>
          <a:prstGeom prst="straightConnector1">
            <a:avLst/>
          </a:prstGeom>
          <a:noFill/>
          <a:ln w="9525" cap="flat" cmpd="sng" algn="ctr">
            <a:solidFill>
              <a:sysClr val="windowText" lastClr="000000"/>
            </a:solidFill>
            <a:prstDash val="solid"/>
            <a:tailEnd type="arrow"/>
          </a:ln>
          <a:effectLst/>
        </p:spPr>
      </p:cxnSp>
      <p:sp>
        <p:nvSpPr>
          <p:cNvPr id="55" name="Rounded Rectangle 54"/>
          <p:cNvSpPr/>
          <p:nvPr/>
        </p:nvSpPr>
        <p:spPr>
          <a:xfrm>
            <a:off x="6324600" y="4516016"/>
            <a:ext cx="304800" cy="914400"/>
          </a:xfrm>
          <a:prstGeom prst="roundRect">
            <a:avLst/>
          </a:prstGeom>
          <a:solidFill>
            <a:sysClr val="window" lastClr="FFFFFF">
              <a:lumMod val="95000"/>
            </a:sysClr>
          </a:solidFill>
          <a:ln w="25400" cap="flat" cmpd="sng" algn="ctr">
            <a:solidFill>
              <a:srgbClr val="4F81BD">
                <a:shade val="50000"/>
              </a:srgbClr>
            </a:solidFill>
            <a:prstDash val="solid"/>
          </a:ln>
          <a:effectLst/>
        </p:spPr>
        <p:txBody>
          <a:bodyPr vert="vert" lIns="36000" tIns="0" rIns="36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latin typeface="Calibri"/>
                <a:ea typeface="+mn-ea"/>
                <a:cs typeface="+mn-cs"/>
              </a:rPr>
              <a:t>Reduce</a:t>
            </a:r>
            <a:endParaRPr kumimoji="0" lang="en-GB" sz="1600" b="1" i="0" u="none" strike="noStrike" kern="0" cap="none" spc="0" normalizeH="0" baseline="0" noProof="0" dirty="0">
              <a:ln>
                <a:noFill/>
              </a:ln>
              <a:solidFill>
                <a:sysClr val="windowText" lastClr="000000"/>
              </a:solidFill>
              <a:effectLst/>
              <a:uLnTx/>
              <a:uFillTx/>
              <a:latin typeface="Calibri"/>
              <a:ea typeface="+mn-ea"/>
              <a:cs typeface="+mn-cs"/>
            </a:endParaRPr>
          </a:p>
        </p:txBody>
      </p:sp>
      <p:cxnSp>
        <p:nvCxnSpPr>
          <p:cNvPr id="56" name="Straight Arrow Connector 55"/>
          <p:cNvCxnSpPr/>
          <p:nvPr/>
        </p:nvCxnSpPr>
        <p:spPr>
          <a:xfrm>
            <a:off x="6629400" y="4973216"/>
            <a:ext cx="152400" cy="0"/>
          </a:xfrm>
          <a:prstGeom prst="straightConnector1">
            <a:avLst/>
          </a:prstGeom>
          <a:noFill/>
          <a:ln w="9525" cap="flat" cmpd="sng" algn="ctr">
            <a:solidFill>
              <a:sysClr val="windowText" lastClr="000000"/>
            </a:solidFill>
            <a:prstDash val="solid"/>
            <a:tailEnd type="arrow"/>
          </a:ln>
          <a:effectLst/>
        </p:spPr>
      </p:cxnSp>
      <p:graphicFrame>
        <p:nvGraphicFramePr>
          <p:cNvPr id="57" name="Table 56"/>
          <p:cNvGraphicFramePr>
            <a:graphicFrameLocks noGrp="1"/>
          </p:cNvGraphicFramePr>
          <p:nvPr>
            <p:extLst>
              <p:ext uri="{D42A27DB-BD31-4B8C-83A1-F6EECF244321}">
                <p14:modId xmlns:p14="http://schemas.microsoft.com/office/powerpoint/2010/main" val="1576416232"/>
              </p:ext>
            </p:extLst>
          </p:nvPr>
        </p:nvGraphicFramePr>
        <p:xfrm>
          <a:off x="685800" y="2507908"/>
          <a:ext cx="1828800" cy="2388934"/>
        </p:xfrm>
        <a:graphic>
          <a:graphicData uri="http://schemas.openxmlformats.org/drawingml/2006/table">
            <a:tbl>
              <a:tblPr/>
              <a:tblGrid>
                <a:gridCol w="457200"/>
                <a:gridCol w="1371600"/>
              </a:tblGrid>
              <a:tr h="746847">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dirty="0" smtClean="0"/>
                        <a:t>b</a:t>
                      </a:r>
                      <a:r>
                        <a:rPr lang="en-US" baseline="-25000" dirty="0" smtClean="0"/>
                        <a:t>1</a:t>
                      </a:r>
                      <a:endParaRPr lang="en-GB" baseline="-250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dirty="0" smtClean="0"/>
                        <a:t>[</a:t>
                      </a:r>
                      <a:r>
                        <a:rPr lang="en-US" b="1" dirty="0" smtClean="0"/>
                        <a:t>e</a:t>
                      </a:r>
                      <a:r>
                        <a:rPr lang="en-US" b="1" baseline="-25000" dirty="0" smtClean="0"/>
                        <a:t>1</a:t>
                      </a:r>
                      <a:r>
                        <a:rPr lang="en-US" dirty="0" smtClean="0"/>
                        <a:t>,b</a:t>
                      </a:r>
                      <a:r>
                        <a:rPr lang="en-US" baseline="-25000" dirty="0" smtClean="0"/>
                        <a:t>1</a:t>
                      </a:r>
                      <a:r>
                        <a:rPr lang="en-US" dirty="0" smtClean="0"/>
                        <a:t>,b</a:t>
                      </a:r>
                      <a:r>
                        <a:rPr lang="en-US" baseline="-25000" dirty="0" smtClean="0"/>
                        <a:t>4</a:t>
                      </a:r>
                      <a:r>
                        <a:rPr lang="en-US" dirty="0" smtClean="0"/>
                        <a:t>,b</a:t>
                      </a:r>
                      <a:r>
                        <a:rPr lang="en-US" baseline="-25000" dirty="0" smtClean="0"/>
                        <a:t>6</a:t>
                      </a:r>
                      <a:r>
                        <a:rPr lang="en-US" dirty="0" smtClean="0"/>
                        <a:t>],</a:t>
                      </a:r>
                    </a:p>
                    <a:p>
                      <a:r>
                        <a:rPr lang="en-US" dirty="0" smtClean="0"/>
                        <a:t>[</a:t>
                      </a:r>
                      <a:r>
                        <a:rPr lang="en-US" b="1" dirty="0" smtClean="0"/>
                        <a:t>e</a:t>
                      </a:r>
                      <a:r>
                        <a:rPr lang="en-US" b="1" baseline="-25000" dirty="0" smtClean="0"/>
                        <a:t>2</a:t>
                      </a:r>
                      <a:r>
                        <a:rPr lang="en-US" dirty="0" smtClean="0"/>
                        <a:t>,b</a:t>
                      </a:r>
                      <a:r>
                        <a:rPr lang="en-US" baseline="-25000" dirty="0" smtClean="0"/>
                        <a:t>1</a:t>
                      </a:r>
                      <a:r>
                        <a:rPr lang="en-US" dirty="0" smtClean="0"/>
                        <a:t>],</a:t>
                      </a:r>
                    </a:p>
                    <a:p>
                      <a:r>
                        <a:rPr lang="en-US" dirty="0" smtClean="0"/>
                        <a:t>[</a:t>
                      </a:r>
                      <a:r>
                        <a:rPr lang="en-US" b="1" dirty="0" smtClean="0"/>
                        <a:t>e</a:t>
                      </a:r>
                      <a:r>
                        <a:rPr lang="en-US" b="1" baseline="-25000" dirty="0" smtClean="0"/>
                        <a:t>3</a:t>
                      </a:r>
                      <a:r>
                        <a:rPr lang="en-US" dirty="0" smtClean="0"/>
                        <a:t>,b</a:t>
                      </a:r>
                      <a:r>
                        <a:rPr lang="en-US" baseline="-25000" dirty="0" smtClean="0"/>
                        <a:t>1</a:t>
                      </a:r>
                      <a:r>
                        <a:rPr lang="en-US" dirty="0" smtClean="0"/>
                        <a:t>,b</a:t>
                      </a:r>
                      <a:r>
                        <a:rPr lang="en-US" baseline="-25000" dirty="0" smtClean="0"/>
                        <a:t>4</a:t>
                      </a:r>
                      <a:r>
                        <a:rPr lang="en-US" dirty="0" smtClean="0"/>
                        <a:t>]</a:t>
                      </a:r>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r>
              <a:tr h="280067">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1100" dirty="0" smtClean="0"/>
                        <a:t>…</a:t>
                      </a:r>
                      <a:endParaRPr lang="en-GB" sz="11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1100" dirty="0" smtClean="0"/>
                        <a:t>…</a:t>
                      </a:r>
                      <a:endParaRPr lang="en-GB" sz="11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746847">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dirty="0" smtClean="0"/>
                        <a:t>b</a:t>
                      </a:r>
                      <a:r>
                        <a:rPr lang="en-US" baseline="-25000" dirty="0" smtClean="0"/>
                        <a:t>4</a:t>
                      </a:r>
                      <a:endParaRPr lang="en-GB" baseline="-250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dirty="0" smtClean="0"/>
                        <a:t>[</a:t>
                      </a:r>
                      <a:r>
                        <a:rPr lang="en-US" b="1" dirty="0" smtClean="0"/>
                        <a:t>e</a:t>
                      </a:r>
                      <a:r>
                        <a:rPr lang="en-US" b="1" baseline="-25000" dirty="0" smtClean="0"/>
                        <a:t>1</a:t>
                      </a:r>
                      <a:r>
                        <a:rPr lang="en-US" dirty="0" smtClean="0"/>
                        <a:t>,b</a:t>
                      </a:r>
                      <a:r>
                        <a:rPr lang="en-US" baseline="-25000" dirty="0" smtClean="0"/>
                        <a:t>1</a:t>
                      </a:r>
                      <a:r>
                        <a:rPr lang="en-US" dirty="0" smtClean="0"/>
                        <a:t>,b</a:t>
                      </a:r>
                      <a:r>
                        <a:rPr lang="en-US" baseline="-25000" dirty="0" smtClean="0"/>
                        <a:t>4</a:t>
                      </a:r>
                      <a:r>
                        <a:rPr lang="en-US" dirty="0" smtClean="0"/>
                        <a:t>,b</a:t>
                      </a:r>
                      <a:r>
                        <a:rPr lang="en-US" baseline="-25000" dirty="0" smtClean="0"/>
                        <a:t>6</a:t>
                      </a:r>
                      <a:r>
                        <a:rPr lang="en-US" dirty="0" smtClean="0"/>
                        <a:t>],</a:t>
                      </a:r>
                    </a:p>
                    <a:p>
                      <a:r>
                        <a:rPr lang="en-US" dirty="0" smtClean="0"/>
                        <a:t>[</a:t>
                      </a:r>
                      <a:r>
                        <a:rPr lang="en-US" b="1" dirty="0" smtClean="0"/>
                        <a:t>e</a:t>
                      </a:r>
                      <a:r>
                        <a:rPr lang="en-US" b="1" baseline="-25000" dirty="0" smtClean="0"/>
                        <a:t>3</a:t>
                      </a:r>
                      <a:r>
                        <a:rPr lang="en-US" dirty="0" smtClean="0"/>
                        <a:t>,b</a:t>
                      </a:r>
                      <a:r>
                        <a:rPr lang="en-US" baseline="-25000" dirty="0" smtClean="0"/>
                        <a:t>1</a:t>
                      </a:r>
                      <a:r>
                        <a:rPr lang="en-US" dirty="0" smtClean="0"/>
                        <a:t>,b</a:t>
                      </a:r>
                      <a:r>
                        <a:rPr lang="en-US" baseline="-25000" dirty="0" smtClean="0"/>
                        <a:t>4</a:t>
                      </a:r>
                      <a:r>
                        <a:rPr lang="en-US" dirty="0" smtClean="0"/>
                        <a:t>],</a:t>
                      </a:r>
                    </a:p>
                    <a:p>
                      <a:r>
                        <a:rPr lang="en-US" dirty="0" smtClean="0"/>
                        <a:t>[</a:t>
                      </a:r>
                      <a:r>
                        <a:rPr lang="en-US" b="1" dirty="0" smtClean="0"/>
                        <a:t>e</a:t>
                      </a:r>
                      <a:r>
                        <a:rPr lang="en-US" b="1" baseline="-25000" dirty="0" smtClean="0"/>
                        <a:t>4</a:t>
                      </a:r>
                      <a:r>
                        <a:rPr lang="en-US" dirty="0" smtClean="0"/>
                        <a:t>,b</a:t>
                      </a:r>
                      <a:r>
                        <a:rPr lang="en-US" baseline="-25000" dirty="0" smtClean="0"/>
                        <a:t>4</a:t>
                      </a:r>
                      <a:r>
                        <a:rPr lang="en-US" dirty="0" smtClean="0"/>
                        <a:t>,b</a:t>
                      </a:r>
                      <a:r>
                        <a:rPr lang="en-US" baseline="-25000" dirty="0" smtClean="0"/>
                        <a:t>5</a:t>
                      </a:r>
                      <a:r>
                        <a:rPr lang="en-US" dirty="0" smtClean="0"/>
                        <a:t>]</a:t>
                      </a:r>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280067">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1100" baseline="0" dirty="0" smtClean="0"/>
                        <a:t>...</a:t>
                      </a:r>
                      <a:endParaRPr lang="en-GB" sz="1100" baseline="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1100" dirty="0" smtClean="0"/>
                        <a:t>...</a:t>
                      </a:r>
                      <a:endParaRPr lang="en-GB" sz="11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8" name="TextBox 57"/>
          <p:cNvSpPr txBox="1"/>
          <p:nvPr/>
        </p:nvSpPr>
        <p:spPr>
          <a:xfrm>
            <a:off x="685800" y="2153816"/>
            <a:ext cx="6096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Key</a:t>
            </a:r>
            <a:endParaRPr kumimoji="0" lang="en-GB" sz="1800" b="0" i="0" u="none" strike="noStrike" kern="0" cap="none" spc="0" normalizeH="0" baseline="0" noProof="0" dirty="0">
              <a:ln>
                <a:noFill/>
              </a:ln>
              <a:solidFill>
                <a:sysClr val="windowText" lastClr="000000"/>
              </a:solidFill>
              <a:effectLst/>
              <a:uLnTx/>
              <a:uFillTx/>
            </a:endParaRPr>
          </a:p>
        </p:txBody>
      </p:sp>
      <p:sp>
        <p:nvSpPr>
          <p:cNvPr id="59" name="Rectangle 58"/>
          <p:cNvSpPr/>
          <p:nvPr/>
        </p:nvSpPr>
        <p:spPr>
          <a:xfrm>
            <a:off x="1143000" y="2153816"/>
            <a:ext cx="704039"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Value</a:t>
            </a:r>
            <a:endParaRPr kumimoji="0" lang="en-GB" sz="1800" b="0" i="0" u="none" strike="noStrike" kern="0" cap="none" spc="0" normalizeH="0" baseline="0" noProof="0" dirty="0">
              <a:ln>
                <a:noFill/>
              </a:ln>
              <a:solidFill>
                <a:sysClr val="windowText" lastClr="000000"/>
              </a:solidFill>
              <a:effectLst/>
              <a:uLnTx/>
              <a:uFillTx/>
            </a:endParaRPr>
          </a:p>
        </p:txBody>
      </p:sp>
      <p:sp>
        <p:nvSpPr>
          <p:cNvPr id="60" name="Rounded Rectangle 59"/>
          <p:cNvSpPr/>
          <p:nvPr/>
        </p:nvSpPr>
        <p:spPr>
          <a:xfrm>
            <a:off x="2743200" y="2839442"/>
            <a:ext cx="304800" cy="533400"/>
          </a:xfrm>
          <a:prstGeom prst="roundRect">
            <a:avLst/>
          </a:prstGeom>
          <a:solidFill>
            <a:sysClr val="window" lastClr="FFFFFF">
              <a:lumMod val="95000"/>
            </a:sysClr>
          </a:solidFill>
          <a:ln w="25400" cap="flat" cmpd="sng" algn="ctr">
            <a:solidFill>
              <a:srgbClr val="4F81BD">
                <a:shade val="50000"/>
              </a:srgbClr>
            </a:solidFill>
            <a:prstDash val="solid"/>
          </a:ln>
          <a:effectLst/>
        </p:spPr>
        <p:txBody>
          <a:bodyPr vert="vert" lIns="36000" tIns="0" rIns="36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latin typeface="Calibri"/>
                <a:ea typeface="+mn-ea"/>
                <a:cs typeface="+mn-cs"/>
              </a:rPr>
              <a:t>Map</a:t>
            </a:r>
            <a:endParaRPr kumimoji="0" lang="en-GB"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1" name="Rounded Rectangle 60"/>
          <p:cNvSpPr/>
          <p:nvPr/>
        </p:nvSpPr>
        <p:spPr>
          <a:xfrm>
            <a:off x="2743200" y="4058642"/>
            <a:ext cx="304800" cy="533400"/>
          </a:xfrm>
          <a:prstGeom prst="roundRect">
            <a:avLst/>
          </a:prstGeom>
          <a:solidFill>
            <a:sysClr val="window" lastClr="FFFFFF">
              <a:lumMod val="95000"/>
            </a:sysClr>
          </a:solidFill>
          <a:ln w="25400" cap="flat" cmpd="sng" algn="ctr">
            <a:solidFill>
              <a:srgbClr val="4F81BD">
                <a:shade val="50000"/>
              </a:srgbClr>
            </a:solidFill>
            <a:prstDash val="solid"/>
          </a:ln>
          <a:effectLst/>
        </p:spPr>
        <p:txBody>
          <a:bodyPr vert="vert" lIns="36000" tIns="0" rIns="36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latin typeface="Calibri"/>
                <a:ea typeface="+mn-ea"/>
                <a:cs typeface="+mn-cs"/>
              </a:rPr>
              <a:t>Map</a:t>
            </a:r>
            <a:endParaRPr kumimoji="0" lang="en-GB" sz="1600" b="1" i="0" u="none" strike="noStrike" kern="0" cap="none" spc="0" normalizeH="0" baseline="0" noProof="0" dirty="0">
              <a:ln>
                <a:noFill/>
              </a:ln>
              <a:solidFill>
                <a:sysClr val="windowText" lastClr="000000"/>
              </a:solidFill>
              <a:effectLst/>
              <a:uLnTx/>
              <a:uFillTx/>
              <a:latin typeface="Calibri"/>
              <a:ea typeface="+mn-ea"/>
              <a:cs typeface="+mn-cs"/>
            </a:endParaRPr>
          </a:p>
        </p:txBody>
      </p:sp>
      <p:cxnSp>
        <p:nvCxnSpPr>
          <p:cNvPr id="62" name="Straight Arrow Connector 61"/>
          <p:cNvCxnSpPr/>
          <p:nvPr/>
        </p:nvCxnSpPr>
        <p:spPr>
          <a:xfrm>
            <a:off x="3048000" y="4287242"/>
            <a:ext cx="152400" cy="0"/>
          </a:xfrm>
          <a:prstGeom prst="straightConnector1">
            <a:avLst/>
          </a:prstGeom>
          <a:noFill/>
          <a:ln w="9525" cap="flat" cmpd="sng" algn="ctr">
            <a:solidFill>
              <a:sysClr val="windowText" lastClr="000000"/>
            </a:solidFill>
            <a:prstDash val="solid"/>
            <a:tailEnd type="arrow"/>
          </a:ln>
          <a:effectLst/>
        </p:spPr>
      </p:cxnSp>
      <p:cxnSp>
        <p:nvCxnSpPr>
          <p:cNvPr id="63" name="Straight Arrow Connector 62"/>
          <p:cNvCxnSpPr/>
          <p:nvPr/>
        </p:nvCxnSpPr>
        <p:spPr>
          <a:xfrm>
            <a:off x="3048000" y="3068042"/>
            <a:ext cx="152400" cy="0"/>
          </a:xfrm>
          <a:prstGeom prst="straightConnector1">
            <a:avLst/>
          </a:prstGeom>
          <a:noFill/>
          <a:ln w="9525" cap="flat" cmpd="sng" algn="ctr">
            <a:solidFill>
              <a:sysClr val="windowText" lastClr="000000"/>
            </a:solidFill>
            <a:prstDash val="solid"/>
            <a:tailEnd type="arrow"/>
          </a:ln>
          <a:effectLst/>
        </p:spPr>
      </p:cxnSp>
      <p:sp>
        <p:nvSpPr>
          <p:cNvPr id="64" name="Right Brace 63"/>
          <p:cNvSpPr/>
          <p:nvPr/>
        </p:nvSpPr>
        <p:spPr>
          <a:xfrm>
            <a:off x="2590800" y="2534642"/>
            <a:ext cx="76200" cy="1143000"/>
          </a:xfrm>
          <a:prstGeom prst="rightBrace">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5" name="Right Brace 64"/>
          <p:cNvSpPr/>
          <p:nvPr/>
        </p:nvSpPr>
        <p:spPr>
          <a:xfrm>
            <a:off x="2590800" y="3753842"/>
            <a:ext cx="76200" cy="1143000"/>
          </a:xfrm>
          <a:prstGeom prst="rightBrace">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cxnSp>
        <p:nvCxnSpPr>
          <p:cNvPr id="34" name="Straight Arrow Connector 33"/>
          <p:cNvCxnSpPr/>
          <p:nvPr/>
        </p:nvCxnSpPr>
        <p:spPr>
          <a:xfrm flipV="1">
            <a:off x="2057400" y="2534816"/>
            <a:ext cx="1295400" cy="457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V="1">
            <a:off x="2438400" y="2534816"/>
            <a:ext cx="914400" cy="152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V="1">
            <a:off x="4343400" y="2382416"/>
            <a:ext cx="762000" cy="76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en-US" smtClean="0"/>
              <a:t>Papadakis &amp; Palpanas, ScaDS, Leipzig, July 2016</a:t>
            </a:r>
            <a:endParaRPr lang="el-GR" dirty="0"/>
          </a:p>
        </p:txBody>
      </p:sp>
    </p:spTree>
    <p:extLst>
      <p:ext uri="{BB962C8B-B14F-4D97-AF65-F5344CB8AC3E}">
        <p14:creationId xmlns:p14="http://schemas.microsoft.com/office/powerpoint/2010/main" val="410088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animBg="1"/>
      <p:bldP spid="39" grpId="0" animBg="1"/>
      <p:bldP spid="40" grpId="0" animBg="1"/>
      <p:bldP spid="43" grpId="0"/>
      <p:bldP spid="44" grpId="0"/>
      <p:bldP spid="46" grpId="0"/>
      <p:bldP spid="47" grpId="0"/>
      <p:bldP spid="53" grpId="0" animBg="1"/>
      <p:bldP spid="55" grpId="0" animBg="1"/>
      <p:bldP spid="60" grpId="0" animBg="1"/>
      <p:bldP spid="61" grpId="0" animBg="1"/>
      <p:bldP spid="64" grpId="0" animBg="1"/>
      <p:bldP spid="65"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928992" cy="1143000"/>
          </a:xfrm>
        </p:spPr>
        <p:txBody>
          <a:bodyPr>
            <a:normAutofit fontScale="90000"/>
          </a:bodyPr>
          <a:lstStyle/>
          <a:p>
            <a:r>
              <a:rPr lang="en-US" dirty="0" smtClean="0"/>
              <a:t>Meta-blocking (advanced) </a:t>
            </a:r>
            <a:br>
              <a:rPr lang="en-US" dirty="0" smtClean="0"/>
            </a:br>
            <a:r>
              <a:rPr lang="en-US" sz="3600" dirty="0" smtClean="0"/>
              <a:t>Weighted Edge Pruning (WEP) &amp; </a:t>
            </a:r>
            <a:r>
              <a:rPr lang="en-US" sz="3600" dirty="0" err="1" smtClean="0"/>
              <a:t>Jaccard</a:t>
            </a:r>
            <a:r>
              <a:rPr lang="en-US" sz="3600" dirty="0" smtClean="0"/>
              <a:t> Scheme (JS)</a:t>
            </a:r>
            <a:endParaRPr lang="en-US" sz="4900" dirty="0"/>
          </a:p>
        </p:txBody>
      </p:sp>
      <p:sp>
        <p:nvSpPr>
          <p:cNvPr id="3" name="Footer Placeholder 2"/>
          <p:cNvSpPr>
            <a:spLocks noGrp="1"/>
          </p:cNvSpPr>
          <p:nvPr>
            <p:ph type="ftr" sz="quarter" idx="11"/>
          </p:nvPr>
        </p:nvSpPr>
        <p:spPr/>
        <p:txBody>
          <a:bodyPr/>
          <a:lstStyle/>
          <a:p>
            <a:r>
              <a:rPr lang="en-US" smtClean="0"/>
              <a:t>Papadakis &amp; Palpanas, ScaDS, Leipzig, July 2016</a:t>
            </a:r>
            <a:endParaRPr lang="el-G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592" y="1344328"/>
            <a:ext cx="3251592" cy="5534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891523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928992" cy="1143000"/>
          </a:xfrm>
        </p:spPr>
        <p:txBody>
          <a:bodyPr>
            <a:normAutofit fontScale="90000"/>
          </a:bodyPr>
          <a:lstStyle/>
          <a:p>
            <a:r>
              <a:rPr lang="en-US" dirty="0" smtClean="0"/>
              <a:t>Meta-blocking (advanced) </a:t>
            </a:r>
            <a:br>
              <a:rPr lang="en-US" dirty="0" smtClean="0"/>
            </a:br>
            <a:r>
              <a:rPr lang="en-US" sz="3600" dirty="0" smtClean="0"/>
              <a:t>Weighted Edge Pruning (WEP) &amp; </a:t>
            </a:r>
            <a:r>
              <a:rPr lang="en-US" sz="3600" dirty="0" err="1" smtClean="0"/>
              <a:t>Jaccard</a:t>
            </a:r>
            <a:r>
              <a:rPr lang="en-US" sz="3600" dirty="0" smtClean="0"/>
              <a:t> Scheme (JS)</a:t>
            </a:r>
            <a:endParaRPr lang="en-US" sz="4900" dirty="0"/>
          </a:p>
        </p:txBody>
      </p:sp>
      <p:sp>
        <p:nvSpPr>
          <p:cNvPr id="3" name="Footer Placeholder 2"/>
          <p:cNvSpPr>
            <a:spLocks noGrp="1"/>
          </p:cNvSpPr>
          <p:nvPr>
            <p:ph type="ftr" sz="quarter" idx="11"/>
          </p:nvPr>
        </p:nvSpPr>
        <p:spPr/>
        <p:txBody>
          <a:bodyPr/>
          <a:lstStyle/>
          <a:p>
            <a:r>
              <a:rPr lang="en-US" smtClean="0"/>
              <a:t>Papadakis &amp; Palpanas, ScaDS, Leipzig, July 2016</a:t>
            </a:r>
            <a:endParaRPr lang="el-GR" dirty="0"/>
          </a:p>
        </p:txBody>
      </p:sp>
      <p:grpSp>
        <p:nvGrpSpPr>
          <p:cNvPr id="67" name="Group 66"/>
          <p:cNvGrpSpPr/>
          <p:nvPr/>
        </p:nvGrpSpPr>
        <p:grpSpPr>
          <a:xfrm>
            <a:off x="1691680" y="1916832"/>
            <a:ext cx="5540558" cy="3672408"/>
            <a:chOff x="914400" y="1905000"/>
            <a:chExt cx="6280854" cy="3374709"/>
          </a:xfrm>
        </p:grpSpPr>
        <p:pic>
          <p:nvPicPr>
            <p:cNvPr id="68" name="Picture 2" descr="C:\Users\VASILIS\Desktop\parallelmb\ParalleMetaBlocking\bigData\images\speedupFinal.png"/>
            <p:cNvPicPr>
              <a:picLocks noChangeAspect="1" noChangeArrowheads="1"/>
            </p:cNvPicPr>
            <p:nvPr/>
          </p:nvPicPr>
          <p:blipFill>
            <a:blip r:embed="rId3" cstate="print"/>
            <a:srcRect r="13411"/>
            <a:stretch>
              <a:fillRect/>
            </a:stretch>
          </p:blipFill>
          <p:spPr bwMode="auto">
            <a:xfrm>
              <a:off x="914400" y="1905000"/>
              <a:ext cx="6280854" cy="3374709"/>
            </a:xfrm>
            <a:prstGeom prst="rect">
              <a:avLst/>
            </a:prstGeom>
            <a:noFill/>
          </p:spPr>
        </p:pic>
        <p:sp>
          <p:nvSpPr>
            <p:cNvPr id="69" name="Rectangle 68"/>
            <p:cNvSpPr/>
            <p:nvPr/>
          </p:nvSpPr>
          <p:spPr>
            <a:xfrm>
              <a:off x="1295400" y="4572000"/>
              <a:ext cx="457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1137332" y="5805264"/>
            <a:ext cx="7073668" cy="523220"/>
          </a:xfrm>
          <a:prstGeom prst="rect">
            <a:avLst/>
          </a:prstGeom>
          <a:noFill/>
        </p:spPr>
        <p:txBody>
          <a:bodyPr wrap="none" rtlCol="0">
            <a:spAutoFit/>
          </a:bodyPr>
          <a:lstStyle/>
          <a:p>
            <a:r>
              <a:rPr lang="en-US" sz="2800" dirty="0" smtClean="0"/>
              <a:t>Parallel Meta-blocking achieves </a:t>
            </a:r>
            <a:r>
              <a:rPr lang="en-US" sz="2800" dirty="0" smtClean="0">
                <a:solidFill>
                  <a:srgbClr val="C00000"/>
                </a:solidFill>
              </a:rPr>
              <a:t>linear</a:t>
            </a:r>
            <a:r>
              <a:rPr lang="en-US" sz="2800" dirty="0" smtClean="0"/>
              <a:t> scale-up!</a:t>
            </a:r>
            <a:endParaRPr lang="en-US" sz="2800" dirty="0"/>
          </a:p>
        </p:txBody>
      </p:sp>
    </p:spTree>
    <p:extLst>
      <p:ext uri="{BB962C8B-B14F-4D97-AF65-F5344CB8AC3E}">
        <p14:creationId xmlns:p14="http://schemas.microsoft.com/office/powerpoint/2010/main" val="214077783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6915"/>
            <a:ext cx="9144000" cy="721079"/>
          </a:xfrm>
        </p:spPr>
        <p:txBody>
          <a:bodyPr>
            <a:normAutofit fontScale="90000"/>
          </a:bodyPr>
          <a:lstStyle/>
          <a:p>
            <a:r>
              <a:rPr lang="en-US" dirty="0" smtClean="0"/>
              <a:t>Enhancing Meta-blocking Effectiveness</a:t>
            </a:r>
            <a:endParaRPr lang="en-US" sz="2400" dirty="0"/>
          </a:p>
        </p:txBody>
      </p:sp>
      <p:sp>
        <p:nvSpPr>
          <p:cNvPr id="3" name="Content Placeholder 2"/>
          <p:cNvSpPr>
            <a:spLocks noGrp="1"/>
          </p:cNvSpPr>
          <p:nvPr>
            <p:ph sz="quarter" idx="4294967295"/>
          </p:nvPr>
        </p:nvSpPr>
        <p:spPr>
          <a:xfrm>
            <a:off x="467545" y="980728"/>
            <a:ext cx="8208912" cy="5499709"/>
          </a:xfrm>
        </p:spPr>
        <p:txBody>
          <a:bodyPr>
            <a:noAutofit/>
          </a:bodyPr>
          <a:lstStyle/>
          <a:p>
            <a:pPr marL="0" indent="0">
              <a:buNone/>
            </a:pPr>
            <a:r>
              <a:rPr lang="en-US" sz="2400" b="1" dirty="0"/>
              <a:t>Supervised Meta-blocking</a:t>
            </a:r>
            <a:r>
              <a:rPr lang="en-US" sz="2400" dirty="0"/>
              <a:t> [</a:t>
            </a:r>
            <a:r>
              <a:rPr lang="en-US" sz="2400" dirty="0" err="1"/>
              <a:t>Papadakis</a:t>
            </a:r>
            <a:r>
              <a:rPr lang="en-US" sz="2400" dirty="0"/>
              <a:t> et. al., VLDB 2014]</a:t>
            </a:r>
          </a:p>
          <a:p>
            <a:pPr marL="0" indent="0">
              <a:buNone/>
            </a:pPr>
            <a:endParaRPr lang="en-US" sz="2400" dirty="0" smtClean="0"/>
          </a:p>
          <a:p>
            <a:pPr marL="0" indent="0">
              <a:buNone/>
            </a:pPr>
            <a:r>
              <a:rPr lang="en-US" sz="2400" dirty="0" smtClean="0"/>
              <a:t>Goal:</a:t>
            </a:r>
          </a:p>
          <a:p>
            <a:pPr marL="0" indent="0" defTabSz="688975">
              <a:buNone/>
            </a:pPr>
            <a:r>
              <a:rPr lang="en-US" sz="2400" dirty="0" smtClean="0"/>
              <a:t>	more accurate and comprehensive methodology for   </a:t>
            </a:r>
          </a:p>
          <a:p>
            <a:pPr marL="0" indent="0" defTabSz="688975">
              <a:buNone/>
            </a:pPr>
            <a:r>
              <a:rPr lang="en-US" sz="2400" dirty="0"/>
              <a:t>	</a:t>
            </a:r>
            <a:r>
              <a:rPr lang="en-US" sz="2400" dirty="0" smtClean="0"/>
              <a:t>pruning the edges of the blocking graph.</a:t>
            </a:r>
          </a:p>
          <a:p>
            <a:pPr marL="0" indent="0" defTabSz="688975">
              <a:buNone/>
            </a:pPr>
            <a:r>
              <a:rPr lang="en-US" sz="2400" dirty="0" smtClean="0"/>
              <a:t>Solution:</a:t>
            </a:r>
          </a:p>
          <a:p>
            <a:pPr marL="0" indent="0" defTabSz="688975">
              <a:buNone/>
            </a:pPr>
            <a:r>
              <a:rPr lang="en-US" sz="2400" dirty="0"/>
              <a:t>	</a:t>
            </a:r>
            <a:r>
              <a:rPr lang="en-US" sz="2400" dirty="0" smtClean="0"/>
              <a:t>- model edge pruning as a </a:t>
            </a:r>
            <a:r>
              <a:rPr lang="en-US" sz="2400" dirty="0" smtClean="0">
                <a:solidFill>
                  <a:srgbClr val="C00000"/>
                </a:solidFill>
              </a:rPr>
              <a:t>classification task per edge</a:t>
            </a:r>
          </a:p>
          <a:p>
            <a:pPr marL="0" indent="0" defTabSz="688975">
              <a:buNone/>
            </a:pPr>
            <a:r>
              <a:rPr lang="en-US" sz="2400" dirty="0"/>
              <a:t>	</a:t>
            </a:r>
            <a:r>
              <a:rPr lang="en-US" sz="2400" dirty="0" smtClean="0"/>
              <a:t>- two classes: “likely match”, “unlikely match”</a:t>
            </a:r>
          </a:p>
          <a:p>
            <a:pPr marL="0" indent="0" defTabSz="688975">
              <a:buNone/>
            </a:pPr>
            <a:r>
              <a:rPr lang="en-US" sz="2400" dirty="0"/>
              <a:t>	</a:t>
            </a:r>
            <a:r>
              <a:rPr lang="en-US" sz="2400" dirty="0" smtClean="0"/>
              <a:t>- associate each edge with a set of features that are:</a:t>
            </a:r>
          </a:p>
          <a:p>
            <a:pPr lvl="2" defTabSz="688975"/>
            <a:r>
              <a:rPr lang="en-US" dirty="0"/>
              <a:t>g</a:t>
            </a:r>
            <a:r>
              <a:rPr lang="en-US" dirty="0" smtClean="0"/>
              <a:t>eneric</a:t>
            </a:r>
          </a:p>
          <a:p>
            <a:pPr lvl="2" defTabSz="688975"/>
            <a:r>
              <a:rPr lang="en-US" dirty="0"/>
              <a:t>e</a:t>
            </a:r>
            <a:r>
              <a:rPr lang="en-US" dirty="0" smtClean="0"/>
              <a:t>ffective</a:t>
            </a:r>
          </a:p>
          <a:p>
            <a:pPr lvl="2" defTabSz="688975"/>
            <a:r>
              <a:rPr lang="en-US" dirty="0"/>
              <a:t>e</a:t>
            </a:r>
            <a:r>
              <a:rPr lang="en-US" dirty="0" smtClean="0"/>
              <a:t>fficient</a:t>
            </a:r>
          </a:p>
          <a:p>
            <a:pPr lvl="2" defTabSz="688975"/>
            <a:r>
              <a:rPr lang="en-US" dirty="0"/>
              <a:t>m</a:t>
            </a:r>
            <a:r>
              <a:rPr lang="en-US" dirty="0" smtClean="0"/>
              <a:t>inimal</a:t>
            </a:r>
          </a:p>
        </p:txBody>
      </p:sp>
      <p:sp>
        <p:nvSpPr>
          <p:cNvPr id="4" name="Θέση υποσέλιδου 3"/>
          <p:cNvSpPr>
            <a:spLocks noGrp="1"/>
          </p:cNvSpPr>
          <p:nvPr>
            <p:ph type="ftr" sz="quarter" idx="11"/>
          </p:nvPr>
        </p:nvSpPr>
        <p:spPr/>
        <p:txBody>
          <a:bodyPr/>
          <a:lstStyle/>
          <a:p>
            <a:pPr algn="ctr">
              <a:defRPr/>
            </a:pPr>
            <a:r>
              <a:rPr lang="en-US" smtClean="0"/>
              <a:t>Papadakis &amp; Palpanas, ScaDS, Leipzig, July 2016</a:t>
            </a:r>
            <a:endParaRPr lang="en-US" dirty="0"/>
          </a:p>
        </p:txBody>
      </p:sp>
    </p:spTree>
    <p:extLst>
      <p:ext uri="{BB962C8B-B14F-4D97-AF65-F5344CB8AC3E}">
        <p14:creationId xmlns:p14="http://schemas.microsoft.com/office/powerpoint/2010/main" val="111420313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752"/>
            <a:ext cx="9144000" cy="1143000"/>
          </a:xfrm>
        </p:spPr>
        <p:txBody>
          <a:bodyPr>
            <a:normAutofit fontScale="90000"/>
          </a:bodyPr>
          <a:lstStyle/>
          <a:p>
            <a:r>
              <a:rPr lang="en-US" dirty="0"/>
              <a:t>Enhancing Meta-blocking </a:t>
            </a:r>
            <a:r>
              <a:rPr lang="en-US" dirty="0" smtClean="0"/>
              <a:t>Effectiveness</a:t>
            </a:r>
            <a:br>
              <a:rPr lang="en-US" dirty="0" smtClean="0"/>
            </a:br>
            <a:r>
              <a:rPr lang="en-US" dirty="0" smtClean="0"/>
              <a:t>Feature Engineering</a:t>
            </a:r>
            <a:endParaRPr lang="en-US" dirty="0"/>
          </a:p>
        </p:txBody>
      </p:sp>
      <p:sp>
        <p:nvSpPr>
          <p:cNvPr id="3" name="Footer Placeholder 2"/>
          <p:cNvSpPr>
            <a:spLocks noGrp="1"/>
          </p:cNvSpPr>
          <p:nvPr>
            <p:ph type="ftr" sz="quarter" idx="11"/>
          </p:nvPr>
        </p:nvSpPr>
        <p:spPr>
          <a:xfrm>
            <a:off x="3124200" y="6525344"/>
            <a:ext cx="3464024" cy="365125"/>
          </a:xfrm>
        </p:spPr>
        <p:txBody>
          <a:bodyPr/>
          <a:lstStyle/>
          <a:p>
            <a:r>
              <a:rPr lang="en-US" smtClean="0"/>
              <a:t>Papadakis &amp; Palpanas, ScaDS, Leipzig, July 2016</a:t>
            </a:r>
            <a:endParaRPr lang="el-G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90" y="1372728"/>
            <a:ext cx="9015984" cy="3136392"/>
          </a:xfrm>
          <a:prstGeom prst="rect">
            <a:avLst/>
          </a:prstGeom>
        </p:spPr>
      </p:pic>
      <p:sp>
        <p:nvSpPr>
          <p:cNvPr id="6" name="TextBox 5"/>
          <p:cNvSpPr txBox="1"/>
          <p:nvPr/>
        </p:nvSpPr>
        <p:spPr>
          <a:xfrm>
            <a:off x="202779" y="4577060"/>
            <a:ext cx="8764464" cy="2308324"/>
          </a:xfrm>
          <a:prstGeom prst="rect">
            <a:avLst/>
          </a:prstGeom>
          <a:noFill/>
        </p:spPr>
        <p:txBody>
          <a:bodyPr wrap="square" rtlCol="0">
            <a:spAutoFit/>
          </a:bodyPr>
          <a:lstStyle/>
          <a:p>
            <a:r>
              <a:rPr lang="en-US" sz="2400" dirty="0" smtClean="0"/>
              <a:t>Examined all 63 possible combinations to find the minimal set of features, which comprises the first four features.</a:t>
            </a:r>
          </a:p>
          <a:p>
            <a:r>
              <a:rPr lang="en-US" sz="2400" dirty="0" smtClean="0"/>
              <a:t>We combined them with state-of-the-art classification algorithms:</a:t>
            </a:r>
          </a:p>
          <a:p>
            <a:r>
              <a:rPr lang="en-US" sz="2400" dirty="0"/>
              <a:t>	</a:t>
            </a:r>
            <a:r>
              <a:rPr lang="en-US" sz="2400" b="1" dirty="0" smtClean="0"/>
              <a:t>C4.5</a:t>
            </a:r>
            <a:r>
              <a:rPr lang="en-US" sz="2400" dirty="0" smtClean="0"/>
              <a:t>, SVM, Naïve Bayes, Bayesian Networks.</a:t>
            </a:r>
          </a:p>
          <a:p>
            <a:r>
              <a:rPr lang="en-US" sz="2400" dirty="0" smtClean="0"/>
              <a:t>Robust performance w.r.t. algorithm parameters.</a:t>
            </a:r>
          </a:p>
          <a:p>
            <a:endParaRPr lang="en-US" sz="2400" dirty="0"/>
          </a:p>
        </p:txBody>
      </p:sp>
      <p:sp>
        <p:nvSpPr>
          <p:cNvPr id="8" name="Rectangle 7"/>
          <p:cNvSpPr/>
          <p:nvPr/>
        </p:nvSpPr>
        <p:spPr>
          <a:xfrm>
            <a:off x="80790" y="2492896"/>
            <a:ext cx="1394866" cy="12961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734506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1143000"/>
          </a:xfrm>
        </p:spPr>
        <p:txBody>
          <a:bodyPr>
            <a:normAutofit fontScale="90000"/>
          </a:bodyPr>
          <a:lstStyle/>
          <a:p>
            <a:r>
              <a:rPr lang="en-US" sz="4000" dirty="0" smtClean="0"/>
              <a:t>BLAST: Loosely Schema-aware Meta-blocking </a:t>
            </a:r>
            <a:br>
              <a:rPr lang="en-US" sz="4000" dirty="0" smtClean="0"/>
            </a:br>
            <a:r>
              <a:rPr lang="en-US" sz="3200" dirty="0" smtClean="0"/>
              <a:t>[</a:t>
            </a:r>
            <a:r>
              <a:rPr lang="en-US" sz="3200" dirty="0" err="1" smtClean="0"/>
              <a:t>Simonini</a:t>
            </a:r>
            <a:r>
              <a:rPr lang="en-US" sz="3200" dirty="0" smtClean="0"/>
              <a:t> et. al., VLDB 2017]</a:t>
            </a:r>
            <a:endParaRPr lang="en-US" sz="3200" dirty="0"/>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sz="2800" dirty="0" smtClean="0"/>
              <a:t>Goal: </a:t>
            </a:r>
            <a:br>
              <a:rPr lang="en-US" sz="2800" dirty="0" smtClean="0"/>
            </a:br>
            <a:r>
              <a:rPr lang="en-US" sz="2400" dirty="0" smtClean="0"/>
              <a:t>improve the edge weighting and pruning in unsupervised WNP with loose schema information</a:t>
            </a:r>
          </a:p>
          <a:p>
            <a:r>
              <a:rPr lang="en-US" sz="2800" dirty="0" smtClean="0"/>
              <a:t>Solution:</a:t>
            </a:r>
          </a:p>
          <a:p>
            <a:endParaRPr lang="en-US" sz="2800" dirty="0"/>
          </a:p>
          <a:p>
            <a:endParaRPr lang="en-US" sz="2800" dirty="0" smtClean="0"/>
          </a:p>
          <a:p>
            <a:endParaRPr lang="en-US" sz="2800" dirty="0"/>
          </a:p>
          <a:p>
            <a:endParaRPr lang="en-US" sz="2800" dirty="0" smtClean="0"/>
          </a:p>
          <a:p>
            <a:endParaRPr lang="en-US" sz="2800" dirty="0" smtClean="0"/>
          </a:p>
          <a:p>
            <a:endParaRPr lang="en-US" sz="2800" dirty="0" smtClean="0"/>
          </a:p>
          <a:p>
            <a:pPr marL="0" indent="0">
              <a:buNone/>
            </a:pPr>
            <a:r>
              <a:rPr lang="en-US" sz="2400" dirty="0" smtClean="0"/>
              <a:t>It works for Dirty ER, as well.</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792" y="3212976"/>
            <a:ext cx="70866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Papadakis &amp; Palpanas, ScaDS, Leipzig, July 2016</a:t>
            </a:r>
            <a:endParaRPr lang="el-GR" dirty="0"/>
          </a:p>
        </p:txBody>
      </p:sp>
    </p:spTree>
    <p:extLst>
      <p:ext uri="{BB962C8B-B14F-4D97-AF65-F5344CB8AC3E}">
        <p14:creationId xmlns:p14="http://schemas.microsoft.com/office/powerpoint/2010/main" val="23062750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US" dirty="0" smtClean="0"/>
              <a:t>BLAST Algorithm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340768"/>
                <a:ext cx="8839200" cy="5029200"/>
              </a:xfrm>
            </p:spPr>
            <p:txBody>
              <a:bodyPr>
                <a:normAutofit fontScale="92500" lnSpcReduction="20000"/>
              </a:bodyPr>
              <a:lstStyle/>
              <a:p>
                <a:pPr marL="514350" indent="-514350">
                  <a:buFont typeface="+mj-lt"/>
                  <a:buAutoNum type="arabicPeriod"/>
                </a:pPr>
                <a:r>
                  <a:rPr lang="en-US" sz="2800" dirty="0" smtClean="0"/>
                  <a:t>Attributes Partitioning accelerates </a:t>
                </a:r>
                <a:r>
                  <a:rPr lang="en-US" sz="2800" b="1" dirty="0" smtClean="0"/>
                  <a:t>Attribute Clustering </a:t>
                </a:r>
                <a:r>
                  <a:rPr lang="en-US" sz="2800" dirty="0" smtClean="0"/>
                  <a:t>by using LSH for token-based </a:t>
                </a:r>
                <a:r>
                  <a:rPr lang="en-US" sz="2800" dirty="0" err="1" smtClean="0"/>
                  <a:t>Jaccard</a:t>
                </a:r>
                <a:r>
                  <a:rPr lang="en-US" sz="2800" dirty="0" smtClean="0"/>
                  <a:t> similarity between attribute names</a:t>
                </a:r>
              </a:p>
              <a:p>
                <a:pPr marL="514350" indent="-514350">
                  <a:buFont typeface="+mj-lt"/>
                  <a:buAutoNum type="arabicPeriod"/>
                </a:pPr>
                <a:r>
                  <a:rPr lang="en-US" sz="2800" dirty="0" smtClean="0"/>
                  <a:t>BLAST improves </a:t>
                </a:r>
                <a:r>
                  <a:rPr lang="en-US" sz="2800" b="1" dirty="0" smtClean="0"/>
                  <a:t>edge weighting </a:t>
                </a:r>
                <a:r>
                  <a:rPr lang="en-US" sz="2800" dirty="0" smtClean="0"/>
                  <a:t>based on the following relationships: </a:t>
                </a:r>
                <a:r>
                  <a:rPr lang="el-GR" sz="2800" dirty="0" smtClean="0"/>
                  <a:t/>
                </a:r>
                <a:br>
                  <a:rPr lang="el-GR" sz="2800" dirty="0" smtClean="0"/>
                </a:br>
                <a:r>
                  <a:rPr lang="en-US" sz="2800" dirty="0" smtClean="0"/>
                  <a:t>every edge → several blocking keys (tokens) → multiple attribute names → aggregate entropy ∙ Pearson’s </a:t>
                </a:r>
                <a:r>
                  <a:rPr lang="el-GR" sz="2800" dirty="0" smtClean="0"/>
                  <a:t>χ</a:t>
                </a:r>
                <a:r>
                  <a:rPr lang="el-GR" sz="2800" baseline="30000" dirty="0" smtClean="0"/>
                  <a:t>2</a:t>
                </a:r>
              </a:p>
              <a:p>
                <a:pPr marL="514350" indent="-514350">
                  <a:buFont typeface="+mj-lt"/>
                  <a:buAutoNum type="arabicPeriod"/>
                </a:pPr>
                <a:r>
                  <a:rPr lang="en-US" sz="2800" dirty="0" smtClean="0"/>
                  <a:t>BLAST improves </a:t>
                </a:r>
                <a:r>
                  <a:rPr lang="en-US" sz="2800" b="1" dirty="0" smtClean="0"/>
                  <a:t>edge pruning </a:t>
                </a:r>
                <a:r>
                  <a:rPr lang="en-US" sz="2800" dirty="0" smtClean="0"/>
                  <a:t>in two ways:</a:t>
                </a:r>
              </a:p>
              <a:p>
                <a:pPr marL="914400" lvl="1" indent="-514350">
                  <a:buFont typeface="+mj-lt"/>
                  <a:buAutoNum type="arabicPeriod"/>
                </a:pPr>
                <a:r>
                  <a:rPr lang="en-US" sz="2400" dirty="0" smtClean="0"/>
                  <a:t>Local weight threshold independent of the size of each node neighborhood (i.e., number of edges):</a:t>
                </a:r>
                <a:br>
                  <a:rPr lang="en-US" sz="2400" dirty="0" smtClean="0"/>
                </a:br>
                <a:r>
                  <a:rPr lang="en-US" sz="2400" b="0" i="0" dirty="0" smtClean="0">
                    <a:latin typeface="Cambria Math"/>
                  </a:rPr>
                  <a:t/>
                </a:r>
                <a:br>
                  <a:rPr lang="en-US" sz="2400" b="0" i="0" dirty="0" smtClean="0">
                    <a:latin typeface="Cambria Math"/>
                  </a:rPr>
                </a:br>
                <a14:m>
                  <m:oMath xmlns:m="http://schemas.openxmlformats.org/officeDocument/2006/math">
                    <m:sSub>
                      <m:sSubPr>
                        <m:ctrlPr>
                          <a:rPr lang="en-US" sz="2400" b="0" i="1" smtClean="0">
                            <a:latin typeface="Cambria Math"/>
                          </a:rPr>
                        </m:ctrlPr>
                      </m:sSubPr>
                      <m:e>
                        <m:r>
                          <a:rPr lang="el-GR" sz="2400" b="0" i="1" smtClean="0">
                            <a:latin typeface="Cambria Math"/>
                          </a:rPr>
                          <m:t>𝜃</m:t>
                        </m:r>
                      </m:e>
                      <m:sub>
                        <m:r>
                          <a:rPr lang="en-US" sz="2400" b="0" i="1" smtClean="0">
                            <a:latin typeface="Cambria Math"/>
                          </a:rPr>
                          <m:t>𝑖</m:t>
                        </m:r>
                      </m:sub>
                    </m:sSub>
                    <m:r>
                      <a:rPr lang="en-US" sz="2400" b="0" i="1" smtClean="0">
                        <a:latin typeface="Cambria Math"/>
                      </a:rPr>
                      <m:t>=</m:t>
                    </m:r>
                    <m:f>
                      <m:fPr>
                        <m:ctrlPr>
                          <a:rPr lang="en-US" sz="2400" i="1" smtClean="0">
                            <a:latin typeface="Cambria Math"/>
                          </a:rPr>
                        </m:ctrlPr>
                      </m:fPr>
                      <m:num>
                        <m:sSub>
                          <m:sSubPr>
                            <m:ctrlPr>
                              <a:rPr lang="en-US" sz="2400" i="1" smtClean="0">
                                <a:latin typeface="Cambria Math"/>
                              </a:rPr>
                            </m:ctrlPr>
                          </m:sSubPr>
                          <m:e>
                            <m:r>
                              <a:rPr lang="en-US" sz="2400" b="0" i="1" smtClean="0">
                                <a:latin typeface="Cambria Math"/>
                              </a:rPr>
                              <m:t>𝑎𝑟𝑔𝑚𝑎𝑥</m:t>
                            </m:r>
                          </m:e>
                          <m:sub>
                            <m:r>
                              <a:rPr lang="en-US" sz="2400" b="0" i="1" smtClean="0">
                                <a:latin typeface="Cambria Math"/>
                              </a:rPr>
                              <m:t>𝑖</m:t>
                            </m:r>
                          </m:sub>
                        </m:sSub>
                        <m:sSub>
                          <m:sSubPr>
                            <m:ctrlPr>
                              <a:rPr lang="en-US" sz="2400" i="1" smtClean="0">
                                <a:latin typeface="Cambria Math"/>
                              </a:rPr>
                            </m:ctrlPr>
                          </m:sSubPr>
                          <m:e>
                            <m:r>
                              <a:rPr lang="en-US" sz="2400" b="0" i="1" smtClean="0">
                                <a:latin typeface="Cambria Math"/>
                              </a:rPr>
                              <m:t> </m:t>
                            </m:r>
                            <m:r>
                              <a:rPr lang="en-US" sz="2400" b="0" i="1" smtClean="0">
                                <a:latin typeface="Cambria Math"/>
                              </a:rPr>
                              <m:t>𝑤</m:t>
                            </m:r>
                            <m:r>
                              <a:rPr lang="en-US" sz="2400" b="0" i="1" smtClean="0">
                                <a:latin typeface="Cambria Math"/>
                              </a:rPr>
                              <m:t>(</m:t>
                            </m:r>
                            <m:r>
                              <a:rPr lang="en-US" sz="2400" b="0" i="1" smtClean="0">
                                <a:latin typeface="Cambria Math"/>
                              </a:rPr>
                              <m:t>𝑒</m:t>
                            </m:r>
                          </m:e>
                          <m:sub>
                            <m:r>
                              <a:rPr lang="en-US" sz="2400" b="0" i="1" smtClean="0">
                                <a:latin typeface="Cambria Math"/>
                              </a:rPr>
                              <m:t>𝑖𝑗</m:t>
                            </m:r>
                          </m:sub>
                        </m:sSub>
                        <m:r>
                          <a:rPr lang="en-US" sz="2400" b="0" i="1" smtClean="0">
                            <a:latin typeface="Cambria Math"/>
                          </a:rPr>
                          <m:t>)</m:t>
                        </m:r>
                      </m:num>
                      <m:den>
                        <m:r>
                          <a:rPr lang="en-US" sz="2400" b="0" i="1" smtClean="0">
                            <a:latin typeface="Cambria Math"/>
                          </a:rPr>
                          <m:t>2</m:t>
                        </m:r>
                      </m:den>
                    </m:f>
                  </m:oMath>
                </a14:m>
                <a:endParaRPr lang="en-US" sz="2400" dirty="0" smtClean="0"/>
              </a:p>
              <a:p>
                <a:pPr marL="914400" lvl="1" indent="-514350">
                  <a:buFont typeface="+mj-lt"/>
                  <a:buAutoNum type="arabicPeriod"/>
                </a:pPr>
                <a:r>
                  <a:rPr lang="en-US" sz="2400" dirty="0" smtClean="0"/>
                  <a:t>An edge </a:t>
                </a:r>
                <a14:m>
                  <m:oMath xmlns:m="http://schemas.openxmlformats.org/officeDocument/2006/math">
                    <m:sSub>
                      <m:sSubPr>
                        <m:ctrlPr>
                          <a:rPr lang="en-US" sz="2400" i="1" smtClean="0">
                            <a:latin typeface="Cambria Math"/>
                          </a:rPr>
                        </m:ctrlPr>
                      </m:sSubPr>
                      <m:e>
                        <m:r>
                          <a:rPr lang="en-US" sz="2400" b="0" i="1" smtClean="0">
                            <a:latin typeface="Cambria Math"/>
                          </a:rPr>
                          <m:t> </m:t>
                        </m:r>
                        <m:r>
                          <a:rPr lang="en-US" sz="2400" b="0" i="1" smtClean="0">
                            <a:latin typeface="Cambria Math"/>
                          </a:rPr>
                          <m:t>𝑒</m:t>
                        </m:r>
                      </m:e>
                      <m:sub>
                        <m:r>
                          <a:rPr lang="en-US" sz="2400" b="0" i="1" smtClean="0">
                            <a:latin typeface="Cambria Math"/>
                          </a:rPr>
                          <m:t>𝑖𝑗</m:t>
                        </m:r>
                      </m:sub>
                    </m:sSub>
                  </m:oMath>
                </a14:m>
                <a:r>
                  <a:rPr lang="en-US" sz="2400" dirty="0" smtClean="0"/>
                  <a:t> is retained if </a:t>
                </a:r>
                <a14:m>
                  <m:oMath xmlns:m="http://schemas.openxmlformats.org/officeDocument/2006/math">
                    <m:sSub>
                      <m:sSubPr>
                        <m:ctrlPr>
                          <a:rPr lang="en-US" sz="2400" i="1" smtClean="0">
                            <a:latin typeface="Cambria Math"/>
                          </a:rPr>
                        </m:ctrlPr>
                      </m:sSubPr>
                      <m:e>
                        <m:r>
                          <a:rPr lang="en-US" sz="2400" b="0" i="1" smtClean="0">
                            <a:latin typeface="Cambria Math"/>
                          </a:rPr>
                          <m:t> </m:t>
                        </m:r>
                        <m:r>
                          <a:rPr lang="en-US" sz="2400" b="0" i="1" smtClean="0">
                            <a:latin typeface="Cambria Math"/>
                          </a:rPr>
                          <m:t>𝑤</m:t>
                        </m:r>
                        <m:r>
                          <a:rPr lang="en-US" sz="2400" b="0" i="1" smtClean="0">
                            <a:latin typeface="Cambria Math"/>
                          </a:rPr>
                          <m:t>(</m:t>
                        </m:r>
                        <m:r>
                          <a:rPr lang="en-US" sz="2400" b="0" i="1" smtClean="0">
                            <a:latin typeface="Cambria Math"/>
                          </a:rPr>
                          <m:t>𝑒</m:t>
                        </m:r>
                      </m:e>
                      <m:sub>
                        <m:r>
                          <a:rPr lang="en-US" sz="2400" b="0" i="1" smtClean="0">
                            <a:latin typeface="Cambria Math"/>
                          </a:rPr>
                          <m:t>𝑖𝑗</m:t>
                        </m:r>
                      </m:sub>
                    </m:sSub>
                    <m:r>
                      <a:rPr lang="en-US" sz="2400" b="0" i="1" smtClean="0">
                        <a:latin typeface="Cambria Math"/>
                      </a:rPr>
                      <m:t>)</m:t>
                    </m:r>
                    <m:r>
                      <a:rPr lang="en-US" sz="2400" b="0" i="1" smtClean="0">
                        <a:latin typeface="Cambria Math"/>
                        <a:ea typeface="Cambria Math"/>
                      </a:rPr>
                      <m:t>≥</m:t>
                    </m:r>
                    <m:f>
                      <m:fPr>
                        <m:ctrlPr>
                          <a:rPr lang="en-US" sz="2400" b="0" i="1" smtClean="0">
                            <a:latin typeface="Cambria Math"/>
                          </a:rPr>
                        </m:ctrlPr>
                      </m:fPr>
                      <m:num>
                        <m:sSub>
                          <m:sSubPr>
                            <m:ctrlPr>
                              <a:rPr lang="en-US" sz="2400" b="0" i="1" smtClean="0">
                                <a:latin typeface="Cambria Math"/>
                              </a:rPr>
                            </m:ctrlPr>
                          </m:sSubPr>
                          <m:e>
                            <m:r>
                              <a:rPr lang="el-GR" sz="2400" b="0" i="1" smtClean="0">
                                <a:latin typeface="Cambria Math"/>
                              </a:rPr>
                              <m:t>𝜃</m:t>
                            </m:r>
                          </m:e>
                          <m:sub>
                            <m:r>
                              <a:rPr lang="en-US" sz="2400" b="0" i="1" smtClean="0">
                                <a:latin typeface="Cambria Math"/>
                              </a:rPr>
                              <m:t>𝑖</m:t>
                            </m:r>
                          </m:sub>
                        </m:sSub>
                        <m:r>
                          <a:rPr lang="en-US" sz="2400" b="0" i="1" smtClean="0">
                            <a:latin typeface="Cambria Math"/>
                          </a:rPr>
                          <m:t>+</m:t>
                        </m:r>
                        <m:sSub>
                          <m:sSubPr>
                            <m:ctrlPr>
                              <a:rPr lang="en-US" sz="2400" b="0" i="1" smtClean="0">
                                <a:latin typeface="Cambria Math"/>
                              </a:rPr>
                            </m:ctrlPr>
                          </m:sSubPr>
                          <m:e>
                            <m:r>
                              <a:rPr lang="el-GR" sz="2400" b="0" i="1" smtClean="0">
                                <a:latin typeface="Cambria Math"/>
                              </a:rPr>
                              <m:t>𝜃</m:t>
                            </m:r>
                          </m:e>
                          <m:sub>
                            <m:r>
                              <a:rPr lang="en-US" sz="2400" b="0" i="1" smtClean="0">
                                <a:latin typeface="Cambria Math"/>
                              </a:rPr>
                              <m:t>𝑗</m:t>
                            </m:r>
                          </m:sub>
                        </m:sSub>
                      </m:num>
                      <m:den>
                        <m:r>
                          <a:rPr lang="en-US" sz="2400" b="0" i="1" smtClean="0">
                            <a:latin typeface="Cambria Math"/>
                          </a:rPr>
                          <m:t>2</m:t>
                        </m:r>
                      </m:den>
                    </m:f>
                  </m:oMath>
                </a14:m>
                <a:r>
                  <a:rPr lang="en-US" sz="2400" dirty="0" smtClean="0"/>
                  <a:t> </a:t>
                </a:r>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340768"/>
                <a:ext cx="8839200" cy="5029200"/>
              </a:xfrm>
              <a:blipFill rotWithShape="1">
                <a:blip r:embed="rId2"/>
                <a:stretch>
                  <a:fillRect l="-1241" t="-254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Papadakis &amp; Palpanas, ScaDS, Leipzig, July 2016</a:t>
            </a:r>
            <a:endParaRPr lang="el-GR" dirty="0"/>
          </a:p>
        </p:txBody>
      </p:sp>
    </p:spTree>
    <p:extLst>
      <p:ext uri="{BB962C8B-B14F-4D97-AF65-F5344CB8AC3E}">
        <p14:creationId xmlns:p14="http://schemas.microsoft.com/office/powerpoint/2010/main" val="300786325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a:bodyPr>
          <a:lstStyle/>
          <a:p>
            <a:r>
              <a:rPr lang="en-US" sz="3200" b="1" dirty="0"/>
              <a:t>Comparative Analysis of Approximate</a:t>
            </a:r>
            <a:br>
              <a:rPr lang="en-US" sz="3200" b="1" dirty="0"/>
            </a:br>
            <a:r>
              <a:rPr lang="en-US" sz="3200" b="1" dirty="0"/>
              <a:t>Blocking </a:t>
            </a:r>
            <a:r>
              <a:rPr lang="en-US" sz="3200" b="1" dirty="0" smtClean="0"/>
              <a:t>Techniques</a:t>
            </a:r>
            <a:r>
              <a:rPr lang="en-US" sz="3200" b="1" dirty="0"/>
              <a:t> </a:t>
            </a:r>
            <a:r>
              <a:rPr lang="en-US" sz="2700" dirty="0"/>
              <a:t>[</a:t>
            </a:r>
            <a:r>
              <a:rPr lang="en-US" sz="2700" dirty="0" err="1"/>
              <a:t>Papadakis</a:t>
            </a:r>
            <a:r>
              <a:rPr lang="en-US" sz="2700" dirty="0"/>
              <a:t> et. al., VLDB 2016]</a:t>
            </a:r>
            <a:endParaRPr lang="en-US" sz="3100" dirty="0"/>
          </a:p>
        </p:txBody>
      </p:sp>
      <p:sp>
        <p:nvSpPr>
          <p:cNvPr id="3" name="Content Placeholder 2"/>
          <p:cNvSpPr>
            <a:spLocks noGrp="1"/>
          </p:cNvSpPr>
          <p:nvPr>
            <p:ph idx="1"/>
          </p:nvPr>
        </p:nvSpPr>
        <p:spPr>
          <a:xfrm>
            <a:off x="251520" y="1600200"/>
            <a:ext cx="8229600" cy="4525963"/>
          </a:xfrm>
        </p:spPr>
        <p:txBody>
          <a:bodyPr/>
          <a:lstStyle/>
          <a:p>
            <a:r>
              <a:rPr lang="en-US" sz="2800" dirty="0" smtClean="0"/>
              <a:t>employed 3 sub-tasks of blocking</a:t>
            </a:r>
          </a:p>
          <a:p>
            <a:endParaRPr lang="en-US" dirty="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Papadakis &amp; Palpanas, ScaDS, Leipzig, July 2016</a:t>
            </a:r>
            <a:endParaRPr lang="el-GR" dirty="0"/>
          </a:p>
        </p:txBody>
      </p:sp>
      <p:sp>
        <p:nvSpPr>
          <p:cNvPr id="7" name="TextBox 6"/>
          <p:cNvSpPr txBox="1"/>
          <p:nvPr/>
        </p:nvSpPr>
        <p:spPr>
          <a:xfrm>
            <a:off x="854631" y="2956568"/>
            <a:ext cx="2120217" cy="830997"/>
          </a:xfrm>
          <a:prstGeom prst="rect">
            <a:avLst/>
          </a:prstGeom>
          <a:noFill/>
          <a:ln w="28575">
            <a:solidFill>
              <a:schemeClr val="tx1"/>
            </a:solidFill>
          </a:ln>
        </p:spPr>
        <p:txBody>
          <a:bodyPr wrap="square" rtlCol="0">
            <a:spAutoFit/>
          </a:bodyPr>
          <a:lstStyle/>
          <a:p>
            <a:pPr algn="ctr"/>
            <a:r>
              <a:rPr lang="en-US" sz="2400" b="1" dirty="0" smtClean="0"/>
              <a:t>Block</a:t>
            </a:r>
          </a:p>
          <a:p>
            <a:pPr algn="ctr"/>
            <a:r>
              <a:rPr lang="en-US" sz="2400" b="1" dirty="0" smtClean="0"/>
              <a:t>Building</a:t>
            </a:r>
          </a:p>
        </p:txBody>
      </p:sp>
      <p:sp>
        <p:nvSpPr>
          <p:cNvPr id="8" name="TextBox 7"/>
          <p:cNvSpPr txBox="1"/>
          <p:nvPr/>
        </p:nvSpPr>
        <p:spPr>
          <a:xfrm>
            <a:off x="6009443" y="2956568"/>
            <a:ext cx="2403603" cy="830997"/>
          </a:xfrm>
          <a:prstGeom prst="rect">
            <a:avLst/>
          </a:prstGeom>
          <a:noFill/>
          <a:ln w="28575">
            <a:solidFill>
              <a:schemeClr val="tx1"/>
            </a:solidFill>
          </a:ln>
        </p:spPr>
        <p:txBody>
          <a:bodyPr wrap="square" rtlCol="0">
            <a:spAutoFit/>
          </a:bodyPr>
          <a:lstStyle/>
          <a:p>
            <a:pPr algn="ctr"/>
            <a:r>
              <a:rPr lang="en-US" sz="2400" b="1" dirty="0" smtClean="0"/>
              <a:t>Comparison</a:t>
            </a:r>
          </a:p>
          <a:p>
            <a:pPr algn="ctr"/>
            <a:r>
              <a:rPr lang="en-US" sz="2400" b="1" dirty="0" smtClean="0"/>
              <a:t>Cleaning</a:t>
            </a:r>
          </a:p>
        </p:txBody>
      </p:sp>
      <p:cxnSp>
        <p:nvCxnSpPr>
          <p:cNvPr id="9" name="Ευθύγραμμο βέλος σύνδεσης 105"/>
          <p:cNvCxnSpPr/>
          <p:nvPr/>
        </p:nvCxnSpPr>
        <p:spPr>
          <a:xfrm>
            <a:off x="8413046" y="3362671"/>
            <a:ext cx="32961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41"/>
          <p:cNvCxnSpPr/>
          <p:nvPr/>
        </p:nvCxnSpPr>
        <p:spPr>
          <a:xfrm>
            <a:off x="389371" y="3362672"/>
            <a:ext cx="46526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9331" y="3070284"/>
            <a:ext cx="360040" cy="461665"/>
          </a:xfrm>
          <a:prstGeom prst="rect">
            <a:avLst/>
          </a:prstGeom>
          <a:noFill/>
        </p:spPr>
        <p:txBody>
          <a:bodyPr wrap="square" rtlCol="0">
            <a:spAutoFit/>
          </a:bodyPr>
          <a:lstStyle/>
          <a:p>
            <a:r>
              <a:rPr lang="en-US" sz="2400" b="1" dirty="0" smtClean="0"/>
              <a:t>E</a:t>
            </a:r>
            <a:endParaRPr lang="en-US" sz="2400" b="1" dirty="0"/>
          </a:p>
        </p:txBody>
      </p:sp>
      <p:sp>
        <p:nvSpPr>
          <p:cNvPr id="12" name="TextBox 11"/>
          <p:cNvSpPr txBox="1"/>
          <p:nvPr/>
        </p:nvSpPr>
        <p:spPr>
          <a:xfrm>
            <a:off x="8684221" y="3070283"/>
            <a:ext cx="401340" cy="461665"/>
          </a:xfrm>
          <a:prstGeom prst="rect">
            <a:avLst/>
          </a:prstGeom>
          <a:noFill/>
        </p:spPr>
        <p:txBody>
          <a:bodyPr wrap="square" rtlCol="0">
            <a:spAutoFit/>
          </a:bodyPr>
          <a:lstStyle/>
          <a:p>
            <a:r>
              <a:rPr lang="en-US" sz="2400" b="1" dirty="0" smtClean="0"/>
              <a:t>B</a:t>
            </a:r>
            <a:endParaRPr lang="en-US" sz="2400" b="1" dirty="0"/>
          </a:p>
        </p:txBody>
      </p:sp>
      <p:cxnSp>
        <p:nvCxnSpPr>
          <p:cNvPr id="13" name="Ευθύγραμμο βέλος σύνδεσης 41"/>
          <p:cNvCxnSpPr/>
          <p:nvPr/>
        </p:nvCxnSpPr>
        <p:spPr>
          <a:xfrm>
            <a:off x="2967515" y="3362672"/>
            <a:ext cx="46526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440108" y="2956568"/>
            <a:ext cx="2104075" cy="830997"/>
          </a:xfrm>
          <a:prstGeom prst="rect">
            <a:avLst/>
          </a:prstGeom>
          <a:noFill/>
          <a:ln w="28575">
            <a:solidFill>
              <a:schemeClr val="tx1"/>
            </a:solidFill>
          </a:ln>
        </p:spPr>
        <p:txBody>
          <a:bodyPr wrap="square" rtlCol="0">
            <a:spAutoFit/>
          </a:bodyPr>
          <a:lstStyle/>
          <a:p>
            <a:pPr algn="ctr"/>
            <a:r>
              <a:rPr lang="en-US" sz="2400" b="1" dirty="0" smtClean="0"/>
              <a:t>Block</a:t>
            </a:r>
          </a:p>
          <a:p>
            <a:pPr algn="ctr"/>
            <a:r>
              <a:rPr lang="en-US" sz="2400" b="1" dirty="0" smtClean="0"/>
              <a:t>Cleaning</a:t>
            </a:r>
          </a:p>
        </p:txBody>
      </p:sp>
      <p:sp>
        <p:nvSpPr>
          <p:cNvPr id="15" name="TextBox 14"/>
          <p:cNvSpPr txBox="1"/>
          <p:nvPr/>
        </p:nvSpPr>
        <p:spPr>
          <a:xfrm>
            <a:off x="854631" y="3925505"/>
            <a:ext cx="2112885" cy="1015663"/>
          </a:xfrm>
          <a:prstGeom prst="rect">
            <a:avLst/>
          </a:prstGeom>
          <a:noFill/>
          <a:ln w="3175">
            <a:noFill/>
          </a:ln>
        </p:spPr>
        <p:txBody>
          <a:bodyPr wrap="square" rtlCol="0">
            <a:spAutoFit/>
          </a:bodyPr>
          <a:lstStyle/>
          <a:p>
            <a:pPr algn="ctr"/>
            <a:r>
              <a:rPr lang="en-US" sz="2000" b="1" dirty="0" smtClean="0">
                <a:latin typeface="Garamond" pitchFamily="18" charset="0"/>
              </a:rPr>
              <a:t>Lazy </a:t>
            </a:r>
          </a:p>
          <a:p>
            <a:pPr algn="ctr"/>
            <a:r>
              <a:rPr lang="en-US" sz="2000" b="1" dirty="0" smtClean="0">
                <a:latin typeface="Garamond" pitchFamily="18" charset="0"/>
              </a:rPr>
              <a:t>blocking</a:t>
            </a:r>
          </a:p>
          <a:p>
            <a:pPr algn="ctr"/>
            <a:r>
              <a:rPr lang="en-US" sz="2000" b="1" dirty="0" smtClean="0">
                <a:latin typeface="Garamond" pitchFamily="18" charset="0"/>
              </a:rPr>
              <a:t>methods</a:t>
            </a:r>
            <a:endParaRPr lang="en-US" sz="2000" b="1" dirty="0">
              <a:latin typeface="Garamond" pitchFamily="18" charset="0"/>
            </a:endParaRPr>
          </a:p>
        </p:txBody>
      </p:sp>
      <p:sp>
        <p:nvSpPr>
          <p:cNvPr id="16" name="TextBox 15"/>
          <p:cNvSpPr txBox="1"/>
          <p:nvPr/>
        </p:nvSpPr>
        <p:spPr>
          <a:xfrm>
            <a:off x="3454644" y="3955388"/>
            <a:ext cx="2082356" cy="707886"/>
          </a:xfrm>
          <a:prstGeom prst="rect">
            <a:avLst/>
          </a:prstGeom>
          <a:noFill/>
          <a:ln w="3175">
            <a:noFill/>
          </a:ln>
        </p:spPr>
        <p:txBody>
          <a:bodyPr wrap="square" rtlCol="0">
            <a:spAutoFit/>
          </a:bodyPr>
          <a:lstStyle/>
          <a:p>
            <a:pPr algn="ctr"/>
            <a:r>
              <a:rPr lang="en-US" sz="2000" b="1" dirty="0" smtClean="0">
                <a:latin typeface="Garamond" pitchFamily="18" charset="0"/>
              </a:rPr>
              <a:t>Block-refinement</a:t>
            </a:r>
          </a:p>
          <a:p>
            <a:pPr algn="ctr"/>
            <a:r>
              <a:rPr lang="en-US" sz="2000" b="1" dirty="0" smtClean="0">
                <a:latin typeface="Garamond" pitchFamily="18" charset="0"/>
              </a:rPr>
              <a:t>methods</a:t>
            </a:r>
            <a:endParaRPr lang="en-US" sz="2000" b="1" dirty="0">
              <a:latin typeface="Garamond" pitchFamily="18" charset="0"/>
            </a:endParaRPr>
          </a:p>
        </p:txBody>
      </p:sp>
      <p:sp>
        <p:nvSpPr>
          <p:cNvPr id="17" name="TextBox 16"/>
          <p:cNvSpPr txBox="1"/>
          <p:nvPr/>
        </p:nvSpPr>
        <p:spPr>
          <a:xfrm>
            <a:off x="6009443" y="3906096"/>
            <a:ext cx="2403608" cy="1015663"/>
          </a:xfrm>
          <a:prstGeom prst="rect">
            <a:avLst/>
          </a:prstGeom>
          <a:noFill/>
          <a:ln w="3175">
            <a:noFill/>
          </a:ln>
        </p:spPr>
        <p:txBody>
          <a:bodyPr wrap="square" rtlCol="0">
            <a:spAutoFit/>
          </a:bodyPr>
          <a:lstStyle/>
          <a:p>
            <a:pPr algn="ctr"/>
            <a:r>
              <a:rPr lang="en-US" sz="2000" b="1" dirty="0" smtClean="0">
                <a:latin typeface="Garamond" pitchFamily="18" charset="0"/>
              </a:rPr>
              <a:t>Comparison-refinement</a:t>
            </a:r>
          </a:p>
          <a:p>
            <a:pPr algn="ctr"/>
            <a:r>
              <a:rPr lang="en-US" sz="2000" b="1" dirty="0" smtClean="0">
                <a:latin typeface="Garamond" pitchFamily="18" charset="0"/>
              </a:rPr>
              <a:t>methods</a:t>
            </a:r>
            <a:endParaRPr lang="en-US" sz="2000" b="1" dirty="0">
              <a:latin typeface="Garamond" pitchFamily="18" charset="0"/>
            </a:endParaRPr>
          </a:p>
        </p:txBody>
      </p:sp>
      <p:sp>
        <p:nvSpPr>
          <p:cNvPr id="18" name="TextBox 17"/>
          <p:cNvSpPr txBox="1"/>
          <p:nvPr/>
        </p:nvSpPr>
        <p:spPr>
          <a:xfrm>
            <a:off x="1609503" y="5703639"/>
            <a:ext cx="6048673" cy="461665"/>
          </a:xfrm>
          <a:prstGeom prst="rect">
            <a:avLst/>
          </a:prstGeom>
          <a:noFill/>
        </p:spPr>
        <p:txBody>
          <a:bodyPr wrap="square" rtlCol="0">
            <a:spAutoFit/>
          </a:bodyPr>
          <a:lstStyle/>
          <a:p>
            <a:pPr algn="ctr"/>
            <a:r>
              <a:rPr lang="en-US" sz="2400" b="1" dirty="0">
                <a:latin typeface="Garamond" pitchFamily="18" charset="0"/>
              </a:rPr>
              <a:t>Proactive </a:t>
            </a:r>
            <a:r>
              <a:rPr lang="en-US" sz="2400" b="1" dirty="0" smtClean="0">
                <a:latin typeface="Garamond" pitchFamily="18" charset="0"/>
              </a:rPr>
              <a:t>blocking methods</a:t>
            </a:r>
            <a:endParaRPr lang="en-US" sz="2400" b="1" dirty="0">
              <a:latin typeface="Garamond" pitchFamily="18" charset="0"/>
            </a:endParaRPr>
          </a:p>
        </p:txBody>
      </p:sp>
      <p:sp>
        <p:nvSpPr>
          <p:cNvPr id="19" name="Left Brace 18"/>
          <p:cNvSpPr/>
          <p:nvPr/>
        </p:nvSpPr>
        <p:spPr>
          <a:xfrm rot="16200000">
            <a:off x="4486732" y="1294171"/>
            <a:ext cx="294218" cy="7558417"/>
          </a:xfrm>
          <a:prstGeom prst="leftBrac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0" name="Left Brace 19"/>
          <p:cNvSpPr/>
          <p:nvPr/>
        </p:nvSpPr>
        <p:spPr>
          <a:xfrm rot="16200000">
            <a:off x="3141203" y="3078321"/>
            <a:ext cx="240865" cy="4780972"/>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1" name="Ευθύγραμμο βέλος σύνδεσης 41"/>
          <p:cNvCxnSpPr/>
          <p:nvPr/>
        </p:nvCxnSpPr>
        <p:spPr>
          <a:xfrm>
            <a:off x="5544183" y="3362671"/>
            <a:ext cx="46526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56578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088" y="1828416"/>
            <a:ext cx="7740352" cy="499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229600" cy="4525963"/>
          </a:xfrm>
        </p:spPr>
        <p:txBody>
          <a:bodyPr>
            <a:normAutofit/>
          </a:bodyPr>
          <a:lstStyle/>
          <a:p>
            <a:r>
              <a:rPr lang="en-US" sz="2800" dirty="0" smtClean="0"/>
              <a:t>considered 5 lazy and 7 proactive blocking methods</a:t>
            </a:r>
            <a:br>
              <a:rPr lang="en-US" sz="2800" dirty="0" smtClean="0"/>
            </a:br>
            <a:endParaRPr lang="en-US" sz="2800" dirty="0"/>
          </a:p>
        </p:txBody>
      </p:sp>
      <p:sp>
        <p:nvSpPr>
          <p:cNvPr id="4" name="Footer Placeholder 3"/>
          <p:cNvSpPr>
            <a:spLocks noGrp="1"/>
          </p:cNvSpPr>
          <p:nvPr>
            <p:ph type="ftr" sz="quarter" idx="11"/>
          </p:nvPr>
        </p:nvSpPr>
        <p:spPr>
          <a:xfrm>
            <a:off x="-36512" y="6520259"/>
            <a:ext cx="3240360" cy="365125"/>
          </a:xfrm>
        </p:spPr>
        <p:txBody>
          <a:bodyPr/>
          <a:lstStyle/>
          <a:p>
            <a:r>
              <a:rPr lang="en-US" smtClean="0"/>
              <a:t>Papadakis &amp; Palpanas, ScaDS, Leipzig, July 2016</a:t>
            </a:r>
            <a:endParaRPr lang="el-GR" dirty="0"/>
          </a:p>
        </p:txBody>
      </p:sp>
      <p:sp>
        <p:nvSpPr>
          <p:cNvPr id="8" name="Title 1"/>
          <p:cNvSpPr txBox="1">
            <a:spLocks/>
          </p:cNvSpPr>
          <p:nvPr/>
        </p:nvSpPr>
        <p:spPr>
          <a:xfrm>
            <a:off x="457200"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t>Comparative Analysis of Approximate</a:t>
            </a:r>
            <a:br>
              <a:rPr lang="en-US" sz="3200" b="1" dirty="0" smtClean="0"/>
            </a:br>
            <a:r>
              <a:rPr lang="en-US" sz="3200" b="1" dirty="0" smtClean="0"/>
              <a:t>Blocking Techniques </a:t>
            </a:r>
            <a:r>
              <a:rPr lang="en-US" sz="2700" dirty="0" smtClean="0"/>
              <a:t>[</a:t>
            </a:r>
            <a:r>
              <a:rPr lang="en-US" sz="2700" dirty="0" err="1" smtClean="0"/>
              <a:t>Papadakis</a:t>
            </a:r>
            <a:r>
              <a:rPr lang="en-US" sz="2700" dirty="0" smtClean="0"/>
              <a:t> et. al., VLDB 2016]</a:t>
            </a:r>
            <a:endParaRPr lang="en-US" sz="3100" dirty="0"/>
          </a:p>
        </p:txBody>
      </p:sp>
    </p:spTree>
    <p:extLst>
      <p:ext uri="{BB962C8B-B14F-4D97-AF65-F5344CB8AC3E}">
        <p14:creationId xmlns:p14="http://schemas.microsoft.com/office/powerpoint/2010/main" val="27778388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721079"/>
          </a:xfrm>
        </p:spPr>
        <p:txBody>
          <a:bodyPr>
            <a:normAutofit fontScale="90000"/>
          </a:bodyPr>
          <a:lstStyle/>
          <a:p>
            <a:r>
              <a:rPr lang="en-US" dirty="0" smtClean="0"/>
              <a:t>Types of Entity Resolution</a:t>
            </a:r>
            <a:endParaRPr lang="en-US" dirty="0"/>
          </a:p>
        </p:txBody>
      </p:sp>
      <p:sp>
        <p:nvSpPr>
          <p:cNvPr id="3" name="Content Placeholder 2"/>
          <p:cNvSpPr>
            <a:spLocks noGrp="1"/>
          </p:cNvSpPr>
          <p:nvPr>
            <p:ph sz="quarter" idx="4294967295"/>
          </p:nvPr>
        </p:nvSpPr>
        <p:spPr>
          <a:xfrm>
            <a:off x="695555" y="948069"/>
            <a:ext cx="8448445" cy="4937249"/>
          </a:xfrm>
        </p:spPr>
        <p:txBody>
          <a:bodyPr/>
          <a:lstStyle/>
          <a:p>
            <a:pPr marL="0" indent="0">
              <a:buNone/>
            </a:pPr>
            <a:r>
              <a:rPr lang="en-US" sz="2300" dirty="0"/>
              <a:t>The input of ER consists of entity collections that can be of two </a:t>
            </a:r>
          </a:p>
          <a:p>
            <a:pPr marL="0" indent="0">
              <a:buNone/>
            </a:pPr>
            <a:r>
              <a:rPr lang="en-US" sz="2300" dirty="0"/>
              <a:t>types </a:t>
            </a:r>
            <a:r>
              <a:rPr lang="en-US" sz="2000" dirty="0"/>
              <a:t>[Christen, </a:t>
            </a:r>
            <a:r>
              <a:rPr lang="en-US" sz="2000" dirty="0" smtClean="0"/>
              <a:t>TKDE 2011</a:t>
            </a:r>
            <a:r>
              <a:rPr lang="en-US" sz="2000" dirty="0"/>
              <a:t>]</a:t>
            </a:r>
            <a:r>
              <a:rPr lang="en-US" sz="2300" dirty="0"/>
              <a:t>:</a:t>
            </a:r>
            <a:endParaRPr lang="en-US" sz="2300" b="1" i="1" dirty="0"/>
          </a:p>
          <a:p>
            <a:pPr marL="354013" indent="-265113"/>
            <a:r>
              <a:rPr lang="en-US" sz="2300" dirty="0">
                <a:solidFill>
                  <a:srgbClr val="C00000"/>
                </a:solidFill>
              </a:rPr>
              <a:t>clean</a:t>
            </a:r>
            <a:r>
              <a:rPr lang="en-US" sz="2300" dirty="0"/>
              <a:t>, which are duplicate-free</a:t>
            </a:r>
          </a:p>
          <a:p>
            <a:pPr marL="354013" lvl="1" indent="-265113">
              <a:buNone/>
            </a:pPr>
            <a:r>
              <a:rPr lang="en-US" sz="2300" dirty="0"/>
              <a:t>	</a:t>
            </a:r>
            <a:r>
              <a:rPr lang="en-US" sz="2300" dirty="0" smtClean="0"/>
              <a:t>	e.g</a:t>
            </a:r>
            <a:r>
              <a:rPr lang="en-US" sz="2300" dirty="0"/>
              <a:t>., DBLP, ACM Digital Library, Wikipedia, Freebase </a:t>
            </a:r>
            <a:endParaRPr lang="en-US" sz="2300" b="1" i="1" dirty="0"/>
          </a:p>
          <a:p>
            <a:pPr marL="354013" indent="-265113"/>
            <a:r>
              <a:rPr lang="en-US" sz="2300" dirty="0">
                <a:solidFill>
                  <a:srgbClr val="C00000"/>
                </a:solidFill>
              </a:rPr>
              <a:t>dirty</a:t>
            </a:r>
            <a:r>
              <a:rPr lang="en-US" sz="2300" dirty="0"/>
              <a:t>, which contain duplicate entity profiles in themselves</a:t>
            </a:r>
          </a:p>
          <a:p>
            <a:pPr marL="0" indent="0">
              <a:buNone/>
            </a:pPr>
            <a:r>
              <a:rPr lang="en-US" sz="2300" dirty="0"/>
              <a:t>	e.g., Google Scholar, </a:t>
            </a:r>
            <a:r>
              <a:rPr lang="en-US" sz="2300" dirty="0" err="1"/>
              <a:t>Citeseer</a:t>
            </a:r>
            <a:r>
              <a:rPr lang="en-US" sz="2300" baseline="30000" dirty="0" err="1"/>
              <a:t>X</a:t>
            </a:r>
            <a:endParaRPr lang="en-US" sz="2300" baseline="30000" dirty="0"/>
          </a:p>
          <a:p>
            <a:pPr marL="0" indent="0">
              <a:buNone/>
            </a:pPr>
            <a:endParaRPr lang="en-US" sz="2300" dirty="0"/>
          </a:p>
          <a:p>
            <a:pPr marL="0" indent="0">
              <a:buNone/>
            </a:pPr>
            <a:r>
              <a:rPr lang="en-US" sz="2300" dirty="0"/>
              <a:t>Based on the quality of input, we distinguish ER into 3 sub-tasks:</a:t>
            </a:r>
            <a:endParaRPr lang="en-US" sz="2300" b="1" i="1" dirty="0"/>
          </a:p>
          <a:p>
            <a:pPr marL="354013" indent="-265113"/>
            <a:r>
              <a:rPr lang="en-US" sz="2300" b="1" dirty="0"/>
              <a:t>Clean-Clean ER </a:t>
            </a:r>
            <a:r>
              <a:rPr lang="en-US" sz="2300" dirty="0"/>
              <a:t>(a.k.a. </a:t>
            </a:r>
            <a:r>
              <a:rPr lang="en-US" sz="2300" b="1" i="1" dirty="0"/>
              <a:t>Record Linkage </a:t>
            </a:r>
            <a:r>
              <a:rPr lang="en-US" sz="2300" dirty="0"/>
              <a:t>in databases)</a:t>
            </a:r>
          </a:p>
          <a:p>
            <a:pPr marL="354013" indent="-265113"/>
            <a:endParaRPr lang="en-US" sz="600" dirty="0"/>
          </a:p>
          <a:p>
            <a:pPr marL="354013" indent="-265113">
              <a:tabLst>
                <a:tab pos="354013" algn="l"/>
              </a:tabLst>
            </a:pPr>
            <a:r>
              <a:rPr lang="en-US" sz="2300" dirty="0"/>
              <a:t>Dirty-Clean ER </a:t>
            </a:r>
          </a:p>
          <a:p>
            <a:pPr marL="354013" indent="-265113"/>
            <a:endParaRPr lang="en-US" sz="600" dirty="0"/>
          </a:p>
          <a:p>
            <a:pPr marL="354013" indent="-265113"/>
            <a:r>
              <a:rPr lang="en-US" sz="2300" dirty="0"/>
              <a:t>Dirty-Dirty ER</a:t>
            </a:r>
          </a:p>
          <a:p>
            <a:pPr marL="518831" indent="-518831">
              <a:buFont typeface="+mj-lt"/>
              <a:buAutoNum type="arabicPeriod"/>
            </a:pPr>
            <a:endParaRPr lang="en-US" sz="2300" dirty="0"/>
          </a:p>
          <a:p>
            <a:endParaRPr lang="en-US" sz="2300" dirty="0"/>
          </a:p>
        </p:txBody>
      </p:sp>
      <p:sp>
        <p:nvSpPr>
          <p:cNvPr id="4" name="Right Brace 3"/>
          <p:cNvSpPr/>
          <p:nvPr/>
        </p:nvSpPr>
        <p:spPr>
          <a:xfrm>
            <a:off x="3020824" y="4876243"/>
            <a:ext cx="364505" cy="1009529"/>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lIns="51883" tIns="25942" rIns="51883" bIns="25942" rtlCol="0" anchor="ctr"/>
          <a:lstStyle/>
          <a:p>
            <a:pPr algn="ctr"/>
            <a:endParaRPr lang="en-US">
              <a:ln w="38100">
                <a:solidFill>
                  <a:schemeClr val="tx1"/>
                </a:solidFill>
              </a:ln>
            </a:endParaRPr>
          </a:p>
        </p:txBody>
      </p:sp>
      <p:sp>
        <p:nvSpPr>
          <p:cNvPr id="6" name="TextBox 5"/>
          <p:cNvSpPr txBox="1"/>
          <p:nvPr/>
        </p:nvSpPr>
        <p:spPr>
          <a:xfrm>
            <a:off x="3518986" y="5001022"/>
            <a:ext cx="4941066" cy="759970"/>
          </a:xfrm>
          <a:prstGeom prst="rect">
            <a:avLst/>
          </a:prstGeom>
          <a:noFill/>
        </p:spPr>
        <p:txBody>
          <a:bodyPr wrap="square" lIns="51883" tIns="25942" rIns="51883" bIns="25942" rtlCol="0">
            <a:spAutoFit/>
          </a:bodyPr>
          <a:lstStyle/>
          <a:p>
            <a:r>
              <a:rPr lang="en-US" sz="2300" dirty="0"/>
              <a:t>Equivalent to </a:t>
            </a:r>
            <a:r>
              <a:rPr lang="en-US" sz="2300" b="1" dirty="0"/>
              <a:t>Dirty ER </a:t>
            </a:r>
          </a:p>
          <a:p>
            <a:r>
              <a:rPr lang="en-US" sz="2300" dirty="0"/>
              <a:t>(a.k.a. </a:t>
            </a:r>
            <a:r>
              <a:rPr lang="en-US" sz="2300" b="1" i="1" dirty="0" err="1"/>
              <a:t>Deduplication</a:t>
            </a:r>
            <a:r>
              <a:rPr lang="en-US" sz="2300" dirty="0"/>
              <a:t> in databases)</a:t>
            </a:r>
          </a:p>
        </p:txBody>
      </p:sp>
      <p:sp>
        <p:nvSpPr>
          <p:cNvPr id="5" name="Θέση υποσέλιδου 4"/>
          <p:cNvSpPr>
            <a:spLocks noGrp="1"/>
          </p:cNvSpPr>
          <p:nvPr>
            <p:ph type="ftr" sz="quarter" idx="11"/>
          </p:nvPr>
        </p:nvSpPr>
        <p:spPr/>
        <p:txBody>
          <a:bodyPr/>
          <a:lstStyle/>
          <a:p>
            <a:pPr algn="ctr">
              <a:defRPr/>
            </a:pPr>
            <a:r>
              <a:rPr lang="en-US" smtClean="0"/>
              <a:t>Papadakis &amp; Palpanas, ScaDS, Leipzig, July 2016</a:t>
            </a:r>
            <a:endParaRPr lang="en-US" dirty="0"/>
          </a:p>
        </p:txBody>
      </p:sp>
    </p:spTree>
    <p:extLst>
      <p:ext uri="{BB962C8B-B14F-4D97-AF65-F5344CB8AC3E}">
        <p14:creationId xmlns:p14="http://schemas.microsoft.com/office/powerpoint/2010/main" val="328816594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US" dirty="0" smtClean="0"/>
              <a:t>Experimental Analysis Setup</a:t>
            </a:r>
            <a:endParaRPr lang="en-US" dirty="0"/>
          </a:p>
        </p:txBody>
      </p:sp>
      <p:sp>
        <p:nvSpPr>
          <p:cNvPr id="3" name="Content Placeholder 2"/>
          <p:cNvSpPr>
            <a:spLocks noGrp="1"/>
          </p:cNvSpPr>
          <p:nvPr>
            <p:ph idx="1"/>
          </p:nvPr>
        </p:nvSpPr>
        <p:spPr>
          <a:xfrm>
            <a:off x="457200" y="1295400"/>
            <a:ext cx="8458200" cy="5562600"/>
          </a:xfrm>
        </p:spPr>
        <p:txBody>
          <a:bodyPr>
            <a:normAutofit/>
          </a:bodyPr>
          <a:lstStyle/>
          <a:p>
            <a:endParaRPr lang="en-US" sz="2800" dirty="0" smtClean="0"/>
          </a:p>
          <a:p>
            <a:r>
              <a:rPr lang="en-US" sz="2800" dirty="0" smtClean="0"/>
              <a:t>Block Cleaning methods: </a:t>
            </a:r>
          </a:p>
          <a:p>
            <a:pPr marL="971550" lvl="1" indent="-514350">
              <a:buFont typeface="+mj-lt"/>
              <a:buAutoNum type="arabicPeriod"/>
            </a:pPr>
            <a:r>
              <a:rPr lang="en-US" sz="2400" dirty="0" smtClean="0"/>
              <a:t>Block Purging</a:t>
            </a:r>
          </a:p>
          <a:p>
            <a:pPr marL="971550" lvl="1" indent="-514350">
              <a:buFont typeface="+mj-lt"/>
              <a:buAutoNum type="arabicPeriod"/>
            </a:pPr>
            <a:r>
              <a:rPr lang="en-US" sz="2400" dirty="0" smtClean="0"/>
              <a:t>Block Filtering</a:t>
            </a:r>
          </a:p>
          <a:p>
            <a:endParaRPr lang="en-US" sz="2800" dirty="0" smtClean="0"/>
          </a:p>
          <a:p>
            <a:r>
              <a:rPr lang="en-US" sz="2800" dirty="0" smtClean="0"/>
              <a:t>Comparison Cleaning methods: </a:t>
            </a:r>
          </a:p>
          <a:p>
            <a:pPr marL="971550" lvl="1" indent="-514350">
              <a:buFont typeface="+mj-lt"/>
              <a:buAutoNum type="arabicPeriod"/>
            </a:pPr>
            <a:r>
              <a:rPr lang="en-US" sz="2400" dirty="0" smtClean="0"/>
              <a:t>Comparison Propagation</a:t>
            </a:r>
          </a:p>
          <a:p>
            <a:pPr marL="971550" lvl="1" indent="-514350">
              <a:buFont typeface="+mj-lt"/>
              <a:buAutoNum type="arabicPeriod"/>
            </a:pPr>
            <a:r>
              <a:rPr lang="en-US" sz="2400" dirty="0" smtClean="0"/>
              <a:t>Iterative Blocking</a:t>
            </a:r>
          </a:p>
          <a:p>
            <a:pPr marL="971550" lvl="1" indent="-514350">
              <a:buFont typeface="+mj-lt"/>
              <a:buAutoNum type="arabicPeriod"/>
            </a:pPr>
            <a:r>
              <a:rPr lang="en-US" sz="2400" dirty="0" smtClean="0"/>
              <a:t>Meta-blocking</a:t>
            </a:r>
          </a:p>
        </p:txBody>
      </p:sp>
      <p:sp>
        <p:nvSpPr>
          <p:cNvPr id="4" name="Footer Placeholder 3"/>
          <p:cNvSpPr>
            <a:spLocks noGrp="1"/>
          </p:cNvSpPr>
          <p:nvPr>
            <p:ph type="ftr" sz="quarter" idx="11"/>
          </p:nvPr>
        </p:nvSpPr>
        <p:spPr/>
        <p:txBody>
          <a:bodyPr/>
          <a:lstStyle/>
          <a:p>
            <a:r>
              <a:rPr lang="en-US" smtClean="0"/>
              <a:t>Papadakis &amp; Palpanas, ScaDS, Leipzig, July 2016</a:t>
            </a:r>
            <a:endParaRPr lang="el-GR" dirty="0"/>
          </a:p>
        </p:txBody>
      </p:sp>
    </p:spTree>
    <p:extLst>
      <p:ext uri="{BB962C8B-B14F-4D97-AF65-F5344CB8AC3E}">
        <p14:creationId xmlns:p14="http://schemas.microsoft.com/office/powerpoint/2010/main" val="193256600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US" dirty="0" smtClean="0"/>
              <a:t>Experimental Analysis Setup</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458200" cy="5562600"/>
              </a:xfrm>
            </p:spPr>
            <p:txBody>
              <a:bodyPr>
                <a:normAutofit lnSpcReduction="10000"/>
              </a:bodyPr>
              <a:lstStyle/>
              <a:p>
                <a:pPr marL="346075" indent="-288925"/>
                <a:r>
                  <a:rPr lang="en-US" sz="2800" dirty="0" smtClean="0"/>
                  <a:t>Exhaustive parameter tuning to identify two configurations for each method:</a:t>
                </a:r>
              </a:p>
              <a:p>
                <a:pPr marL="971550" lvl="1" indent="-514350">
                  <a:buFont typeface="+mj-lt"/>
                  <a:buAutoNum type="arabicPeriod"/>
                </a:pPr>
                <a:r>
                  <a:rPr lang="en-US" sz="2400" dirty="0" smtClean="0"/>
                  <a:t>Best configuration per dataset → maximizes </a:t>
                </a:r>
                <a:r>
                  <a:rPr lang="en-US" sz="2400" b="0" i="1" dirty="0" smtClean="0">
                    <a:latin typeface="Cambria Math"/>
                  </a:rPr>
                  <a:t/>
                </a:r>
                <a:br>
                  <a:rPr lang="en-US" sz="2400" b="0" i="1" dirty="0" smtClean="0">
                    <a:latin typeface="Cambria Math"/>
                  </a:rPr>
                </a:br>
                <a14:m>
                  <m:oMath xmlns:m="http://schemas.openxmlformats.org/officeDocument/2006/math">
                    <m:r>
                      <a:rPr lang="en-US" sz="2400" b="1" i="1" smtClean="0">
                        <a:latin typeface="Cambria Math"/>
                      </a:rPr>
                      <m:t>𝒂</m:t>
                    </m:r>
                    <m:d>
                      <m:dPr>
                        <m:ctrlPr>
                          <a:rPr lang="en-US" sz="2400" b="1" i="1" smtClean="0">
                            <a:latin typeface="Cambria Math"/>
                          </a:rPr>
                        </m:ctrlPr>
                      </m:dPr>
                      <m:e>
                        <m:r>
                          <a:rPr lang="en-US" sz="2400" b="1" i="1" smtClean="0">
                            <a:latin typeface="Cambria Math"/>
                          </a:rPr>
                          <m:t>𝑩</m:t>
                        </m:r>
                        <m:r>
                          <a:rPr lang="en-US" sz="2400" b="1" i="1" smtClean="0">
                            <a:latin typeface="Cambria Math"/>
                          </a:rPr>
                          <m:t>,</m:t>
                        </m:r>
                        <m:r>
                          <a:rPr lang="en-US" sz="2400" b="1" i="1" smtClean="0">
                            <a:latin typeface="Cambria Math"/>
                          </a:rPr>
                          <m:t>𝑬</m:t>
                        </m:r>
                      </m:e>
                    </m:d>
                    <m:r>
                      <a:rPr lang="en-US" sz="2400" b="1" i="1" smtClean="0">
                        <a:latin typeface="Cambria Math"/>
                      </a:rPr>
                      <m:t>=</m:t>
                    </m:r>
                    <m:r>
                      <a:rPr lang="en-US" sz="2400" b="1" i="1" smtClean="0">
                        <a:latin typeface="Cambria Math"/>
                      </a:rPr>
                      <m:t>𝑹𝑹</m:t>
                    </m:r>
                    <m:d>
                      <m:dPr>
                        <m:ctrlPr>
                          <a:rPr lang="en-US" sz="2400" b="1" i="1" smtClean="0">
                            <a:latin typeface="Cambria Math"/>
                          </a:rPr>
                        </m:ctrlPr>
                      </m:dPr>
                      <m:e>
                        <m:r>
                          <a:rPr lang="en-US" sz="2400" b="1" i="1" smtClean="0">
                            <a:latin typeface="Cambria Math"/>
                          </a:rPr>
                          <m:t>𝑩</m:t>
                        </m:r>
                        <m:r>
                          <a:rPr lang="en-US" sz="2400" b="1" i="1" smtClean="0">
                            <a:latin typeface="Cambria Math"/>
                          </a:rPr>
                          <m:t>,</m:t>
                        </m:r>
                        <m:r>
                          <a:rPr lang="en-US" sz="2400" b="1" i="1" smtClean="0">
                            <a:latin typeface="Cambria Math"/>
                          </a:rPr>
                          <m:t>𝑬</m:t>
                        </m:r>
                      </m:e>
                    </m:d>
                    <m:r>
                      <a:rPr lang="en-US" sz="2400" b="1" i="1" smtClean="0">
                        <a:latin typeface="Cambria Math"/>
                        <a:ea typeface="Cambria Math"/>
                      </a:rPr>
                      <m:t>∙</m:t>
                    </m:r>
                    <m:r>
                      <a:rPr lang="en-US" sz="2400" b="1" i="1" smtClean="0">
                        <a:latin typeface="Cambria Math"/>
                        <a:ea typeface="Cambria Math"/>
                      </a:rPr>
                      <m:t>𝑷𝑪</m:t>
                    </m:r>
                    <m:r>
                      <a:rPr lang="en-US" sz="2400" b="1" i="1" smtClean="0">
                        <a:latin typeface="Cambria Math"/>
                        <a:ea typeface="Cambria Math"/>
                      </a:rPr>
                      <m:t>(</m:t>
                    </m:r>
                    <m:r>
                      <a:rPr lang="en-US" sz="2400" b="1" i="1" smtClean="0">
                        <a:latin typeface="Cambria Math"/>
                        <a:ea typeface="Cambria Math"/>
                      </a:rPr>
                      <m:t>𝑩</m:t>
                    </m:r>
                    <m:r>
                      <a:rPr lang="en-US" sz="2400" b="1" i="1" smtClean="0">
                        <a:latin typeface="Cambria Math"/>
                        <a:ea typeface="Cambria Math"/>
                      </a:rPr>
                      <m:t>,</m:t>
                    </m:r>
                    <m:r>
                      <a:rPr lang="en-US" sz="2400" b="1" i="1" smtClean="0">
                        <a:latin typeface="Cambria Math"/>
                        <a:ea typeface="Cambria Math"/>
                      </a:rPr>
                      <m:t>𝑬</m:t>
                    </m:r>
                    <m:r>
                      <a:rPr lang="en-US" sz="2400" b="1" i="1" smtClean="0">
                        <a:latin typeface="Cambria Math"/>
                        <a:ea typeface="Cambria Math"/>
                      </a:rPr>
                      <m:t>)</m:t>
                    </m:r>
                  </m:oMath>
                </a14:m>
                <a:endParaRPr lang="en-US" sz="2400" b="1" dirty="0" smtClean="0"/>
              </a:p>
              <a:p>
                <a:pPr marL="971550" lvl="1" indent="-514350">
                  <a:buFont typeface="+mj-lt"/>
                  <a:buAutoNum type="arabicPeriod"/>
                </a:pPr>
                <a:r>
                  <a:rPr lang="en-US" sz="2400" dirty="0" smtClean="0"/>
                  <a:t>Default configuration → highest average </a:t>
                </a:r>
                <a14:m>
                  <m:oMath xmlns:m="http://schemas.openxmlformats.org/officeDocument/2006/math">
                    <m:r>
                      <a:rPr lang="en-US" sz="2400" b="1" i="1" smtClean="0">
                        <a:latin typeface="Cambria Math"/>
                      </a:rPr>
                      <m:t>𝒂</m:t>
                    </m:r>
                    <m:r>
                      <a:rPr lang="en-US" sz="2400" b="0" i="1" smtClean="0">
                        <a:latin typeface="Cambria Math"/>
                      </a:rPr>
                      <m:t> </m:t>
                    </m:r>
                  </m:oMath>
                </a14:m>
                <a:r>
                  <a:rPr lang="en-US" sz="2400" dirty="0" smtClean="0"/>
                  <a:t>across all datasets</a:t>
                </a:r>
              </a:p>
              <a:p>
                <a:pPr marL="346075" indent="-288925"/>
                <a:endParaRPr lang="en-US" sz="2800" dirty="0" smtClean="0"/>
              </a:p>
              <a:p>
                <a:pPr marL="346075" indent="-288925"/>
                <a:r>
                  <a:rPr lang="en-US" sz="2800" dirty="0" smtClean="0"/>
                  <a:t>Extensive experiments measuring effectiveness and time efficiency over </a:t>
                </a:r>
                <a:r>
                  <a:rPr lang="en-US" sz="2800" b="1" dirty="0" smtClean="0"/>
                  <a:t>5 real </a:t>
                </a:r>
                <a:r>
                  <a:rPr lang="en-US" sz="2800" dirty="0" smtClean="0"/>
                  <a:t>datasets (up to 3.3M entities).</a:t>
                </a:r>
              </a:p>
              <a:p>
                <a:pPr marL="346075" indent="-288925"/>
                <a:endParaRPr lang="en-US" sz="2800" dirty="0" smtClean="0"/>
              </a:p>
              <a:p>
                <a:pPr marL="346075" indent="-288925"/>
                <a:r>
                  <a:rPr lang="en-US" sz="2800" dirty="0" smtClean="0"/>
                  <a:t>Scalability analysis over </a:t>
                </a:r>
                <a:r>
                  <a:rPr lang="en-US" sz="2800" b="1" dirty="0" smtClean="0"/>
                  <a:t>7 synthetic </a:t>
                </a:r>
                <a:r>
                  <a:rPr lang="en-US" sz="2800" dirty="0" smtClean="0"/>
                  <a:t>datasets (up to 2M entities).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458200" cy="5562600"/>
              </a:xfrm>
              <a:blipFill rotWithShape="1">
                <a:blip r:embed="rId3"/>
                <a:stretch>
                  <a:fillRect l="-576" t="-1754" r="-158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Papadakis &amp; Palpanas, ScaDS, Leipzig, July 2016</a:t>
            </a:r>
            <a:endParaRPr lang="el-GR" dirty="0"/>
          </a:p>
        </p:txBody>
      </p:sp>
    </p:spTree>
    <p:extLst>
      <p:ext uri="{BB962C8B-B14F-4D97-AF65-F5344CB8AC3E}">
        <p14:creationId xmlns:p14="http://schemas.microsoft.com/office/powerpoint/2010/main" val="71506084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1143000"/>
          </a:xfrm>
        </p:spPr>
        <p:txBody>
          <a:bodyPr>
            <a:noAutofit/>
          </a:bodyPr>
          <a:lstStyle/>
          <a:p>
            <a:r>
              <a:rPr lang="en-US" sz="3900" dirty="0" smtClean="0"/>
              <a:t>Effectiveness of Lazy Methods on </a:t>
            </a:r>
            <a:r>
              <a:rPr lang="en-US" sz="3900" dirty="0" err="1" smtClean="0"/>
              <a:t>DBPedia</a:t>
            </a:r>
            <a:endParaRPr lang="en-US" sz="3900"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1979985"/>
            <a:ext cx="8229600" cy="152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50" y="2279129"/>
            <a:ext cx="8439150"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50" y="4401839"/>
            <a:ext cx="8439150"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Papadakis &amp; Palpanas, ScaDS, Leipzig, July 2016</a:t>
            </a:r>
            <a:endParaRPr lang="el-GR" dirty="0"/>
          </a:p>
        </p:txBody>
      </p:sp>
    </p:spTree>
    <p:extLst>
      <p:ext uri="{BB962C8B-B14F-4D97-AF65-F5344CB8AC3E}">
        <p14:creationId xmlns:p14="http://schemas.microsoft.com/office/powerpoint/2010/main" val="296645893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1143000"/>
          </a:xfrm>
        </p:spPr>
        <p:txBody>
          <a:bodyPr>
            <a:noAutofit/>
          </a:bodyPr>
          <a:lstStyle/>
          <a:p>
            <a:r>
              <a:rPr lang="en-US" sz="3900" dirty="0" smtClean="0"/>
              <a:t>Effectiveness of Lazy Methods on </a:t>
            </a:r>
            <a:r>
              <a:rPr lang="en-US" sz="3900" dirty="0" err="1" smtClean="0"/>
              <a:t>DBPedia</a:t>
            </a:r>
            <a:endParaRPr lang="en-US" sz="3900"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1979985"/>
            <a:ext cx="8229600" cy="152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50" y="2279129"/>
            <a:ext cx="8439150"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50" y="4401839"/>
            <a:ext cx="8439150"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Papadakis &amp; Palpanas, ScaDS, Leipzig, July 2016</a:t>
            </a:r>
            <a:endParaRPr lang="el-GR" dirty="0"/>
          </a:p>
        </p:txBody>
      </p:sp>
      <p:sp>
        <p:nvSpPr>
          <p:cNvPr id="7" name="Oval 6"/>
          <p:cNvSpPr/>
          <p:nvPr/>
        </p:nvSpPr>
        <p:spPr>
          <a:xfrm>
            <a:off x="2699792" y="2996952"/>
            <a:ext cx="432048" cy="36004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643525" y="4509120"/>
            <a:ext cx="432048" cy="36004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ular Callout 3"/>
          <p:cNvSpPr/>
          <p:nvPr/>
        </p:nvSpPr>
        <p:spPr>
          <a:xfrm>
            <a:off x="2699792" y="1052736"/>
            <a:ext cx="2592288" cy="756664"/>
          </a:xfrm>
          <a:prstGeom prst="wedgeRectCallout">
            <a:avLst>
              <a:gd name="adj1" fmla="val -40766"/>
              <a:gd name="adj2" fmla="val 19169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C00000"/>
                </a:solidFill>
              </a:rPr>
              <a:t>Token-blocking and </a:t>
            </a:r>
          </a:p>
          <a:p>
            <a:pPr algn="ctr"/>
            <a:r>
              <a:rPr lang="en-US" sz="2400" dirty="0" smtClean="0">
                <a:solidFill>
                  <a:srgbClr val="C00000"/>
                </a:solidFill>
              </a:rPr>
              <a:t>Meta-blocking</a:t>
            </a:r>
            <a:endParaRPr lang="en-US" dirty="0">
              <a:solidFill>
                <a:srgbClr val="C00000"/>
              </a:solidFill>
            </a:endParaRPr>
          </a:p>
        </p:txBody>
      </p:sp>
    </p:spTree>
    <p:extLst>
      <p:ext uri="{BB962C8B-B14F-4D97-AF65-F5344CB8AC3E}">
        <p14:creationId xmlns:p14="http://schemas.microsoft.com/office/powerpoint/2010/main" val="336546300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1143000"/>
          </a:xfrm>
        </p:spPr>
        <p:txBody>
          <a:bodyPr>
            <a:noAutofit/>
          </a:bodyPr>
          <a:lstStyle/>
          <a:p>
            <a:r>
              <a:rPr lang="en-US" sz="3700" dirty="0" smtClean="0"/>
              <a:t>Time Efficiency of Lazy Methods on </a:t>
            </a:r>
            <a:r>
              <a:rPr lang="en-US" sz="3700" dirty="0" err="1" smtClean="0"/>
              <a:t>DBPedia</a:t>
            </a:r>
            <a:endParaRPr lang="en-US" sz="3700"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2051993"/>
            <a:ext cx="8229600" cy="152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806" y="2280270"/>
            <a:ext cx="8293994"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806" y="4439302"/>
            <a:ext cx="8293994" cy="2230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Papadakis &amp; Palpanas, ScaDS, Leipzig, July 2016</a:t>
            </a:r>
            <a:endParaRPr lang="el-GR" dirty="0"/>
          </a:p>
        </p:txBody>
      </p:sp>
    </p:spTree>
    <p:extLst>
      <p:ext uri="{BB962C8B-B14F-4D97-AF65-F5344CB8AC3E}">
        <p14:creationId xmlns:p14="http://schemas.microsoft.com/office/powerpoint/2010/main" val="417461512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1143000"/>
          </a:xfrm>
        </p:spPr>
        <p:txBody>
          <a:bodyPr>
            <a:noAutofit/>
          </a:bodyPr>
          <a:lstStyle/>
          <a:p>
            <a:r>
              <a:rPr lang="en-US" sz="3700" dirty="0" smtClean="0"/>
              <a:t>Time Efficiency of Lazy Methods on </a:t>
            </a:r>
            <a:r>
              <a:rPr lang="en-US" sz="3700" dirty="0" err="1" smtClean="0"/>
              <a:t>DBPedia</a:t>
            </a:r>
            <a:endParaRPr lang="en-US" sz="3700"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2051993"/>
            <a:ext cx="8229600" cy="152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806" y="2280270"/>
            <a:ext cx="8293994"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806" y="4439302"/>
            <a:ext cx="8293994" cy="2230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Papadakis &amp; Palpanas, ScaDS, Leipzig, July 2016</a:t>
            </a:r>
            <a:endParaRPr lang="el-GR" dirty="0"/>
          </a:p>
        </p:txBody>
      </p:sp>
      <p:sp>
        <p:nvSpPr>
          <p:cNvPr id="7" name="Oval 6"/>
          <p:cNvSpPr/>
          <p:nvPr/>
        </p:nvSpPr>
        <p:spPr>
          <a:xfrm>
            <a:off x="2872674" y="2636912"/>
            <a:ext cx="432048" cy="36004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7911" y="5373216"/>
            <a:ext cx="432048" cy="36004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ular Callout 8"/>
          <p:cNvSpPr/>
          <p:nvPr/>
        </p:nvSpPr>
        <p:spPr>
          <a:xfrm>
            <a:off x="2771800" y="1088160"/>
            <a:ext cx="2592288" cy="756664"/>
          </a:xfrm>
          <a:prstGeom prst="wedgeRectCallout">
            <a:avLst>
              <a:gd name="adj1" fmla="val -36417"/>
              <a:gd name="adj2" fmla="val 14369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C00000"/>
                </a:solidFill>
              </a:rPr>
              <a:t>Token-blocking and </a:t>
            </a:r>
          </a:p>
          <a:p>
            <a:pPr algn="ctr"/>
            <a:r>
              <a:rPr lang="en-US" sz="2400" dirty="0" smtClean="0">
                <a:solidFill>
                  <a:srgbClr val="C00000"/>
                </a:solidFill>
              </a:rPr>
              <a:t>Meta-blocking</a:t>
            </a:r>
            <a:endParaRPr lang="en-US" dirty="0">
              <a:solidFill>
                <a:srgbClr val="C00000"/>
              </a:solidFill>
            </a:endParaRPr>
          </a:p>
        </p:txBody>
      </p:sp>
    </p:spTree>
    <p:extLst>
      <p:ext uri="{BB962C8B-B14F-4D97-AF65-F5344CB8AC3E}">
        <p14:creationId xmlns:p14="http://schemas.microsoft.com/office/powerpoint/2010/main" val="137985909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143000"/>
          </a:xfrm>
        </p:spPr>
        <p:txBody>
          <a:bodyPr>
            <a:noAutofit/>
          </a:bodyPr>
          <a:lstStyle/>
          <a:p>
            <a:r>
              <a:rPr lang="en-US" sz="3600" dirty="0" smtClean="0"/>
              <a:t>Effectiveness of Proactive methods on </a:t>
            </a:r>
            <a:r>
              <a:rPr lang="en-US" sz="3600" dirty="0" err="1" smtClean="0"/>
              <a:t>DBPedia</a:t>
            </a:r>
            <a:endParaRPr lang="en-US" sz="3600" dirty="0"/>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83" y="2163142"/>
            <a:ext cx="8972550" cy="18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83" y="2399903"/>
            <a:ext cx="8724900"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341" y="4494485"/>
            <a:ext cx="8699500" cy="217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Papadakis &amp; Palpanas, ScaDS, Leipzig, July 2016</a:t>
            </a:r>
            <a:endParaRPr lang="el-GR" dirty="0"/>
          </a:p>
        </p:txBody>
      </p:sp>
    </p:spTree>
    <p:extLst>
      <p:ext uri="{BB962C8B-B14F-4D97-AF65-F5344CB8AC3E}">
        <p14:creationId xmlns:p14="http://schemas.microsoft.com/office/powerpoint/2010/main" val="22314204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143000"/>
          </a:xfrm>
        </p:spPr>
        <p:txBody>
          <a:bodyPr>
            <a:noAutofit/>
          </a:bodyPr>
          <a:lstStyle/>
          <a:p>
            <a:r>
              <a:rPr lang="en-US" sz="3600" dirty="0" smtClean="0"/>
              <a:t>Effectiveness of Proactive methods on </a:t>
            </a:r>
            <a:r>
              <a:rPr lang="en-US" sz="3600" dirty="0" err="1" smtClean="0"/>
              <a:t>DBPedia</a:t>
            </a:r>
            <a:endParaRPr lang="en-US" sz="3600" dirty="0"/>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83" y="2163142"/>
            <a:ext cx="8972550" cy="18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83" y="2399903"/>
            <a:ext cx="8724900"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341" y="4494485"/>
            <a:ext cx="8699500" cy="217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Papadakis &amp; Palpanas, ScaDS, Leipzig, July 2016</a:t>
            </a:r>
            <a:endParaRPr lang="el-GR" dirty="0"/>
          </a:p>
        </p:txBody>
      </p:sp>
      <p:sp>
        <p:nvSpPr>
          <p:cNvPr id="7" name="Oval 6"/>
          <p:cNvSpPr/>
          <p:nvPr/>
        </p:nvSpPr>
        <p:spPr>
          <a:xfrm>
            <a:off x="4932040" y="3212976"/>
            <a:ext cx="432048" cy="36004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860032" y="4797152"/>
            <a:ext cx="432048" cy="36004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ular Callout 8"/>
          <p:cNvSpPr/>
          <p:nvPr/>
        </p:nvSpPr>
        <p:spPr>
          <a:xfrm>
            <a:off x="4139952" y="1232176"/>
            <a:ext cx="2592288" cy="756664"/>
          </a:xfrm>
          <a:prstGeom prst="wedgeRectCallout">
            <a:avLst>
              <a:gd name="adj1" fmla="val -12257"/>
              <a:gd name="adj2" fmla="val 195009"/>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C00000"/>
                </a:solidFill>
              </a:rPr>
              <a:t>Suffix-arrays and </a:t>
            </a:r>
          </a:p>
          <a:p>
            <a:pPr algn="ctr"/>
            <a:r>
              <a:rPr lang="en-US" sz="2400" dirty="0" smtClean="0">
                <a:solidFill>
                  <a:srgbClr val="C00000"/>
                </a:solidFill>
              </a:rPr>
              <a:t>Meta-blocking</a:t>
            </a:r>
            <a:endParaRPr lang="en-US" dirty="0">
              <a:solidFill>
                <a:srgbClr val="C00000"/>
              </a:solidFill>
            </a:endParaRPr>
          </a:p>
        </p:txBody>
      </p:sp>
    </p:spTree>
    <p:extLst>
      <p:ext uri="{BB962C8B-B14F-4D97-AF65-F5344CB8AC3E}">
        <p14:creationId xmlns:p14="http://schemas.microsoft.com/office/powerpoint/2010/main" val="216325356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143000"/>
          </a:xfrm>
        </p:spPr>
        <p:txBody>
          <a:bodyPr>
            <a:noAutofit/>
          </a:bodyPr>
          <a:lstStyle/>
          <a:p>
            <a:r>
              <a:rPr lang="en-US" sz="3400" dirty="0" smtClean="0"/>
              <a:t>Time Efficiency of Proactive Methods on </a:t>
            </a:r>
            <a:r>
              <a:rPr lang="en-US" sz="3400" dirty="0" err="1" smtClean="0"/>
              <a:t>DBPedia</a:t>
            </a:r>
            <a:endParaRPr lang="en-US" sz="3400" dirty="0"/>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83" y="2162597"/>
            <a:ext cx="8972550" cy="186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708" y="2420888"/>
            <a:ext cx="842010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708" y="4532013"/>
            <a:ext cx="8420100" cy="2065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Papadakis &amp; Palpanas, ScaDS, Leipzig, July 2016</a:t>
            </a:r>
            <a:endParaRPr lang="el-GR" dirty="0"/>
          </a:p>
        </p:txBody>
      </p:sp>
    </p:spTree>
    <p:extLst>
      <p:ext uri="{BB962C8B-B14F-4D97-AF65-F5344CB8AC3E}">
        <p14:creationId xmlns:p14="http://schemas.microsoft.com/office/powerpoint/2010/main" val="168268292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143000"/>
          </a:xfrm>
        </p:spPr>
        <p:txBody>
          <a:bodyPr>
            <a:noAutofit/>
          </a:bodyPr>
          <a:lstStyle/>
          <a:p>
            <a:r>
              <a:rPr lang="en-US" sz="3400" dirty="0" smtClean="0"/>
              <a:t>Time Efficiency of Proactive Methods on </a:t>
            </a:r>
            <a:r>
              <a:rPr lang="en-US" sz="3400" dirty="0" err="1" smtClean="0"/>
              <a:t>DBPedia</a:t>
            </a:r>
            <a:endParaRPr lang="en-US" sz="3400" dirty="0"/>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83" y="2162597"/>
            <a:ext cx="8972550" cy="186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708" y="2420888"/>
            <a:ext cx="842010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708" y="4532013"/>
            <a:ext cx="8420100" cy="2065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Papadakis &amp; Palpanas, ScaDS, Leipzig, July 2016</a:t>
            </a:r>
            <a:endParaRPr lang="el-GR" dirty="0"/>
          </a:p>
        </p:txBody>
      </p:sp>
      <p:sp>
        <p:nvSpPr>
          <p:cNvPr id="7" name="Oval 6"/>
          <p:cNvSpPr/>
          <p:nvPr/>
        </p:nvSpPr>
        <p:spPr>
          <a:xfrm>
            <a:off x="5119731" y="3068960"/>
            <a:ext cx="432048" cy="36004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48064" y="5589240"/>
            <a:ext cx="432048" cy="36004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ular Callout 8"/>
          <p:cNvSpPr/>
          <p:nvPr/>
        </p:nvSpPr>
        <p:spPr>
          <a:xfrm>
            <a:off x="4139952" y="1232176"/>
            <a:ext cx="2592288" cy="756664"/>
          </a:xfrm>
          <a:prstGeom prst="wedgeRectCallout">
            <a:avLst>
              <a:gd name="adj1" fmla="val -10324"/>
              <a:gd name="adj2" fmla="val 186732"/>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C00000"/>
                </a:solidFill>
              </a:rPr>
              <a:t>Suffix-arrays and </a:t>
            </a:r>
          </a:p>
          <a:p>
            <a:pPr algn="ctr"/>
            <a:r>
              <a:rPr lang="en-US" sz="2400" dirty="0" smtClean="0">
                <a:solidFill>
                  <a:srgbClr val="C00000"/>
                </a:solidFill>
              </a:rPr>
              <a:t>Meta-blocking</a:t>
            </a:r>
            <a:endParaRPr lang="en-US" dirty="0">
              <a:solidFill>
                <a:srgbClr val="C00000"/>
              </a:solidFill>
            </a:endParaRPr>
          </a:p>
        </p:txBody>
      </p:sp>
    </p:spTree>
    <p:extLst>
      <p:ext uri="{BB962C8B-B14F-4D97-AF65-F5344CB8AC3E}">
        <p14:creationId xmlns:p14="http://schemas.microsoft.com/office/powerpoint/2010/main" val="1590496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721079"/>
          </a:xfrm>
        </p:spPr>
        <p:txBody>
          <a:bodyPr>
            <a:normAutofit fontScale="90000"/>
          </a:bodyPr>
          <a:lstStyle/>
          <a:p>
            <a:r>
              <a:rPr lang="en-US" dirty="0" smtClean="0"/>
              <a:t>Computational cost</a:t>
            </a:r>
            <a:endParaRPr lang="en-US" dirty="0"/>
          </a:p>
        </p:txBody>
      </p:sp>
      <p:sp>
        <p:nvSpPr>
          <p:cNvPr id="3" name="Content Placeholder 2"/>
          <p:cNvSpPr>
            <a:spLocks noGrp="1"/>
          </p:cNvSpPr>
          <p:nvPr>
            <p:ph sz="quarter" idx="4294967295"/>
          </p:nvPr>
        </p:nvSpPr>
        <p:spPr>
          <a:xfrm>
            <a:off x="841094" y="1218815"/>
            <a:ext cx="8302906" cy="4938161"/>
          </a:xfrm>
        </p:spPr>
        <p:txBody>
          <a:bodyPr/>
          <a:lstStyle/>
          <a:p>
            <a:pPr marL="24320" lvl="1" indent="-24320" defTabSz="299048">
              <a:buNone/>
            </a:pPr>
            <a:r>
              <a:rPr lang="en-US" sz="2300" dirty="0" smtClean="0"/>
              <a:t>ER </a:t>
            </a:r>
            <a:r>
              <a:rPr lang="en-US" sz="2300" dirty="0"/>
              <a:t>is an inherently quadratic problem (i.e., </a:t>
            </a:r>
            <a:r>
              <a:rPr lang="en-US" sz="2300" dirty="0">
                <a:solidFill>
                  <a:srgbClr val="C00000"/>
                </a:solidFill>
              </a:rPr>
              <a:t>O(</a:t>
            </a:r>
            <a:r>
              <a:rPr lang="en-US" sz="2300" i="1" dirty="0">
                <a:solidFill>
                  <a:srgbClr val="C00000"/>
                </a:solidFill>
              </a:rPr>
              <a:t>n</a:t>
            </a:r>
            <a:r>
              <a:rPr lang="en-US" sz="2300" i="1" baseline="30000" dirty="0">
                <a:solidFill>
                  <a:srgbClr val="C00000"/>
                </a:solidFill>
              </a:rPr>
              <a:t>2</a:t>
            </a:r>
            <a:r>
              <a:rPr lang="en-US" sz="2300" dirty="0">
                <a:solidFill>
                  <a:srgbClr val="C00000"/>
                </a:solidFill>
              </a:rPr>
              <a:t>)</a:t>
            </a:r>
            <a:r>
              <a:rPr lang="en-US" sz="2300" dirty="0"/>
              <a:t>):</a:t>
            </a:r>
          </a:p>
          <a:p>
            <a:pPr marL="24320" lvl="1" indent="-24320" defTabSz="299048">
              <a:buNone/>
            </a:pPr>
            <a:r>
              <a:rPr lang="en-US" sz="2300" dirty="0"/>
              <a:t>every entity has to be compared with all others </a:t>
            </a:r>
          </a:p>
          <a:p>
            <a:pPr marL="24320" lvl="1" indent="-24320" defTabSz="299048">
              <a:buNone/>
            </a:pPr>
            <a:r>
              <a:rPr lang="en-US" sz="2300" dirty="0">
                <a:latin typeface="Times New Roman"/>
                <a:cs typeface="Times New Roman"/>
              </a:rPr>
              <a:t> </a:t>
            </a:r>
            <a:endParaRPr lang="en-US" sz="2300" dirty="0"/>
          </a:p>
          <a:p>
            <a:pPr marL="24320" lvl="1" indent="-24320" defTabSz="299048">
              <a:buNone/>
            </a:pPr>
            <a:r>
              <a:rPr lang="en-US" sz="2300" dirty="0" smtClean="0"/>
              <a:t>ER does not scale well to large entity collections (e.g., Web Data).</a:t>
            </a:r>
          </a:p>
        </p:txBody>
      </p:sp>
      <p:sp>
        <p:nvSpPr>
          <p:cNvPr id="4" name="Θέση υποσέλιδου 3"/>
          <p:cNvSpPr>
            <a:spLocks noGrp="1"/>
          </p:cNvSpPr>
          <p:nvPr>
            <p:ph type="ftr" sz="quarter" idx="11"/>
          </p:nvPr>
        </p:nvSpPr>
        <p:spPr/>
        <p:txBody>
          <a:bodyPr/>
          <a:lstStyle/>
          <a:p>
            <a:pPr algn="ctr">
              <a:defRPr/>
            </a:pPr>
            <a:r>
              <a:rPr lang="en-US" smtClean="0"/>
              <a:t>Papadakis &amp; Palpanas, ScaDS, Leipzig, July 2016</a:t>
            </a:r>
            <a:endParaRPr lang="en-US" dirty="0"/>
          </a:p>
        </p:txBody>
      </p:sp>
    </p:spTree>
    <p:extLst>
      <p:ext uri="{BB962C8B-B14F-4D97-AF65-F5344CB8AC3E}">
        <p14:creationId xmlns:p14="http://schemas.microsoft.com/office/powerpoint/2010/main" val="72681991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pPr algn="ctr">
              <a:defRPr/>
            </a:pPr>
            <a:r>
              <a:rPr lang="en-US" smtClean="0"/>
              <a:t>Papadakis &amp; Palpanas, ScaDS, Leipzig, July 2016</a:t>
            </a:r>
            <a:endParaRPr lang="en-US" dirty="0"/>
          </a:p>
        </p:txBody>
      </p:sp>
      <p:sp>
        <p:nvSpPr>
          <p:cNvPr id="3" name="Content Placeholder 2"/>
          <p:cNvSpPr txBox="1">
            <a:spLocks/>
          </p:cNvSpPr>
          <p:nvPr/>
        </p:nvSpPr>
        <p:spPr bwMode="auto">
          <a:xfrm>
            <a:off x="0" y="721079"/>
            <a:ext cx="9144000" cy="4938161"/>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lvl1pPr marL="482600" indent="-482600" algn="l" rtl="0" eaLnBrk="1" fontAlgn="base" hangingPunct="1">
              <a:spcBef>
                <a:spcPts val="1063"/>
              </a:spcBef>
              <a:spcAft>
                <a:spcPct val="0"/>
              </a:spcAft>
              <a:buClr>
                <a:schemeClr val="accent1"/>
              </a:buClr>
              <a:buSzPct val="76000"/>
              <a:buFont typeface="Wingdings 3" pitchFamily="18" charset="2"/>
              <a:defRPr sz="4600" kern="1200">
                <a:solidFill>
                  <a:schemeClr val="tx1"/>
                </a:solidFill>
                <a:latin typeface="+mn-lt"/>
                <a:ea typeface="+mn-ea"/>
                <a:cs typeface="+mn-cs"/>
              </a:defRPr>
            </a:lvl1pPr>
            <a:lvl2pPr marL="966788" indent="-482600" algn="l" rtl="0" eaLnBrk="1" fontAlgn="base" hangingPunct="1">
              <a:spcBef>
                <a:spcPts val="875"/>
              </a:spcBef>
              <a:spcAft>
                <a:spcPct val="0"/>
              </a:spcAft>
              <a:buClr>
                <a:schemeClr val="accent2"/>
              </a:buClr>
              <a:buSzPct val="76000"/>
              <a:buFont typeface="Wingdings 3" pitchFamily="18" charset="2"/>
              <a:buChar char=""/>
              <a:defRPr sz="4100" kern="1200">
                <a:solidFill>
                  <a:schemeClr val="tx2"/>
                </a:solidFill>
                <a:latin typeface="+mn-lt"/>
                <a:ea typeface="+mn-ea"/>
                <a:cs typeface="+mn-cs"/>
              </a:defRPr>
            </a:lvl2pPr>
            <a:lvl3pPr marL="1449388" indent="-401638" algn="l" rtl="0" eaLnBrk="1" fontAlgn="base" hangingPunct="1">
              <a:spcBef>
                <a:spcPts val="875"/>
              </a:spcBef>
              <a:spcAft>
                <a:spcPct val="0"/>
              </a:spcAft>
              <a:buClr>
                <a:srgbClr val="BCBCBC"/>
              </a:buClr>
              <a:buSzPct val="76000"/>
              <a:buFont typeface="Wingdings 3" pitchFamily="18" charset="2"/>
              <a:buChar char=""/>
              <a:defRPr sz="3500" kern="1200">
                <a:solidFill>
                  <a:schemeClr val="tx1"/>
                </a:solidFill>
                <a:latin typeface="+mn-lt"/>
                <a:ea typeface="+mn-ea"/>
                <a:cs typeface="+mn-cs"/>
              </a:defRPr>
            </a:lvl3pPr>
            <a:lvl4pPr marL="1933575" indent="-401638" algn="l" rtl="0" eaLnBrk="1" fontAlgn="base" hangingPunct="1">
              <a:spcBef>
                <a:spcPts val="700"/>
              </a:spcBef>
              <a:spcAft>
                <a:spcPct val="0"/>
              </a:spcAft>
              <a:buClr>
                <a:srgbClr val="8BA2B4"/>
              </a:buClr>
              <a:buSzPct val="70000"/>
              <a:buFont typeface="Wingdings" pitchFamily="2" charset="2"/>
              <a:buChar char=""/>
              <a:defRPr sz="3200" kern="1200">
                <a:solidFill>
                  <a:schemeClr val="tx1"/>
                </a:solidFill>
                <a:latin typeface="+mn-lt"/>
                <a:ea typeface="+mn-ea"/>
                <a:cs typeface="+mn-cs"/>
              </a:defRPr>
            </a:lvl4pPr>
            <a:lvl5pPr marL="2416175" indent="-401638" algn="l" rtl="0" eaLnBrk="1" fontAlgn="base" hangingPunct="1">
              <a:spcBef>
                <a:spcPts val="525"/>
              </a:spcBef>
              <a:spcAft>
                <a:spcPct val="0"/>
              </a:spcAft>
              <a:buClr>
                <a:schemeClr val="accent2"/>
              </a:buClr>
              <a:buSzPct val="70000"/>
              <a:buFont typeface="Wingdings" pitchFamily="2" charset="2"/>
              <a:buChar char=""/>
              <a:defRPr sz="2800" kern="1200">
                <a:solidFill>
                  <a:schemeClr val="tx1"/>
                </a:solidFill>
                <a:latin typeface="+mn-lt"/>
                <a:ea typeface="+mn-ea"/>
                <a:cs typeface="+mn-cs"/>
              </a:defRPr>
            </a:lvl5pPr>
            <a:lvl6pPr marL="2900605" indent="-322289" algn="l" rtl="0" eaLnBrk="1" latinLnBrk="0" hangingPunct="1">
              <a:spcBef>
                <a:spcPts val="529"/>
              </a:spcBef>
              <a:buClr>
                <a:srgbClr val="9FB8CD">
                  <a:shade val="75000"/>
                </a:srgbClr>
              </a:buClr>
              <a:buSzPct val="75000"/>
              <a:buFont typeface="Wingdings 3"/>
              <a:buChar char=""/>
              <a:defRPr kumimoji="0" lang="en-US" sz="2800" kern="1200" smtClean="0">
                <a:solidFill>
                  <a:schemeClr val="tx1"/>
                </a:solidFill>
                <a:latin typeface="+mn-lt"/>
                <a:ea typeface="+mn-ea"/>
                <a:cs typeface="+mn-cs"/>
              </a:defRPr>
            </a:lvl6pPr>
            <a:lvl7pPr marL="3222894" indent="-322289" algn="l" rtl="0" eaLnBrk="1" latinLnBrk="0" hangingPunct="1">
              <a:spcBef>
                <a:spcPts val="529"/>
              </a:spcBef>
              <a:buClr>
                <a:srgbClr val="727CA3">
                  <a:shade val="75000"/>
                </a:srgbClr>
              </a:buClr>
              <a:buSzPct val="75000"/>
              <a:buFont typeface="Wingdings 3"/>
              <a:buChar char=""/>
              <a:defRPr kumimoji="0" lang="en-US" sz="2500" kern="1200" smtClean="0">
                <a:solidFill>
                  <a:schemeClr val="tx1"/>
                </a:solidFill>
                <a:latin typeface="+mn-lt"/>
                <a:ea typeface="+mn-ea"/>
                <a:cs typeface="+mn-cs"/>
              </a:defRPr>
            </a:lvl7pPr>
            <a:lvl8pPr marL="3545184" indent="-322289" algn="l" rtl="0" eaLnBrk="1" latinLnBrk="0" hangingPunct="1">
              <a:spcBef>
                <a:spcPts val="529"/>
              </a:spcBef>
              <a:buClr>
                <a:prstClr val="white">
                  <a:shade val="50000"/>
                </a:prstClr>
              </a:buClr>
              <a:buSzPct val="75000"/>
              <a:buFont typeface="Wingdings 3"/>
              <a:buChar char=""/>
              <a:defRPr kumimoji="0" lang="en-US" sz="2500" kern="1200" smtClean="0">
                <a:solidFill>
                  <a:schemeClr val="tx1"/>
                </a:solidFill>
                <a:latin typeface="+mn-lt"/>
                <a:ea typeface="+mn-ea"/>
                <a:cs typeface="+mn-cs"/>
              </a:defRPr>
            </a:lvl8pPr>
            <a:lvl9pPr marL="3867473" indent="-322289" algn="l" rtl="0" eaLnBrk="1" latinLnBrk="0" hangingPunct="1">
              <a:spcBef>
                <a:spcPts val="529"/>
              </a:spcBef>
              <a:buClr>
                <a:srgbClr val="9FB8CD"/>
              </a:buClr>
              <a:buSzPct val="75000"/>
              <a:buFont typeface="Wingdings 3"/>
              <a:buChar char=""/>
              <a:defRPr kumimoji="0" lang="en-US" sz="2100" kern="1200" smtClean="0">
                <a:solidFill>
                  <a:schemeClr val="tx1"/>
                </a:solidFill>
                <a:latin typeface="+mn-lt"/>
                <a:ea typeface="+mn-ea"/>
                <a:cs typeface="+mn-cs"/>
              </a:defRPr>
            </a:lvl9pPr>
          </a:lstStyle>
          <a:p>
            <a:pPr marL="0" indent="0" algn="ctr"/>
            <a:endParaRPr lang="de-DE" sz="2300" dirty="0"/>
          </a:p>
          <a:p>
            <a:pPr marL="0" indent="0" algn="ctr"/>
            <a:endParaRPr lang="de-DE" sz="2300" dirty="0"/>
          </a:p>
          <a:p>
            <a:pPr marL="0" indent="0" algn="ctr"/>
            <a:endParaRPr lang="de-DE" sz="2300" dirty="0"/>
          </a:p>
          <a:p>
            <a:pPr marL="0" indent="0" algn="ctr"/>
            <a:endParaRPr lang="de-DE" sz="2300" dirty="0"/>
          </a:p>
          <a:p>
            <a:pPr marL="0" indent="0"/>
            <a:r>
              <a:rPr lang="de-DE" sz="3400" dirty="0">
                <a:solidFill>
                  <a:schemeClr val="tx1">
                    <a:lumMod val="65000"/>
                    <a:lumOff val="35000"/>
                  </a:schemeClr>
                </a:solidFill>
              </a:rPr>
              <a:t>	Part 6</a:t>
            </a:r>
            <a:r>
              <a:rPr lang="de-DE" sz="3400" dirty="0" smtClean="0">
                <a:solidFill>
                  <a:schemeClr val="tx1">
                    <a:lumMod val="65000"/>
                    <a:lumOff val="35000"/>
                  </a:schemeClr>
                </a:solidFill>
              </a:rPr>
              <a:t>:</a:t>
            </a:r>
            <a:r>
              <a:rPr lang="de-DE" sz="3400" dirty="0">
                <a:solidFill>
                  <a:schemeClr val="tx1">
                    <a:lumMod val="65000"/>
                    <a:lumOff val="35000"/>
                  </a:schemeClr>
                </a:solidFill>
              </a:rPr>
              <a:t/>
            </a:r>
            <a:br>
              <a:rPr lang="de-DE" sz="3400" dirty="0">
                <a:solidFill>
                  <a:schemeClr val="tx1">
                    <a:lumMod val="65000"/>
                    <a:lumOff val="35000"/>
                  </a:schemeClr>
                </a:solidFill>
              </a:rPr>
            </a:br>
            <a:r>
              <a:rPr lang="de-DE" sz="3400" dirty="0">
                <a:solidFill>
                  <a:schemeClr val="tx1">
                    <a:lumMod val="65000"/>
                    <a:lumOff val="35000"/>
                  </a:schemeClr>
                </a:solidFill>
              </a:rPr>
              <a:t>	</a:t>
            </a:r>
            <a:r>
              <a:rPr lang="de-DE" sz="4500" dirty="0" smtClean="0"/>
              <a:t>Challenges</a:t>
            </a:r>
            <a:endParaRPr lang="de-DE" sz="4500" dirty="0"/>
          </a:p>
        </p:txBody>
      </p:sp>
    </p:spTree>
    <p:extLst>
      <p:ext uri="{BB962C8B-B14F-4D97-AF65-F5344CB8AC3E}">
        <p14:creationId xmlns:p14="http://schemas.microsoft.com/office/powerpoint/2010/main" val="40427995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Papadakis &amp; Palpanas, ScaDS, Leipzig, July 2016</a:t>
            </a:r>
            <a:endParaRPr lang="el-GR"/>
          </a:p>
        </p:txBody>
      </p:sp>
      <p:sp>
        <p:nvSpPr>
          <p:cNvPr id="3" name="Title 1"/>
          <p:cNvSpPr txBox="1">
            <a:spLocks/>
          </p:cNvSpPr>
          <p:nvPr/>
        </p:nvSpPr>
        <p:spPr>
          <a:xfrm>
            <a:off x="0" y="95693"/>
            <a:ext cx="9144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Automatic Configuration</a:t>
            </a:r>
            <a:endParaRPr lang="en-US" dirty="0"/>
          </a:p>
        </p:txBody>
      </p:sp>
      <p:sp>
        <p:nvSpPr>
          <p:cNvPr id="4" name="Content Placeholder 2"/>
          <p:cNvSpPr txBox="1">
            <a:spLocks/>
          </p:cNvSpPr>
          <p:nvPr/>
        </p:nvSpPr>
        <p:spPr>
          <a:xfrm>
            <a:off x="467544" y="1097643"/>
            <a:ext cx="8676456" cy="549970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a:t>Facts:</a:t>
            </a:r>
          </a:p>
          <a:p>
            <a:r>
              <a:rPr lang="en-US" sz="2800" dirty="0"/>
              <a:t>Several parameters in every blocking workflow </a:t>
            </a:r>
          </a:p>
          <a:p>
            <a:pPr lvl="1"/>
            <a:r>
              <a:rPr lang="da-DK" sz="2400" dirty="0"/>
              <a:t>Both for lazy and proactive methods</a:t>
            </a:r>
            <a:endParaRPr lang="en-US" sz="2400" dirty="0"/>
          </a:p>
          <a:p>
            <a:r>
              <a:rPr lang="en-US" sz="2800" dirty="0"/>
              <a:t>Blocking performance sensitive to internal configuration</a:t>
            </a:r>
          </a:p>
          <a:p>
            <a:pPr lvl="1"/>
            <a:r>
              <a:rPr lang="en-US" sz="2400" dirty="0"/>
              <a:t>Experimentally verified in </a:t>
            </a:r>
            <a:r>
              <a:rPr lang="da-DK" sz="2400" dirty="0"/>
              <a:t>[Papadakis et. al., VLDB 2016]</a:t>
            </a:r>
          </a:p>
          <a:p>
            <a:r>
              <a:rPr lang="da-DK" sz="2800" dirty="0"/>
              <a:t>Manual fine-tuning required</a:t>
            </a:r>
          </a:p>
          <a:p>
            <a:pPr marL="0" indent="0">
              <a:buNone/>
            </a:pPr>
            <a:endParaRPr lang="en-US" sz="2400" dirty="0"/>
          </a:p>
          <a:p>
            <a:pPr marL="0" indent="0" defTabSz="688975">
              <a:buNone/>
            </a:pPr>
            <a:r>
              <a:rPr lang="en-US" sz="2800" b="1" dirty="0" smtClean="0"/>
              <a:t>Open Research Directions:</a:t>
            </a:r>
            <a:endParaRPr lang="en-US" sz="2800" b="1" dirty="0"/>
          </a:p>
          <a:p>
            <a:pPr defTabSz="688975"/>
            <a:r>
              <a:rPr lang="en-US" sz="2800" dirty="0"/>
              <a:t>Plug-and-play blocking</a:t>
            </a:r>
          </a:p>
          <a:p>
            <a:pPr defTabSz="688975"/>
            <a:r>
              <a:rPr lang="en-US" sz="2800" dirty="0"/>
              <a:t>Data-driven </a:t>
            </a:r>
            <a:r>
              <a:rPr lang="en-US" sz="2800" dirty="0" smtClean="0"/>
              <a:t>configuration</a:t>
            </a:r>
            <a:endParaRPr lang="en-US" sz="2800" dirty="0"/>
          </a:p>
        </p:txBody>
      </p:sp>
    </p:spTree>
    <p:extLst>
      <p:ext uri="{BB962C8B-B14F-4D97-AF65-F5344CB8AC3E}">
        <p14:creationId xmlns:p14="http://schemas.microsoft.com/office/powerpoint/2010/main" val="333329896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Papadakis &amp; Palpanas, ScaDS, Leipzig, July 2016</a:t>
            </a:r>
            <a:endParaRPr lang="el-GR"/>
          </a:p>
        </p:txBody>
      </p:sp>
      <p:sp>
        <p:nvSpPr>
          <p:cNvPr id="3" name="Title 1"/>
          <p:cNvSpPr txBox="1">
            <a:spLocks/>
          </p:cNvSpPr>
          <p:nvPr/>
        </p:nvSpPr>
        <p:spPr>
          <a:xfrm>
            <a:off x="0" y="95693"/>
            <a:ext cx="9144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Progressive Blocking</a:t>
            </a:r>
            <a:endParaRPr lang="en-US" dirty="0"/>
          </a:p>
        </p:txBody>
      </p:sp>
      <p:sp>
        <p:nvSpPr>
          <p:cNvPr id="4" name="Content Placeholder 2"/>
          <p:cNvSpPr txBox="1">
            <a:spLocks/>
          </p:cNvSpPr>
          <p:nvPr/>
        </p:nvSpPr>
        <p:spPr>
          <a:xfrm>
            <a:off x="467544" y="1097643"/>
            <a:ext cx="8676456" cy="549970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a:t>Facts:</a:t>
            </a:r>
          </a:p>
          <a:p>
            <a:r>
              <a:rPr lang="en-US" sz="2800" dirty="0" smtClean="0"/>
              <a:t>Progressive, </a:t>
            </a:r>
            <a:r>
              <a:rPr lang="en-US" sz="2800" dirty="0"/>
              <a:t>or Pay-as-you-go ER comes </a:t>
            </a:r>
            <a:r>
              <a:rPr lang="en-US" sz="2800" dirty="0" smtClean="0"/>
              <a:t>is useful</a:t>
            </a:r>
            <a:endParaRPr lang="en-US" sz="2800" dirty="0"/>
          </a:p>
          <a:p>
            <a:pPr marL="0" indent="0" defTabSz="688975">
              <a:buNone/>
            </a:pPr>
            <a:endParaRPr lang="en-US" sz="2800" b="1"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361050"/>
            <a:ext cx="5112568" cy="4248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762845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Papadakis &amp; Palpanas, ScaDS, Leipzig, July 2016</a:t>
            </a:r>
            <a:endParaRPr lang="el-GR"/>
          </a:p>
        </p:txBody>
      </p:sp>
      <p:sp>
        <p:nvSpPr>
          <p:cNvPr id="3" name="Title 1"/>
          <p:cNvSpPr txBox="1">
            <a:spLocks/>
          </p:cNvSpPr>
          <p:nvPr/>
        </p:nvSpPr>
        <p:spPr>
          <a:xfrm>
            <a:off x="0" y="95693"/>
            <a:ext cx="9144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Progressive Blocking</a:t>
            </a:r>
            <a:endParaRPr lang="en-US" dirty="0"/>
          </a:p>
        </p:txBody>
      </p:sp>
      <p:sp>
        <p:nvSpPr>
          <p:cNvPr id="4" name="Content Placeholder 2"/>
          <p:cNvSpPr txBox="1">
            <a:spLocks/>
          </p:cNvSpPr>
          <p:nvPr/>
        </p:nvSpPr>
        <p:spPr>
          <a:xfrm>
            <a:off x="467544" y="1097643"/>
            <a:ext cx="8676456" cy="549970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a:t>Facts:</a:t>
            </a:r>
          </a:p>
          <a:p>
            <a:r>
              <a:rPr lang="en-US" sz="2800" dirty="0" smtClean="0"/>
              <a:t>Progressive, </a:t>
            </a:r>
            <a:r>
              <a:rPr lang="en-US" sz="2800" dirty="0"/>
              <a:t>or Pay-as-you-go ER comes </a:t>
            </a:r>
            <a:r>
              <a:rPr lang="en-US" sz="2800" dirty="0" smtClean="0"/>
              <a:t>is useful</a:t>
            </a:r>
            <a:endParaRPr lang="en-US" sz="2800" dirty="0"/>
          </a:p>
          <a:p>
            <a:pPr marL="0" indent="0" defTabSz="688975">
              <a:buNone/>
            </a:pPr>
            <a:endParaRPr lang="en-US" sz="2800" b="1"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361050"/>
            <a:ext cx="5112568" cy="4248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4535996" y="3284984"/>
            <a:ext cx="0" cy="2808312"/>
          </a:xfrm>
          <a:prstGeom prst="line">
            <a:avLst/>
          </a:prstGeom>
          <a:ln w="539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519772" y="3284984"/>
            <a:ext cx="1980220" cy="36004"/>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519772" y="4653136"/>
            <a:ext cx="1980220" cy="36004"/>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3" name="Rectangular Callout 12"/>
          <p:cNvSpPr/>
          <p:nvPr/>
        </p:nvSpPr>
        <p:spPr>
          <a:xfrm>
            <a:off x="5451659" y="2312296"/>
            <a:ext cx="2504717" cy="612648"/>
          </a:xfrm>
          <a:prstGeom prst="wedgeRectCallout">
            <a:avLst>
              <a:gd name="adj1" fmla="val -82030"/>
              <a:gd name="adj2" fmla="val 108698"/>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436096" y="2276872"/>
            <a:ext cx="2639890" cy="707886"/>
          </a:xfrm>
          <a:prstGeom prst="rect">
            <a:avLst/>
          </a:prstGeom>
          <a:noFill/>
        </p:spPr>
        <p:txBody>
          <a:bodyPr wrap="none" rtlCol="0">
            <a:spAutoFit/>
          </a:bodyPr>
          <a:lstStyle/>
          <a:p>
            <a:r>
              <a:rPr lang="en-US" sz="2000" dirty="0"/>
              <a:t>get most of the benefit </a:t>
            </a:r>
          </a:p>
          <a:p>
            <a:r>
              <a:rPr lang="en-US" sz="2000" dirty="0"/>
              <a:t>much </a:t>
            </a:r>
            <a:r>
              <a:rPr lang="en-US" sz="2000" dirty="0" smtClean="0"/>
              <a:t>earlier</a:t>
            </a:r>
            <a:endParaRPr lang="en-US" sz="2000" dirty="0"/>
          </a:p>
        </p:txBody>
      </p:sp>
      <p:cxnSp>
        <p:nvCxnSpPr>
          <p:cNvPr id="20" name="Straight Arrow Connector 19"/>
          <p:cNvCxnSpPr/>
          <p:nvPr/>
        </p:nvCxnSpPr>
        <p:spPr>
          <a:xfrm>
            <a:off x="2411760" y="3320988"/>
            <a:ext cx="0" cy="1368152"/>
          </a:xfrm>
          <a:prstGeom prst="straightConnector1">
            <a:avLst/>
          </a:prstGeom>
          <a:ln w="190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582197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Papadakis &amp; Palpanas, ScaDS, Leipzig, July 2016</a:t>
            </a:r>
            <a:endParaRPr lang="el-GR"/>
          </a:p>
        </p:txBody>
      </p:sp>
      <p:sp>
        <p:nvSpPr>
          <p:cNvPr id="3" name="Title 1"/>
          <p:cNvSpPr txBox="1">
            <a:spLocks/>
          </p:cNvSpPr>
          <p:nvPr/>
        </p:nvSpPr>
        <p:spPr>
          <a:xfrm>
            <a:off x="0" y="95693"/>
            <a:ext cx="9144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Progressive Blocking</a:t>
            </a:r>
            <a:endParaRPr lang="en-US" dirty="0"/>
          </a:p>
        </p:txBody>
      </p:sp>
      <p:sp>
        <p:nvSpPr>
          <p:cNvPr id="4" name="Content Placeholder 2"/>
          <p:cNvSpPr txBox="1">
            <a:spLocks/>
          </p:cNvSpPr>
          <p:nvPr/>
        </p:nvSpPr>
        <p:spPr>
          <a:xfrm>
            <a:off x="467544" y="1097643"/>
            <a:ext cx="8676456" cy="549970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a:t>Facts:</a:t>
            </a:r>
          </a:p>
          <a:p>
            <a:r>
              <a:rPr lang="en-US" sz="2800" dirty="0" smtClean="0"/>
              <a:t>Progressive, </a:t>
            </a:r>
            <a:r>
              <a:rPr lang="en-US" sz="2800" dirty="0"/>
              <a:t>or Pay-as-you-go ER comes </a:t>
            </a:r>
            <a:r>
              <a:rPr lang="en-US" sz="2800" dirty="0" smtClean="0"/>
              <a:t>is useful</a:t>
            </a:r>
            <a:endParaRPr lang="en-US" sz="2800" dirty="0"/>
          </a:p>
          <a:p>
            <a:pPr marL="0" indent="0" defTabSz="688975">
              <a:buNone/>
            </a:pPr>
            <a:endParaRPr lang="en-US" sz="2800" b="1"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361050"/>
            <a:ext cx="5112568" cy="4248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4535996" y="3284984"/>
            <a:ext cx="0" cy="2808312"/>
          </a:xfrm>
          <a:prstGeom prst="line">
            <a:avLst/>
          </a:prstGeom>
          <a:ln w="539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519772" y="3284984"/>
            <a:ext cx="1980220" cy="36004"/>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519772" y="4653136"/>
            <a:ext cx="1980220" cy="36004"/>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3" name="Rectangular Callout 12"/>
          <p:cNvSpPr/>
          <p:nvPr/>
        </p:nvSpPr>
        <p:spPr>
          <a:xfrm>
            <a:off x="5451659" y="2312296"/>
            <a:ext cx="2504717" cy="612648"/>
          </a:xfrm>
          <a:prstGeom prst="wedgeRectCallout">
            <a:avLst>
              <a:gd name="adj1" fmla="val -82030"/>
              <a:gd name="adj2" fmla="val 108698"/>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436096" y="2276872"/>
            <a:ext cx="2639890" cy="707886"/>
          </a:xfrm>
          <a:prstGeom prst="rect">
            <a:avLst/>
          </a:prstGeom>
          <a:noFill/>
        </p:spPr>
        <p:txBody>
          <a:bodyPr wrap="none" rtlCol="0">
            <a:spAutoFit/>
          </a:bodyPr>
          <a:lstStyle/>
          <a:p>
            <a:r>
              <a:rPr lang="en-US" sz="2000" dirty="0"/>
              <a:t>get most of the benefit </a:t>
            </a:r>
          </a:p>
          <a:p>
            <a:r>
              <a:rPr lang="en-US" sz="2000" dirty="0"/>
              <a:t>much </a:t>
            </a:r>
            <a:r>
              <a:rPr lang="en-US" sz="2000" dirty="0" smtClean="0"/>
              <a:t>earlier</a:t>
            </a:r>
            <a:endParaRPr lang="en-US" sz="2000" dirty="0"/>
          </a:p>
        </p:txBody>
      </p:sp>
      <p:sp>
        <p:nvSpPr>
          <p:cNvPr id="16" name="Oval 15"/>
          <p:cNvSpPr/>
          <p:nvPr/>
        </p:nvSpPr>
        <p:spPr>
          <a:xfrm>
            <a:off x="2339752" y="5517232"/>
            <a:ext cx="1080120" cy="86409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2411760" y="3320988"/>
            <a:ext cx="0" cy="1368152"/>
          </a:xfrm>
          <a:prstGeom prst="straightConnector1">
            <a:avLst/>
          </a:prstGeom>
          <a:ln w="190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73481" y="5673442"/>
            <a:ext cx="2066271" cy="707886"/>
          </a:xfrm>
          <a:prstGeom prst="rect">
            <a:avLst/>
          </a:prstGeom>
          <a:noFill/>
        </p:spPr>
        <p:txBody>
          <a:bodyPr wrap="none" rtlCol="0">
            <a:spAutoFit/>
          </a:bodyPr>
          <a:lstStyle/>
          <a:p>
            <a:r>
              <a:rPr lang="en-US" sz="2000" dirty="0" smtClean="0">
                <a:solidFill>
                  <a:srgbClr val="C00000"/>
                </a:solidFill>
              </a:rPr>
              <a:t>may require some</a:t>
            </a:r>
          </a:p>
          <a:p>
            <a:r>
              <a:rPr lang="en-US" sz="2000" dirty="0" smtClean="0">
                <a:solidFill>
                  <a:srgbClr val="C00000"/>
                </a:solidFill>
              </a:rPr>
              <a:t>pre-processing</a:t>
            </a:r>
          </a:p>
        </p:txBody>
      </p:sp>
    </p:spTree>
    <p:extLst>
      <p:ext uri="{BB962C8B-B14F-4D97-AF65-F5344CB8AC3E}">
        <p14:creationId xmlns:p14="http://schemas.microsoft.com/office/powerpoint/2010/main" val="145682122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Papadakis &amp; Palpanas, ScaDS, Leipzig, July 2016</a:t>
            </a:r>
            <a:endParaRPr lang="el-GR"/>
          </a:p>
        </p:txBody>
      </p:sp>
      <p:sp>
        <p:nvSpPr>
          <p:cNvPr id="3" name="Title 1"/>
          <p:cNvSpPr txBox="1">
            <a:spLocks/>
          </p:cNvSpPr>
          <p:nvPr/>
        </p:nvSpPr>
        <p:spPr>
          <a:xfrm>
            <a:off x="0" y="95693"/>
            <a:ext cx="9144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Progressive Blocking</a:t>
            </a:r>
            <a:endParaRPr lang="en-US" dirty="0"/>
          </a:p>
        </p:txBody>
      </p:sp>
      <p:sp>
        <p:nvSpPr>
          <p:cNvPr id="4" name="Content Placeholder 2"/>
          <p:cNvSpPr txBox="1">
            <a:spLocks/>
          </p:cNvSpPr>
          <p:nvPr/>
        </p:nvSpPr>
        <p:spPr>
          <a:xfrm>
            <a:off x="467544" y="1097643"/>
            <a:ext cx="8676456" cy="549970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a:t>Facts:</a:t>
            </a:r>
          </a:p>
          <a:p>
            <a:r>
              <a:rPr lang="en-US" sz="2800" dirty="0" smtClean="0"/>
              <a:t>Progressive, </a:t>
            </a:r>
            <a:r>
              <a:rPr lang="en-US" sz="2800" dirty="0"/>
              <a:t>or Pay-as-you-go ER comes </a:t>
            </a:r>
            <a:r>
              <a:rPr lang="en-US" sz="2800" dirty="0" smtClean="0"/>
              <a:t>is useful</a:t>
            </a:r>
            <a:endParaRPr lang="en-US" sz="2800" dirty="0"/>
          </a:p>
          <a:p>
            <a:r>
              <a:rPr lang="en-US" sz="2800" dirty="0"/>
              <a:t>Progressive Blocking in its infancy</a:t>
            </a:r>
          </a:p>
          <a:p>
            <a:pPr lvl="1"/>
            <a:r>
              <a:rPr lang="en-US" sz="2400" dirty="0"/>
              <a:t>Static methods </a:t>
            </a:r>
            <a:br>
              <a:rPr lang="en-US" sz="2400" dirty="0"/>
            </a:br>
            <a:r>
              <a:rPr lang="en-US" sz="2400" dirty="0"/>
              <a:t>[</a:t>
            </a:r>
            <a:r>
              <a:rPr lang="en-US" sz="2400" dirty="0" err="1"/>
              <a:t>Whang</a:t>
            </a:r>
            <a:r>
              <a:rPr lang="en-US" sz="2400" dirty="0"/>
              <a:t> et. al., TKDE 2013] </a:t>
            </a:r>
          </a:p>
          <a:p>
            <a:pPr lvl="1"/>
            <a:r>
              <a:rPr lang="en-US" sz="2400" dirty="0"/>
              <a:t>Dynamic methods</a:t>
            </a:r>
            <a:br>
              <a:rPr lang="en-US" sz="2400" dirty="0"/>
            </a:br>
            <a:r>
              <a:rPr lang="en-US" sz="2400" dirty="0"/>
              <a:t>[</a:t>
            </a:r>
            <a:r>
              <a:rPr lang="en-US" sz="2400" dirty="0" err="1"/>
              <a:t>Papenbrock</a:t>
            </a:r>
            <a:r>
              <a:rPr lang="en-US" sz="2400" dirty="0"/>
              <a:t> et. al., TKDE 2015]</a:t>
            </a:r>
          </a:p>
          <a:p>
            <a:r>
              <a:rPr lang="da-DK" sz="2800" dirty="0"/>
              <a:t>Only for relational </a:t>
            </a:r>
            <a:r>
              <a:rPr lang="da-DK" sz="2800" dirty="0" smtClean="0"/>
              <a:t>data (schema-aware)</a:t>
            </a:r>
            <a:endParaRPr lang="en-US" dirty="0"/>
          </a:p>
          <a:p>
            <a:pPr marL="0" indent="0" defTabSz="688975">
              <a:buNone/>
            </a:pPr>
            <a:endParaRPr lang="en-US" sz="2800" b="1" dirty="0" smtClean="0"/>
          </a:p>
          <a:p>
            <a:pPr marL="0" indent="0" defTabSz="688975">
              <a:buNone/>
            </a:pPr>
            <a:r>
              <a:rPr lang="en-US" sz="2800" b="1" dirty="0"/>
              <a:t>Open Research Directions</a:t>
            </a:r>
            <a:r>
              <a:rPr lang="en-US" sz="2800" b="1" dirty="0" smtClean="0"/>
              <a:t>:</a:t>
            </a:r>
            <a:endParaRPr lang="en-US" sz="2800" b="1" dirty="0"/>
          </a:p>
          <a:p>
            <a:pPr defTabSz="688975"/>
            <a:r>
              <a:rPr lang="en-US" sz="2800" dirty="0"/>
              <a:t>Schema-agnostic Progressive Blocking </a:t>
            </a:r>
            <a:r>
              <a:rPr lang="en-US" sz="2400" dirty="0"/>
              <a:t>	</a:t>
            </a:r>
            <a:endParaRPr lang="en-US" dirty="0"/>
          </a:p>
        </p:txBody>
      </p:sp>
    </p:spTree>
    <p:extLst>
      <p:ext uri="{BB962C8B-B14F-4D97-AF65-F5344CB8AC3E}">
        <p14:creationId xmlns:p14="http://schemas.microsoft.com/office/powerpoint/2010/main" val="265617417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Papadakis &amp; Palpanas, ScaDS, Leipzig, July 2016</a:t>
            </a:r>
            <a:endParaRPr lang="el-GR"/>
          </a:p>
        </p:txBody>
      </p:sp>
      <p:sp>
        <p:nvSpPr>
          <p:cNvPr id="3" name="Title 1"/>
          <p:cNvSpPr txBox="1">
            <a:spLocks/>
          </p:cNvSpPr>
          <p:nvPr/>
        </p:nvSpPr>
        <p:spPr>
          <a:xfrm>
            <a:off x="0" y="95693"/>
            <a:ext cx="9144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Privacy Preserving Blocking</a:t>
            </a:r>
            <a:endParaRPr lang="en-US" dirty="0"/>
          </a:p>
        </p:txBody>
      </p:sp>
      <p:sp>
        <p:nvSpPr>
          <p:cNvPr id="4" name="Content Placeholder 2"/>
          <p:cNvSpPr txBox="1">
            <a:spLocks/>
          </p:cNvSpPr>
          <p:nvPr/>
        </p:nvSpPr>
        <p:spPr>
          <a:xfrm>
            <a:off x="467544" y="1097643"/>
            <a:ext cx="8676456" cy="549970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smtClean="0"/>
              <a:t>Facts:</a:t>
            </a:r>
          </a:p>
          <a:p>
            <a:r>
              <a:rPr lang="en-US" sz="2800" dirty="0" smtClean="0"/>
              <a:t>several applications ask for privacy-preserving ER</a:t>
            </a:r>
            <a:endParaRPr lang="en-US" sz="2800" dirty="0"/>
          </a:p>
          <a:p>
            <a:r>
              <a:rPr lang="en-US" sz="2800" dirty="0" smtClean="0"/>
              <a:t>lots of interest in this area </a:t>
            </a:r>
            <a:r>
              <a:rPr lang="en-US" sz="2200" dirty="0" smtClean="0"/>
              <a:t>[Christen, PADM 2006][</a:t>
            </a:r>
            <a:r>
              <a:rPr lang="en-US" sz="2200" dirty="0" err="1" smtClean="0"/>
              <a:t>Karakasidis</a:t>
            </a:r>
            <a:r>
              <a:rPr lang="en-US" sz="2200" dirty="0" smtClean="0"/>
              <a:t> et al., 2012][</a:t>
            </a:r>
            <a:r>
              <a:rPr lang="da-DK" sz="2200" dirty="0"/>
              <a:t>Ziad et al, BTW 2015</a:t>
            </a:r>
            <a:r>
              <a:rPr lang="en-US" sz="2200" dirty="0" smtClean="0"/>
              <a:t>]</a:t>
            </a:r>
          </a:p>
          <a:p>
            <a:pPr marL="457200" lvl="1" indent="0">
              <a:buNone/>
            </a:pPr>
            <a:r>
              <a:rPr lang="en-US" sz="2400" dirty="0" smtClean="0"/>
              <a:t> </a:t>
            </a:r>
          </a:p>
          <a:p>
            <a:pPr marL="0" indent="0" defTabSz="688975">
              <a:buNone/>
            </a:pPr>
            <a:r>
              <a:rPr lang="en-US" sz="2800" b="1" dirty="0"/>
              <a:t>Open Research Directions</a:t>
            </a:r>
            <a:r>
              <a:rPr lang="en-US" sz="2800" b="1" dirty="0" smtClean="0"/>
              <a:t>:</a:t>
            </a:r>
          </a:p>
          <a:p>
            <a:pPr defTabSz="688975"/>
            <a:r>
              <a:rPr lang="en-US" sz="2800" dirty="0" smtClean="0"/>
              <a:t>What is the role of blocking workflow techniques?</a:t>
            </a:r>
          </a:p>
          <a:p>
            <a:pPr lvl="1" defTabSz="688975"/>
            <a:r>
              <a:rPr lang="en-US" sz="2400" dirty="0" smtClean="0"/>
              <a:t>block building, block filtering, comparison cleaning</a:t>
            </a:r>
          </a:p>
          <a:p>
            <a:pPr defTabSz="688975"/>
            <a:r>
              <a:rPr lang="en-US" sz="2800" dirty="0" smtClean="0"/>
              <a:t>How can existing blocking techniques be adjusted?</a:t>
            </a:r>
          </a:p>
          <a:p>
            <a:pPr defTabSz="688975"/>
            <a:r>
              <a:rPr lang="en-US" sz="2800" dirty="0" smtClean="0"/>
              <a:t>Novel blocking methods for this context</a:t>
            </a:r>
            <a:endParaRPr lang="en-US" dirty="0" smtClean="0"/>
          </a:p>
        </p:txBody>
      </p:sp>
    </p:spTree>
    <p:extLst>
      <p:ext uri="{BB962C8B-B14F-4D97-AF65-F5344CB8AC3E}">
        <p14:creationId xmlns:p14="http://schemas.microsoft.com/office/powerpoint/2010/main" val="311762845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Papadakis &amp; Palpanas, ScaDS, Leipzig, July 2016</a:t>
            </a:r>
            <a:endParaRPr lang="el-GR"/>
          </a:p>
        </p:txBody>
      </p:sp>
      <p:sp>
        <p:nvSpPr>
          <p:cNvPr id="3" name="Title 1"/>
          <p:cNvSpPr txBox="1">
            <a:spLocks/>
          </p:cNvSpPr>
          <p:nvPr/>
        </p:nvSpPr>
        <p:spPr>
          <a:xfrm>
            <a:off x="0" y="95693"/>
            <a:ext cx="9144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Incremental Blocking</a:t>
            </a:r>
            <a:endParaRPr lang="en-US" dirty="0"/>
          </a:p>
        </p:txBody>
      </p:sp>
      <p:sp>
        <p:nvSpPr>
          <p:cNvPr id="4" name="Content Placeholder 2"/>
          <p:cNvSpPr txBox="1">
            <a:spLocks/>
          </p:cNvSpPr>
          <p:nvPr/>
        </p:nvSpPr>
        <p:spPr>
          <a:xfrm>
            <a:off x="467544" y="1097643"/>
            <a:ext cx="8676456" cy="549970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smtClean="0"/>
              <a:t>Facts:</a:t>
            </a:r>
          </a:p>
          <a:p>
            <a:r>
              <a:rPr lang="en-US" sz="2800" dirty="0" smtClean="0"/>
              <a:t>Velocity in Web Data</a:t>
            </a:r>
          </a:p>
          <a:p>
            <a:r>
              <a:rPr lang="en-US" sz="2800" dirty="0" smtClean="0"/>
              <a:t>Dynamic ER</a:t>
            </a:r>
          </a:p>
          <a:p>
            <a:r>
              <a:rPr lang="en-US" sz="2800" dirty="0"/>
              <a:t>Incremental ER [</a:t>
            </a:r>
            <a:r>
              <a:rPr lang="en-US" sz="2800" dirty="0" err="1"/>
              <a:t>Gruenheid</a:t>
            </a:r>
            <a:r>
              <a:rPr lang="en-US" sz="2800" dirty="0"/>
              <a:t> et. al., VLDB 2014</a:t>
            </a:r>
            <a:r>
              <a:rPr lang="en-US" sz="2800" dirty="0" smtClean="0"/>
              <a:t>]</a:t>
            </a:r>
          </a:p>
          <a:p>
            <a:pPr lvl="1"/>
            <a:r>
              <a:rPr lang="en-US" sz="2400" dirty="0" smtClean="0"/>
              <a:t>Blocking → black box</a:t>
            </a:r>
          </a:p>
          <a:p>
            <a:pPr marL="457200" lvl="1" indent="0">
              <a:buNone/>
            </a:pPr>
            <a:r>
              <a:rPr lang="en-US" sz="2400" dirty="0" smtClean="0"/>
              <a:t> </a:t>
            </a:r>
          </a:p>
          <a:p>
            <a:pPr marL="0" indent="0" defTabSz="688975">
              <a:buNone/>
            </a:pPr>
            <a:r>
              <a:rPr lang="en-US" sz="2800" b="1" dirty="0"/>
              <a:t>Open Research Directions</a:t>
            </a:r>
            <a:r>
              <a:rPr lang="en-US" sz="2800" b="1" dirty="0" smtClean="0"/>
              <a:t>:</a:t>
            </a:r>
          </a:p>
          <a:p>
            <a:pPr defTabSz="688975"/>
            <a:r>
              <a:rPr lang="en-US" sz="2800" dirty="0" smtClean="0"/>
              <a:t>Incremental (Meta-)Blocking</a:t>
            </a:r>
            <a:r>
              <a:rPr lang="en-US" sz="2400" dirty="0" smtClean="0"/>
              <a:t>	</a:t>
            </a:r>
            <a:endParaRPr lang="en-US" dirty="0" smtClean="0"/>
          </a:p>
        </p:txBody>
      </p:sp>
    </p:spTree>
    <p:extLst>
      <p:ext uri="{BB962C8B-B14F-4D97-AF65-F5344CB8AC3E}">
        <p14:creationId xmlns:p14="http://schemas.microsoft.com/office/powerpoint/2010/main" val="3305552494"/>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Papadakis &amp; Palpanas, ScaDS, Leipzig, July 2016</a:t>
            </a:r>
            <a:endParaRPr lang="el-GR"/>
          </a:p>
        </p:txBody>
      </p:sp>
      <p:sp>
        <p:nvSpPr>
          <p:cNvPr id="3" name="Title 1"/>
          <p:cNvSpPr txBox="1">
            <a:spLocks/>
          </p:cNvSpPr>
          <p:nvPr/>
        </p:nvSpPr>
        <p:spPr>
          <a:xfrm>
            <a:off x="0" y="95693"/>
            <a:ext cx="9144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Distributed Blocking</a:t>
            </a:r>
            <a:endParaRPr lang="en-US" dirty="0"/>
          </a:p>
        </p:txBody>
      </p:sp>
      <p:sp>
        <p:nvSpPr>
          <p:cNvPr id="4" name="Content Placeholder 2"/>
          <p:cNvSpPr txBox="1">
            <a:spLocks/>
          </p:cNvSpPr>
          <p:nvPr/>
        </p:nvSpPr>
        <p:spPr>
          <a:xfrm>
            <a:off x="467544" y="1097643"/>
            <a:ext cx="8676456" cy="549970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smtClean="0"/>
              <a:t>Facts:</a:t>
            </a:r>
          </a:p>
          <a:p>
            <a:r>
              <a:rPr lang="en-US" sz="2400" dirty="0" smtClean="0"/>
              <a:t>Velocity in Big Data</a:t>
            </a:r>
          </a:p>
          <a:p>
            <a:r>
              <a:rPr lang="en-US" sz="2400" dirty="0" smtClean="0"/>
              <a:t>Need for even faster/more scalable ER solutions</a:t>
            </a:r>
            <a:endParaRPr lang="en-US" sz="2000" dirty="0" smtClean="0"/>
          </a:p>
          <a:p>
            <a:pPr marL="457200" lvl="1" indent="0">
              <a:buNone/>
            </a:pPr>
            <a:r>
              <a:rPr lang="en-US" sz="2400" dirty="0" smtClean="0"/>
              <a:t> </a:t>
            </a:r>
          </a:p>
          <a:p>
            <a:pPr marL="0" indent="0" defTabSz="688975">
              <a:buNone/>
            </a:pPr>
            <a:r>
              <a:rPr lang="en-US" sz="2800" b="1" dirty="0"/>
              <a:t>Open Research Directions</a:t>
            </a:r>
            <a:r>
              <a:rPr lang="en-US" sz="2800" b="1" dirty="0" smtClean="0"/>
              <a:t>:</a:t>
            </a:r>
          </a:p>
          <a:p>
            <a:pPr marL="285750" indent="-285750"/>
            <a:r>
              <a:rPr lang="en-US" sz="2400" dirty="0" smtClean="0"/>
              <a:t>What is the best way to use the modern distributed platforms/paradigms?</a:t>
            </a:r>
          </a:p>
          <a:p>
            <a:pPr marL="685800" lvl="1"/>
            <a:r>
              <a:rPr lang="en-US" sz="2200" dirty="0" err="1"/>
              <a:t>Flink</a:t>
            </a:r>
            <a:r>
              <a:rPr lang="en-US" sz="2200" dirty="0"/>
              <a:t>/Spark</a:t>
            </a:r>
            <a:endParaRPr lang="en-US" sz="2200" dirty="0" smtClean="0"/>
          </a:p>
          <a:p>
            <a:pPr marL="285750" indent="-285750"/>
            <a:r>
              <a:rPr lang="en-US" sz="2400" dirty="0" smtClean="0"/>
              <a:t>How can we further improve performance of Parallel Meta-blocking?</a:t>
            </a:r>
          </a:p>
          <a:p>
            <a:pPr marL="685800" lvl="1"/>
            <a:r>
              <a:rPr lang="en-US" sz="2200" dirty="0" err="1" smtClean="0"/>
              <a:t>Gelly</a:t>
            </a:r>
            <a:r>
              <a:rPr lang="en-US" sz="2200" dirty="0" smtClean="0"/>
              <a:t>/</a:t>
            </a:r>
            <a:r>
              <a:rPr lang="en-US" sz="2200" dirty="0" err="1" smtClean="0"/>
              <a:t>Gradoop</a:t>
            </a:r>
            <a:r>
              <a:rPr lang="en-US" sz="2200" dirty="0" smtClean="0"/>
              <a:t>/</a:t>
            </a:r>
            <a:r>
              <a:rPr lang="en-US" sz="2200" dirty="0" err="1" smtClean="0"/>
              <a:t>GraphX</a:t>
            </a:r>
            <a:endParaRPr lang="en-US" sz="2200" dirty="0" smtClean="0"/>
          </a:p>
          <a:p>
            <a:pPr marL="285750"/>
            <a:r>
              <a:rPr lang="en-US" sz="2400" dirty="0" smtClean="0"/>
              <a:t>Minimize both time performance and total CPU cycles</a:t>
            </a:r>
            <a:endParaRPr lang="en-US" sz="2800" dirty="0"/>
          </a:p>
        </p:txBody>
      </p:sp>
    </p:spTree>
    <p:extLst>
      <p:ext uri="{BB962C8B-B14F-4D97-AF65-F5344CB8AC3E}">
        <p14:creationId xmlns:p14="http://schemas.microsoft.com/office/powerpoint/2010/main" val="338705233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pPr algn="ctr">
              <a:defRPr/>
            </a:pPr>
            <a:r>
              <a:rPr lang="en-US" smtClean="0"/>
              <a:t>Papadakis &amp; Palpanas, ScaDS, Leipzig, July 2016</a:t>
            </a:r>
            <a:endParaRPr lang="en-US" dirty="0"/>
          </a:p>
        </p:txBody>
      </p:sp>
      <p:sp>
        <p:nvSpPr>
          <p:cNvPr id="3" name="Content Placeholder 2"/>
          <p:cNvSpPr txBox="1">
            <a:spLocks/>
          </p:cNvSpPr>
          <p:nvPr/>
        </p:nvSpPr>
        <p:spPr bwMode="auto">
          <a:xfrm>
            <a:off x="0" y="721079"/>
            <a:ext cx="9144000" cy="4938161"/>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lvl1pPr marL="482600" indent="-482600" algn="l" rtl="0" eaLnBrk="1" fontAlgn="base" hangingPunct="1">
              <a:spcBef>
                <a:spcPts val="1063"/>
              </a:spcBef>
              <a:spcAft>
                <a:spcPct val="0"/>
              </a:spcAft>
              <a:buClr>
                <a:schemeClr val="accent1"/>
              </a:buClr>
              <a:buSzPct val="76000"/>
              <a:buFont typeface="Wingdings 3" pitchFamily="18" charset="2"/>
              <a:defRPr sz="4600" kern="1200">
                <a:solidFill>
                  <a:schemeClr val="tx1"/>
                </a:solidFill>
                <a:latin typeface="+mn-lt"/>
                <a:ea typeface="+mn-ea"/>
                <a:cs typeface="+mn-cs"/>
              </a:defRPr>
            </a:lvl1pPr>
            <a:lvl2pPr marL="966788" indent="-482600" algn="l" rtl="0" eaLnBrk="1" fontAlgn="base" hangingPunct="1">
              <a:spcBef>
                <a:spcPts val="875"/>
              </a:spcBef>
              <a:spcAft>
                <a:spcPct val="0"/>
              </a:spcAft>
              <a:buClr>
                <a:schemeClr val="accent2"/>
              </a:buClr>
              <a:buSzPct val="76000"/>
              <a:buFont typeface="Wingdings 3" pitchFamily="18" charset="2"/>
              <a:buChar char=""/>
              <a:defRPr sz="4100" kern="1200">
                <a:solidFill>
                  <a:schemeClr val="tx2"/>
                </a:solidFill>
                <a:latin typeface="+mn-lt"/>
                <a:ea typeface="+mn-ea"/>
                <a:cs typeface="+mn-cs"/>
              </a:defRPr>
            </a:lvl2pPr>
            <a:lvl3pPr marL="1449388" indent="-401638" algn="l" rtl="0" eaLnBrk="1" fontAlgn="base" hangingPunct="1">
              <a:spcBef>
                <a:spcPts val="875"/>
              </a:spcBef>
              <a:spcAft>
                <a:spcPct val="0"/>
              </a:spcAft>
              <a:buClr>
                <a:srgbClr val="BCBCBC"/>
              </a:buClr>
              <a:buSzPct val="76000"/>
              <a:buFont typeface="Wingdings 3" pitchFamily="18" charset="2"/>
              <a:buChar char=""/>
              <a:defRPr sz="3500" kern="1200">
                <a:solidFill>
                  <a:schemeClr val="tx1"/>
                </a:solidFill>
                <a:latin typeface="+mn-lt"/>
                <a:ea typeface="+mn-ea"/>
                <a:cs typeface="+mn-cs"/>
              </a:defRPr>
            </a:lvl3pPr>
            <a:lvl4pPr marL="1933575" indent="-401638" algn="l" rtl="0" eaLnBrk="1" fontAlgn="base" hangingPunct="1">
              <a:spcBef>
                <a:spcPts val="700"/>
              </a:spcBef>
              <a:spcAft>
                <a:spcPct val="0"/>
              </a:spcAft>
              <a:buClr>
                <a:srgbClr val="8BA2B4"/>
              </a:buClr>
              <a:buSzPct val="70000"/>
              <a:buFont typeface="Wingdings" pitchFamily="2" charset="2"/>
              <a:buChar char=""/>
              <a:defRPr sz="3200" kern="1200">
                <a:solidFill>
                  <a:schemeClr val="tx1"/>
                </a:solidFill>
                <a:latin typeface="+mn-lt"/>
                <a:ea typeface="+mn-ea"/>
                <a:cs typeface="+mn-cs"/>
              </a:defRPr>
            </a:lvl4pPr>
            <a:lvl5pPr marL="2416175" indent="-401638" algn="l" rtl="0" eaLnBrk="1" fontAlgn="base" hangingPunct="1">
              <a:spcBef>
                <a:spcPts val="525"/>
              </a:spcBef>
              <a:spcAft>
                <a:spcPct val="0"/>
              </a:spcAft>
              <a:buClr>
                <a:schemeClr val="accent2"/>
              </a:buClr>
              <a:buSzPct val="70000"/>
              <a:buFont typeface="Wingdings" pitchFamily="2" charset="2"/>
              <a:buChar char=""/>
              <a:defRPr sz="2800" kern="1200">
                <a:solidFill>
                  <a:schemeClr val="tx1"/>
                </a:solidFill>
                <a:latin typeface="+mn-lt"/>
                <a:ea typeface="+mn-ea"/>
                <a:cs typeface="+mn-cs"/>
              </a:defRPr>
            </a:lvl5pPr>
            <a:lvl6pPr marL="2900605" indent="-322289" algn="l" rtl="0" eaLnBrk="1" latinLnBrk="0" hangingPunct="1">
              <a:spcBef>
                <a:spcPts val="529"/>
              </a:spcBef>
              <a:buClr>
                <a:srgbClr val="9FB8CD">
                  <a:shade val="75000"/>
                </a:srgbClr>
              </a:buClr>
              <a:buSzPct val="75000"/>
              <a:buFont typeface="Wingdings 3"/>
              <a:buChar char=""/>
              <a:defRPr kumimoji="0" lang="en-US" sz="2800" kern="1200" smtClean="0">
                <a:solidFill>
                  <a:schemeClr val="tx1"/>
                </a:solidFill>
                <a:latin typeface="+mn-lt"/>
                <a:ea typeface="+mn-ea"/>
                <a:cs typeface="+mn-cs"/>
              </a:defRPr>
            </a:lvl6pPr>
            <a:lvl7pPr marL="3222894" indent="-322289" algn="l" rtl="0" eaLnBrk="1" latinLnBrk="0" hangingPunct="1">
              <a:spcBef>
                <a:spcPts val="529"/>
              </a:spcBef>
              <a:buClr>
                <a:srgbClr val="727CA3">
                  <a:shade val="75000"/>
                </a:srgbClr>
              </a:buClr>
              <a:buSzPct val="75000"/>
              <a:buFont typeface="Wingdings 3"/>
              <a:buChar char=""/>
              <a:defRPr kumimoji="0" lang="en-US" sz="2500" kern="1200" smtClean="0">
                <a:solidFill>
                  <a:schemeClr val="tx1"/>
                </a:solidFill>
                <a:latin typeface="+mn-lt"/>
                <a:ea typeface="+mn-ea"/>
                <a:cs typeface="+mn-cs"/>
              </a:defRPr>
            </a:lvl7pPr>
            <a:lvl8pPr marL="3545184" indent="-322289" algn="l" rtl="0" eaLnBrk="1" latinLnBrk="0" hangingPunct="1">
              <a:spcBef>
                <a:spcPts val="529"/>
              </a:spcBef>
              <a:buClr>
                <a:prstClr val="white">
                  <a:shade val="50000"/>
                </a:prstClr>
              </a:buClr>
              <a:buSzPct val="75000"/>
              <a:buFont typeface="Wingdings 3"/>
              <a:buChar char=""/>
              <a:defRPr kumimoji="0" lang="en-US" sz="2500" kern="1200" smtClean="0">
                <a:solidFill>
                  <a:schemeClr val="tx1"/>
                </a:solidFill>
                <a:latin typeface="+mn-lt"/>
                <a:ea typeface="+mn-ea"/>
                <a:cs typeface="+mn-cs"/>
              </a:defRPr>
            </a:lvl8pPr>
            <a:lvl9pPr marL="3867473" indent="-322289" algn="l" rtl="0" eaLnBrk="1" latinLnBrk="0" hangingPunct="1">
              <a:spcBef>
                <a:spcPts val="529"/>
              </a:spcBef>
              <a:buClr>
                <a:srgbClr val="9FB8CD"/>
              </a:buClr>
              <a:buSzPct val="75000"/>
              <a:buFont typeface="Wingdings 3"/>
              <a:buChar char=""/>
              <a:defRPr kumimoji="0" lang="en-US" sz="2100" kern="1200" smtClean="0">
                <a:solidFill>
                  <a:schemeClr val="tx1"/>
                </a:solidFill>
                <a:latin typeface="+mn-lt"/>
                <a:ea typeface="+mn-ea"/>
                <a:cs typeface="+mn-cs"/>
              </a:defRPr>
            </a:lvl9pPr>
          </a:lstStyle>
          <a:p>
            <a:pPr marL="0" indent="0" algn="ctr"/>
            <a:endParaRPr lang="de-DE" sz="2300" dirty="0"/>
          </a:p>
          <a:p>
            <a:pPr marL="0" indent="0" algn="ctr"/>
            <a:endParaRPr lang="de-DE" sz="2300" dirty="0"/>
          </a:p>
          <a:p>
            <a:pPr marL="0" indent="0" algn="ctr"/>
            <a:endParaRPr lang="de-DE" sz="2300" dirty="0"/>
          </a:p>
          <a:p>
            <a:pPr marL="0" indent="0" algn="ctr"/>
            <a:endParaRPr lang="de-DE" sz="2300" dirty="0"/>
          </a:p>
          <a:p>
            <a:pPr marL="0" indent="0"/>
            <a:r>
              <a:rPr lang="de-DE" sz="3400" dirty="0">
                <a:solidFill>
                  <a:schemeClr val="tx1">
                    <a:lumMod val="65000"/>
                    <a:lumOff val="35000"/>
                  </a:schemeClr>
                </a:solidFill>
              </a:rPr>
              <a:t>	Part </a:t>
            </a:r>
            <a:r>
              <a:rPr lang="de-DE" sz="3400" dirty="0" smtClean="0">
                <a:solidFill>
                  <a:schemeClr val="tx1">
                    <a:lumMod val="65000"/>
                    <a:lumOff val="35000"/>
                  </a:schemeClr>
                </a:solidFill>
              </a:rPr>
              <a:t>7:</a:t>
            </a:r>
            <a:r>
              <a:rPr lang="de-DE" sz="3400" dirty="0">
                <a:solidFill>
                  <a:schemeClr val="tx1">
                    <a:lumMod val="65000"/>
                    <a:lumOff val="35000"/>
                  </a:schemeClr>
                </a:solidFill>
              </a:rPr>
              <a:t/>
            </a:r>
            <a:br>
              <a:rPr lang="de-DE" sz="3400" dirty="0">
                <a:solidFill>
                  <a:schemeClr val="tx1">
                    <a:lumMod val="65000"/>
                    <a:lumOff val="35000"/>
                  </a:schemeClr>
                </a:solidFill>
              </a:rPr>
            </a:br>
            <a:r>
              <a:rPr lang="de-DE" sz="3400" dirty="0">
                <a:solidFill>
                  <a:schemeClr val="tx1">
                    <a:lumMod val="65000"/>
                    <a:lumOff val="35000"/>
                  </a:schemeClr>
                </a:solidFill>
              </a:rPr>
              <a:t>	</a:t>
            </a:r>
            <a:r>
              <a:rPr lang="de-DE" sz="4500" dirty="0" err="1" smtClean="0"/>
              <a:t>JedAI</a:t>
            </a:r>
            <a:r>
              <a:rPr lang="de-DE" sz="4500" dirty="0" smtClean="0"/>
              <a:t> Toolkit</a:t>
            </a:r>
            <a:endParaRPr lang="de-DE" sz="4500" dirty="0"/>
          </a:p>
        </p:txBody>
      </p:sp>
    </p:spTree>
    <p:extLst>
      <p:ext uri="{BB962C8B-B14F-4D97-AF65-F5344CB8AC3E}">
        <p14:creationId xmlns:p14="http://schemas.microsoft.com/office/powerpoint/2010/main" val="7254852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721079"/>
          </a:xfrm>
        </p:spPr>
        <p:txBody>
          <a:bodyPr>
            <a:normAutofit fontScale="90000"/>
          </a:bodyPr>
          <a:lstStyle/>
          <a:p>
            <a:r>
              <a:rPr lang="en-US" dirty="0" smtClean="0"/>
              <a:t>Computational cost</a:t>
            </a:r>
            <a:endParaRPr lang="en-US" dirty="0"/>
          </a:p>
        </p:txBody>
      </p:sp>
      <p:sp>
        <p:nvSpPr>
          <p:cNvPr id="3" name="Content Placeholder 2"/>
          <p:cNvSpPr>
            <a:spLocks noGrp="1"/>
          </p:cNvSpPr>
          <p:nvPr>
            <p:ph sz="quarter" idx="4294967295"/>
          </p:nvPr>
        </p:nvSpPr>
        <p:spPr>
          <a:xfrm>
            <a:off x="841094" y="1218815"/>
            <a:ext cx="8302906" cy="4938161"/>
          </a:xfrm>
        </p:spPr>
        <p:txBody>
          <a:bodyPr/>
          <a:lstStyle/>
          <a:p>
            <a:pPr marL="24320" lvl="1" indent="-24320" defTabSz="299048">
              <a:buNone/>
            </a:pPr>
            <a:r>
              <a:rPr lang="en-US" sz="2300" dirty="0" smtClean="0"/>
              <a:t>ER </a:t>
            </a:r>
            <a:r>
              <a:rPr lang="en-US" sz="2300" dirty="0"/>
              <a:t>is an inherently quadratic problem (i.e., </a:t>
            </a:r>
            <a:r>
              <a:rPr lang="en-US" sz="2300" dirty="0">
                <a:solidFill>
                  <a:srgbClr val="C00000"/>
                </a:solidFill>
              </a:rPr>
              <a:t>O(</a:t>
            </a:r>
            <a:r>
              <a:rPr lang="en-US" sz="2300" i="1" dirty="0">
                <a:solidFill>
                  <a:srgbClr val="C00000"/>
                </a:solidFill>
              </a:rPr>
              <a:t>n</a:t>
            </a:r>
            <a:r>
              <a:rPr lang="en-US" sz="2300" i="1" baseline="30000" dirty="0">
                <a:solidFill>
                  <a:srgbClr val="C00000"/>
                </a:solidFill>
              </a:rPr>
              <a:t>2</a:t>
            </a:r>
            <a:r>
              <a:rPr lang="en-US" sz="2300" dirty="0">
                <a:solidFill>
                  <a:srgbClr val="C00000"/>
                </a:solidFill>
              </a:rPr>
              <a:t>)</a:t>
            </a:r>
            <a:r>
              <a:rPr lang="en-US" sz="2300" dirty="0"/>
              <a:t>):</a:t>
            </a:r>
          </a:p>
          <a:p>
            <a:pPr marL="24320" lvl="1" indent="-24320" defTabSz="299048">
              <a:buNone/>
            </a:pPr>
            <a:r>
              <a:rPr lang="en-US" sz="2300" dirty="0"/>
              <a:t>every entity has to be compared with all others </a:t>
            </a:r>
          </a:p>
          <a:p>
            <a:pPr marL="24320" lvl="1" indent="-24320" defTabSz="299048">
              <a:buNone/>
            </a:pPr>
            <a:r>
              <a:rPr lang="en-US" sz="2300" dirty="0">
                <a:latin typeface="Times New Roman"/>
                <a:cs typeface="Times New Roman"/>
              </a:rPr>
              <a:t> </a:t>
            </a:r>
            <a:endParaRPr lang="en-US" sz="2300" dirty="0"/>
          </a:p>
          <a:p>
            <a:pPr marL="24320" lvl="1" indent="-24320" defTabSz="299048">
              <a:buNone/>
            </a:pPr>
            <a:r>
              <a:rPr lang="en-US" sz="2300" dirty="0"/>
              <a:t>ER </a:t>
            </a:r>
            <a:r>
              <a:rPr lang="en-US" sz="2300" dirty="0" smtClean="0"/>
              <a:t>does not </a:t>
            </a:r>
            <a:r>
              <a:rPr lang="en-US" sz="2300" dirty="0"/>
              <a:t>scale </a:t>
            </a:r>
            <a:r>
              <a:rPr lang="en-US" sz="2300" dirty="0" smtClean="0"/>
              <a:t>well to </a:t>
            </a:r>
            <a:r>
              <a:rPr lang="en-US" sz="2300" dirty="0"/>
              <a:t>large entity collections (e.g., </a:t>
            </a:r>
            <a:r>
              <a:rPr lang="en-US" sz="2300" dirty="0" smtClean="0"/>
              <a:t>Web </a:t>
            </a:r>
            <a:r>
              <a:rPr lang="en-US" sz="2300" dirty="0"/>
              <a:t>Data)</a:t>
            </a:r>
          </a:p>
          <a:p>
            <a:endParaRPr lang="en-US" dirty="0" smtClean="0"/>
          </a:p>
          <a:p>
            <a:pPr marL="0" indent="0">
              <a:buNone/>
            </a:pPr>
            <a:r>
              <a:rPr lang="en-US" sz="2800" dirty="0" smtClean="0"/>
              <a:t>Solution: </a:t>
            </a:r>
            <a:r>
              <a:rPr lang="en-US" sz="2800" dirty="0" smtClean="0">
                <a:solidFill>
                  <a:srgbClr val="C00000"/>
                </a:solidFill>
              </a:rPr>
              <a:t>Blocking</a:t>
            </a:r>
          </a:p>
          <a:p>
            <a:pPr marL="488205" lvl="1" indent="-213477">
              <a:buFont typeface="Arial" pitchFamily="34" charset="0"/>
              <a:buChar char="•"/>
            </a:pPr>
            <a:r>
              <a:rPr lang="en-US" sz="2300" dirty="0"/>
              <a:t>group similar </a:t>
            </a:r>
            <a:r>
              <a:rPr lang="en-US" sz="2300" dirty="0" smtClean="0"/>
              <a:t>entities into </a:t>
            </a:r>
            <a:r>
              <a:rPr lang="en-US" sz="2300" dirty="0"/>
              <a:t>blocks</a:t>
            </a:r>
          </a:p>
          <a:p>
            <a:pPr marL="488205" lvl="1" indent="-213477">
              <a:buFont typeface="Arial" pitchFamily="34" charset="0"/>
              <a:buChar char="•"/>
            </a:pPr>
            <a:r>
              <a:rPr lang="en-US" sz="2300" dirty="0"/>
              <a:t>execute comparisons only inside </a:t>
            </a:r>
            <a:r>
              <a:rPr lang="en-US" sz="2300" dirty="0" smtClean="0"/>
              <a:t>each block</a:t>
            </a:r>
          </a:p>
          <a:p>
            <a:pPr marL="888255" lvl="2" indent="-213477"/>
            <a:r>
              <a:rPr lang="en-US" sz="2000" dirty="0" smtClean="0"/>
              <a:t>complexity is now quadratic to the size of the block (much smaller than dataset size!)</a:t>
            </a:r>
          </a:p>
        </p:txBody>
      </p:sp>
      <p:sp>
        <p:nvSpPr>
          <p:cNvPr id="4" name="Θέση υποσέλιδου 3"/>
          <p:cNvSpPr>
            <a:spLocks noGrp="1"/>
          </p:cNvSpPr>
          <p:nvPr>
            <p:ph type="ftr" sz="quarter" idx="11"/>
          </p:nvPr>
        </p:nvSpPr>
        <p:spPr/>
        <p:txBody>
          <a:bodyPr/>
          <a:lstStyle/>
          <a:p>
            <a:pPr algn="ctr">
              <a:defRPr/>
            </a:pPr>
            <a:r>
              <a:rPr lang="en-US" smtClean="0"/>
              <a:t>Papadakis &amp; Palpanas, ScaDS, Leipzig, July 2016</a:t>
            </a:r>
            <a:endParaRPr lang="en-US" dirty="0"/>
          </a:p>
        </p:txBody>
      </p:sp>
    </p:spTree>
    <p:extLst>
      <p:ext uri="{BB962C8B-B14F-4D97-AF65-F5344CB8AC3E}">
        <p14:creationId xmlns:p14="http://schemas.microsoft.com/office/powerpoint/2010/main" val="189440863"/>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smtClean="0"/>
              <a:t>the </a:t>
            </a:r>
            <a:r>
              <a:rPr lang="en-US" dirty="0" err="1" smtClean="0"/>
              <a:t>JedAI</a:t>
            </a:r>
            <a:r>
              <a:rPr lang="en-US" dirty="0" smtClean="0"/>
              <a:t> </a:t>
            </a:r>
            <a:r>
              <a:rPr lang="en-US" dirty="0" smtClean="0"/>
              <a:t>Toolkit?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err="1" smtClean="0"/>
              <a:t>JedAI</a:t>
            </a:r>
            <a:r>
              <a:rPr lang="en-US" dirty="0" smtClean="0"/>
              <a:t> can be used in three ways:</a:t>
            </a:r>
          </a:p>
          <a:p>
            <a:pPr marL="514350" indent="-514350">
              <a:buFont typeface="+mj-lt"/>
              <a:buAutoNum type="arabicPeriod"/>
            </a:pPr>
            <a:r>
              <a:rPr lang="en-US" dirty="0" smtClean="0"/>
              <a:t>As an </a:t>
            </a:r>
            <a:r>
              <a:rPr lang="en-US" dirty="0">
                <a:solidFill>
                  <a:srgbClr val="C00000"/>
                </a:solidFill>
              </a:rPr>
              <a:t>open source library </a:t>
            </a:r>
            <a:r>
              <a:rPr lang="en-US" dirty="0"/>
              <a:t>that implements numerous </a:t>
            </a:r>
            <a:r>
              <a:rPr lang="en-US" dirty="0" smtClean="0"/>
              <a:t>state-of-the-art </a:t>
            </a:r>
            <a:r>
              <a:rPr lang="en-US" dirty="0"/>
              <a:t>methods for all steps of </a:t>
            </a:r>
            <a:r>
              <a:rPr lang="en-US" dirty="0" smtClean="0"/>
              <a:t>an established </a:t>
            </a:r>
            <a:r>
              <a:rPr lang="en-US" dirty="0"/>
              <a:t>end-to-end ER </a:t>
            </a:r>
            <a:r>
              <a:rPr lang="en-US" dirty="0" smtClean="0"/>
              <a:t>workflow.</a:t>
            </a:r>
          </a:p>
          <a:p>
            <a:pPr marL="514350" indent="-514350">
              <a:buFont typeface="+mj-lt"/>
              <a:buAutoNum type="arabicPeriod"/>
            </a:pPr>
            <a:r>
              <a:rPr lang="en-US" dirty="0" smtClean="0"/>
              <a:t>As a </a:t>
            </a:r>
            <a:r>
              <a:rPr lang="en-US" dirty="0" smtClean="0">
                <a:solidFill>
                  <a:srgbClr val="C00000"/>
                </a:solidFill>
              </a:rPr>
              <a:t>desktop </a:t>
            </a:r>
            <a:r>
              <a:rPr lang="en-US" dirty="0">
                <a:solidFill>
                  <a:srgbClr val="C00000"/>
                </a:solidFill>
              </a:rPr>
              <a:t>application </a:t>
            </a:r>
            <a:r>
              <a:rPr lang="en-US" dirty="0" smtClean="0"/>
              <a:t>for ER with </a:t>
            </a:r>
            <a:r>
              <a:rPr lang="en-US" dirty="0"/>
              <a:t>an intuitive Graphical </a:t>
            </a:r>
            <a:r>
              <a:rPr lang="en-US" dirty="0" smtClean="0"/>
              <a:t>User Interface </a:t>
            </a:r>
            <a:r>
              <a:rPr lang="en-US" dirty="0"/>
              <a:t>that </a:t>
            </a:r>
            <a:r>
              <a:rPr lang="en-US" dirty="0" smtClean="0"/>
              <a:t>is suitable for both expert and lay users.</a:t>
            </a:r>
          </a:p>
          <a:p>
            <a:pPr marL="514350" indent="-514350">
              <a:buFont typeface="+mj-lt"/>
              <a:buAutoNum type="arabicPeriod"/>
            </a:pPr>
            <a:r>
              <a:rPr lang="en-US" dirty="0" smtClean="0"/>
              <a:t>As a </a:t>
            </a:r>
            <a:r>
              <a:rPr lang="en-US" dirty="0" smtClean="0">
                <a:solidFill>
                  <a:srgbClr val="C00000"/>
                </a:solidFill>
              </a:rPr>
              <a:t>workbench</a:t>
            </a:r>
            <a:r>
              <a:rPr lang="en-US" dirty="0" smtClean="0"/>
              <a:t> for comparing all performance aspects of various (configurations of) end-to-end ER workflows.</a:t>
            </a:r>
            <a:endParaRPr lang="en-US" dirty="0"/>
          </a:p>
        </p:txBody>
      </p:sp>
    </p:spTree>
    <p:extLst>
      <p:ext uri="{BB962C8B-B14F-4D97-AF65-F5344CB8AC3E}">
        <p14:creationId xmlns:p14="http://schemas.microsoft.com/office/powerpoint/2010/main" val="402449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does </a:t>
            </a:r>
            <a:r>
              <a:rPr lang="en-US" dirty="0" smtClean="0"/>
              <a:t>the </a:t>
            </a:r>
            <a:r>
              <a:rPr lang="en-US" dirty="0" err="1" smtClean="0"/>
              <a:t>JedAI</a:t>
            </a:r>
            <a:r>
              <a:rPr lang="en-US" dirty="0" smtClean="0"/>
              <a:t> </a:t>
            </a:r>
            <a:r>
              <a:rPr lang="en-US" dirty="0"/>
              <a:t>Toolkit work?</a:t>
            </a:r>
          </a:p>
        </p:txBody>
      </p:sp>
      <p:sp>
        <p:nvSpPr>
          <p:cNvPr id="3" name="Content Placeholder 2"/>
          <p:cNvSpPr>
            <a:spLocks noGrp="1"/>
          </p:cNvSpPr>
          <p:nvPr>
            <p:ph idx="1"/>
          </p:nvPr>
        </p:nvSpPr>
        <p:spPr/>
        <p:txBody>
          <a:bodyPr>
            <a:normAutofit/>
          </a:bodyPr>
          <a:lstStyle/>
          <a:p>
            <a:pPr marL="0" indent="0">
              <a:buNone/>
            </a:pPr>
            <a:r>
              <a:rPr lang="en-US" sz="2800" dirty="0" err="1" smtClean="0"/>
              <a:t>JedAI</a:t>
            </a:r>
            <a:r>
              <a:rPr lang="en-US" sz="2800" dirty="0" smtClean="0"/>
              <a:t> implements the following </a:t>
            </a:r>
            <a:r>
              <a:rPr lang="en-US" sz="2800" dirty="0" smtClean="0">
                <a:solidFill>
                  <a:srgbClr val="C00000"/>
                </a:solidFill>
              </a:rPr>
              <a:t>schema-agnostic, end-to-end workflow </a:t>
            </a:r>
            <a:r>
              <a:rPr lang="en-US" sz="2800" dirty="0" smtClean="0"/>
              <a:t>for both Clean-Clean and Dirty ER:</a:t>
            </a:r>
            <a:endParaRPr lang="en-US" sz="2800" dirty="0"/>
          </a:p>
        </p:txBody>
      </p:sp>
      <p:sp>
        <p:nvSpPr>
          <p:cNvPr id="4" name="TextBox 3"/>
          <p:cNvSpPr txBox="1"/>
          <p:nvPr/>
        </p:nvSpPr>
        <p:spPr>
          <a:xfrm>
            <a:off x="76200" y="2983465"/>
            <a:ext cx="883296" cy="584775"/>
          </a:xfrm>
          <a:prstGeom prst="rect">
            <a:avLst/>
          </a:prstGeom>
          <a:noFill/>
          <a:ln w="28575">
            <a:solidFill>
              <a:schemeClr val="tx1"/>
            </a:solidFill>
          </a:ln>
        </p:spPr>
        <p:txBody>
          <a:bodyPr wrap="square" rtlCol="0">
            <a:spAutoFit/>
          </a:bodyPr>
          <a:lstStyle/>
          <a:p>
            <a:pPr algn="ctr"/>
            <a:r>
              <a:rPr lang="en-US" sz="1600" b="1" dirty="0" smtClean="0"/>
              <a:t>Data Reading</a:t>
            </a:r>
            <a:endParaRPr lang="en-US" sz="1600" b="1" dirty="0"/>
          </a:p>
        </p:txBody>
      </p:sp>
      <p:cxnSp>
        <p:nvCxnSpPr>
          <p:cNvPr id="5" name="Straight Arrow Connector 4"/>
          <p:cNvCxnSpPr/>
          <p:nvPr/>
        </p:nvCxnSpPr>
        <p:spPr>
          <a:xfrm>
            <a:off x="966492" y="3275851"/>
            <a:ext cx="304800"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271292" y="2983467"/>
            <a:ext cx="891646" cy="584775"/>
          </a:xfrm>
          <a:prstGeom prst="rect">
            <a:avLst/>
          </a:prstGeom>
          <a:noFill/>
          <a:ln w="28575">
            <a:solidFill>
              <a:schemeClr val="tx1"/>
            </a:solidFill>
          </a:ln>
        </p:spPr>
        <p:txBody>
          <a:bodyPr wrap="square" rtlCol="0">
            <a:spAutoFit/>
          </a:bodyPr>
          <a:lstStyle/>
          <a:p>
            <a:pPr algn="ctr"/>
            <a:r>
              <a:rPr lang="en-US" sz="1600" b="1" dirty="0" smtClean="0"/>
              <a:t>Block</a:t>
            </a:r>
          </a:p>
          <a:p>
            <a:pPr algn="ctr"/>
            <a:r>
              <a:rPr lang="en-US" sz="1600" b="1" dirty="0" smtClean="0"/>
              <a:t>Building</a:t>
            </a:r>
            <a:endParaRPr lang="en-US" sz="1600" b="1" dirty="0"/>
          </a:p>
        </p:txBody>
      </p:sp>
      <p:sp>
        <p:nvSpPr>
          <p:cNvPr id="7" name="TextBox 6"/>
          <p:cNvSpPr txBox="1"/>
          <p:nvPr/>
        </p:nvSpPr>
        <p:spPr>
          <a:xfrm>
            <a:off x="2475358" y="2983466"/>
            <a:ext cx="914400" cy="584775"/>
          </a:xfrm>
          <a:prstGeom prst="rect">
            <a:avLst/>
          </a:prstGeom>
          <a:noFill/>
          <a:ln w="28575">
            <a:solidFill>
              <a:schemeClr val="tx1"/>
            </a:solidFill>
          </a:ln>
        </p:spPr>
        <p:txBody>
          <a:bodyPr wrap="square" rtlCol="0">
            <a:spAutoFit/>
          </a:bodyPr>
          <a:lstStyle/>
          <a:p>
            <a:pPr algn="ctr"/>
            <a:r>
              <a:rPr lang="en-US" sz="1600" b="1" dirty="0" smtClean="0"/>
              <a:t>Block</a:t>
            </a:r>
          </a:p>
          <a:p>
            <a:pPr algn="ctr"/>
            <a:r>
              <a:rPr lang="en-US" sz="1600" b="1" dirty="0" smtClean="0"/>
              <a:t>Cleaning</a:t>
            </a:r>
            <a:endParaRPr lang="en-US" sz="1600" b="1" dirty="0"/>
          </a:p>
        </p:txBody>
      </p:sp>
      <p:sp>
        <p:nvSpPr>
          <p:cNvPr id="8" name="TextBox 7"/>
          <p:cNvSpPr txBox="1"/>
          <p:nvPr/>
        </p:nvSpPr>
        <p:spPr>
          <a:xfrm>
            <a:off x="3694558" y="2978963"/>
            <a:ext cx="1234856" cy="584775"/>
          </a:xfrm>
          <a:prstGeom prst="rect">
            <a:avLst/>
          </a:prstGeom>
          <a:noFill/>
          <a:ln w="28575">
            <a:solidFill>
              <a:schemeClr val="tx1"/>
            </a:solidFill>
          </a:ln>
        </p:spPr>
        <p:txBody>
          <a:bodyPr wrap="square" rtlCol="0">
            <a:spAutoFit/>
          </a:bodyPr>
          <a:lstStyle/>
          <a:p>
            <a:pPr algn="ctr"/>
            <a:r>
              <a:rPr lang="en-US" sz="1600" b="1" dirty="0" smtClean="0"/>
              <a:t>Comparison</a:t>
            </a:r>
          </a:p>
          <a:p>
            <a:pPr algn="ctr"/>
            <a:r>
              <a:rPr lang="en-US" sz="1600" b="1" dirty="0" smtClean="0"/>
              <a:t>Cleaning</a:t>
            </a:r>
            <a:endParaRPr lang="en-US" sz="1600" b="1" dirty="0"/>
          </a:p>
        </p:txBody>
      </p:sp>
      <p:sp>
        <p:nvSpPr>
          <p:cNvPr id="9" name="TextBox 8"/>
          <p:cNvSpPr txBox="1"/>
          <p:nvPr/>
        </p:nvSpPr>
        <p:spPr>
          <a:xfrm>
            <a:off x="5234214" y="2983565"/>
            <a:ext cx="998950" cy="584775"/>
          </a:xfrm>
          <a:prstGeom prst="rect">
            <a:avLst/>
          </a:prstGeom>
          <a:noFill/>
          <a:ln w="28575">
            <a:solidFill>
              <a:schemeClr val="tx1"/>
            </a:solidFill>
          </a:ln>
        </p:spPr>
        <p:txBody>
          <a:bodyPr wrap="square" rtlCol="0">
            <a:spAutoFit/>
          </a:bodyPr>
          <a:lstStyle/>
          <a:p>
            <a:pPr algn="ctr"/>
            <a:r>
              <a:rPr lang="en-US" sz="1600" b="1" dirty="0" smtClean="0"/>
              <a:t>Entity</a:t>
            </a:r>
          </a:p>
          <a:p>
            <a:pPr algn="ctr"/>
            <a:r>
              <a:rPr lang="en-US" sz="1600" b="1" dirty="0" smtClean="0"/>
              <a:t>Matching</a:t>
            </a:r>
            <a:endParaRPr lang="en-US" sz="1600" b="1" dirty="0"/>
          </a:p>
        </p:txBody>
      </p:sp>
      <p:sp>
        <p:nvSpPr>
          <p:cNvPr id="10" name="TextBox 9"/>
          <p:cNvSpPr txBox="1"/>
          <p:nvPr/>
        </p:nvSpPr>
        <p:spPr>
          <a:xfrm>
            <a:off x="6537964" y="2983468"/>
            <a:ext cx="1066800" cy="584775"/>
          </a:xfrm>
          <a:prstGeom prst="rect">
            <a:avLst/>
          </a:prstGeom>
          <a:noFill/>
          <a:ln w="28575">
            <a:solidFill>
              <a:schemeClr val="tx1"/>
            </a:solidFill>
          </a:ln>
        </p:spPr>
        <p:txBody>
          <a:bodyPr wrap="square" rtlCol="0">
            <a:spAutoFit/>
          </a:bodyPr>
          <a:lstStyle/>
          <a:p>
            <a:pPr algn="ctr"/>
            <a:r>
              <a:rPr lang="en-US" sz="1600" b="1" dirty="0" smtClean="0"/>
              <a:t>Entity</a:t>
            </a:r>
          </a:p>
          <a:p>
            <a:pPr algn="ctr"/>
            <a:r>
              <a:rPr lang="en-US" sz="1600" b="1" dirty="0" smtClean="0"/>
              <a:t>Clustering</a:t>
            </a:r>
            <a:endParaRPr lang="en-US" sz="1600" b="1" dirty="0"/>
          </a:p>
        </p:txBody>
      </p:sp>
      <p:sp>
        <p:nvSpPr>
          <p:cNvPr id="11" name="TextBox 10"/>
          <p:cNvSpPr txBox="1"/>
          <p:nvPr/>
        </p:nvSpPr>
        <p:spPr>
          <a:xfrm>
            <a:off x="7909564" y="2988985"/>
            <a:ext cx="1066800" cy="584775"/>
          </a:xfrm>
          <a:prstGeom prst="rect">
            <a:avLst/>
          </a:prstGeom>
          <a:noFill/>
          <a:ln w="28575">
            <a:solidFill>
              <a:schemeClr val="tx1"/>
            </a:solidFill>
          </a:ln>
        </p:spPr>
        <p:txBody>
          <a:bodyPr wrap="square" rtlCol="0">
            <a:spAutoFit/>
          </a:bodyPr>
          <a:lstStyle/>
          <a:p>
            <a:pPr algn="ctr"/>
            <a:r>
              <a:rPr lang="en-US" sz="1600" b="1" dirty="0" smtClean="0"/>
              <a:t>Evaluation &amp; Storing</a:t>
            </a:r>
            <a:endParaRPr lang="en-US" sz="1600" b="1" dirty="0"/>
          </a:p>
        </p:txBody>
      </p:sp>
      <p:cxnSp>
        <p:nvCxnSpPr>
          <p:cNvPr id="12" name="Straight Arrow Connector 11"/>
          <p:cNvCxnSpPr/>
          <p:nvPr/>
        </p:nvCxnSpPr>
        <p:spPr>
          <a:xfrm>
            <a:off x="2170558" y="3271351"/>
            <a:ext cx="304800"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389758" y="3275952"/>
            <a:ext cx="304800"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929414" y="3271349"/>
            <a:ext cx="304800"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233164" y="3275953"/>
            <a:ext cx="304800"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604764" y="3271348"/>
            <a:ext cx="304800"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232966" y="2684492"/>
            <a:ext cx="1000198" cy="338554"/>
          </a:xfrm>
          <a:prstGeom prst="rect">
            <a:avLst/>
          </a:prstGeom>
          <a:noFill/>
        </p:spPr>
        <p:txBody>
          <a:bodyPr wrap="square" rtlCol="0">
            <a:spAutoFit/>
          </a:bodyPr>
          <a:lstStyle/>
          <a:p>
            <a:pPr algn="ctr"/>
            <a:r>
              <a:rPr lang="en-US" sz="1600" dirty="0" smtClean="0"/>
              <a:t>Step 5</a:t>
            </a:r>
            <a:endParaRPr lang="en-US" sz="1600" dirty="0"/>
          </a:p>
        </p:txBody>
      </p:sp>
      <p:sp>
        <p:nvSpPr>
          <p:cNvPr id="18" name="TextBox 17"/>
          <p:cNvSpPr txBox="1"/>
          <p:nvPr/>
        </p:nvSpPr>
        <p:spPr>
          <a:xfrm>
            <a:off x="1271292" y="2673291"/>
            <a:ext cx="890292" cy="338554"/>
          </a:xfrm>
          <a:prstGeom prst="rect">
            <a:avLst/>
          </a:prstGeom>
          <a:noFill/>
        </p:spPr>
        <p:txBody>
          <a:bodyPr wrap="square" rtlCol="0">
            <a:spAutoFit/>
          </a:bodyPr>
          <a:lstStyle/>
          <a:p>
            <a:pPr algn="ctr"/>
            <a:r>
              <a:rPr lang="en-US" sz="1600" dirty="0" smtClean="0"/>
              <a:t>Step 2</a:t>
            </a:r>
            <a:endParaRPr lang="en-US" sz="1600" dirty="0"/>
          </a:p>
        </p:txBody>
      </p:sp>
      <p:sp>
        <p:nvSpPr>
          <p:cNvPr id="19" name="TextBox 18"/>
          <p:cNvSpPr txBox="1"/>
          <p:nvPr/>
        </p:nvSpPr>
        <p:spPr>
          <a:xfrm>
            <a:off x="2475358" y="2684492"/>
            <a:ext cx="914400" cy="338554"/>
          </a:xfrm>
          <a:prstGeom prst="rect">
            <a:avLst/>
          </a:prstGeom>
          <a:noFill/>
        </p:spPr>
        <p:txBody>
          <a:bodyPr wrap="square" rtlCol="0">
            <a:spAutoFit/>
          </a:bodyPr>
          <a:lstStyle/>
          <a:p>
            <a:pPr algn="ctr"/>
            <a:r>
              <a:rPr lang="en-US" sz="1600" dirty="0" smtClean="0"/>
              <a:t>Step 3</a:t>
            </a:r>
            <a:endParaRPr lang="en-US" sz="1600" dirty="0"/>
          </a:p>
        </p:txBody>
      </p:sp>
      <p:sp>
        <p:nvSpPr>
          <p:cNvPr id="20" name="TextBox 19"/>
          <p:cNvSpPr txBox="1"/>
          <p:nvPr/>
        </p:nvSpPr>
        <p:spPr>
          <a:xfrm>
            <a:off x="3693934" y="2673132"/>
            <a:ext cx="1235480" cy="338554"/>
          </a:xfrm>
          <a:prstGeom prst="rect">
            <a:avLst/>
          </a:prstGeom>
          <a:noFill/>
        </p:spPr>
        <p:txBody>
          <a:bodyPr wrap="square" rtlCol="0">
            <a:spAutoFit/>
          </a:bodyPr>
          <a:lstStyle/>
          <a:p>
            <a:pPr algn="ctr"/>
            <a:r>
              <a:rPr lang="en-US" sz="1600" dirty="0" smtClean="0"/>
              <a:t>Step 4</a:t>
            </a:r>
            <a:endParaRPr lang="en-US" sz="1600" dirty="0"/>
          </a:p>
        </p:txBody>
      </p:sp>
      <p:sp>
        <p:nvSpPr>
          <p:cNvPr id="21" name="TextBox 20"/>
          <p:cNvSpPr txBox="1"/>
          <p:nvPr/>
        </p:nvSpPr>
        <p:spPr>
          <a:xfrm>
            <a:off x="6537964" y="2684492"/>
            <a:ext cx="1066800" cy="338554"/>
          </a:xfrm>
          <a:prstGeom prst="rect">
            <a:avLst/>
          </a:prstGeom>
          <a:noFill/>
        </p:spPr>
        <p:txBody>
          <a:bodyPr wrap="square" rtlCol="0">
            <a:spAutoFit/>
          </a:bodyPr>
          <a:lstStyle/>
          <a:p>
            <a:pPr algn="ctr"/>
            <a:r>
              <a:rPr lang="en-US" sz="1600" dirty="0" smtClean="0"/>
              <a:t>Step 6</a:t>
            </a:r>
            <a:endParaRPr lang="en-US" sz="1600" dirty="0"/>
          </a:p>
        </p:txBody>
      </p:sp>
      <p:sp>
        <p:nvSpPr>
          <p:cNvPr id="22" name="TextBox 21"/>
          <p:cNvSpPr txBox="1"/>
          <p:nvPr/>
        </p:nvSpPr>
        <p:spPr>
          <a:xfrm>
            <a:off x="76200" y="2678668"/>
            <a:ext cx="890292" cy="338554"/>
          </a:xfrm>
          <a:prstGeom prst="rect">
            <a:avLst/>
          </a:prstGeom>
          <a:noFill/>
        </p:spPr>
        <p:txBody>
          <a:bodyPr wrap="square" rtlCol="0">
            <a:spAutoFit/>
          </a:bodyPr>
          <a:lstStyle/>
          <a:p>
            <a:pPr algn="ctr"/>
            <a:r>
              <a:rPr lang="en-US" sz="1600" dirty="0" smtClean="0"/>
              <a:t>Step 1</a:t>
            </a:r>
            <a:endParaRPr lang="en-US" sz="1600" dirty="0"/>
          </a:p>
        </p:txBody>
      </p:sp>
      <p:sp>
        <p:nvSpPr>
          <p:cNvPr id="23" name="TextBox 22"/>
          <p:cNvSpPr txBox="1"/>
          <p:nvPr/>
        </p:nvSpPr>
        <p:spPr>
          <a:xfrm>
            <a:off x="7909564" y="2684492"/>
            <a:ext cx="1066800" cy="338554"/>
          </a:xfrm>
          <a:prstGeom prst="rect">
            <a:avLst/>
          </a:prstGeom>
          <a:noFill/>
        </p:spPr>
        <p:txBody>
          <a:bodyPr wrap="square" rtlCol="0">
            <a:spAutoFit/>
          </a:bodyPr>
          <a:lstStyle/>
          <a:p>
            <a:pPr algn="ctr"/>
            <a:r>
              <a:rPr lang="en-US" sz="1600" dirty="0" smtClean="0"/>
              <a:t>Step 7</a:t>
            </a:r>
            <a:endParaRPr lang="en-US" sz="1600" dirty="0"/>
          </a:p>
        </p:txBody>
      </p:sp>
      <p:sp>
        <p:nvSpPr>
          <p:cNvPr id="25" name="TextBox 24"/>
          <p:cNvSpPr txBox="1"/>
          <p:nvPr/>
        </p:nvSpPr>
        <p:spPr>
          <a:xfrm>
            <a:off x="-89952" y="3669267"/>
            <a:ext cx="1361244" cy="1569660"/>
          </a:xfrm>
          <a:prstGeom prst="rect">
            <a:avLst/>
          </a:prstGeom>
          <a:noFill/>
        </p:spPr>
        <p:txBody>
          <a:bodyPr wrap="square" rtlCol="0">
            <a:spAutoFit/>
          </a:bodyPr>
          <a:lstStyle/>
          <a:p>
            <a:pPr algn="ctr"/>
            <a:r>
              <a:rPr lang="en-US" sz="1600" dirty="0" smtClean="0"/>
              <a:t>Reads files containing the entity profiles and the golden standard.</a:t>
            </a:r>
            <a:endParaRPr lang="en-US" sz="1600" b="1" dirty="0" smtClean="0">
              <a:solidFill>
                <a:srgbClr val="C00000"/>
              </a:solidFill>
            </a:endParaRPr>
          </a:p>
        </p:txBody>
      </p:sp>
      <p:sp>
        <p:nvSpPr>
          <p:cNvPr id="27" name="TextBox 26"/>
          <p:cNvSpPr txBox="1"/>
          <p:nvPr/>
        </p:nvSpPr>
        <p:spPr>
          <a:xfrm>
            <a:off x="1118892" y="3672056"/>
            <a:ext cx="1204066" cy="830997"/>
          </a:xfrm>
          <a:prstGeom prst="rect">
            <a:avLst/>
          </a:prstGeom>
          <a:noFill/>
        </p:spPr>
        <p:txBody>
          <a:bodyPr wrap="square" rtlCol="0">
            <a:spAutoFit/>
          </a:bodyPr>
          <a:lstStyle/>
          <a:p>
            <a:pPr algn="ctr"/>
            <a:r>
              <a:rPr lang="en-US" sz="1600" dirty="0" smtClean="0"/>
              <a:t>Creates </a:t>
            </a:r>
          </a:p>
          <a:p>
            <a:pPr algn="ctr"/>
            <a:r>
              <a:rPr lang="en-US" sz="1600" dirty="0">
                <a:solidFill>
                  <a:srgbClr val="C00000"/>
                </a:solidFill>
              </a:rPr>
              <a:t>overlapping</a:t>
            </a:r>
            <a:r>
              <a:rPr lang="en-US" sz="1600" dirty="0"/>
              <a:t> </a:t>
            </a:r>
            <a:r>
              <a:rPr lang="en-US" sz="1600" dirty="0" smtClean="0"/>
              <a:t>blocks.</a:t>
            </a:r>
            <a:endParaRPr lang="en-US" sz="1600" dirty="0"/>
          </a:p>
        </p:txBody>
      </p:sp>
      <p:sp>
        <p:nvSpPr>
          <p:cNvPr id="28" name="TextBox 27"/>
          <p:cNvSpPr txBox="1"/>
          <p:nvPr/>
        </p:nvSpPr>
        <p:spPr>
          <a:xfrm>
            <a:off x="2170558" y="3669267"/>
            <a:ext cx="1563242" cy="1815882"/>
          </a:xfrm>
          <a:prstGeom prst="rect">
            <a:avLst/>
          </a:prstGeom>
          <a:noFill/>
        </p:spPr>
        <p:txBody>
          <a:bodyPr wrap="square" rtlCol="0">
            <a:spAutoFit/>
          </a:bodyPr>
          <a:lstStyle/>
          <a:p>
            <a:pPr algn="ctr"/>
            <a:r>
              <a:rPr lang="en-US" sz="1600" dirty="0" smtClean="0">
                <a:solidFill>
                  <a:srgbClr val="C00000"/>
                </a:solidFill>
              </a:rPr>
              <a:t>Optional</a:t>
            </a:r>
            <a:r>
              <a:rPr lang="en-US" sz="1600" dirty="0" smtClean="0"/>
              <a:t> step that cleans blocks from useless comparisons (</a:t>
            </a:r>
            <a:r>
              <a:rPr lang="en-US" sz="1600" dirty="0" smtClean="0">
                <a:solidFill>
                  <a:srgbClr val="C00000"/>
                </a:solidFill>
              </a:rPr>
              <a:t>repeated</a:t>
            </a:r>
            <a:r>
              <a:rPr lang="en-US" sz="1600" dirty="0" smtClean="0"/>
              <a:t>, </a:t>
            </a:r>
            <a:r>
              <a:rPr lang="en-US" sz="1600" dirty="0" smtClean="0">
                <a:solidFill>
                  <a:srgbClr val="C00000"/>
                </a:solidFill>
              </a:rPr>
              <a:t>superfluous</a:t>
            </a:r>
            <a:r>
              <a:rPr lang="en-US" sz="1600" dirty="0" smtClean="0"/>
              <a:t>).</a:t>
            </a:r>
            <a:endParaRPr lang="en-US" sz="1600" dirty="0"/>
          </a:p>
        </p:txBody>
      </p:sp>
      <p:sp>
        <p:nvSpPr>
          <p:cNvPr id="29" name="TextBox 28"/>
          <p:cNvSpPr txBox="1"/>
          <p:nvPr/>
        </p:nvSpPr>
        <p:spPr>
          <a:xfrm>
            <a:off x="3555475" y="3669266"/>
            <a:ext cx="1563242" cy="1815882"/>
          </a:xfrm>
          <a:prstGeom prst="rect">
            <a:avLst/>
          </a:prstGeom>
          <a:noFill/>
        </p:spPr>
        <p:txBody>
          <a:bodyPr wrap="square" rtlCol="0">
            <a:spAutoFit/>
          </a:bodyPr>
          <a:lstStyle/>
          <a:p>
            <a:pPr algn="ctr"/>
            <a:r>
              <a:rPr lang="en-US" sz="1600" dirty="0" smtClean="0">
                <a:solidFill>
                  <a:srgbClr val="C00000"/>
                </a:solidFill>
              </a:rPr>
              <a:t>Optional</a:t>
            </a:r>
            <a:r>
              <a:rPr lang="en-US" sz="1600" dirty="0" smtClean="0"/>
              <a:t> step that operates on the level of individual comparisons to remove the useless ones.</a:t>
            </a:r>
            <a:endParaRPr lang="en-US" sz="1600" dirty="0"/>
          </a:p>
        </p:txBody>
      </p:sp>
      <p:sp>
        <p:nvSpPr>
          <p:cNvPr id="30" name="TextBox 29"/>
          <p:cNvSpPr txBox="1"/>
          <p:nvPr/>
        </p:nvSpPr>
        <p:spPr>
          <a:xfrm>
            <a:off x="5017719" y="3669266"/>
            <a:ext cx="1459281" cy="830997"/>
          </a:xfrm>
          <a:prstGeom prst="rect">
            <a:avLst/>
          </a:prstGeom>
          <a:noFill/>
        </p:spPr>
        <p:txBody>
          <a:bodyPr wrap="square" rtlCol="0">
            <a:spAutoFit/>
          </a:bodyPr>
          <a:lstStyle/>
          <a:p>
            <a:pPr algn="ctr"/>
            <a:r>
              <a:rPr lang="en-US" sz="1600" dirty="0" smtClean="0"/>
              <a:t>Executes all retained comparisons.</a:t>
            </a:r>
            <a:endParaRPr lang="en-US" sz="1600" dirty="0"/>
          </a:p>
        </p:txBody>
      </p:sp>
      <p:sp>
        <p:nvSpPr>
          <p:cNvPr id="31" name="TextBox 30"/>
          <p:cNvSpPr txBox="1"/>
          <p:nvPr/>
        </p:nvSpPr>
        <p:spPr>
          <a:xfrm>
            <a:off x="6377394" y="3665567"/>
            <a:ext cx="1563242" cy="1077218"/>
          </a:xfrm>
          <a:prstGeom prst="rect">
            <a:avLst/>
          </a:prstGeom>
          <a:noFill/>
        </p:spPr>
        <p:txBody>
          <a:bodyPr wrap="square" rtlCol="0">
            <a:spAutoFit/>
          </a:bodyPr>
          <a:lstStyle/>
          <a:p>
            <a:pPr algn="ctr"/>
            <a:r>
              <a:rPr lang="en-US" sz="1600" dirty="0" smtClean="0"/>
              <a:t>Partitions the similarity graph into equivalence clusters.</a:t>
            </a:r>
            <a:endParaRPr lang="en-US" sz="1600" dirty="0"/>
          </a:p>
        </p:txBody>
      </p:sp>
      <p:sp>
        <p:nvSpPr>
          <p:cNvPr id="32" name="TextBox 31"/>
          <p:cNvSpPr txBox="1"/>
          <p:nvPr/>
        </p:nvSpPr>
        <p:spPr>
          <a:xfrm>
            <a:off x="7848600" y="3664656"/>
            <a:ext cx="1386836" cy="1815882"/>
          </a:xfrm>
          <a:prstGeom prst="rect">
            <a:avLst/>
          </a:prstGeom>
          <a:noFill/>
        </p:spPr>
        <p:txBody>
          <a:bodyPr wrap="square" rtlCol="0">
            <a:spAutoFit/>
          </a:bodyPr>
          <a:lstStyle/>
          <a:p>
            <a:pPr algn="ctr"/>
            <a:r>
              <a:rPr lang="en-US" sz="1600" dirty="0" smtClean="0"/>
              <a:t>Stores and presents performance results</a:t>
            </a:r>
            <a:br>
              <a:rPr lang="en-US" sz="1600" dirty="0" smtClean="0"/>
            </a:br>
            <a:r>
              <a:rPr lang="en-US" sz="1600" dirty="0" smtClean="0"/>
              <a:t>w.r.t. numerous measures.</a:t>
            </a:r>
            <a:endParaRPr lang="en-US" sz="1600" dirty="0"/>
          </a:p>
        </p:txBody>
      </p:sp>
    </p:spTree>
    <p:extLst>
      <p:ext uri="{BB962C8B-B14F-4D97-AF65-F5344CB8AC3E}">
        <p14:creationId xmlns:p14="http://schemas.microsoft.com/office/powerpoint/2010/main" val="280445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7" grpId="0"/>
      <p:bldP spid="18" grpId="0"/>
      <p:bldP spid="19" grpId="0"/>
      <p:bldP spid="20" grpId="0"/>
      <p:bldP spid="21" grpId="0"/>
      <p:bldP spid="22" grpId="0"/>
      <p:bldP spid="23" grpId="0"/>
      <p:bldP spid="25" grpId="0"/>
      <p:bldP spid="27" grpId="0"/>
      <p:bldP spid="28" grpId="0"/>
      <p:bldP spid="29" grpId="0"/>
      <p:bldP spid="30" grpId="0"/>
      <p:bldP spid="31" grpId="0"/>
      <p:bldP spid="32"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1" y="274638"/>
            <a:ext cx="8762174" cy="1143000"/>
          </a:xfrm>
        </p:spPr>
        <p:txBody>
          <a:bodyPr>
            <a:normAutofit/>
          </a:bodyPr>
          <a:lstStyle/>
          <a:p>
            <a:r>
              <a:rPr lang="en-US" dirty="0" smtClean="0"/>
              <a:t>How is </a:t>
            </a:r>
            <a:r>
              <a:rPr lang="en-US" dirty="0" smtClean="0"/>
              <a:t>the </a:t>
            </a:r>
            <a:r>
              <a:rPr lang="en-US" dirty="0" err="1" smtClean="0"/>
              <a:t>JedAI</a:t>
            </a:r>
            <a:r>
              <a:rPr lang="en-US" dirty="0" smtClean="0"/>
              <a:t> </a:t>
            </a:r>
            <a:r>
              <a:rPr lang="en-US" dirty="0" smtClean="0"/>
              <a:t>Toolkit structured?</a:t>
            </a:r>
            <a:endParaRPr lang="en-US" dirty="0"/>
          </a:p>
        </p:txBody>
      </p:sp>
      <p:sp>
        <p:nvSpPr>
          <p:cNvPr id="3" name="Content Placeholder 2"/>
          <p:cNvSpPr>
            <a:spLocks noGrp="1"/>
          </p:cNvSpPr>
          <p:nvPr>
            <p:ph idx="1"/>
          </p:nvPr>
        </p:nvSpPr>
        <p:spPr>
          <a:xfrm>
            <a:off x="457200" y="1600200"/>
            <a:ext cx="4419600" cy="4525963"/>
          </a:xfrm>
        </p:spPr>
        <p:txBody>
          <a:bodyPr/>
          <a:lstStyle/>
          <a:p>
            <a:r>
              <a:rPr lang="en-US" dirty="0" smtClean="0">
                <a:solidFill>
                  <a:srgbClr val="C00000"/>
                </a:solidFill>
              </a:rPr>
              <a:t>Modular</a:t>
            </a:r>
            <a:r>
              <a:rPr lang="en-US" dirty="0" smtClean="0"/>
              <a:t> architecture: one module per workflow step.</a:t>
            </a:r>
          </a:p>
          <a:p>
            <a:endParaRPr lang="en-US" dirty="0" smtClean="0">
              <a:solidFill>
                <a:srgbClr val="C00000"/>
              </a:solidFill>
            </a:endParaRPr>
          </a:p>
          <a:p>
            <a:r>
              <a:rPr lang="en-US" dirty="0" smtClean="0">
                <a:solidFill>
                  <a:srgbClr val="C00000"/>
                </a:solidFill>
              </a:rPr>
              <a:t>Extensible</a:t>
            </a:r>
            <a:r>
              <a:rPr lang="en-US" dirty="0" smtClean="0"/>
              <a:t> </a:t>
            </a:r>
            <a:r>
              <a:rPr lang="en-US" dirty="0" smtClean="0"/>
              <a:t>architecture (e.g., ontology matching)</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1752600"/>
            <a:ext cx="4136895" cy="4343400"/>
          </a:xfrm>
          <a:prstGeom prst="rect">
            <a:avLst/>
          </a:prstGeom>
        </p:spPr>
      </p:pic>
      <p:sp>
        <p:nvSpPr>
          <p:cNvPr id="7" name="TextBox 6"/>
          <p:cNvSpPr txBox="1"/>
          <p:nvPr/>
        </p:nvSpPr>
        <p:spPr>
          <a:xfrm>
            <a:off x="5615730" y="5181600"/>
            <a:ext cx="1371600" cy="307777"/>
          </a:xfrm>
          <a:prstGeom prst="rect">
            <a:avLst/>
          </a:prstGeom>
          <a:solidFill>
            <a:schemeClr val="bg1">
              <a:lumMod val="95000"/>
            </a:schemeClr>
          </a:solidFill>
          <a:ln w="9525">
            <a:solidFill>
              <a:schemeClr val="bg1">
                <a:lumMod val="50000"/>
              </a:schemeClr>
            </a:solidFill>
          </a:ln>
        </p:spPr>
        <p:txBody>
          <a:bodyPr wrap="square" rtlCol="0">
            <a:spAutoFit/>
          </a:bodyPr>
          <a:lstStyle/>
          <a:p>
            <a:pPr algn="ctr"/>
            <a:r>
              <a:rPr lang="en-US" sz="1400" b="1" dirty="0" smtClean="0">
                <a:solidFill>
                  <a:srgbClr val="C00000"/>
                </a:solidFill>
              </a:rPr>
              <a:t>???</a:t>
            </a:r>
            <a:endParaRPr lang="en-US" sz="1400" b="1" dirty="0">
              <a:solidFill>
                <a:srgbClr val="C00000"/>
              </a:solidFill>
            </a:endParaRPr>
          </a:p>
        </p:txBody>
      </p:sp>
    </p:spTree>
    <p:extLst>
      <p:ext uri="{BB962C8B-B14F-4D97-AF65-F5344CB8AC3E}">
        <p14:creationId xmlns:p14="http://schemas.microsoft.com/office/powerpoint/2010/main" val="166708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a:t>
            </a:r>
            <a:r>
              <a:rPr lang="en-US" dirty="0" smtClean="0"/>
              <a:t>can I build an ER workflow?</a:t>
            </a:r>
            <a:endParaRPr lang="en-US" dirty="0"/>
          </a:p>
        </p:txBody>
      </p:sp>
      <p:sp>
        <p:nvSpPr>
          <p:cNvPr id="3" name="Content Placeholder 2"/>
          <p:cNvSpPr>
            <a:spLocks noGrp="1"/>
          </p:cNvSpPr>
          <p:nvPr>
            <p:ph idx="1"/>
          </p:nvPr>
        </p:nvSpPr>
        <p:spPr>
          <a:xfrm>
            <a:off x="457200" y="1600200"/>
            <a:ext cx="8305800" cy="4525963"/>
          </a:xfrm>
        </p:spPr>
        <p:txBody>
          <a:bodyPr>
            <a:normAutofit/>
          </a:bodyPr>
          <a:lstStyle/>
          <a:p>
            <a:pPr marL="0" indent="0">
              <a:buNone/>
            </a:pPr>
            <a:r>
              <a:rPr lang="en-US" sz="2800" dirty="0" err="1" smtClean="0"/>
              <a:t>JedAI</a:t>
            </a:r>
            <a:r>
              <a:rPr lang="en-US" sz="2800" dirty="0" smtClean="0"/>
              <a:t> supports several </a:t>
            </a:r>
            <a:r>
              <a:rPr lang="en-US" sz="2800" dirty="0" smtClean="0">
                <a:solidFill>
                  <a:srgbClr val="C00000"/>
                </a:solidFill>
              </a:rPr>
              <a:t>established</a:t>
            </a:r>
            <a:r>
              <a:rPr lang="en-US" sz="2800" dirty="0" smtClean="0"/>
              <a:t> methods for each workflow step:</a:t>
            </a:r>
            <a:endParaRPr lang="en-US" sz="2800" dirty="0"/>
          </a:p>
        </p:txBody>
      </p:sp>
      <p:sp>
        <p:nvSpPr>
          <p:cNvPr id="4" name="TextBox 3"/>
          <p:cNvSpPr txBox="1"/>
          <p:nvPr/>
        </p:nvSpPr>
        <p:spPr>
          <a:xfrm>
            <a:off x="76200" y="2983465"/>
            <a:ext cx="883296" cy="584775"/>
          </a:xfrm>
          <a:prstGeom prst="rect">
            <a:avLst/>
          </a:prstGeom>
          <a:noFill/>
          <a:ln w="28575">
            <a:solidFill>
              <a:schemeClr val="tx1"/>
            </a:solidFill>
          </a:ln>
        </p:spPr>
        <p:txBody>
          <a:bodyPr wrap="square" rtlCol="0">
            <a:spAutoFit/>
          </a:bodyPr>
          <a:lstStyle/>
          <a:p>
            <a:pPr algn="ctr"/>
            <a:r>
              <a:rPr lang="en-US" sz="1600" b="1" dirty="0" smtClean="0"/>
              <a:t>Data Reading</a:t>
            </a:r>
            <a:endParaRPr lang="en-US" sz="1600" b="1" dirty="0"/>
          </a:p>
        </p:txBody>
      </p:sp>
      <p:cxnSp>
        <p:nvCxnSpPr>
          <p:cNvPr id="5" name="Straight Arrow Connector 4"/>
          <p:cNvCxnSpPr/>
          <p:nvPr/>
        </p:nvCxnSpPr>
        <p:spPr>
          <a:xfrm>
            <a:off x="966492" y="3275851"/>
            <a:ext cx="304800"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271292" y="2983467"/>
            <a:ext cx="891646" cy="584775"/>
          </a:xfrm>
          <a:prstGeom prst="rect">
            <a:avLst/>
          </a:prstGeom>
          <a:noFill/>
          <a:ln w="28575">
            <a:solidFill>
              <a:schemeClr val="tx1"/>
            </a:solidFill>
          </a:ln>
        </p:spPr>
        <p:txBody>
          <a:bodyPr wrap="square" rtlCol="0">
            <a:spAutoFit/>
          </a:bodyPr>
          <a:lstStyle/>
          <a:p>
            <a:pPr algn="ctr"/>
            <a:r>
              <a:rPr lang="en-US" sz="1600" b="1" dirty="0" smtClean="0"/>
              <a:t>Block</a:t>
            </a:r>
          </a:p>
          <a:p>
            <a:pPr algn="ctr"/>
            <a:r>
              <a:rPr lang="en-US" sz="1600" b="1" dirty="0" smtClean="0"/>
              <a:t>Building</a:t>
            </a:r>
            <a:endParaRPr lang="en-US" sz="1600" b="1" dirty="0"/>
          </a:p>
        </p:txBody>
      </p:sp>
      <p:sp>
        <p:nvSpPr>
          <p:cNvPr id="7" name="TextBox 6"/>
          <p:cNvSpPr txBox="1"/>
          <p:nvPr/>
        </p:nvSpPr>
        <p:spPr>
          <a:xfrm>
            <a:off x="2475358" y="2983466"/>
            <a:ext cx="914400" cy="584775"/>
          </a:xfrm>
          <a:prstGeom prst="rect">
            <a:avLst/>
          </a:prstGeom>
          <a:noFill/>
          <a:ln w="28575">
            <a:solidFill>
              <a:schemeClr val="tx1"/>
            </a:solidFill>
          </a:ln>
        </p:spPr>
        <p:txBody>
          <a:bodyPr wrap="square" rtlCol="0">
            <a:spAutoFit/>
          </a:bodyPr>
          <a:lstStyle/>
          <a:p>
            <a:pPr algn="ctr"/>
            <a:r>
              <a:rPr lang="en-US" sz="1600" b="1" dirty="0" smtClean="0"/>
              <a:t>Block</a:t>
            </a:r>
          </a:p>
          <a:p>
            <a:pPr algn="ctr"/>
            <a:r>
              <a:rPr lang="en-US" sz="1600" b="1" dirty="0" smtClean="0"/>
              <a:t>Cleaning</a:t>
            </a:r>
            <a:endParaRPr lang="en-US" sz="1600" b="1" dirty="0"/>
          </a:p>
        </p:txBody>
      </p:sp>
      <p:sp>
        <p:nvSpPr>
          <p:cNvPr id="8" name="TextBox 7"/>
          <p:cNvSpPr txBox="1"/>
          <p:nvPr/>
        </p:nvSpPr>
        <p:spPr>
          <a:xfrm>
            <a:off x="3694558" y="2978963"/>
            <a:ext cx="1234856" cy="584775"/>
          </a:xfrm>
          <a:prstGeom prst="rect">
            <a:avLst/>
          </a:prstGeom>
          <a:noFill/>
          <a:ln w="28575">
            <a:solidFill>
              <a:schemeClr val="tx1"/>
            </a:solidFill>
          </a:ln>
        </p:spPr>
        <p:txBody>
          <a:bodyPr wrap="square" rtlCol="0">
            <a:spAutoFit/>
          </a:bodyPr>
          <a:lstStyle/>
          <a:p>
            <a:pPr algn="ctr"/>
            <a:r>
              <a:rPr lang="en-US" sz="1600" b="1" dirty="0" smtClean="0"/>
              <a:t>Comparison</a:t>
            </a:r>
          </a:p>
          <a:p>
            <a:pPr algn="ctr"/>
            <a:r>
              <a:rPr lang="en-US" sz="1600" b="1" dirty="0" smtClean="0"/>
              <a:t>Cleaning</a:t>
            </a:r>
            <a:endParaRPr lang="en-US" sz="1600" b="1" dirty="0"/>
          </a:p>
        </p:txBody>
      </p:sp>
      <p:sp>
        <p:nvSpPr>
          <p:cNvPr id="9" name="TextBox 8"/>
          <p:cNvSpPr txBox="1"/>
          <p:nvPr/>
        </p:nvSpPr>
        <p:spPr>
          <a:xfrm>
            <a:off x="5234214" y="2983565"/>
            <a:ext cx="998950" cy="584775"/>
          </a:xfrm>
          <a:prstGeom prst="rect">
            <a:avLst/>
          </a:prstGeom>
          <a:noFill/>
          <a:ln w="28575">
            <a:solidFill>
              <a:schemeClr val="tx1"/>
            </a:solidFill>
          </a:ln>
        </p:spPr>
        <p:txBody>
          <a:bodyPr wrap="square" rtlCol="0">
            <a:spAutoFit/>
          </a:bodyPr>
          <a:lstStyle/>
          <a:p>
            <a:pPr algn="ctr"/>
            <a:r>
              <a:rPr lang="en-US" sz="1600" b="1" dirty="0" smtClean="0"/>
              <a:t>Entity</a:t>
            </a:r>
          </a:p>
          <a:p>
            <a:pPr algn="ctr"/>
            <a:r>
              <a:rPr lang="en-US" sz="1600" b="1" dirty="0" smtClean="0"/>
              <a:t>Matching</a:t>
            </a:r>
            <a:endParaRPr lang="en-US" sz="1600" b="1" dirty="0"/>
          </a:p>
        </p:txBody>
      </p:sp>
      <p:sp>
        <p:nvSpPr>
          <p:cNvPr id="10" name="TextBox 9"/>
          <p:cNvSpPr txBox="1"/>
          <p:nvPr/>
        </p:nvSpPr>
        <p:spPr>
          <a:xfrm>
            <a:off x="6537964" y="2983468"/>
            <a:ext cx="1066800" cy="584775"/>
          </a:xfrm>
          <a:prstGeom prst="rect">
            <a:avLst/>
          </a:prstGeom>
          <a:noFill/>
          <a:ln w="28575">
            <a:solidFill>
              <a:schemeClr val="tx1"/>
            </a:solidFill>
          </a:ln>
        </p:spPr>
        <p:txBody>
          <a:bodyPr wrap="square" rtlCol="0">
            <a:spAutoFit/>
          </a:bodyPr>
          <a:lstStyle/>
          <a:p>
            <a:pPr algn="ctr"/>
            <a:r>
              <a:rPr lang="en-US" sz="1600" b="1" dirty="0" smtClean="0"/>
              <a:t>Entity</a:t>
            </a:r>
          </a:p>
          <a:p>
            <a:pPr algn="ctr"/>
            <a:r>
              <a:rPr lang="en-US" sz="1600" b="1" dirty="0" smtClean="0"/>
              <a:t>Clustering</a:t>
            </a:r>
            <a:endParaRPr lang="en-US" sz="1600" b="1" dirty="0"/>
          </a:p>
        </p:txBody>
      </p:sp>
      <p:sp>
        <p:nvSpPr>
          <p:cNvPr id="11" name="TextBox 10"/>
          <p:cNvSpPr txBox="1"/>
          <p:nvPr/>
        </p:nvSpPr>
        <p:spPr>
          <a:xfrm>
            <a:off x="7909564" y="2988985"/>
            <a:ext cx="1066800" cy="584775"/>
          </a:xfrm>
          <a:prstGeom prst="rect">
            <a:avLst/>
          </a:prstGeom>
          <a:noFill/>
          <a:ln w="28575">
            <a:solidFill>
              <a:schemeClr val="tx1"/>
            </a:solidFill>
          </a:ln>
        </p:spPr>
        <p:txBody>
          <a:bodyPr wrap="square" rtlCol="0">
            <a:spAutoFit/>
          </a:bodyPr>
          <a:lstStyle/>
          <a:p>
            <a:pPr algn="ctr"/>
            <a:r>
              <a:rPr lang="en-US" sz="1600" b="1" dirty="0" smtClean="0"/>
              <a:t>Evaluation &amp; Storing</a:t>
            </a:r>
            <a:endParaRPr lang="en-US" sz="1600" b="1" dirty="0"/>
          </a:p>
        </p:txBody>
      </p:sp>
      <p:cxnSp>
        <p:nvCxnSpPr>
          <p:cNvPr id="12" name="Straight Arrow Connector 11"/>
          <p:cNvCxnSpPr/>
          <p:nvPr/>
        </p:nvCxnSpPr>
        <p:spPr>
          <a:xfrm>
            <a:off x="2170558" y="3271351"/>
            <a:ext cx="304800"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389758" y="3275952"/>
            <a:ext cx="304800"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929414" y="3271349"/>
            <a:ext cx="304800"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233164" y="3275953"/>
            <a:ext cx="304800"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604764" y="3271348"/>
            <a:ext cx="304800"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232966" y="2684492"/>
            <a:ext cx="1000198" cy="338554"/>
          </a:xfrm>
          <a:prstGeom prst="rect">
            <a:avLst/>
          </a:prstGeom>
          <a:noFill/>
        </p:spPr>
        <p:txBody>
          <a:bodyPr wrap="square" rtlCol="0">
            <a:spAutoFit/>
          </a:bodyPr>
          <a:lstStyle/>
          <a:p>
            <a:pPr algn="ctr"/>
            <a:r>
              <a:rPr lang="en-US" sz="1600" dirty="0" smtClean="0"/>
              <a:t>Step 5</a:t>
            </a:r>
            <a:endParaRPr lang="en-US" sz="1600" dirty="0"/>
          </a:p>
        </p:txBody>
      </p:sp>
      <p:sp>
        <p:nvSpPr>
          <p:cNvPr id="18" name="TextBox 17"/>
          <p:cNvSpPr txBox="1"/>
          <p:nvPr/>
        </p:nvSpPr>
        <p:spPr>
          <a:xfrm>
            <a:off x="1271292" y="2673291"/>
            <a:ext cx="890292" cy="338554"/>
          </a:xfrm>
          <a:prstGeom prst="rect">
            <a:avLst/>
          </a:prstGeom>
          <a:noFill/>
        </p:spPr>
        <p:txBody>
          <a:bodyPr wrap="square" rtlCol="0">
            <a:spAutoFit/>
          </a:bodyPr>
          <a:lstStyle/>
          <a:p>
            <a:pPr algn="ctr"/>
            <a:r>
              <a:rPr lang="en-US" sz="1600" dirty="0" smtClean="0"/>
              <a:t>Step 2</a:t>
            </a:r>
            <a:endParaRPr lang="en-US" sz="1600" dirty="0"/>
          </a:p>
        </p:txBody>
      </p:sp>
      <p:sp>
        <p:nvSpPr>
          <p:cNvPr id="19" name="TextBox 18"/>
          <p:cNvSpPr txBox="1"/>
          <p:nvPr/>
        </p:nvSpPr>
        <p:spPr>
          <a:xfrm>
            <a:off x="2475358" y="2684492"/>
            <a:ext cx="914400" cy="338554"/>
          </a:xfrm>
          <a:prstGeom prst="rect">
            <a:avLst/>
          </a:prstGeom>
          <a:noFill/>
        </p:spPr>
        <p:txBody>
          <a:bodyPr wrap="square" rtlCol="0">
            <a:spAutoFit/>
          </a:bodyPr>
          <a:lstStyle/>
          <a:p>
            <a:pPr algn="ctr"/>
            <a:r>
              <a:rPr lang="en-US" sz="1600" dirty="0" smtClean="0"/>
              <a:t>Step 3</a:t>
            </a:r>
            <a:endParaRPr lang="en-US" sz="1600" dirty="0"/>
          </a:p>
        </p:txBody>
      </p:sp>
      <p:sp>
        <p:nvSpPr>
          <p:cNvPr id="20" name="TextBox 19"/>
          <p:cNvSpPr txBox="1"/>
          <p:nvPr/>
        </p:nvSpPr>
        <p:spPr>
          <a:xfrm>
            <a:off x="3693934" y="2673132"/>
            <a:ext cx="1235480" cy="338554"/>
          </a:xfrm>
          <a:prstGeom prst="rect">
            <a:avLst/>
          </a:prstGeom>
          <a:noFill/>
        </p:spPr>
        <p:txBody>
          <a:bodyPr wrap="square" rtlCol="0">
            <a:spAutoFit/>
          </a:bodyPr>
          <a:lstStyle/>
          <a:p>
            <a:pPr algn="ctr"/>
            <a:r>
              <a:rPr lang="en-US" sz="1600" dirty="0" smtClean="0"/>
              <a:t>Step 4</a:t>
            </a:r>
            <a:endParaRPr lang="en-US" sz="1600" dirty="0"/>
          </a:p>
        </p:txBody>
      </p:sp>
      <p:sp>
        <p:nvSpPr>
          <p:cNvPr id="21" name="TextBox 20"/>
          <p:cNvSpPr txBox="1"/>
          <p:nvPr/>
        </p:nvSpPr>
        <p:spPr>
          <a:xfrm>
            <a:off x="6537964" y="2684492"/>
            <a:ext cx="1066800" cy="338554"/>
          </a:xfrm>
          <a:prstGeom prst="rect">
            <a:avLst/>
          </a:prstGeom>
          <a:noFill/>
        </p:spPr>
        <p:txBody>
          <a:bodyPr wrap="square" rtlCol="0">
            <a:spAutoFit/>
          </a:bodyPr>
          <a:lstStyle/>
          <a:p>
            <a:pPr algn="ctr"/>
            <a:r>
              <a:rPr lang="en-US" sz="1600" dirty="0" smtClean="0"/>
              <a:t>Step 6</a:t>
            </a:r>
            <a:endParaRPr lang="en-US" sz="1600" dirty="0"/>
          </a:p>
        </p:txBody>
      </p:sp>
      <p:sp>
        <p:nvSpPr>
          <p:cNvPr id="22" name="TextBox 21"/>
          <p:cNvSpPr txBox="1"/>
          <p:nvPr/>
        </p:nvSpPr>
        <p:spPr>
          <a:xfrm>
            <a:off x="76200" y="2678668"/>
            <a:ext cx="890292" cy="338554"/>
          </a:xfrm>
          <a:prstGeom prst="rect">
            <a:avLst/>
          </a:prstGeom>
          <a:noFill/>
        </p:spPr>
        <p:txBody>
          <a:bodyPr wrap="square" rtlCol="0">
            <a:spAutoFit/>
          </a:bodyPr>
          <a:lstStyle/>
          <a:p>
            <a:pPr algn="ctr"/>
            <a:r>
              <a:rPr lang="en-US" sz="1600" dirty="0" smtClean="0"/>
              <a:t>Step 1</a:t>
            </a:r>
            <a:endParaRPr lang="en-US" sz="1600" dirty="0"/>
          </a:p>
        </p:txBody>
      </p:sp>
      <p:sp>
        <p:nvSpPr>
          <p:cNvPr id="23" name="TextBox 22"/>
          <p:cNvSpPr txBox="1"/>
          <p:nvPr/>
        </p:nvSpPr>
        <p:spPr>
          <a:xfrm>
            <a:off x="7909564" y="2684492"/>
            <a:ext cx="1066800" cy="338554"/>
          </a:xfrm>
          <a:prstGeom prst="rect">
            <a:avLst/>
          </a:prstGeom>
          <a:noFill/>
        </p:spPr>
        <p:txBody>
          <a:bodyPr wrap="square" rtlCol="0">
            <a:spAutoFit/>
          </a:bodyPr>
          <a:lstStyle/>
          <a:p>
            <a:pPr algn="ctr"/>
            <a:r>
              <a:rPr lang="en-US" sz="1600" dirty="0" smtClean="0"/>
              <a:t>Step 7</a:t>
            </a:r>
            <a:endParaRPr lang="en-US" sz="1600" dirty="0"/>
          </a:p>
        </p:txBody>
      </p:sp>
      <p:sp>
        <p:nvSpPr>
          <p:cNvPr id="25" name="TextBox 24"/>
          <p:cNvSpPr txBox="1"/>
          <p:nvPr/>
        </p:nvSpPr>
        <p:spPr>
          <a:xfrm>
            <a:off x="-89952" y="3669267"/>
            <a:ext cx="1361244" cy="1569660"/>
          </a:xfrm>
          <a:prstGeom prst="rect">
            <a:avLst/>
          </a:prstGeom>
          <a:noFill/>
        </p:spPr>
        <p:txBody>
          <a:bodyPr wrap="square" rtlCol="0">
            <a:spAutoFit/>
          </a:bodyPr>
          <a:lstStyle/>
          <a:p>
            <a:pPr algn="ctr"/>
            <a:r>
              <a:rPr lang="en-US" sz="1600" dirty="0" smtClean="0"/>
              <a:t>Possible to read </a:t>
            </a:r>
            <a:r>
              <a:rPr lang="en-US" sz="1600" dirty="0" smtClean="0">
                <a:solidFill>
                  <a:srgbClr val="C00000"/>
                </a:solidFill>
              </a:rPr>
              <a:t>CSV</a:t>
            </a:r>
            <a:r>
              <a:rPr lang="en-US" sz="1600" dirty="0" smtClean="0"/>
              <a:t>, </a:t>
            </a:r>
            <a:r>
              <a:rPr lang="en-US" sz="1600" dirty="0" smtClean="0">
                <a:solidFill>
                  <a:srgbClr val="C00000"/>
                </a:solidFill>
              </a:rPr>
              <a:t>RDF/XML files</a:t>
            </a:r>
            <a:r>
              <a:rPr lang="en-US" sz="1600" dirty="0" smtClean="0"/>
              <a:t> &amp; </a:t>
            </a:r>
            <a:r>
              <a:rPr lang="en-US" sz="1600" dirty="0" smtClean="0">
                <a:solidFill>
                  <a:srgbClr val="C00000"/>
                </a:solidFill>
              </a:rPr>
              <a:t>relational DBs </a:t>
            </a:r>
            <a:r>
              <a:rPr lang="en-US" sz="1600" dirty="0" smtClean="0"/>
              <a:t>in any </a:t>
            </a:r>
            <a:r>
              <a:rPr lang="en-US" sz="1600" b="1" dirty="0" smtClean="0">
                <a:solidFill>
                  <a:srgbClr val="C00000"/>
                </a:solidFill>
              </a:rPr>
              <a:t>combination!</a:t>
            </a:r>
          </a:p>
        </p:txBody>
      </p:sp>
      <p:sp>
        <p:nvSpPr>
          <p:cNvPr id="27" name="TextBox 26"/>
          <p:cNvSpPr txBox="1"/>
          <p:nvPr/>
        </p:nvSpPr>
        <p:spPr>
          <a:xfrm>
            <a:off x="1165236" y="3672056"/>
            <a:ext cx="1157722" cy="830997"/>
          </a:xfrm>
          <a:prstGeom prst="rect">
            <a:avLst/>
          </a:prstGeom>
          <a:noFill/>
        </p:spPr>
        <p:txBody>
          <a:bodyPr wrap="square" rtlCol="0">
            <a:spAutoFit/>
          </a:bodyPr>
          <a:lstStyle/>
          <a:p>
            <a:pPr algn="ctr"/>
            <a:r>
              <a:rPr lang="en-US" sz="1600" dirty="0" smtClean="0"/>
              <a:t>Choose </a:t>
            </a:r>
            <a:br>
              <a:rPr lang="en-US" sz="1600" dirty="0" smtClean="0"/>
            </a:br>
            <a:r>
              <a:rPr lang="en-US" sz="1600" dirty="0" smtClean="0">
                <a:solidFill>
                  <a:srgbClr val="C00000"/>
                </a:solidFill>
              </a:rPr>
              <a:t>1 out of 8 </a:t>
            </a:r>
            <a:r>
              <a:rPr lang="en-US" sz="1600" dirty="0" smtClean="0"/>
              <a:t>methods.</a:t>
            </a:r>
            <a:endParaRPr lang="en-US" sz="1600" dirty="0"/>
          </a:p>
        </p:txBody>
      </p:sp>
      <p:sp>
        <p:nvSpPr>
          <p:cNvPr id="28" name="TextBox 27"/>
          <p:cNvSpPr txBox="1"/>
          <p:nvPr/>
        </p:nvSpPr>
        <p:spPr>
          <a:xfrm>
            <a:off x="2170558" y="3669267"/>
            <a:ext cx="1563242" cy="1815882"/>
          </a:xfrm>
          <a:prstGeom prst="rect">
            <a:avLst/>
          </a:prstGeom>
          <a:noFill/>
        </p:spPr>
        <p:txBody>
          <a:bodyPr wrap="square" rtlCol="0">
            <a:spAutoFit/>
          </a:bodyPr>
          <a:lstStyle/>
          <a:p>
            <a:pPr algn="ctr"/>
            <a:r>
              <a:rPr lang="en-US" sz="1600" dirty="0" smtClean="0"/>
              <a:t>Specify</a:t>
            </a:r>
            <a:r>
              <a:rPr lang="en-US" sz="1600" dirty="0" smtClean="0">
                <a:solidFill>
                  <a:srgbClr val="C00000"/>
                </a:solidFill>
              </a:rPr>
              <a:t> </a:t>
            </a:r>
            <a:r>
              <a:rPr lang="en-US" sz="1600" dirty="0" smtClean="0"/>
              <a:t>any combination of </a:t>
            </a:r>
            <a:r>
              <a:rPr lang="en-US" sz="1600" dirty="0" smtClean="0">
                <a:solidFill>
                  <a:srgbClr val="C00000"/>
                </a:solidFill>
              </a:rPr>
              <a:t>3 (4) </a:t>
            </a:r>
            <a:r>
              <a:rPr lang="en-US" sz="1600" b="1" dirty="0" smtClean="0">
                <a:solidFill>
                  <a:srgbClr val="C00000"/>
                </a:solidFill>
              </a:rPr>
              <a:t>complementary</a:t>
            </a:r>
            <a:r>
              <a:rPr lang="en-US" sz="1600" dirty="0" smtClean="0">
                <a:solidFill>
                  <a:srgbClr val="C00000"/>
                </a:solidFill>
              </a:rPr>
              <a:t> </a:t>
            </a:r>
            <a:r>
              <a:rPr lang="en-US" sz="1600" dirty="0" smtClean="0"/>
              <a:t>methods for Dirty (Clean-Clean) ER.</a:t>
            </a:r>
            <a:endParaRPr lang="en-US" sz="1600" dirty="0"/>
          </a:p>
        </p:txBody>
      </p:sp>
      <p:sp>
        <p:nvSpPr>
          <p:cNvPr id="29" name="TextBox 28"/>
          <p:cNvSpPr txBox="1"/>
          <p:nvPr/>
        </p:nvSpPr>
        <p:spPr>
          <a:xfrm>
            <a:off x="3542158" y="3669266"/>
            <a:ext cx="1576559" cy="1323439"/>
          </a:xfrm>
          <a:prstGeom prst="rect">
            <a:avLst/>
          </a:prstGeom>
          <a:noFill/>
        </p:spPr>
        <p:txBody>
          <a:bodyPr wrap="square" rtlCol="0">
            <a:spAutoFit/>
          </a:bodyPr>
          <a:lstStyle/>
          <a:p>
            <a:pPr algn="ctr"/>
            <a:r>
              <a:rPr lang="en-US" sz="1600" dirty="0" smtClean="0"/>
              <a:t>Choose </a:t>
            </a:r>
            <a:br>
              <a:rPr lang="en-US" sz="1600" dirty="0" smtClean="0"/>
            </a:br>
            <a:r>
              <a:rPr lang="en-US" sz="1600" dirty="0" smtClean="0">
                <a:solidFill>
                  <a:srgbClr val="C00000"/>
                </a:solidFill>
              </a:rPr>
              <a:t>1 out of </a:t>
            </a:r>
            <a:r>
              <a:rPr lang="en-US" sz="1600" dirty="0">
                <a:solidFill>
                  <a:srgbClr val="C00000"/>
                </a:solidFill>
              </a:rPr>
              <a:t>7</a:t>
            </a:r>
            <a:r>
              <a:rPr lang="en-US" sz="1600" dirty="0" smtClean="0">
                <a:solidFill>
                  <a:srgbClr val="C00000"/>
                </a:solidFill>
              </a:rPr>
              <a:t> </a:t>
            </a:r>
            <a:r>
              <a:rPr lang="en-US" sz="1600" dirty="0" smtClean="0"/>
              <a:t>methods (including </a:t>
            </a:r>
            <a:br>
              <a:rPr lang="en-US" sz="1600" dirty="0" smtClean="0"/>
            </a:br>
            <a:r>
              <a:rPr lang="en-US" sz="1600" dirty="0" smtClean="0"/>
              <a:t>Meta-blocking).</a:t>
            </a:r>
            <a:endParaRPr lang="en-US" sz="1600" dirty="0"/>
          </a:p>
        </p:txBody>
      </p:sp>
      <p:sp>
        <p:nvSpPr>
          <p:cNvPr id="30" name="TextBox 29"/>
          <p:cNvSpPr txBox="1"/>
          <p:nvPr/>
        </p:nvSpPr>
        <p:spPr>
          <a:xfrm>
            <a:off x="5017719" y="3669266"/>
            <a:ext cx="1459281" cy="2062103"/>
          </a:xfrm>
          <a:prstGeom prst="rect">
            <a:avLst/>
          </a:prstGeom>
          <a:noFill/>
        </p:spPr>
        <p:txBody>
          <a:bodyPr wrap="square" rtlCol="0">
            <a:spAutoFit/>
          </a:bodyPr>
          <a:lstStyle/>
          <a:p>
            <a:pPr algn="ctr"/>
            <a:r>
              <a:rPr lang="en-US" sz="1600" dirty="0" smtClean="0"/>
              <a:t>Combine </a:t>
            </a:r>
            <a:br>
              <a:rPr lang="en-US" sz="1600" dirty="0" smtClean="0"/>
            </a:br>
            <a:r>
              <a:rPr lang="en-US" sz="1600" dirty="0" smtClean="0">
                <a:solidFill>
                  <a:srgbClr val="C00000"/>
                </a:solidFill>
              </a:rPr>
              <a:t>1 out of 2</a:t>
            </a:r>
            <a:endParaRPr lang="en-US" sz="1600" b="1" dirty="0" smtClean="0">
              <a:solidFill>
                <a:srgbClr val="C00000"/>
              </a:solidFill>
            </a:endParaRPr>
          </a:p>
          <a:p>
            <a:pPr algn="ctr"/>
            <a:r>
              <a:rPr lang="en-US" sz="1600" dirty="0" smtClean="0"/>
              <a:t>methods with </a:t>
            </a:r>
            <a:r>
              <a:rPr lang="en-US" sz="1600" dirty="0" smtClean="0">
                <a:solidFill>
                  <a:srgbClr val="C00000"/>
                </a:solidFill>
              </a:rPr>
              <a:t>12</a:t>
            </a:r>
            <a:r>
              <a:rPr lang="en-US" sz="1600" dirty="0" smtClean="0"/>
              <a:t> textual representation models and </a:t>
            </a:r>
            <a:r>
              <a:rPr lang="en-US" sz="1600" dirty="0" smtClean="0">
                <a:solidFill>
                  <a:srgbClr val="C00000"/>
                </a:solidFill>
              </a:rPr>
              <a:t>10</a:t>
            </a:r>
            <a:r>
              <a:rPr lang="en-US" sz="1600" dirty="0" smtClean="0"/>
              <a:t> similarity measures.</a:t>
            </a:r>
            <a:endParaRPr lang="en-US" sz="1600" dirty="0"/>
          </a:p>
        </p:txBody>
      </p:sp>
      <p:sp>
        <p:nvSpPr>
          <p:cNvPr id="31" name="TextBox 30"/>
          <p:cNvSpPr txBox="1"/>
          <p:nvPr/>
        </p:nvSpPr>
        <p:spPr>
          <a:xfrm>
            <a:off x="6377394" y="3665567"/>
            <a:ext cx="1563242" cy="1815882"/>
          </a:xfrm>
          <a:prstGeom prst="rect">
            <a:avLst/>
          </a:prstGeom>
          <a:noFill/>
        </p:spPr>
        <p:txBody>
          <a:bodyPr wrap="square" rtlCol="0">
            <a:spAutoFit/>
          </a:bodyPr>
          <a:lstStyle/>
          <a:p>
            <a:pPr algn="ctr"/>
            <a:r>
              <a:rPr lang="en-US" sz="1600" dirty="0" smtClean="0"/>
              <a:t>Choose </a:t>
            </a:r>
            <a:br>
              <a:rPr lang="en-US" sz="1600" dirty="0" smtClean="0"/>
            </a:br>
            <a:r>
              <a:rPr lang="en-US" sz="1600" dirty="0" smtClean="0">
                <a:solidFill>
                  <a:srgbClr val="C00000"/>
                </a:solidFill>
              </a:rPr>
              <a:t>1 out of 6</a:t>
            </a:r>
            <a:br>
              <a:rPr lang="en-US" sz="1600" dirty="0" smtClean="0">
                <a:solidFill>
                  <a:srgbClr val="C00000"/>
                </a:solidFill>
              </a:rPr>
            </a:br>
            <a:r>
              <a:rPr lang="en-US" sz="1600" dirty="0" smtClean="0"/>
              <a:t>methods for Dirty ER. For Clean-Clean ER, </a:t>
            </a:r>
            <a:r>
              <a:rPr lang="en-US" sz="1600" dirty="0" smtClean="0">
                <a:solidFill>
                  <a:srgbClr val="C00000"/>
                </a:solidFill>
              </a:rPr>
              <a:t>1</a:t>
            </a:r>
            <a:r>
              <a:rPr lang="en-US" sz="1600" dirty="0" smtClean="0"/>
              <a:t> method is available.</a:t>
            </a:r>
            <a:endParaRPr lang="en-US" sz="1600" dirty="0"/>
          </a:p>
        </p:txBody>
      </p:sp>
      <p:sp>
        <p:nvSpPr>
          <p:cNvPr id="32" name="TextBox 31"/>
          <p:cNvSpPr txBox="1"/>
          <p:nvPr/>
        </p:nvSpPr>
        <p:spPr>
          <a:xfrm>
            <a:off x="7848600" y="3664656"/>
            <a:ext cx="1386836" cy="584775"/>
          </a:xfrm>
          <a:prstGeom prst="rect">
            <a:avLst/>
          </a:prstGeom>
          <a:noFill/>
        </p:spPr>
        <p:txBody>
          <a:bodyPr wrap="square" rtlCol="0">
            <a:spAutoFit/>
          </a:bodyPr>
          <a:lstStyle/>
          <a:p>
            <a:pPr algn="ctr"/>
            <a:r>
              <a:rPr lang="en-US" sz="1600" dirty="0" smtClean="0"/>
              <a:t>Store results as a </a:t>
            </a:r>
            <a:r>
              <a:rPr lang="en-US" sz="1600" dirty="0" smtClean="0">
                <a:solidFill>
                  <a:srgbClr val="C00000"/>
                </a:solidFill>
              </a:rPr>
              <a:t>CSV </a:t>
            </a:r>
            <a:r>
              <a:rPr lang="en-US" sz="1600" dirty="0" smtClean="0"/>
              <a:t>file.</a:t>
            </a:r>
            <a:endParaRPr lang="en-US" sz="1600" dirty="0"/>
          </a:p>
        </p:txBody>
      </p:sp>
    </p:spTree>
    <p:extLst>
      <p:ext uri="{BB962C8B-B14F-4D97-AF65-F5344CB8AC3E}">
        <p14:creationId xmlns:p14="http://schemas.microsoft.com/office/powerpoint/2010/main" val="152001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7" grpId="0"/>
      <p:bldP spid="18" grpId="0"/>
      <p:bldP spid="19" grpId="0"/>
      <p:bldP spid="20" grpId="0"/>
      <p:bldP spid="21" grpId="0"/>
      <p:bldP spid="22" grpId="0"/>
      <p:bldP spid="23" grpId="0"/>
      <p:bldP spid="25" grpId="0"/>
      <p:bldP spid="27" grpId="0"/>
      <p:bldP spid="28" grpId="0"/>
      <p:bldP spid="29" grpId="0"/>
      <p:bldP spid="30" grpId="0"/>
      <p:bldP spid="31" grpId="0"/>
      <p:bldP spid="32"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fontScale="90000"/>
          </a:bodyPr>
          <a:lstStyle/>
          <a:p>
            <a:r>
              <a:rPr lang="en-US" dirty="0" smtClean="0"/>
              <a:t>Which Blocking Methods are included?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79857245"/>
              </p:ext>
            </p:extLst>
          </p:nvPr>
        </p:nvGraphicFramePr>
        <p:xfrm>
          <a:off x="23912" y="1196752"/>
          <a:ext cx="9120088" cy="3693160"/>
        </p:xfrm>
        <a:graphic>
          <a:graphicData uri="http://schemas.openxmlformats.org/drawingml/2006/table">
            <a:tbl>
              <a:tblPr firstRow="1" bandRow="1">
                <a:tableStyleId>{5C22544A-7EE6-4342-B048-85BDC9FD1C3A}</a:tableStyleId>
              </a:tblPr>
              <a:tblGrid>
                <a:gridCol w="2893169"/>
                <a:gridCol w="3023071"/>
                <a:gridCol w="3203848"/>
              </a:tblGrid>
              <a:tr h="370840">
                <a:tc>
                  <a:txBody>
                    <a:bodyPr/>
                    <a:lstStyle/>
                    <a:p>
                      <a:pPr algn="ctr"/>
                      <a:r>
                        <a:rPr lang="en-US" sz="2400" dirty="0" smtClean="0"/>
                        <a:t>Block Building</a:t>
                      </a:r>
                      <a:endParaRPr lang="en-US" sz="2400" dirty="0"/>
                    </a:p>
                  </a:txBody>
                  <a:tcPr/>
                </a:tc>
                <a:tc>
                  <a:txBody>
                    <a:bodyPr/>
                    <a:lstStyle/>
                    <a:p>
                      <a:pPr algn="ctr"/>
                      <a:r>
                        <a:rPr lang="en-US" sz="2400" dirty="0" smtClean="0"/>
                        <a:t>Block Cleaning</a:t>
                      </a:r>
                      <a:endParaRPr lang="en-US" sz="2400" dirty="0"/>
                    </a:p>
                  </a:txBody>
                  <a:tcPr/>
                </a:tc>
                <a:tc>
                  <a:txBody>
                    <a:bodyPr/>
                    <a:lstStyle/>
                    <a:p>
                      <a:pPr algn="ctr"/>
                      <a:r>
                        <a:rPr lang="en-US" sz="2400" dirty="0" smtClean="0"/>
                        <a:t>Comparison Cleaning</a:t>
                      </a:r>
                      <a:endParaRPr lang="en-US" sz="2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Token Blocking</a:t>
                      </a:r>
                    </a:p>
                  </a:txBody>
                  <a:tcPr/>
                </a:tc>
                <a:tc>
                  <a:txBody>
                    <a:bodyPr/>
                    <a:lstStyle/>
                    <a:p>
                      <a:r>
                        <a:rPr lang="en-US" b="1" dirty="0" smtClean="0"/>
                        <a:t>Block Filtering</a:t>
                      </a:r>
                      <a:endParaRPr lang="en-US" b="1" dirty="0"/>
                    </a:p>
                  </a:txBody>
                  <a:tcPr/>
                </a:tc>
                <a:tc>
                  <a:txBody>
                    <a:bodyPr/>
                    <a:lstStyle/>
                    <a:p>
                      <a:r>
                        <a:rPr lang="en-US" b="1" dirty="0" smtClean="0"/>
                        <a:t>Comparison Propagation</a:t>
                      </a:r>
                      <a:endParaRPr lang="en-US"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Sorted Neighborhood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Size-based</a:t>
                      </a:r>
                      <a:r>
                        <a:rPr lang="en-US" b="1" baseline="0" dirty="0" smtClean="0"/>
                        <a:t> </a:t>
                      </a:r>
                      <a:r>
                        <a:rPr lang="en-US" b="1" dirty="0" smtClean="0"/>
                        <a:t>Block Purging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Cardinality Edge Pruning (CEP)</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Extended Sorted Neighborhood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Cardinality-based</a:t>
                      </a:r>
                      <a:r>
                        <a:rPr lang="en-US" b="1" baseline="0" dirty="0" smtClean="0"/>
                        <a:t> Block Purging</a:t>
                      </a:r>
                      <a:endParaRPr lang="en-US"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Cardinality Node Pruning (CNP)</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Attribute Clustering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Block Scheduling</a:t>
                      </a:r>
                    </a:p>
                  </a:txBody>
                  <a:tcPr/>
                </a:tc>
                <a:tc>
                  <a:txBody>
                    <a:bodyPr/>
                    <a:lstStyle/>
                    <a:p>
                      <a:r>
                        <a:rPr lang="en-US" b="1" dirty="0" smtClean="0"/>
                        <a:t>Weighted Edge Pruning (WEP)</a:t>
                      </a:r>
                      <a:endParaRPr lang="en-US"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Q-Grams</a:t>
                      </a:r>
                      <a:r>
                        <a:rPr lang="en-US" b="1" baseline="0" dirty="0" smtClean="0"/>
                        <a:t> Blocking</a:t>
                      </a:r>
                      <a:endParaRPr lang="en-US" b="1" dirty="0" smtClean="0"/>
                    </a:p>
                  </a:txBody>
                  <a:tcPr/>
                </a:tc>
                <a:tc>
                  <a:txBody>
                    <a:bodyPr/>
                    <a:lstStyle/>
                    <a:p>
                      <a:endParaRPr lang="en-US" b="1" dirty="0"/>
                    </a:p>
                  </a:txBody>
                  <a:tcPr/>
                </a:tc>
                <a:tc>
                  <a:txBody>
                    <a:bodyPr/>
                    <a:lstStyle/>
                    <a:p>
                      <a:r>
                        <a:rPr lang="en-US" b="1" dirty="0" smtClean="0"/>
                        <a:t>Weighted Node Pruning</a:t>
                      </a:r>
                      <a:r>
                        <a:rPr lang="en-US" b="1" baseline="0" dirty="0" smtClean="0"/>
                        <a:t> (WNP)</a:t>
                      </a:r>
                      <a:endParaRPr lang="en-US"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Extended Q-Grams Blocking</a:t>
                      </a:r>
                    </a:p>
                  </a:txBody>
                  <a:tcPr/>
                </a:tc>
                <a:tc>
                  <a:txBody>
                    <a:bodyPr/>
                    <a:lstStyle/>
                    <a:p>
                      <a:endParaRPr lang="en-US" dirty="0"/>
                    </a:p>
                  </a:txBody>
                  <a:tcPr/>
                </a:tc>
                <a:tc>
                  <a:txBody>
                    <a:bodyPr/>
                    <a:lstStyle/>
                    <a:p>
                      <a:r>
                        <a:rPr lang="en-US" b="1" dirty="0" smtClean="0"/>
                        <a:t>Reciprocal CNP</a:t>
                      </a:r>
                      <a:endParaRPr lang="en-US" b="1" dirty="0"/>
                    </a:p>
                  </a:txBody>
                  <a:tcPr/>
                </a:tc>
              </a:tr>
              <a:tr h="370840">
                <a:tc>
                  <a:txBody>
                    <a:bodyPr/>
                    <a:lstStyle/>
                    <a:p>
                      <a:r>
                        <a:rPr lang="en-US" b="1" dirty="0" smtClean="0"/>
                        <a:t>Suffix Arrays</a:t>
                      </a:r>
                      <a:endParaRPr lang="en-US" b="1" dirty="0"/>
                    </a:p>
                  </a:txBody>
                  <a:tcPr/>
                </a:tc>
                <a:tc>
                  <a:txBody>
                    <a:bodyPr/>
                    <a:lstStyle/>
                    <a:p>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Reciprocal WNP</a:t>
                      </a:r>
                    </a:p>
                  </a:txBody>
                  <a:tcPr/>
                </a:tc>
              </a:tr>
              <a:tr h="370840">
                <a:tc>
                  <a:txBody>
                    <a:bodyPr/>
                    <a:lstStyle/>
                    <a:p>
                      <a:r>
                        <a:rPr lang="en-US" b="1" dirty="0" smtClean="0"/>
                        <a:t>Extended Suffix Arrays</a:t>
                      </a:r>
                      <a:endParaRPr lang="en-US" b="1" dirty="0"/>
                    </a:p>
                  </a:txBody>
                  <a:tcPr/>
                </a:tc>
                <a:tc>
                  <a:txBody>
                    <a:bodyPr/>
                    <a:lstStyle/>
                    <a:p>
                      <a:endParaRPr lang="en-US"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dirty="0" smtClean="0"/>
                    </a:p>
                  </a:txBody>
                  <a:tcPr/>
                </a:tc>
              </a:tr>
            </a:tbl>
          </a:graphicData>
        </a:graphic>
      </p:graphicFrame>
      <p:sp>
        <p:nvSpPr>
          <p:cNvPr id="4" name="Footer Placeholder 3"/>
          <p:cNvSpPr>
            <a:spLocks noGrp="1"/>
          </p:cNvSpPr>
          <p:nvPr>
            <p:ph type="ftr" sz="quarter" idx="11"/>
          </p:nvPr>
        </p:nvSpPr>
        <p:spPr/>
        <p:txBody>
          <a:bodyPr/>
          <a:lstStyle/>
          <a:p>
            <a:r>
              <a:rPr lang="en-US" smtClean="0"/>
              <a:t>Papadakis &amp; Palpanas, ScaDS, Leipzig, July 2016</a:t>
            </a:r>
            <a:endParaRPr lang="el-GR"/>
          </a:p>
        </p:txBody>
      </p:sp>
    </p:spTree>
    <p:extLst>
      <p:ext uri="{BB962C8B-B14F-4D97-AF65-F5344CB8AC3E}">
        <p14:creationId xmlns:p14="http://schemas.microsoft.com/office/powerpoint/2010/main" val="2542308624"/>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can I find </a:t>
            </a:r>
            <a:r>
              <a:rPr lang="en-US" dirty="0" err="1" smtClean="0"/>
              <a:t>JedAI</a:t>
            </a:r>
            <a:r>
              <a:rPr lang="en-US" dirty="0" smtClean="0"/>
              <a:t> Toolkit?</a:t>
            </a:r>
            <a:endParaRPr lang="en-US" dirty="0"/>
          </a:p>
        </p:txBody>
      </p:sp>
      <p:sp>
        <p:nvSpPr>
          <p:cNvPr id="3" name="Content Placeholder 2"/>
          <p:cNvSpPr>
            <a:spLocks noGrp="1"/>
          </p:cNvSpPr>
          <p:nvPr>
            <p:ph idx="1"/>
          </p:nvPr>
        </p:nvSpPr>
        <p:spPr>
          <a:xfrm>
            <a:off x="457200" y="1412776"/>
            <a:ext cx="8229600" cy="5445224"/>
          </a:xfrm>
        </p:spPr>
        <p:txBody>
          <a:bodyPr>
            <a:normAutofit fontScale="92500" lnSpcReduction="20000"/>
          </a:bodyPr>
          <a:lstStyle/>
          <a:p>
            <a:r>
              <a:rPr lang="en-US" sz="2800" dirty="0" smtClean="0"/>
              <a:t>Project website: </a:t>
            </a:r>
            <a:r>
              <a:rPr lang="en-US" sz="2800" dirty="0" smtClean="0">
                <a:hlinkClick r:id="rId2"/>
              </a:rPr>
              <a:t>http://jedai.scify.org</a:t>
            </a:r>
            <a:r>
              <a:rPr lang="en-US" sz="2800" dirty="0" smtClean="0"/>
              <a:t> .</a:t>
            </a:r>
          </a:p>
          <a:p>
            <a:pPr lvl="3"/>
            <a:endParaRPr lang="en-US" sz="1600" dirty="0" smtClean="0"/>
          </a:p>
          <a:p>
            <a:r>
              <a:rPr lang="en-US" sz="2800" dirty="0" err="1" smtClean="0"/>
              <a:t>Github</a:t>
            </a:r>
            <a:r>
              <a:rPr lang="en-US" sz="2800" dirty="0" smtClean="0"/>
              <a:t> </a:t>
            </a:r>
            <a:r>
              <a:rPr lang="en-US" sz="2800" dirty="0" smtClean="0"/>
              <a:t>repository of </a:t>
            </a:r>
            <a:r>
              <a:rPr lang="en-US" sz="2800" dirty="0" err="1" smtClean="0">
                <a:solidFill>
                  <a:srgbClr val="C00000"/>
                </a:solidFill>
              </a:rPr>
              <a:t>JedAI</a:t>
            </a:r>
            <a:r>
              <a:rPr lang="en-US" sz="2800" dirty="0" smtClean="0">
                <a:solidFill>
                  <a:srgbClr val="C00000"/>
                </a:solidFill>
              </a:rPr>
              <a:t> Library</a:t>
            </a:r>
            <a:r>
              <a:rPr lang="en-US" sz="2800" dirty="0" smtClean="0"/>
              <a:t>: </a:t>
            </a:r>
            <a:r>
              <a:rPr lang="en-US" sz="2800" dirty="0" smtClean="0">
                <a:hlinkClick r:id="rId3"/>
              </a:rPr>
              <a:t>https://github.com/scify/JedAIToolkit</a:t>
            </a:r>
            <a:r>
              <a:rPr lang="en-US" sz="2800" dirty="0" smtClean="0"/>
              <a:t> .</a:t>
            </a:r>
          </a:p>
          <a:p>
            <a:r>
              <a:rPr lang="en-US" sz="2800" dirty="0" err="1" smtClean="0"/>
              <a:t>Github</a:t>
            </a:r>
            <a:r>
              <a:rPr lang="en-US" sz="2800" dirty="0" smtClean="0"/>
              <a:t> repository of </a:t>
            </a:r>
            <a:r>
              <a:rPr lang="en-US" sz="2800" dirty="0" err="1" smtClean="0">
                <a:solidFill>
                  <a:srgbClr val="C00000"/>
                </a:solidFill>
              </a:rPr>
              <a:t>JedAI</a:t>
            </a:r>
            <a:r>
              <a:rPr lang="en-US" sz="2800" dirty="0" smtClean="0">
                <a:solidFill>
                  <a:srgbClr val="C00000"/>
                </a:solidFill>
              </a:rPr>
              <a:t> Desktop Application and Workbench</a:t>
            </a:r>
            <a:r>
              <a:rPr lang="en-US" sz="2800" dirty="0" smtClean="0"/>
              <a:t>: </a:t>
            </a:r>
            <a:r>
              <a:rPr lang="en-US" sz="2800" dirty="0">
                <a:hlinkClick r:id="rId4"/>
              </a:rPr>
              <a:t>https://</a:t>
            </a:r>
            <a:r>
              <a:rPr lang="en-US" sz="2800" dirty="0" smtClean="0">
                <a:hlinkClick r:id="rId4"/>
              </a:rPr>
              <a:t>github.com/scify/jedai-ui</a:t>
            </a:r>
            <a:r>
              <a:rPr lang="en-US" sz="2800" dirty="0" smtClean="0"/>
              <a:t> .</a:t>
            </a:r>
          </a:p>
          <a:p>
            <a:pPr lvl="1"/>
            <a:r>
              <a:rPr lang="en-US" sz="2400" dirty="0" smtClean="0"/>
              <a:t>All code is implemented using </a:t>
            </a:r>
            <a:r>
              <a:rPr lang="en-US" sz="2400" dirty="0" smtClean="0">
                <a:solidFill>
                  <a:srgbClr val="C00000"/>
                </a:solidFill>
              </a:rPr>
              <a:t>Java 8</a:t>
            </a:r>
            <a:r>
              <a:rPr lang="en-US" sz="2400" dirty="0" smtClean="0"/>
              <a:t>.</a:t>
            </a:r>
          </a:p>
          <a:p>
            <a:pPr lvl="1"/>
            <a:r>
              <a:rPr lang="en-US" sz="2400" dirty="0" smtClean="0"/>
              <a:t>All code is publicly available under </a:t>
            </a:r>
            <a:r>
              <a:rPr lang="en-US" sz="2400" dirty="0" smtClean="0">
                <a:solidFill>
                  <a:srgbClr val="C00000"/>
                </a:solidFill>
              </a:rPr>
              <a:t>Apache License V2.0</a:t>
            </a:r>
            <a:r>
              <a:rPr lang="en-US" sz="2400" dirty="0" smtClean="0"/>
              <a:t>.</a:t>
            </a:r>
          </a:p>
          <a:p>
            <a:pPr lvl="4"/>
            <a:endParaRPr lang="en-US" sz="1600" dirty="0" smtClean="0"/>
          </a:p>
          <a:p>
            <a:r>
              <a:rPr lang="en-US" sz="2800" dirty="0" smtClean="0"/>
              <a:t>Documentation </a:t>
            </a:r>
            <a:r>
              <a:rPr lang="en-US" sz="2800" dirty="0" smtClean="0"/>
              <a:t>(slides, videos, </a:t>
            </a:r>
            <a:r>
              <a:rPr lang="en-US" sz="2800" dirty="0" err="1" smtClean="0"/>
              <a:t>etc</a:t>
            </a:r>
            <a:r>
              <a:rPr lang="en-US" sz="2800" dirty="0" smtClean="0"/>
              <a:t>) available </a:t>
            </a:r>
            <a:r>
              <a:rPr lang="en-US" sz="2800" dirty="0"/>
              <a:t>at </a:t>
            </a:r>
            <a:r>
              <a:rPr lang="en-US" sz="2400" dirty="0">
                <a:hlinkClick r:id="rId5"/>
              </a:rPr>
              <a:t>https://</a:t>
            </a:r>
            <a:r>
              <a:rPr lang="en-US" sz="2400" dirty="0" smtClean="0">
                <a:hlinkClick r:id="rId5"/>
              </a:rPr>
              <a:t>github.com/scify/JedAIToolkit/tree/master/documentation</a:t>
            </a:r>
            <a:r>
              <a:rPr lang="en-US" sz="2400" dirty="0" smtClean="0"/>
              <a:t> </a:t>
            </a:r>
            <a:r>
              <a:rPr lang="en-US" sz="2800" dirty="0" smtClean="0"/>
              <a:t>.</a:t>
            </a:r>
          </a:p>
          <a:p>
            <a:pPr lvl="4"/>
            <a:endParaRPr lang="en-US" sz="1600" dirty="0" smtClean="0"/>
          </a:p>
          <a:p>
            <a:r>
              <a:rPr lang="en-US" sz="2800" dirty="0" smtClean="0"/>
              <a:t>When </a:t>
            </a:r>
            <a:r>
              <a:rPr lang="en-US" sz="2800" dirty="0" smtClean="0"/>
              <a:t>using </a:t>
            </a:r>
            <a:r>
              <a:rPr lang="en-US" sz="2800" dirty="0" err="1" smtClean="0"/>
              <a:t>JedAI</a:t>
            </a:r>
            <a:r>
              <a:rPr lang="en-US" sz="2800" dirty="0" smtClean="0"/>
              <a:t>, please cite:</a:t>
            </a:r>
            <a:br>
              <a:rPr lang="en-US" sz="2800" dirty="0" smtClean="0"/>
            </a:br>
            <a:r>
              <a:rPr lang="en-US" sz="1300" dirty="0" smtClean="0"/>
              <a:t/>
            </a:r>
            <a:br>
              <a:rPr lang="en-US" sz="1300" dirty="0" smtClean="0"/>
            </a:br>
            <a:r>
              <a:rPr lang="en-US" sz="2400" dirty="0" smtClean="0"/>
              <a:t>George </a:t>
            </a:r>
            <a:r>
              <a:rPr lang="en-US" sz="2400" dirty="0" err="1"/>
              <a:t>Papadakis</a:t>
            </a:r>
            <a:r>
              <a:rPr lang="en-US" sz="2400" dirty="0"/>
              <a:t>, Leonidas </a:t>
            </a:r>
            <a:r>
              <a:rPr lang="en-US" sz="2400" dirty="0" err="1"/>
              <a:t>Tsekouras</a:t>
            </a:r>
            <a:r>
              <a:rPr lang="en-US" sz="2400" dirty="0"/>
              <a:t>, </a:t>
            </a:r>
            <a:r>
              <a:rPr lang="en-US" sz="2400" dirty="0" err="1"/>
              <a:t>Emmanouil</a:t>
            </a:r>
            <a:r>
              <a:rPr lang="en-US" sz="2400" dirty="0"/>
              <a:t> </a:t>
            </a:r>
            <a:r>
              <a:rPr lang="en-US" sz="2400" dirty="0" err="1"/>
              <a:t>Thanos</a:t>
            </a:r>
            <a:r>
              <a:rPr lang="en-US" sz="2400" dirty="0"/>
              <a:t>, George Giannakopoulos, Themis </a:t>
            </a:r>
            <a:r>
              <a:rPr lang="en-US" sz="2400" dirty="0" err="1"/>
              <a:t>Palpanas</a:t>
            </a:r>
            <a:r>
              <a:rPr lang="en-US" sz="2400" dirty="0"/>
              <a:t> and </a:t>
            </a:r>
            <a:r>
              <a:rPr lang="en-US" sz="2400" dirty="0" err="1"/>
              <a:t>Manolis</a:t>
            </a:r>
            <a:r>
              <a:rPr lang="en-US" sz="2400" dirty="0"/>
              <a:t> </a:t>
            </a:r>
            <a:r>
              <a:rPr lang="en-US" sz="2400" dirty="0" err="1"/>
              <a:t>Koubarakis</a:t>
            </a:r>
            <a:r>
              <a:rPr lang="en-US" sz="2400" dirty="0"/>
              <a:t>: "</a:t>
            </a:r>
            <a:r>
              <a:rPr lang="en-US" sz="2400" b="1" dirty="0" err="1"/>
              <a:t>JedAI</a:t>
            </a:r>
            <a:r>
              <a:rPr lang="en-US" sz="2400" b="1" dirty="0"/>
              <a:t>: The Force behind Entity Resolution</a:t>
            </a:r>
            <a:r>
              <a:rPr lang="en-US" sz="2400" dirty="0"/>
              <a:t>", in ESWC </a:t>
            </a:r>
            <a:r>
              <a:rPr lang="en-US" sz="2400" dirty="0" smtClean="0"/>
              <a:t>2017</a:t>
            </a:r>
            <a:r>
              <a:rPr lang="en-US" sz="2400" dirty="0" smtClean="0"/>
              <a:t>.</a:t>
            </a:r>
            <a:endParaRPr lang="en-US" sz="2800" dirty="0"/>
          </a:p>
        </p:txBody>
      </p:sp>
    </p:spTree>
    <p:extLst>
      <p:ext uri="{BB962C8B-B14F-4D97-AF65-F5344CB8AC3E}">
        <p14:creationId xmlns:p14="http://schemas.microsoft.com/office/powerpoint/2010/main" val="416650454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12968" cy="1143000"/>
          </a:xfrm>
        </p:spPr>
        <p:txBody>
          <a:bodyPr>
            <a:noAutofit/>
          </a:bodyPr>
          <a:lstStyle/>
          <a:p>
            <a:r>
              <a:rPr lang="en-US" sz="4000" dirty="0" smtClean="0"/>
              <a:t>Which datasets are available for testing?</a:t>
            </a: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96344252"/>
              </p:ext>
            </p:extLst>
          </p:nvPr>
        </p:nvGraphicFramePr>
        <p:xfrm>
          <a:off x="251520" y="2386424"/>
          <a:ext cx="4455794" cy="3048000"/>
        </p:xfrm>
        <a:graphic>
          <a:graphicData uri="http://schemas.openxmlformats.org/drawingml/2006/table">
            <a:tbl>
              <a:tblPr firstRow="1" bandRow="1">
                <a:tableStyleId>{5C22544A-7EE6-4342-B048-85BDC9FD1C3A}</a:tableStyleId>
              </a:tblPr>
              <a:tblGrid>
                <a:gridCol w="2160240"/>
                <a:gridCol w="1152128"/>
                <a:gridCol w="1143426"/>
              </a:tblGrid>
              <a:tr h="370840">
                <a:tc>
                  <a:txBody>
                    <a:bodyPr/>
                    <a:lstStyle/>
                    <a:p>
                      <a:pPr algn="ctr"/>
                      <a:r>
                        <a:rPr lang="en-US" sz="2400" dirty="0" smtClean="0"/>
                        <a:t>Clean-Clean ER (</a:t>
                      </a:r>
                      <a:r>
                        <a:rPr lang="en-US" sz="2400" b="1" dirty="0" smtClean="0"/>
                        <a:t>real</a:t>
                      </a:r>
                      <a:r>
                        <a:rPr lang="en-US" sz="2400" dirty="0" smtClean="0"/>
                        <a:t>)</a:t>
                      </a:r>
                      <a:endParaRPr lang="en-US" sz="2400" dirty="0"/>
                    </a:p>
                  </a:txBody>
                  <a:tcPr/>
                </a:tc>
                <a:tc>
                  <a:txBody>
                    <a:bodyPr/>
                    <a:lstStyle/>
                    <a:p>
                      <a:pPr algn="ctr"/>
                      <a:r>
                        <a:rPr lang="en-US" sz="2400" dirty="0" smtClean="0"/>
                        <a:t>D1 </a:t>
                      </a:r>
                      <a:br>
                        <a:rPr lang="en-US" sz="2400" dirty="0" smtClean="0"/>
                      </a:br>
                      <a:r>
                        <a:rPr lang="en-US" sz="2400" dirty="0" smtClean="0"/>
                        <a:t>Entities</a:t>
                      </a:r>
                      <a:endParaRPr lang="en-US" sz="2400" dirty="0"/>
                    </a:p>
                  </a:txBody>
                  <a:tcPr/>
                </a:tc>
                <a:tc>
                  <a:txBody>
                    <a:bodyPr/>
                    <a:lstStyle/>
                    <a:p>
                      <a:pPr algn="ctr"/>
                      <a:r>
                        <a:rPr lang="en-US" sz="2400" dirty="0" smtClean="0"/>
                        <a:t>D2 </a:t>
                      </a:r>
                      <a:br>
                        <a:rPr lang="en-US" sz="2400" dirty="0" smtClean="0"/>
                      </a:br>
                      <a:r>
                        <a:rPr lang="en-US" sz="2400" dirty="0" smtClean="0"/>
                        <a:t>Entities</a:t>
                      </a:r>
                      <a:endParaRPr lang="en-US" sz="2400" dirty="0"/>
                    </a:p>
                  </a:txBody>
                  <a:tcPr/>
                </a:tc>
              </a:tr>
              <a:tr h="370840">
                <a:tc>
                  <a:txBody>
                    <a:bodyPr/>
                    <a:lstStyle/>
                    <a:p>
                      <a:pPr algn="ctr" fontAlgn="b"/>
                      <a:r>
                        <a:rPr lang="en-US" sz="1800" b="1" i="0" u="none" strike="noStrike" dirty="0" err="1" smtClean="0">
                          <a:solidFill>
                            <a:srgbClr val="000000"/>
                          </a:solidFill>
                          <a:effectLst/>
                          <a:latin typeface="Calibri"/>
                        </a:rPr>
                        <a:t>Abt</a:t>
                      </a:r>
                      <a:r>
                        <a:rPr lang="en-US" sz="1800" b="1" i="0" u="none" strike="noStrike" dirty="0" smtClean="0">
                          <a:solidFill>
                            <a:srgbClr val="000000"/>
                          </a:solidFill>
                          <a:effectLst/>
                          <a:latin typeface="Calibri"/>
                        </a:rPr>
                        <a:t>-Buy</a:t>
                      </a:r>
                      <a:endParaRPr lang="en-US" sz="1800" b="1" i="0" u="none" strike="noStrike" dirty="0">
                        <a:solidFill>
                          <a:srgbClr val="000000"/>
                        </a:solidFill>
                        <a:effectLst/>
                        <a:latin typeface="Calibri"/>
                      </a:endParaRPr>
                    </a:p>
                  </a:txBody>
                  <a:tcPr marL="9525" marR="9525" marT="9525" marB="0" anchor="b"/>
                </a:tc>
                <a:tc>
                  <a:txBody>
                    <a:bodyPr/>
                    <a:lstStyle/>
                    <a:p>
                      <a:pPr algn="r" fontAlgn="b"/>
                      <a:r>
                        <a:rPr lang="en-US" sz="1800" b="0" i="0" u="none" strike="noStrike" dirty="0">
                          <a:solidFill>
                            <a:srgbClr val="000000"/>
                          </a:solidFill>
                          <a:effectLst/>
                          <a:latin typeface="Calibri"/>
                        </a:rPr>
                        <a:t>1,076</a:t>
                      </a:r>
                    </a:p>
                  </a:txBody>
                  <a:tcPr marL="9525" marR="9525" marT="9525" marB="0" anchor="b"/>
                </a:tc>
                <a:tc>
                  <a:txBody>
                    <a:bodyPr/>
                    <a:lstStyle/>
                    <a:p>
                      <a:pPr algn="r" fontAlgn="b"/>
                      <a:r>
                        <a:rPr lang="en-US" sz="1800" b="0" i="0" u="none" strike="noStrike" dirty="0">
                          <a:solidFill>
                            <a:srgbClr val="000000"/>
                          </a:solidFill>
                          <a:effectLst/>
                          <a:latin typeface="Calibri"/>
                        </a:rPr>
                        <a:t>1,076</a:t>
                      </a:r>
                    </a:p>
                  </a:txBody>
                  <a:tcPr marL="9525" marR="9525" marT="9525" marB="0" anchor="b"/>
                </a:tc>
              </a:tr>
              <a:tr h="370840">
                <a:tc>
                  <a:txBody>
                    <a:bodyPr/>
                    <a:lstStyle/>
                    <a:p>
                      <a:pPr algn="ctr" fontAlgn="b"/>
                      <a:r>
                        <a:rPr lang="en-US" sz="1800" b="1" i="0" u="none" strike="noStrike" dirty="0">
                          <a:solidFill>
                            <a:srgbClr val="000000"/>
                          </a:solidFill>
                          <a:effectLst/>
                          <a:latin typeface="Calibri"/>
                        </a:rPr>
                        <a:t>DBLP-ACM</a:t>
                      </a:r>
                    </a:p>
                  </a:txBody>
                  <a:tcPr marL="9525" marR="9525" marT="9525" marB="0" anchor="b"/>
                </a:tc>
                <a:tc>
                  <a:txBody>
                    <a:bodyPr/>
                    <a:lstStyle/>
                    <a:p>
                      <a:pPr algn="r" fontAlgn="b"/>
                      <a:r>
                        <a:rPr lang="en-US" sz="1800" b="0" i="0" u="none" strike="noStrike" dirty="0">
                          <a:solidFill>
                            <a:srgbClr val="000000"/>
                          </a:solidFill>
                          <a:effectLst/>
                          <a:latin typeface="Calibri"/>
                        </a:rPr>
                        <a:t>2,616</a:t>
                      </a:r>
                    </a:p>
                  </a:txBody>
                  <a:tcPr marL="9525" marR="9525" marT="9525" marB="0" anchor="b"/>
                </a:tc>
                <a:tc>
                  <a:txBody>
                    <a:bodyPr/>
                    <a:lstStyle/>
                    <a:p>
                      <a:pPr algn="r" fontAlgn="b"/>
                      <a:r>
                        <a:rPr lang="en-US" sz="1800" b="0" i="0" u="none" strike="noStrike" dirty="0">
                          <a:solidFill>
                            <a:srgbClr val="000000"/>
                          </a:solidFill>
                          <a:effectLst/>
                          <a:latin typeface="Calibri"/>
                        </a:rPr>
                        <a:t>2,294</a:t>
                      </a:r>
                    </a:p>
                  </a:txBody>
                  <a:tcPr marL="9525" marR="9525" marT="9525" marB="0" anchor="b"/>
                </a:tc>
              </a:tr>
              <a:tr h="370840">
                <a:tc>
                  <a:txBody>
                    <a:bodyPr/>
                    <a:lstStyle/>
                    <a:p>
                      <a:pPr algn="ctr" fontAlgn="b"/>
                      <a:r>
                        <a:rPr lang="en-US" sz="1800" b="1" i="0" u="none" strike="noStrike" dirty="0">
                          <a:solidFill>
                            <a:srgbClr val="000000"/>
                          </a:solidFill>
                          <a:effectLst/>
                          <a:latin typeface="Calibri"/>
                        </a:rPr>
                        <a:t>DBLP-Scholar</a:t>
                      </a:r>
                    </a:p>
                  </a:txBody>
                  <a:tcPr marL="9525" marR="9525" marT="9525" marB="0" anchor="b"/>
                </a:tc>
                <a:tc>
                  <a:txBody>
                    <a:bodyPr/>
                    <a:lstStyle/>
                    <a:p>
                      <a:pPr algn="r" fontAlgn="b"/>
                      <a:r>
                        <a:rPr lang="en-US" sz="1800" b="0" i="0" u="none" strike="noStrike">
                          <a:solidFill>
                            <a:srgbClr val="000000"/>
                          </a:solidFill>
                          <a:effectLst/>
                          <a:latin typeface="Calibri"/>
                        </a:rPr>
                        <a:t>2,516</a:t>
                      </a:r>
                    </a:p>
                  </a:txBody>
                  <a:tcPr marL="9525" marR="9525" marT="9525" marB="0" anchor="b"/>
                </a:tc>
                <a:tc>
                  <a:txBody>
                    <a:bodyPr/>
                    <a:lstStyle/>
                    <a:p>
                      <a:pPr algn="r" fontAlgn="b"/>
                      <a:r>
                        <a:rPr lang="en-US" sz="1800" b="0" i="0" u="none" strike="noStrike" dirty="0">
                          <a:solidFill>
                            <a:srgbClr val="000000"/>
                          </a:solidFill>
                          <a:effectLst/>
                          <a:latin typeface="Calibri"/>
                        </a:rPr>
                        <a:t>61,353</a:t>
                      </a:r>
                    </a:p>
                  </a:txBody>
                  <a:tcPr marL="9525" marR="9525" marT="9525" marB="0" anchor="b"/>
                </a:tc>
              </a:tr>
              <a:tr h="370840">
                <a:tc>
                  <a:txBody>
                    <a:bodyPr/>
                    <a:lstStyle/>
                    <a:p>
                      <a:pPr algn="ctr" fontAlgn="b"/>
                      <a:r>
                        <a:rPr lang="en-US" sz="1800" b="1" i="0" u="none" strike="noStrike" dirty="0">
                          <a:solidFill>
                            <a:srgbClr val="000000"/>
                          </a:solidFill>
                          <a:effectLst/>
                          <a:latin typeface="Calibri"/>
                        </a:rPr>
                        <a:t>Amazon-GP</a:t>
                      </a:r>
                    </a:p>
                  </a:txBody>
                  <a:tcPr marL="9525" marR="9525" marT="9525" marB="0" anchor="b"/>
                </a:tc>
                <a:tc>
                  <a:txBody>
                    <a:bodyPr/>
                    <a:lstStyle/>
                    <a:p>
                      <a:pPr algn="r" fontAlgn="b"/>
                      <a:r>
                        <a:rPr lang="en-US" sz="1800" b="0" i="0" u="none" strike="noStrike">
                          <a:solidFill>
                            <a:srgbClr val="000000"/>
                          </a:solidFill>
                          <a:effectLst/>
                          <a:latin typeface="Calibri"/>
                        </a:rPr>
                        <a:t>1,354</a:t>
                      </a:r>
                    </a:p>
                  </a:txBody>
                  <a:tcPr marL="9525" marR="9525" marT="9525" marB="0" anchor="b"/>
                </a:tc>
                <a:tc>
                  <a:txBody>
                    <a:bodyPr/>
                    <a:lstStyle/>
                    <a:p>
                      <a:pPr algn="r" fontAlgn="b"/>
                      <a:r>
                        <a:rPr lang="en-US" sz="1800" b="0" i="0" u="none" strike="noStrike" dirty="0">
                          <a:solidFill>
                            <a:srgbClr val="000000"/>
                          </a:solidFill>
                          <a:effectLst/>
                          <a:latin typeface="Calibri"/>
                        </a:rPr>
                        <a:t>3,039</a:t>
                      </a:r>
                    </a:p>
                  </a:txBody>
                  <a:tcPr marL="9525" marR="9525" marT="9525" marB="0" anchor="b"/>
                </a:tc>
              </a:tr>
              <a:tr h="370840">
                <a:tc>
                  <a:txBody>
                    <a:bodyPr/>
                    <a:lstStyle/>
                    <a:p>
                      <a:pPr algn="ctr" fontAlgn="b"/>
                      <a:r>
                        <a:rPr lang="en-US" sz="1800" b="1" i="0" u="none" strike="noStrike" dirty="0">
                          <a:solidFill>
                            <a:srgbClr val="000000"/>
                          </a:solidFill>
                          <a:effectLst/>
                          <a:latin typeface="Calibri"/>
                        </a:rPr>
                        <a:t>Movies</a:t>
                      </a:r>
                    </a:p>
                  </a:txBody>
                  <a:tcPr marL="9525" marR="9525" marT="9525" marB="0" anchor="b"/>
                </a:tc>
                <a:tc>
                  <a:txBody>
                    <a:bodyPr/>
                    <a:lstStyle/>
                    <a:p>
                      <a:pPr algn="r" fontAlgn="b"/>
                      <a:r>
                        <a:rPr lang="en-US" sz="1800" b="0" i="0" u="none" strike="noStrike">
                          <a:solidFill>
                            <a:srgbClr val="000000"/>
                          </a:solidFill>
                          <a:effectLst/>
                          <a:latin typeface="Calibri"/>
                        </a:rPr>
                        <a:t>27,615</a:t>
                      </a:r>
                    </a:p>
                  </a:txBody>
                  <a:tcPr marL="9525" marR="9525" marT="9525" marB="0" anchor="b"/>
                </a:tc>
                <a:tc>
                  <a:txBody>
                    <a:bodyPr/>
                    <a:lstStyle/>
                    <a:p>
                      <a:pPr algn="r" fontAlgn="b"/>
                      <a:r>
                        <a:rPr lang="en-US" sz="1800" b="0" i="0" u="none" strike="noStrike" dirty="0">
                          <a:solidFill>
                            <a:srgbClr val="000000"/>
                          </a:solidFill>
                          <a:effectLst/>
                          <a:latin typeface="Calibri"/>
                        </a:rPr>
                        <a:t>23,182</a:t>
                      </a:r>
                    </a:p>
                  </a:txBody>
                  <a:tcPr marL="9525" marR="9525" marT="9525" marB="0" anchor="b"/>
                </a:tc>
              </a:tr>
              <a:tr h="370840">
                <a:tc>
                  <a:txBody>
                    <a:bodyPr/>
                    <a:lstStyle/>
                    <a:p>
                      <a:pPr algn="ctr" fontAlgn="b"/>
                      <a:r>
                        <a:rPr lang="en-US" sz="1800" b="1" i="0" u="none" strike="noStrike" dirty="0" err="1">
                          <a:solidFill>
                            <a:srgbClr val="000000"/>
                          </a:solidFill>
                          <a:effectLst/>
                          <a:latin typeface="Calibri"/>
                        </a:rPr>
                        <a:t>DBPedia</a:t>
                      </a:r>
                      <a:endParaRPr lang="en-US" sz="1800" b="1" i="0" u="none" strike="noStrike" dirty="0">
                        <a:solidFill>
                          <a:srgbClr val="000000"/>
                        </a:solidFill>
                        <a:effectLst/>
                        <a:latin typeface="Calibri"/>
                      </a:endParaRPr>
                    </a:p>
                  </a:txBody>
                  <a:tcPr marL="9525" marR="9525" marT="9525" marB="0" anchor="b"/>
                </a:tc>
                <a:tc>
                  <a:txBody>
                    <a:bodyPr/>
                    <a:lstStyle/>
                    <a:p>
                      <a:pPr algn="r" fontAlgn="b"/>
                      <a:r>
                        <a:rPr lang="en-US" sz="1800" b="0" i="0" u="none" strike="noStrike">
                          <a:solidFill>
                            <a:srgbClr val="000000"/>
                          </a:solidFill>
                          <a:effectLst/>
                          <a:latin typeface="Calibri"/>
                        </a:rPr>
                        <a:t>1,190,733</a:t>
                      </a:r>
                    </a:p>
                  </a:txBody>
                  <a:tcPr marL="9525" marR="9525" marT="9525" marB="0" anchor="b"/>
                </a:tc>
                <a:tc>
                  <a:txBody>
                    <a:bodyPr/>
                    <a:lstStyle/>
                    <a:p>
                      <a:pPr algn="r" fontAlgn="b"/>
                      <a:r>
                        <a:rPr lang="en-US" sz="1800" b="0" i="0" u="none" strike="noStrike" dirty="0">
                          <a:solidFill>
                            <a:srgbClr val="000000"/>
                          </a:solidFill>
                          <a:effectLst/>
                          <a:latin typeface="Calibri"/>
                        </a:rPr>
                        <a:t>2,164,040</a:t>
                      </a:r>
                    </a:p>
                  </a:txBody>
                  <a:tcPr marL="9525" marR="9525" marT="9525" marB="0" anchor="b"/>
                </a:tc>
              </a:tr>
            </a:tbl>
          </a:graphicData>
        </a:graphic>
      </p:graphicFrame>
      <p:sp>
        <p:nvSpPr>
          <p:cNvPr id="4" name="Footer Placeholder 3"/>
          <p:cNvSpPr>
            <a:spLocks noGrp="1"/>
          </p:cNvSpPr>
          <p:nvPr>
            <p:ph type="ftr" sz="quarter" idx="11"/>
          </p:nvPr>
        </p:nvSpPr>
        <p:spPr>
          <a:xfrm>
            <a:off x="2987824" y="6592267"/>
            <a:ext cx="3240360" cy="365125"/>
          </a:xfrm>
        </p:spPr>
        <p:txBody>
          <a:bodyPr/>
          <a:lstStyle/>
          <a:p>
            <a:r>
              <a:rPr lang="en-US" smtClean="0"/>
              <a:t>Papadakis &amp; Palpanas, ScaDS, Leipzig, July 2016</a:t>
            </a:r>
            <a:endParaRPr lang="el-GR"/>
          </a:p>
        </p:txBody>
      </p:sp>
      <p:graphicFrame>
        <p:nvGraphicFramePr>
          <p:cNvPr id="6" name="Table 5"/>
          <p:cNvGraphicFramePr>
            <a:graphicFrameLocks noGrp="1"/>
          </p:cNvGraphicFramePr>
          <p:nvPr>
            <p:extLst>
              <p:ext uri="{D42A27DB-BD31-4B8C-83A1-F6EECF244321}">
                <p14:modId xmlns:p14="http://schemas.microsoft.com/office/powerpoint/2010/main" val="265694615"/>
              </p:ext>
            </p:extLst>
          </p:nvPr>
        </p:nvGraphicFramePr>
        <p:xfrm>
          <a:off x="5076056" y="2386424"/>
          <a:ext cx="3672408" cy="3418840"/>
        </p:xfrm>
        <a:graphic>
          <a:graphicData uri="http://schemas.openxmlformats.org/drawingml/2006/table">
            <a:tbl>
              <a:tblPr firstRow="1" bandRow="1">
                <a:tableStyleId>{69C7853C-536D-4A76-A0AE-DD22124D55A5}</a:tableStyleId>
              </a:tblPr>
              <a:tblGrid>
                <a:gridCol w="2319415"/>
                <a:gridCol w="1352993"/>
              </a:tblGrid>
              <a:tr h="370840">
                <a:tc>
                  <a:txBody>
                    <a:bodyPr/>
                    <a:lstStyle/>
                    <a:p>
                      <a:pPr algn="ctr"/>
                      <a:r>
                        <a:rPr lang="en-US" sz="2400" dirty="0" smtClean="0"/>
                        <a:t>Dirty ER </a:t>
                      </a:r>
                      <a:br>
                        <a:rPr lang="en-US" sz="2400" dirty="0" smtClean="0"/>
                      </a:br>
                      <a:r>
                        <a:rPr lang="en-US" sz="2400" dirty="0" smtClean="0"/>
                        <a:t>(</a:t>
                      </a:r>
                      <a:r>
                        <a:rPr lang="en-US" sz="2400" b="1" dirty="0" smtClean="0"/>
                        <a:t>synthetic</a:t>
                      </a:r>
                      <a:r>
                        <a:rPr lang="en-US" sz="2400" dirty="0" smtClean="0"/>
                        <a:t>)</a:t>
                      </a:r>
                      <a:endParaRPr lang="en-US" sz="2400" dirty="0"/>
                    </a:p>
                  </a:txBody>
                  <a:tcPr/>
                </a:tc>
                <a:tc>
                  <a:txBody>
                    <a:bodyPr/>
                    <a:lstStyle/>
                    <a:p>
                      <a:pPr algn="ctr"/>
                      <a:r>
                        <a:rPr lang="en-US" sz="2400" dirty="0" smtClean="0"/>
                        <a:t>Entities</a:t>
                      </a:r>
                      <a:endParaRPr lang="en-US" sz="2400" dirty="0"/>
                    </a:p>
                  </a:txBody>
                  <a:tcPr anchor="ctr"/>
                </a:tc>
              </a:tr>
              <a:tr h="370840">
                <a:tc>
                  <a:txBody>
                    <a:bodyPr/>
                    <a:lstStyle/>
                    <a:p>
                      <a:pPr algn="ctr" fontAlgn="b"/>
                      <a:r>
                        <a:rPr lang="en-US" sz="1800" b="1" u="none" strike="noStrike" dirty="0">
                          <a:effectLst/>
                        </a:rPr>
                        <a:t>10K</a:t>
                      </a:r>
                      <a:endParaRPr lang="en-US" sz="1800" b="1" i="0" u="none" strike="noStrike" dirty="0">
                        <a:solidFill>
                          <a:srgbClr val="000000"/>
                        </a:solidFill>
                        <a:effectLst/>
                        <a:latin typeface="Calibri"/>
                      </a:endParaRPr>
                    </a:p>
                  </a:txBody>
                  <a:tcPr marL="9525" marR="9525" marT="9525" marB="0" anchor="b"/>
                </a:tc>
                <a:tc>
                  <a:txBody>
                    <a:bodyPr/>
                    <a:lstStyle/>
                    <a:p>
                      <a:pPr marL="0" algn="r" defTabSz="914400" rtl="0" eaLnBrk="1" fontAlgn="b" latinLnBrk="0" hangingPunct="1"/>
                      <a:r>
                        <a:rPr lang="en-US" sz="1800" b="0" i="0" u="none" strike="noStrike" kern="1200" dirty="0" smtClean="0">
                          <a:solidFill>
                            <a:srgbClr val="000000"/>
                          </a:solidFill>
                          <a:effectLst/>
                          <a:latin typeface="Calibri"/>
                          <a:ea typeface="+mn-ea"/>
                          <a:cs typeface="+mn-cs"/>
                        </a:rPr>
                        <a:t>10,000</a:t>
                      </a:r>
                      <a:endParaRPr lang="en-US" sz="1800" b="0" i="0" u="none" strike="noStrike" kern="1200" dirty="0">
                        <a:solidFill>
                          <a:srgbClr val="000000"/>
                        </a:solidFill>
                        <a:effectLst/>
                        <a:latin typeface="Calibri"/>
                        <a:ea typeface="+mn-ea"/>
                        <a:cs typeface="+mn-cs"/>
                      </a:endParaRPr>
                    </a:p>
                  </a:txBody>
                  <a:tcPr marL="9525" marR="9525" marT="9525" marB="0" anchor="b"/>
                </a:tc>
              </a:tr>
              <a:tr h="370840">
                <a:tc>
                  <a:txBody>
                    <a:bodyPr/>
                    <a:lstStyle/>
                    <a:p>
                      <a:pPr algn="ctr" fontAlgn="b"/>
                      <a:r>
                        <a:rPr lang="en-US" sz="1800" b="1" u="none" strike="noStrike" dirty="0">
                          <a:effectLst/>
                        </a:rPr>
                        <a:t>50K</a:t>
                      </a:r>
                      <a:endParaRPr lang="en-US" sz="1800" b="1" i="0" u="none" strike="noStrike" dirty="0">
                        <a:solidFill>
                          <a:srgbClr val="000000"/>
                        </a:solidFill>
                        <a:effectLst/>
                        <a:latin typeface="Calibri"/>
                      </a:endParaRPr>
                    </a:p>
                  </a:txBody>
                  <a:tcPr marL="9525" marR="9525" marT="9525" marB="0" anchor="b"/>
                </a:tc>
                <a:tc>
                  <a:txBody>
                    <a:bodyPr/>
                    <a:lstStyle/>
                    <a:p>
                      <a:pPr marL="0" algn="r" defTabSz="914400" rtl="0" eaLnBrk="1" fontAlgn="b" latinLnBrk="0" hangingPunct="1"/>
                      <a:r>
                        <a:rPr lang="en-US" sz="1800" b="0" i="0" u="none" strike="noStrike" kern="1200" dirty="0" smtClean="0">
                          <a:solidFill>
                            <a:srgbClr val="000000"/>
                          </a:solidFill>
                          <a:effectLst/>
                          <a:latin typeface="Calibri"/>
                          <a:ea typeface="+mn-ea"/>
                          <a:cs typeface="+mn-cs"/>
                        </a:rPr>
                        <a:t>50,000</a:t>
                      </a:r>
                      <a:endParaRPr lang="en-US" sz="1800" b="0" i="0" u="none" strike="noStrike" kern="1200" dirty="0">
                        <a:solidFill>
                          <a:srgbClr val="000000"/>
                        </a:solidFill>
                        <a:effectLst/>
                        <a:latin typeface="Calibri"/>
                        <a:ea typeface="+mn-ea"/>
                        <a:cs typeface="+mn-cs"/>
                      </a:endParaRPr>
                    </a:p>
                  </a:txBody>
                  <a:tcPr marL="9525" marR="9525" marT="9525" marB="0" anchor="b"/>
                </a:tc>
              </a:tr>
              <a:tr h="370840">
                <a:tc>
                  <a:txBody>
                    <a:bodyPr/>
                    <a:lstStyle/>
                    <a:p>
                      <a:pPr algn="ctr" fontAlgn="b"/>
                      <a:r>
                        <a:rPr lang="en-US" sz="1800" b="1" u="none" strike="noStrike" dirty="0">
                          <a:effectLst/>
                        </a:rPr>
                        <a:t>100K</a:t>
                      </a:r>
                      <a:endParaRPr lang="en-US" sz="1800" b="1" i="0" u="none" strike="noStrike" dirty="0">
                        <a:solidFill>
                          <a:srgbClr val="000000"/>
                        </a:solidFill>
                        <a:effectLst/>
                        <a:latin typeface="Calibri"/>
                      </a:endParaRPr>
                    </a:p>
                  </a:txBody>
                  <a:tcPr marL="9525" marR="9525" marT="9525" marB="0" anchor="b"/>
                </a:tc>
                <a:tc>
                  <a:txBody>
                    <a:bodyPr/>
                    <a:lstStyle/>
                    <a:p>
                      <a:pPr marL="0" algn="r" defTabSz="914400" rtl="0" eaLnBrk="1" fontAlgn="b" latinLnBrk="0" hangingPunct="1"/>
                      <a:r>
                        <a:rPr lang="en-US" sz="1800" b="0" i="0" u="none" strike="noStrike" kern="1200" dirty="0" smtClean="0">
                          <a:solidFill>
                            <a:srgbClr val="000000"/>
                          </a:solidFill>
                          <a:effectLst/>
                          <a:latin typeface="Calibri"/>
                          <a:ea typeface="+mn-ea"/>
                          <a:cs typeface="+mn-cs"/>
                        </a:rPr>
                        <a:t>100,000</a:t>
                      </a:r>
                      <a:endParaRPr lang="en-US" sz="1800" b="0" i="0" u="none" strike="noStrike" kern="1200" dirty="0">
                        <a:solidFill>
                          <a:srgbClr val="000000"/>
                        </a:solidFill>
                        <a:effectLst/>
                        <a:latin typeface="Calibri"/>
                        <a:ea typeface="+mn-ea"/>
                        <a:cs typeface="+mn-cs"/>
                      </a:endParaRPr>
                    </a:p>
                  </a:txBody>
                  <a:tcPr marL="9525" marR="9525" marT="9525" marB="0" anchor="b"/>
                </a:tc>
              </a:tr>
              <a:tr h="370840">
                <a:tc>
                  <a:txBody>
                    <a:bodyPr/>
                    <a:lstStyle/>
                    <a:p>
                      <a:pPr algn="ctr" fontAlgn="b"/>
                      <a:r>
                        <a:rPr lang="en-US" sz="1800" b="1" u="none" strike="noStrike" dirty="0">
                          <a:effectLst/>
                        </a:rPr>
                        <a:t>200K</a:t>
                      </a:r>
                      <a:endParaRPr lang="en-US" sz="1800" b="1" i="0" u="none" strike="noStrike" dirty="0">
                        <a:solidFill>
                          <a:srgbClr val="000000"/>
                        </a:solidFill>
                        <a:effectLst/>
                        <a:latin typeface="Calibri"/>
                      </a:endParaRPr>
                    </a:p>
                  </a:txBody>
                  <a:tcPr marL="9525" marR="9525" marT="9525" marB="0" anchor="b"/>
                </a:tc>
                <a:tc>
                  <a:txBody>
                    <a:bodyPr/>
                    <a:lstStyle/>
                    <a:p>
                      <a:pPr marL="0" algn="r" defTabSz="914400" rtl="0" eaLnBrk="1" fontAlgn="b" latinLnBrk="0" hangingPunct="1"/>
                      <a:r>
                        <a:rPr lang="en-US" sz="1800" b="0" i="0" u="none" strike="noStrike" kern="1200" dirty="0" smtClean="0">
                          <a:solidFill>
                            <a:srgbClr val="000000"/>
                          </a:solidFill>
                          <a:effectLst/>
                          <a:latin typeface="Calibri"/>
                          <a:ea typeface="+mn-ea"/>
                          <a:cs typeface="+mn-cs"/>
                        </a:rPr>
                        <a:t>200,00</a:t>
                      </a:r>
                      <a:endParaRPr lang="en-US" sz="1800" b="0" i="0" u="none" strike="noStrike" kern="1200" dirty="0">
                        <a:solidFill>
                          <a:srgbClr val="000000"/>
                        </a:solidFill>
                        <a:effectLst/>
                        <a:latin typeface="Calibri"/>
                        <a:ea typeface="+mn-ea"/>
                        <a:cs typeface="+mn-cs"/>
                      </a:endParaRPr>
                    </a:p>
                  </a:txBody>
                  <a:tcPr marL="9525" marR="9525" marT="9525" marB="0" anchor="b"/>
                </a:tc>
              </a:tr>
              <a:tr h="370840">
                <a:tc>
                  <a:txBody>
                    <a:bodyPr/>
                    <a:lstStyle/>
                    <a:p>
                      <a:pPr algn="ctr" fontAlgn="b"/>
                      <a:r>
                        <a:rPr lang="en-US" sz="1800" b="1" u="none" strike="noStrike" dirty="0">
                          <a:effectLst/>
                        </a:rPr>
                        <a:t>300K</a:t>
                      </a:r>
                      <a:endParaRPr lang="en-US" sz="1800" b="1" i="0" u="none" strike="noStrike" dirty="0">
                        <a:solidFill>
                          <a:srgbClr val="000000"/>
                        </a:solidFill>
                        <a:effectLst/>
                        <a:latin typeface="Calibri"/>
                      </a:endParaRPr>
                    </a:p>
                  </a:txBody>
                  <a:tcPr marL="9525" marR="9525" marT="9525" marB="0" anchor="b"/>
                </a:tc>
                <a:tc>
                  <a:txBody>
                    <a:bodyPr/>
                    <a:lstStyle/>
                    <a:p>
                      <a:pPr marL="0" algn="r" defTabSz="914400" rtl="0" eaLnBrk="1" fontAlgn="b" latinLnBrk="0" hangingPunct="1"/>
                      <a:r>
                        <a:rPr lang="en-US" sz="1800" b="0" i="0" u="none" strike="noStrike" kern="1200" dirty="0" smtClean="0">
                          <a:solidFill>
                            <a:srgbClr val="000000"/>
                          </a:solidFill>
                          <a:effectLst/>
                          <a:latin typeface="Calibri"/>
                          <a:ea typeface="+mn-ea"/>
                          <a:cs typeface="+mn-cs"/>
                        </a:rPr>
                        <a:t>300,00</a:t>
                      </a:r>
                      <a:endParaRPr lang="en-US" sz="1800" b="0" i="0" u="none" strike="noStrike" kern="1200" dirty="0">
                        <a:solidFill>
                          <a:srgbClr val="000000"/>
                        </a:solidFill>
                        <a:effectLst/>
                        <a:latin typeface="Calibri"/>
                        <a:ea typeface="+mn-ea"/>
                        <a:cs typeface="+mn-cs"/>
                      </a:endParaRPr>
                    </a:p>
                  </a:txBody>
                  <a:tcPr marL="9525" marR="9525" marT="9525" marB="0" anchor="b"/>
                </a:tc>
              </a:tr>
              <a:tr h="370840">
                <a:tc>
                  <a:txBody>
                    <a:bodyPr/>
                    <a:lstStyle/>
                    <a:p>
                      <a:pPr algn="ctr" fontAlgn="b"/>
                      <a:r>
                        <a:rPr lang="en-US" sz="1800" b="1" u="none" strike="noStrike" dirty="0">
                          <a:effectLst/>
                        </a:rPr>
                        <a:t>1M</a:t>
                      </a:r>
                      <a:endParaRPr lang="en-US" sz="1800" b="1" i="0" u="none" strike="noStrike" dirty="0">
                        <a:solidFill>
                          <a:srgbClr val="000000"/>
                        </a:solidFill>
                        <a:effectLst/>
                        <a:latin typeface="Calibri"/>
                      </a:endParaRPr>
                    </a:p>
                  </a:txBody>
                  <a:tcPr marL="9525" marR="9525" marT="9525" marB="0" anchor="b"/>
                </a:tc>
                <a:tc>
                  <a:txBody>
                    <a:bodyPr/>
                    <a:lstStyle/>
                    <a:p>
                      <a:pPr marL="0" algn="r" defTabSz="914400" rtl="0" eaLnBrk="1" fontAlgn="b" latinLnBrk="0" hangingPunct="1"/>
                      <a:r>
                        <a:rPr lang="en-US" sz="1800" b="0" i="0" u="none" strike="noStrike" kern="1200" dirty="0" smtClean="0">
                          <a:solidFill>
                            <a:srgbClr val="000000"/>
                          </a:solidFill>
                          <a:effectLst/>
                          <a:latin typeface="Calibri"/>
                          <a:ea typeface="+mn-ea"/>
                          <a:cs typeface="+mn-cs"/>
                        </a:rPr>
                        <a:t>1,000,000</a:t>
                      </a:r>
                      <a:endParaRPr lang="en-US" sz="1800" b="0" i="0" u="none" strike="noStrike" kern="1200" dirty="0">
                        <a:solidFill>
                          <a:srgbClr val="000000"/>
                        </a:solidFill>
                        <a:effectLst/>
                        <a:latin typeface="Calibri"/>
                        <a:ea typeface="+mn-ea"/>
                        <a:cs typeface="+mn-cs"/>
                      </a:endParaRPr>
                    </a:p>
                  </a:txBody>
                  <a:tcPr marL="9525" marR="9525" marT="9525" marB="0" anchor="b"/>
                </a:tc>
              </a:tr>
              <a:tr h="370840">
                <a:tc>
                  <a:txBody>
                    <a:bodyPr/>
                    <a:lstStyle/>
                    <a:p>
                      <a:pPr algn="ctr" fontAlgn="b"/>
                      <a:r>
                        <a:rPr lang="en-US" sz="1800" b="1" u="none" strike="noStrike" dirty="0">
                          <a:effectLst/>
                        </a:rPr>
                        <a:t>2M</a:t>
                      </a:r>
                      <a:endParaRPr lang="en-US" sz="1800" b="1" i="0" u="none" strike="noStrike" dirty="0">
                        <a:solidFill>
                          <a:srgbClr val="000000"/>
                        </a:solidFill>
                        <a:effectLst/>
                        <a:latin typeface="Calibri"/>
                      </a:endParaRPr>
                    </a:p>
                  </a:txBody>
                  <a:tcPr marL="9525" marR="9525" marT="9525" marB="0" anchor="b"/>
                </a:tc>
                <a:tc>
                  <a:txBody>
                    <a:bodyPr/>
                    <a:lstStyle/>
                    <a:p>
                      <a:pPr marL="0" algn="r" defTabSz="914400" rtl="0" eaLnBrk="1" fontAlgn="b" latinLnBrk="0" hangingPunct="1"/>
                      <a:r>
                        <a:rPr lang="en-US" sz="1800" b="0" i="0" u="none" strike="noStrike" kern="1200" dirty="0" smtClean="0">
                          <a:solidFill>
                            <a:srgbClr val="000000"/>
                          </a:solidFill>
                          <a:effectLst/>
                          <a:latin typeface="Calibri"/>
                          <a:ea typeface="+mn-ea"/>
                          <a:cs typeface="+mn-cs"/>
                        </a:rPr>
                        <a:t>2,000,000</a:t>
                      </a:r>
                      <a:endParaRPr lang="en-US" sz="1800" b="0" i="0" u="none" strike="noStrike" kern="1200" dirty="0">
                        <a:solidFill>
                          <a:srgbClr val="000000"/>
                        </a:solidFill>
                        <a:effectLst/>
                        <a:latin typeface="Calibri"/>
                        <a:ea typeface="+mn-ea"/>
                        <a:cs typeface="+mn-cs"/>
                      </a:endParaRPr>
                    </a:p>
                  </a:txBody>
                  <a:tcPr marL="9525" marR="9525" marT="9525" marB="0" anchor="b"/>
                </a:tc>
              </a:tr>
            </a:tbl>
          </a:graphicData>
        </a:graphic>
      </p:graphicFrame>
      <p:sp>
        <p:nvSpPr>
          <p:cNvPr id="7" name="TextBox 6"/>
          <p:cNvSpPr txBox="1"/>
          <p:nvPr/>
        </p:nvSpPr>
        <p:spPr>
          <a:xfrm>
            <a:off x="5532508" y="1438125"/>
            <a:ext cx="2376997" cy="707886"/>
          </a:xfrm>
          <a:prstGeom prst="rect">
            <a:avLst/>
          </a:prstGeom>
          <a:noFill/>
        </p:spPr>
        <p:txBody>
          <a:bodyPr wrap="none" rtlCol="0">
            <a:spAutoFit/>
          </a:bodyPr>
          <a:lstStyle/>
          <a:p>
            <a:r>
              <a:rPr lang="en-US" sz="2000" dirty="0" smtClean="0"/>
              <a:t>Can be used for Dirty</a:t>
            </a:r>
          </a:p>
          <a:p>
            <a:r>
              <a:rPr lang="en-US" sz="2000" dirty="0" smtClean="0"/>
              <a:t>ER, as well.</a:t>
            </a:r>
            <a:endParaRPr lang="en-US" sz="2000" dirty="0"/>
          </a:p>
        </p:txBody>
      </p:sp>
      <p:sp>
        <p:nvSpPr>
          <p:cNvPr id="8" name="Rectangular Callout 7"/>
          <p:cNvSpPr/>
          <p:nvPr/>
        </p:nvSpPr>
        <p:spPr>
          <a:xfrm>
            <a:off x="5532510" y="1485744"/>
            <a:ext cx="2376997" cy="612648"/>
          </a:xfrm>
          <a:prstGeom prst="wedgeRectCallout">
            <a:avLst>
              <a:gd name="adj1" fmla="val -82030"/>
              <a:gd name="adj2" fmla="val 108698"/>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15819" y="1412776"/>
            <a:ext cx="5436301" cy="830997"/>
          </a:xfrm>
          <a:prstGeom prst="rect">
            <a:avLst/>
          </a:prstGeom>
          <a:noFill/>
        </p:spPr>
        <p:txBody>
          <a:bodyPr wrap="square" rtlCol="0">
            <a:spAutoFit/>
          </a:bodyPr>
          <a:lstStyle/>
          <a:p>
            <a:r>
              <a:rPr lang="en-US" sz="2400" dirty="0"/>
              <a:t>Several datasets are available for testing at </a:t>
            </a:r>
            <a:r>
              <a:rPr lang="en-US" sz="2400" dirty="0">
                <a:hlinkClick r:id="rId2"/>
              </a:rPr>
              <a:t>https://github.com/scify/JedAIToolkit</a:t>
            </a:r>
            <a:r>
              <a:rPr lang="en-US" sz="2400" dirty="0"/>
              <a:t> </a:t>
            </a:r>
            <a:r>
              <a:rPr lang="en-US" sz="2400" dirty="0" smtClean="0"/>
              <a:t>.</a:t>
            </a:r>
            <a:endParaRPr lang="en-US" sz="2400" dirty="0"/>
          </a:p>
        </p:txBody>
      </p:sp>
    </p:spTree>
    <p:extLst>
      <p:ext uri="{BB962C8B-B14F-4D97-AF65-F5344CB8AC3E}">
        <p14:creationId xmlns:p14="http://schemas.microsoft.com/office/powerpoint/2010/main" val="180950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next steps?</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dirty="0" smtClean="0"/>
              <a:t>Version </a:t>
            </a:r>
            <a:r>
              <a:rPr lang="en-US" dirty="0" smtClean="0">
                <a:solidFill>
                  <a:srgbClr val="C00000"/>
                </a:solidFill>
              </a:rPr>
              <a:t>2.0</a:t>
            </a:r>
            <a:r>
              <a:rPr lang="en-US" b="1" dirty="0" smtClean="0"/>
              <a:t>:</a:t>
            </a:r>
          </a:p>
          <a:p>
            <a:pPr lvl="1"/>
            <a:r>
              <a:rPr lang="en-US" dirty="0" smtClean="0"/>
              <a:t>Includes support for SPARQL endpoints, multicore functionality and configuration optimization.</a:t>
            </a:r>
          </a:p>
          <a:p>
            <a:pPr lvl="1"/>
            <a:r>
              <a:rPr lang="en-US" dirty="0" smtClean="0"/>
              <a:t>Available at the end of September, 2017.</a:t>
            </a:r>
          </a:p>
          <a:p>
            <a:r>
              <a:rPr lang="en-US" dirty="0" smtClean="0"/>
              <a:t>Version </a:t>
            </a:r>
            <a:r>
              <a:rPr lang="en-US" dirty="0" smtClean="0">
                <a:solidFill>
                  <a:srgbClr val="C00000"/>
                </a:solidFill>
              </a:rPr>
              <a:t>3.0</a:t>
            </a:r>
            <a:r>
              <a:rPr lang="en-US" dirty="0" smtClean="0"/>
              <a:t>:</a:t>
            </a:r>
          </a:p>
          <a:p>
            <a:pPr lvl="1"/>
            <a:r>
              <a:rPr lang="en-US" dirty="0" smtClean="0"/>
              <a:t>Includes support for ontology matching, progressive ER as well as a workflow builder.</a:t>
            </a:r>
          </a:p>
          <a:p>
            <a:pPr lvl="1"/>
            <a:r>
              <a:rPr lang="en-US" dirty="0" smtClean="0"/>
              <a:t>Available at the end of December, 2017.</a:t>
            </a:r>
          </a:p>
          <a:p>
            <a:r>
              <a:rPr lang="en-US" dirty="0" smtClean="0"/>
              <a:t>Version </a:t>
            </a:r>
            <a:r>
              <a:rPr lang="en-US" dirty="0" smtClean="0">
                <a:solidFill>
                  <a:srgbClr val="C00000"/>
                </a:solidFill>
              </a:rPr>
              <a:t>4.0</a:t>
            </a:r>
            <a:r>
              <a:rPr lang="en-US" dirty="0" smtClean="0"/>
              <a:t>:</a:t>
            </a:r>
          </a:p>
          <a:p>
            <a:pPr lvl="1"/>
            <a:r>
              <a:rPr lang="en-US" dirty="0" smtClean="0"/>
              <a:t>All functionality is implemented in Apache Spark.</a:t>
            </a:r>
          </a:p>
          <a:p>
            <a:pPr lvl="1"/>
            <a:r>
              <a:rPr lang="en-US" dirty="0" smtClean="0"/>
              <a:t>Available at the end of December, 2018.</a:t>
            </a:r>
            <a:endParaRPr lang="en-US" dirty="0"/>
          </a:p>
        </p:txBody>
      </p:sp>
    </p:spTree>
    <p:extLst>
      <p:ext uri="{BB962C8B-B14F-4D97-AF65-F5344CB8AC3E}">
        <p14:creationId xmlns:p14="http://schemas.microsoft.com/office/powerpoint/2010/main" val="938685132"/>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pPr algn="ctr">
              <a:defRPr/>
            </a:pPr>
            <a:r>
              <a:rPr lang="en-US" smtClean="0"/>
              <a:t>Papadakis &amp; Palpanas, ScaDS, Leipzig, July 2016</a:t>
            </a:r>
            <a:endParaRPr lang="en-US" dirty="0"/>
          </a:p>
        </p:txBody>
      </p:sp>
      <p:sp>
        <p:nvSpPr>
          <p:cNvPr id="3" name="Content Placeholder 2"/>
          <p:cNvSpPr txBox="1">
            <a:spLocks/>
          </p:cNvSpPr>
          <p:nvPr/>
        </p:nvSpPr>
        <p:spPr bwMode="auto">
          <a:xfrm>
            <a:off x="0" y="721079"/>
            <a:ext cx="9144000" cy="4938161"/>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lvl1pPr marL="482600" indent="-482600" algn="l" rtl="0" eaLnBrk="1" fontAlgn="base" hangingPunct="1">
              <a:spcBef>
                <a:spcPts val="1063"/>
              </a:spcBef>
              <a:spcAft>
                <a:spcPct val="0"/>
              </a:spcAft>
              <a:buClr>
                <a:schemeClr val="accent1"/>
              </a:buClr>
              <a:buSzPct val="76000"/>
              <a:buFont typeface="Wingdings 3" pitchFamily="18" charset="2"/>
              <a:defRPr sz="4600" kern="1200">
                <a:solidFill>
                  <a:schemeClr val="tx1"/>
                </a:solidFill>
                <a:latin typeface="+mn-lt"/>
                <a:ea typeface="+mn-ea"/>
                <a:cs typeface="+mn-cs"/>
              </a:defRPr>
            </a:lvl1pPr>
            <a:lvl2pPr marL="966788" indent="-482600" algn="l" rtl="0" eaLnBrk="1" fontAlgn="base" hangingPunct="1">
              <a:spcBef>
                <a:spcPts val="875"/>
              </a:spcBef>
              <a:spcAft>
                <a:spcPct val="0"/>
              </a:spcAft>
              <a:buClr>
                <a:schemeClr val="accent2"/>
              </a:buClr>
              <a:buSzPct val="76000"/>
              <a:buFont typeface="Wingdings 3" pitchFamily="18" charset="2"/>
              <a:buChar char=""/>
              <a:defRPr sz="4100" kern="1200">
                <a:solidFill>
                  <a:schemeClr val="tx2"/>
                </a:solidFill>
                <a:latin typeface="+mn-lt"/>
                <a:ea typeface="+mn-ea"/>
                <a:cs typeface="+mn-cs"/>
              </a:defRPr>
            </a:lvl2pPr>
            <a:lvl3pPr marL="1449388" indent="-401638" algn="l" rtl="0" eaLnBrk="1" fontAlgn="base" hangingPunct="1">
              <a:spcBef>
                <a:spcPts val="875"/>
              </a:spcBef>
              <a:spcAft>
                <a:spcPct val="0"/>
              </a:spcAft>
              <a:buClr>
                <a:srgbClr val="BCBCBC"/>
              </a:buClr>
              <a:buSzPct val="76000"/>
              <a:buFont typeface="Wingdings 3" pitchFamily="18" charset="2"/>
              <a:buChar char=""/>
              <a:defRPr sz="3500" kern="1200">
                <a:solidFill>
                  <a:schemeClr val="tx1"/>
                </a:solidFill>
                <a:latin typeface="+mn-lt"/>
                <a:ea typeface="+mn-ea"/>
                <a:cs typeface="+mn-cs"/>
              </a:defRPr>
            </a:lvl3pPr>
            <a:lvl4pPr marL="1933575" indent="-401638" algn="l" rtl="0" eaLnBrk="1" fontAlgn="base" hangingPunct="1">
              <a:spcBef>
                <a:spcPts val="700"/>
              </a:spcBef>
              <a:spcAft>
                <a:spcPct val="0"/>
              </a:spcAft>
              <a:buClr>
                <a:srgbClr val="8BA2B4"/>
              </a:buClr>
              <a:buSzPct val="70000"/>
              <a:buFont typeface="Wingdings" pitchFamily="2" charset="2"/>
              <a:buChar char=""/>
              <a:defRPr sz="3200" kern="1200">
                <a:solidFill>
                  <a:schemeClr val="tx1"/>
                </a:solidFill>
                <a:latin typeface="+mn-lt"/>
                <a:ea typeface="+mn-ea"/>
                <a:cs typeface="+mn-cs"/>
              </a:defRPr>
            </a:lvl4pPr>
            <a:lvl5pPr marL="2416175" indent="-401638" algn="l" rtl="0" eaLnBrk="1" fontAlgn="base" hangingPunct="1">
              <a:spcBef>
                <a:spcPts val="525"/>
              </a:spcBef>
              <a:spcAft>
                <a:spcPct val="0"/>
              </a:spcAft>
              <a:buClr>
                <a:schemeClr val="accent2"/>
              </a:buClr>
              <a:buSzPct val="70000"/>
              <a:buFont typeface="Wingdings" pitchFamily="2" charset="2"/>
              <a:buChar char=""/>
              <a:defRPr sz="2800" kern="1200">
                <a:solidFill>
                  <a:schemeClr val="tx1"/>
                </a:solidFill>
                <a:latin typeface="+mn-lt"/>
                <a:ea typeface="+mn-ea"/>
                <a:cs typeface="+mn-cs"/>
              </a:defRPr>
            </a:lvl5pPr>
            <a:lvl6pPr marL="2900605" indent="-322289" algn="l" rtl="0" eaLnBrk="1" latinLnBrk="0" hangingPunct="1">
              <a:spcBef>
                <a:spcPts val="529"/>
              </a:spcBef>
              <a:buClr>
                <a:srgbClr val="9FB8CD">
                  <a:shade val="75000"/>
                </a:srgbClr>
              </a:buClr>
              <a:buSzPct val="75000"/>
              <a:buFont typeface="Wingdings 3"/>
              <a:buChar char=""/>
              <a:defRPr kumimoji="0" lang="en-US" sz="2800" kern="1200" smtClean="0">
                <a:solidFill>
                  <a:schemeClr val="tx1"/>
                </a:solidFill>
                <a:latin typeface="+mn-lt"/>
                <a:ea typeface="+mn-ea"/>
                <a:cs typeface="+mn-cs"/>
              </a:defRPr>
            </a:lvl6pPr>
            <a:lvl7pPr marL="3222894" indent="-322289" algn="l" rtl="0" eaLnBrk="1" latinLnBrk="0" hangingPunct="1">
              <a:spcBef>
                <a:spcPts val="529"/>
              </a:spcBef>
              <a:buClr>
                <a:srgbClr val="727CA3">
                  <a:shade val="75000"/>
                </a:srgbClr>
              </a:buClr>
              <a:buSzPct val="75000"/>
              <a:buFont typeface="Wingdings 3"/>
              <a:buChar char=""/>
              <a:defRPr kumimoji="0" lang="en-US" sz="2500" kern="1200" smtClean="0">
                <a:solidFill>
                  <a:schemeClr val="tx1"/>
                </a:solidFill>
                <a:latin typeface="+mn-lt"/>
                <a:ea typeface="+mn-ea"/>
                <a:cs typeface="+mn-cs"/>
              </a:defRPr>
            </a:lvl7pPr>
            <a:lvl8pPr marL="3545184" indent="-322289" algn="l" rtl="0" eaLnBrk="1" latinLnBrk="0" hangingPunct="1">
              <a:spcBef>
                <a:spcPts val="529"/>
              </a:spcBef>
              <a:buClr>
                <a:prstClr val="white">
                  <a:shade val="50000"/>
                </a:prstClr>
              </a:buClr>
              <a:buSzPct val="75000"/>
              <a:buFont typeface="Wingdings 3"/>
              <a:buChar char=""/>
              <a:defRPr kumimoji="0" lang="en-US" sz="2500" kern="1200" smtClean="0">
                <a:solidFill>
                  <a:schemeClr val="tx1"/>
                </a:solidFill>
                <a:latin typeface="+mn-lt"/>
                <a:ea typeface="+mn-ea"/>
                <a:cs typeface="+mn-cs"/>
              </a:defRPr>
            </a:lvl8pPr>
            <a:lvl9pPr marL="3867473" indent="-322289" algn="l" rtl="0" eaLnBrk="1" latinLnBrk="0" hangingPunct="1">
              <a:spcBef>
                <a:spcPts val="529"/>
              </a:spcBef>
              <a:buClr>
                <a:srgbClr val="9FB8CD"/>
              </a:buClr>
              <a:buSzPct val="75000"/>
              <a:buFont typeface="Wingdings 3"/>
              <a:buChar char=""/>
              <a:defRPr kumimoji="0" lang="en-US" sz="2100" kern="1200" smtClean="0">
                <a:solidFill>
                  <a:schemeClr val="tx1"/>
                </a:solidFill>
                <a:latin typeface="+mn-lt"/>
                <a:ea typeface="+mn-ea"/>
                <a:cs typeface="+mn-cs"/>
              </a:defRPr>
            </a:lvl9pPr>
          </a:lstStyle>
          <a:p>
            <a:pPr marL="0" indent="0" algn="ctr"/>
            <a:endParaRPr lang="de-DE" sz="2300" dirty="0"/>
          </a:p>
          <a:p>
            <a:pPr marL="0" indent="0" algn="ctr"/>
            <a:endParaRPr lang="de-DE" sz="2300" dirty="0"/>
          </a:p>
          <a:p>
            <a:pPr marL="0" indent="0" algn="ctr"/>
            <a:endParaRPr lang="de-DE" sz="2300" dirty="0"/>
          </a:p>
          <a:p>
            <a:pPr marL="0" indent="0" algn="ctr"/>
            <a:endParaRPr lang="de-DE" sz="2300" dirty="0"/>
          </a:p>
          <a:p>
            <a:pPr marL="0" indent="0"/>
            <a:r>
              <a:rPr lang="de-DE" sz="3400" dirty="0">
                <a:solidFill>
                  <a:schemeClr val="tx1">
                    <a:lumMod val="65000"/>
                    <a:lumOff val="35000"/>
                  </a:schemeClr>
                </a:solidFill>
              </a:rPr>
              <a:t>	Part </a:t>
            </a:r>
            <a:r>
              <a:rPr lang="de-DE" sz="3400" dirty="0" smtClean="0">
                <a:solidFill>
                  <a:schemeClr val="tx1">
                    <a:lumMod val="65000"/>
                    <a:lumOff val="35000"/>
                  </a:schemeClr>
                </a:solidFill>
              </a:rPr>
              <a:t>8:</a:t>
            </a:r>
            <a:r>
              <a:rPr lang="de-DE" sz="3400" dirty="0">
                <a:solidFill>
                  <a:schemeClr val="tx1">
                    <a:lumMod val="65000"/>
                    <a:lumOff val="35000"/>
                  </a:schemeClr>
                </a:solidFill>
              </a:rPr>
              <a:t/>
            </a:r>
            <a:br>
              <a:rPr lang="de-DE" sz="3400" dirty="0">
                <a:solidFill>
                  <a:schemeClr val="tx1">
                    <a:lumMod val="65000"/>
                    <a:lumOff val="35000"/>
                  </a:schemeClr>
                </a:solidFill>
              </a:rPr>
            </a:br>
            <a:r>
              <a:rPr lang="de-DE" sz="3400" dirty="0">
                <a:solidFill>
                  <a:schemeClr val="tx1">
                    <a:lumMod val="65000"/>
                    <a:lumOff val="35000"/>
                  </a:schemeClr>
                </a:solidFill>
              </a:rPr>
              <a:t>	</a:t>
            </a:r>
            <a:r>
              <a:rPr lang="de-DE" sz="4500" dirty="0" smtClean="0"/>
              <a:t>Conclusions</a:t>
            </a:r>
            <a:endParaRPr lang="de-DE" sz="4500" dirty="0"/>
          </a:p>
        </p:txBody>
      </p:sp>
    </p:spTree>
    <p:extLst>
      <p:ext uri="{BB962C8B-B14F-4D97-AF65-F5344CB8AC3E}">
        <p14:creationId xmlns:p14="http://schemas.microsoft.com/office/powerpoint/2010/main" val="568590638"/>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 Block Building</a:t>
            </a:r>
            <a:endParaRPr lang="en-US" dirty="0"/>
          </a:p>
        </p:txBody>
      </p:sp>
      <p:sp>
        <p:nvSpPr>
          <p:cNvPr id="3" name="Content Placeholder 2"/>
          <p:cNvSpPr>
            <a:spLocks noGrp="1"/>
          </p:cNvSpPr>
          <p:nvPr>
            <p:ph idx="1"/>
          </p:nvPr>
        </p:nvSpPr>
        <p:spPr>
          <a:xfrm>
            <a:off x="395536" y="1600200"/>
            <a:ext cx="8424936" cy="5257800"/>
          </a:xfrm>
        </p:spPr>
        <p:txBody>
          <a:bodyPr>
            <a:normAutofit fontScale="92500"/>
          </a:bodyPr>
          <a:lstStyle/>
          <a:p>
            <a:r>
              <a:rPr lang="en-US" sz="3000" dirty="0" smtClean="0"/>
              <a:t>Traditional</a:t>
            </a:r>
            <a:r>
              <a:rPr lang="en-US" sz="3000" dirty="0" smtClean="0">
                <a:solidFill>
                  <a:srgbClr val="C00000"/>
                </a:solidFill>
              </a:rPr>
              <a:t> proactive </a:t>
            </a:r>
            <a:r>
              <a:rPr lang="en-US" sz="3000" dirty="0" smtClean="0"/>
              <a:t>blocking methods only suitable for </a:t>
            </a:r>
            <a:r>
              <a:rPr lang="en-US" sz="3000" b="1" dirty="0" smtClean="0"/>
              <a:t>relational data</a:t>
            </a:r>
            <a:endParaRPr lang="en-US" sz="3000" dirty="0"/>
          </a:p>
          <a:p>
            <a:pPr lvl="1"/>
            <a:r>
              <a:rPr lang="en-US" sz="2600" dirty="0" smtClean="0"/>
              <a:t>background schema knowledge should be available for their configuration</a:t>
            </a:r>
          </a:p>
          <a:p>
            <a:pPr lvl="3"/>
            <a:endParaRPr lang="en-US" sz="1600" dirty="0" smtClean="0"/>
          </a:p>
          <a:p>
            <a:r>
              <a:rPr lang="en-US" sz="3000" dirty="0" smtClean="0"/>
              <a:t>Recent </a:t>
            </a:r>
            <a:r>
              <a:rPr lang="en-US" sz="3000" dirty="0" smtClean="0">
                <a:solidFill>
                  <a:srgbClr val="C00000"/>
                </a:solidFill>
              </a:rPr>
              <a:t>lazy</a:t>
            </a:r>
            <a:r>
              <a:rPr lang="en-US" sz="3000" dirty="0" smtClean="0"/>
              <a:t> blocking methods scale well to heterogeneous, semi-structured </a:t>
            </a:r>
            <a:r>
              <a:rPr lang="en-US" sz="3000" b="1" dirty="0" smtClean="0"/>
              <a:t>Big Data</a:t>
            </a:r>
            <a:endParaRPr lang="en-US" sz="3000" dirty="0" smtClean="0"/>
          </a:p>
          <a:p>
            <a:pPr lvl="1"/>
            <a:r>
              <a:rPr lang="en-US" sz="2600" b="1" dirty="0" smtClean="0"/>
              <a:t>Variety</a:t>
            </a:r>
            <a:r>
              <a:rPr lang="en-US" sz="2600" dirty="0" smtClean="0"/>
              <a:t> is addressed with </a:t>
            </a:r>
            <a:r>
              <a:rPr lang="en-US" sz="2600" dirty="0">
                <a:solidFill>
                  <a:srgbClr val="C00000"/>
                </a:solidFill>
              </a:rPr>
              <a:t>schema-agnostic </a:t>
            </a:r>
            <a:r>
              <a:rPr lang="en-US" sz="2600" dirty="0" smtClean="0">
                <a:solidFill>
                  <a:srgbClr val="C00000"/>
                </a:solidFill>
              </a:rPr>
              <a:t>keys</a:t>
            </a:r>
            <a:endParaRPr lang="en-US" sz="2600" dirty="0" smtClean="0"/>
          </a:p>
          <a:p>
            <a:pPr lvl="1"/>
            <a:r>
              <a:rPr lang="en-US" sz="2600" b="1" dirty="0" smtClean="0"/>
              <a:t>Volume</a:t>
            </a:r>
            <a:r>
              <a:rPr lang="en-US" sz="2600" dirty="0" smtClean="0"/>
              <a:t> is addressed with Block and Comparison Cleaning methods → they trade slightly lower recall, for much higher precision</a:t>
            </a:r>
          </a:p>
          <a:p>
            <a:pPr lvl="1"/>
            <a:r>
              <a:rPr lang="en-US" sz="2600" dirty="0">
                <a:solidFill>
                  <a:srgbClr val="C00000"/>
                </a:solidFill>
              </a:rPr>
              <a:t>Token Blocking </a:t>
            </a:r>
            <a:r>
              <a:rPr lang="en-US" sz="2600" dirty="0"/>
              <a:t>→ the only parameter-free blocking method</a:t>
            </a:r>
          </a:p>
        </p:txBody>
      </p:sp>
      <p:sp>
        <p:nvSpPr>
          <p:cNvPr id="4" name="Footer Placeholder 3"/>
          <p:cNvSpPr>
            <a:spLocks noGrp="1"/>
          </p:cNvSpPr>
          <p:nvPr>
            <p:ph type="ftr" sz="quarter" idx="11"/>
          </p:nvPr>
        </p:nvSpPr>
        <p:spPr/>
        <p:txBody>
          <a:bodyPr/>
          <a:lstStyle/>
          <a:p>
            <a:r>
              <a:rPr lang="en-US" smtClean="0"/>
              <a:t>Papadakis &amp; Palpanas, ScaDS, Leipzig, July 2016</a:t>
            </a:r>
            <a:endParaRPr lang="el-GR" dirty="0"/>
          </a:p>
        </p:txBody>
      </p:sp>
    </p:spTree>
    <p:extLst>
      <p:ext uri="{BB962C8B-B14F-4D97-AF65-F5344CB8AC3E}">
        <p14:creationId xmlns:p14="http://schemas.microsoft.com/office/powerpoint/2010/main" val="3701960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721079"/>
          </a:xfrm>
        </p:spPr>
        <p:txBody>
          <a:bodyPr>
            <a:normAutofit fontScale="90000"/>
          </a:bodyPr>
          <a:lstStyle/>
          <a:p>
            <a:r>
              <a:rPr lang="en-US" dirty="0" smtClean="0"/>
              <a:t>Computational cost</a:t>
            </a:r>
            <a:endParaRPr lang="en-US" dirty="0"/>
          </a:p>
        </p:txBody>
      </p:sp>
      <p:sp>
        <p:nvSpPr>
          <p:cNvPr id="19" name="Ορθογώνιο 4"/>
          <p:cNvSpPr/>
          <p:nvPr/>
        </p:nvSpPr>
        <p:spPr>
          <a:xfrm>
            <a:off x="3362505" y="764704"/>
            <a:ext cx="5497236" cy="5486400"/>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1883" tIns="25942" rIns="51883" bIns="25942"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a:p>
        </p:txBody>
      </p:sp>
      <p:sp>
        <p:nvSpPr>
          <p:cNvPr id="22" name="Right Triangle 21"/>
          <p:cNvSpPr/>
          <p:nvPr/>
        </p:nvSpPr>
        <p:spPr>
          <a:xfrm>
            <a:off x="3362505" y="764704"/>
            <a:ext cx="5497236" cy="5486400"/>
          </a:xfrm>
          <a:prstGeom prst="rtTriangle">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23" name="Ευθύγραμμο βέλος σύνδεσης 6"/>
          <p:cNvCxnSpPr/>
          <p:nvPr/>
        </p:nvCxnSpPr>
        <p:spPr>
          <a:xfrm flipV="1">
            <a:off x="3354625" y="6449095"/>
            <a:ext cx="5505116" cy="1"/>
          </a:xfrm>
          <a:prstGeom prst="straightConnector1">
            <a:avLst/>
          </a:prstGeom>
          <a:ln w="571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Ευθύγραμμο βέλος σύνδεσης 7"/>
          <p:cNvCxnSpPr/>
          <p:nvPr/>
        </p:nvCxnSpPr>
        <p:spPr>
          <a:xfrm flipV="1">
            <a:off x="3181897" y="769170"/>
            <a:ext cx="0" cy="5486400"/>
          </a:xfrm>
          <a:prstGeom prst="straightConnector1">
            <a:avLst/>
          </a:prstGeom>
          <a:ln w="571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TextBox 9"/>
          <p:cNvSpPr txBox="1"/>
          <p:nvPr/>
        </p:nvSpPr>
        <p:spPr>
          <a:xfrm>
            <a:off x="1763688" y="3515231"/>
            <a:ext cx="1427361" cy="360167"/>
          </a:xfrm>
          <a:prstGeom prst="rect">
            <a:avLst/>
          </a:prstGeom>
          <a:noFill/>
        </p:spPr>
        <p:txBody>
          <a:bodyPr wrap="square" lIns="51883" tIns="25942" rIns="51883" bIns="2594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t>|E| </a:t>
            </a:r>
            <a:r>
              <a:rPr lang="en-US" sz="2000" dirty="0"/>
              <a:t>entities</a:t>
            </a:r>
            <a:endParaRPr lang="el-GR" sz="2000" dirty="0"/>
          </a:p>
        </p:txBody>
      </p:sp>
      <p:sp>
        <p:nvSpPr>
          <p:cNvPr id="29" name="TextBox 10"/>
          <p:cNvSpPr txBox="1"/>
          <p:nvPr/>
        </p:nvSpPr>
        <p:spPr>
          <a:xfrm>
            <a:off x="5190621" y="6449095"/>
            <a:ext cx="1655621" cy="360167"/>
          </a:xfrm>
          <a:prstGeom prst="rect">
            <a:avLst/>
          </a:prstGeom>
          <a:noFill/>
        </p:spPr>
        <p:txBody>
          <a:bodyPr wrap="square" lIns="51883" tIns="25942" rIns="51883" bIns="2594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t>|E| </a:t>
            </a:r>
            <a:r>
              <a:rPr lang="en-US" sz="2000" dirty="0"/>
              <a:t>entities</a:t>
            </a:r>
            <a:endParaRPr lang="el-GR" sz="2000" dirty="0"/>
          </a:p>
        </p:txBody>
      </p:sp>
      <p:sp>
        <p:nvSpPr>
          <p:cNvPr id="30" name="Έλλειψη 11"/>
          <p:cNvSpPr/>
          <p:nvPr/>
        </p:nvSpPr>
        <p:spPr>
          <a:xfrm>
            <a:off x="6105676" y="1986871"/>
            <a:ext cx="1830868" cy="1888527"/>
          </a:xfrm>
          <a:prstGeom prst="ellipse">
            <a:avLst/>
          </a:prstGeom>
          <a:noFill/>
          <a:ln w="28575">
            <a:solidFill>
              <a:srgbClr val="C00000"/>
            </a:solidFill>
            <a:prstDash val="solid"/>
          </a:ln>
        </p:spPr>
        <p:style>
          <a:lnRef idx="2">
            <a:schemeClr val="accent2">
              <a:shade val="50000"/>
            </a:schemeClr>
          </a:lnRef>
          <a:fillRef idx="1">
            <a:schemeClr val="accent2"/>
          </a:fillRef>
          <a:effectRef idx="0">
            <a:schemeClr val="accent2"/>
          </a:effectRef>
          <a:fontRef idx="minor">
            <a:schemeClr val="lt1"/>
          </a:fontRef>
        </p:style>
        <p:txBody>
          <a:bodyPr lIns="51883" tIns="25942" rIns="51883" bIns="25942"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a:p>
        </p:txBody>
      </p:sp>
      <p:sp>
        <p:nvSpPr>
          <p:cNvPr id="31" name="TextBox 12"/>
          <p:cNvSpPr txBox="1"/>
          <p:nvPr/>
        </p:nvSpPr>
        <p:spPr>
          <a:xfrm>
            <a:off x="4202089" y="921570"/>
            <a:ext cx="1341319" cy="667944"/>
          </a:xfrm>
          <a:prstGeom prst="rect">
            <a:avLst/>
          </a:prstGeom>
          <a:noFill/>
          <a:ln w="28575">
            <a:noFill/>
            <a:prstDash val="sysDot"/>
          </a:ln>
        </p:spPr>
        <p:txBody>
          <a:bodyPr wrap="square" lIns="51883" tIns="25942" rIns="51883" bIns="2594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Brute-force approach</a:t>
            </a:r>
            <a:endParaRPr lang="el-GR" sz="2000" dirty="0"/>
          </a:p>
        </p:txBody>
      </p:sp>
      <p:sp>
        <p:nvSpPr>
          <p:cNvPr id="32" name="TextBox 19"/>
          <p:cNvSpPr txBox="1"/>
          <p:nvPr/>
        </p:nvSpPr>
        <p:spPr>
          <a:xfrm>
            <a:off x="6312350" y="2140770"/>
            <a:ext cx="1417519" cy="667944"/>
          </a:xfrm>
          <a:prstGeom prst="rect">
            <a:avLst/>
          </a:prstGeom>
          <a:noFill/>
          <a:ln w="28575">
            <a:noFill/>
            <a:prstDash val="sysDot"/>
          </a:ln>
        </p:spPr>
        <p:txBody>
          <a:bodyPr wrap="square" lIns="51883" tIns="25942" rIns="51883" bIns="2594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smtClean="0">
                <a:solidFill>
                  <a:srgbClr val="C00000"/>
                </a:solidFill>
              </a:rPr>
              <a:t>Duplicate Pairs</a:t>
            </a:r>
            <a:endParaRPr lang="el-GR" sz="2000" dirty="0">
              <a:solidFill>
                <a:srgbClr val="C00000"/>
              </a:solidFill>
            </a:endParaRPr>
          </a:p>
        </p:txBody>
      </p:sp>
      <p:sp>
        <p:nvSpPr>
          <p:cNvPr id="33" name="Έλλειψη 25"/>
          <p:cNvSpPr/>
          <p:nvPr/>
        </p:nvSpPr>
        <p:spPr>
          <a:xfrm>
            <a:off x="5905862" y="1028314"/>
            <a:ext cx="2797156" cy="2667000"/>
          </a:xfrm>
          <a:prstGeom prst="ellips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51883" tIns="25942" rIns="51883" bIns="25942"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a:p>
        </p:txBody>
      </p:sp>
      <p:sp>
        <p:nvSpPr>
          <p:cNvPr id="34" name="TextBox 26"/>
          <p:cNvSpPr txBox="1"/>
          <p:nvPr/>
        </p:nvSpPr>
        <p:spPr>
          <a:xfrm>
            <a:off x="6876502" y="1217510"/>
            <a:ext cx="1022312" cy="360167"/>
          </a:xfrm>
          <a:prstGeom prst="rect">
            <a:avLst/>
          </a:prstGeom>
          <a:noFill/>
          <a:ln w="28575">
            <a:noFill/>
            <a:prstDash val="sysDot"/>
          </a:ln>
        </p:spPr>
        <p:txBody>
          <a:bodyPr wrap="square" lIns="51883" tIns="25942" rIns="51883" bIns="2594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solidFill>
                  <a:srgbClr val="00B050"/>
                </a:solidFill>
              </a:rPr>
              <a:t>Blocking</a:t>
            </a:r>
            <a:endParaRPr lang="el-GR" sz="2000" dirty="0">
              <a:solidFill>
                <a:srgbClr val="00B050"/>
              </a:solidFill>
            </a:endParaRPr>
          </a:p>
        </p:txBody>
      </p:sp>
      <p:cxnSp>
        <p:nvCxnSpPr>
          <p:cNvPr id="35" name="Straight Connector 34"/>
          <p:cNvCxnSpPr>
            <a:stCxn id="22" idx="0"/>
          </p:cNvCxnSpPr>
          <p:nvPr/>
        </p:nvCxnSpPr>
        <p:spPr>
          <a:xfrm>
            <a:off x="3362505" y="764704"/>
            <a:ext cx="5497236" cy="54864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44016" y="1352962"/>
            <a:ext cx="2555776" cy="707886"/>
          </a:xfrm>
          <a:prstGeom prst="rect">
            <a:avLst/>
          </a:prstGeom>
          <a:noFill/>
        </p:spPr>
        <p:txBody>
          <a:bodyPr wrap="square" rtlCol="0">
            <a:spAutoFit/>
          </a:bodyPr>
          <a:lstStyle/>
          <a:p>
            <a:r>
              <a:rPr lang="en-US" sz="2000" b="1" dirty="0" smtClean="0"/>
              <a:t>Input: </a:t>
            </a:r>
          </a:p>
          <a:p>
            <a:r>
              <a:rPr lang="en-US" sz="2000" b="1" dirty="0" smtClean="0"/>
              <a:t>Entity Collection E</a:t>
            </a:r>
          </a:p>
        </p:txBody>
      </p:sp>
      <p:sp>
        <p:nvSpPr>
          <p:cNvPr id="3" name="Footer Placeholder 2"/>
          <p:cNvSpPr>
            <a:spLocks noGrp="1"/>
          </p:cNvSpPr>
          <p:nvPr>
            <p:ph type="ftr" sz="quarter" idx="11"/>
          </p:nvPr>
        </p:nvSpPr>
        <p:spPr/>
        <p:txBody>
          <a:bodyPr/>
          <a:lstStyle/>
          <a:p>
            <a:r>
              <a:rPr lang="en-US" smtClean="0"/>
              <a:t>Papadakis &amp; Palpanas, ScaDS, Leipzig, July 2016</a:t>
            </a:r>
            <a:endParaRPr lang="el-GR" dirty="0"/>
          </a:p>
        </p:txBody>
      </p:sp>
    </p:spTree>
    <p:extLst>
      <p:ext uri="{BB962C8B-B14F-4D97-AF65-F5344CB8AC3E}">
        <p14:creationId xmlns:p14="http://schemas.microsoft.com/office/powerpoint/2010/main" val="107210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25" grpId="0"/>
      <p:bldP spid="29" grpId="0"/>
      <p:bldP spid="30" grpId="0" animBg="1"/>
      <p:bldP spid="31" grpId="0"/>
      <p:bldP spid="32" grpId="0"/>
      <p:bldP spid="33" grpId="0" animBg="1"/>
      <p:bldP spid="34"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 Block Cleaning</a:t>
            </a:r>
            <a:endParaRPr lang="en-US" dirty="0"/>
          </a:p>
        </p:txBody>
      </p:sp>
      <p:sp>
        <p:nvSpPr>
          <p:cNvPr id="3" name="Content Placeholder 2"/>
          <p:cNvSpPr>
            <a:spLocks noGrp="1"/>
          </p:cNvSpPr>
          <p:nvPr>
            <p:ph idx="1"/>
          </p:nvPr>
        </p:nvSpPr>
        <p:spPr>
          <a:xfrm>
            <a:off x="323528" y="1600200"/>
            <a:ext cx="8496944" cy="5257800"/>
          </a:xfrm>
        </p:spPr>
        <p:txBody>
          <a:bodyPr>
            <a:normAutofit fontScale="92500" lnSpcReduction="10000"/>
          </a:bodyPr>
          <a:lstStyle/>
          <a:p>
            <a:pPr marL="342900" lvl="1" indent="-342900">
              <a:buFont typeface="Arial" pitchFamily="34" charset="0"/>
              <a:buChar char="•"/>
            </a:pPr>
            <a:r>
              <a:rPr lang="en-US" sz="3200" dirty="0" smtClean="0">
                <a:solidFill>
                  <a:srgbClr val="C00000"/>
                </a:solidFill>
              </a:rPr>
              <a:t>Coarse-grained </a:t>
            </a:r>
            <a:r>
              <a:rPr lang="en-US" sz="3200" dirty="0">
                <a:solidFill>
                  <a:srgbClr val="C00000"/>
                </a:solidFill>
              </a:rPr>
              <a:t>functionality</a:t>
            </a:r>
            <a:r>
              <a:rPr lang="en-US" sz="3200" dirty="0"/>
              <a:t>: </a:t>
            </a:r>
          </a:p>
          <a:p>
            <a:pPr marL="742950" lvl="2" indent="-342900"/>
            <a:r>
              <a:rPr lang="en-US" sz="2800" dirty="0" smtClean="0"/>
              <a:t>operation at the </a:t>
            </a:r>
            <a:r>
              <a:rPr lang="en-US" sz="2800" dirty="0"/>
              <a:t>level of entire </a:t>
            </a:r>
            <a:r>
              <a:rPr lang="en-US" sz="2800" dirty="0" smtClean="0"/>
              <a:t>blocks</a:t>
            </a:r>
            <a:endParaRPr lang="en-US" sz="2800" dirty="0"/>
          </a:p>
          <a:p>
            <a:pPr marL="742950" lvl="2" indent="-342900"/>
            <a:r>
              <a:rPr lang="en-US" sz="2800" dirty="0" smtClean="0"/>
              <a:t>low </a:t>
            </a:r>
            <a:r>
              <a:rPr lang="en-US" sz="2800" dirty="0"/>
              <a:t>cost (</a:t>
            </a:r>
            <a:r>
              <a:rPr lang="en-US" sz="2800" dirty="0">
                <a:solidFill>
                  <a:srgbClr val="C00000"/>
                </a:solidFill>
              </a:rPr>
              <a:t>fast</a:t>
            </a:r>
            <a:r>
              <a:rPr lang="en-US" sz="2800" dirty="0"/>
              <a:t>) methods</a:t>
            </a:r>
          </a:p>
          <a:p>
            <a:pPr marL="342900" lvl="1" indent="-342900">
              <a:buFont typeface="Arial" pitchFamily="34" charset="0"/>
              <a:buChar char="•"/>
            </a:pPr>
            <a:r>
              <a:rPr lang="en-US" sz="3200" dirty="0" smtClean="0"/>
              <a:t>Only applicable to </a:t>
            </a:r>
            <a:r>
              <a:rPr lang="en-US" sz="3200" dirty="0" smtClean="0">
                <a:solidFill>
                  <a:srgbClr val="C00000"/>
                </a:solidFill>
              </a:rPr>
              <a:t>lazy</a:t>
            </a:r>
            <a:r>
              <a:rPr lang="en-US" sz="3200" dirty="0" smtClean="0"/>
              <a:t> blocking methods</a:t>
            </a:r>
            <a:endParaRPr lang="en-US" dirty="0" smtClean="0"/>
          </a:p>
          <a:p>
            <a:r>
              <a:rPr lang="en-US" dirty="0" smtClean="0"/>
              <a:t>They </a:t>
            </a:r>
            <a:r>
              <a:rPr lang="en-US" dirty="0" smtClean="0">
                <a:solidFill>
                  <a:srgbClr val="C00000"/>
                </a:solidFill>
              </a:rPr>
              <a:t>boost</a:t>
            </a:r>
            <a:r>
              <a:rPr lang="en-US" dirty="0" smtClean="0"/>
              <a:t> the overall performance to a large extent: </a:t>
            </a:r>
          </a:p>
          <a:p>
            <a:pPr lvl="1"/>
            <a:r>
              <a:rPr lang="en-US" dirty="0" smtClean="0"/>
              <a:t>comparisons drop by orders of magnitude</a:t>
            </a:r>
          </a:p>
          <a:p>
            <a:pPr lvl="1"/>
            <a:r>
              <a:rPr lang="en-US" dirty="0" smtClean="0"/>
              <a:t>recall drops to a controllable extent (~1-2%)</a:t>
            </a:r>
          </a:p>
          <a:p>
            <a:r>
              <a:rPr lang="en-US" dirty="0" smtClean="0"/>
              <a:t>Mostly </a:t>
            </a:r>
            <a:r>
              <a:rPr lang="en-US" dirty="0" smtClean="0">
                <a:solidFill>
                  <a:srgbClr val="C00000"/>
                </a:solidFill>
              </a:rPr>
              <a:t>complementary</a:t>
            </a:r>
            <a:r>
              <a:rPr lang="en-US" dirty="0" smtClean="0"/>
              <a:t> methods</a:t>
            </a:r>
            <a:endParaRPr lang="en-US" dirty="0"/>
          </a:p>
          <a:p>
            <a:pPr lvl="1"/>
            <a:r>
              <a:rPr lang="en-US" dirty="0" smtClean="0"/>
              <a:t>multiple Block Cleaning methods can be combined in a single workflow</a:t>
            </a:r>
            <a:endParaRPr lang="en-US" dirty="0"/>
          </a:p>
        </p:txBody>
      </p:sp>
      <p:sp>
        <p:nvSpPr>
          <p:cNvPr id="4" name="Footer Placeholder 3"/>
          <p:cNvSpPr>
            <a:spLocks noGrp="1"/>
          </p:cNvSpPr>
          <p:nvPr>
            <p:ph type="ftr" sz="quarter" idx="11"/>
          </p:nvPr>
        </p:nvSpPr>
        <p:spPr/>
        <p:txBody>
          <a:bodyPr/>
          <a:lstStyle/>
          <a:p>
            <a:r>
              <a:rPr lang="en-US" smtClean="0"/>
              <a:t>Papadakis &amp; Palpanas, ScaDS, Leipzig, July 2016</a:t>
            </a:r>
            <a:endParaRPr lang="el-GR" dirty="0"/>
          </a:p>
        </p:txBody>
      </p:sp>
    </p:spTree>
    <p:extLst>
      <p:ext uri="{BB962C8B-B14F-4D97-AF65-F5344CB8AC3E}">
        <p14:creationId xmlns:p14="http://schemas.microsoft.com/office/powerpoint/2010/main" val="3757960663"/>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rmAutofit/>
          </a:bodyPr>
          <a:lstStyle/>
          <a:p>
            <a:r>
              <a:rPr lang="en-US" dirty="0" smtClean="0"/>
              <a:t>Conclusions – Comparison Cleaning</a:t>
            </a:r>
            <a:endParaRPr lang="en-US" dirty="0"/>
          </a:p>
        </p:txBody>
      </p:sp>
      <p:sp>
        <p:nvSpPr>
          <p:cNvPr id="3" name="Content Placeholder 2"/>
          <p:cNvSpPr>
            <a:spLocks noGrp="1"/>
          </p:cNvSpPr>
          <p:nvPr>
            <p:ph idx="1"/>
          </p:nvPr>
        </p:nvSpPr>
        <p:spPr>
          <a:xfrm>
            <a:off x="251520" y="1484784"/>
            <a:ext cx="8712968" cy="5257800"/>
          </a:xfrm>
        </p:spPr>
        <p:txBody>
          <a:bodyPr>
            <a:normAutofit/>
          </a:bodyPr>
          <a:lstStyle/>
          <a:p>
            <a:r>
              <a:rPr lang="en-US" sz="3000" dirty="0" smtClean="0">
                <a:solidFill>
                  <a:srgbClr val="C00000"/>
                </a:solidFill>
              </a:rPr>
              <a:t>Fine-grained functionality</a:t>
            </a:r>
            <a:r>
              <a:rPr lang="en-US" sz="3000" dirty="0" smtClean="0"/>
              <a:t>:</a:t>
            </a:r>
          </a:p>
          <a:p>
            <a:pPr lvl="1"/>
            <a:r>
              <a:rPr lang="en-US" sz="2600" dirty="0" smtClean="0"/>
              <a:t>operate at the level of individual comparisons → computationally intensive process</a:t>
            </a:r>
          </a:p>
          <a:p>
            <a:r>
              <a:rPr lang="en-US" sz="3000" dirty="0" smtClean="0"/>
              <a:t>Apply to both </a:t>
            </a:r>
            <a:r>
              <a:rPr lang="en-US" sz="3000" dirty="0" smtClean="0">
                <a:solidFill>
                  <a:srgbClr val="C00000"/>
                </a:solidFill>
              </a:rPr>
              <a:t>lazy and proactive </a:t>
            </a:r>
            <a:r>
              <a:rPr lang="en-US" sz="3000" dirty="0" smtClean="0"/>
              <a:t>methods</a:t>
            </a:r>
          </a:p>
          <a:p>
            <a:pPr lvl="3"/>
            <a:endParaRPr lang="en-US" sz="1800" dirty="0" smtClean="0"/>
          </a:p>
          <a:p>
            <a:r>
              <a:rPr lang="en-US" sz="3000" dirty="0" smtClean="0">
                <a:solidFill>
                  <a:srgbClr val="C00000"/>
                </a:solidFill>
              </a:rPr>
              <a:t>Meta-blocking</a:t>
            </a:r>
            <a:r>
              <a:rPr lang="en-US" sz="3000" dirty="0" smtClean="0"/>
              <a:t> is the current state-of-the-art</a:t>
            </a:r>
          </a:p>
          <a:p>
            <a:pPr lvl="1"/>
            <a:r>
              <a:rPr lang="en-US" sz="2600" dirty="0" smtClean="0"/>
              <a:t>Discards both superfluous and redundant comparisons</a:t>
            </a:r>
          </a:p>
          <a:p>
            <a:pPr lvl="1"/>
            <a:r>
              <a:rPr lang="en-US" sz="2600" dirty="0" smtClean="0"/>
              <a:t>Necessary for reducing comparisons to manageable levels for single-threaded ER workflows</a:t>
            </a:r>
          </a:p>
          <a:p>
            <a:pPr lvl="2"/>
            <a:r>
              <a:rPr lang="en-US" sz="2200" b="1" dirty="0" smtClean="0"/>
              <a:t>reduces comparisons by orders of magnitude, with recall &gt; 98%</a:t>
            </a:r>
          </a:p>
          <a:p>
            <a:pPr lvl="1"/>
            <a:r>
              <a:rPr lang="en-US" sz="2600" dirty="0" smtClean="0"/>
              <a:t>Naturally parallelizable </a:t>
            </a:r>
          </a:p>
        </p:txBody>
      </p:sp>
      <p:sp>
        <p:nvSpPr>
          <p:cNvPr id="4" name="Footer Placeholder 3"/>
          <p:cNvSpPr>
            <a:spLocks noGrp="1"/>
          </p:cNvSpPr>
          <p:nvPr>
            <p:ph type="ftr" sz="quarter" idx="11"/>
          </p:nvPr>
        </p:nvSpPr>
        <p:spPr/>
        <p:txBody>
          <a:bodyPr/>
          <a:lstStyle/>
          <a:p>
            <a:r>
              <a:rPr lang="en-US" smtClean="0"/>
              <a:t>Papadakis &amp; Palpanas, ScaDS, Leipzig, July 2016</a:t>
            </a:r>
            <a:endParaRPr lang="el-GR" dirty="0"/>
          </a:p>
        </p:txBody>
      </p:sp>
    </p:spTree>
    <p:extLst>
      <p:ext uri="{BB962C8B-B14F-4D97-AF65-F5344CB8AC3E}">
        <p14:creationId xmlns:p14="http://schemas.microsoft.com/office/powerpoint/2010/main" val="1940900789"/>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a:normAutofit fontScale="90000"/>
          </a:bodyPr>
          <a:lstStyle/>
          <a:p>
            <a:r>
              <a:rPr lang="en-US" sz="5100" dirty="0" smtClean="0"/>
              <a:t>Big Data Research (BDR) </a:t>
            </a:r>
            <a:r>
              <a:rPr lang="en-US" sz="5100" dirty="0"/>
              <a:t>Journal</a:t>
            </a:r>
            <a:r>
              <a:rPr lang="en-US" dirty="0"/>
              <a:t/>
            </a:r>
            <a:br>
              <a:rPr lang="en-US" dirty="0"/>
            </a:br>
            <a:r>
              <a:rPr lang="en-US" sz="3100" dirty="0">
                <a:hlinkClick r:id="rId2"/>
              </a:rPr>
              <a:t>http://www.journals.elsevier.com/big-data-research</a:t>
            </a:r>
            <a:r>
              <a:rPr lang="en-US" sz="3100" dirty="0" smtClean="0">
                <a:hlinkClick r:id="rId2"/>
              </a:rPr>
              <a:t>/</a:t>
            </a:r>
            <a:endParaRPr lang="en-US" dirty="0"/>
          </a:p>
        </p:txBody>
      </p:sp>
      <p:sp>
        <p:nvSpPr>
          <p:cNvPr id="3" name="Content Placeholder 2"/>
          <p:cNvSpPr>
            <a:spLocks noGrp="1"/>
          </p:cNvSpPr>
          <p:nvPr>
            <p:ph idx="1"/>
          </p:nvPr>
        </p:nvSpPr>
        <p:spPr>
          <a:xfrm>
            <a:off x="323528" y="1816224"/>
            <a:ext cx="8640960" cy="4925144"/>
          </a:xfrm>
        </p:spPr>
        <p:txBody>
          <a:bodyPr>
            <a:normAutofit/>
          </a:bodyPr>
          <a:lstStyle/>
          <a:p>
            <a:r>
              <a:rPr lang="en-US" dirty="0" smtClean="0"/>
              <a:t>New Elsevier journal on topics related to big data</a:t>
            </a:r>
          </a:p>
          <a:p>
            <a:pPr lvl="1"/>
            <a:r>
              <a:rPr lang="en-US" dirty="0" smtClean="0"/>
              <a:t>advances in big data management/processing</a:t>
            </a:r>
          </a:p>
          <a:p>
            <a:pPr lvl="1"/>
            <a:r>
              <a:rPr lang="en-US" dirty="0" smtClean="0"/>
              <a:t>interdisciplinary applications</a:t>
            </a:r>
          </a:p>
          <a:p>
            <a:pPr lvl="2"/>
            <a:endParaRPr lang="en-US" dirty="0" smtClean="0"/>
          </a:p>
          <a:p>
            <a:r>
              <a:rPr lang="en-US" dirty="0" smtClean="0"/>
              <a:t>Editor in Chief for BDR</a:t>
            </a:r>
          </a:p>
          <a:p>
            <a:pPr lvl="1"/>
            <a:r>
              <a:rPr lang="en-US" dirty="0" smtClean="0"/>
              <a:t>submit your work</a:t>
            </a:r>
          </a:p>
          <a:p>
            <a:pPr lvl="1"/>
            <a:r>
              <a:rPr lang="en-US" dirty="0" smtClean="0"/>
              <a:t>propose special issues</a:t>
            </a:r>
          </a:p>
          <a:p>
            <a:pPr lvl="2"/>
            <a:endParaRPr lang="en-US" dirty="0" smtClean="0"/>
          </a:p>
          <a:p>
            <a:r>
              <a:rPr lang="en-US" dirty="0" smtClean="0"/>
              <a:t>google: </a:t>
            </a:r>
            <a:r>
              <a:rPr lang="en-US" dirty="0" err="1" smtClean="0">
                <a:solidFill>
                  <a:srgbClr val="C00000"/>
                </a:solidFill>
              </a:rPr>
              <a:t>bdr</a:t>
            </a:r>
            <a:r>
              <a:rPr lang="en-US" dirty="0" smtClean="0">
                <a:solidFill>
                  <a:srgbClr val="C00000"/>
                </a:solidFill>
              </a:rPr>
              <a:t> journal</a:t>
            </a:r>
            <a:endParaRPr lang="en-US" dirty="0">
              <a:solidFill>
                <a:srgbClr val="C00000"/>
              </a:solidFill>
            </a:endParaRPr>
          </a:p>
        </p:txBody>
      </p:sp>
      <p:sp>
        <p:nvSpPr>
          <p:cNvPr id="4" name="Footer Placeholder 3"/>
          <p:cNvSpPr>
            <a:spLocks noGrp="1"/>
          </p:cNvSpPr>
          <p:nvPr>
            <p:ph type="ftr" sz="quarter" idx="11"/>
          </p:nvPr>
        </p:nvSpPr>
        <p:spPr/>
        <p:txBody>
          <a:bodyPr/>
          <a:lstStyle/>
          <a:p>
            <a:r>
              <a:rPr lang="en-US" smtClean="0"/>
              <a:t>Papadakis &amp; Palpanas, ScaDS, Leipzig, July 2016</a:t>
            </a:r>
            <a:endParaRPr lang="el-GR" dirty="0"/>
          </a:p>
        </p:txBody>
      </p:sp>
      <p:pic>
        <p:nvPicPr>
          <p:cNvPr id="1026" name="Picture 2" descr="C:\Users\a\Desktop\73055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3140968"/>
            <a:ext cx="2516014" cy="3354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05524"/>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Content Placeholder 2"/>
          <p:cNvSpPr>
            <a:spLocks noGrp="1"/>
          </p:cNvSpPr>
          <p:nvPr>
            <p:ph idx="4294967295"/>
          </p:nvPr>
        </p:nvSpPr>
        <p:spPr>
          <a:xfrm>
            <a:off x="0" y="980728"/>
            <a:ext cx="9144000" cy="5544615"/>
          </a:xfrm>
        </p:spPr>
        <p:txBody>
          <a:bodyPr>
            <a:normAutofit lnSpcReduction="10000"/>
          </a:bodyPr>
          <a:lstStyle/>
          <a:p>
            <a:pPr marL="109530" indent="0" algn="ctr"/>
            <a:endParaRPr lang="en-US" dirty="0" smtClean="0">
              <a:latin typeface="Courier New" pitchFamily="49" charset="0"/>
              <a:cs typeface="Courier New" pitchFamily="49" charset="0"/>
            </a:endParaRPr>
          </a:p>
          <a:p>
            <a:pPr marL="109530" indent="0" algn="ctr">
              <a:buNone/>
            </a:pPr>
            <a:endParaRPr lang="en-US" dirty="0" smtClean="0">
              <a:latin typeface="Courier New" pitchFamily="49" charset="0"/>
              <a:cs typeface="Courier New" pitchFamily="49" charset="0"/>
            </a:endParaRPr>
          </a:p>
          <a:p>
            <a:pPr marL="109530" indent="0" algn="ctr">
              <a:buNone/>
            </a:pPr>
            <a:r>
              <a:rPr lang="en-US" sz="4000" dirty="0">
                <a:latin typeface="Courier New" pitchFamily="49" charset="0"/>
                <a:cs typeface="Courier New" pitchFamily="49" charset="0"/>
              </a:rPr>
              <a:t>t</a:t>
            </a:r>
            <a:r>
              <a:rPr lang="en-US" sz="4000" dirty="0" smtClean="0">
                <a:latin typeface="Courier New" pitchFamily="49" charset="0"/>
                <a:cs typeface="Courier New" pitchFamily="49" charset="0"/>
              </a:rPr>
              <a:t>hank you!</a:t>
            </a:r>
          </a:p>
          <a:p>
            <a:pPr marL="109530" indent="0" algn="ctr">
              <a:buNone/>
            </a:pPr>
            <a:r>
              <a:rPr lang="en-US" sz="4000" dirty="0" smtClean="0">
                <a:latin typeface="Courier New" pitchFamily="49" charset="0"/>
                <a:cs typeface="Courier New" pitchFamily="49" charset="0"/>
              </a:rPr>
              <a:t>questions?</a:t>
            </a:r>
          </a:p>
          <a:p>
            <a:pPr marL="109530" indent="0" algn="ctr">
              <a:buNone/>
            </a:pPr>
            <a:endParaRPr lang="en-US" dirty="0" smtClean="0">
              <a:latin typeface="Courier New" pitchFamily="49" charset="0"/>
              <a:cs typeface="Courier New" pitchFamily="49" charset="0"/>
            </a:endParaRPr>
          </a:p>
          <a:p>
            <a:pPr marL="109530" indent="0" algn="ctr">
              <a:buNone/>
            </a:pPr>
            <a:endParaRPr lang="en-US" dirty="0">
              <a:latin typeface="Courier New" pitchFamily="49" charset="0"/>
              <a:cs typeface="Courier New" pitchFamily="49" charset="0"/>
            </a:endParaRPr>
          </a:p>
          <a:p>
            <a:pPr marL="109530" lvl="1" indent="0" algn="ctr">
              <a:buNone/>
            </a:pPr>
            <a:r>
              <a:rPr lang="en-US" dirty="0">
                <a:solidFill>
                  <a:prstClr val="black"/>
                </a:solidFill>
                <a:hlinkClick r:id="rId2"/>
              </a:rPr>
              <a:t>http://sourceforge.net/projects/erframework</a:t>
            </a:r>
            <a:r>
              <a:rPr lang="en-US" dirty="0">
                <a:solidFill>
                  <a:prstClr val="black"/>
                </a:solidFill>
              </a:rPr>
              <a:t> </a:t>
            </a:r>
          </a:p>
          <a:p>
            <a:pPr marL="109530" indent="0" algn="ctr">
              <a:buNone/>
            </a:pPr>
            <a:endParaRPr lang="en-US" sz="2800" dirty="0" smtClean="0">
              <a:latin typeface="Courier New" pitchFamily="49" charset="0"/>
              <a:cs typeface="Courier New" pitchFamily="49" charset="0"/>
            </a:endParaRPr>
          </a:p>
          <a:p>
            <a:pPr marL="109530" indent="0" algn="ctr">
              <a:buNone/>
            </a:pPr>
            <a:r>
              <a:rPr lang="en-US" sz="2800" dirty="0" smtClean="0">
                <a:latin typeface="Courier New" pitchFamily="49" charset="0"/>
                <a:cs typeface="Courier New" pitchFamily="49" charset="0"/>
              </a:rPr>
              <a:t>google: </a:t>
            </a:r>
            <a:r>
              <a:rPr lang="en-US" sz="2800" dirty="0" err="1" smtClean="0">
                <a:latin typeface="Courier New" pitchFamily="49" charset="0"/>
                <a:cs typeface="Courier New" pitchFamily="49" charset="0"/>
              </a:rPr>
              <a:t>themis</a:t>
            </a:r>
            <a:r>
              <a:rPr lang="en-US" sz="2800" dirty="0" smtClean="0">
                <a:latin typeface="Courier New" pitchFamily="49" charset="0"/>
                <a:cs typeface="Courier New" pitchFamily="49" charset="0"/>
              </a:rPr>
              <a:t> </a:t>
            </a:r>
            <a:r>
              <a:rPr lang="en-US" sz="2800" dirty="0" err="1" smtClean="0">
                <a:latin typeface="Courier New" pitchFamily="49" charset="0"/>
                <a:cs typeface="Courier New" pitchFamily="49" charset="0"/>
              </a:rPr>
              <a:t>palpanas</a:t>
            </a:r>
            <a:endParaRPr lang="en-US" sz="2800" dirty="0" smtClean="0">
              <a:latin typeface="Courier New" pitchFamily="49" charset="0"/>
              <a:cs typeface="Courier New" pitchFamily="49" charset="0"/>
            </a:endParaRPr>
          </a:p>
          <a:p>
            <a:pPr marL="109530" indent="0" algn="ctr">
              <a:buNone/>
            </a:pPr>
            <a:r>
              <a:rPr lang="en-US" sz="2400" dirty="0" smtClean="0">
                <a:latin typeface="Courier New" pitchFamily="49" charset="0"/>
                <a:cs typeface="Courier New" pitchFamily="49" charset="0"/>
              </a:rPr>
              <a:t>-&gt; publications -&gt; tutorials</a:t>
            </a:r>
            <a:endParaRPr lang="en-US" sz="2800" dirty="0" smtClean="0">
              <a:latin typeface="Courier New" pitchFamily="49" charset="0"/>
              <a:cs typeface="Courier New" pitchFamily="49" charset="0"/>
            </a:endParaRPr>
          </a:p>
          <a:p>
            <a:pPr marL="109530" indent="0" algn="ctr">
              <a:buNone/>
            </a:pPr>
            <a:endParaRPr lang="en-US" dirty="0" smtClean="0">
              <a:latin typeface="Courier New" pitchFamily="49" charset="0"/>
              <a:cs typeface="Courier New" pitchFamily="49" charset="0"/>
            </a:endParaRPr>
          </a:p>
        </p:txBody>
      </p:sp>
      <p:sp>
        <p:nvSpPr>
          <p:cNvPr id="5" name="Θέση υποσέλιδου 4"/>
          <p:cNvSpPr>
            <a:spLocks noGrp="1"/>
          </p:cNvSpPr>
          <p:nvPr>
            <p:ph type="ftr" sz="quarter" idx="11"/>
          </p:nvPr>
        </p:nvSpPr>
        <p:spPr>
          <a:xfrm>
            <a:off x="5940152" y="6525344"/>
            <a:ext cx="3175992" cy="365125"/>
          </a:xfrm>
        </p:spPr>
        <p:txBody>
          <a:bodyPr/>
          <a:lstStyle/>
          <a:p>
            <a:pPr algn="ctr">
              <a:defRPr/>
            </a:pPr>
            <a:r>
              <a:rPr lang="en-US" dirty="0" err="1" smtClean="0"/>
              <a:t>Papadakis</a:t>
            </a:r>
            <a:r>
              <a:rPr lang="en-US" dirty="0" smtClean="0"/>
              <a:t> &amp; </a:t>
            </a:r>
            <a:r>
              <a:rPr lang="en-US" dirty="0" err="1" smtClean="0"/>
              <a:t>Palpanas</a:t>
            </a:r>
            <a:r>
              <a:rPr lang="en-US" dirty="0" smtClean="0"/>
              <a:t>, </a:t>
            </a:r>
            <a:r>
              <a:rPr lang="en-US" dirty="0" err="1" smtClean="0"/>
              <a:t>ScaDS</a:t>
            </a:r>
            <a:r>
              <a:rPr lang="en-US" dirty="0" smtClean="0"/>
              <a:t>, Leipzig, July 2016</a:t>
            </a:r>
            <a:endParaRPr lang="en-US" dirty="0"/>
          </a:p>
        </p:txBody>
      </p:sp>
    </p:spTree>
    <p:extLst>
      <p:ext uri="{BB962C8B-B14F-4D97-AF65-F5344CB8AC3E}">
        <p14:creationId xmlns:p14="http://schemas.microsoft.com/office/powerpoint/2010/main" val="4119167613"/>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721079"/>
          </a:xfrm>
        </p:spPr>
        <p:txBody>
          <a:bodyPr>
            <a:normAutofit fontScale="90000"/>
          </a:bodyPr>
          <a:lstStyle/>
          <a:p>
            <a:r>
              <a:rPr lang="en-US" dirty="0" smtClean="0"/>
              <a:t>References – Part A</a:t>
            </a:r>
            <a:endParaRPr lang="en-US" dirty="0"/>
          </a:p>
        </p:txBody>
      </p:sp>
      <p:sp>
        <p:nvSpPr>
          <p:cNvPr id="3" name="Content Placeholder 2"/>
          <p:cNvSpPr>
            <a:spLocks noGrp="1"/>
          </p:cNvSpPr>
          <p:nvPr>
            <p:ph sz="quarter" idx="4294967295"/>
          </p:nvPr>
        </p:nvSpPr>
        <p:spPr>
          <a:xfrm>
            <a:off x="0" y="692696"/>
            <a:ext cx="9144000" cy="6093296"/>
          </a:xfrm>
        </p:spPr>
        <p:txBody>
          <a:bodyPr>
            <a:normAutofit lnSpcReduction="10000"/>
          </a:bodyPr>
          <a:lstStyle/>
          <a:p>
            <a:pPr marL="0" indent="0" algn="just">
              <a:buNone/>
            </a:pPr>
            <a:r>
              <a:rPr lang="en-US" sz="1600" b="1" dirty="0"/>
              <a:t>[</a:t>
            </a:r>
            <a:r>
              <a:rPr lang="en-US" sz="1600" b="1" dirty="0" err="1"/>
              <a:t>Aizawa</a:t>
            </a:r>
            <a:r>
              <a:rPr lang="en-US" sz="1600" b="1" dirty="0"/>
              <a:t> et. al., WIRI 2005] </a:t>
            </a:r>
            <a:r>
              <a:rPr lang="en-US" sz="1600" dirty="0"/>
              <a:t>Akiko N. </a:t>
            </a:r>
            <a:r>
              <a:rPr lang="en-US" sz="1600" dirty="0" err="1"/>
              <a:t>Aizawa</a:t>
            </a:r>
            <a:r>
              <a:rPr lang="en-US" sz="1600" dirty="0"/>
              <a:t>, </a:t>
            </a:r>
            <a:r>
              <a:rPr lang="en-US" sz="1600" dirty="0" err="1"/>
              <a:t>Keizo</a:t>
            </a:r>
            <a:r>
              <a:rPr lang="en-US" sz="1600" dirty="0"/>
              <a:t> </a:t>
            </a:r>
            <a:r>
              <a:rPr lang="en-US" sz="1600" dirty="0" err="1"/>
              <a:t>Oyama</a:t>
            </a:r>
            <a:r>
              <a:rPr lang="en-US" sz="1600" dirty="0"/>
              <a:t>, "A Fast Linkage Detection Scheme for Multi-Source Information Integration" in WIRI, 2005.</a:t>
            </a:r>
          </a:p>
          <a:p>
            <a:pPr marL="0" indent="0" algn="just">
              <a:buNone/>
            </a:pPr>
            <a:r>
              <a:rPr lang="en-US" sz="1600" b="1" dirty="0"/>
              <a:t>[Baxter et. al., KDD 2003]</a:t>
            </a:r>
            <a:r>
              <a:rPr lang="en-US" sz="1600" dirty="0"/>
              <a:t> R. Baxter, P. Christen, T. Churches, “A comparison of fast blocking methods for record linkage”, in Workshop on Data Cleaning, Record Linkage and Object Consolidation at KDD, 2003.</a:t>
            </a:r>
          </a:p>
          <a:p>
            <a:pPr marL="0" indent="0" algn="just">
              <a:buNone/>
            </a:pPr>
            <a:r>
              <a:rPr lang="en-US" sz="1600" b="1" dirty="0"/>
              <a:t>[</a:t>
            </a:r>
            <a:r>
              <a:rPr lang="en-US" sz="1600" b="1" dirty="0" err="1"/>
              <a:t>Bilenko</a:t>
            </a:r>
            <a:r>
              <a:rPr lang="en-US" sz="1600" b="1" dirty="0"/>
              <a:t> et. al., ICDM 2006]</a:t>
            </a:r>
            <a:r>
              <a:rPr lang="en-US" sz="1600" dirty="0"/>
              <a:t> Mikhail </a:t>
            </a:r>
            <a:r>
              <a:rPr lang="en-US" sz="1600" dirty="0" err="1"/>
              <a:t>Bilenko</a:t>
            </a:r>
            <a:r>
              <a:rPr lang="en-US" sz="1600" dirty="0"/>
              <a:t>, </a:t>
            </a:r>
            <a:r>
              <a:rPr lang="en-US" sz="1600" dirty="0" err="1"/>
              <a:t>Beena</a:t>
            </a:r>
            <a:r>
              <a:rPr lang="en-US" sz="1600" dirty="0"/>
              <a:t> </a:t>
            </a:r>
            <a:r>
              <a:rPr lang="en-US" sz="1600" dirty="0" err="1"/>
              <a:t>Kamath</a:t>
            </a:r>
            <a:r>
              <a:rPr lang="en-US" sz="1600" dirty="0"/>
              <a:t>, Raymond J. Mooney, "Adaptive Blocking: Learning to Scale Up Record Linkage", in ICDM 2006</a:t>
            </a:r>
            <a:r>
              <a:rPr lang="en-US" sz="1600" dirty="0" smtClean="0"/>
              <a:t>.</a:t>
            </a:r>
          </a:p>
          <a:p>
            <a:pPr marL="0" indent="0" algn="just">
              <a:buNone/>
            </a:pPr>
            <a:r>
              <a:rPr lang="en-US" sz="1600" b="1" dirty="0" smtClean="0"/>
              <a:t>[Christen, PADM 2006]</a:t>
            </a:r>
            <a:r>
              <a:rPr lang="en-US" sz="1600" dirty="0" smtClean="0"/>
              <a:t> Christen </a:t>
            </a:r>
            <a:r>
              <a:rPr lang="en-US" sz="1600" dirty="0"/>
              <a:t>P: Privacy-preserving data linkage and geocoding: Current </a:t>
            </a:r>
            <a:r>
              <a:rPr lang="en-US" sz="1600" dirty="0" smtClean="0"/>
              <a:t>approaches and </a:t>
            </a:r>
            <a:r>
              <a:rPr lang="en-US" sz="1600" dirty="0"/>
              <a:t>research directions. PADM held at IEEE ICDM, Hong Kong, 2006.</a:t>
            </a:r>
          </a:p>
          <a:p>
            <a:pPr marL="0" indent="0" algn="just">
              <a:buNone/>
            </a:pPr>
            <a:r>
              <a:rPr lang="en-US" sz="1600" b="1" dirty="0" smtClean="0"/>
              <a:t>[</a:t>
            </a:r>
            <a:r>
              <a:rPr lang="en-US" sz="1600" b="1" dirty="0"/>
              <a:t>Christen, TKDE 2011]</a:t>
            </a:r>
            <a:r>
              <a:rPr lang="en-US" sz="1600" dirty="0"/>
              <a:t> P. Christen, " A survey of indexing techniques for scalable record linkage and </a:t>
            </a:r>
            <a:r>
              <a:rPr lang="en-US" sz="1600" dirty="0" err="1"/>
              <a:t>deduplication</a:t>
            </a:r>
            <a:r>
              <a:rPr lang="en-US" sz="1600" dirty="0"/>
              <a:t>.” in IEEE TKDE 2011.</a:t>
            </a:r>
          </a:p>
          <a:p>
            <a:pPr marL="0" indent="0" algn="just">
              <a:buNone/>
            </a:pPr>
            <a:r>
              <a:rPr lang="en-US" sz="1600" b="1" dirty="0"/>
              <a:t>[</a:t>
            </a:r>
            <a:r>
              <a:rPr lang="en-US" sz="1600" b="1" dirty="0" err="1"/>
              <a:t>Efthymiou</a:t>
            </a:r>
            <a:r>
              <a:rPr lang="en-US" sz="1600" b="1" dirty="0"/>
              <a:t> et. al., </a:t>
            </a:r>
            <a:r>
              <a:rPr lang="en-US" sz="1600" b="1" dirty="0" err="1"/>
              <a:t>BigData</a:t>
            </a:r>
            <a:r>
              <a:rPr lang="en-US" sz="1600" b="1" dirty="0"/>
              <a:t> 2015]</a:t>
            </a:r>
            <a:r>
              <a:rPr lang="en-US" sz="1600" dirty="0"/>
              <a:t> </a:t>
            </a:r>
            <a:r>
              <a:rPr lang="en-US" sz="1600" dirty="0" err="1"/>
              <a:t>Vasilis</a:t>
            </a:r>
            <a:r>
              <a:rPr lang="en-US" sz="1600" dirty="0"/>
              <a:t> </a:t>
            </a:r>
            <a:r>
              <a:rPr lang="en-US" sz="1600" dirty="0" err="1"/>
              <a:t>Efthymiou</a:t>
            </a:r>
            <a:r>
              <a:rPr lang="en-US" sz="1600" dirty="0"/>
              <a:t>, George </a:t>
            </a:r>
            <a:r>
              <a:rPr lang="en-US" sz="1600" dirty="0" err="1"/>
              <a:t>Papadakis</a:t>
            </a:r>
            <a:r>
              <a:rPr lang="en-US" sz="1600" dirty="0"/>
              <a:t>, George </a:t>
            </a:r>
            <a:r>
              <a:rPr lang="en-US" sz="1600" dirty="0" err="1"/>
              <a:t>Papastefanatos</a:t>
            </a:r>
            <a:r>
              <a:rPr lang="en-US" sz="1600" dirty="0"/>
              <a:t>, Kostas </a:t>
            </a:r>
            <a:r>
              <a:rPr lang="en-US" sz="1600" dirty="0" err="1"/>
              <a:t>Stefanidis</a:t>
            </a:r>
            <a:r>
              <a:rPr lang="en-US" sz="1600" dirty="0"/>
              <a:t>, Themis </a:t>
            </a:r>
            <a:r>
              <a:rPr lang="en-US" sz="1600" dirty="0" err="1"/>
              <a:t>Palpanas</a:t>
            </a:r>
            <a:r>
              <a:rPr lang="en-US" sz="1600" dirty="0"/>
              <a:t>, "Parallel meta-blocking: Realizing scalable entity resolution over large, heterogeneous data", in IEEE Big Data 2015.</a:t>
            </a:r>
          </a:p>
          <a:p>
            <a:pPr marL="0" indent="0" algn="just">
              <a:buNone/>
            </a:pPr>
            <a:r>
              <a:rPr lang="en-US" sz="1600" b="1" dirty="0"/>
              <a:t>[</a:t>
            </a:r>
            <a:r>
              <a:rPr lang="en-US" sz="1600" b="1" dirty="0" err="1"/>
              <a:t>Fellegi</a:t>
            </a:r>
            <a:r>
              <a:rPr lang="en-US" sz="1600" b="1" dirty="0"/>
              <a:t> et. al., JASS 1969] </a:t>
            </a:r>
            <a:r>
              <a:rPr lang="en-US" sz="1600" dirty="0"/>
              <a:t>P. </a:t>
            </a:r>
            <a:r>
              <a:rPr lang="en-US" sz="1600" dirty="0" err="1"/>
              <a:t>Fellegi</a:t>
            </a:r>
            <a:r>
              <a:rPr lang="en-US" sz="1600" dirty="0"/>
              <a:t>, A. </a:t>
            </a:r>
            <a:r>
              <a:rPr lang="en-US" sz="1600" dirty="0" err="1"/>
              <a:t>Sunter</a:t>
            </a:r>
            <a:r>
              <a:rPr lang="en-US" sz="1600" dirty="0"/>
              <a:t>, “A theory for record linkage,” in Journal of the American Statistical Society, vol. 64, no. 328, 1969.</a:t>
            </a:r>
          </a:p>
          <a:p>
            <a:pPr marL="0" indent="0" algn="just">
              <a:buNone/>
            </a:pPr>
            <a:r>
              <a:rPr lang="en-US" sz="1600" b="1" dirty="0"/>
              <a:t>[Fisher et. al., KDD 2015] </a:t>
            </a:r>
            <a:r>
              <a:rPr lang="en-US" sz="1600" dirty="0"/>
              <a:t>Jeffrey Fisher, Peter Christen, Qing Wang, Erhard Rahm, "A Clustering-Based Framework to Control Block Sizes for Entity Resolution" in KDD 2015.</a:t>
            </a:r>
          </a:p>
          <a:p>
            <a:pPr marL="0" indent="0" algn="just">
              <a:buNone/>
            </a:pPr>
            <a:r>
              <a:rPr lang="en-US" sz="1600" b="1" dirty="0"/>
              <a:t>[</a:t>
            </a:r>
            <a:r>
              <a:rPr lang="en-US" sz="1600" b="1" dirty="0" err="1"/>
              <a:t>Gravano</a:t>
            </a:r>
            <a:r>
              <a:rPr lang="en-US" sz="1600" b="1" dirty="0"/>
              <a:t> et. al., VLDB 2001] </a:t>
            </a:r>
            <a:r>
              <a:rPr lang="en-US" sz="1600" dirty="0"/>
              <a:t>L. </a:t>
            </a:r>
            <a:r>
              <a:rPr lang="en-US" sz="1600" dirty="0" err="1"/>
              <a:t>Gravano</a:t>
            </a:r>
            <a:r>
              <a:rPr lang="en-US" sz="1600" dirty="0"/>
              <a:t>, P. </a:t>
            </a:r>
            <a:r>
              <a:rPr lang="en-US" sz="1600" dirty="0" err="1"/>
              <a:t>Ipeirotis</a:t>
            </a:r>
            <a:r>
              <a:rPr lang="en-US" sz="1600" dirty="0"/>
              <a:t>, H. </a:t>
            </a:r>
            <a:r>
              <a:rPr lang="en-US" sz="1600" dirty="0" err="1"/>
              <a:t>Jagadish</a:t>
            </a:r>
            <a:r>
              <a:rPr lang="en-US" sz="1600" dirty="0"/>
              <a:t>, N. </a:t>
            </a:r>
            <a:r>
              <a:rPr lang="en-US" sz="1600" dirty="0" err="1"/>
              <a:t>Koudas</a:t>
            </a:r>
            <a:r>
              <a:rPr lang="en-US" sz="1600" dirty="0"/>
              <a:t>, S. </a:t>
            </a:r>
            <a:r>
              <a:rPr lang="en-US" sz="1600" dirty="0" err="1"/>
              <a:t>Muthukrishnan</a:t>
            </a:r>
            <a:r>
              <a:rPr lang="en-US" sz="1600" dirty="0"/>
              <a:t>, D. </a:t>
            </a:r>
            <a:r>
              <a:rPr lang="en-US" sz="1600" dirty="0" err="1"/>
              <a:t>Srivastava</a:t>
            </a:r>
            <a:r>
              <a:rPr lang="en-US" sz="1600" dirty="0"/>
              <a:t>, “Approximate string joins in a database (almost) for free’, in VLDB, 2001.</a:t>
            </a:r>
          </a:p>
          <a:p>
            <a:pPr marL="0" indent="0" algn="just">
              <a:buNone/>
            </a:pPr>
            <a:r>
              <a:rPr lang="en-US" sz="1600" b="1" dirty="0"/>
              <a:t>[</a:t>
            </a:r>
            <a:r>
              <a:rPr lang="en-US" sz="1600" b="1" dirty="0" err="1"/>
              <a:t>Gruenheid</a:t>
            </a:r>
            <a:r>
              <a:rPr lang="en-US" sz="1600" b="1" dirty="0"/>
              <a:t> et. al., VLDB 2014]</a:t>
            </a:r>
            <a:r>
              <a:rPr lang="en-US" sz="1600" dirty="0"/>
              <a:t> </a:t>
            </a:r>
            <a:r>
              <a:rPr lang="en-US" sz="1600" dirty="0" err="1"/>
              <a:t>Anja</a:t>
            </a:r>
            <a:r>
              <a:rPr lang="en-US" sz="1600" dirty="0"/>
              <a:t> </a:t>
            </a:r>
            <a:r>
              <a:rPr lang="en-US" sz="1600" dirty="0" err="1"/>
              <a:t>Gruenheid</a:t>
            </a:r>
            <a:r>
              <a:rPr lang="en-US" sz="1600" dirty="0"/>
              <a:t>, </a:t>
            </a:r>
            <a:r>
              <a:rPr lang="en-US" sz="1600" dirty="0" err="1"/>
              <a:t>Xin</a:t>
            </a:r>
            <a:r>
              <a:rPr lang="en-US" sz="1600" dirty="0"/>
              <a:t> Luna Dong, </a:t>
            </a:r>
            <a:r>
              <a:rPr lang="en-US" sz="1600" dirty="0" err="1"/>
              <a:t>Divesh</a:t>
            </a:r>
            <a:r>
              <a:rPr lang="en-US" sz="1600" dirty="0"/>
              <a:t> </a:t>
            </a:r>
            <a:r>
              <a:rPr lang="en-US" sz="1600" dirty="0" err="1"/>
              <a:t>Srivastava</a:t>
            </a:r>
            <a:r>
              <a:rPr lang="en-US" sz="1600" dirty="0"/>
              <a:t>, "Incremental Record Linkage", in PVLDB 2014.</a:t>
            </a:r>
          </a:p>
          <a:p>
            <a:pPr marL="0" indent="0" algn="just">
              <a:buNone/>
            </a:pPr>
            <a:r>
              <a:rPr lang="en-US" sz="1600" b="1" dirty="0"/>
              <a:t>[Hernandez et. al., SIGMOD 1995]</a:t>
            </a:r>
            <a:r>
              <a:rPr lang="en-US" sz="1600" dirty="0"/>
              <a:t> M. Hernandez, S. </a:t>
            </a:r>
            <a:r>
              <a:rPr lang="en-US" sz="1600" dirty="0" err="1"/>
              <a:t>Stolfo</a:t>
            </a:r>
            <a:r>
              <a:rPr lang="en-US" sz="1600" dirty="0"/>
              <a:t>, “The merge/purge problem for large databases”, in SIGMOD, 1995.</a:t>
            </a:r>
          </a:p>
          <a:p>
            <a:pPr marL="0" indent="0" algn="just">
              <a:buNone/>
            </a:pPr>
            <a:endParaRPr lang="en-US" sz="1600" dirty="0"/>
          </a:p>
        </p:txBody>
      </p:sp>
      <p:sp>
        <p:nvSpPr>
          <p:cNvPr id="4" name="Θέση υποσέλιδου 3"/>
          <p:cNvSpPr>
            <a:spLocks noGrp="1"/>
          </p:cNvSpPr>
          <p:nvPr>
            <p:ph type="ftr" sz="quarter" idx="11"/>
          </p:nvPr>
        </p:nvSpPr>
        <p:spPr/>
        <p:txBody>
          <a:bodyPr/>
          <a:lstStyle/>
          <a:p>
            <a:pPr>
              <a:defRPr/>
            </a:pPr>
            <a:r>
              <a:rPr lang="en-US" smtClean="0"/>
              <a:t>Papadakis &amp; Palpanas, ScaDS, Leipzig, July 2016</a:t>
            </a:r>
            <a:endParaRPr lang="en-US"/>
          </a:p>
        </p:txBody>
      </p:sp>
    </p:spTree>
    <p:extLst>
      <p:ext uri="{BB962C8B-B14F-4D97-AF65-F5344CB8AC3E}">
        <p14:creationId xmlns:p14="http://schemas.microsoft.com/office/powerpoint/2010/main" val="1430154210"/>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721079"/>
          </a:xfrm>
        </p:spPr>
        <p:txBody>
          <a:bodyPr>
            <a:normAutofit fontScale="90000"/>
          </a:bodyPr>
          <a:lstStyle/>
          <a:p>
            <a:r>
              <a:rPr lang="en-US" dirty="0" smtClean="0"/>
              <a:t>References – Part B</a:t>
            </a:r>
            <a:endParaRPr lang="en-US" dirty="0"/>
          </a:p>
        </p:txBody>
      </p:sp>
      <p:sp>
        <p:nvSpPr>
          <p:cNvPr id="3" name="Content Placeholder 2"/>
          <p:cNvSpPr>
            <a:spLocks noGrp="1"/>
          </p:cNvSpPr>
          <p:nvPr>
            <p:ph sz="quarter" idx="4294967295"/>
          </p:nvPr>
        </p:nvSpPr>
        <p:spPr>
          <a:xfrm>
            <a:off x="18761" y="620688"/>
            <a:ext cx="9144000" cy="6093296"/>
          </a:xfrm>
        </p:spPr>
        <p:txBody>
          <a:bodyPr>
            <a:noAutofit/>
          </a:bodyPr>
          <a:lstStyle/>
          <a:p>
            <a:pPr marL="0" indent="0" algn="just">
              <a:buNone/>
            </a:pPr>
            <a:r>
              <a:rPr lang="en-US" sz="1600" b="1" dirty="0" smtClean="0"/>
              <a:t>[</a:t>
            </a:r>
            <a:r>
              <a:rPr lang="en-US" sz="1600" b="1" dirty="0" err="1" smtClean="0"/>
              <a:t>Karakasidis</a:t>
            </a:r>
            <a:r>
              <a:rPr lang="en-US" sz="1600" b="1" dirty="0" smtClean="0"/>
              <a:t> et al., SAC 2012] </a:t>
            </a:r>
            <a:r>
              <a:rPr lang="en-US" sz="1600" dirty="0" err="1"/>
              <a:t>Karakasidis</a:t>
            </a:r>
            <a:r>
              <a:rPr lang="en-US" sz="1600" dirty="0"/>
              <a:t> A and </a:t>
            </a:r>
            <a:r>
              <a:rPr lang="en-US" sz="1600" dirty="0" err="1"/>
              <a:t>Verykios</a:t>
            </a:r>
            <a:r>
              <a:rPr lang="en-US" sz="1600" dirty="0"/>
              <a:t> VS: Reference table based k-anonymous </a:t>
            </a:r>
            <a:r>
              <a:rPr lang="en-US" sz="1600" dirty="0" smtClean="0"/>
              <a:t>private blocking</a:t>
            </a:r>
            <a:r>
              <a:rPr lang="en-US" sz="1600" dirty="0"/>
              <a:t>. Symposium on Applied Computing, 2012.</a:t>
            </a:r>
          </a:p>
          <a:p>
            <a:pPr marL="0" indent="0" algn="just">
              <a:buNone/>
            </a:pPr>
            <a:r>
              <a:rPr lang="en-US" sz="1600" b="1" dirty="0" smtClean="0"/>
              <a:t>[</a:t>
            </a:r>
            <a:r>
              <a:rPr lang="en-US" sz="1600" b="1" dirty="0" err="1"/>
              <a:t>Kenig</a:t>
            </a:r>
            <a:r>
              <a:rPr lang="en-US" sz="1600" b="1" dirty="0"/>
              <a:t> et. al., IS 2013]</a:t>
            </a:r>
            <a:r>
              <a:rPr lang="en-US" sz="1600" dirty="0" smtClean="0"/>
              <a:t> </a:t>
            </a:r>
            <a:r>
              <a:rPr lang="en-US" sz="1600" dirty="0" err="1" smtClean="0"/>
              <a:t>Batya</a:t>
            </a:r>
            <a:r>
              <a:rPr lang="en-US" sz="1600" dirty="0" smtClean="0"/>
              <a:t> </a:t>
            </a:r>
            <a:r>
              <a:rPr lang="en-US" sz="1600" dirty="0" err="1" smtClean="0"/>
              <a:t>Kenig</a:t>
            </a:r>
            <a:r>
              <a:rPr lang="en-US" sz="1600" dirty="0" smtClean="0"/>
              <a:t>, Avigdor Gal, "</a:t>
            </a:r>
            <a:r>
              <a:rPr lang="en-US" sz="1600" dirty="0" err="1" smtClean="0"/>
              <a:t>MFIBlocks</a:t>
            </a:r>
            <a:r>
              <a:rPr lang="en-US" sz="1600" dirty="0" smtClean="0"/>
              <a:t>: An effective blocking algorithm for entity resolution", in Inf. Syst. 2013.</a:t>
            </a:r>
          </a:p>
          <a:p>
            <a:pPr marL="0" indent="0" algn="just">
              <a:buNone/>
            </a:pPr>
            <a:r>
              <a:rPr lang="en-US" sz="1600" b="1" dirty="0" smtClean="0"/>
              <a:t>[</a:t>
            </a:r>
            <a:r>
              <a:rPr lang="en-US" sz="1600" b="1" dirty="0"/>
              <a:t>Ma et. Al., WSDM 2013]</a:t>
            </a:r>
            <a:r>
              <a:rPr lang="en-US" sz="1600" dirty="0"/>
              <a:t> Y. Ma, T. Tran, "</a:t>
            </a:r>
            <a:r>
              <a:rPr lang="en-US" sz="1600" dirty="0" err="1"/>
              <a:t>TYPiMatch</a:t>
            </a:r>
            <a:r>
              <a:rPr lang="en-US" sz="1600" dirty="0"/>
              <a:t>: type-specific unsupervised learning of keys and key values for heterogeneous web data integration", in WSDM 2013.</a:t>
            </a:r>
          </a:p>
          <a:p>
            <a:pPr marL="0" indent="0" algn="just">
              <a:buNone/>
            </a:pPr>
            <a:r>
              <a:rPr lang="en-US" sz="1600" b="1" dirty="0"/>
              <a:t>[McCallum et. al., KDD 2000] </a:t>
            </a:r>
            <a:r>
              <a:rPr lang="en-US" sz="1600" dirty="0"/>
              <a:t>A. McCallum, K. Nigam, L. </a:t>
            </a:r>
            <a:r>
              <a:rPr lang="en-US" sz="1600" dirty="0" err="1"/>
              <a:t>Ungar</a:t>
            </a:r>
            <a:r>
              <a:rPr lang="en-US" sz="1600" dirty="0"/>
              <a:t>, “Efficient clustering of high-dimensional data sets with application to reference matching”, in KDD, 2000</a:t>
            </a:r>
            <a:r>
              <a:rPr lang="en-US" sz="1600" dirty="0" smtClean="0"/>
              <a:t>.</a:t>
            </a:r>
            <a:endParaRPr lang="en-US" sz="1600" b="1" dirty="0" smtClean="0"/>
          </a:p>
          <a:p>
            <a:pPr marL="0" indent="0" algn="just">
              <a:buNone/>
            </a:pPr>
            <a:r>
              <a:rPr lang="en-US" sz="1600" b="1" dirty="0" smtClean="0"/>
              <a:t>[</a:t>
            </a:r>
            <a:r>
              <a:rPr lang="en-US" sz="1600" b="1" dirty="0"/>
              <a:t>Michelson et. al., AAAI 2006]</a:t>
            </a:r>
            <a:r>
              <a:rPr lang="en-US" sz="1600" dirty="0"/>
              <a:t> Matthew Michelson, Craig A. </a:t>
            </a:r>
            <a:r>
              <a:rPr lang="en-US" sz="1600" dirty="0" err="1"/>
              <a:t>Knoblock</a:t>
            </a:r>
            <a:r>
              <a:rPr lang="en-US" sz="1600" dirty="0"/>
              <a:t>, "Learning Blocking Schemes for Record Linkage", in AAAI 2006</a:t>
            </a:r>
            <a:r>
              <a:rPr lang="en-US" sz="1600" dirty="0" smtClean="0"/>
              <a:t>.</a:t>
            </a:r>
          </a:p>
          <a:p>
            <a:pPr marL="0" indent="0" algn="just">
              <a:buNone/>
            </a:pPr>
            <a:r>
              <a:rPr lang="en-US" sz="1600" b="1" dirty="0"/>
              <a:t>[</a:t>
            </a:r>
            <a:r>
              <a:rPr lang="en-US" sz="1600" b="1" dirty="0" err="1"/>
              <a:t>Papadakis</a:t>
            </a:r>
            <a:r>
              <a:rPr lang="en-US" sz="1600" b="1" dirty="0"/>
              <a:t> et. al., EDBT 2016]</a:t>
            </a:r>
            <a:r>
              <a:rPr lang="en-US" sz="1600" dirty="0"/>
              <a:t> George </a:t>
            </a:r>
            <a:r>
              <a:rPr lang="en-US" sz="1600" dirty="0" err="1"/>
              <a:t>Papadakis</a:t>
            </a:r>
            <a:r>
              <a:rPr lang="en-US" sz="1600" dirty="0"/>
              <a:t>, George </a:t>
            </a:r>
            <a:r>
              <a:rPr lang="en-US" sz="1600" dirty="0" err="1"/>
              <a:t>Papastefanatos</a:t>
            </a:r>
            <a:r>
              <a:rPr lang="en-US" sz="1600" dirty="0"/>
              <a:t>, Themis </a:t>
            </a:r>
            <a:r>
              <a:rPr lang="en-US" sz="1600" dirty="0" err="1"/>
              <a:t>Palpanas</a:t>
            </a:r>
            <a:r>
              <a:rPr lang="en-US" sz="1600" dirty="0"/>
              <a:t>, </a:t>
            </a:r>
            <a:r>
              <a:rPr lang="en-US" sz="1600" dirty="0" err="1"/>
              <a:t>Manolis</a:t>
            </a:r>
            <a:r>
              <a:rPr lang="en-US" sz="1600" dirty="0"/>
              <a:t> </a:t>
            </a:r>
            <a:r>
              <a:rPr lang="en-US" sz="1600" dirty="0" err="1"/>
              <a:t>Koubarakis</a:t>
            </a:r>
            <a:r>
              <a:rPr lang="en-US" sz="1600" dirty="0"/>
              <a:t>, "Scaling Entity Resolution to Large, Heterogeneous Data with Enhanced Meta-blocking", in EDBT 2016</a:t>
            </a:r>
            <a:r>
              <a:rPr lang="en-US" sz="1600" dirty="0" smtClean="0"/>
              <a:t>.</a:t>
            </a:r>
            <a:endParaRPr lang="en-US" sz="1600" b="1" dirty="0"/>
          </a:p>
          <a:p>
            <a:pPr marL="0" indent="0" algn="just">
              <a:buNone/>
            </a:pPr>
            <a:r>
              <a:rPr lang="en-US" sz="1600" b="1" dirty="0" smtClean="0"/>
              <a:t>[</a:t>
            </a:r>
            <a:r>
              <a:rPr lang="en-US" sz="1600" b="1" dirty="0" err="1"/>
              <a:t>Papadakis</a:t>
            </a:r>
            <a:r>
              <a:rPr lang="en-US" sz="1600" b="1" dirty="0"/>
              <a:t> et al., </a:t>
            </a:r>
            <a:r>
              <a:rPr lang="en-US" sz="1600" b="1" dirty="0" err="1"/>
              <a:t>iiWAS</a:t>
            </a:r>
            <a:r>
              <a:rPr lang="en-US" sz="1600" b="1" dirty="0"/>
              <a:t> 2010]</a:t>
            </a:r>
            <a:r>
              <a:rPr lang="en-US" sz="1600" dirty="0"/>
              <a:t> G. </a:t>
            </a:r>
            <a:r>
              <a:rPr lang="en-US" sz="1600" dirty="0" err="1"/>
              <a:t>Papadakis</a:t>
            </a:r>
            <a:r>
              <a:rPr lang="en-US" sz="1600" dirty="0"/>
              <a:t>, G. </a:t>
            </a:r>
            <a:r>
              <a:rPr lang="en-US" sz="1600" dirty="0" err="1"/>
              <a:t>Demartini</a:t>
            </a:r>
            <a:r>
              <a:rPr lang="en-US" sz="1600" dirty="0"/>
              <a:t>, P. </a:t>
            </a:r>
            <a:r>
              <a:rPr lang="en-US" sz="1600" dirty="0" err="1"/>
              <a:t>Fankhauser</a:t>
            </a:r>
            <a:r>
              <a:rPr lang="en-US" sz="1600" dirty="0"/>
              <a:t>, P. </a:t>
            </a:r>
            <a:r>
              <a:rPr lang="en-US" sz="1600" dirty="0" err="1"/>
              <a:t>Karger</a:t>
            </a:r>
            <a:r>
              <a:rPr lang="en-US" sz="1600" dirty="0"/>
              <a:t>, "The missing links: discovering hidden same-as links among a billion of triples”, in </a:t>
            </a:r>
            <a:r>
              <a:rPr lang="en-US" sz="1600" dirty="0" err="1"/>
              <a:t>iiWAS</a:t>
            </a:r>
            <a:r>
              <a:rPr lang="en-US" sz="1600" dirty="0"/>
              <a:t> 2010</a:t>
            </a:r>
            <a:r>
              <a:rPr lang="en-US" sz="1600" dirty="0" smtClean="0"/>
              <a:t>.</a:t>
            </a:r>
            <a:endParaRPr lang="en-US" sz="1600" b="1" dirty="0" smtClean="0"/>
          </a:p>
          <a:p>
            <a:pPr marL="0" indent="0" algn="just">
              <a:buNone/>
            </a:pPr>
            <a:r>
              <a:rPr lang="en-US" sz="1600" b="1" dirty="0" smtClean="0"/>
              <a:t>[</a:t>
            </a:r>
            <a:r>
              <a:rPr lang="en-US" sz="1600" b="1" dirty="0"/>
              <a:t>Papadakis et al., JCDL 2011] </a:t>
            </a:r>
            <a:r>
              <a:rPr lang="en-US" sz="1600" dirty="0"/>
              <a:t>G. Papadakis, E. </a:t>
            </a:r>
            <a:r>
              <a:rPr lang="en-US" sz="1600" dirty="0" err="1"/>
              <a:t>Ioannou</a:t>
            </a:r>
            <a:r>
              <a:rPr lang="en-US" sz="1600" dirty="0"/>
              <a:t>, C. </a:t>
            </a:r>
            <a:r>
              <a:rPr lang="en-US" sz="1600" dirty="0" err="1"/>
              <a:t>Niederee</a:t>
            </a:r>
            <a:r>
              <a:rPr lang="en-US" sz="1600" dirty="0"/>
              <a:t>, T. </a:t>
            </a:r>
            <a:r>
              <a:rPr lang="en-US" sz="1600" dirty="0" err="1"/>
              <a:t>Palpanas</a:t>
            </a:r>
            <a:r>
              <a:rPr lang="en-US" sz="1600" dirty="0"/>
              <a:t>, W. </a:t>
            </a:r>
            <a:r>
              <a:rPr lang="en-US" sz="1600" dirty="0" err="1"/>
              <a:t>Nejdl</a:t>
            </a:r>
            <a:r>
              <a:rPr lang="en-US" sz="1600" dirty="0"/>
              <a:t>, “Eliminating the redundancy in blocking-based entity resolution methods”, in JCDL 2011.</a:t>
            </a:r>
          </a:p>
          <a:p>
            <a:pPr marL="0" indent="0" algn="just">
              <a:buNone/>
            </a:pPr>
            <a:r>
              <a:rPr lang="en-US" sz="1600" b="1" dirty="0"/>
              <a:t>[Papadakis et al., SWIM 2011] </a:t>
            </a:r>
            <a:r>
              <a:rPr lang="en-US" sz="1600" dirty="0"/>
              <a:t>G. Papadakis, E. </a:t>
            </a:r>
            <a:r>
              <a:rPr lang="en-US" sz="1600" dirty="0" err="1"/>
              <a:t>Ioannou</a:t>
            </a:r>
            <a:r>
              <a:rPr lang="en-US" sz="1600" dirty="0"/>
              <a:t>, C. </a:t>
            </a:r>
            <a:r>
              <a:rPr lang="en-US" sz="1600" dirty="0" err="1"/>
              <a:t>Niederee</a:t>
            </a:r>
            <a:r>
              <a:rPr lang="en-US" sz="1600" dirty="0"/>
              <a:t>, T. </a:t>
            </a:r>
            <a:r>
              <a:rPr lang="en-US" sz="1600" dirty="0" err="1"/>
              <a:t>Palpanas</a:t>
            </a:r>
            <a:r>
              <a:rPr lang="en-US" sz="1600" dirty="0"/>
              <a:t>, W. </a:t>
            </a:r>
            <a:r>
              <a:rPr lang="en-US" sz="1600" dirty="0" err="1"/>
              <a:t>Nejdl</a:t>
            </a:r>
            <a:r>
              <a:rPr lang="en-US" sz="1600" dirty="0"/>
              <a:t>, “To Compare or Not to Compare: making Entity Resolution more Efficient”, in SWIM workshop </a:t>
            </a:r>
            <a:r>
              <a:rPr lang="en-US" sz="1600" dirty="0" smtClean="0"/>
              <a:t>(collocated </a:t>
            </a:r>
            <a:r>
              <a:rPr lang="en-US" sz="1600" dirty="0"/>
              <a:t>with SIGMOD), 2011.</a:t>
            </a:r>
            <a:endParaRPr lang="en-US" sz="1600" b="1" dirty="0"/>
          </a:p>
          <a:p>
            <a:pPr marL="0" indent="0" algn="just">
              <a:buNone/>
            </a:pPr>
            <a:r>
              <a:rPr lang="en-US" sz="1600" b="1" dirty="0" smtClean="0"/>
              <a:t>[</a:t>
            </a:r>
            <a:r>
              <a:rPr lang="en-US" sz="1600" b="1" dirty="0" err="1" smtClean="0"/>
              <a:t>Papadakis</a:t>
            </a:r>
            <a:r>
              <a:rPr lang="en-US" sz="1600" b="1" dirty="0" smtClean="0"/>
              <a:t> et. al., TKDE 2013]</a:t>
            </a:r>
            <a:r>
              <a:rPr lang="en-US" sz="1600" dirty="0" smtClean="0"/>
              <a:t> George </a:t>
            </a:r>
            <a:r>
              <a:rPr lang="en-US" sz="1600" dirty="0" err="1" smtClean="0"/>
              <a:t>Papadakis</a:t>
            </a:r>
            <a:r>
              <a:rPr lang="en-US" sz="1600" dirty="0" smtClean="0"/>
              <a:t>, </a:t>
            </a:r>
            <a:r>
              <a:rPr lang="en-US" sz="1600" dirty="0" err="1" smtClean="0"/>
              <a:t>Ekaterini</a:t>
            </a:r>
            <a:r>
              <a:rPr lang="en-US" sz="1600" dirty="0" smtClean="0"/>
              <a:t> </a:t>
            </a:r>
            <a:r>
              <a:rPr lang="en-US" sz="1600" dirty="0" err="1" smtClean="0"/>
              <a:t>Ioannou</a:t>
            </a:r>
            <a:r>
              <a:rPr lang="en-US" sz="1600" dirty="0" smtClean="0"/>
              <a:t>, Themis </a:t>
            </a:r>
            <a:r>
              <a:rPr lang="en-US" sz="1600" dirty="0" err="1" smtClean="0"/>
              <a:t>Palpanas</a:t>
            </a:r>
            <a:r>
              <a:rPr lang="en-US" sz="1600" dirty="0" smtClean="0"/>
              <a:t>, Claudia </a:t>
            </a:r>
            <a:r>
              <a:rPr lang="en-US" sz="1600" dirty="0" err="1" smtClean="0"/>
              <a:t>Niederee</a:t>
            </a:r>
            <a:r>
              <a:rPr lang="en-US" sz="1600" dirty="0" smtClean="0"/>
              <a:t>, Wolfgang </a:t>
            </a:r>
            <a:r>
              <a:rPr lang="en-US" sz="1600" dirty="0" err="1" smtClean="0"/>
              <a:t>Nejdl</a:t>
            </a:r>
            <a:r>
              <a:rPr lang="en-US" sz="1600" dirty="0" smtClean="0"/>
              <a:t>, "A Blocking Framework for Entity Resolution in Highly Heterogeneous Information Spaces", in IEEE TKDE 2013.</a:t>
            </a:r>
          </a:p>
          <a:p>
            <a:pPr marL="0" indent="0" algn="just">
              <a:buNone/>
            </a:pPr>
            <a:endParaRPr lang="en-US" sz="1600" dirty="0" smtClean="0"/>
          </a:p>
        </p:txBody>
      </p:sp>
      <p:sp>
        <p:nvSpPr>
          <p:cNvPr id="4" name="Θέση υποσέλιδου 3"/>
          <p:cNvSpPr>
            <a:spLocks noGrp="1"/>
          </p:cNvSpPr>
          <p:nvPr>
            <p:ph type="ftr" sz="quarter" idx="11"/>
          </p:nvPr>
        </p:nvSpPr>
        <p:spPr/>
        <p:txBody>
          <a:bodyPr/>
          <a:lstStyle/>
          <a:p>
            <a:pPr>
              <a:defRPr/>
            </a:pPr>
            <a:r>
              <a:rPr lang="en-US" smtClean="0"/>
              <a:t>Papadakis &amp; Palpanas, ScaDS, Leipzig, July 2016</a:t>
            </a:r>
            <a:endParaRPr lang="en-US"/>
          </a:p>
        </p:txBody>
      </p:sp>
    </p:spTree>
    <p:extLst>
      <p:ext uri="{BB962C8B-B14F-4D97-AF65-F5344CB8AC3E}">
        <p14:creationId xmlns:p14="http://schemas.microsoft.com/office/powerpoint/2010/main" val="3628671893"/>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721079"/>
          </a:xfrm>
        </p:spPr>
        <p:txBody>
          <a:bodyPr>
            <a:normAutofit fontScale="90000"/>
          </a:bodyPr>
          <a:lstStyle/>
          <a:p>
            <a:r>
              <a:rPr lang="en-US" dirty="0" smtClean="0"/>
              <a:t>References – Part C</a:t>
            </a:r>
            <a:endParaRPr lang="en-US" dirty="0"/>
          </a:p>
        </p:txBody>
      </p:sp>
      <p:sp>
        <p:nvSpPr>
          <p:cNvPr id="3" name="Content Placeholder 2"/>
          <p:cNvSpPr>
            <a:spLocks noGrp="1"/>
          </p:cNvSpPr>
          <p:nvPr>
            <p:ph sz="quarter" idx="4294967295"/>
          </p:nvPr>
        </p:nvSpPr>
        <p:spPr>
          <a:xfrm>
            <a:off x="18761" y="692696"/>
            <a:ext cx="9144000" cy="6093296"/>
          </a:xfrm>
        </p:spPr>
        <p:txBody>
          <a:bodyPr>
            <a:normAutofit fontScale="92500"/>
          </a:bodyPr>
          <a:lstStyle/>
          <a:p>
            <a:pPr marL="0" indent="0" algn="just">
              <a:buNone/>
            </a:pPr>
            <a:r>
              <a:rPr lang="en-US" sz="1600" b="1" dirty="0"/>
              <a:t>[</a:t>
            </a:r>
            <a:r>
              <a:rPr lang="en-US" sz="1600" b="1" dirty="0" err="1"/>
              <a:t>Papadakis</a:t>
            </a:r>
            <a:r>
              <a:rPr lang="en-US" sz="1600" b="1" dirty="0"/>
              <a:t> et. al., TKDE 2014]</a:t>
            </a:r>
            <a:r>
              <a:rPr lang="en-US" sz="1600" dirty="0"/>
              <a:t> George </a:t>
            </a:r>
            <a:r>
              <a:rPr lang="en-US" sz="1600" dirty="0" err="1"/>
              <a:t>Papadakis</a:t>
            </a:r>
            <a:r>
              <a:rPr lang="en-US" sz="1600" dirty="0"/>
              <a:t>, Georgia </a:t>
            </a:r>
            <a:r>
              <a:rPr lang="en-US" sz="1600" dirty="0" err="1"/>
              <a:t>Koutrika</a:t>
            </a:r>
            <a:r>
              <a:rPr lang="en-US" sz="1600" dirty="0"/>
              <a:t>, Themis </a:t>
            </a:r>
            <a:r>
              <a:rPr lang="en-US" sz="1600" dirty="0" err="1"/>
              <a:t>Palpanas</a:t>
            </a:r>
            <a:r>
              <a:rPr lang="en-US" sz="1600" dirty="0"/>
              <a:t>, Wolfgang </a:t>
            </a:r>
            <a:r>
              <a:rPr lang="en-US" sz="1600" dirty="0" err="1"/>
              <a:t>Nejdl</a:t>
            </a:r>
            <a:r>
              <a:rPr lang="en-US" sz="1600" dirty="0"/>
              <a:t>, "Meta-Blocking: Taking Entity Resolution to the Next Level", in IEEE TKDE 2014. </a:t>
            </a:r>
          </a:p>
          <a:p>
            <a:pPr marL="0" indent="0" algn="just">
              <a:buNone/>
            </a:pPr>
            <a:r>
              <a:rPr lang="en-US" sz="1600" b="1" dirty="0"/>
              <a:t>[</a:t>
            </a:r>
            <a:r>
              <a:rPr lang="en-US" sz="1600" b="1" dirty="0" err="1"/>
              <a:t>Papadakis</a:t>
            </a:r>
            <a:r>
              <a:rPr lang="en-US" sz="1600" b="1" dirty="0"/>
              <a:t> et. al., VLDB 2014]</a:t>
            </a:r>
            <a:r>
              <a:rPr lang="en-US" sz="1600" dirty="0"/>
              <a:t> G. </a:t>
            </a:r>
            <a:r>
              <a:rPr lang="en-US" sz="1600" dirty="0" err="1"/>
              <a:t>Papadakis</a:t>
            </a:r>
            <a:r>
              <a:rPr lang="en-US" sz="1600" dirty="0"/>
              <a:t>, G. </a:t>
            </a:r>
            <a:r>
              <a:rPr lang="en-US" sz="1600" dirty="0" err="1"/>
              <a:t>Papastefanatos</a:t>
            </a:r>
            <a:r>
              <a:rPr lang="en-US" sz="1600" dirty="0"/>
              <a:t>, G. </a:t>
            </a:r>
            <a:r>
              <a:rPr lang="en-US" sz="1600" dirty="0" err="1"/>
              <a:t>Koutrika</a:t>
            </a:r>
            <a:r>
              <a:rPr lang="en-US" sz="1600" dirty="0"/>
              <a:t>, "Supervised Meta-blocking", in PVLDB 2014.</a:t>
            </a:r>
            <a:endParaRPr lang="en-US" sz="1600" b="1" dirty="0"/>
          </a:p>
          <a:p>
            <a:pPr marL="0" indent="0" algn="just">
              <a:buNone/>
            </a:pPr>
            <a:r>
              <a:rPr lang="en-US" sz="1600" b="1" dirty="0" smtClean="0"/>
              <a:t>[</a:t>
            </a:r>
            <a:r>
              <a:rPr lang="en-US" sz="1600" b="1" dirty="0" err="1"/>
              <a:t>Papadakis</a:t>
            </a:r>
            <a:r>
              <a:rPr lang="en-US" sz="1600" b="1" dirty="0"/>
              <a:t> et. al., VLDB </a:t>
            </a:r>
            <a:r>
              <a:rPr lang="en-US" sz="1600" b="1" dirty="0" smtClean="0"/>
              <a:t>2015] </a:t>
            </a:r>
            <a:r>
              <a:rPr lang="en-US" sz="1600" dirty="0" smtClean="0"/>
              <a:t>George </a:t>
            </a:r>
            <a:r>
              <a:rPr lang="en-US" sz="1600" dirty="0" err="1"/>
              <a:t>Papadakis</a:t>
            </a:r>
            <a:r>
              <a:rPr lang="en-US" sz="1600" dirty="0"/>
              <a:t>, George </a:t>
            </a:r>
            <a:r>
              <a:rPr lang="en-US" sz="1600" dirty="0" err="1"/>
              <a:t>Alexiou</a:t>
            </a:r>
            <a:r>
              <a:rPr lang="en-US" sz="1600" dirty="0"/>
              <a:t>, George </a:t>
            </a:r>
            <a:r>
              <a:rPr lang="en-US" sz="1600" dirty="0" err="1"/>
              <a:t>Papastefanatos</a:t>
            </a:r>
            <a:r>
              <a:rPr lang="en-US" sz="1600" dirty="0"/>
              <a:t>, Georgia </a:t>
            </a:r>
            <a:r>
              <a:rPr lang="en-US" sz="1600" dirty="0" err="1" smtClean="0"/>
              <a:t>Koutrika</a:t>
            </a:r>
            <a:r>
              <a:rPr lang="en-US" sz="1600" dirty="0" smtClean="0"/>
              <a:t>, “Schema-agnostic </a:t>
            </a:r>
            <a:r>
              <a:rPr lang="en-US" sz="1600" dirty="0" err="1"/>
              <a:t>vs</a:t>
            </a:r>
            <a:r>
              <a:rPr lang="en-US" sz="1600" dirty="0"/>
              <a:t> Schema-based Configurations for Blocking Methods on Homogeneous </a:t>
            </a:r>
            <a:r>
              <a:rPr lang="en-US" sz="1600" dirty="0" smtClean="0"/>
              <a:t>Data”, in PVLDB 2015.</a:t>
            </a:r>
            <a:endParaRPr lang="en-US" sz="1600" dirty="0"/>
          </a:p>
          <a:p>
            <a:pPr marL="0" indent="0" algn="just">
              <a:buNone/>
            </a:pPr>
            <a:r>
              <a:rPr lang="en-US" sz="1600" b="1" dirty="0" smtClean="0"/>
              <a:t>[</a:t>
            </a:r>
            <a:r>
              <a:rPr lang="en-US" sz="1600" b="1" dirty="0" err="1"/>
              <a:t>Papadakis</a:t>
            </a:r>
            <a:r>
              <a:rPr lang="en-US" sz="1600" b="1" dirty="0"/>
              <a:t> et. al., VLDB 2016]</a:t>
            </a:r>
            <a:r>
              <a:rPr lang="en-US" sz="1600" dirty="0"/>
              <a:t> George </a:t>
            </a:r>
            <a:r>
              <a:rPr lang="en-US" sz="1600" dirty="0" err="1"/>
              <a:t>Papadakis</a:t>
            </a:r>
            <a:r>
              <a:rPr lang="en-US" sz="1600" dirty="0"/>
              <a:t>, Jonathan </a:t>
            </a:r>
            <a:r>
              <a:rPr lang="en-US" sz="1600" dirty="0" err="1"/>
              <a:t>Svirsky</a:t>
            </a:r>
            <a:r>
              <a:rPr lang="en-US" sz="1600" dirty="0"/>
              <a:t>, </a:t>
            </a:r>
            <a:r>
              <a:rPr lang="en-US" sz="1600" dirty="0" err="1"/>
              <a:t>Avigdor</a:t>
            </a:r>
            <a:r>
              <a:rPr lang="en-US" sz="1600" dirty="0"/>
              <a:t> Gal, Themis </a:t>
            </a:r>
            <a:r>
              <a:rPr lang="en-US" sz="1600" dirty="0" err="1"/>
              <a:t>Palpanas</a:t>
            </a:r>
            <a:r>
              <a:rPr lang="en-US" sz="1600" dirty="0"/>
              <a:t>, “Comparative Analysis of Approximate Blocking Techniques for Entity Resolution”, in PVLDB 2016</a:t>
            </a:r>
            <a:r>
              <a:rPr lang="en-US" sz="1600" dirty="0" smtClean="0"/>
              <a:t>.</a:t>
            </a:r>
          </a:p>
          <a:p>
            <a:pPr marL="0" indent="0" algn="just">
              <a:buNone/>
            </a:pPr>
            <a:r>
              <a:rPr lang="en-US" sz="1600" b="1" dirty="0"/>
              <a:t>[</a:t>
            </a:r>
            <a:r>
              <a:rPr lang="en-US" sz="1600" b="1" dirty="0" err="1"/>
              <a:t>Papadakis</a:t>
            </a:r>
            <a:r>
              <a:rPr lang="en-US" sz="1600" b="1" dirty="0"/>
              <a:t> et al., WSDM 2011]</a:t>
            </a:r>
            <a:r>
              <a:rPr lang="en-US" sz="1600" dirty="0"/>
              <a:t> G. </a:t>
            </a:r>
            <a:r>
              <a:rPr lang="en-US" sz="1600" dirty="0" err="1"/>
              <a:t>Papadakis</a:t>
            </a:r>
            <a:r>
              <a:rPr lang="en-US" sz="1600" dirty="0"/>
              <a:t>, E. </a:t>
            </a:r>
            <a:r>
              <a:rPr lang="en-US" sz="1600" dirty="0" err="1"/>
              <a:t>Ioannou</a:t>
            </a:r>
            <a:r>
              <a:rPr lang="en-US" sz="1600" dirty="0"/>
              <a:t>, C. </a:t>
            </a:r>
            <a:r>
              <a:rPr lang="en-US" sz="1600" dirty="0" err="1"/>
              <a:t>Niederee</a:t>
            </a:r>
            <a:r>
              <a:rPr lang="en-US" sz="1600" dirty="0"/>
              <a:t>, P. </a:t>
            </a:r>
            <a:r>
              <a:rPr lang="en-US" sz="1600" dirty="0" err="1"/>
              <a:t>Fankhauser</a:t>
            </a:r>
            <a:r>
              <a:rPr lang="en-US" sz="1600" dirty="0"/>
              <a:t>, “Efficient entity resolution for large heterogeneous information spaces”, in WSDM 2011</a:t>
            </a:r>
            <a:r>
              <a:rPr lang="en-US" sz="1600" dirty="0" smtClean="0"/>
              <a:t>.</a:t>
            </a:r>
          </a:p>
          <a:p>
            <a:pPr marL="0" indent="0" algn="just">
              <a:buNone/>
            </a:pPr>
            <a:r>
              <a:rPr lang="en-US" sz="1600" b="1" dirty="0"/>
              <a:t>[</a:t>
            </a:r>
            <a:r>
              <a:rPr lang="en-US" sz="1600" b="1" dirty="0" err="1"/>
              <a:t>Papadakis</a:t>
            </a:r>
            <a:r>
              <a:rPr lang="en-US" sz="1600" b="1" dirty="0"/>
              <a:t> et al., WSDM 2012]</a:t>
            </a:r>
            <a:r>
              <a:rPr lang="en-US" sz="1600" dirty="0"/>
              <a:t> G. </a:t>
            </a:r>
            <a:r>
              <a:rPr lang="en-US" sz="1600" dirty="0" err="1"/>
              <a:t>Papadakis</a:t>
            </a:r>
            <a:r>
              <a:rPr lang="en-US" sz="1600" dirty="0"/>
              <a:t>, E. </a:t>
            </a:r>
            <a:r>
              <a:rPr lang="en-US" sz="1600" dirty="0" err="1"/>
              <a:t>Ioannou</a:t>
            </a:r>
            <a:r>
              <a:rPr lang="en-US" sz="1600" dirty="0"/>
              <a:t>, C. </a:t>
            </a:r>
            <a:r>
              <a:rPr lang="en-US" sz="1600" dirty="0" err="1"/>
              <a:t>Niederee</a:t>
            </a:r>
            <a:r>
              <a:rPr lang="en-US" sz="1600" dirty="0"/>
              <a:t>, T. </a:t>
            </a:r>
            <a:r>
              <a:rPr lang="en-US" sz="1600" dirty="0" err="1"/>
              <a:t>Palpanas</a:t>
            </a:r>
            <a:r>
              <a:rPr lang="en-US" sz="1600" dirty="0"/>
              <a:t>, W. </a:t>
            </a:r>
            <a:r>
              <a:rPr lang="en-US" sz="1600" dirty="0" err="1"/>
              <a:t>Nejdl</a:t>
            </a:r>
            <a:r>
              <a:rPr lang="en-US" sz="1600" dirty="0"/>
              <a:t>, “Beyond 100 million entities: large-scale blocking-based resolution for heterogeneous data”, in WSDM 2012</a:t>
            </a:r>
            <a:r>
              <a:rPr lang="en-US" sz="1600" dirty="0" smtClean="0"/>
              <a:t>.</a:t>
            </a:r>
          </a:p>
          <a:p>
            <a:pPr marL="0" indent="0" algn="just">
              <a:buNone/>
            </a:pPr>
            <a:r>
              <a:rPr lang="en-US" sz="1600" b="1" dirty="0" smtClean="0"/>
              <a:t>[</a:t>
            </a:r>
            <a:r>
              <a:rPr lang="en-US" sz="1600" b="1" dirty="0" err="1"/>
              <a:t>Papenbrock</a:t>
            </a:r>
            <a:r>
              <a:rPr lang="en-US" sz="1600" b="1" dirty="0"/>
              <a:t> et. al., TKDE 2015]</a:t>
            </a:r>
            <a:r>
              <a:rPr lang="en-US" sz="1600" dirty="0"/>
              <a:t> Thorsten </a:t>
            </a:r>
            <a:r>
              <a:rPr lang="en-US" sz="1600" dirty="0" err="1"/>
              <a:t>Papenbrock</a:t>
            </a:r>
            <a:r>
              <a:rPr lang="en-US" sz="1600" dirty="0"/>
              <a:t>, </a:t>
            </a:r>
            <a:r>
              <a:rPr lang="en-US" sz="1600" dirty="0" err="1"/>
              <a:t>Arvid</a:t>
            </a:r>
            <a:r>
              <a:rPr lang="en-US" sz="1600" dirty="0"/>
              <a:t> </a:t>
            </a:r>
            <a:r>
              <a:rPr lang="en-US" sz="1600" dirty="0" err="1"/>
              <a:t>Heise</a:t>
            </a:r>
            <a:r>
              <a:rPr lang="en-US" sz="1600" dirty="0"/>
              <a:t>, Felix </a:t>
            </a:r>
            <a:r>
              <a:rPr lang="en-US" sz="1600" dirty="0" err="1"/>
              <a:t>Naumann</a:t>
            </a:r>
            <a:r>
              <a:rPr lang="en-US" sz="1600" dirty="0"/>
              <a:t>, "Progressive Duplicate Detection", in IEEE TKDE 2015</a:t>
            </a:r>
            <a:r>
              <a:rPr lang="en-US" sz="1600" dirty="0" smtClean="0"/>
              <a:t>.</a:t>
            </a:r>
          </a:p>
          <a:p>
            <a:pPr marL="0" indent="0" algn="just">
              <a:buNone/>
            </a:pPr>
            <a:r>
              <a:rPr lang="en-US" sz="1600" b="1" dirty="0"/>
              <a:t>[</a:t>
            </a:r>
            <a:r>
              <a:rPr lang="en-US" sz="1600" b="1" dirty="0" err="1"/>
              <a:t>Sarma</a:t>
            </a:r>
            <a:r>
              <a:rPr lang="en-US" sz="1600" b="1" dirty="0"/>
              <a:t> et. al, CIKM 2012] </a:t>
            </a:r>
            <a:r>
              <a:rPr lang="en-US" sz="1600" dirty="0"/>
              <a:t>Anish Das </a:t>
            </a:r>
            <a:r>
              <a:rPr lang="en-US" sz="1600" dirty="0" err="1"/>
              <a:t>Sarma</a:t>
            </a:r>
            <a:r>
              <a:rPr lang="en-US" sz="1600" dirty="0"/>
              <a:t>, </a:t>
            </a:r>
            <a:r>
              <a:rPr lang="en-US" sz="1600" dirty="0" err="1"/>
              <a:t>Ankur</a:t>
            </a:r>
            <a:r>
              <a:rPr lang="en-US" sz="1600" dirty="0"/>
              <a:t> Jain, Ashwin </a:t>
            </a:r>
            <a:r>
              <a:rPr lang="en-US" sz="1600" dirty="0" err="1"/>
              <a:t>Machanavajjhala</a:t>
            </a:r>
            <a:r>
              <a:rPr lang="en-US" sz="1600" dirty="0"/>
              <a:t>, Philip Bohannon, "An automatic blocking mechanism for large-scale de-duplication tasks" in CIKM 2012.</a:t>
            </a:r>
            <a:endParaRPr lang="en-US" sz="1600" b="1" dirty="0"/>
          </a:p>
          <a:p>
            <a:pPr marL="0" indent="0" algn="just">
              <a:buNone/>
            </a:pPr>
            <a:r>
              <a:rPr lang="en-US" sz="1600" b="1" dirty="0"/>
              <a:t>[</a:t>
            </a:r>
            <a:r>
              <a:rPr lang="en-US" sz="1600" b="1" dirty="0" err="1" smtClean="0"/>
              <a:t>Simonini</a:t>
            </a:r>
            <a:r>
              <a:rPr lang="en-US" sz="1600" b="1" dirty="0" smtClean="0"/>
              <a:t> </a:t>
            </a:r>
            <a:r>
              <a:rPr lang="en-US" sz="1600" b="1" dirty="0"/>
              <a:t>et. al, </a:t>
            </a:r>
            <a:r>
              <a:rPr lang="en-US" sz="1600" b="1" dirty="0" smtClean="0"/>
              <a:t>VLDB 2017] </a:t>
            </a:r>
            <a:r>
              <a:rPr lang="it-IT" sz="1600" dirty="0"/>
              <a:t>Giovanni Simonini, Sonia Bergamaschi and H.V. Jagadish</a:t>
            </a:r>
            <a:r>
              <a:rPr lang="en-US" sz="1600" dirty="0"/>
              <a:t>, "Blast: a Loosely schema-aware Meta-blocking Approach for Entity Resolution" in </a:t>
            </a:r>
            <a:r>
              <a:rPr lang="en-US" sz="1600" dirty="0" smtClean="0"/>
              <a:t>VLDB 2017.</a:t>
            </a:r>
            <a:endParaRPr lang="en-US" sz="1600" b="1" dirty="0"/>
          </a:p>
          <a:p>
            <a:pPr marL="0" indent="0" algn="just">
              <a:buNone/>
            </a:pPr>
            <a:r>
              <a:rPr lang="en-US" sz="1600" b="1" dirty="0" smtClean="0"/>
              <a:t>[Whang </a:t>
            </a:r>
            <a:r>
              <a:rPr lang="en-US" sz="1600" b="1" dirty="0"/>
              <a:t>et. Al, SIGMOD 2009]</a:t>
            </a:r>
            <a:r>
              <a:rPr lang="en-US" sz="1600" dirty="0"/>
              <a:t> </a:t>
            </a:r>
            <a:r>
              <a:rPr lang="en-US" sz="1600" dirty="0" err="1"/>
              <a:t>Whang</a:t>
            </a:r>
            <a:r>
              <a:rPr lang="en-US" sz="1600" dirty="0"/>
              <a:t>, D. </a:t>
            </a:r>
            <a:r>
              <a:rPr lang="en-US" sz="1600" dirty="0" err="1"/>
              <a:t>Menestrina</a:t>
            </a:r>
            <a:r>
              <a:rPr lang="en-US" sz="1600" dirty="0"/>
              <a:t>, G. </a:t>
            </a:r>
            <a:r>
              <a:rPr lang="en-US" sz="1600" dirty="0" err="1"/>
              <a:t>Koutrika</a:t>
            </a:r>
            <a:r>
              <a:rPr lang="en-US" sz="1600" dirty="0"/>
              <a:t>, M. Theobald, H. Garcia-Molina, "Entity resolution with iterative blocking", in SIGMOD 2009.</a:t>
            </a:r>
          </a:p>
          <a:p>
            <a:pPr marL="0" indent="0" algn="just">
              <a:buNone/>
            </a:pPr>
            <a:r>
              <a:rPr lang="en-US" sz="1600" b="1" dirty="0"/>
              <a:t>[</a:t>
            </a:r>
            <a:r>
              <a:rPr lang="en-US" sz="1600" b="1" dirty="0" err="1"/>
              <a:t>Whang</a:t>
            </a:r>
            <a:r>
              <a:rPr lang="en-US" sz="1600" b="1" dirty="0"/>
              <a:t> et. al., TKDE 2013]</a:t>
            </a:r>
            <a:r>
              <a:rPr lang="en-US" sz="1600" dirty="0"/>
              <a:t> Steven </a:t>
            </a:r>
            <a:r>
              <a:rPr lang="en-US" sz="1600" dirty="0" err="1"/>
              <a:t>Euijong</a:t>
            </a:r>
            <a:r>
              <a:rPr lang="en-US" sz="1600" dirty="0"/>
              <a:t> Whang, David </a:t>
            </a:r>
            <a:r>
              <a:rPr lang="en-US" sz="1600" dirty="0" err="1"/>
              <a:t>Marmaros</a:t>
            </a:r>
            <a:r>
              <a:rPr lang="en-US" sz="1600" dirty="0"/>
              <a:t>, Hector Garcia-Molina, "Pay-As-You-Go Entity Resolution", in IEEE TKDE 2013</a:t>
            </a:r>
            <a:r>
              <a:rPr lang="en-US" sz="1600" dirty="0" smtClean="0"/>
              <a:t>.</a:t>
            </a:r>
          </a:p>
          <a:p>
            <a:pPr marL="0" indent="0" algn="just">
              <a:buNone/>
            </a:pPr>
            <a:r>
              <a:rPr lang="en-US" sz="1600" b="1" dirty="0" smtClean="0"/>
              <a:t>[</a:t>
            </a:r>
            <a:r>
              <a:rPr lang="en-US" sz="1600" b="1" dirty="0" err="1" smtClean="0"/>
              <a:t>Ziad</a:t>
            </a:r>
            <a:r>
              <a:rPr lang="en-US" sz="1600" b="1" dirty="0" smtClean="0"/>
              <a:t> et al, BTW 2015]</a:t>
            </a:r>
            <a:r>
              <a:rPr lang="en-US" sz="1600" dirty="0" smtClean="0"/>
              <a:t> </a:t>
            </a:r>
            <a:r>
              <a:rPr lang="en-US" sz="1600" dirty="0" err="1" smtClean="0"/>
              <a:t>Ziad</a:t>
            </a:r>
            <a:r>
              <a:rPr lang="en-US" sz="1600" dirty="0" smtClean="0"/>
              <a:t> </a:t>
            </a:r>
            <a:r>
              <a:rPr lang="en-US" sz="1600" dirty="0" err="1"/>
              <a:t>Sehili</a:t>
            </a:r>
            <a:r>
              <a:rPr lang="en-US" sz="1600" dirty="0"/>
              <a:t>, Lars Kolb, Christian Borgs, Rainer Schnell, Erhard Rahm</a:t>
            </a:r>
            <a:r>
              <a:rPr lang="en-US" sz="1600" dirty="0" smtClean="0"/>
              <a:t>: Privacy </a:t>
            </a:r>
            <a:r>
              <a:rPr lang="en-US" sz="1600" dirty="0"/>
              <a:t>Preserving Record Linkage with </a:t>
            </a:r>
            <a:r>
              <a:rPr lang="en-US" sz="1600" dirty="0" err="1"/>
              <a:t>PPJoin</a:t>
            </a:r>
            <a:r>
              <a:rPr lang="en-US" sz="1600" dirty="0"/>
              <a:t>. BTW </a:t>
            </a:r>
            <a:r>
              <a:rPr lang="en-US" sz="1600" dirty="0" smtClean="0"/>
              <a:t>2015.</a:t>
            </a:r>
          </a:p>
        </p:txBody>
      </p:sp>
      <p:sp>
        <p:nvSpPr>
          <p:cNvPr id="4" name="Θέση υποσέλιδου 3"/>
          <p:cNvSpPr>
            <a:spLocks noGrp="1"/>
          </p:cNvSpPr>
          <p:nvPr>
            <p:ph type="ftr" sz="quarter" idx="11"/>
          </p:nvPr>
        </p:nvSpPr>
        <p:spPr/>
        <p:txBody>
          <a:bodyPr/>
          <a:lstStyle/>
          <a:p>
            <a:pPr>
              <a:defRPr/>
            </a:pPr>
            <a:r>
              <a:rPr lang="en-US" dirty="0" err="1" smtClean="0"/>
              <a:t>Papadakis</a:t>
            </a:r>
            <a:r>
              <a:rPr lang="en-US" dirty="0" smtClean="0"/>
              <a:t> &amp; </a:t>
            </a:r>
            <a:r>
              <a:rPr lang="en-US" dirty="0" err="1" smtClean="0"/>
              <a:t>Palpanas</a:t>
            </a:r>
            <a:r>
              <a:rPr lang="en-US" dirty="0" smtClean="0"/>
              <a:t>, </a:t>
            </a:r>
            <a:r>
              <a:rPr lang="en-US" dirty="0" err="1" smtClean="0"/>
              <a:t>ScaDS</a:t>
            </a:r>
            <a:r>
              <a:rPr lang="en-US" dirty="0" smtClean="0"/>
              <a:t>, Leipzig, July 2016</a:t>
            </a:r>
            <a:endParaRPr lang="en-US" dirty="0"/>
          </a:p>
        </p:txBody>
      </p:sp>
    </p:spTree>
    <p:extLst>
      <p:ext uri="{BB962C8B-B14F-4D97-AF65-F5344CB8AC3E}">
        <p14:creationId xmlns:p14="http://schemas.microsoft.com/office/powerpoint/2010/main" val="3846379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721079"/>
          </a:xfrm>
        </p:spPr>
        <p:txBody>
          <a:bodyPr>
            <a:normAutofit fontScale="90000"/>
          </a:bodyPr>
          <a:lstStyle/>
          <a:p>
            <a:r>
              <a:rPr lang="en-US" dirty="0" smtClean="0"/>
              <a:t>Example of Computational cost</a:t>
            </a:r>
            <a:endParaRPr lang="en-US" dirty="0"/>
          </a:p>
        </p:txBody>
      </p:sp>
      <p:sp>
        <p:nvSpPr>
          <p:cNvPr id="3" name="Content Placeholder 2"/>
          <p:cNvSpPr>
            <a:spLocks noGrp="1"/>
          </p:cNvSpPr>
          <p:nvPr>
            <p:ph sz="quarter" idx="4294967295"/>
          </p:nvPr>
        </p:nvSpPr>
        <p:spPr>
          <a:xfrm>
            <a:off x="107504" y="1218815"/>
            <a:ext cx="8928992" cy="5090505"/>
          </a:xfrm>
        </p:spPr>
        <p:txBody>
          <a:bodyPr>
            <a:normAutofit fontScale="85000" lnSpcReduction="20000"/>
          </a:bodyPr>
          <a:lstStyle/>
          <a:p>
            <a:pPr marL="24320" lvl="1" indent="-24320" algn="ctr" defTabSz="299048">
              <a:buNone/>
            </a:pPr>
            <a:r>
              <a:rPr lang="en-US" sz="3300" b="1" dirty="0" err="1" smtClean="0"/>
              <a:t>DBPedia</a:t>
            </a:r>
            <a:r>
              <a:rPr lang="en-US" sz="3300" b="1" dirty="0" smtClean="0"/>
              <a:t> 3.0rc ↔ </a:t>
            </a:r>
            <a:r>
              <a:rPr lang="en-US" sz="3300" b="1" dirty="0" err="1" smtClean="0"/>
              <a:t>DBPedia</a:t>
            </a:r>
            <a:r>
              <a:rPr lang="en-US" sz="3300" b="1" dirty="0" smtClean="0"/>
              <a:t> 3.4</a:t>
            </a:r>
          </a:p>
          <a:p>
            <a:pPr marL="24320" lvl="1" indent="-24320" algn="ctr" defTabSz="299048">
              <a:buNone/>
            </a:pPr>
            <a:r>
              <a:rPr lang="en-US" sz="2300" dirty="0" smtClean="0"/>
              <a:t>   1.2 million </a:t>
            </a:r>
            <a:r>
              <a:rPr lang="en-US" sz="2300" dirty="0"/>
              <a:t>entities </a:t>
            </a:r>
            <a:r>
              <a:rPr lang="en-US" sz="2300" dirty="0" smtClean="0"/>
              <a:t>↔ 2.2 million entities</a:t>
            </a:r>
            <a:br>
              <a:rPr lang="en-US" sz="2300" dirty="0" smtClean="0"/>
            </a:br>
            <a:endParaRPr lang="en-US" sz="2300" dirty="0" smtClean="0"/>
          </a:p>
          <a:p>
            <a:pPr marL="24320" lvl="1" indent="-24320" defTabSz="299048">
              <a:buNone/>
            </a:pPr>
            <a:r>
              <a:rPr lang="en-US" sz="2300" dirty="0" smtClean="0"/>
              <a:t>Entity matching: </a:t>
            </a:r>
            <a:r>
              <a:rPr lang="en-US" sz="2300" dirty="0" err="1" smtClean="0"/>
              <a:t>Jaccard</a:t>
            </a:r>
            <a:r>
              <a:rPr lang="en-US" sz="2300" dirty="0" smtClean="0"/>
              <a:t> similarity of all tokens</a:t>
            </a:r>
          </a:p>
          <a:p>
            <a:pPr marL="24320" lvl="1" indent="-24320" defTabSz="299048">
              <a:buNone/>
            </a:pPr>
            <a:r>
              <a:rPr lang="en-US" sz="2300" dirty="0" smtClean="0"/>
              <a:t>Cost per comparison:  </a:t>
            </a:r>
            <a:r>
              <a:rPr lang="en-US" sz="2400" dirty="0" smtClean="0"/>
              <a:t>0.045 milliseconds (average of 0.1 billion comparisons)</a:t>
            </a:r>
          </a:p>
          <a:p>
            <a:pPr marL="24320" lvl="1" indent="-24320" defTabSz="299048">
              <a:buNone/>
            </a:pPr>
            <a:endParaRPr lang="en-US" sz="2400" dirty="0" smtClean="0"/>
          </a:p>
          <a:p>
            <a:pPr marL="24320" lvl="1" indent="-24320" algn="ctr" defTabSz="299048">
              <a:buNone/>
            </a:pPr>
            <a:r>
              <a:rPr lang="en-US" sz="2400" u="sng" dirty="0" smtClean="0"/>
              <a:t>Brute-force approach</a:t>
            </a:r>
            <a:endParaRPr lang="en-US" sz="2300" u="sng" dirty="0" smtClean="0"/>
          </a:p>
          <a:p>
            <a:pPr marL="24320" lvl="1" indent="-24320" defTabSz="299048">
              <a:buNone/>
            </a:pPr>
            <a:r>
              <a:rPr lang="en-US" sz="2300" dirty="0" smtClean="0"/>
              <a:t>Comparisons: 2.58 ∙ 10</a:t>
            </a:r>
            <a:r>
              <a:rPr lang="en-US" sz="2300" baseline="30000" dirty="0" smtClean="0"/>
              <a:t>12</a:t>
            </a:r>
          </a:p>
          <a:p>
            <a:pPr marL="24320" lvl="1" indent="-24320" defTabSz="299048">
              <a:buNone/>
            </a:pPr>
            <a:r>
              <a:rPr lang="en-US" sz="2300" dirty="0"/>
              <a:t>Recall: 100%</a:t>
            </a:r>
          </a:p>
          <a:p>
            <a:pPr marL="24320" lvl="1" indent="-24320" defTabSz="299048">
              <a:buNone/>
            </a:pPr>
            <a:r>
              <a:rPr lang="en-US" sz="2300" dirty="0" smtClean="0"/>
              <a:t>Running time</a:t>
            </a:r>
            <a:r>
              <a:rPr lang="en-US" sz="2300" dirty="0"/>
              <a:t>: </a:t>
            </a:r>
            <a:r>
              <a:rPr lang="en-US" sz="2300" dirty="0" smtClean="0"/>
              <a:t>1,344 days → </a:t>
            </a:r>
            <a:r>
              <a:rPr lang="en-US" sz="2300" b="1" dirty="0" smtClean="0"/>
              <a:t>3.7 years</a:t>
            </a:r>
          </a:p>
          <a:p>
            <a:pPr marL="24320" lvl="1" indent="-24320" defTabSz="299048">
              <a:buNone/>
            </a:pPr>
            <a:endParaRPr lang="en-US" sz="2300" dirty="0" smtClean="0"/>
          </a:p>
          <a:p>
            <a:pPr marL="24320" lvl="1" indent="-24320" algn="ctr" defTabSz="299048">
              <a:buNone/>
            </a:pPr>
            <a:r>
              <a:rPr lang="en-US" sz="2300" u="sng" dirty="0" smtClean="0"/>
              <a:t>Optimized Token Blocking Workflow</a:t>
            </a:r>
          </a:p>
          <a:p>
            <a:pPr marL="24320" lvl="1" indent="-24320" defTabSz="299048">
              <a:buNone/>
            </a:pPr>
            <a:r>
              <a:rPr lang="en-US" sz="2300" dirty="0" smtClean="0"/>
              <a:t>Overhead time: 4 hours</a:t>
            </a:r>
          </a:p>
          <a:p>
            <a:pPr marL="24320" lvl="1" indent="-24320" defTabSz="299048">
              <a:buNone/>
            </a:pPr>
            <a:r>
              <a:rPr lang="en-US" sz="2300" dirty="0" smtClean="0"/>
              <a:t>Comparisons</a:t>
            </a:r>
            <a:r>
              <a:rPr lang="en-US" sz="2300" dirty="0"/>
              <a:t>: </a:t>
            </a:r>
            <a:r>
              <a:rPr lang="en-US" sz="2300" dirty="0" smtClean="0"/>
              <a:t>8.95 </a:t>
            </a:r>
            <a:r>
              <a:rPr lang="en-US" sz="2300" dirty="0"/>
              <a:t>∙ </a:t>
            </a:r>
            <a:r>
              <a:rPr lang="en-US" sz="2300" dirty="0" smtClean="0"/>
              <a:t>10</a:t>
            </a:r>
            <a:r>
              <a:rPr lang="en-US" sz="2300" baseline="30000" dirty="0" smtClean="0"/>
              <a:t>6</a:t>
            </a:r>
            <a:endParaRPr lang="en-US" sz="2300" dirty="0"/>
          </a:p>
          <a:p>
            <a:pPr marL="24320" lvl="1" indent="-24320" defTabSz="299048">
              <a:buNone/>
            </a:pPr>
            <a:r>
              <a:rPr lang="en-US" sz="2300" dirty="0" smtClean="0"/>
              <a:t>Recall: </a:t>
            </a:r>
            <a:r>
              <a:rPr lang="en-US" sz="2300" dirty="0" smtClean="0"/>
              <a:t>99%</a:t>
            </a:r>
            <a:endParaRPr lang="en-US" sz="2300" dirty="0" smtClean="0"/>
          </a:p>
          <a:p>
            <a:pPr marL="24320" lvl="1" indent="-24320" defTabSz="299048">
              <a:buNone/>
            </a:pPr>
            <a:r>
              <a:rPr lang="en-US" sz="2300" dirty="0" smtClean="0"/>
              <a:t>Total Running time: </a:t>
            </a:r>
            <a:r>
              <a:rPr lang="en-US" sz="2300" b="1" dirty="0" smtClean="0"/>
              <a:t>10 </a:t>
            </a:r>
            <a:r>
              <a:rPr lang="en-US" sz="2300" b="1" dirty="0" smtClean="0"/>
              <a:t>hours</a:t>
            </a:r>
            <a:endParaRPr lang="en-US" sz="2300" b="1" dirty="0"/>
          </a:p>
          <a:p>
            <a:pPr marL="24320" lvl="1" indent="-24320" defTabSz="299048">
              <a:buNone/>
            </a:pPr>
            <a:endParaRPr lang="en-US" sz="2300" dirty="0" smtClean="0"/>
          </a:p>
          <a:p>
            <a:pPr marL="24320" lvl="1" indent="-24320" defTabSz="299048">
              <a:buNone/>
            </a:pPr>
            <a:endParaRPr lang="en-US" sz="2300" dirty="0" smtClean="0"/>
          </a:p>
          <a:p>
            <a:pPr marL="24320" lvl="1" indent="-24320" algn="ctr" defTabSz="299048">
              <a:buNone/>
            </a:pPr>
            <a:endParaRPr lang="en-US" sz="2300" dirty="0" smtClean="0"/>
          </a:p>
          <a:p>
            <a:pPr marL="24320" lvl="1" indent="-24320" defTabSz="299048">
              <a:buNone/>
            </a:pPr>
            <a:endParaRPr lang="en-US" sz="1900" dirty="0" smtClean="0"/>
          </a:p>
        </p:txBody>
      </p:sp>
      <p:sp>
        <p:nvSpPr>
          <p:cNvPr id="4" name="Θέση υποσέλιδου 3"/>
          <p:cNvSpPr>
            <a:spLocks noGrp="1"/>
          </p:cNvSpPr>
          <p:nvPr>
            <p:ph type="ftr" sz="quarter" idx="11"/>
          </p:nvPr>
        </p:nvSpPr>
        <p:spPr/>
        <p:txBody>
          <a:bodyPr/>
          <a:lstStyle/>
          <a:p>
            <a:pPr algn="ctr">
              <a:defRPr/>
            </a:pPr>
            <a:r>
              <a:rPr lang="en-US" smtClean="0"/>
              <a:t>Papadakis &amp; Palpanas, ScaDS, Leipzig, July 2016</a:t>
            </a:r>
            <a:endParaRPr lang="en-US" dirty="0"/>
          </a:p>
        </p:txBody>
      </p:sp>
    </p:spTree>
    <p:extLst>
      <p:ext uri="{BB962C8B-B14F-4D97-AF65-F5344CB8AC3E}">
        <p14:creationId xmlns:p14="http://schemas.microsoft.com/office/powerpoint/2010/main" val="143042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721079"/>
          </a:xfrm>
        </p:spPr>
        <p:txBody>
          <a:bodyPr>
            <a:normAutofit fontScale="90000"/>
          </a:bodyPr>
          <a:lstStyle/>
          <a:p>
            <a:r>
              <a:rPr lang="en-US" dirty="0" smtClean="0"/>
              <a:t>Example of Computational cost</a:t>
            </a:r>
            <a:endParaRPr lang="en-US" dirty="0"/>
          </a:p>
        </p:txBody>
      </p:sp>
      <p:sp>
        <p:nvSpPr>
          <p:cNvPr id="3" name="Content Placeholder 2"/>
          <p:cNvSpPr>
            <a:spLocks noGrp="1"/>
          </p:cNvSpPr>
          <p:nvPr>
            <p:ph sz="quarter" idx="4294967295"/>
          </p:nvPr>
        </p:nvSpPr>
        <p:spPr>
          <a:xfrm>
            <a:off x="107504" y="1218815"/>
            <a:ext cx="8928992" cy="5090505"/>
          </a:xfrm>
        </p:spPr>
        <p:txBody>
          <a:bodyPr>
            <a:normAutofit fontScale="85000" lnSpcReduction="20000"/>
          </a:bodyPr>
          <a:lstStyle/>
          <a:p>
            <a:pPr marL="24320" lvl="1" indent="-24320" algn="ctr" defTabSz="299048">
              <a:buNone/>
            </a:pPr>
            <a:r>
              <a:rPr lang="en-US" sz="3300" b="1" dirty="0" err="1" smtClean="0"/>
              <a:t>DBPedia</a:t>
            </a:r>
            <a:r>
              <a:rPr lang="en-US" sz="3300" b="1" dirty="0" smtClean="0"/>
              <a:t> 3.0rc ↔ </a:t>
            </a:r>
            <a:r>
              <a:rPr lang="en-US" sz="3300" b="1" dirty="0" err="1" smtClean="0"/>
              <a:t>DBPedia</a:t>
            </a:r>
            <a:r>
              <a:rPr lang="en-US" sz="3300" b="1" dirty="0" smtClean="0"/>
              <a:t> 3.4</a:t>
            </a:r>
          </a:p>
          <a:p>
            <a:pPr marL="24320" lvl="1" indent="-24320" algn="ctr" defTabSz="299048">
              <a:buNone/>
            </a:pPr>
            <a:r>
              <a:rPr lang="en-US" sz="2300" dirty="0" smtClean="0"/>
              <a:t>   1.2 million </a:t>
            </a:r>
            <a:r>
              <a:rPr lang="en-US" sz="2300" dirty="0"/>
              <a:t>entities </a:t>
            </a:r>
            <a:r>
              <a:rPr lang="en-US" sz="2300" dirty="0" smtClean="0"/>
              <a:t>↔ 2.2 million entities</a:t>
            </a:r>
            <a:br>
              <a:rPr lang="en-US" sz="2300" dirty="0" smtClean="0"/>
            </a:br>
            <a:endParaRPr lang="en-US" sz="2300" dirty="0" smtClean="0"/>
          </a:p>
          <a:p>
            <a:pPr marL="24320" lvl="1" indent="-24320" defTabSz="299048">
              <a:buNone/>
            </a:pPr>
            <a:r>
              <a:rPr lang="en-US" sz="2300" dirty="0" smtClean="0"/>
              <a:t>Entity matching: </a:t>
            </a:r>
            <a:r>
              <a:rPr lang="en-US" sz="2300" dirty="0" err="1" smtClean="0"/>
              <a:t>Jaccard</a:t>
            </a:r>
            <a:r>
              <a:rPr lang="en-US" sz="2300" dirty="0" smtClean="0"/>
              <a:t> similarity of all tokens</a:t>
            </a:r>
          </a:p>
          <a:p>
            <a:pPr marL="24320" lvl="1" indent="-24320" defTabSz="299048">
              <a:buNone/>
            </a:pPr>
            <a:r>
              <a:rPr lang="en-US" sz="2300" dirty="0" smtClean="0"/>
              <a:t>Cost per comparison:  </a:t>
            </a:r>
            <a:r>
              <a:rPr lang="en-US" sz="2400" dirty="0" smtClean="0"/>
              <a:t>0.045 milliseconds (average of 0.1 billion comparisons)</a:t>
            </a:r>
          </a:p>
          <a:p>
            <a:pPr marL="24320" lvl="1" indent="-24320" defTabSz="299048">
              <a:buNone/>
            </a:pPr>
            <a:endParaRPr lang="en-US" sz="2400" dirty="0" smtClean="0"/>
          </a:p>
          <a:p>
            <a:pPr marL="24320" lvl="1" indent="-24320" algn="ctr" defTabSz="299048">
              <a:buNone/>
            </a:pPr>
            <a:r>
              <a:rPr lang="en-US" sz="2400" u="sng" dirty="0" smtClean="0"/>
              <a:t>Brute-force approach</a:t>
            </a:r>
            <a:endParaRPr lang="en-US" sz="2300" u="sng" dirty="0" smtClean="0"/>
          </a:p>
          <a:p>
            <a:pPr marL="24320" lvl="1" indent="-24320" defTabSz="299048">
              <a:buNone/>
            </a:pPr>
            <a:r>
              <a:rPr lang="en-US" sz="2300" dirty="0" smtClean="0"/>
              <a:t>Comparisons: 2.58 ∙ 10</a:t>
            </a:r>
            <a:r>
              <a:rPr lang="en-US" sz="2300" baseline="30000" dirty="0" smtClean="0"/>
              <a:t>12</a:t>
            </a:r>
          </a:p>
          <a:p>
            <a:pPr marL="24320" lvl="1" indent="-24320" defTabSz="299048">
              <a:buNone/>
            </a:pPr>
            <a:r>
              <a:rPr lang="en-US" sz="2300" dirty="0"/>
              <a:t>Recall: 100%</a:t>
            </a:r>
          </a:p>
          <a:p>
            <a:pPr marL="24320" lvl="1" indent="-24320" defTabSz="299048">
              <a:buNone/>
            </a:pPr>
            <a:r>
              <a:rPr lang="en-US" sz="2300" dirty="0" smtClean="0"/>
              <a:t>Running time</a:t>
            </a:r>
            <a:r>
              <a:rPr lang="en-US" sz="2300" dirty="0"/>
              <a:t>: </a:t>
            </a:r>
            <a:r>
              <a:rPr lang="en-US" sz="2300" dirty="0" smtClean="0"/>
              <a:t>1,344 days → </a:t>
            </a:r>
            <a:r>
              <a:rPr lang="en-US" sz="2300" b="1" dirty="0" smtClean="0"/>
              <a:t>3.7 years</a:t>
            </a:r>
          </a:p>
          <a:p>
            <a:pPr marL="24320" lvl="1" indent="-24320" defTabSz="299048">
              <a:buNone/>
            </a:pPr>
            <a:endParaRPr lang="en-US" sz="2300" dirty="0" smtClean="0"/>
          </a:p>
          <a:p>
            <a:pPr marL="24320" lvl="1" indent="-24320" algn="ctr" defTabSz="299048">
              <a:buNone/>
            </a:pPr>
            <a:r>
              <a:rPr lang="en-US" sz="2300" u="sng" dirty="0" smtClean="0"/>
              <a:t>Optimized Token Blocking Workflow</a:t>
            </a:r>
          </a:p>
          <a:p>
            <a:pPr marL="24320" lvl="1" indent="-24320" defTabSz="299048">
              <a:buNone/>
            </a:pPr>
            <a:r>
              <a:rPr lang="en-US" sz="2300" dirty="0" smtClean="0"/>
              <a:t>Overhead time: 4 hours</a:t>
            </a:r>
          </a:p>
          <a:p>
            <a:pPr marL="24320" lvl="1" indent="-24320" defTabSz="299048">
              <a:buNone/>
            </a:pPr>
            <a:r>
              <a:rPr lang="en-US" sz="2300" dirty="0" smtClean="0"/>
              <a:t>Comparisons</a:t>
            </a:r>
            <a:r>
              <a:rPr lang="en-US" sz="2300" dirty="0"/>
              <a:t>: </a:t>
            </a:r>
            <a:r>
              <a:rPr lang="en-US" sz="2300" dirty="0" smtClean="0"/>
              <a:t>8.95 </a:t>
            </a:r>
            <a:r>
              <a:rPr lang="en-US" sz="2300" dirty="0"/>
              <a:t>∙ </a:t>
            </a:r>
            <a:r>
              <a:rPr lang="en-US" sz="2300" dirty="0" smtClean="0"/>
              <a:t>10</a:t>
            </a:r>
            <a:r>
              <a:rPr lang="en-US" sz="2300" baseline="30000" dirty="0" smtClean="0"/>
              <a:t>6</a:t>
            </a:r>
            <a:endParaRPr lang="en-US" sz="2300" dirty="0"/>
          </a:p>
          <a:p>
            <a:pPr marL="24320" lvl="1" indent="-24320" defTabSz="299048">
              <a:buNone/>
            </a:pPr>
            <a:r>
              <a:rPr lang="en-US" sz="2300" dirty="0" smtClean="0"/>
              <a:t>Recall: </a:t>
            </a:r>
            <a:r>
              <a:rPr lang="en-US" sz="2300" dirty="0" smtClean="0"/>
              <a:t>99%</a:t>
            </a:r>
            <a:endParaRPr lang="en-US" sz="2300" dirty="0" smtClean="0"/>
          </a:p>
          <a:p>
            <a:pPr marL="24320" lvl="1" indent="-24320" defTabSz="299048">
              <a:buNone/>
            </a:pPr>
            <a:r>
              <a:rPr lang="en-US" sz="2300" dirty="0" smtClean="0"/>
              <a:t>Total Running time: </a:t>
            </a:r>
            <a:r>
              <a:rPr lang="en-US" sz="2300" b="1" dirty="0" smtClean="0"/>
              <a:t>10 </a:t>
            </a:r>
            <a:r>
              <a:rPr lang="en-US" sz="2300" b="1" dirty="0" smtClean="0"/>
              <a:t>hours</a:t>
            </a:r>
            <a:endParaRPr lang="en-US" sz="2300" b="1" dirty="0"/>
          </a:p>
          <a:p>
            <a:pPr marL="24320" lvl="1" indent="-24320" defTabSz="299048">
              <a:buNone/>
            </a:pPr>
            <a:endParaRPr lang="en-US" sz="2300" dirty="0" smtClean="0"/>
          </a:p>
          <a:p>
            <a:pPr marL="24320" lvl="1" indent="-24320" defTabSz="299048">
              <a:buNone/>
            </a:pPr>
            <a:endParaRPr lang="en-US" sz="2300" dirty="0" smtClean="0"/>
          </a:p>
          <a:p>
            <a:pPr marL="24320" lvl="1" indent="-24320" algn="ctr" defTabSz="299048">
              <a:buNone/>
            </a:pPr>
            <a:endParaRPr lang="en-US" sz="2300" dirty="0" smtClean="0"/>
          </a:p>
          <a:p>
            <a:pPr marL="24320" lvl="1" indent="-24320" defTabSz="299048">
              <a:buNone/>
            </a:pPr>
            <a:endParaRPr lang="en-US" sz="1900" dirty="0" smtClean="0"/>
          </a:p>
        </p:txBody>
      </p:sp>
      <p:sp>
        <p:nvSpPr>
          <p:cNvPr id="4" name="Θέση υποσέλιδου 3"/>
          <p:cNvSpPr>
            <a:spLocks noGrp="1"/>
          </p:cNvSpPr>
          <p:nvPr>
            <p:ph type="ftr" sz="quarter" idx="11"/>
          </p:nvPr>
        </p:nvSpPr>
        <p:spPr/>
        <p:txBody>
          <a:bodyPr/>
          <a:lstStyle/>
          <a:p>
            <a:pPr algn="ctr">
              <a:defRPr/>
            </a:pPr>
            <a:r>
              <a:rPr lang="en-US" smtClean="0"/>
              <a:t>Papadakis &amp; Palpanas, ScaDS, Leipzig, July 2016</a:t>
            </a:r>
            <a:endParaRPr lang="en-US" dirty="0"/>
          </a:p>
        </p:txBody>
      </p:sp>
      <p:sp>
        <p:nvSpPr>
          <p:cNvPr id="5" name="Oval 4"/>
          <p:cNvSpPr/>
          <p:nvPr/>
        </p:nvSpPr>
        <p:spPr>
          <a:xfrm>
            <a:off x="2987824" y="3789040"/>
            <a:ext cx="1296144" cy="648072"/>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051720" y="5661248"/>
            <a:ext cx="1296144" cy="648072"/>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76304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40448"/>
            <a:ext cx="9144000" cy="721079"/>
          </a:xfrm>
        </p:spPr>
        <p:txBody>
          <a:bodyPr/>
          <a:lstStyle/>
          <a:p>
            <a:r>
              <a:rPr lang="de-DE" sz="3700" dirty="0"/>
              <a:t>Outline</a:t>
            </a:r>
          </a:p>
        </p:txBody>
      </p:sp>
      <p:sp>
        <p:nvSpPr>
          <p:cNvPr id="3" name="Content Placeholder 2"/>
          <p:cNvSpPr>
            <a:spLocks noGrp="1"/>
          </p:cNvSpPr>
          <p:nvPr>
            <p:ph sz="quarter" idx="4294967295"/>
          </p:nvPr>
        </p:nvSpPr>
        <p:spPr>
          <a:xfrm>
            <a:off x="913710" y="1371159"/>
            <a:ext cx="7870347" cy="4938161"/>
          </a:xfrm>
        </p:spPr>
        <p:txBody>
          <a:bodyPr>
            <a:normAutofit lnSpcReduction="10000"/>
          </a:bodyPr>
          <a:lstStyle/>
          <a:p>
            <a:pPr marL="421550" indent="-421550">
              <a:buFont typeface="+mj-lt"/>
              <a:buAutoNum type="arabicPeriod"/>
            </a:pPr>
            <a:r>
              <a:rPr lang="en-US" sz="3400" dirty="0" smtClean="0"/>
              <a:t>Introduction </a:t>
            </a:r>
            <a:r>
              <a:rPr lang="en-US" sz="3400" dirty="0"/>
              <a:t>to Blocking </a:t>
            </a:r>
          </a:p>
          <a:p>
            <a:pPr marL="421550" indent="-421550">
              <a:buFont typeface="+mj-lt"/>
              <a:buAutoNum type="arabicPeriod"/>
            </a:pPr>
            <a:r>
              <a:rPr lang="en-US" sz="3400" dirty="0"/>
              <a:t>Blocking Methods for </a:t>
            </a:r>
            <a:r>
              <a:rPr lang="en-US" sz="3400" dirty="0" smtClean="0"/>
              <a:t>Relational Data</a:t>
            </a:r>
            <a:endParaRPr lang="en-US" sz="3400" dirty="0"/>
          </a:p>
          <a:p>
            <a:pPr marL="421550" indent="-421550">
              <a:buFont typeface="+mj-lt"/>
              <a:buAutoNum type="arabicPeriod"/>
            </a:pPr>
            <a:r>
              <a:rPr lang="en-US" sz="3400" dirty="0"/>
              <a:t>Blocking Methods for Web Data</a:t>
            </a:r>
          </a:p>
          <a:p>
            <a:pPr marL="421550" indent="-421550">
              <a:buFont typeface="+mj-lt"/>
              <a:buAutoNum type="arabicPeriod"/>
            </a:pPr>
            <a:r>
              <a:rPr lang="en-US" sz="3400" dirty="0"/>
              <a:t>Block Processing Techniques </a:t>
            </a:r>
          </a:p>
          <a:p>
            <a:pPr marL="421550" indent="-421550">
              <a:buFont typeface="+mj-lt"/>
              <a:buAutoNum type="arabicPeriod"/>
            </a:pPr>
            <a:r>
              <a:rPr lang="en-US" sz="3400" dirty="0"/>
              <a:t>Meta-blocking</a:t>
            </a:r>
          </a:p>
          <a:p>
            <a:pPr marL="421550" indent="-421550">
              <a:buFont typeface="+mj-lt"/>
              <a:buAutoNum type="arabicPeriod"/>
            </a:pPr>
            <a:r>
              <a:rPr lang="en-US" sz="3400" dirty="0"/>
              <a:t>Challenges</a:t>
            </a:r>
          </a:p>
          <a:p>
            <a:pPr marL="421550" indent="-421550">
              <a:buFont typeface="+mj-lt"/>
              <a:buAutoNum type="arabicPeriod"/>
            </a:pPr>
            <a:r>
              <a:rPr lang="en-US" sz="3400" dirty="0" err="1" smtClean="0"/>
              <a:t>JedAI</a:t>
            </a:r>
            <a:r>
              <a:rPr lang="en-US" sz="3400" dirty="0" smtClean="0"/>
              <a:t> Toolkit</a:t>
            </a:r>
          </a:p>
          <a:p>
            <a:pPr marL="421550" indent="-421550">
              <a:buFont typeface="+mj-lt"/>
              <a:buAutoNum type="arabicPeriod"/>
            </a:pPr>
            <a:r>
              <a:rPr lang="en-US" sz="3400" dirty="0" smtClean="0"/>
              <a:t>Conclusions</a:t>
            </a:r>
            <a:endParaRPr lang="en-US" sz="3400" dirty="0"/>
          </a:p>
        </p:txBody>
      </p:sp>
      <p:sp>
        <p:nvSpPr>
          <p:cNvPr id="4" name="Θέση υποσέλιδου 3"/>
          <p:cNvSpPr>
            <a:spLocks noGrp="1"/>
          </p:cNvSpPr>
          <p:nvPr>
            <p:ph type="ftr" sz="quarter" idx="11"/>
          </p:nvPr>
        </p:nvSpPr>
        <p:spPr/>
        <p:txBody>
          <a:bodyPr/>
          <a:lstStyle/>
          <a:p>
            <a:pPr algn="ctr">
              <a:defRPr/>
            </a:pPr>
            <a:r>
              <a:rPr lang="en-US" smtClean="0"/>
              <a:t>Papadakis &amp; Palpanas, ScaDS, Leipzig, July 2016</a:t>
            </a:r>
            <a:endParaRPr lang="en-US" dirty="0"/>
          </a:p>
        </p:txBody>
      </p:sp>
    </p:spTree>
    <p:extLst>
      <p:ext uri="{BB962C8B-B14F-4D97-AF65-F5344CB8AC3E}">
        <p14:creationId xmlns:p14="http://schemas.microsoft.com/office/powerpoint/2010/main" val="2246470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pPr algn="ctr">
              <a:defRPr/>
            </a:pPr>
            <a:r>
              <a:rPr lang="en-US" smtClean="0"/>
              <a:t>Papadakis &amp; Palpanas, ScaDS, Leipzig, July 2016</a:t>
            </a:r>
            <a:endParaRPr lang="en-US" dirty="0"/>
          </a:p>
        </p:txBody>
      </p:sp>
      <p:sp>
        <p:nvSpPr>
          <p:cNvPr id="3" name="Content Placeholder 2"/>
          <p:cNvSpPr txBox="1">
            <a:spLocks/>
          </p:cNvSpPr>
          <p:nvPr/>
        </p:nvSpPr>
        <p:spPr bwMode="auto">
          <a:xfrm>
            <a:off x="0" y="721079"/>
            <a:ext cx="9144000" cy="4938161"/>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lvl1pPr marL="482600" indent="-482600" algn="l" rtl="0" eaLnBrk="1" fontAlgn="base" hangingPunct="1">
              <a:spcBef>
                <a:spcPts val="1063"/>
              </a:spcBef>
              <a:spcAft>
                <a:spcPct val="0"/>
              </a:spcAft>
              <a:buClr>
                <a:schemeClr val="accent1"/>
              </a:buClr>
              <a:buSzPct val="76000"/>
              <a:buFont typeface="Wingdings 3" pitchFamily="18" charset="2"/>
              <a:defRPr sz="4600" kern="1200">
                <a:solidFill>
                  <a:schemeClr val="tx1"/>
                </a:solidFill>
                <a:latin typeface="+mn-lt"/>
                <a:ea typeface="+mn-ea"/>
                <a:cs typeface="+mn-cs"/>
              </a:defRPr>
            </a:lvl1pPr>
            <a:lvl2pPr marL="966788" indent="-482600" algn="l" rtl="0" eaLnBrk="1" fontAlgn="base" hangingPunct="1">
              <a:spcBef>
                <a:spcPts val="875"/>
              </a:spcBef>
              <a:spcAft>
                <a:spcPct val="0"/>
              </a:spcAft>
              <a:buClr>
                <a:schemeClr val="accent2"/>
              </a:buClr>
              <a:buSzPct val="76000"/>
              <a:buFont typeface="Wingdings 3" pitchFamily="18" charset="2"/>
              <a:buChar char=""/>
              <a:defRPr sz="4100" kern="1200">
                <a:solidFill>
                  <a:schemeClr val="tx2"/>
                </a:solidFill>
                <a:latin typeface="+mn-lt"/>
                <a:ea typeface="+mn-ea"/>
                <a:cs typeface="+mn-cs"/>
              </a:defRPr>
            </a:lvl2pPr>
            <a:lvl3pPr marL="1449388" indent="-401638" algn="l" rtl="0" eaLnBrk="1" fontAlgn="base" hangingPunct="1">
              <a:spcBef>
                <a:spcPts val="875"/>
              </a:spcBef>
              <a:spcAft>
                <a:spcPct val="0"/>
              </a:spcAft>
              <a:buClr>
                <a:srgbClr val="BCBCBC"/>
              </a:buClr>
              <a:buSzPct val="76000"/>
              <a:buFont typeface="Wingdings 3" pitchFamily="18" charset="2"/>
              <a:buChar char=""/>
              <a:defRPr sz="3500" kern="1200">
                <a:solidFill>
                  <a:schemeClr val="tx1"/>
                </a:solidFill>
                <a:latin typeface="+mn-lt"/>
                <a:ea typeface="+mn-ea"/>
                <a:cs typeface="+mn-cs"/>
              </a:defRPr>
            </a:lvl3pPr>
            <a:lvl4pPr marL="1933575" indent="-401638" algn="l" rtl="0" eaLnBrk="1" fontAlgn="base" hangingPunct="1">
              <a:spcBef>
                <a:spcPts val="700"/>
              </a:spcBef>
              <a:spcAft>
                <a:spcPct val="0"/>
              </a:spcAft>
              <a:buClr>
                <a:srgbClr val="8BA2B4"/>
              </a:buClr>
              <a:buSzPct val="70000"/>
              <a:buFont typeface="Wingdings" pitchFamily="2" charset="2"/>
              <a:buChar char=""/>
              <a:defRPr sz="3200" kern="1200">
                <a:solidFill>
                  <a:schemeClr val="tx1"/>
                </a:solidFill>
                <a:latin typeface="+mn-lt"/>
                <a:ea typeface="+mn-ea"/>
                <a:cs typeface="+mn-cs"/>
              </a:defRPr>
            </a:lvl4pPr>
            <a:lvl5pPr marL="2416175" indent="-401638" algn="l" rtl="0" eaLnBrk="1" fontAlgn="base" hangingPunct="1">
              <a:spcBef>
                <a:spcPts val="525"/>
              </a:spcBef>
              <a:spcAft>
                <a:spcPct val="0"/>
              </a:spcAft>
              <a:buClr>
                <a:schemeClr val="accent2"/>
              </a:buClr>
              <a:buSzPct val="70000"/>
              <a:buFont typeface="Wingdings" pitchFamily="2" charset="2"/>
              <a:buChar char=""/>
              <a:defRPr sz="2800" kern="1200">
                <a:solidFill>
                  <a:schemeClr val="tx1"/>
                </a:solidFill>
                <a:latin typeface="+mn-lt"/>
                <a:ea typeface="+mn-ea"/>
                <a:cs typeface="+mn-cs"/>
              </a:defRPr>
            </a:lvl5pPr>
            <a:lvl6pPr marL="2900605" indent="-322289" algn="l" rtl="0" eaLnBrk="1" latinLnBrk="0" hangingPunct="1">
              <a:spcBef>
                <a:spcPts val="529"/>
              </a:spcBef>
              <a:buClr>
                <a:srgbClr val="9FB8CD">
                  <a:shade val="75000"/>
                </a:srgbClr>
              </a:buClr>
              <a:buSzPct val="75000"/>
              <a:buFont typeface="Wingdings 3"/>
              <a:buChar char=""/>
              <a:defRPr kumimoji="0" lang="en-US" sz="2800" kern="1200" smtClean="0">
                <a:solidFill>
                  <a:schemeClr val="tx1"/>
                </a:solidFill>
                <a:latin typeface="+mn-lt"/>
                <a:ea typeface="+mn-ea"/>
                <a:cs typeface="+mn-cs"/>
              </a:defRPr>
            </a:lvl6pPr>
            <a:lvl7pPr marL="3222894" indent="-322289" algn="l" rtl="0" eaLnBrk="1" latinLnBrk="0" hangingPunct="1">
              <a:spcBef>
                <a:spcPts val="529"/>
              </a:spcBef>
              <a:buClr>
                <a:srgbClr val="727CA3">
                  <a:shade val="75000"/>
                </a:srgbClr>
              </a:buClr>
              <a:buSzPct val="75000"/>
              <a:buFont typeface="Wingdings 3"/>
              <a:buChar char=""/>
              <a:defRPr kumimoji="0" lang="en-US" sz="2500" kern="1200" smtClean="0">
                <a:solidFill>
                  <a:schemeClr val="tx1"/>
                </a:solidFill>
                <a:latin typeface="+mn-lt"/>
                <a:ea typeface="+mn-ea"/>
                <a:cs typeface="+mn-cs"/>
              </a:defRPr>
            </a:lvl7pPr>
            <a:lvl8pPr marL="3545184" indent="-322289" algn="l" rtl="0" eaLnBrk="1" latinLnBrk="0" hangingPunct="1">
              <a:spcBef>
                <a:spcPts val="529"/>
              </a:spcBef>
              <a:buClr>
                <a:prstClr val="white">
                  <a:shade val="50000"/>
                </a:prstClr>
              </a:buClr>
              <a:buSzPct val="75000"/>
              <a:buFont typeface="Wingdings 3"/>
              <a:buChar char=""/>
              <a:defRPr kumimoji="0" lang="en-US" sz="2500" kern="1200" smtClean="0">
                <a:solidFill>
                  <a:schemeClr val="tx1"/>
                </a:solidFill>
                <a:latin typeface="+mn-lt"/>
                <a:ea typeface="+mn-ea"/>
                <a:cs typeface="+mn-cs"/>
              </a:defRPr>
            </a:lvl8pPr>
            <a:lvl9pPr marL="3867473" indent="-322289" algn="l" rtl="0" eaLnBrk="1" latinLnBrk="0" hangingPunct="1">
              <a:spcBef>
                <a:spcPts val="529"/>
              </a:spcBef>
              <a:buClr>
                <a:srgbClr val="9FB8CD"/>
              </a:buClr>
              <a:buSzPct val="75000"/>
              <a:buFont typeface="Wingdings 3"/>
              <a:buChar char=""/>
              <a:defRPr kumimoji="0" lang="en-US" sz="2100" kern="1200" smtClean="0">
                <a:solidFill>
                  <a:schemeClr val="tx1"/>
                </a:solidFill>
                <a:latin typeface="+mn-lt"/>
                <a:ea typeface="+mn-ea"/>
                <a:cs typeface="+mn-cs"/>
              </a:defRPr>
            </a:lvl9pPr>
          </a:lstStyle>
          <a:p>
            <a:pPr marL="0" indent="0" algn="ctr"/>
            <a:endParaRPr lang="de-DE" sz="2300" dirty="0"/>
          </a:p>
          <a:p>
            <a:pPr marL="0" indent="0" algn="ctr"/>
            <a:endParaRPr lang="de-DE" sz="2300" dirty="0"/>
          </a:p>
          <a:p>
            <a:pPr marL="0" indent="0" algn="ctr"/>
            <a:endParaRPr lang="de-DE" sz="2300" dirty="0"/>
          </a:p>
          <a:p>
            <a:pPr marL="0" indent="0" algn="ctr"/>
            <a:endParaRPr lang="de-DE" sz="2300" dirty="0"/>
          </a:p>
          <a:p>
            <a:pPr marL="0" indent="0"/>
            <a:r>
              <a:rPr lang="de-DE" sz="3400" dirty="0">
                <a:solidFill>
                  <a:schemeClr val="tx1">
                    <a:lumMod val="65000"/>
                    <a:lumOff val="35000"/>
                  </a:schemeClr>
                </a:solidFill>
              </a:rPr>
              <a:t>	Part </a:t>
            </a:r>
            <a:r>
              <a:rPr lang="de-DE" sz="3400" dirty="0" smtClean="0">
                <a:solidFill>
                  <a:schemeClr val="tx1">
                    <a:lumMod val="65000"/>
                    <a:lumOff val="35000"/>
                  </a:schemeClr>
                </a:solidFill>
              </a:rPr>
              <a:t>1:</a:t>
            </a:r>
            <a:endParaRPr lang="de-DE" sz="3400" dirty="0">
              <a:solidFill>
                <a:schemeClr val="tx1">
                  <a:lumMod val="65000"/>
                  <a:lumOff val="35000"/>
                </a:schemeClr>
              </a:solidFill>
            </a:endParaRPr>
          </a:p>
          <a:p>
            <a:pPr marL="0" indent="0"/>
            <a:r>
              <a:rPr lang="de-DE" sz="4500" dirty="0"/>
              <a:t>	</a:t>
            </a:r>
            <a:r>
              <a:rPr lang="de-DE" sz="4500" dirty="0" err="1"/>
              <a:t>Introduction</a:t>
            </a:r>
            <a:r>
              <a:rPr lang="de-DE" sz="4500" dirty="0"/>
              <a:t> </a:t>
            </a:r>
            <a:r>
              <a:rPr lang="de-DE" sz="4500" dirty="0" err="1"/>
              <a:t>to</a:t>
            </a:r>
            <a:r>
              <a:rPr lang="de-DE" sz="4500" dirty="0"/>
              <a:t> </a:t>
            </a:r>
            <a:r>
              <a:rPr lang="de-DE" sz="4500" dirty="0" err="1"/>
              <a:t>Blocking</a:t>
            </a:r>
            <a:endParaRPr lang="de-DE" sz="4500" dirty="0"/>
          </a:p>
        </p:txBody>
      </p:sp>
    </p:spTree>
    <p:extLst>
      <p:ext uri="{BB962C8B-B14F-4D97-AF65-F5344CB8AC3E}">
        <p14:creationId xmlns:p14="http://schemas.microsoft.com/office/powerpoint/2010/main" val="2521914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idx="4294967295"/>
          </p:nvPr>
        </p:nvSpPr>
        <p:spPr>
          <a:xfrm>
            <a:off x="0" y="0"/>
            <a:ext cx="9144000" cy="721079"/>
          </a:xfrm>
        </p:spPr>
        <p:txBody>
          <a:bodyPr>
            <a:normAutofit fontScale="90000"/>
          </a:bodyPr>
          <a:lstStyle/>
          <a:p>
            <a:r>
              <a:rPr lang="en-US" dirty="0" smtClean="0"/>
              <a:t>Entities: an invaluable asset</a:t>
            </a:r>
          </a:p>
        </p:txBody>
      </p:sp>
      <p:sp>
        <p:nvSpPr>
          <p:cNvPr id="485379" name="Rectangle 3"/>
          <p:cNvSpPr>
            <a:spLocks noGrp="1" noChangeArrowheads="1"/>
          </p:cNvSpPr>
          <p:nvPr>
            <p:ph idx="4294967295"/>
          </p:nvPr>
        </p:nvSpPr>
        <p:spPr>
          <a:xfrm>
            <a:off x="76440" y="818814"/>
            <a:ext cx="8229689" cy="4938161"/>
          </a:xfrm>
        </p:spPr>
        <p:txBody>
          <a:bodyPr/>
          <a:lstStyle/>
          <a:p>
            <a:pPr>
              <a:buFont typeface="Wingdings 2" pitchFamily="18" charset="2"/>
              <a:buNone/>
            </a:pPr>
            <a:r>
              <a:rPr lang="en-US" sz="2200" dirty="0"/>
              <a:t>“</a:t>
            </a:r>
            <a:r>
              <a:rPr lang="en-US" sz="2200" dirty="0">
                <a:latin typeface="Arial" charset="0"/>
              </a:rPr>
              <a:t>Entities</a:t>
            </a:r>
            <a:r>
              <a:rPr lang="en-US" sz="2200" dirty="0"/>
              <a:t>”</a:t>
            </a:r>
            <a:r>
              <a:rPr lang="en-US" sz="2200" dirty="0">
                <a:latin typeface="Arial" charset="0"/>
              </a:rPr>
              <a:t> is what a large part of our knowledge is about:</a:t>
            </a:r>
          </a:p>
        </p:txBody>
      </p:sp>
      <p:sp>
        <p:nvSpPr>
          <p:cNvPr id="485380" name="Oval 4"/>
          <p:cNvSpPr>
            <a:spLocks noChangeArrowheads="1"/>
          </p:cNvSpPr>
          <p:nvPr/>
        </p:nvSpPr>
        <p:spPr bwMode="auto">
          <a:xfrm>
            <a:off x="1408396" y="3391132"/>
            <a:ext cx="1728787" cy="1008062"/>
          </a:xfrm>
          <a:prstGeom prst="ellipse">
            <a:avLst/>
          </a:prstGeom>
          <a:solidFill>
            <a:schemeClr val="accent1">
              <a:lumMod val="60000"/>
              <a:lumOff val="40000"/>
            </a:schemeClr>
          </a:solidFill>
          <a:ln>
            <a:headEnd/>
            <a:tailEnd/>
          </a:ln>
        </p:spPr>
        <p:style>
          <a:lnRef idx="0">
            <a:schemeClr val="accent2"/>
          </a:lnRef>
          <a:fillRef idx="3">
            <a:schemeClr val="accent2"/>
          </a:fillRef>
          <a:effectRef idx="3">
            <a:schemeClr val="accent2"/>
          </a:effectRef>
          <a:fontRef idx="minor">
            <a:schemeClr val="lt1"/>
          </a:fontRef>
        </p:style>
        <p:txBody>
          <a:bodyPr wrap="none" lIns="91434" tIns="45717" rIns="91434" bIns="45717" anchor="ctr"/>
          <a:lstStyle/>
          <a:p>
            <a:pPr algn="ctr" eaLnBrk="0" hangingPunct="0">
              <a:lnSpc>
                <a:spcPct val="91000"/>
              </a:lnSpc>
              <a:buClr>
                <a:srgbClr val="000000"/>
              </a:buClr>
              <a:buSzPct val="100000"/>
              <a:buFont typeface="Arial" charset="0"/>
              <a:buNone/>
            </a:pPr>
            <a:r>
              <a:rPr lang="en-US"/>
              <a:t>Persons</a:t>
            </a:r>
          </a:p>
        </p:txBody>
      </p:sp>
      <p:sp>
        <p:nvSpPr>
          <p:cNvPr id="485381" name="Oval 5"/>
          <p:cNvSpPr>
            <a:spLocks noChangeArrowheads="1"/>
          </p:cNvSpPr>
          <p:nvPr/>
        </p:nvSpPr>
        <p:spPr bwMode="auto">
          <a:xfrm>
            <a:off x="3711858" y="1879832"/>
            <a:ext cx="1728788" cy="1008062"/>
          </a:xfrm>
          <a:prstGeom prst="ellipse">
            <a:avLst/>
          </a:prstGeom>
          <a:solidFill>
            <a:schemeClr val="accent1">
              <a:lumMod val="60000"/>
              <a:lumOff val="40000"/>
            </a:schemeClr>
          </a:solidFill>
          <a:ln>
            <a:headEnd/>
            <a:tailEnd/>
          </a:ln>
        </p:spPr>
        <p:style>
          <a:lnRef idx="0">
            <a:schemeClr val="accent2"/>
          </a:lnRef>
          <a:fillRef idx="3">
            <a:schemeClr val="accent2"/>
          </a:fillRef>
          <a:effectRef idx="3">
            <a:schemeClr val="accent2"/>
          </a:effectRef>
          <a:fontRef idx="minor">
            <a:schemeClr val="lt1"/>
          </a:fontRef>
        </p:style>
        <p:txBody>
          <a:bodyPr wrap="none" lIns="91434" tIns="45717" rIns="91434" bIns="45717" anchor="ctr"/>
          <a:lstStyle/>
          <a:p>
            <a:pPr algn="ctr" eaLnBrk="0" hangingPunct="0">
              <a:lnSpc>
                <a:spcPct val="91000"/>
              </a:lnSpc>
              <a:buClr>
                <a:srgbClr val="000000"/>
              </a:buClr>
              <a:buSzPct val="100000"/>
              <a:buFont typeface="Arial" charset="0"/>
              <a:buNone/>
            </a:pPr>
            <a:r>
              <a:rPr lang="en-US"/>
              <a:t>Organizations</a:t>
            </a:r>
          </a:p>
        </p:txBody>
      </p:sp>
      <p:sp>
        <p:nvSpPr>
          <p:cNvPr id="485382" name="Oval 6"/>
          <p:cNvSpPr>
            <a:spLocks noChangeArrowheads="1"/>
          </p:cNvSpPr>
          <p:nvPr/>
        </p:nvSpPr>
        <p:spPr bwMode="auto">
          <a:xfrm>
            <a:off x="6016908" y="3103794"/>
            <a:ext cx="1728788" cy="1008063"/>
          </a:xfrm>
          <a:prstGeom prst="ellipse">
            <a:avLst/>
          </a:prstGeom>
          <a:solidFill>
            <a:schemeClr val="accent1">
              <a:lumMod val="60000"/>
              <a:lumOff val="40000"/>
            </a:schemeClr>
          </a:solidFill>
          <a:ln>
            <a:headEnd/>
            <a:tailEnd/>
          </a:ln>
        </p:spPr>
        <p:style>
          <a:lnRef idx="0">
            <a:schemeClr val="accent2"/>
          </a:lnRef>
          <a:fillRef idx="3">
            <a:schemeClr val="accent2"/>
          </a:fillRef>
          <a:effectRef idx="3">
            <a:schemeClr val="accent2"/>
          </a:effectRef>
          <a:fontRef idx="minor">
            <a:schemeClr val="lt1"/>
          </a:fontRef>
        </p:style>
        <p:txBody>
          <a:bodyPr wrap="none" lIns="91434" tIns="45717" rIns="91434" bIns="45717" anchor="ctr"/>
          <a:lstStyle/>
          <a:p>
            <a:pPr algn="ctr" eaLnBrk="0" hangingPunct="0">
              <a:lnSpc>
                <a:spcPct val="91000"/>
              </a:lnSpc>
              <a:buClr>
                <a:srgbClr val="000000"/>
              </a:buClr>
              <a:buSzPct val="100000"/>
              <a:buFont typeface="Arial" charset="0"/>
              <a:buNone/>
            </a:pPr>
            <a:r>
              <a:rPr lang="en-US" dirty="0"/>
              <a:t>Projects</a:t>
            </a:r>
          </a:p>
        </p:txBody>
      </p:sp>
      <p:sp>
        <p:nvSpPr>
          <p:cNvPr id="485383" name="Oval 7"/>
          <p:cNvSpPr>
            <a:spLocks noChangeArrowheads="1"/>
          </p:cNvSpPr>
          <p:nvPr/>
        </p:nvSpPr>
        <p:spPr bwMode="auto">
          <a:xfrm>
            <a:off x="6727006" y="1499056"/>
            <a:ext cx="1728787" cy="1008062"/>
          </a:xfrm>
          <a:prstGeom prst="ellipse">
            <a:avLst/>
          </a:prstGeom>
          <a:solidFill>
            <a:schemeClr val="accent1">
              <a:lumMod val="60000"/>
              <a:lumOff val="40000"/>
            </a:schemeClr>
          </a:solidFill>
          <a:ln>
            <a:headEnd/>
            <a:tailEnd/>
          </a:ln>
        </p:spPr>
        <p:style>
          <a:lnRef idx="0">
            <a:schemeClr val="accent2"/>
          </a:lnRef>
          <a:fillRef idx="3">
            <a:schemeClr val="accent2"/>
          </a:fillRef>
          <a:effectRef idx="3">
            <a:schemeClr val="accent2"/>
          </a:effectRef>
          <a:fontRef idx="minor">
            <a:schemeClr val="lt1"/>
          </a:fontRef>
        </p:style>
        <p:txBody>
          <a:bodyPr wrap="none" lIns="91434" tIns="45717" rIns="91434" bIns="45717" anchor="ctr"/>
          <a:lstStyle/>
          <a:p>
            <a:pPr algn="ctr" eaLnBrk="0" hangingPunct="0">
              <a:lnSpc>
                <a:spcPct val="91000"/>
              </a:lnSpc>
              <a:buClr>
                <a:srgbClr val="000000"/>
              </a:buClr>
              <a:buSzPct val="100000"/>
              <a:buFont typeface="Arial" charset="0"/>
              <a:buNone/>
            </a:pPr>
            <a:r>
              <a:rPr lang="en-US" dirty="0"/>
              <a:t>Locations</a:t>
            </a:r>
          </a:p>
        </p:txBody>
      </p:sp>
      <p:sp>
        <p:nvSpPr>
          <p:cNvPr id="485384" name="Oval 8"/>
          <p:cNvSpPr>
            <a:spLocks noChangeArrowheads="1"/>
          </p:cNvSpPr>
          <p:nvPr/>
        </p:nvSpPr>
        <p:spPr bwMode="auto">
          <a:xfrm>
            <a:off x="5008846" y="4904019"/>
            <a:ext cx="1728787" cy="1008063"/>
          </a:xfrm>
          <a:prstGeom prst="ellipse">
            <a:avLst/>
          </a:prstGeom>
          <a:solidFill>
            <a:schemeClr val="accent1">
              <a:lumMod val="60000"/>
              <a:lumOff val="40000"/>
            </a:schemeClr>
          </a:solidFill>
          <a:ln>
            <a:headEnd/>
            <a:tailEnd/>
          </a:ln>
        </p:spPr>
        <p:style>
          <a:lnRef idx="0">
            <a:schemeClr val="accent2"/>
          </a:lnRef>
          <a:fillRef idx="3">
            <a:schemeClr val="accent2"/>
          </a:fillRef>
          <a:effectRef idx="3">
            <a:schemeClr val="accent2"/>
          </a:effectRef>
          <a:fontRef idx="minor">
            <a:schemeClr val="lt1"/>
          </a:fontRef>
        </p:style>
        <p:txBody>
          <a:bodyPr wrap="none" lIns="91434" tIns="45717" rIns="91434" bIns="45717" anchor="ctr"/>
          <a:lstStyle/>
          <a:p>
            <a:pPr algn="ctr" eaLnBrk="0" hangingPunct="0">
              <a:lnSpc>
                <a:spcPct val="91000"/>
              </a:lnSpc>
              <a:buClr>
                <a:srgbClr val="000000"/>
              </a:buClr>
              <a:buSzPct val="100000"/>
              <a:buFont typeface="Arial" charset="0"/>
              <a:buNone/>
            </a:pPr>
            <a:r>
              <a:rPr lang="en-US"/>
              <a:t>Products</a:t>
            </a:r>
          </a:p>
        </p:txBody>
      </p:sp>
      <p:sp>
        <p:nvSpPr>
          <p:cNvPr id="485385" name="Oval 9"/>
          <p:cNvSpPr>
            <a:spLocks noChangeArrowheads="1"/>
          </p:cNvSpPr>
          <p:nvPr/>
        </p:nvSpPr>
        <p:spPr bwMode="auto">
          <a:xfrm>
            <a:off x="2164045" y="5123888"/>
            <a:ext cx="1728788" cy="1008062"/>
          </a:xfrm>
          <a:prstGeom prst="ellipse">
            <a:avLst/>
          </a:prstGeom>
          <a:solidFill>
            <a:schemeClr val="accent1">
              <a:lumMod val="60000"/>
              <a:lumOff val="40000"/>
            </a:schemeClr>
          </a:solidFill>
          <a:ln>
            <a:headEnd/>
            <a:tailEnd/>
          </a:ln>
        </p:spPr>
        <p:style>
          <a:lnRef idx="0">
            <a:schemeClr val="accent2"/>
          </a:lnRef>
          <a:fillRef idx="3">
            <a:schemeClr val="accent2"/>
          </a:fillRef>
          <a:effectRef idx="3">
            <a:schemeClr val="accent2"/>
          </a:effectRef>
          <a:fontRef idx="minor">
            <a:schemeClr val="lt1"/>
          </a:fontRef>
        </p:style>
        <p:txBody>
          <a:bodyPr wrap="none" lIns="91434" tIns="45717" rIns="91434" bIns="45717" anchor="ctr"/>
          <a:lstStyle/>
          <a:p>
            <a:pPr algn="ctr" eaLnBrk="0" hangingPunct="0">
              <a:lnSpc>
                <a:spcPct val="91000"/>
              </a:lnSpc>
              <a:buClr>
                <a:srgbClr val="000000"/>
              </a:buClr>
              <a:buSzPct val="100000"/>
              <a:buFont typeface="Arial" charset="0"/>
              <a:buNone/>
            </a:pPr>
            <a:r>
              <a:rPr lang="en-US"/>
              <a:t>Events</a:t>
            </a:r>
          </a:p>
        </p:txBody>
      </p:sp>
      <p:cxnSp>
        <p:nvCxnSpPr>
          <p:cNvPr id="485386" name="AutoShape 10"/>
          <p:cNvCxnSpPr>
            <a:cxnSpLocks noChangeShapeType="1"/>
            <a:stCxn id="485380" idx="7"/>
            <a:endCxn id="485381" idx="3"/>
          </p:cNvCxnSpPr>
          <p:nvPr/>
        </p:nvCxnSpPr>
        <p:spPr bwMode="auto">
          <a:xfrm flipV="1">
            <a:off x="2884771" y="2740257"/>
            <a:ext cx="1079500" cy="798512"/>
          </a:xfrm>
          <a:prstGeom prst="straightConnector1">
            <a:avLst/>
          </a:prstGeom>
          <a:noFill/>
          <a:ln w="9525">
            <a:solidFill>
              <a:schemeClr val="tx1"/>
            </a:solidFill>
            <a:round/>
            <a:headEnd type="triangle" w="med" len="med"/>
            <a:tailEnd type="triangle" w="med" len="med"/>
          </a:ln>
          <a:effectLst/>
        </p:spPr>
      </p:cxnSp>
      <p:cxnSp>
        <p:nvCxnSpPr>
          <p:cNvPr id="485387" name="AutoShape 11"/>
          <p:cNvCxnSpPr>
            <a:cxnSpLocks noChangeShapeType="1"/>
            <a:stCxn id="485381" idx="6"/>
            <a:endCxn id="485383" idx="2"/>
          </p:cNvCxnSpPr>
          <p:nvPr/>
        </p:nvCxnSpPr>
        <p:spPr bwMode="auto">
          <a:xfrm flipV="1">
            <a:off x="5440646" y="2003087"/>
            <a:ext cx="1286360" cy="380776"/>
          </a:xfrm>
          <a:prstGeom prst="straightConnector1">
            <a:avLst/>
          </a:prstGeom>
          <a:noFill/>
          <a:ln w="9525">
            <a:solidFill>
              <a:schemeClr val="tx1"/>
            </a:solidFill>
            <a:round/>
            <a:headEnd type="triangle" w="med" len="med"/>
            <a:tailEnd type="triangle" w="med" len="med"/>
          </a:ln>
          <a:effectLst/>
        </p:spPr>
      </p:cxnSp>
      <p:cxnSp>
        <p:nvCxnSpPr>
          <p:cNvPr id="485388" name="AutoShape 12"/>
          <p:cNvCxnSpPr>
            <a:cxnSpLocks noChangeShapeType="1"/>
            <a:stCxn id="485381" idx="5"/>
            <a:endCxn id="485382" idx="1"/>
          </p:cNvCxnSpPr>
          <p:nvPr/>
        </p:nvCxnSpPr>
        <p:spPr bwMode="auto">
          <a:xfrm>
            <a:off x="5187471" y="2740267"/>
            <a:ext cx="1082612" cy="511155"/>
          </a:xfrm>
          <a:prstGeom prst="straightConnector1">
            <a:avLst/>
          </a:prstGeom>
          <a:noFill/>
          <a:ln w="9525">
            <a:solidFill>
              <a:schemeClr val="tx1"/>
            </a:solidFill>
            <a:round/>
            <a:headEnd type="triangle" w="med" len="med"/>
            <a:tailEnd type="triangle" w="med" len="med"/>
          </a:ln>
          <a:effectLst/>
        </p:spPr>
      </p:cxnSp>
      <p:cxnSp>
        <p:nvCxnSpPr>
          <p:cNvPr id="485389" name="AutoShape 13"/>
          <p:cNvCxnSpPr>
            <a:cxnSpLocks noChangeShapeType="1"/>
            <a:stCxn id="485382" idx="4"/>
            <a:endCxn id="485384" idx="0"/>
          </p:cNvCxnSpPr>
          <p:nvPr/>
        </p:nvCxnSpPr>
        <p:spPr bwMode="auto">
          <a:xfrm flipH="1">
            <a:off x="5874034" y="4111857"/>
            <a:ext cx="1008063" cy="792162"/>
          </a:xfrm>
          <a:prstGeom prst="straightConnector1">
            <a:avLst/>
          </a:prstGeom>
          <a:noFill/>
          <a:ln w="9525">
            <a:solidFill>
              <a:schemeClr val="tx1"/>
            </a:solidFill>
            <a:round/>
            <a:headEnd type="triangle" w="med" len="med"/>
            <a:tailEnd type="triangle" w="med" len="med"/>
          </a:ln>
          <a:effectLst/>
        </p:spPr>
      </p:cxnSp>
      <p:cxnSp>
        <p:nvCxnSpPr>
          <p:cNvPr id="485390" name="AutoShape 14"/>
          <p:cNvCxnSpPr>
            <a:cxnSpLocks noChangeShapeType="1"/>
            <a:stCxn id="485380" idx="6"/>
            <a:endCxn id="485382" idx="2"/>
          </p:cNvCxnSpPr>
          <p:nvPr/>
        </p:nvCxnSpPr>
        <p:spPr bwMode="auto">
          <a:xfrm flipV="1">
            <a:off x="3137183" y="3608619"/>
            <a:ext cx="2879725" cy="287338"/>
          </a:xfrm>
          <a:prstGeom prst="straightConnector1">
            <a:avLst/>
          </a:prstGeom>
          <a:noFill/>
          <a:ln w="9525">
            <a:solidFill>
              <a:schemeClr val="tx1"/>
            </a:solidFill>
            <a:round/>
            <a:headEnd type="triangle" w="med" len="med"/>
            <a:tailEnd type="triangle" w="med" len="med"/>
          </a:ln>
          <a:effectLst/>
        </p:spPr>
      </p:cxnSp>
      <p:cxnSp>
        <p:nvCxnSpPr>
          <p:cNvPr id="485391" name="AutoShape 15"/>
          <p:cNvCxnSpPr>
            <a:cxnSpLocks noChangeShapeType="1"/>
            <a:stCxn id="485385" idx="6"/>
            <a:endCxn id="485384" idx="2"/>
          </p:cNvCxnSpPr>
          <p:nvPr/>
        </p:nvCxnSpPr>
        <p:spPr bwMode="auto">
          <a:xfrm flipV="1">
            <a:off x="3892833" y="5408051"/>
            <a:ext cx="1116013" cy="219869"/>
          </a:xfrm>
          <a:prstGeom prst="straightConnector1">
            <a:avLst/>
          </a:prstGeom>
          <a:noFill/>
          <a:ln w="9525">
            <a:solidFill>
              <a:schemeClr val="tx1"/>
            </a:solidFill>
            <a:round/>
            <a:headEnd type="triangle" w="med" len="med"/>
            <a:tailEnd type="triangle" w="med" len="med"/>
          </a:ln>
          <a:effectLst/>
        </p:spPr>
      </p:cxnSp>
      <p:cxnSp>
        <p:nvCxnSpPr>
          <p:cNvPr id="485392" name="AutoShape 16"/>
          <p:cNvCxnSpPr>
            <a:cxnSpLocks noChangeShapeType="1"/>
            <a:stCxn id="485384" idx="0"/>
          </p:cNvCxnSpPr>
          <p:nvPr/>
        </p:nvCxnSpPr>
        <p:spPr bwMode="auto">
          <a:xfrm flipH="1" flipV="1">
            <a:off x="4577045" y="2887894"/>
            <a:ext cx="1296195" cy="2016125"/>
          </a:xfrm>
          <a:prstGeom prst="straightConnector1">
            <a:avLst/>
          </a:prstGeom>
          <a:noFill/>
          <a:ln w="9525">
            <a:solidFill>
              <a:schemeClr val="tx1"/>
            </a:solidFill>
            <a:round/>
            <a:headEnd type="triangle" w="med" len="med"/>
            <a:tailEnd type="triangle" w="med" len="med"/>
          </a:ln>
          <a:effectLst/>
        </p:spPr>
      </p:cxnSp>
      <p:cxnSp>
        <p:nvCxnSpPr>
          <p:cNvPr id="485393" name="AutoShape 17"/>
          <p:cNvCxnSpPr>
            <a:cxnSpLocks noChangeShapeType="1"/>
            <a:stCxn id="485385" idx="0"/>
            <a:endCxn id="485383" idx="3"/>
          </p:cNvCxnSpPr>
          <p:nvPr/>
        </p:nvCxnSpPr>
        <p:spPr bwMode="auto">
          <a:xfrm flipV="1">
            <a:off x="3028439" y="2359491"/>
            <a:ext cx="3951741" cy="2764397"/>
          </a:xfrm>
          <a:prstGeom prst="straightConnector1">
            <a:avLst/>
          </a:prstGeom>
          <a:noFill/>
          <a:ln w="9525">
            <a:solidFill>
              <a:schemeClr val="tx1"/>
            </a:solidFill>
            <a:round/>
            <a:headEnd type="triangle" w="med" len="med"/>
            <a:tailEnd type="triangle" w="med" len="med"/>
          </a:ln>
          <a:effectLst/>
        </p:spPr>
      </p:cxnSp>
      <p:sp>
        <p:nvSpPr>
          <p:cNvPr id="2" name="Θέση υποσέλιδου 1"/>
          <p:cNvSpPr>
            <a:spLocks noGrp="1"/>
          </p:cNvSpPr>
          <p:nvPr>
            <p:ph type="ftr" sz="quarter" idx="11"/>
          </p:nvPr>
        </p:nvSpPr>
        <p:spPr/>
        <p:txBody>
          <a:bodyPr/>
          <a:lstStyle/>
          <a:p>
            <a:r>
              <a:rPr lang="en-US" smtClean="0"/>
              <a:t>Papadakis &amp; Palpanas, ScaDS, Leipzig, July 2016</a:t>
            </a:r>
            <a:endParaRPr lang="el-GR" dirty="0"/>
          </a:p>
        </p:txBody>
      </p:sp>
    </p:spTree>
    <p:extLst>
      <p:ext uri="{BB962C8B-B14F-4D97-AF65-F5344CB8AC3E}">
        <p14:creationId xmlns:p14="http://schemas.microsoft.com/office/powerpoint/2010/main" val="8045666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721079"/>
          </a:xfrm>
        </p:spPr>
        <p:txBody>
          <a:bodyPr>
            <a:normAutofit fontScale="90000"/>
          </a:bodyPr>
          <a:lstStyle/>
          <a:p>
            <a:r>
              <a:rPr lang="en-US" dirty="0" smtClean="0"/>
              <a:t>Fundamental Assumptions</a:t>
            </a:r>
            <a:endParaRPr lang="en-US" dirty="0"/>
          </a:p>
        </p:txBody>
      </p:sp>
      <p:sp>
        <p:nvSpPr>
          <p:cNvPr id="3" name="Content Placeholder 2"/>
          <p:cNvSpPr>
            <a:spLocks noGrp="1"/>
          </p:cNvSpPr>
          <p:nvPr>
            <p:ph sz="quarter" idx="4294967295"/>
          </p:nvPr>
        </p:nvSpPr>
        <p:spPr>
          <a:xfrm>
            <a:off x="457155" y="885168"/>
            <a:ext cx="8219301" cy="5666533"/>
          </a:xfrm>
        </p:spPr>
        <p:txBody>
          <a:bodyPr/>
          <a:lstStyle/>
          <a:p>
            <a:pPr marL="518831" indent="-518831">
              <a:buFont typeface="+mj-lt"/>
              <a:buAutoNum type="arabicPeriod"/>
            </a:pPr>
            <a:r>
              <a:rPr lang="en-US" sz="2500" dirty="0"/>
              <a:t>Every </a:t>
            </a:r>
            <a:r>
              <a:rPr lang="en-US" sz="2500" dirty="0">
                <a:solidFill>
                  <a:srgbClr val="C00000"/>
                </a:solidFill>
              </a:rPr>
              <a:t>entity profile </a:t>
            </a:r>
            <a:r>
              <a:rPr lang="en-US" sz="2500" dirty="0"/>
              <a:t>consists of a </a:t>
            </a:r>
            <a:r>
              <a:rPr lang="en-US" sz="2500" i="1" dirty="0"/>
              <a:t>uniquely identified </a:t>
            </a:r>
            <a:r>
              <a:rPr lang="en-US" sz="2500" dirty="0"/>
              <a:t>set of name-value pairs.</a:t>
            </a:r>
            <a:br>
              <a:rPr lang="en-US" sz="2500" dirty="0"/>
            </a:br>
            <a:endParaRPr lang="en-US" sz="2500" dirty="0"/>
          </a:p>
          <a:p>
            <a:pPr marL="518831" indent="-518831">
              <a:buFont typeface="+mj-lt"/>
              <a:buAutoNum type="arabicPeriod"/>
            </a:pPr>
            <a:r>
              <a:rPr lang="en-US" sz="2500" dirty="0"/>
              <a:t>Every entity profile corresponds to a single real-world object.</a:t>
            </a:r>
            <a:br>
              <a:rPr lang="en-US" sz="2500" dirty="0"/>
            </a:br>
            <a:endParaRPr lang="en-US" sz="2500" dirty="0"/>
          </a:p>
          <a:p>
            <a:pPr marL="518831" indent="-518831">
              <a:buFont typeface="+mj-lt"/>
              <a:buAutoNum type="arabicPeriod"/>
            </a:pPr>
            <a:r>
              <a:rPr lang="en-US" sz="2500" dirty="0"/>
              <a:t>Two matching profiles are </a:t>
            </a:r>
            <a:r>
              <a:rPr lang="en-US" sz="2500" i="1" dirty="0">
                <a:solidFill>
                  <a:srgbClr val="C00000"/>
                </a:solidFill>
              </a:rPr>
              <a:t>detected</a:t>
            </a:r>
            <a:r>
              <a:rPr lang="en-US" sz="2500" dirty="0">
                <a:solidFill>
                  <a:srgbClr val="C00000"/>
                </a:solidFill>
              </a:rPr>
              <a:t> </a:t>
            </a:r>
            <a:r>
              <a:rPr lang="en-US" sz="2500" dirty="0"/>
              <a:t>as long as they co-occur in at least one </a:t>
            </a:r>
            <a:r>
              <a:rPr lang="en-US" sz="2500" dirty="0" smtClean="0"/>
              <a:t>block → </a:t>
            </a:r>
            <a:r>
              <a:rPr lang="en-US" sz="2500" b="1" dirty="0" smtClean="0"/>
              <a:t>entity matching </a:t>
            </a:r>
            <a:r>
              <a:rPr lang="en-US" sz="2500" dirty="0" smtClean="0"/>
              <a:t>is an orthogonal problem.</a:t>
            </a:r>
          </a:p>
          <a:p>
            <a:pPr marL="518831" indent="-518831">
              <a:buFont typeface="+mj-lt"/>
              <a:buAutoNum type="arabicPeriod"/>
            </a:pPr>
            <a:endParaRPr lang="en-US" sz="2500" dirty="0"/>
          </a:p>
          <a:p>
            <a:pPr marL="518831" indent="-518831">
              <a:buFont typeface="+mj-lt"/>
              <a:buAutoNum type="arabicPeriod"/>
            </a:pPr>
            <a:r>
              <a:rPr lang="en-US" sz="2500" dirty="0" smtClean="0"/>
              <a:t>Focus on </a:t>
            </a:r>
            <a:r>
              <a:rPr lang="en-US" sz="2500" dirty="0" smtClean="0">
                <a:solidFill>
                  <a:srgbClr val="C00000"/>
                </a:solidFill>
              </a:rPr>
              <a:t>string values</a:t>
            </a:r>
            <a:r>
              <a:rPr lang="en-US" sz="2500" dirty="0" smtClean="0"/>
              <a:t>.</a:t>
            </a:r>
            <a:endParaRPr lang="en-US" sz="2500" dirty="0"/>
          </a:p>
        </p:txBody>
      </p:sp>
      <p:sp>
        <p:nvSpPr>
          <p:cNvPr id="4" name="Θέση υποσέλιδου 3"/>
          <p:cNvSpPr>
            <a:spLocks noGrp="1"/>
          </p:cNvSpPr>
          <p:nvPr>
            <p:ph type="ftr" sz="quarter" idx="11"/>
          </p:nvPr>
        </p:nvSpPr>
        <p:spPr/>
        <p:txBody>
          <a:bodyPr/>
          <a:lstStyle/>
          <a:p>
            <a:pPr algn="ctr">
              <a:defRPr/>
            </a:pPr>
            <a:r>
              <a:rPr lang="en-US" smtClean="0"/>
              <a:t>Papadakis &amp; Palpanas, ScaDS, Leipzig, July 2016</a:t>
            </a:r>
            <a:endParaRPr lang="en-US" dirty="0"/>
          </a:p>
        </p:txBody>
      </p:sp>
    </p:spTree>
    <p:extLst>
      <p:ext uri="{BB962C8B-B14F-4D97-AF65-F5344CB8AC3E}">
        <p14:creationId xmlns:p14="http://schemas.microsoft.com/office/powerpoint/2010/main" val="18196149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721079"/>
          </a:xfrm>
        </p:spPr>
        <p:txBody>
          <a:bodyPr>
            <a:normAutofit fontScale="90000"/>
          </a:bodyPr>
          <a:lstStyle/>
          <a:p>
            <a:r>
              <a:rPr lang="en-US" dirty="0" smtClean="0"/>
              <a:t>General Principles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4294967295"/>
              </p:nvPr>
            </p:nvSpPr>
            <p:spPr>
              <a:xfrm>
                <a:off x="457155" y="885168"/>
                <a:ext cx="8686845" cy="5666533"/>
              </a:xfrm>
            </p:spPr>
            <p:txBody>
              <a:bodyPr/>
              <a:lstStyle/>
              <a:p>
                <a:pPr marL="457200" indent="-457200">
                  <a:buFont typeface="+mj-lt"/>
                  <a:buAutoNum type="arabicPeriod"/>
                </a:pPr>
                <a:r>
                  <a:rPr lang="en-US" sz="2500" dirty="0"/>
                  <a:t>Represent each entity by </a:t>
                </a:r>
                <a:r>
                  <a:rPr lang="en-US" sz="2500" i="1" dirty="0"/>
                  <a:t>one or more </a:t>
                </a:r>
                <a:r>
                  <a:rPr lang="en-US" sz="2500" dirty="0">
                    <a:solidFill>
                      <a:srgbClr val="C00000"/>
                    </a:solidFill>
                  </a:rPr>
                  <a:t>blocking keys</a:t>
                </a:r>
                <a:r>
                  <a:rPr lang="en-US" sz="2500" dirty="0"/>
                  <a:t>.</a:t>
                </a:r>
              </a:p>
              <a:p>
                <a:pPr marL="457200" indent="-457200">
                  <a:buFont typeface="+mj-lt"/>
                  <a:buAutoNum type="arabicPeriod"/>
                </a:pPr>
                <a:r>
                  <a:rPr lang="en-US" sz="2500" dirty="0"/>
                  <a:t>Place into blocks all entities having the </a:t>
                </a:r>
                <a:r>
                  <a:rPr lang="en-US" sz="2500" i="1" dirty="0">
                    <a:solidFill>
                      <a:srgbClr val="C00000"/>
                    </a:solidFill>
                  </a:rPr>
                  <a:t>same</a:t>
                </a:r>
                <a:r>
                  <a:rPr lang="en-US" sz="2500" i="1" dirty="0"/>
                  <a:t> or </a:t>
                </a:r>
                <a:r>
                  <a:rPr lang="en-US" sz="2500" i="1" dirty="0">
                    <a:solidFill>
                      <a:srgbClr val="C00000"/>
                    </a:solidFill>
                  </a:rPr>
                  <a:t>similar</a:t>
                </a:r>
                <a:r>
                  <a:rPr lang="en-US" sz="2500" i="1" dirty="0"/>
                  <a:t> </a:t>
                </a:r>
                <a:r>
                  <a:rPr lang="en-US" sz="2500" dirty="0"/>
                  <a:t>blocking key.</a:t>
                </a:r>
              </a:p>
              <a:p>
                <a:pPr marL="0" indent="0"/>
                <a:endParaRPr lang="en-US" sz="2300" dirty="0"/>
              </a:p>
              <a:p>
                <a:pPr marL="0" indent="0">
                  <a:buNone/>
                </a:pPr>
                <a:r>
                  <a:rPr lang="en-US" sz="2500" dirty="0" smtClean="0"/>
                  <a:t>Measures for </a:t>
                </a:r>
                <a:r>
                  <a:rPr lang="en-US" sz="2500" dirty="0"/>
                  <a:t>assessing block </a:t>
                </a:r>
                <a:r>
                  <a:rPr lang="en-US" sz="2500" dirty="0" smtClean="0"/>
                  <a:t>quality </a:t>
                </a:r>
                <a:r>
                  <a:rPr lang="en-US" sz="2000" dirty="0"/>
                  <a:t>[Christen, TKDE 2011]</a:t>
                </a:r>
                <a:r>
                  <a:rPr lang="en-US" sz="2500" dirty="0" smtClean="0"/>
                  <a:t>:</a:t>
                </a:r>
                <a:endParaRPr lang="en-US" sz="2500" dirty="0"/>
              </a:p>
              <a:p>
                <a:pPr marL="285750" lvl="1"/>
                <a:r>
                  <a:rPr lang="en-US" sz="2500" dirty="0"/>
                  <a:t>Pairs Completeness: </a:t>
                </a:r>
                <a14:m>
                  <m:oMath xmlns:m="http://schemas.openxmlformats.org/officeDocument/2006/math">
                    <m:r>
                      <a:rPr lang="en-US" sz="2500" i="1">
                        <a:latin typeface="Cambria Math"/>
                      </a:rPr>
                      <m:t> </m:t>
                    </m:r>
                    <m:r>
                      <a:rPr lang="en-US" sz="2500" i="1">
                        <a:latin typeface="Cambria Math"/>
                      </a:rPr>
                      <m:t>𝑃𝐶</m:t>
                    </m:r>
                    <m:r>
                      <a:rPr lang="en-US" sz="2500" i="1">
                        <a:latin typeface="Cambria Math"/>
                      </a:rPr>
                      <m:t>=</m:t>
                    </m:r>
                    <m:f>
                      <m:fPr>
                        <m:ctrlPr>
                          <a:rPr lang="en-US" sz="2500" i="1">
                            <a:latin typeface="Cambria Math"/>
                          </a:rPr>
                        </m:ctrlPr>
                      </m:fPr>
                      <m:num>
                        <m:r>
                          <a:rPr lang="en-US" sz="2500" i="1">
                            <a:latin typeface="Cambria Math"/>
                          </a:rPr>
                          <m:t>𝑑𝑒𝑡𝑒𝑐𝑡𝑒𝑑</m:t>
                        </m:r>
                        <m:r>
                          <a:rPr lang="en-US" sz="2500" i="1">
                            <a:latin typeface="Cambria Math"/>
                          </a:rPr>
                          <m:t> </m:t>
                        </m:r>
                        <m:r>
                          <a:rPr lang="en-US" sz="2500" i="1">
                            <a:latin typeface="Cambria Math"/>
                          </a:rPr>
                          <m:t>𝑚𝑎𝑡𝑐h𝑒𝑠</m:t>
                        </m:r>
                      </m:num>
                      <m:den>
                        <m:r>
                          <a:rPr lang="en-US" sz="2500" i="1">
                            <a:latin typeface="Cambria Math"/>
                          </a:rPr>
                          <m:t>𝑒𝑥𝑖𝑠𝑡𝑖𝑛𝑔</m:t>
                        </m:r>
                        <m:r>
                          <a:rPr lang="en-US" sz="2500" i="1">
                            <a:latin typeface="Cambria Math"/>
                          </a:rPr>
                          <m:t> </m:t>
                        </m:r>
                        <m:r>
                          <a:rPr lang="en-US" sz="2500" i="1">
                            <a:latin typeface="Cambria Math"/>
                          </a:rPr>
                          <m:t>𝑚𝑎𝑡𝑐h𝑒𝑠</m:t>
                        </m:r>
                      </m:den>
                    </m:f>
                  </m:oMath>
                </a14:m>
                <a:r>
                  <a:rPr lang="en-US" sz="2500" dirty="0" smtClean="0"/>
                  <a:t>   (</a:t>
                </a:r>
                <a:r>
                  <a:rPr lang="en-US" sz="2500" dirty="0" smtClean="0">
                    <a:solidFill>
                      <a:srgbClr val="C00000"/>
                    </a:solidFill>
                  </a:rPr>
                  <a:t>optimistic recall</a:t>
                </a:r>
                <a:r>
                  <a:rPr lang="en-US" sz="2500" dirty="0" smtClean="0"/>
                  <a:t>)</a:t>
                </a:r>
                <a:endParaRPr lang="en-US" sz="2500" dirty="0"/>
              </a:p>
              <a:p>
                <a:pPr lvl="1">
                  <a:buNone/>
                </a:pPr>
                <a:r>
                  <a:rPr lang="en-US" sz="2500" dirty="0"/>
                  <a:t>	</a:t>
                </a:r>
              </a:p>
              <a:p>
                <a:pPr marL="339725" lvl="1">
                  <a:spcBef>
                    <a:spcPts val="0"/>
                  </a:spcBef>
                </a:pPr>
                <a:r>
                  <a:rPr lang="en-US" sz="2500" dirty="0"/>
                  <a:t>Pairs Quality: </a:t>
                </a:r>
                <a14:m>
                  <m:oMath xmlns:m="http://schemas.openxmlformats.org/officeDocument/2006/math">
                    <m:r>
                      <a:rPr lang="en-US" sz="2500" i="1">
                        <a:latin typeface="Cambria Math"/>
                      </a:rPr>
                      <m:t>𝑃𝑄</m:t>
                    </m:r>
                    <m:r>
                      <a:rPr lang="en-US" sz="2500" i="1">
                        <a:latin typeface="Cambria Math"/>
                      </a:rPr>
                      <m:t>=</m:t>
                    </m:r>
                    <m:f>
                      <m:fPr>
                        <m:ctrlPr>
                          <a:rPr lang="en-US" sz="2500" i="1">
                            <a:latin typeface="Cambria Math"/>
                          </a:rPr>
                        </m:ctrlPr>
                      </m:fPr>
                      <m:num>
                        <m:r>
                          <a:rPr lang="en-US" sz="2500" i="1">
                            <a:latin typeface="Cambria Math"/>
                          </a:rPr>
                          <m:t>𝑑𝑒𝑡𝑒𝑐𝑡𝑒𝑑</m:t>
                        </m:r>
                        <m:r>
                          <a:rPr lang="en-US" sz="2500" i="1">
                            <a:latin typeface="Cambria Math"/>
                          </a:rPr>
                          <m:t> </m:t>
                        </m:r>
                        <m:r>
                          <a:rPr lang="en-US" sz="2500" i="1">
                            <a:latin typeface="Cambria Math"/>
                          </a:rPr>
                          <m:t>𝑚𝑎𝑡𝑐h𝑒𝑠</m:t>
                        </m:r>
                      </m:num>
                      <m:den>
                        <m:r>
                          <a:rPr lang="en-US" sz="2500" i="1">
                            <a:latin typeface="Cambria Math"/>
                          </a:rPr>
                          <m:t>𝑒𝑥𝑒𝑐𝑢𝑡𝑒𝑑</m:t>
                        </m:r>
                        <m:r>
                          <a:rPr lang="en-US" sz="2500" i="1">
                            <a:latin typeface="Cambria Math"/>
                          </a:rPr>
                          <m:t> </m:t>
                        </m:r>
                        <m:r>
                          <a:rPr lang="en-US" sz="2500" i="1">
                            <a:latin typeface="Cambria Math"/>
                          </a:rPr>
                          <m:t>𝑐𝑜𝑚𝑝𝑎𝑟𝑖𝑠𝑜𝑛𝑠</m:t>
                        </m:r>
                      </m:den>
                    </m:f>
                    <m:r>
                      <a:rPr lang="en-US" sz="2500" i="1">
                        <a:latin typeface="Cambria Math"/>
                      </a:rPr>
                      <m:t> </m:t>
                    </m:r>
                  </m:oMath>
                </a14:m>
                <a:r>
                  <a:rPr lang="en-US" sz="2500" dirty="0" smtClean="0"/>
                  <a:t> (</a:t>
                </a:r>
                <a:r>
                  <a:rPr lang="en-US" sz="2500" dirty="0" smtClean="0">
                    <a:solidFill>
                      <a:srgbClr val="C00000"/>
                    </a:solidFill>
                  </a:rPr>
                  <a:t>pessimistic precision</a:t>
                </a:r>
                <a:r>
                  <a:rPr lang="en-US" sz="2500" dirty="0" smtClean="0"/>
                  <a:t>)</a:t>
                </a:r>
              </a:p>
              <a:p>
                <a:pPr lvl="1">
                  <a:spcBef>
                    <a:spcPts val="0"/>
                  </a:spcBef>
                </a:pPr>
                <a:endParaRPr lang="en-US" sz="2000" dirty="0"/>
              </a:p>
              <a:p>
                <a:pPr marL="457200" lvl="1" indent="0" algn="ctr">
                  <a:spcBef>
                    <a:spcPts val="0"/>
                  </a:spcBef>
                  <a:buNone/>
                </a:pPr>
                <a:r>
                  <a:rPr lang="en-US" sz="3200" b="1" dirty="0" smtClean="0"/>
                  <a:t>Trade-off!</a:t>
                </a:r>
                <a:endParaRPr lang="en-US" sz="3200" b="1" dirty="0"/>
              </a:p>
              <a:p>
                <a:pPr lvl="1">
                  <a:spcBef>
                    <a:spcPts val="0"/>
                  </a:spcBef>
                </a:pPr>
                <a:endParaRPr lang="en-US" sz="2000" dirty="0"/>
              </a:p>
              <a:p>
                <a:pPr lvl="1">
                  <a:spcBef>
                    <a:spcPts val="0"/>
                  </a:spcBef>
                </a:pPr>
                <a:endParaRPr lang="en-US" sz="2000" dirty="0"/>
              </a:p>
              <a:p>
                <a:pPr marL="324269" indent="-324269"/>
                <a:endParaRPr lang="en-US" sz="2500" dirty="0"/>
              </a:p>
              <a:p>
                <a:pPr marL="0" indent="0"/>
                <a:endParaRPr lang="en-US" sz="25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4294967295"/>
              </p:nvPr>
            </p:nvSpPr>
            <p:spPr>
              <a:xfrm>
                <a:off x="457155" y="885168"/>
                <a:ext cx="8686845" cy="5666533"/>
              </a:xfrm>
              <a:blipFill rotWithShape="1">
                <a:blip r:embed="rId3"/>
                <a:stretch>
                  <a:fillRect l="-1263" t="-1075" r="-1825" b="-13118"/>
                </a:stretch>
              </a:blipFill>
            </p:spPr>
            <p:txBody>
              <a:bodyPr/>
              <a:lstStyle/>
              <a:p>
                <a:r>
                  <a:rPr lang="en-US">
                    <a:noFill/>
                  </a:rPr>
                  <a:t> </a:t>
                </a:r>
              </a:p>
            </p:txBody>
          </p:sp>
        </mc:Fallback>
      </mc:AlternateContent>
      <p:sp>
        <p:nvSpPr>
          <p:cNvPr id="4" name="Θέση υποσέλιδου 3"/>
          <p:cNvSpPr>
            <a:spLocks noGrp="1"/>
          </p:cNvSpPr>
          <p:nvPr>
            <p:ph type="ftr" sz="quarter" idx="11"/>
          </p:nvPr>
        </p:nvSpPr>
        <p:spPr/>
        <p:txBody>
          <a:bodyPr/>
          <a:lstStyle/>
          <a:p>
            <a:pPr algn="ctr">
              <a:defRPr/>
            </a:pPr>
            <a:r>
              <a:rPr lang="en-US" smtClean="0"/>
              <a:t>Papadakis &amp; Palpanas, ScaDS, Leipzig, July 2016</a:t>
            </a:r>
            <a:endParaRPr lang="en-US" dirty="0"/>
          </a:p>
        </p:txBody>
      </p:sp>
    </p:spTree>
    <p:extLst>
      <p:ext uri="{BB962C8B-B14F-4D97-AF65-F5344CB8AC3E}">
        <p14:creationId xmlns:p14="http://schemas.microsoft.com/office/powerpoint/2010/main" val="356078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721079"/>
          </a:xfrm>
        </p:spPr>
        <p:txBody>
          <a:bodyPr>
            <a:normAutofit fontScale="90000"/>
          </a:bodyPr>
          <a:lstStyle/>
          <a:p>
            <a:r>
              <a:rPr lang="de-DE" dirty="0" smtClean="0"/>
              <a:t>Problem Definition</a:t>
            </a:r>
            <a:endParaRPr lang="de-DE" dirty="0"/>
          </a:p>
        </p:txBody>
      </p:sp>
      <p:sp>
        <p:nvSpPr>
          <p:cNvPr id="3" name="Content Placeholder 2"/>
          <p:cNvSpPr>
            <a:spLocks noGrp="1"/>
          </p:cNvSpPr>
          <p:nvPr>
            <p:ph sz="quarter" idx="4294967295"/>
          </p:nvPr>
        </p:nvSpPr>
        <p:spPr>
          <a:xfrm>
            <a:off x="639303" y="876052"/>
            <a:ext cx="7965145" cy="5480566"/>
          </a:xfrm>
        </p:spPr>
        <p:txBody>
          <a:bodyPr/>
          <a:lstStyle/>
          <a:p>
            <a:pPr marL="0" indent="0">
              <a:buNone/>
            </a:pPr>
            <a:r>
              <a:rPr lang="en-US" sz="2400" dirty="0" smtClean="0"/>
              <a:t>Given </a:t>
            </a:r>
            <a:r>
              <a:rPr lang="en-US" sz="2400" dirty="0"/>
              <a:t>one dirty (Dirty ER</a:t>
            </a:r>
            <a:r>
              <a:rPr lang="en-US" sz="2400" dirty="0" smtClean="0"/>
              <a:t>), </a:t>
            </a:r>
            <a:r>
              <a:rPr lang="en-US" sz="2400" dirty="0"/>
              <a:t>or two clean (Clean-Clean ER) </a:t>
            </a:r>
          </a:p>
          <a:p>
            <a:pPr marL="0" indent="0">
              <a:buNone/>
            </a:pPr>
            <a:r>
              <a:rPr lang="en-US" sz="2400" dirty="0" smtClean="0"/>
              <a:t>entity </a:t>
            </a:r>
            <a:r>
              <a:rPr lang="en-US" sz="2400" dirty="0"/>
              <a:t>collections, </a:t>
            </a:r>
            <a:r>
              <a:rPr lang="en-US" sz="2400" dirty="0" smtClean="0"/>
              <a:t>cluster </a:t>
            </a:r>
            <a:r>
              <a:rPr lang="en-US" sz="2400" dirty="0"/>
              <a:t>their </a:t>
            </a:r>
            <a:r>
              <a:rPr lang="en-US" sz="2400" dirty="0" smtClean="0"/>
              <a:t>profiles into </a:t>
            </a:r>
            <a:r>
              <a:rPr lang="en-US" sz="2400" dirty="0"/>
              <a:t>blocks </a:t>
            </a:r>
            <a:endParaRPr lang="en-US" sz="2400" dirty="0" smtClean="0"/>
          </a:p>
          <a:p>
            <a:pPr marL="0" indent="0">
              <a:buNone/>
            </a:pPr>
            <a:r>
              <a:rPr lang="en-US" sz="2400" dirty="0" smtClean="0"/>
              <a:t>and process </a:t>
            </a:r>
            <a:r>
              <a:rPr lang="en-US" sz="2400" dirty="0"/>
              <a:t>them so that both </a:t>
            </a:r>
            <a:r>
              <a:rPr lang="en-US" sz="2400" i="1" dirty="0" smtClean="0"/>
              <a:t>Pairs Completeness</a:t>
            </a:r>
            <a:r>
              <a:rPr lang="en-US" sz="2400" dirty="0" smtClean="0"/>
              <a:t> (</a:t>
            </a:r>
            <a:r>
              <a:rPr lang="en-US" sz="2400" b="1" dirty="0" smtClean="0"/>
              <a:t>PC</a:t>
            </a:r>
            <a:r>
              <a:rPr lang="en-US" sz="2400" dirty="0" smtClean="0"/>
              <a:t>) and </a:t>
            </a:r>
            <a:r>
              <a:rPr lang="en-US" sz="2400" i="1" dirty="0" smtClean="0"/>
              <a:t>Pairs Quality</a:t>
            </a:r>
            <a:r>
              <a:rPr lang="en-US" sz="2400" dirty="0" smtClean="0"/>
              <a:t> (</a:t>
            </a:r>
            <a:r>
              <a:rPr lang="en-US" sz="2400" b="1" dirty="0" smtClean="0"/>
              <a:t>PQ</a:t>
            </a:r>
            <a:r>
              <a:rPr lang="en-US" sz="2400" dirty="0" smtClean="0"/>
              <a:t>) are </a:t>
            </a:r>
            <a:r>
              <a:rPr lang="en-US" sz="2400" dirty="0">
                <a:solidFill>
                  <a:srgbClr val="C00000"/>
                </a:solidFill>
              </a:rPr>
              <a:t>maximized</a:t>
            </a:r>
            <a:r>
              <a:rPr lang="en-US" sz="2400" dirty="0"/>
              <a:t>.</a:t>
            </a:r>
          </a:p>
          <a:p>
            <a:pPr marL="0" indent="0">
              <a:buNone/>
            </a:pPr>
            <a:endParaRPr lang="en-US" sz="2400" b="1" dirty="0" smtClean="0"/>
          </a:p>
          <a:p>
            <a:endParaRPr lang="en-US" sz="600" b="1" dirty="0"/>
          </a:p>
          <a:p>
            <a:pPr marL="0" indent="0">
              <a:buNone/>
            </a:pPr>
            <a:r>
              <a:rPr lang="en-US" sz="2400" b="1" dirty="0" smtClean="0"/>
              <a:t>caution:  </a:t>
            </a:r>
            <a:endParaRPr lang="en-US" sz="2400" b="1" dirty="0"/>
          </a:p>
          <a:p>
            <a:r>
              <a:rPr lang="en-US" sz="2400" dirty="0" smtClean="0"/>
              <a:t>Emphasis on Pairs Completeness (PC). </a:t>
            </a:r>
          </a:p>
          <a:p>
            <a:pPr lvl="1"/>
            <a:r>
              <a:rPr lang="en-US" sz="2000" dirty="0" smtClean="0"/>
              <a:t>if two entities are matching then they should coincide at some block</a:t>
            </a:r>
          </a:p>
        </p:txBody>
      </p:sp>
      <p:sp>
        <p:nvSpPr>
          <p:cNvPr id="4" name="Θέση υποσέλιδου 3"/>
          <p:cNvSpPr>
            <a:spLocks noGrp="1"/>
          </p:cNvSpPr>
          <p:nvPr>
            <p:ph type="ftr" sz="quarter" idx="11"/>
          </p:nvPr>
        </p:nvSpPr>
        <p:spPr/>
        <p:txBody>
          <a:bodyPr/>
          <a:lstStyle/>
          <a:p>
            <a:pPr algn="ctr">
              <a:defRPr/>
            </a:pPr>
            <a:r>
              <a:rPr lang="en-US" smtClean="0"/>
              <a:t>Papadakis &amp; Palpanas, ScaDS, Leipzig, July 2016</a:t>
            </a:r>
            <a:endParaRPr lang="en-US" dirty="0"/>
          </a:p>
        </p:txBody>
      </p:sp>
    </p:spTree>
    <p:extLst>
      <p:ext uri="{BB962C8B-B14F-4D97-AF65-F5344CB8AC3E}">
        <p14:creationId xmlns:p14="http://schemas.microsoft.com/office/powerpoint/2010/main" val="31998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5633"/>
            <a:ext cx="9144000" cy="721079"/>
          </a:xfrm>
        </p:spPr>
        <p:txBody>
          <a:bodyPr>
            <a:normAutofit fontScale="90000"/>
          </a:bodyPr>
          <a:lstStyle/>
          <a:p>
            <a:r>
              <a:rPr lang="en-US" dirty="0" smtClean="0"/>
              <a:t>Blocking Techniques Taxonomy</a:t>
            </a:r>
            <a:endParaRPr lang="en-US" dirty="0"/>
          </a:p>
        </p:txBody>
      </p:sp>
      <p:sp>
        <p:nvSpPr>
          <p:cNvPr id="3" name="Content Placeholder 2"/>
          <p:cNvSpPr>
            <a:spLocks noGrp="1"/>
          </p:cNvSpPr>
          <p:nvPr>
            <p:ph sz="quarter" idx="4294967295"/>
          </p:nvPr>
        </p:nvSpPr>
        <p:spPr>
          <a:xfrm>
            <a:off x="841094" y="980729"/>
            <a:ext cx="8302906" cy="5688632"/>
          </a:xfrm>
        </p:spPr>
        <p:txBody>
          <a:bodyPr>
            <a:normAutofit/>
          </a:bodyPr>
          <a:lstStyle/>
          <a:p>
            <a:pPr marL="457200" lvl="1" indent="-457200" defTabSz="299048">
              <a:buFont typeface="+mj-lt"/>
              <a:buAutoNum type="arabicPeriod"/>
            </a:pPr>
            <a:r>
              <a:rPr lang="en-US" sz="2300" dirty="0" smtClean="0"/>
              <a:t>Performance-wise</a:t>
            </a:r>
          </a:p>
          <a:p>
            <a:pPr marL="742950" lvl="2" indent="-342900" defTabSz="299048"/>
            <a:r>
              <a:rPr lang="en-US" sz="1900" dirty="0" smtClean="0"/>
              <a:t>Exact methods</a:t>
            </a:r>
            <a:endParaRPr lang="en-US" sz="1900" dirty="0"/>
          </a:p>
          <a:p>
            <a:pPr marL="742950" lvl="2" indent="-342900" defTabSz="299048"/>
            <a:r>
              <a:rPr lang="en-US" sz="1900" dirty="0" smtClean="0"/>
              <a:t>Approximate methods</a:t>
            </a:r>
          </a:p>
          <a:p>
            <a:pPr marL="457200" lvl="1" indent="-457200" defTabSz="299048">
              <a:buFont typeface="+mj-lt"/>
              <a:buAutoNum type="arabicPeriod"/>
            </a:pPr>
            <a:r>
              <a:rPr lang="en-US" sz="2300" dirty="0"/>
              <a:t>Functionality-wise</a:t>
            </a:r>
          </a:p>
          <a:p>
            <a:pPr marL="742950" lvl="2" indent="-342900" defTabSz="299048"/>
            <a:r>
              <a:rPr lang="en-US" sz="1900" dirty="0"/>
              <a:t>Supervised methods</a:t>
            </a:r>
          </a:p>
          <a:p>
            <a:pPr marL="742950" lvl="2" indent="-342900" defTabSz="299048"/>
            <a:r>
              <a:rPr lang="en-US" sz="1900" dirty="0"/>
              <a:t>Unsupervised methods</a:t>
            </a:r>
          </a:p>
          <a:p>
            <a:pPr marL="457200" lvl="1" indent="-457200" defTabSz="299048">
              <a:buFont typeface="+mj-lt"/>
              <a:buAutoNum type="arabicPeriod"/>
            </a:pPr>
            <a:r>
              <a:rPr lang="en-US" sz="2300" dirty="0"/>
              <a:t>Blocks-wise</a:t>
            </a:r>
          </a:p>
          <a:p>
            <a:pPr marL="749300" lvl="2" indent="-349250" defTabSz="299048"/>
            <a:r>
              <a:rPr lang="en-US" sz="1900" dirty="0" smtClean="0"/>
              <a:t>Disjoint blocks</a:t>
            </a:r>
          </a:p>
          <a:p>
            <a:pPr marL="749300" lvl="2" indent="-349250" defTabSz="299048"/>
            <a:r>
              <a:rPr lang="en-US" sz="1900" dirty="0" smtClean="0"/>
              <a:t>Overlapping blocks</a:t>
            </a:r>
          </a:p>
          <a:p>
            <a:pPr marL="1314450" lvl="3" indent="-457200" defTabSz="299048"/>
            <a:r>
              <a:rPr lang="en-US" sz="1900" dirty="0" smtClean="0"/>
              <a:t>Redundancy-neutral</a:t>
            </a:r>
          </a:p>
          <a:p>
            <a:pPr marL="1314450" lvl="3" indent="-457200" defTabSz="299048"/>
            <a:r>
              <a:rPr lang="en-US" sz="1900" dirty="0" smtClean="0"/>
              <a:t>Redundancy-positive</a:t>
            </a:r>
          </a:p>
          <a:p>
            <a:pPr marL="1314450" lvl="3" indent="-457200" defTabSz="299048"/>
            <a:r>
              <a:rPr lang="en-US" sz="1900" dirty="0" smtClean="0"/>
              <a:t>Redundancy-negative</a:t>
            </a:r>
          </a:p>
          <a:p>
            <a:pPr marL="57150" indent="-457200" defTabSz="299048">
              <a:buFont typeface="+mj-lt"/>
              <a:buAutoNum type="arabicPeriod" startAt="4"/>
            </a:pPr>
            <a:r>
              <a:rPr lang="en-US" sz="2300" dirty="0" smtClean="0"/>
              <a:t>Signature-wise</a:t>
            </a:r>
          </a:p>
          <a:p>
            <a:pPr marL="742950" lvl="2" indent="-342900" defTabSz="299048"/>
            <a:r>
              <a:rPr lang="en-US" sz="1900" dirty="0"/>
              <a:t>Schema-based</a:t>
            </a:r>
          </a:p>
          <a:p>
            <a:pPr marL="742950" lvl="2" indent="-342900" defTabSz="299048"/>
            <a:r>
              <a:rPr lang="en-US" sz="1900" dirty="0"/>
              <a:t>Schema-agnostic</a:t>
            </a:r>
          </a:p>
        </p:txBody>
      </p:sp>
      <p:sp>
        <p:nvSpPr>
          <p:cNvPr id="4" name="Θέση υποσέλιδου 3"/>
          <p:cNvSpPr>
            <a:spLocks noGrp="1"/>
          </p:cNvSpPr>
          <p:nvPr>
            <p:ph type="ftr" sz="quarter" idx="11"/>
          </p:nvPr>
        </p:nvSpPr>
        <p:spPr/>
        <p:txBody>
          <a:bodyPr/>
          <a:lstStyle/>
          <a:p>
            <a:pPr algn="ctr">
              <a:defRPr/>
            </a:pPr>
            <a:r>
              <a:rPr lang="en-US" smtClean="0"/>
              <a:t>Papadakis &amp; Palpanas, ScaDS, Leipzig, July 2016</a:t>
            </a:r>
            <a:endParaRPr lang="en-US" dirty="0"/>
          </a:p>
        </p:txBody>
      </p:sp>
    </p:spTree>
    <p:extLst>
      <p:ext uri="{BB962C8B-B14F-4D97-AF65-F5344CB8AC3E}">
        <p14:creationId xmlns:p14="http://schemas.microsoft.com/office/powerpoint/2010/main" val="14304281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Papadakis &amp; Palpanas, ScaDS, Leipzig, July 2016</a:t>
            </a:r>
            <a:endParaRPr lang="el-GR"/>
          </a:p>
        </p:txBody>
      </p:sp>
      <p:sp>
        <p:nvSpPr>
          <p:cNvPr id="3" name="Title 1"/>
          <p:cNvSpPr txBox="1">
            <a:spLocks/>
          </p:cNvSpPr>
          <p:nvPr/>
        </p:nvSpPr>
        <p:spPr>
          <a:xfrm>
            <a:off x="1" y="43625"/>
            <a:ext cx="9144000" cy="721079"/>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Performance-wise Categorization</a:t>
            </a:r>
            <a:endParaRPr lang="en-US" dirty="0"/>
          </a:p>
        </p:txBody>
      </p:sp>
      <p:sp>
        <p:nvSpPr>
          <p:cNvPr id="4" name="Content Placeholder 2"/>
          <p:cNvSpPr txBox="1">
            <a:spLocks/>
          </p:cNvSpPr>
          <p:nvPr/>
        </p:nvSpPr>
        <p:spPr>
          <a:xfrm>
            <a:off x="1" y="876052"/>
            <a:ext cx="9144000" cy="548056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n-US" sz="2400" dirty="0" smtClean="0"/>
              <a:t> </a:t>
            </a:r>
            <a:r>
              <a:rPr lang="en-US" sz="2400" b="1" dirty="0" smtClean="0">
                <a:solidFill>
                  <a:srgbClr val="C00000"/>
                </a:solidFill>
              </a:rPr>
              <a:t>Exact </a:t>
            </a:r>
            <a:r>
              <a:rPr lang="en-US" sz="2400" b="1" dirty="0" smtClean="0"/>
              <a:t>Blocking Methods</a:t>
            </a:r>
          </a:p>
          <a:p>
            <a:pPr marL="744538" lvl="1" indent="-344488"/>
            <a:r>
              <a:rPr lang="en-US" sz="2400" dirty="0" smtClean="0"/>
              <a:t>Maximize PQ for PC = 100%</a:t>
            </a:r>
          </a:p>
          <a:p>
            <a:pPr marL="744538" lvl="1" indent="-344488"/>
            <a:r>
              <a:rPr lang="en-US" sz="2400" b="1" dirty="0" smtClean="0"/>
              <a:t>Closed</a:t>
            </a:r>
            <a:r>
              <a:rPr lang="en-US" sz="2400" dirty="0" smtClean="0"/>
              <a:t>-world assumption</a:t>
            </a:r>
          </a:p>
          <a:p>
            <a:pPr lvl="1"/>
            <a:r>
              <a:rPr lang="en-US" sz="2400" dirty="0"/>
              <a:t>E.g., for bibliographical records , </a:t>
            </a:r>
            <a:r>
              <a:rPr lang="en-US" sz="2400" b="1" dirty="0"/>
              <a:t>s</a:t>
            </a:r>
            <a:r>
              <a:rPr lang="en-US" sz="2400" b="1" i="1" dirty="0"/>
              <a:t> </a:t>
            </a:r>
            <a:r>
              <a:rPr lang="en-US" sz="2400" b="1" dirty="0" smtClean="0"/>
              <a:t>≡</a:t>
            </a:r>
            <a:r>
              <a:rPr lang="en-US" sz="2400" b="1" i="1" dirty="0" smtClean="0"/>
              <a:t> </a:t>
            </a:r>
            <a:r>
              <a:rPr lang="en-US" sz="2400" b="1" dirty="0"/>
              <a:t>t</a:t>
            </a:r>
            <a:r>
              <a:rPr lang="en-US" sz="2400" dirty="0"/>
              <a:t> if:</a:t>
            </a:r>
          </a:p>
          <a:p>
            <a:pPr marL="0" indent="0">
              <a:buNone/>
            </a:pPr>
            <a:r>
              <a:rPr lang="en-US" sz="2400" dirty="0"/>
              <a:t>	</a:t>
            </a:r>
            <a:r>
              <a:rPr lang="en-US" sz="2400" dirty="0" err="1"/>
              <a:t>JaccardSimilarity</a:t>
            </a:r>
            <a:r>
              <a:rPr lang="en-US" sz="2400" dirty="0"/>
              <a:t>(</a:t>
            </a:r>
            <a:r>
              <a:rPr lang="en-US" sz="2400" dirty="0" err="1"/>
              <a:t>s.title</a:t>
            </a:r>
            <a:r>
              <a:rPr lang="en-US" sz="2400" dirty="0"/>
              <a:t>, </a:t>
            </a:r>
            <a:r>
              <a:rPr lang="en-US" sz="2400" dirty="0" err="1"/>
              <a:t>t.title</a:t>
            </a:r>
            <a:r>
              <a:rPr lang="en-US" sz="2400" dirty="0"/>
              <a:t>) &gt; </a:t>
            </a:r>
            <a:r>
              <a:rPr lang="en-US" sz="2400" dirty="0" smtClean="0"/>
              <a:t>0.80 AND </a:t>
            </a:r>
          </a:p>
          <a:p>
            <a:pPr marL="0" indent="0">
              <a:buNone/>
            </a:pPr>
            <a:r>
              <a:rPr lang="en-US" sz="2400" dirty="0"/>
              <a:t>	</a:t>
            </a:r>
            <a:r>
              <a:rPr lang="en-US" sz="2400" dirty="0" err="1" smtClean="0"/>
              <a:t>EditDistance</a:t>
            </a:r>
            <a:r>
              <a:rPr lang="en-US" sz="2400" dirty="0" smtClean="0"/>
              <a:t>(</a:t>
            </a:r>
            <a:r>
              <a:rPr lang="en-US" sz="2400" dirty="0" err="1" smtClean="0"/>
              <a:t>s.venue</a:t>
            </a:r>
            <a:r>
              <a:rPr lang="en-US" sz="2400" dirty="0"/>
              <a:t>, </a:t>
            </a:r>
            <a:r>
              <a:rPr lang="en-US" sz="2400" dirty="0" err="1"/>
              <a:t>t.venue</a:t>
            </a:r>
            <a:r>
              <a:rPr lang="en-US" sz="2400" dirty="0"/>
              <a:t>) &lt; </a:t>
            </a:r>
            <a:r>
              <a:rPr lang="en-US" sz="2400" dirty="0" smtClean="0"/>
              <a:t>3</a:t>
            </a:r>
            <a:endParaRPr lang="el-GR" sz="2400" dirty="0"/>
          </a:p>
          <a:p>
            <a:pPr marL="857250" lvl="1" indent="-457200"/>
            <a:r>
              <a:rPr lang="en-US" sz="2400" dirty="0" smtClean="0"/>
              <a:t>Existing methods:</a:t>
            </a:r>
          </a:p>
          <a:p>
            <a:pPr marL="1257300" lvl="2" indent="-457200"/>
            <a:r>
              <a:rPr lang="en-US" b="1" dirty="0" smtClean="0"/>
              <a:t>Silk</a:t>
            </a:r>
            <a:r>
              <a:rPr lang="en-US" dirty="0" smtClean="0"/>
              <a:t> → filtering technique for edit distance</a:t>
            </a:r>
          </a:p>
          <a:p>
            <a:pPr marL="1257300" lvl="2" indent="-457200"/>
            <a:r>
              <a:rPr lang="en-US" b="1" dirty="0" smtClean="0"/>
              <a:t>LIMES</a:t>
            </a:r>
            <a:r>
              <a:rPr lang="en-US" dirty="0" smtClean="0"/>
              <a:t> → triangle inequality for similarity </a:t>
            </a:r>
            <a:r>
              <a:rPr lang="en-US" dirty="0" smtClean="0">
                <a:solidFill>
                  <a:srgbClr val="C00000"/>
                </a:solidFill>
              </a:rPr>
              <a:t>metrics</a:t>
            </a:r>
            <a:r>
              <a:rPr lang="en-US" dirty="0" smtClean="0"/>
              <a:t> </a:t>
            </a:r>
          </a:p>
          <a:p>
            <a:pPr marL="457200" indent="-457200">
              <a:buFont typeface="+mj-lt"/>
              <a:buAutoNum type="arabicPeriod" startAt="2"/>
            </a:pPr>
            <a:r>
              <a:rPr lang="en-US" sz="2400" dirty="0" smtClean="0"/>
              <a:t> </a:t>
            </a:r>
            <a:r>
              <a:rPr lang="en-US" sz="2400" b="1" dirty="0" smtClean="0">
                <a:solidFill>
                  <a:srgbClr val="C00000"/>
                </a:solidFill>
              </a:rPr>
              <a:t>Approximate</a:t>
            </a:r>
            <a:r>
              <a:rPr lang="en-US" sz="2400" b="1" dirty="0" smtClean="0"/>
              <a:t> </a:t>
            </a:r>
            <a:r>
              <a:rPr lang="en-US" sz="2400" b="1" dirty="0"/>
              <a:t>Blocking Methods</a:t>
            </a:r>
          </a:p>
          <a:p>
            <a:pPr marL="857250" lvl="1" indent="-457200"/>
            <a:r>
              <a:rPr lang="en-US" sz="2400" dirty="0"/>
              <a:t>PC &lt; 100% → high PQ</a:t>
            </a:r>
          </a:p>
          <a:p>
            <a:pPr marL="857250" lvl="1" indent="-457200"/>
            <a:r>
              <a:rPr lang="en-US" sz="2400" b="1" dirty="0" smtClean="0"/>
              <a:t>Open</a:t>
            </a:r>
            <a:r>
              <a:rPr lang="en-US" sz="2400" dirty="0" smtClean="0"/>
              <a:t>-world assumption</a:t>
            </a:r>
            <a:endParaRPr lang="en-US" sz="2400" dirty="0"/>
          </a:p>
        </p:txBody>
      </p:sp>
    </p:spTree>
    <p:extLst>
      <p:ext uri="{BB962C8B-B14F-4D97-AF65-F5344CB8AC3E}">
        <p14:creationId xmlns:p14="http://schemas.microsoft.com/office/powerpoint/2010/main" val="1730320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Papadakis &amp; Palpanas, ScaDS, Leipzig, July 2016</a:t>
            </a:r>
            <a:endParaRPr lang="el-GR"/>
          </a:p>
        </p:txBody>
      </p:sp>
      <p:sp>
        <p:nvSpPr>
          <p:cNvPr id="3" name="Title 1"/>
          <p:cNvSpPr txBox="1">
            <a:spLocks/>
          </p:cNvSpPr>
          <p:nvPr/>
        </p:nvSpPr>
        <p:spPr>
          <a:xfrm>
            <a:off x="1" y="43625"/>
            <a:ext cx="9144000" cy="721079"/>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Performance-wise Categorization</a:t>
            </a:r>
            <a:endParaRPr lang="en-US" dirty="0"/>
          </a:p>
        </p:txBody>
      </p:sp>
      <p:sp>
        <p:nvSpPr>
          <p:cNvPr id="4" name="Content Placeholder 2"/>
          <p:cNvSpPr txBox="1">
            <a:spLocks/>
          </p:cNvSpPr>
          <p:nvPr/>
        </p:nvSpPr>
        <p:spPr>
          <a:xfrm>
            <a:off x="1" y="876052"/>
            <a:ext cx="9144000" cy="548056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n-US" sz="2400" dirty="0" smtClean="0"/>
              <a:t> </a:t>
            </a:r>
            <a:r>
              <a:rPr lang="en-US" sz="2400" b="1" dirty="0" smtClean="0">
                <a:solidFill>
                  <a:srgbClr val="C00000"/>
                </a:solidFill>
              </a:rPr>
              <a:t>Exact </a:t>
            </a:r>
            <a:r>
              <a:rPr lang="en-US" sz="2400" b="1" dirty="0" smtClean="0"/>
              <a:t>Blocking Methods</a:t>
            </a:r>
          </a:p>
          <a:p>
            <a:pPr marL="744538" lvl="1" indent="-344488"/>
            <a:r>
              <a:rPr lang="en-US" sz="2400" dirty="0" smtClean="0"/>
              <a:t>Maximize PQ for PC = 100%</a:t>
            </a:r>
          </a:p>
          <a:p>
            <a:pPr marL="744538" lvl="1" indent="-344488"/>
            <a:r>
              <a:rPr lang="en-US" sz="2400" b="1" dirty="0" smtClean="0"/>
              <a:t>Closed</a:t>
            </a:r>
            <a:r>
              <a:rPr lang="en-US" sz="2400" dirty="0" smtClean="0"/>
              <a:t>-world assumption</a:t>
            </a:r>
          </a:p>
          <a:p>
            <a:pPr lvl="1"/>
            <a:r>
              <a:rPr lang="en-US" sz="2400" dirty="0"/>
              <a:t>E.g., for bibliographical records , </a:t>
            </a:r>
            <a:r>
              <a:rPr lang="en-US" sz="2400" b="1" dirty="0"/>
              <a:t>s</a:t>
            </a:r>
            <a:r>
              <a:rPr lang="en-US" sz="2400" b="1" i="1" dirty="0"/>
              <a:t> </a:t>
            </a:r>
            <a:r>
              <a:rPr lang="en-US" sz="2400" b="1" dirty="0" smtClean="0"/>
              <a:t>≡</a:t>
            </a:r>
            <a:r>
              <a:rPr lang="en-US" sz="2400" b="1" i="1" dirty="0" smtClean="0"/>
              <a:t> </a:t>
            </a:r>
            <a:r>
              <a:rPr lang="en-US" sz="2400" b="1" dirty="0"/>
              <a:t>t</a:t>
            </a:r>
            <a:r>
              <a:rPr lang="en-US" sz="2400" dirty="0"/>
              <a:t> if:</a:t>
            </a:r>
          </a:p>
          <a:p>
            <a:pPr marL="0" indent="0">
              <a:buNone/>
            </a:pPr>
            <a:r>
              <a:rPr lang="en-US" sz="2400" dirty="0"/>
              <a:t>	</a:t>
            </a:r>
            <a:r>
              <a:rPr lang="en-US" sz="2400" dirty="0" err="1"/>
              <a:t>JaccardSimilarity</a:t>
            </a:r>
            <a:r>
              <a:rPr lang="en-US" sz="2400" dirty="0"/>
              <a:t>(</a:t>
            </a:r>
            <a:r>
              <a:rPr lang="en-US" sz="2400" dirty="0" err="1"/>
              <a:t>s.title</a:t>
            </a:r>
            <a:r>
              <a:rPr lang="en-US" sz="2400" dirty="0"/>
              <a:t>, </a:t>
            </a:r>
            <a:r>
              <a:rPr lang="en-US" sz="2400" dirty="0" err="1"/>
              <a:t>t.title</a:t>
            </a:r>
            <a:r>
              <a:rPr lang="en-US" sz="2400" dirty="0"/>
              <a:t>) &gt; </a:t>
            </a:r>
            <a:r>
              <a:rPr lang="en-US" sz="2400" dirty="0" smtClean="0"/>
              <a:t>0.80 AND </a:t>
            </a:r>
          </a:p>
          <a:p>
            <a:pPr marL="0" indent="0">
              <a:buNone/>
            </a:pPr>
            <a:r>
              <a:rPr lang="en-US" sz="2400" dirty="0"/>
              <a:t>	</a:t>
            </a:r>
            <a:r>
              <a:rPr lang="en-US" sz="2400" dirty="0" err="1" smtClean="0"/>
              <a:t>EditDistance</a:t>
            </a:r>
            <a:r>
              <a:rPr lang="en-US" sz="2400" dirty="0" smtClean="0"/>
              <a:t>(</a:t>
            </a:r>
            <a:r>
              <a:rPr lang="en-US" sz="2400" dirty="0" err="1" smtClean="0"/>
              <a:t>s.venue</a:t>
            </a:r>
            <a:r>
              <a:rPr lang="en-US" sz="2400" dirty="0"/>
              <a:t>, </a:t>
            </a:r>
            <a:r>
              <a:rPr lang="en-US" sz="2400" dirty="0" err="1"/>
              <a:t>t.venue</a:t>
            </a:r>
            <a:r>
              <a:rPr lang="en-US" sz="2400" dirty="0"/>
              <a:t>) &lt; </a:t>
            </a:r>
            <a:r>
              <a:rPr lang="en-US" sz="2400" dirty="0" smtClean="0"/>
              <a:t>3</a:t>
            </a:r>
            <a:endParaRPr lang="el-GR" sz="2400" dirty="0"/>
          </a:p>
          <a:p>
            <a:pPr marL="857250" lvl="1" indent="-457200"/>
            <a:r>
              <a:rPr lang="en-US" sz="2400" dirty="0" smtClean="0"/>
              <a:t>Existing methods:</a:t>
            </a:r>
          </a:p>
          <a:p>
            <a:pPr marL="1257300" lvl="2" indent="-457200"/>
            <a:r>
              <a:rPr lang="en-US" b="1" dirty="0" smtClean="0"/>
              <a:t>Silk</a:t>
            </a:r>
            <a:r>
              <a:rPr lang="en-US" dirty="0" smtClean="0"/>
              <a:t> → filtering technique for edit distance</a:t>
            </a:r>
          </a:p>
          <a:p>
            <a:pPr marL="1257300" lvl="2" indent="-457200"/>
            <a:r>
              <a:rPr lang="en-US" b="1" dirty="0" smtClean="0"/>
              <a:t>LIMES</a:t>
            </a:r>
            <a:r>
              <a:rPr lang="en-US" dirty="0" smtClean="0"/>
              <a:t> → triangle inequality for similarity </a:t>
            </a:r>
            <a:r>
              <a:rPr lang="en-US" dirty="0" smtClean="0">
                <a:solidFill>
                  <a:srgbClr val="C00000"/>
                </a:solidFill>
              </a:rPr>
              <a:t>metrics</a:t>
            </a:r>
            <a:r>
              <a:rPr lang="en-US" dirty="0" smtClean="0"/>
              <a:t> </a:t>
            </a:r>
          </a:p>
          <a:p>
            <a:pPr marL="457200" indent="-457200">
              <a:buFont typeface="+mj-lt"/>
              <a:buAutoNum type="arabicPeriod" startAt="2"/>
            </a:pPr>
            <a:r>
              <a:rPr lang="en-US" sz="2400" dirty="0" smtClean="0"/>
              <a:t> </a:t>
            </a:r>
            <a:r>
              <a:rPr lang="en-US" sz="2400" b="1" dirty="0" smtClean="0">
                <a:solidFill>
                  <a:srgbClr val="C00000"/>
                </a:solidFill>
              </a:rPr>
              <a:t>Approximate</a:t>
            </a:r>
            <a:r>
              <a:rPr lang="en-US" sz="2400" b="1" dirty="0" smtClean="0"/>
              <a:t> </a:t>
            </a:r>
            <a:r>
              <a:rPr lang="en-US" sz="2400" b="1" dirty="0"/>
              <a:t>Blocking Methods</a:t>
            </a:r>
          </a:p>
          <a:p>
            <a:pPr marL="857250" lvl="1" indent="-457200"/>
            <a:r>
              <a:rPr lang="en-US" sz="2400" dirty="0"/>
              <a:t>PC &lt; 100% → high PQ</a:t>
            </a:r>
          </a:p>
          <a:p>
            <a:pPr marL="857250" lvl="1" indent="-457200"/>
            <a:r>
              <a:rPr lang="en-US" sz="2400" b="1" dirty="0" smtClean="0"/>
              <a:t>Open</a:t>
            </a:r>
            <a:r>
              <a:rPr lang="en-US" sz="2400" dirty="0" smtClean="0"/>
              <a:t>-world assumption</a:t>
            </a:r>
            <a:endParaRPr lang="en-US" sz="2400" dirty="0"/>
          </a:p>
        </p:txBody>
      </p:sp>
      <p:sp>
        <p:nvSpPr>
          <p:cNvPr id="5" name="Oval 4"/>
          <p:cNvSpPr/>
          <p:nvPr/>
        </p:nvSpPr>
        <p:spPr>
          <a:xfrm>
            <a:off x="35496" y="4653136"/>
            <a:ext cx="5256584" cy="165618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076056" y="5733256"/>
            <a:ext cx="1346779" cy="461665"/>
          </a:xfrm>
          <a:prstGeom prst="rect">
            <a:avLst/>
          </a:prstGeom>
          <a:noFill/>
        </p:spPr>
        <p:txBody>
          <a:bodyPr wrap="none" rtlCol="0">
            <a:spAutoFit/>
          </a:bodyPr>
          <a:lstStyle/>
          <a:p>
            <a:r>
              <a:rPr lang="en-US" sz="2400" dirty="0" smtClean="0">
                <a:solidFill>
                  <a:srgbClr val="C00000"/>
                </a:solidFill>
              </a:rPr>
              <a:t>our focus</a:t>
            </a:r>
            <a:endParaRPr lang="en-US" sz="2400" dirty="0">
              <a:solidFill>
                <a:srgbClr val="C00000"/>
              </a:solidFill>
            </a:endParaRPr>
          </a:p>
        </p:txBody>
      </p:sp>
    </p:spTree>
    <p:extLst>
      <p:ext uri="{BB962C8B-B14F-4D97-AF65-F5344CB8AC3E}">
        <p14:creationId xmlns:p14="http://schemas.microsoft.com/office/powerpoint/2010/main" val="9147595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Papadakis &amp; Palpanas, ScaDS, Leipzig, July 2016</a:t>
            </a:r>
            <a:endParaRPr lang="el-GR"/>
          </a:p>
        </p:txBody>
      </p:sp>
      <p:sp>
        <p:nvSpPr>
          <p:cNvPr id="3" name="Title 1"/>
          <p:cNvSpPr txBox="1">
            <a:spLocks/>
          </p:cNvSpPr>
          <p:nvPr/>
        </p:nvSpPr>
        <p:spPr>
          <a:xfrm>
            <a:off x="1" y="43625"/>
            <a:ext cx="9144000" cy="721079"/>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Functionality-wise Categorization</a:t>
            </a:r>
            <a:endParaRPr lang="en-US" dirty="0"/>
          </a:p>
        </p:txBody>
      </p:sp>
      <p:sp>
        <p:nvSpPr>
          <p:cNvPr id="5" name="Content Placeholder 2"/>
          <p:cNvSpPr txBox="1">
            <a:spLocks/>
          </p:cNvSpPr>
          <p:nvPr/>
        </p:nvSpPr>
        <p:spPr>
          <a:xfrm>
            <a:off x="639303" y="876052"/>
            <a:ext cx="7893137" cy="54805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n-US" sz="2400" b="1" dirty="0" smtClean="0">
                <a:solidFill>
                  <a:srgbClr val="C00000"/>
                </a:solidFill>
              </a:rPr>
              <a:t>Supervised</a:t>
            </a:r>
            <a:r>
              <a:rPr lang="en-US" sz="2400" dirty="0" smtClean="0">
                <a:solidFill>
                  <a:srgbClr val="C00000"/>
                </a:solidFill>
              </a:rPr>
              <a:t> </a:t>
            </a:r>
            <a:r>
              <a:rPr lang="en-US" sz="2400" dirty="0" smtClean="0"/>
              <a:t>Methods</a:t>
            </a:r>
          </a:p>
          <a:p>
            <a:r>
              <a:rPr lang="en-US" sz="2400" dirty="0" smtClean="0"/>
              <a:t>Goal: learn the best blocking keys from a training set</a:t>
            </a:r>
          </a:p>
          <a:p>
            <a:r>
              <a:rPr lang="en-US" sz="2400" dirty="0" smtClean="0"/>
              <a:t>Approach: identify best combination of attribute names and transformations</a:t>
            </a:r>
          </a:p>
          <a:p>
            <a:r>
              <a:rPr lang="en-US" sz="2400" dirty="0" smtClean="0"/>
              <a:t>E.g., CBLOCK </a:t>
            </a:r>
            <a:r>
              <a:rPr lang="en-US" sz="2400" dirty="0"/>
              <a:t>[</a:t>
            </a:r>
            <a:r>
              <a:rPr lang="en-US" sz="2400" dirty="0" err="1"/>
              <a:t>Sarma</a:t>
            </a:r>
            <a:r>
              <a:rPr lang="en-US" sz="2400" dirty="0"/>
              <a:t> et. al, CIKM 2012</a:t>
            </a:r>
            <a:r>
              <a:rPr lang="en-US" sz="2400" dirty="0" smtClean="0"/>
              <a:t>]</a:t>
            </a:r>
            <a:r>
              <a:rPr lang="en-US" sz="2400" dirty="0"/>
              <a:t>, </a:t>
            </a:r>
            <a:endParaRPr lang="en-US" sz="2400" dirty="0" smtClean="0"/>
          </a:p>
          <a:p>
            <a:pPr marL="0" indent="0">
              <a:buNone/>
            </a:pPr>
            <a:r>
              <a:rPr lang="en-US" sz="2400" dirty="0" smtClean="0"/>
              <a:t>     [</a:t>
            </a:r>
            <a:r>
              <a:rPr lang="en-US" sz="2400" dirty="0" err="1" smtClean="0"/>
              <a:t>Bilenko</a:t>
            </a:r>
            <a:r>
              <a:rPr lang="en-US" sz="2400" dirty="0" smtClean="0"/>
              <a:t> </a:t>
            </a:r>
            <a:r>
              <a:rPr lang="en-US" sz="2400" dirty="0"/>
              <a:t>et. al., ICDM 2006</a:t>
            </a:r>
            <a:r>
              <a:rPr lang="en-US" sz="2400" dirty="0" smtClean="0"/>
              <a:t>], </a:t>
            </a:r>
            <a:r>
              <a:rPr lang="en-US" sz="2400" dirty="0"/>
              <a:t>[Michelson et. al., AAAI 2006]</a:t>
            </a:r>
            <a:endParaRPr lang="en-US" sz="2400" dirty="0" smtClean="0"/>
          </a:p>
          <a:p>
            <a:r>
              <a:rPr lang="en-US" sz="2400" dirty="0" smtClean="0"/>
              <a:t>Drawbacks: </a:t>
            </a:r>
          </a:p>
          <a:p>
            <a:pPr lvl="1"/>
            <a:r>
              <a:rPr lang="en-US" sz="2000" dirty="0" smtClean="0"/>
              <a:t>labelled data</a:t>
            </a:r>
          </a:p>
          <a:p>
            <a:pPr lvl="1"/>
            <a:r>
              <a:rPr lang="en-US" sz="2000" dirty="0" smtClean="0"/>
              <a:t>domain-dependent</a:t>
            </a:r>
          </a:p>
          <a:p>
            <a:pPr marL="457200" indent="-457200">
              <a:buFont typeface="+mj-lt"/>
              <a:buAutoNum type="arabicPeriod" startAt="2"/>
            </a:pPr>
            <a:r>
              <a:rPr lang="en-US" sz="2400" b="1" dirty="0" smtClean="0">
                <a:solidFill>
                  <a:srgbClr val="C00000"/>
                </a:solidFill>
              </a:rPr>
              <a:t>Unsupervised</a:t>
            </a:r>
            <a:r>
              <a:rPr lang="en-US" sz="2400" dirty="0" smtClean="0">
                <a:solidFill>
                  <a:srgbClr val="C00000"/>
                </a:solidFill>
              </a:rPr>
              <a:t> </a:t>
            </a:r>
            <a:r>
              <a:rPr lang="en-US" sz="2400" dirty="0" smtClean="0"/>
              <a:t>Methods</a:t>
            </a:r>
          </a:p>
          <a:p>
            <a:r>
              <a:rPr lang="en-US" sz="2400" dirty="0" smtClean="0"/>
              <a:t>Generic, popular methods</a:t>
            </a:r>
          </a:p>
        </p:txBody>
      </p:sp>
    </p:spTree>
    <p:extLst>
      <p:ext uri="{BB962C8B-B14F-4D97-AF65-F5344CB8AC3E}">
        <p14:creationId xmlns:p14="http://schemas.microsoft.com/office/powerpoint/2010/main" val="7140383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Papadakis &amp; Palpanas, ScaDS, Leipzig, July 2016</a:t>
            </a:r>
            <a:endParaRPr lang="el-GR"/>
          </a:p>
        </p:txBody>
      </p:sp>
      <p:sp>
        <p:nvSpPr>
          <p:cNvPr id="3" name="Title 1"/>
          <p:cNvSpPr txBox="1">
            <a:spLocks/>
          </p:cNvSpPr>
          <p:nvPr/>
        </p:nvSpPr>
        <p:spPr>
          <a:xfrm>
            <a:off x="1" y="43625"/>
            <a:ext cx="9144000" cy="721079"/>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Functionality-wise Categorization</a:t>
            </a:r>
            <a:endParaRPr lang="en-US" dirty="0"/>
          </a:p>
        </p:txBody>
      </p:sp>
      <p:sp>
        <p:nvSpPr>
          <p:cNvPr id="5" name="Content Placeholder 2"/>
          <p:cNvSpPr txBox="1">
            <a:spLocks/>
          </p:cNvSpPr>
          <p:nvPr/>
        </p:nvSpPr>
        <p:spPr>
          <a:xfrm>
            <a:off x="639303" y="876052"/>
            <a:ext cx="7893137" cy="54805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n-US" sz="2400" b="1" dirty="0" smtClean="0">
                <a:solidFill>
                  <a:srgbClr val="C00000"/>
                </a:solidFill>
              </a:rPr>
              <a:t>Supervised</a:t>
            </a:r>
            <a:r>
              <a:rPr lang="en-US" sz="2400" dirty="0" smtClean="0">
                <a:solidFill>
                  <a:srgbClr val="C00000"/>
                </a:solidFill>
              </a:rPr>
              <a:t> </a:t>
            </a:r>
            <a:r>
              <a:rPr lang="en-US" sz="2400" dirty="0" smtClean="0"/>
              <a:t>Methods</a:t>
            </a:r>
          </a:p>
          <a:p>
            <a:r>
              <a:rPr lang="en-US" sz="2400" dirty="0" smtClean="0"/>
              <a:t>Goal: learn the best blocking keys from a training set</a:t>
            </a:r>
          </a:p>
          <a:p>
            <a:r>
              <a:rPr lang="en-US" sz="2400" dirty="0" smtClean="0"/>
              <a:t>Approach: identify best combination of attribute names and transformations</a:t>
            </a:r>
          </a:p>
          <a:p>
            <a:r>
              <a:rPr lang="en-US" sz="2400" dirty="0" smtClean="0"/>
              <a:t>E.g., CBLOCK </a:t>
            </a:r>
            <a:r>
              <a:rPr lang="en-US" sz="2400" dirty="0"/>
              <a:t>[</a:t>
            </a:r>
            <a:r>
              <a:rPr lang="en-US" sz="2400" dirty="0" err="1"/>
              <a:t>Sarma</a:t>
            </a:r>
            <a:r>
              <a:rPr lang="en-US" sz="2400" dirty="0"/>
              <a:t> et. al, CIKM 2012</a:t>
            </a:r>
            <a:r>
              <a:rPr lang="en-US" sz="2400" dirty="0" smtClean="0"/>
              <a:t>]</a:t>
            </a:r>
            <a:r>
              <a:rPr lang="en-US" sz="2400" dirty="0"/>
              <a:t>, </a:t>
            </a:r>
            <a:endParaRPr lang="en-US" sz="2400" dirty="0" smtClean="0"/>
          </a:p>
          <a:p>
            <a:pPr marL="0" indent="0">
              <a:buNone/>
            </a:pPr>
            <a:r>
              <a:rPr lang="en-US" sz="2400" dirty="0" smtClean="0"/>
              <a:t>     [</a:t>
            </a:r>
            <a:r>
              <a:rPr lang="en-US" sz="2400" dirty="0" err="1" smtClean="0"/>
              <a:t>Bilenko</a:t>
            </a:r>
            <a:r>
              <a:rPr lang="en-US" sz="2400" dirty="0" smtClean="0"/>
              <a:t> </a:t>
            </a:r>
            <a:r>
              <a:rPr lang="en-US" sz="2400" dirty="0"/>
              <a:t>et. al., ICDM 2006</a:t>
            </a:r>
            <a:r>
              <a:rPr lang="en-US" sz="2400" dirty="0" smtClean="0"/>
              <a:t>], </a:t>
            </a:r>
            <a:r>
              <a:rPr lang="en-US" sz="2400" dirty="0"/>
              <a:t>[Michelson et. al., AAAI 2006]</a:t>
            </a:r>
            <a:endParaRPr lang="en-US" sz="2400" dirty="0" smtClean="0"/>
          </a:p>
          <a:p>
            <a:r>
              <a:rPr lang="en-US" sz="2400" dirty="0" smtClean="0"/>
              <a:t>Drawbacks: </a:t>
            </a:r>
          </a:p>
          <a:p>
            <a:pPr lvl="1"/>
            <a:r>
              <a:rPr lang="en-US" sz="2000" dirty="0" smtClean="0"/>
              <a:t>labelled data</a:t>
            </a:r>
          </a:p>
          <a:p>
            <a:pPr lvl="1"/>
            <a:r>
              <a:rPr lang="en-US" sz="2000" dirty="0" smtClean="0"/>
              <a:t>domain-dependent</a:t>
            </a:r>
          </a:p>
          <a:p>
            <a:pPr marL="457200" indent="-457200">
              <a:buFont typeface="+mj-lt"/>
              <a:buAutoNum type="arabicPeriod" startAt="2"/>
            </a:pPr>
            <a:r>
              <a:rPr lang="en-US" sz="2400" b="1" dirty="0" smtClean="0">
                <a:solidFill>
                  <a:srgbClr val="C00000"/>
                </a:solidFill>
              </a:rPr>
              <a:t>Unsupervised</a:t>
            </a:r>
            <a:r>
              <a:rPr lang="en-US" sz="2400" dirty="0" smtClean="0">
                <a:solidFill>
                  <a:srgbClr val="C00000"/>
                </a:solidFill>
              </a:rPr>
              <a:t> </a:t>
            </a:r>
            <a:r>
              <a:rPr lang="en-US" sz="2400" dirty="0" smtClean="0"/>
              <a:t>Methods</a:t>
            </a:r>
          </a:p>
          <a:p>
            <a:r>
              <a:rPr lang="en-US" sz="2400" dirty="0" smtClean="0"/>
              <a:t>Generic, popular methods</a:t>
            </a:r>
          </a:p>
        </p:txBody>
      </p:sp>
      <p:sp>
        <p:nvSpPr>
          <p:cNvPr id="6" name="Oval 5"/>
          <p:cNvSpPr/>
          <p:nvPr/>
        </p:nvSpPr>
        <p:spPr>
          <a:xfrm>
            <a:off x="107504" y="4509120"/>
            <a:ext cx="4824536" cy="12241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644008" y="5373216"/>
            <a:ext cx="1346779" cy="461665"/>
          </a:xfrm>
          <a:prstGeom prst="rect">
            <a:avLst/>
          </a:prstGeom>
          <a:noFill/>
        </p:spPr>
        <p:txBody>
          <a:bodyPr wrap="none" rtlCol="0">
            <a:spAutoFit/>
          </a:bodyPr>
          <a:lstStyle/>
          <a:p>
            <a:r>
              <a:rPr lang="en-US" sz="2400" dirty="0" smtClean="0">
                <a:solidFill>
                  <a:srgbClr val="C00000"/>
                </a:solidFill>
              </a:rPr>
              <a:t>our focus</a:t>
            </a:r>
            <a:endParaRPr lang="en-US" sz="2400" dirty="0">
              <a:solidFill>
                <a:srgbClr val="C00000"/>
              </a:solidFill>
            </a:endParaRPr>
          </a:p>
        </p:txBody>
      </p:sp>
    </p:spTree>
    <p:extLst>
      <p:ext uri="{BB962C8B-B14F-4D97-AF65-F5344CB8AC3E}">
        <p14:creationId xmlns:p14="http://schemas.microsoft.com/office/powerpoint/2010/main" val="31045274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p:cNvSpPr txBox="1"/>
          <p:nvPr/>
        </p:nvSpPr>
        <p:spPr>
          <a:xfrm>
            <a:off x="854631" y="2093947"/>
            <a:ext cx="2120217" cy="830997"/>
          </a:xfrm>
          <a:prstGeom prst="rect">
            <a:avLst/>
          </a:prstGeom>
          <a:noFill/>
          <a:ln w="28575">
            <a:solidFill>
              <a:schemeClr val="tx1"/>
            </a:solidFill>
          </a:ln>
        </p:spPr>
        <p:txBody>
          <a:bodyPr wrap="square" rtlCol="0">
            <a:spAutoFit/>
          </a:bodyPr>
          <a:lstStyle/>
          <a:p>
            <a:pPr algn="ctr"/>
            <a:r>
              <a:rPr lang="en-US" sz="2400" b="1" dirty="0" smtClean="0"/>
              <a:t>Block</a:t>
            </a:r>
          </a:p>
          <a:p>
            <a:pPr algn="ctr"/>
            <a:r>
              <a:rPr lang="en-US" sz="2400" b="1" dirty="0" smtClean="0"/>
              <a:t>Building</a:t>
            </a:r>
          </a:p>
        </p:txBody>
      </p:sp>
      <p:sp>
        <p:nvSpPr>
          <p:cNvPr id="100" name="TextBox 99"/>
          <p:cNvSpPr txBox="1"/>
          <p:nvPr/>
        </p:nvSpPr>
        <p:spPr>
          <a:xfrm>
            <a:off x="6009443" y="2093947"/>
            <a:ext cx="2403603" cy="830997"/>
          </a:xfrm>
          <a:prstGeom prst="rect">
            <a:avLst/>
          </a:prstGeom>
          <a:noFill/>
          <a:ln w="28575">
            <a:solidFill>
              <a:schemeClr val="tx1"/>
            </a:solidFill>
          </a:ln>
        </p:spPr>
        <p:txBody>
          <a:bodyPr wrap="square" rtlCol="0">
            <a:spAutoFit/>
          </a:bodyPr>
          <a:lstStyle/>
          <a:p>
            <a:pPr algn="ctr"/>
            <a:r>
              <a:rPr lang="en-US" sz="2400" b="1" dirty="0" smtClean="0"/>
              <a:t>Comparison</a:t>
            </a:r>
          </a:p>
          <a:p>
            <a:pPr algn="ctr"/>
            <a:r>
              <a:rPr lang="en-US" sz="2400" b="1" dirty="0" smtClean="0"/>
              <a:t>Cleaning</a:t>
            </a:r>
          </a:p>
        </p:txBody>
      </p:sp>
      <p:cxnSp>
        <p:nvCxnSpPr>
          <p:cNvPr id="59" name="Ευθύγραμμο βέλος σύνδεσης 105"/>
          <p:cNvCxnSpPr/>
          <p:nvPr/>
        </p:nvCxnSpPr>
        <p:spPr>
          <a:xfrm>
            <a:off x="8413046" y="2500050"/>
            <a:ext cx="32961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Ευθύγραμμο βέλος σύνδεσης 41"/>
          <p:cNvCxnSpPr/>
          <p:nvPr/>
        </p:nvCxnSpPr>
        <p:spPr>
          <a:xfrm>
            <a:off x="389371" y="2500051"/>
            <a:ext cx="46526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29331" y="2207663"/>
            <a:ext cx="360040" cy="461665"/>
          </a:xfrm>
          <a:prstGeom prst="rect">
            <a:avLst/>
          </a:prstGeom>
          <a:noFill/>
        </p:spPr>
        <p:txBody>
          <a:bodyPr wrap="square" rtlCol="0">
            <a:spAutoFit/>
          </a:bodyPr>
          <a:lstStyle/>
          <a:p>
            <a:r>
              <a:rPr lang="en-US" sz="2400" b="1" dirty="0" smtClean="0"/>
              <a:t>E</a:t>
            </a:r>
            <a:endParaRPr lang="en-US" sz="2400" b="1" dirty="0"/>
          </a:p>
        </p:txBody>
      </p:sp>
      <p:sp>
        <p:nvSpPr>
          <p:cNvPr id="55" name="TextBox 54"/>
          <p:cNvSpPr txBox="1"/>
          <p:nvPr/>
        </p:nvSpPr>
        <p:spPr>
          <a:xfrm>
            <a:off x="8684221" y="2207662"/>
            <a:ext cx="401340" cy="461665"/>
          </a:xfrm>
          <a:prstGeom prst="rect">
            <a:avLst/>
          </a:prstGeom>
          <a:noFill/>
        </p:spPr>
        <p:txBody>
          <a:bodyPr wrap="square" rtlCol="0">
            <a:spAutoFit/>
          </a:bodyPr>
          <a:lstStyle/>
          <a:p>
            <a:r>
              <a:rPr lang="en-US" sz="2400" b="1" dirty="0" smtClean="0"/>
              <a:t>B</a:t>
            </a:r>
            <a:endParaRPr lang="en-US" sz="2400" b="1" dirty="0"/>
          </a:p>
        </p:txBody>
      </p:sp>
      <p:cxnSp>
        <p:nvCxnSpPr>
          <p:cNvPr id="60" name="Ευθύγραμμο βέλος σύνδεσης 41"/>
          <p:cNvCxnSpPr/>
          <p:nvPr/>
        </p:nvCxnSpPr>
        <p:spPr>
          <a:xfrm>
            <a:off x="2967515" y="2500051"/>
            <a:ext cx="46526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440108" y="2093947"/>
            <a:ext cx="2104075" cy="830997"/>
          </a:xfrm>
          <a:prstGeom prst="rect">
            <a:avLst/>
          </a:prstGeom>
          <a:noFill/>
          <a:ln w="28575">
            <a:solidFill>
              <a:schemeClr val="tx1"/>
            </a:solidFill>
          </a:ln>
        </p:spPr>
        <p:txBody>
          <a:bodyPr wrap="square" rtlCol="0">
            <a:spAutoFit/>
          </a:bodyPr>
          <a:lstStyle/>
          <a:p>
            <a:pPr algn="ctr"/>
            <a:r>
              <a:rPr lang="en-US" sz="2400" b="1" dirty="0" smtClean="0"/>
              <a:t>Block</a:t>
            </a:r>
          </a:p>
          <a:p>
            <a:pPr algn="ctr"/>
            <a:r>
              <a:rPr lang="en-US" sz="2400" b="1" dirty="0" smtClean="0"/>
              <a:t>Cleaning</a:t>
            </a:r>
          </a:p>
        </p:txBody>
      </p:sp>
      <p:sp>
        <p:nvSpPr>
          <p:cNvPr id="2" name="TextBox 1"/>
          <p:cNvSpPr txBox="1"/>
          <p:nvPr/>
        </p:nvSpPr>
        <p:spPr>
          <a:xfrm>
            <a:off x="854631" y="3062884"/>
            <a:ext cx="2112885" cy="1200329"/>
          </a:xfrm>
          <a:prstGeom prst="rect">
            <a:avLst/>
          </a:prstGeom>
          <a:noFill/>
          <a:ln w="3175">
            <a:noFill/>
          </a:ln>
        </p:spPr>
        <p:txBody>
          <a:bodyPr wrap="square" rtlCol="0">
            <a:spAutoFit/>
          </a:bodyPr>
          <a:lstStyle/>
          <a:p>
            <a:pPr algn="ctr"/>
            <a:r>
              <a:rPr lang="en-US" sz="2400" b="1" dirty="0" smtClean="0">
                <a:latin typeface="Garamond" pitchFamily="18" charset="0"/>
              </a:rPr>
              <a:t>Lazy </a:t>
            </a:r>
          </a:p>
          <a:p>
            <a:pPr algn="ctr"/>
            <a:r>
              <a:rPr lang="en-US" sz="2400" b="1" dirty="0" smtClean="0">
                <a:latin typeface="Garamond" pitchFamily="18" charset="0"/>
              </a:rPr>
              <a:t>blocking</a:t>
            </a:r>
          </a:p>
          <a:p>
            <a:pPr algn="ctr"/>
            <a:r>
              <a:rPr lang="en-US" sz="2400" b="1" dirty="0" smtClean="0">
                <a:latin typeface="Garamond" pitchFamily="18" charset="0"/>
              </a:rPr>
              <a:t>methods</a:t>
            </a:r>
            <a:endParaRPr lang="en-US" sz="2400" b="1" dirty="0">
              <a:latin typeface="Garamond" pitchFamily="18" charset="0"/>
            </a:endParaRPr>
          </a:p>
        </p:txBody>
      </p:sp>
      <p:sp>
        <p:nvSpPr>
          <p:cNvPr id="15" name="TextBox 14"/>
          <p:cNvSpPr txBox="1"/>
          <p:nvPr/>
        </p:nvSpPr>
        <p:spPr>
          <a:xfrm>
            <a:off x="3454644" y="3092767"/>
            <a:ext cx="2082356" cy="1200329"/>
          </a:xfrm>
          <a:prstGeom prst="rect">
            <a:avLst/>
          </a:prstGeom>
          <a:noFill/>
          <a:ln w="3175">
            <a:noFill/>
          </a:ln>
        </p:spPr>
        <p:txBody>
          <a:bodyPr wrap="square" rtlCol="0">
            <a:spAutoFit/>
          </a:bodyPr>
          <a:lstStyle/>
          <a:p>
            <a:pPr algn="ctr"/>
            <a:r>
              <a:rPr lang="en-US" sz="2400" b="1" dirty="0" smtClean="0">
                <a:latin typeface="Garamond" pitchFamily="18" charset="0"/>
              </a:rPr>
              <a:t>Block-refinement</a:t>
            </a:r>
          </a:p>
          <a:p>
            <a:pPr algn="ctr"/>
            <a:r>
              <a:rPr lang="en-US" sz="2400" b="1" dirty="0" smtClean="0">
                <a:latin typeface="Garamond" pitchFamily="18" charset="0"/>
              </a:rPr>
              <a:t>methods</a:t>
            </a:r>
            <a:endParaRPr lang="en-US" sz="2400" b="1" dirty="0">
              <a:latin typeface="Garamond" pitchFamily="18" charset="0"/>
            </a:endParaRPr>
          </a:p>
        </p:txBody>
      </p:sp>
      <p:sp>
        <p:nvSpPr>
          <p:cNvPr id="16" name="TextBox 15"/>
          <p:cNvSpPr txBox="1"/>
          <p:nvPr/>
        </p:nvSpPr>
        <p:spPr>
          <a:xfrm>
            <a:off x="6009443" y="3043475"/>
            <a:ext cx="2403608" cy="1200329"/>
          </a:xfrm>
          <a:prstGeom prst="rect">
            <a:avLst/>
          </a:prstGeom>
          <a:noFill/>
          <a:ln w="3175">
            <a:noFill/>
          </a:ln>
        </p:spPr>
        <p:txBody>
          <a:bodyPr wrap="square" rtlCol="0">
            <a:spAutoFit/>
          </a:bodyPr>
          <a:lstStyle/>
          <a:p>
            <a:pPr algn="ctr"/>
            <a:r>
              <a:rPr lang="en-US" sz="2400" b="1" dirty="0" smtClean="0">
                <a:latin typeface="Garamond" pitchFamily="18" charset="0"/>
              </a:rPr>
              <a:t>Comparison-refinement</a:t>
            </a:r>
          </a:p>
          <a:p>
            <a:pPr algn="ctr"/>
            <a:r>
              <a:rPr lang="en-US" sz="2400" b="1" dirty="0" smtClean="0">
                <a:latin typeface="Garamond" pitchFamily="18" charset="0"/>
              </a:rPr>
              <a:t>methods</a:t>
            </a:r>
            <a:endParaRPr lang="en-US" sz="2400" b="1" dirty="0">
              <a:latin typeface="Garamond" pitchFamily="18" charset="0"/>
            </a:endParaRPr>
          </a:p>
        </p:txBody>
      </p:sp>
      <p:sp>
        <p:nvSpPr>
          <p:cNvPr id="17" name="TextBox 16"/>
          <p:cNvSpPr txBox="1"/>
          <p:nvPr/>
        </p:nvSpPr>
        <p:spPr>
          <a:xfrm>
            <a:off x="1609503" y="5127575"/>
            <a:ext cx="6048673" cy="461665"/>
          </a:xfrm>
          <a:prstGeom prst="rect">
            <a:avLst/>
          </a:prstGeom>
          <a:noFill/>
        </p:spPr>
        <p:txBody>
          <a:bodyPr wrap="square" rtlCol="0">
            <a:spAutoFit/>
          </a:bodyPr>
          <a:lstStyle/>
          <a:p>
            <a:pPr algn="ctr"/>
            <a:r>
              <a:rPr lang="en-US" sz="2400" b="1" dirty="0">
                <a:latin typeface="Garamond" pitchFamily="18" charset="0"/>
              </a:rPr>
              <a:t>Proactive </a:t>
            </a:r>
            <a:r>
              <a:rPr lang="en-US" sz="2400" b="1" dirty="0" smtClean="0">
                <a:latin typeface="Garamond" pitchFamily="18" charset="0"/>
              </a:rPr>
              <a:t>blocking methods</a:t>
            </a:r>
            <a:endParaRPr lang="en-US" sz="2400" b="1" dirty="0">
              <a:latin typeface="Garamond" pitchFamily="18" charset="0"/>
            </a:endParaRPr>
          </a:p>
        </p:txBody>
      </p:sp>
      <p:sp>
        <p:nvSpPr>
          <p:cNvPr id="21" name="Left Brace 20"/>
          <p:cNvSpPr/>
          <p:nvPr/>
        </p:nvSpPr>
        <p:spPr>
          <a:xfrm rot="16200000">
            <a:off x="4486732" y="718107"/>
            <a:ext cx="294218" cy="7558417"/>
          </a:xfrm>
          <a:prstGeom prst="leftBrac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 name="Left Brace 3"/>
          <p:cNvSpPr/>
          <p:nvPr/>
        </p:nvSpPr>
        <p:spPr>
          <a:xfrm rot="16200000">
            <a:off x="3141203" y="2502257"/>
            <a:ext cx="240865" cy="4780972"/>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0" name="Ευθύγραμμο βέλος σύνδεσης 41"/>
          <p:cNvCxnSpPr/>
          <p:nvPr/>
        </p:nvCxnSpPr>
        <p:spPr>
          <a:xfrm>
            <a:off x="5544183" y="2500050"/>
            <a:ext cx="46526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itle 1"/>
          <p:cNvSpPr txBox="1">
            <a:spLocks/>
          </p:cNvSpPr>
          <p:nvPr/>
        </p:nvSpPr>
        <p:spPr>
          <a:xfrm>
            <a:off x="1" y="0"/>
            <a:ext cx="9144000" cy="119675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Blocking Workflow </a:t>
            </a:r>
            <a:r>
              <a:rPr lang="en-US" sz="2400" dirty="0" smtClean="0"/>
              <a:t>[</a:t>
            </a:r>
            <a:r>
              <a:rPr lang="en-US" sz="2400" dirty="0" err="1" smtClean="0"/>
              <a:t>Papadakis</a:t>
            </a:r>
            <a:r>
              <a:rPr lang="en-US" sz="2400" dirty="0" smtClean="0"/>
              <a:t> et. al., VLDB 2016]</a:t>
            </a:r>
            <a:endParaRPr lang="en-US" sz="2400" dirty="0"/>
          </a:p>
        </p:txBody>
      </p:sp>
      <p:sp>
        <p:nvSpPr>
          <p:cNvPr id="3" name="Footer Placeholder 2"/>
          <p:cNvSpPr>
            <a:spLocks noGrp="1"/>
          </p:cNvSpPr>
          <p:nvPr>
            <p:ph type="ftr" sz="quarter" idx="11"/>
          </p:nvPr>
        </p:nvSpPr>
        <p:spPr/>
        <p:txBody>
          <a:bodyPr/>
          <a:lstStyle/>
          <a:p>
            <a:r>
              <a:rPr lang="en-US" smtClean="0"/>
              <a:t>Papadakis &amp; Palpanas, ScaDS, Leipzig, July 2016</a:t>
            </a:r>
            <a:endParaRPr lang="el-GR" dirty="0"/>
          </a:p>
        </p:txBody>
      </p:sp>
    </p:spTree>
    <p:extLst>
      <p:ext uri="{BB962C8B-B14F-4D97-AF65-F5344CB8AC3E}">
        <p14:creationId xmlns:p14="http://schemas.microsoft.com/office/powerpoint/2010/main" val="277139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P spid="21"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4016" y="144016"/>
            <a:ext cx="8820472" cy="1124744"/>
          </a:xfrm>
        </p:spPr>
        <p:txBody>
          <a:bodyPr>
            <a:normAutofit fontScale="90000"/>
          </a:bodyPr>
          <a:lstStyle/>
          <a:p>
            <a:r>
              <a:rPr lang="en-US" dirty="0" smtClean="0"/>
              <a:t>Blocks- and Signature-wise Categorization of Block Building Methods</a:t>
            </a:r>
            <a:endParaRPr lang="en-US" dirty="0"/>
          </a:p>
        </p:txBody>
      </p:sp>
      <p:sp>
        <p:nvSpPr>
          <p:cNvPr id="4" name="Θέση υποσέλιδου 3"/>
          <p:cNvSpPr>
            <a:spLocks noGrp="1"/>
          </p:cNvSpPr>
          <p:nvPr>
            <p:ph type="ftr" sz="quarter" idx="11"/>
          </p:nvPr>
        </p:nvSpPr>
        <p:spPr/>
        <p:txBody>
          <a:bodyPr/>
          <a:lstStyle/>
          <a:p>
            <a:pPr algn="ctr">
              <a:defRPr/>
            </a:pPr>
            <a:r>
              <a:rPr lang="en-US" smtClean="0"/>
              <a:t>Papadakis &amp; Palpanas, ScaDS, Leipzig, July 2016</a:t>
            </a:r>
            <a:endParaRPr lang="en-US" dirty="0"/>
          </a:p>
        </p:txBody>
      </p:sp>
      <p:graphicFrame>
        <p:nvGraphicFramePr>
          <p:cNvPr id="8" name="Table 3"/>
          <p:cNvGraphicFramePr>
            <a:graphicFrameLocks noGrp="1"/>
          </p:cNvGraphicFramePr>
          <p:nvPr>
            <p:extLst>
              <p:ext uri="{D42A27DB-BD31-4B8C-83A1-F6EECF244321}">
                <p14:modId xmlns:p14="http://schemas.microsoft.com/office/powerpoint/2010/main" val="3252277313"/>
              </p:ext>
            </p:extLst>
          </p:nvPr>
        </p:nvGraphicFramePr>
        <p:xfrm>
          <a:off x="32172" y="1556792"/>
          <a:ext cx="9004404" cy="3762831"/>
        </p:xfrm>
        <a:graphic>
          <a:graphicData uri="http://schemas.openxmlformats.org/drawingml/2006/table">
            <a:tbl>
              <a:tblPr/>
              <a:tblGrid>
                <a:gridCol w="1120643"/>
                <a:gridCol w="1515583"/>
                <a:gridCol w="1615570"/>
                <a:gridCol w="1871194"/>
                <a:gridCol w="2881414"/>
              </a:tblGrid>
              <a:tr h="376450">
                <a:tc>
                  <a:txBody>
                    <a:bodyPr/>
                    <a:lstStyle/>
                    <a:p>
                      <a:pPr algn="l" fontAlgn="b"/>
                      <a:endParaRPr lang="en-US" sz="1800" b="0" i="0" u="none" strike="noStrike" dirty="0">
                        <a:solidFill>
                          <a:srgbClr val="000000"/>
                        </a:solidFill>
                        <a:latin typeface="Calibri"/>
                      </a:endParaRP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c rowSpan="3">
                  <a:txBody>
                    <a:bodyPr/>
                    <a:lstStyle/>
                    <a:p>
                      <a:pPr algn="ctr" fontAlgn="b"/>
                      <a:r>
                        <a:rPr lang="en-US" sz="1800" b="1" i="0" u="none" strike="noStrike" dirty="0" smtClean="0">
                          <a:solidFill>
                            <a:srgbClr val="000000"/>
                          </a:solidFill>
                          <a:latin typeface="Calibri"/>
                        </a:rPr>
                        <a:t>Disjoint</a:t>
                      </a:r>
                    </a:p>
                    <a:p>
                      <a:pPr algn="ctr" fontAlgn="b"/>
                      <a:r>
                        <a:rPr lang="en-US" sz="1800" b="1" i="0" u="none" strike="noStrike" dirty="0" smtClean="0">
                          <a:solidFill>
                            <a:srgbClr val="000000"/>
                          </a:solidFill>
                          <a:latin typeface="Calibri"/>
                        </a:rPr>
                        <a:t>Blocks</a:t>
                      </a:r>
                      <a:endParaRPr lang="en-US" sz="1800" b="1"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en-US" sz="1800" b="1" i="0" u="none" strike="noStrike" dirty="0" smtClean="0">
                          <a:solidFill>
                            <a:srgbClr val="000000"/>
                          </a:solidFill>
                          <a:latin typeface="Calibri"/>
                        </a:rPr>
                        <a:t>Overlapping Blocks</a:t>
                      </a:r>
                      <a:endParaRPr lang="en-US" sz="1800" b="1"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US" sz="1100" b="1" i="0" u="none" strike="noStrike" dirty="0">
                        <a:solidFill>
                          <a:srgbClr val="000000"/>
                        </a:solidFill>
                        <a:latin typeface="Calibri"/>
                      </a:endParaRPr>
                    </a:p>
                  </a:txBody>
                  <a:tcPr marL="9525" marR="9525" marT="9525" marB="0" anchor="b">
                    <a:lnL>
                      <a:noFill/>
                    </a:lnL>
                    <a:lnR>
                      <a:noFill/>
                    </a:lnR>
                    <a:lnT w="12700" cap="flat" cmpd="sng" algn="ctr">
                      <a:noFill/>
                      <a:prstDash val="solid"/>
                      <a:round/>
                      <a:headEnd type="none" w="med" len="med"/>
                      <a:tailEnd type="none" w="med" len="med"/>
                    </a:lnT>
                    <a:lnB>
                      <a:noFill/>
                    </a:lnB>
                  </a:tcPr>
                </a:tc>
                <a:tc hMerge="1">
                  <a:txBody>
                    <a:bodyPr/>
                    <a:lstStyle/>
                    <a:p>
                      <a:pPr algn="ctr" fontAlgn="b"/>
                      <a:endParaRPr lang="en-US" sz="1100" b="1" i="0" u="none" strike="noStrike" dirty="0">
                        <a:solidFill>
                          <a:srgbClr val="000000"/>
                        </a:solidFill>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r>
              <a:tr h="376450">
                <a:tc>
                  <a:txBody>
                    <a:bodyPr/>
                    <a:lstStyle/>
                    <a:p>
                      <a:pPr algn="l" fontAlgn="b"/>
                      <a:endParaRPr lang="en-US" sz="1800" b="0" i="0" u="none" strike="noStrike" dirty="0">
                        <a:solidFill>
                          <a:srgbClr val="000000"/>
                        </a:solidFill>
                        <a:latin typeface="Calibri"/>
                      </a:endParaRP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c vMerge="1">
                  <a:txBody>
                    <a:bodyPr/>
                    <a:lstStyle/>
                    <a:p>
                      <a:pPr algn="ctr" fontAlgn="b"/>
                      <a:endParaRPr lang="en-US" sz="1100" b="1"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tcPr>
                </a:tc>
                <a:tc rowSpan="2">
                  <a:txBody>
                    <a:bodyPr/>
                    <a:lstStyle/>
                    <a:p>
                      <a:pPr algn="ctr" fontAlgn="b"/>
                      <a:r>
                        <a:rPr lang="en-US" sz="1800" b="1" i="0" u="none" strike="noStrike" dirty="0" smtClean="0">
                          <a:solidFill>
                            <a:srgbClr val="000000"/>
                          </a:solidFill>
                          <a:latin typeface="Calibri"/>
                        </a:rPr>
                        <a:t>Redundancy-</a:t>
                      </a:r>
                      <a:endParaRPr lang="en-US" sz="1800" b="1" i="0" u="none" strike="noStrike" dirty="0">
                        <a:solidFill>
                          <a:srgbClr val="000000"/>
                        </a:solidFill>
                        <a:latin typeface="Calibri"/>
                      </a:endParaRPr>
                    </a:p>
                    <a:p>
                      <a:pPr algn="ctr" fontAlgn="b"/>
                      <a:r>
                        <a:rPr lang="en-US" sz="1800" b="1" i="0" u="none" strike="noStrike" dirty="0" smtClean="0">
                          <a:solidFill>
                            <a:srgbClr val="000000"/>
                          </a:solidFill>
                          <a:latin typeface="Calibri"/>
                        </a:rPr>
                        <a:t>negative</a:t>
                      </a:r>
                      <a:endParaRPr lang="en-US" sz="1800" b="1"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b"/>
                      <a:r>
                        <a:rPr lang="en-US" sz="1800" b="1" i="0" u="none" strike="noStrike" dirty="0" smtClean="0">
                          <a:solidFill>
                            <a:srgbClr val="000000"/>
                          </a:solidFill>
                          <a:latin typeface="Calibri"/>
                        </a:rPr>
                        <a:t>Redundancy-</a:t>
                      </a:r>
                      <a:endParaRPr lang="en-US" sz="1800" b="1" i="0" u="none" strike="noStrike" dirty="0">
                        <a:solidFill>
                          <a:srgbClr val="000000"/>
                        </a:solidFill>
                        <a:latin typeface="Calibri"/>
                      </a:endParaRPr>
                    </a:p>
                    <a:p>
                      <a:pPr algn="ctr" fontAlgn="b"/>
                      <a:r>
                        <a:rPr lang="en-US" sz="1800" b="1" i="0" u="none" strike="noStrike" dirty="0" smtClean="0">
                          <a:solidFill>
                            <a:srgbClr val="000000"/>
                          </a:solidFill>
                          <a:latin typeface="Calibri"/>
                        </a:rPr>
                        <a:t>neutral</a:t>
                      </a:r>
                      <a:endParaRPr lang="en-US" sz="1800" b="1"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b"/>
                      <a:r>
                        <a:rPr lang="en-US" sz="1800" b="1" i="0" u="none" strike="noStrike" dirty="0" smtClean="0">
                          <a:solidFill>
                            <a:srgbClr val="000000"/>
                          </a:solidFill>
                          <a:latin typeface="Calibri"/>
                        </a:rPr>
                        <a:t>Redundancy-</a:t>
                      </a:r>
                      <a:endParaRPr lang="en-US" sz="1800" b="1" i="0" u="none" strike="noStrike" dirty="0">
                        <a:solidFill>
                          <a:srgbClr val="000000"/>
                        </a:solidFill>
                        <a:latin typeface="Calibri"/>
                      </a:endParaRPr>
                    </a:p>
                    <a:p>
                      <a:pPr algn="ctr" fontAlgn="b"/>
                      <a:r>
                        <a:rPr lang="en-US" sz="1800" b="1" i="0" u="none" strike="noStrike" dirty="0" smtClean="0">
                          <a:solidFill>
                            <a:srgbClr val="000000"/>
                          </a:solidFill>
                          <a:latin typeface="Calibri"/>
                        </a:rPr>
                        <a:t>positive</a:t>
                      </a:r>
                      <a:endParaRPr lang="en-US" sz="1800" b="1"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450">
                <a:tc>
                  <a:txBody>
                    <a:bodyPr/>
                    <a:lstStyle/>
                    <a:p>
                      <a:pPr algn="l" fontAlgn="b"/>
                      <a:endParaRPr lang="en-US" sz="1800" b="0" i="0" u="none" strike="noStrike" dirty="0">
                        <a:solidFill>
                          <a:srgbClr val="000000"/>
                        </a:solidFill>
                        <a:latin typeface="Calibri"/>
                      </a:endParaRP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pPr algn="ctr" fontAlgn="b"/>
                      <a:endParaRPr lang="en-US" sz="1100" b="1"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pPr algn="ctr" fontAlgn="b"/>
                      <a:endParaRPr lang="en-US" sz="1100" b="1"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pPr algn="ctr" fontAlgn="b"/>
                      <a:endParaRPr lang="en-US" sz="1100" b="1"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pPr algn="ctr" fontAlgn="b"/>
                      <a:endParaRPr lang="en-US" sz="1100" b="1"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175944">
                <a:tc>
                  <a:txBody>
                    <a:bodyPr/>
                    <a:lstStyle/>
                    <a:p>
                      <a:pPr algn="ctr" fontAlgn="ctr"/>
                      <a:r>
                        <a:rPr lang="en-US" sz="1800" b="1" i="0" u="none" strike="noStrike" dirty="0" smtClean="0">
                          <a:solidFill>
                            <a:srgbClr val="000000"/>
                          </a:solidFill>
                          <a:latin typeface="Calibri"/>
                        </a:rPr>
                        <a:t>Schema-</a:t>
                      </a:r>
                    </a:p>
                    <a:p>
                      <a:pPr algn="ctr" fontAlgn="ctr"/>
                      <a:r>
                        <a:rPr lang="en-US" sz="1800" b="1" i="0" u="none" strike="noStrike" dirty="0" smtClean="0">
                          <a:solidFill>
                            <a:srgbClr val="000000"/>
                          </a:solidFill>
                          <a:latin typeface="Calibri"/>
                        </a:rPr>
                        <a:t>based</a:t>
                      </a:r>
                      <a:endParaRPr lang="en-US" sz="1800" b="1"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smtClean="0">
                          <a:solidFill>
                            <a:srgbClr val="000000"/>
                          </a:solidFill>
                          <a:latin typeface="Calibri"/>
                        </a:rPr>
                        <a:t>Standard</a:t>
                      </a:r>
                    </a:p>
                    <a:p>
                      <a:pPr algn="ctr" fontAlgn="b"/>
                      <a:r>
                        <a:rPr lang="en-US" sz="1800" b="0" i="0" u="none" strike="noStrike" dirty="0" smtClean="0">
                          <a:solidFill>
                            <a:srgbClr val="000000"/>
                          </a:solidFill>
                          <a:latin typeface="Calibri"/>
                        </a:rPr>
                        <a:t>Blocking</a:t>
                      </a:r>
                      <a:endParaRPr lang="en-US" sz="1800" b="0"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228600" algn="ctr" fontAlgn="b">
                        <a:buFont typeface="+mj-lt"/>
                        <a:buNone/>
                      </a:pPr>
                      <a:r>
                        <a:rPr lang="en-US" sz="1800" b="0" i="0" u="none" strike="noStrike" dirty="0" smtClean="0">
                          <a:solidFill>
                            <a:srgbClr val="000000"/>
                          </a:solidFill>
                          <a:latin typeface="Calibri"/>
                        </a:rPr>
                        <a:t>(Extended)</a:t>
                      </a:r>
                    </a:p>
                    <a:p>
                      <a:pPr marL="342900" indent="-228600" algn="ctr" fontAlgn="b">
                        <a:buFont typeface="+mj-lt"/>
                        <a:buNone/>
                      </a:pPr>
                      <a:r>
                        <a:rPr lang="en-US" sz="1800" b="0" i="0" u="none" strike="noStrike" dirty="0" smtClean="0">
                          <a:solidFill>
                            <a:srgbClr val="000000"/>
                          </a:solidFill>
                          <a:latin typeface="Calibri"/>
                        </a:rPr>
                        <a:t>Canopy</a:t>
                      </a:r>
                      <a:endParaRPr lang="en-US" sz="1800" b="0" i="0" u="none" strike="noStrike" baseline="0" dirty="0" smtClean="0">
                        <a:solidFill>
                          <a:srgbClr val="000000"/>
                        </a:solidFill>
                        <a:latin typeface="Calibri"/>
                      </a:endParaRPr>
                    </a:p>
                    <a:p>
                      <a:pPr marL="342900" indent="-228600" algn="ctr" fontAlgn="b">
                        <a:buFont typeface="+mj-lt"/>
                        <a:buNone/>
                      </a:pPr>
                      <a:r>
                        <a:rPr lang="en-US" sz="1800" b="0" i="0" u="none" strike="noStrike" baseline="0" dirty="0" smtClean="0">
                          <a:solidFill>
                            <a:srgbClr val="000000"/>
                          </a:solidFill>
                          <a:latin typeface="Calibri"/>
                        </a:rPr>
                        <a:t>Clustering</a:t>
                      </a:r>
                      <a:endParaRPr lang="en-US"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0" indent="-342900" algn="l" fontAlgn="b">
                        <a:buFont typeface="+mj-lt"/>
                        <a:buAutoNum type="arabicPeriod"/>
                      </a:pPr>
                      <a:r>
                        <a:rPr lang="en-US" sz="1800" b="0" i="0" u="none" strike="noStrike" dirty="0" smtClean="0">
                          <a:solidFill>
                            <a:srgbClr val="000000"/>
                          </a:solidFill>
                          <a:latin typeface="+mn-lt"/>
                        </a:rPr>
                        <a:t>(Extended)</a:t>
                      </a:r>
                      <a:br>
                        <a:rPr lang="en-US" sz="1800" b="0" i="0" u="none" strike="noStrike" dirty="0" smtClean="0">
                          <a:solidFill>
                            <a:srgbClr val="000000"/>
                          </a:solidFill>
                          <a:latin typeface="+mn-lt"/>
                        </a:rPr>
                      </a:br>
                      <a:r>
                        <a:rPr lang="en-US" sz="1800" b="0" i="0" u="none" strike="noStrike" dirty="0" smtClean="0">
                          <a:solidFill>
                            <a:srgbClr val="000000"/>
                          </a:solidFill>
                          <a:latin typeface="+mn-lt"/>
                        </a:rPr>
                        <a:t>Sorted Neighborhood</a:t>
                      </a:r>
                    </a:p>
                    <a:p>
                      <a:pPr marL="406400" indent="-342900" algn="l" fontAlgn="b">
                        <a:buFont typeface="+mj-lt"/>
                        <a:buAutoNum type="arabicPeriod"/>
                      </a:pPr>
                      <a:r>
                        <a:rPr lang="en-US" sz="1800" b="0" i="0" u="none" strike="noStrike" dirty="0" err="1" smtClean="0">
                          <a:solidFill>
                            <a:srgbClr val="000000"/>
                          </a:solidFill>
                          <a:latin typeface="+mn-lt"/>
                        </a:rPr>
                        <a:t>MFIBlocks</a:t>
                      </a:r>
                      <a:endParaRPr lang="en-US" sz="1800" b="0" i="0" u="none" strike="noStrike" dirty="0" smtClean="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3825" indent="-3175" algn="l" fontAlgn="b">
                        <a:buFont typeface="+mj-lt"/>
                        <a:buAutoNum type="arabicPeriod"/>
                      </a:pPr>
                      <a:r>
                        <a:rPr lang="en-US" sz="1800" b="0" i="0" u="none" strike="noStrike" dirty="0" smtClean="0">
                          <a:solidFill>
                            <a:srgbClr val="000000"/>
                          </a:solidFill>
                          <a:latin typeface="Calibri"/>
                        </a:rPr>
                        <a:t> (Extended)</a:t>
                      </a:r>
                      <a:r>
                        <a:rPr lang="en-US" sz="1800" b="0" i="0" u="none" strike="noStrike" baseline="0" dirty="0" smtClean="0">
                          <a:solidFill>
                            <a:srgbClr val="000000"/>
                          </a:solidFill>
                          <a:latin typeface="Calibri"/>
                        </a:rPr>
                        <a:t> </a:t>
                      </a:r>
                      <a:r>
                        <a:rPr lang="en-US" sz="1800" b="0" i="0" u="none" strike="noStrike" dirty="0" smtClean="0">
                          <a:solidFill>
                            <a:srgbClr val="000000"/>
                          </a:solidFill>
                          <a:latin typeface="Calibri"/>
                        </a:rPr>
                        <a:t>Q-grams</a:t>
                      </a:r>
                      <a:r>
                        <a:rPr lang="en-US" sz="1800" b="0" i="0" u="none" strike="noStrike" baseline="0" dirty="0" smtClean="0">
                          <a:solidFill>
                            <a:srgbClr val="000000"/>
                          </a:solidFill>
                          <a:latin typeface="Calibri"/>
                        </a:rPr>
                        <a:t> Blocking</a:t>
                      </a:r>
                    </a:p>
                    <a:p>
                      <a:pPr marL="123825" indent="-3175" algn="l" fontAlgn="b">
                        <a:buFont typeface="+mj-lt"/>
                        <a:buAutoNum type="arabicPeriod"/>
                      </a:pPr>
                      <a:r>
                        <a:rPr lang="en-US" sz="1800" b="0" i="0" u="none" strike="noStrike" baseline="0" dirty="0" smtClean="0">
                          <a:solidFill>
                            <a:srgbClr val="000000"/>
                          </a:solidFill>
                          <a:latin typeface="Calibri"/>
                        </a:rPr>
                        <a:t> (Extended) Suffix Arrays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7537">
                <a:tc>
                  <a:txBody>
                    <a:bodyPr/>
                    <a:lstStyle/>
                    <a:p>
                      <a:pPr algn="ctr" fontAlgn="ctr"/>
                      <a:r>
                        <a:rPr lang="en-US" sz="1800" b="1" i="0" u="none" strike="noStrike" dirty="0" smtClean="0">
                          <a:solidFill>
                            <a:srgbClr val="000000"/>
                          </a:solidFill>
                          <a:latin typeface="Calibri"/>
                        </a:rPr>
                        <a:t>Schema-</a:t>
                      </a:r>
                    </a:p>
                    <a:p>
                      <a:pPr algn="ctr" fontAlgn="ctr"/>
                      <a:r>
                        <a:rPr lang="en-US" sz="1800" b="1" i="0" u="none" strike="noStrike" dirty="0" smtClean="0">
                          <a:solidFill>
                            <a:srgbClr val="000000"/>
                          </a:solidFill>
                          <a:latin typeface="Calibri"/>
                        </a:rPr>
                        <a:t>agnostic</a:t>
                      </a:r>
                      <a:endParaRPr lang="en-US" sz="1800" b="1"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smtClean="0">
                          <a:solidFill>
                            <a:srgbClr val="000000"/>
                          </a:solidFill>
                          <a:latin typeface="Calibri"/>
                        </a:rPr>
                        <a:t>-</a:t>
                      </a:r>
                      <a:endParaRPr lang="en-US" sz="1800" b="0"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kern="1200" dirty="0" smtClean="0">
                          <a:solidFill>
                            <a:srgbClr val="000000"/>
                          </a:solidFill>
                          <a:latin typeface="Calibri"/>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smtClean="0">
                          <a:solidFill>
                            <a:srgbClr val="000000"/>
                          </a:solidFill>
                          <a:latin typeface="Calibri"/>
                        </a:rPr>
                        <a:t>-</a:t>
                      </a:r>
                      <a:endParaRPr lang="en-US"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5425" indent="-101600" algn="l" fontAlgn="b">
                        <a:buFont typeface="+mj-lt"/>
                        <a:buAutoNum type="arabicPeriod"/>
                      </a:pPr>
                      <a:r>
                        <a:rPr lang="en-US" sz="1800" b="0" i="0" u="none" strike="noStrike" dirty="0" smtClean="0">
                          <a:solidFill>
                            <a:srgbClr val="000000"/>
                          </a:solidFill>
                          <a:latin typeface="Calibri"/>
                        </a:rPr>
                        <a:t> Token Blocking</a:t>
                      </a:r>
                    </a:p>
                    <a:p>
                      <a:pPr marL="225425" indent="-101600" algn="l" fontAlgn="b">
                        <a:buFont typeface="+mj-lt"/>
                        <a:buAutoNum type="arabicPeriod"/>
                      </a:pPr>
                      <a:r>
                        <a:rPr lang="en-US" sz="1800" b="0" i="0" u="none" strike="noStrike" dirty="0" smtClean="0">
                          <a:solidFill>
                            <a:srgbClr val="000000"/>
                          </a:solidFill>
                          <a:latin typeface="Calibri"/>
                        </a:rPr>
                        <a:t> Agnostic</a:t>
                      </a:r>
                      <a:r>
                        <a:rPr lang="en-US" sz="1800" b="0" i="0" u="none" strike="noStrike" baseline="0" dirty="0" smtClean="0">
                          <a:solidFill>
                            <a:srgbClr val="000000"/>
                          </a:solidFill>
                          <a:latin typeface="Calibri"/>
                        </a:rPr>
                        <a:t> Clustering</a:t>
                      </a:r>
                    </a:p>
                    <a:p>
                      <a:pPr marL="225425" indent="-101600" algn="l" fontAlgn="b">
                        <a:buFont typeface="+mj-lt"/>
                        <a:buAutoNum type="arabicPeriod"/>
                      </a:pPr>
                      <a:r>
                        <a:rPr lang="en-US" sz="1800" b="0" i="0" u="none" strike="noStrike" baseline="0" dirty="0" smtClean="0">
                          <a:solidFill>
                            <a:srgbClr val="000000"/>
                          </a:solidFill>
                          <a:latin typeface="Calibri"/>
                        </a:rPr>
                        <a:t> </a:t>
                      </a:r>
                      <a:r>
                        <a:rPr lang="en-US" sz="1800" b="0" i="0" u="none" strike="noStrike" baseline="0" dirty="0" err="1" smtClean="0">
                          <a:solidFill>
                            <a:srgbClr val="000000"/>
                          </a:solidFill>
                          <a:latin typeface="Calibri"/>
                        </a:rPr>
                        <a:t>TYPiMatch</a:t>
                      </a:r>
                      <a:endParaRPr lang="en-US" sz="1800" b="0" i="0" u="none" strike="noStrike" baseline="0" dirty="0" smtClean="0">
                        <a:solidFill>
                          <a:srgbClr val="000000"/>
                        </a:solidFill>
                        <a:latin typeface="Calibri"/>
                      </a:endParaRPr>
                    </a:p>
                    <a:p>
                      <a:pPr marL="225425" marR="0" indent="-101600" algn="l" defTabSz="914400" rtl="0" eaLnBrk="1" fontAlgn="b" latinLnBrk="0" hangingPunct="1">
                        <a:lnSpc>
                          <a:spcPct val="100000"/>
                        </a:lnSpc>
                        <a:spcBef>
                          <a:spcPts val="0"/>
                        </a:spcBef>
                        <a:spcAft>
                          <a:spcPts val="0"/>
                        </a:spcAft>
                        <a:buClrTx/>
                        <a:buSzTx/>
                        <a:buFont typeface="+mj-lt"/>
                        <a:buAutoNum type="arabicPeriod"/>
                        <a:tabLst/>
                        <a:defRPr/>
                      </a:pPr>
                      <a:r>
                        <a:rPr lang="en-US" sz="1800" b="0" i="0" u="none" strike="noStrike" baseline="0" dirty="0" smtClean="0">
                          <a:solidFill>
                            <a:srgbClr val="000000"/>
                          </a:solidFill>
                          <a:latin typeface="+mn-lt"/>
                        </a:rPr>
                        <a:t> URI Semantics Blocking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0246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idx="4294967295"/>
          </p:nvPr>
        </p:nvSpPr>
        <p:spPr>
          <a:xfrm>
            <a:off x="0" y="0"/>
            <a:ext cx="9144000" cy="721079"/>
          </a:xfrm>
        </p:spPr>
        <p:txBody>
          <a:bodyPr>
            <a:normAutofit fontScale="90000"/>
          </a:bodyPr>
          <a:lstStyle/>
          <a:p>
            <a:r>
              <a:rPr lang="en-US" dirty="0" smtClean="0"/>
              <a:t>However …</a:t>
            </a:r>
          </a:p>
        </p:txBody>
      </p:sp>
      <p:sp>
        <p:nvSpPr>
          <p:cNvPr id="487427" name="Rectangle 3"/>
          <p:cNvSpPr>
            <a:spLocks noGrp="1" noChangeArrowheads="1"/>
          </p:cNvSpPr>
          <p:nvPr>
            <p:ph idx="4294967295"/>
          </p:nvPr>
        </p:nvSpPr>
        <p:spPr>
          <a:xfrm>
            <a:off x="0" y="989091"/>
            <a:ext cx="8229689" cy="4938161"/>
          </a:xfrm>
        </p:spPr>
        <p:txBody>
          <a:bodyPr>
            <a:normAutofit/>
          </a:bodyPr>
          <a:lstStyle/>
          <a:p>
            <a:pPr>
              <a:buFont typeface="Wingdings 2" pitchFamily="18" charset="2"/>
              <a:buNone/>
            </a:pPr>
            <a:r>
              <a:rPr lang="en-US" sz="2400" b="1" i="1" dirty="0" smtClean="0">
                <a:latin typeface="Arial" charset="0"/>
              </a:rPr>
              <a:t>How many names, descriptions or IDs (URIs) are </a:t>
            </a:r>
          </a:p>
          <a:p>
            <a:pPr>
              <a:buFont typeface="Wingdings 2" pitchFamily="18" charset="2"/>
              <a:buNone/>
            </a:pPr>
            <a:r>
              <a:rPr lang="en-US" sz="2400" b="1" i="1" dirty="0" smtClean="0">
                <a:latin typeface="Arial" charset="0"/>
              </a:rPr>
              <a:t>used for the same real-world </a:t>
            </a:r>
            <a:r>
              <a:rPr lang="en-US" sz="2400" b="1" i="1" dirty="0" smtClean="0"/>
              <a:t>“</a:t>
            </a:r>
            <a:r>
              <a:rPr lang="en-US" sz="2400" b="1" i="1" dirty="0" smtClean="0">
                <a:latin typeface="Arial" charset="0"/>
              </a:rPr>
              <a:t>entity</a:t>
            </a:r>
            <a:r>
              <a:rPr lang="en-US" sz="2400" b="1" i="1" dirty="0" smtClean="0"/>
              <a:t>”</a:t>
            </a:r>
            <a:r>
              <a:rPr lang="en-US" sz="2400" b="1" i="1" dirty="0" smtClean="0">
                <a:latin typeface="Arial" charset="0"/>
              </a:rPr>
              <a:t>?</a:t>
            </a:r>
          </a:p>
        </p:txBody>
      </p:sp>
      <p:pic>
        <p:nvPicPr>
          <p:cNvPr id="6" name="Picture 2" descr="C:\Users\a\Desktop\d813489e-50a3-4817-9cfa-cef255d3fede_2012112009391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63" r="5628"/>
          <a:stretch/>
        </p:blipFill>
        <p:spPr bwMode="auto">
          <a:xfrm>
            <a:off x="101857" y="2867046"/>
            <a:ext cx="2779609" cy="212125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2" name="Θέση υποσέλιδου 1"/>
          <p:cNvSpPr>
            <a:spLocks noGrp="1"/>
          </p:cNvSpPr>
          <p:nvPr>
            <p:ph type="ftr" sz="quarter" idx="11"/>
          </p:nvPr>
        </p:nvSpPr>
        <p:spPr/>
        <p:txBody>
          <a:bodyPr/>
          <a:lstStyle/>
          <a:p>
            <a:r>
              <a:rPr lang="en-US" smtClean="0"/>
              <a:t>Papadakis &amp; Palpanas, ScaDS, Leipzig, July 2016</a:t>
            </a:r>
            <a:endParaRPr lang="el-GR" dirty="0"/>
          </a:p>
        </p:txBody>
      </p:sp>
    </p:spTree>
    <p:extLst>
      <p:ext uri="{BB962C8B-B14F-4D97-AF65-F5344CB8AC3E}">
        <p14:creationId xmlns:p14="http://schemas.microsoft.com/office/powerpoint/2010/main" val="28759382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Papadakis &amp; Palpanas, ScaDS, Leipzig, July 2016</a:t>
            </a:r>
            <a:endParaRPr lang="el-GR"/>
          </a:p>
        </p:txBody>
      </p:sp>
      <p:sp>
        <p:nvSpPr>
          <p:cNvPr id="3" name="Title 1"/>
          <p:cNvSpPr txBox="1">
            <a:spLocks/>
          </p:cNvSpPr>
          <p:nvPr/>
        </p:nvSpPr>
        <p:spPr>
          <a:xfrm>
            <a:off x="0" y="72008"/>
            <a:ext cx="9144000" cy="1052736"/>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Block Processing Methods </a:t>
            </a:r>
          </a:p>
          <a:p>
            <a:r>
              <a:rPr lang="en-US" sz="2300" dirty="0" smtClean="0"/>
              <a:t>[</a:t>
            </a:r>
            <a:r>
              <a:rPr lang="en-US" sz="2300" dirty="0" err="1"/>
              <a:t>Papadakis</a:t>
            </a:r>
            <a:r>
              <a:rPr lang="en-US" sz="2300" dirty="0"/>
              <a:t> et. al., VLDB 2016]</a:t>
            </a:r>
          </a:p>
        </p:txBody>
      </p:sp>
      <p:sp>
        <p:nvSpPr>
          <p:cNvPr id="4" name="Content Placeholder 2"/>
          <p:cNvSpPr txBox="1">
            <a:spLocks/>
          </p:cNvSpPr>
          <p:nvPr/>
        </p:nvSpPr>
        <p:spPr>
          <a:xfrm>
            <a:off x="639303" y="876052"/>
            <a:ext cx="7461089" cy="548056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400" dirty="0" smtClean="0"/>
          </a:p>
          <a:p>
            <a:pPr marL="0" indent="0">
              <a:buFont typeface="Arial" pitchFamily="34" charset="0"/>
              <a:buNone/>
            </a:pPr>
            <a:r>
              <a:rPr lang="en-US" sz="2400" dirty="0" smtClean="0"/>
              <a:t>Mostly for </a:t>
            </a:r>
            <a:r>
              <a:rPr lang="en-US" sz="2400" dirty="0" smtClean="0">
                <a:solidFill>
                  <a:srgbClr val="C00000"/>
                </a:solidFill>
              </a:rPr>
              <a:t>redundancy-positive</a:t>
            </a:r>
            <a:r>
              <a:rPr lang="en-US" sz="2400" dirty="0" smtClean="0"/>
              <a:t> block building methods.</a:t>
            </a:r>
          </a:p>
          <a:p>
            <a:pPr marL="0" indent="0">
              <a:buFont typeface="Arial" pitchFamily="34" charset="0"/>
              <a:buNone/>
            </a:pPr>
            <a:endParaRPr lang="en-US" sz="2400" dirty="0" smtClean="0"/>
          </a:p>
          <a:p>
            <a:pPr marL="0" indent="0">
              <a:buFont typeface="Arial" pitchFamily="34" charset="0"/>
              <a:buNone/>
            </a:pPr>
            <a:r>
              <a:rPr lang="en-US" sz="2400" b="1" dirty="0" smtClean="0"/>
              <a:t>Block Cleaning</a:t>
            </a:r>
          </a:p>
          <a:p>
            <a:r>
              <a:rPr lang="en-US" sz="2400" dirty="0" smtClean="0"/>
              <a:t>Block-level</a:t>
            </a:r>
          </a:p>
          <a:p>
            <a:pPr lvl="1"/>
            <a:r>
              <a:rPr lang="en-US" sz="2000" dirty="0" smtClean="0"/>
              <a:t>constraints on block characteristics</a:t>
            </a:r>
          </a:p>
          <a:p>
            <a:r>
              <a:rPr lang="en-US" sz="2400" dirty="0" smtClean="0"/>
              <a:t>Entity-level</a:t>
            </a:r>
          </a:p>
          <a:p>
            <a:pPr lvl="1"/>
            <a:r>
              <a:rPr lang="en-US" sz="2000" dirty="0" smtClean="0"/>
              <a:t>constraints on entity characteristics</a:t>
            </a:r>
          </a:p>
          <a:p>
            <a:endParaRPr lang="en-US" sz="2400" dirty="0"/>
          </a:p>
          <a:p>
            <a:pPr marL="0" indent="0">
              <a:buNone/>
            </a:pPr>
            <a:r>
              <a:rPr lang="en-US" sz="2400" b="1" dirty="0" smtClean="0"/>
              <a:t>Comparison Cleaning</a:t>
            </a:r>
          </a:p>
          <a:p>
            <a:r>
              <a:rPr lang="en-US" sz="2400" dirty="0" smtClean="0"/>
              <a:t>Redundant comparisons</a:t>
            </a:r>
          </a:p>
          <a:p>
            <a:pPr lvl="1"/>
            <a:r>
              <a:rPr lang="en-US" sz="2000" dirty="0" smtClean="0"/>
              <a:t>repeated across different blocks</a:t>
            </a:r>
          </a:p>
          <a:p>
            <a:r>
              <a:rPr lang="en-US" sz="2400" dirty="0" smtClean="0"/>
              <a:t>Superfluous comparisons</a:t>
            </a:r>
          </a:p>
          <a:p>
            <a:pPr lvl="1"/>
            <a:r>
              <a:rPr lang="en-US" sz="2000" dirty="0" smtClean="0"/>
              <a:t>Involve non-matching entities</a:t>
            </a:r>
          </a:p>
        </p:txBody>
      </p:sp>
    </p:spTree>
    <p:extLst>
      <p:ext uri="{BB962C8B-B14F-4D97-AF65-F5344CB8AC3E}">
        <p14:creationId xmlns:p14="http://schemas.microsoft.com/office/powerpoint/2010/main" val="30967517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pPr algn="ctr">
              <a:defRPr/>
            </a:pPr>
            <a:r>
              <a:rPr lang="en-US" smtClean="0"/>
              <a:t>Papadakis &amp; Palpanas, ScaDS, Leipzig, July 2016</a:t>
            </a:r>
            <a:endParaRPr lang="en-US" dirty="0"/>
          </a:p>
        </p:txBody>
      </p:sp>
      <p:sp>
        <p:nvSpPr>
          <p:cNvPr id="3" name="Content Placeholder 2"/>
          <p:cNvSpPr txBox="1">
            <a:spLocks/>
          </p:cNvSpPr>
          <p:nvPr/>
        </p:nvSpPr>
        <p:spPr bwMode="auto">
          <a:xfrm>
            <a:off x="0" y="721079"/>
            <a:ext cx="9144000" cy="4938161"/>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lvl1pPr marL="482600" indent="-482600" algn="l" rtl="0" eaLnBrk="1" fontAlgn="base" hangingPunct="1">
              <a:spcBef>
                <a:spcPts val="1063"/>
              </a:spcBef>
              <a:spcAft>
                <a:spcPct val="0"/>
              </a:spcAft>
              <a:buClr>
                <a:schemeClr val="accent1"/>
              </a:buClr>
              <a:buSzPct val="76000"/>
              <a:buFont typeface="Wingdings 3" pitchFamily="18" charset="2"/>
              <a:defRPr sz="4600" kern="1200">
                <a:solidFill>
                  <a:schemeClr val="tx1"/>
                </a:solidFill>
                <a:latin typeface="+mn-lt"/>
                <a:ea typeface="+mn-ea"/>
                <a:cs typeface="+mn-cs"/>
              </a:defRPr>
            </a:lvl1pPr>
            <a:lvl2pPr marL="966788" indent="-482600" algn="l" rtl="0" eaLnBrk="1" fontAlgn="base" hangingPunct="1">
              <a:spcBef>
                <a:spcPts val="875"/>
              </a:spcBef>
              <a:spcAft>
                <a:spcPct val="0"/>
              </a:spcAft>
              <a:buClr>
                <a:schemeClr val="accent2"/>
              </a:buClr>
              <a:buSzPct val="76000"/>
              <a:buFont typeface="Wingdings 3" pitchFamily="18" charset="2"/>
              <a:buChar char=""/>
              <a:defRPr sz="4100" kern="1200">
                <a:solidFill>
                  <a:schemeClr val="tx2"/>
                </a:solidFill>
                <a:latin typeface="+mn-lt"/>
                <a:ea typeface="+mn-ea"/>
                <a:cs typeface="+mn-cs"/>
              </a:defRPr>
            </a:lvl2pPr>
            <a:lvl3pPr marL="1449388" indent="-401638" algn="l" rtl="0" eaLnBrk="1" fontAlgn="base" hangingPunct="1">
              <a:spcBef>
                <a:spcPts val="875"/>
              </a:spcBef>
              <a:spcAft>
                <a:spcPct val="0"/>
              </a:spcAft>
              <a:buClr>
                <a:srgbClr val="BCBCBC"/>
              </a:buClr>
              <a:buSzPct val="76000"/>
              <a:buFont typeface="Wingdings 3" pitchFamily="18" charset="2"/>
              <a:buChar char=""/>
              <a:defRPr sz="3500" kern="1200">
                <a:solidFill>
                  <a:schemeClr val="tx1"/>
                </a:solidFill>
                <a:latin typeface="+mn-lt"/>
                <a:ea typeface="+mn-ea"/>
                <a:cs typeface="+mn-cs"/>
              </a:defRPr>
            </a:lvl3pPr>
            <a:lvl4pPr marL="1933575" indent="-401638" algn="l" rtl="0" eaLnBrk="1" fontAlgn="base" hangingPunct="1">
              <a:spcBef>
                <a:spcPts val="700"/>
              </a:spcBef>
              <a:spcAft>
                <a:spcPct val="0"/>
              </a:spcAft>
              <a:buClr>
                <a:srgbClr val="8BA2B4"/>
              </a:buClr>
              <a:buSzPct val="70000"/>
              <a:buFont typeface="Wingdings" pitchFamily="2" charset="2"/>
              <a:buChar char=""/>
              <a:defRPr sz="3200" kern="1200">
                <a:solidFill>
                  <a:schemeClr val="tx1"/>
                </a:solidFill>
                <a:latin typeface="+mn-lt"/>
                <a:ea typeface="+mn-ea"/>
                <a:cs typeface="+mn-cs"/>
              </a:defRPr>
            </a:lvl4pPr>
            <a:lvl5pPr marL="2416175" indent="-401638" algn="l" rtl="0" eaLnBrk="1" fontAlgn="base" hangingPunct="1">
              <a:spcBef>
                <a:spcPts val="525"/>
              </a:spcBef>
              <a:spcAft>
                <a:spcPct val="0"/>
              </a:spcAft>
              <a:buClr>
                <a:schemeClr val="accent2"/>
              </a:buClr>
              <a:buSzPct val="70000"/>
              <a:buFont typeface="Wingdings" pitchFamily="2" charset="2"/>
              <a:buChar char=""/>
              <a:defRPr sz="2800" kern="1200">
                <a:solidFill>
                  <a:schemeClr val="tx1"/>
                </a:solidFill>
                <a:latin typeface="+mn-lt"/>
                <a:ea typeface="+mn-ea"/>
                <a:cs typeface="+mn-cs"/>
              </a:defRPr>
            </a:lvl5pPr>
            <a:lvl6pPr marL="2900605" indent="-322289" algn="l" rtl="0" eaLnBrk="1" latinLnBrk="0" hangingPunct="1">
              <a:spcBef>
                <a:spcPts val="529"/>
              </a:spcBef>
              <a:buClr>
                <a:srgbClr val="9FB8CD">
                  <a:shade val="75000"/>
                </a:srgbClr>
              </a:buClr>
              <a:buSzPct val="75000"/>
              <a:buFont typeface="Wingdings 3"/>
              <a:buChar char=""/>
              <a:defRPr kumimoji="0" lang="en-US" sz="2800" kern="1200" smtClean="0">
                <a:solidFill>
                  <a:schemeClr val="tx1"/>
                </a:solidFill>
                <a:latin typeface="+mn-lt"/>
                <a:ea typeface="+mn-ea"/>
                <a:cs typeface="+mn-cs"/>
              </a:defRPr>
            </a:lvl6pPr>
            <a:lvl7pPr marL="3222894" indent="-322289" algn="l" rtl="0" eaLnBrk="1" latinLnBrk="0" hangingPunct="1">
              <a:spcBef>
                <a:spcPts val="529"/>
              </a:spcBef>
              <a:buClr>
                <a:srgbClr val="727CA3">
                  <a:shade val="75000"/>
                </a:srgbClr>
              </a:buClr>
              <a:buSzPct val="75000"/>
              <a:buFont typeface="Wingdings 3"/>
              <a:buChar char=""/>
              <a:defRPr kumimoji="0" lang="en-US" sz="2500" kern="1200" smtClean="0">
                <a:solidFill>
                  <a:schemeClr val="tx1"/>
                </a:solidFill>
                <a:latin typeface="+mn-lt"/>
                <a:ea typeface="+mn-ea"/>
                <a:cs typeface="+mn-cs"/>
              </a:defRPr>
            </a:lvl7pPr>
            <a:lvl8pPr marL="3545184" indent="-322289" algn="l" rtl="0" eaLnBrk="1" latinLnBrk="0" hangingPunct="1">
              <a:spcBef>
                <a:spcPts val="529"/>
              </a:spcBef>
              <a:buClr>
                <a:prstClr val="white">
                  <a:shade val="50000"/>
                </a:prstClr>
              </a:buClr>
              <a:buSzPct val="75000"/>
              <a:buFont typeface="Wingdings 3"/>
              <a:buChar char=""/>
              <a:defRPr kumimoji="0" lang="en-US" sz="2500" kern="1200" smtClean="0">
                <a:solidFill>
                  <a:schemeClr val="tx1"/>
                </a:solidFill>
                <a:latin typeface="+mn-lt"/>
                <a:ea typeface="+mn-ea"/>
                <a:cs typeface="+mn-cs"/>
              </a:defRPr>
            </a:lvl8pPr>
            <a:lvl9pPr marL="3867473" indent="-322289" algn="l" rtl="0" eaLnBrk="1" latinLnBrk="0" hangingPunct="1">
              <a:spcBef>
                <a:spcPts val="529"/>
              </a:spcBef>
              <a:buClr>
                <a:srgbClr val="9FB8CD"/>
              </a:buClr>
              <a:buSzPct val="75000"/>
              <a:buFont typeface="Wingdings 3"/>
              <a:buChar char=""/>
              <a:defRPr kumimoji="0" lang="en-US" sz="2100" kern="1200" smtClean="0">
                <a:solidFill>
                  <a:schemeClr val="tx1"/>
                </a:solidFill>
                <a:latin typeface="+mn-lt"/>
                <a:ea typeface="+mn-ea"/>
                <a:cs typeface="+mn-cs"/>
              </a:defRPr>
            </a:lvl9pPr>
          </a:lstStyle>
          <a:p>
            <a:pPr marL="0" indent="0" algn="ctr"/>
            <a:endParaRPr lang="de-DE" sz="2300" dirty="0" smtClean="0"/>
          </a:p>
          <a:p>
            <a:pPr marL="0" indent="0" algn="ctr"/>
            <a:endParaRPr lang="de-DE" sz="2300" dirty="0" smtClean="0"/>
          </a:p>
          <a:p>
            <a:pPr marL="0" indent="0" algn="ctr"/>
            <a:endParaRPr lang="de-DE" sz="2300" dirty="0" smtClean="0"/>
          </a:p>
          <a:p>
            <a:pPr marL="0" indent="0"/>
            <a:endParaRPr lang="de-DE" sz="2300" dirty="0"/>
          </a:p>
          <a:p>
            <a:pPr marL="0" indent="0"/>
            <a:r>
              <a:rPr lang="de-DE" sz="2300" dirty="0" smtClean="0">
                <a:solidFill>
                  <a:schemeClr val="tx1">
                    <a:lumMod val="65000"/>
                    <a:lumOff val="35000"/>
                  </a:schemeClr>
                </a:solidFill>
              </a:rPr>
              <a:t>	</a:t>
            </a:r>
            <a:r>
              <a:rPr lang="de-DE" sz="3400" dirty="0" smtClean="0">
                <a:solidFill>
                  <a:schemeClr val="tx1">
                    <a:lumMod val="65000"/>
                    <a:lumOff val="35000"/>
                  </a:schemeClr>
                </a:solidFill>
              </a:rPr>
              <a:t>Part 2:</a:t>
            </a:r>
          </a:p>
          <a:p>
            <a:pPr marL="0" indent="0"/>
            <a:r>
              <a:rPr lang="de-DE" sz="3400" dirty="0">
                <a:solidFill>
                  <a:schemeClr val="tx1">
                    <a:lumMod val="65000"/>
                    <a:lumOff val="35000"/>
                  </a:schemeClr>
                </a:solidFill>
              </a:rPr>
              <a:t>	</a:t>
            </a:r>
            <a:r>
              <a:rPr lang="de-DE" sz="4500" dirty="0" smtClean="0"/>
              <a:t>Block </a:t>
            </a:r>
            <a:r>
              <a:rPr lang="de-DE" sz="4500" dirty="0" err="1"/>
              <a:t>Building</a:t>
            </a:r>
            <a:r>
              <a:rPr lang="de-DE" sz="4500" dirty="0"/>
              <a:t> </a:t>
            </a:r>
            <a:r>
              <a:rPr lang="de-DE" sz="4500" dirty="0" err="1" smtClean="0"/>
              <a:t>for</a:t>
            </a:r>
            <a:r>
              <a:rPr lang="de-DE" sz="4500" dirty="0" smtClean="0"/>
              <a:t> Relational Data</a:t>
            </a:r>
            <a:endParaRPr lang="de-DE" sz="4500" dirty="0"/>
          </a:p>
        </p:txBody>
      </p:sp>
    </p:spTree>
    <p:extLst>
      <p:ext uri="{BB962C8B-B14F-4D97-AF65-F5344CB8AC3E}">
        <p14:creationId xmlns:p14="http://schemas.microsoft.com/office/powerpoint/2010/main" val="22612511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3625"/>
            <a:ext cx="9144000" cy="721079"/>
          </a:xfrm>
        </p:spPr>
        <p:txBody>
          <a:bodyPr>
            <a:normAutofit fontScale="90000"/>
          </a:bodyPr>
          <a:lstStyle/>
          <a:p>
            <a:r>
              <a:rPr lang="en-US" dirty="0" smtClean="0"/>
              <a:t>General Principles</a:t>
            </a:r>
            <a:endParaRPr lang="en-US" dirty="0"/>
          </a:p>
        </p:txBody>
      </p:sp>
      <p:sp>
        <p:nvSpPr>
          <p:cNvPr id="3" name="Content Placeholder 2"/>
          <p:cNvSpPr>
            <a:spLocks noGrp="1"/>
          </p:cNvSpPr>
          <p:nvPr>
            <p:ph sz="quarter" idx="4294967295"/>
          </p:nvPr>
        </p:nvSpPr>
        <p:spPr>
          <a:xfrm>
            <a:off x="457155" y="1002827"/>
            <a:ext cx="8291309" cy="5666533"/>
          </a:xfrm>
        </p:spPr>
        <p:txBody>
          <a:bodyPr>
            <a:normAutofit/>
          </a:bodyPr>
          <a:lstStyle/>
          <a:p>
            <a:pPr marL="0" indent="0">
              <a:buNone/>
            </a:pPr>
            <a:endParaRPr lang="en-US" sz="2400" dirty="0" smtClean="0"/>
          </a:p>
          <a:p>
            <a:pPr marL="0" indent="0">
              <a:buNone/>
            </a:pPr>
            <a:r>
              <a:rPr lang="en-US" sz="2400" dirty="0" smtClean="0"/>
              <a:t>Mostly </a:t>
            </a:r>
            <a:r>
              <a:rPr lang="en-US" sz="2400" dirty="0">
                <a:solidFill>
                  <a:srgbClr val="C00000"/>
                </a:solidFill>
              </a:rPr>
              <a:t>schema-based</a:t>
            </a:r>
            <a:r>
              <a:rPr lang="en-US" sz="2400" dirty="0"/>
              <a:t> techniques.</a:t>
            </a:r>
          </a:p>
          <a:p>
            <a:pPr marL="0" indent="0">
              <a:buNone/>
            </a:pPr>
            <a:r>
              <a:rPr lang="en-US" sz="2400" dirty="0"/>
              <a:t>Rely on two assumptions:</a:t>
            </a:r>
          </a:p>
          <a:p>
            <a:pPr marL="518831" indent="-518831">
              <a:buFont typeface="+mj-lt"/>
              <a:buAutoNum type="arabicPeriod"/>
            </a:pPr>
            <a:r>
              <a:rPr lang="en-US" sz="2400" dirty="0"/>
              <a:t>A-priori known </a:t>
            </a:r>
            <a:r>
              <a:rPr lang="en-US" sz="2400" dirty="0" smtClean="0"/>
              <a:t>schema </a:t>
            </a:r>
            <a:r>
              <a:rPr lang="en-US" sz="2400" dirty="0"/>
              <a:t>→ no noise in attribute names.</a:t>
            </a:r>
          </a:p>
          <a:p>
            <a:pPr marL="518831" indent="-518831">
              <a:buFont typeface="+mj-lt"/>
              <a:buAutoNum type="arabicPeriod"/>
            </a:pPr>
            <a:r>
              <a:rPr lang="en-US" sz="2400" dirty="0"/>
              <a:t>For each attribute name we know some metadata:</a:t>
            </a:r>
          </a:p>
          <a:p>
            <a:pPr marL="696278" lvl="1" indent="-421550"/>
            <a:r>
              <a:rPr lang="en-US" sz="2400" dirty="0"/>
              <a:t>level of noise (e.g., spelling mistakes, false or missing values)</a:t>
            </a:r>
          </a:p>
          <a:p>
            <a:pPr marL="696278" lvl="1" indent="-421550"/>
            <a:r>
              <a:rPr lang="en-US" sz="2400" dirty="0"/>
              <a:t>distinctiveness of values</a:t>
            </a:r>
          </a:p>
        </p:txBody>
      </p:sp>
      <p:sp>
        <p:nvSpPr>
          <p:cNvPr id="4" name="Θέση υποσέλιδου 3"/>
          <p:cNvSpPr>
            <a:spLocks noGrp="1"/>
          </p:cNvSpPr>
          <p:nvPr>
            <p:ph type="ftr" sz="quarter" idx="11"/>
          </p:nvPr>
        </p:nvSpPr>
        <p:spPr/>
        <p:txBody>
          <a:bodyPr/>
          <a:lstStyle/>
          <a:p>
            <a:pPr algn="ctr">
              <a:defRPr/>
            </a:pPr>
            <a:r>
              <a:rPr lang="en-US" smtClean="0"/>
              <a:t>Papadakis &amp; Palpanas, ScaDS, Leipzig, July 2016</a:t>
            </a:r>
            <a:endParaRPr lang="en-US" dirty="0"/>
          </a:p>
        </p:txBody>
      </p:sp>
    </p:spTree>
    <p:extLst>
      <p:ext uri="{BB962C8B-B14F-4D97-AF65-F5344CB8AC3E}">
        <p14:creationId xmlns:p14="http://schemas.microsoft.com/office/powerpoint/2010/main" val="8689737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79173"/>
            <a:ext cx="9036496" cy="400110"/>
          </a:xfrm>
          <a:prstGeom prst="rect">
            <a:avLst/>
          </a:prstGeom>
          <a:noFill/>
        </p:spPr>
        <p:txBody>
          <a:bodyPr wrap="square" rtlCol="0">
            <a:spAutoFit/>
          </a:bodyPr>
          <a:lstStyle/>
          <a:p>
            <a:pPr algn="ctr"/>
            <a:r>
              <a:rPr lang="en-US" sz="2000" dirty="0" smtClean="0">
                <a:solidFill>
                  <a:schemeClr val="tx1">
                    <a:lumMod val="65000"/>
                    <a:lumOff val="35000"/>
                  </a:schemeClr>
                </a:solidFill>
              </a:rPr>
              <a:t>Standard Blocking</a:t>
            </a:r>
          </a:p>
        </p:txBody>
      </p:sp>
      <p:sp>
        <p:nvSpPr>
          <p:cNvPr id="3" name="TextBox 2"/>
          <p:cNvSpPr txBox="1"/>
          <p:nvPr/>
        </p:nvSpPr>
        <p:spPr>
          <a:xfrm>
            <a:off x="1323108" y="2082781"/>
            <a:ext cx="1714501" cy="707886"/>
          </a:xfrm>
          <a:prstGeom prst="rect">
            <a:avLst/>
          </a:prstGeom>
          <a:noFill/>
        </p:spPr>
        <p:txBody>
          <a:bodyPr wrap="square" rtlCol="0">
            <a:spAutoFit/>
          </a:bodyPr>
          <a:lstStyle/>
          <a:p>
            <a:pPr algn="ctr"/>
            <a:r>
              <a:rPr lang="en-US" sz="2000" dirty="0" smtClean="0">
                <a:solidFill>
                  <a:schemeClr val="tx1">
                    <a:lumMod val="65000"/>
                    <a:lumOff val="35000"/>
                  </a:schemeClr>
                </a:solidFill>
              </a:rPr>
              <a:t>Sorted </a:t>
            </a:r>
          </a:p>
          <a:p>
            <a:pPr algn="ctr"/>
            <a:r>
              <a:rPr lang="en-US" sz="2000" dirty="0" smtClean="0">
                <a:solidFill>
                  <a:schemeClr val="tx1">
                    <a:lumMod val="65000"/>
                    <a:lumOff val="35000"/>
                  </a:schemeClr>
                </a:solidFill>
              </a:rPr>
              <a:t>Neighborhood</a:t>
            </a:r>
            <a:endParaRPr lang="en-US" sz="2000" dirty="0">
              <a:solidFill>
                <a:schemeClr val="tx1">
                  <a:lumMod val="65000"/>
                  <a:lumOff val="35000"/>
                </a:schemeClr>
              </a:solidFill>
            </a:endParaRPr>
          </a:p>
        </p:txBody>
      </p:sp>
      <p:sp>
        <p:nvSpPr>
          <p:cNvPr id="4" name="TextBox 3"/>
          <p:cNvSpPr txBox="1"/>
          <p:nvPr/>
        </p:nvSpPr>
        <p:spPr>
          <a:xfrm>
            <a:off x="1208810" y="3347777"/>
            <a:ext cx="1959430" cy="707886"/>
          </a:xfrm>
          <a:prstGeom prst="rect">
            <a:avLst/>
          </a:prstGeom>
          <a:noFill/>
        </p:spPr>
        <p:txBody>
          <a:bodyPr wrap="square" rtlCol="0">
            <a:spAutoFit/>
          </a:bodyPr>
          <a:lstStyle/>
          <a:p>
            <a:pPr algn="ctr"/>
            <a:r>
              <a:rPr lang="en-US" sz="2000" dirty="0" smtClean="0">
                <a:solidFill>
                  <a:schemeClr val="tx1">
                    <a:lumMod val="65000"/>
                    <a:lumOff val="35000"/>
                  </a:schemeClr>
                </a:solidFill>
              </a:rPr>
              <a:t>Extended Sorted </a:t>
            </a:r>
          </a:p>
          <a:p>
            <a:pPr algn="ctr"/>
            <a:r>
              <a:rPr lang="en-US" sz="2000" dirty="0" smtClean="0">
                <a:solidFill>
                  <a:schemeClr val="tx1">
                    <a:lumMod val="65000"/>
                    <a:lumOff val="35000"/>
                  </a:schemeClr>
                </a:solidFill>
              </a:rPr>
              <a:t>Neighborhood</a:t>
            </a:r>
            <a:endParaRPr lang="en-US" sz="2000" dirty="0">
              <a:solidFill>
                <a:schemeClr val="tx1">
                  <a:lumMod val="65000"/>
                  <a:lumOff val="35000"/>
                </a:schemeClr>
              </a:solidFill>
            </a:endParaRPr>
          </a:p>
        </p:txBody>
      </p:sp>
      <p:sp>
        <p:nvSpPr>
          <p:cNvPr id="5" name="TextBox 4"/>
          <p:cNvSpPr txBox="1"/>
          <p:nvPr/>
        </p:nvSpPr>
        <p:spPr>
          <a:xfrm>
            <a:off x="3962400" y="2701445"/>
            <a:ext cx="1224644" cy="707886"/>
          </a:xfrm>
          <a:prstGeom prst="rect">
            <a:avLst/>
          </a:prstGeom>
          <a:noFill/>
        </p:spPr>
        <p:txBody>
          <a:bodyPr wrap="square" rtlCol="0">
            <a:spAutoFit/>
          </a:bodyPr>
          <a:lstStyle/>
          <a:p>
            <a:pPr algn="ctr"/>
            <a:r>
              <a:rPr lang="en-US" sz="2000" dirty="0" smtClean="0">
                <a:solidFill>
                  <a:schemeClr val="tx1">
                    <a:lumMod val="65000"/>
                    <a:lumOff val="35000"/>
                  </a:schemeClr>
                </a:solidFill>
              </a:rPr>
              <a:t>Q-grams </a:t>
            </a:r>
          </a:p>
          <a:p>
            <a:pPr algn="ctr"/>
            <a:r>
              <a:rPr lang="en-US" sz="2000" dirty="0" smtClean="0">
                <a:solidFill>
                  <a:schemeClr val="tx1">
                    <a:lumMod val="65000"/>
                    <a:lumOff val="35000"/>
                  </a:schemeClr>
                </a:solidFill>
              </a:rPr>
              <a:t>Blocking</a:t>
            </a:r>
            <a:endParaRPr lang="en-US" sz="2000" dirty="0">
              <a:solidFill>
                <a:schemeClr val="tx1">
                  <a:lumMod val="65000"/>
                  <a:lumOff val="35000"/>
                </a:schemeClr>
              </a:solidFill>
            </a:endParaRPr>
          </a:p>
        </p:txBody>
      </p:sp>
      <p:sp>
        <p:nvSpPr>
          <p:cNvPr id="6" name="TextBox 5"/>
          <p:cNvSpPr txBox="1"/>
          <p:nvPr/>
        </p:nvSpPr>
        <p:spPr>
          <a:xfrm>
            <a:off x="2425287" y="4233125"/>
            <a:ext cx="1224644" cy="1015663"/>
          </a:xfrm>
          <a:prstGeom prst="rect">
            <a:avLst/>
          </a:prstGeom>
          <a:noFill/>
        </p:spPr>
        <p:txBody>
          <a:bodyPr wrap="square" rtlCol="0">
            <a:spAutoFit/>
          </a:bodyPr>
          <a:lstStyle/>
          <a:p>
            <a:pPr algn="ctr"/>
            <a:r>
              <a:rPr lang="en-US" sz="2000" dirty="0" smtClean="0">
                <a:solidFill>
                  <a:schemeClr val="tx1">
                    <a:lumMod val="65000"/>
                    <a:lumOff val="35000"/>
                  </a:schemeClr>
                </a:solidFill>
              </a:rPr>
              <a:t>Extended Q-grams </a:t>
            </a:r>
          </a:p>
          <a:p>
            <a:pPr algn="ctr"/>
            <a:r>
              <a:rPr lang="en-US" sz="2000" dirty="0" smtClean="0">
                <a:solidFill>
                  <a:schemeClr val="tx1">
                    <a:lumMod val="65000"/>
                    <a:lumOff val="35000"/>
                  </a:schemeClr>
                </a:solidFill>
              </a:rPr>
              <a:t>Blocking</a:t>
            </a:r>
            <a:endParaRPr lang="en-US" sz="2000" dirty="0">
              <a:solidFill>
                <a:schemeClr val="tx1">
                  <a:lumMod val="65000"/>
                  <a:lumOff val="35000"/>
                </a:schemeClr>
              </a:solidFill>
            </a:endParaRPr>
          </a:p>
        </p:txBody>
      </p:sp>
      <p:sp>
        <p:nvSpPr>
          <p:cNvPr id="9" name="TextBox 8"/>
          <p:cNvSpPr txBox="1"/>
          <p:nvPr/>
        </p:nvSpPr>
        <p:spPr>
          <a:xfrm>
            <a:off x="5929745" y="2082781"/>
            <a:ext cx="1224644" cy="707886"/>
          </a:xfrm>
          <a:prstGeom prst="rect">
            <a:avLst/>
          </a:prstGeom>
          <a:noFill/>
        </p:spPr>
        <p:txBody>
          <a:bodyPr wrap="square" rtlCol="0">
            <a:spAutoFit/>
          </a:bodyPr>
          <a:lstStyle/>
          <a:p>
            <a:pPr algn="ctr"/>
            <a:r>
              <a:rPr lang="en-US" sz="2000" dirty="0" smtClean="0">
                <a:solidFill>
                  <a:schemeClr val="tx1">
                    <a:lumMod val="65000"/>
                    <a:lumOff val="35000"/>
                  </a:schemeClr>
                </a:solidFill>
              </a:rPr>
              <a:t>Suffix</a:t>
            </a:r>
          </a:p>
          <a:p>
            <a:pPr algn="ctr"/>
            <a:r>
              <a:rPr lang="en-US" sz="2000" dirty="0" smtClean="0">
                <a:solidFill>
                  <a:schemeClr val="tx1">
                    <a:lumMod val="65000"/>
                    <a:lumOff val="35000"/>
                  </a:schemeClr>
                </a:solidFill>
              </a:rPr>
              <a:t>Arrays</a:t>
            </a:r>
            <a:endParaRPr lang="en-US" sz="2000" dirty="0">
              <a:solidFill>
                <a:schemeClr val="tx1">
                  <a:lumMod val="65000"/>
                  <a:lumOff val="35000"/>
                </a:schemeClr>
              </a:solidFill>
            </a:endParaRPr>
          </a:p>
        </p:txBody>
      </p:sp>
      <p:sp>
        <p:nvSpPr>
          <p:cNvPr id="11" name="TextBox 10"/>
          <p:cNvSpPr txBox="1"/>
          <p:nvPr/>
        </p:nvSpPr>
        <p:spPr>
          <a:xfrm>
            <a:off x="5266134" y="4245181"/>
            <a:ext cx="1224644" cy="707886"/>
          </a:xfrm>
          <a:prstGeom prst="rect">
            <a:avLst/>
          </a:prstGeom>
          <a:noFill/>
        </p:spPr>
        <p:txBody>
          <a:bodyPr wrap="square" rtlCol="0">
            <a:spAutoFit/>
          </a:bodyPr>
          <a:lstStyle/>
          <a:p>
            <a:pPr algn="ctr"/>
            <a:r>
              <a:rPr lang="en-US" sz="2000" dirty="0" smtClean="0">
                <a:solidFill>
                  <a:schemeClr val="tx1">
                    <a:lumMod val="65000"/>
                    <a:lumOff val="35000"/>
                  </a:schemeClr>
                </a:solidFill>
              </a:rPr>
              <a:t>Canopy</a:t>
            </a:r>
          </a:p>
          <a:p>
            <a:pPr algn="ctr"/>
            <a:r>
              <a:rPr lang="en-US" sz="2000" dirty="0" smtClean="0">
                <a:solidFill>
                  <a:schemeClr val="tx1">
                    <a:lumMod val="65000"/>
                    <a:lumOff val="35000"/>
                  </a:schemeClr>
                </a:solidFill>
              </a:rPr>
              <a:t>Clustering</a:t>
            </a:r>
            <a:endParaRPr lang="en-US" sz="2000" dirty="0">
              <a:solidFill>
                <a:schemeClr val="tx1">
                  <a:lumMod val="65000"/>
                  <a:lumOff val="35000"/>
                </a:schemeClr>
              </a:solidFill>
            </a:endParaRPr>
          </a:p>
        </p:txBody>
      </p:sp>
      <p:sp>
        <p:nvSpPr>
          <p:cNvPr id="12" name="TextBox 11"/>
          <p:cNvSpPr txBox="1"/>
          <p:nvPr/>
        </p:nvSpPr>
        <p:spPr>
          <a:xfrm>
            <a:off x="5266211" y="5414522"/>
            <a:ext cx="1224644" cy="1015663"/>
          </a:xfrm>
          <a:prstGeom prst="rect">
            <a:avLst/>
          </a:prstGeom>
          <a:noFill/>
        </p:spPr>
        <p:txBody>
          <a:bodyPr wrap="square" rtlCol="0">
            <a:spAutoFit/>
          </a:bodyPr>
          <a:lstStyle/>
          <a:p>
            <a:pPr algn="ctr"/>
            <a:r>
              <a:rPr lang="en-US" sz="2000" dirty="0" smtClean="0">
                <a:solidFill>
                  <a:schemeClr val="tx1">
                    <a:lumMod val="65000"/>
                    <a:lumOff val="35000"/>
                  </a:schemeClr>
                </a:solidFill>
              </a:rPr>
              <a:t>Extended</a:t>
            </a:r>
          </a:p>
          <a:p>
            <a:pPr algn="ctr"/>
            <a:r>
              <a:rPr lang="en-US" sz="2000" dirty="0" smtClean="0">
                <a:solidFill>
                  <a:schemeClr val="tx1">
                    <a:lumMod val="65000"/>
                    <a:lumOff val="35000"/>
                  </a:schemeClr>
                </a:solidFill>
              </a:rPr>
              <a:t>Canopy</a:t>
            </a:r>
          </a:p>
          <a:p>
            <a:pPr algn="ctr"/>
            <a:r>
              <a:rPr lang="en-US" sz="2000" dirty="0" smtClean="0">
                <a:solidFill>
                  <a:schemeClr val="tx1">
                    <a:lumMod val="65000"/>
                    <a:lumOff val="35000"/>
                  </a:schemeClr>
                </a:solidFill>
              </a:rPr>
              <a:t>Clustering</a:t>
            </a:r>
            <a:endParaRPr lang="en-US" sz="2000" dirty="0">
              <a:solidFill>
                <a:schemeClr val="tx1">
                  <a:lumMod val="65000"/>
                  <a:lumOff val="35000"/>
                </a:schemeClr>
              </a:solidFill>
            </a:endParaRPr>
          </a:p>
        </p:txBody>
      </p:sp>
      <p:cxnSp>
        <p:nvCxnSpPr>
          <p:cNvPr id="14" name="Straight Arrow Connector 13"/>
          <p:cNvCxnSpPr>
            <a:stCxn id="2" idx="2"/>
          </p:cNvCxnSpPr>
          <p:nvPr/>
        </p:nvCxnSpPr>
        <p:spPr>
          <a:xfrm flipH="1">
            <a:off x="2514602" y="1679283"/>
            <a:ext cx="2003646" cy="4034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 idx="2"/>
            <a:endCxn id="4" idx="0"/>
          </p:cNvCxnSpPr>
          <p:nvPr/>
        </p:nvCxnSpPr>
        <p:spPr>
          <a:xfrm>
            <a:off x="2180359" y="2790667"/>
            <a:ext cx="8166" cy="55711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 idx="2"/>
          </p:cNvCxnSpPr>
          <p:nvPr/>
        </p:nvCxnSpPr>
        <p:spPr>
          <a:xfrm>
            <a:off x="4518248" y="1679283"/>
            <a:ext cx="1653952" cy="4034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490854" y="2729112"/>
            <a:ext cx="1" cy="6186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 idx="2"/>
          </p:cNvCxnSpPr>
          <p:nvPr/>
        </p:nvCxnSpPr>
        <p:spPr>
          <a:xfrm>
            <a:off x="4518248" y="1679283"/>
            <a:ext cx="15654" cy="10221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5" idx="2"/>
            <a:endCxn id="6" idx="0"/>
          </p:cNvCxnSpPr>
          <p:nvPr/>
        </p:nvCxnSpPr>
        <p:spPr>
          <a:xfrm flipH="1">
            <a:off x="3037609" y="3409331"/>
            <a:ext cx="1537113" cy="8237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878454" y="4872817"/>
            <a:ext cx="1" cy="6186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5" idx="2"/>
            <a:endCxn id="11" idx="0"/>
          </p:cNvCxnSpPr>
          <p:nvPr/>
        </p:nvCxnSpPr>
        <p:spPr>
          <a:xfrm>
            <a:off x="4574722" y="3409331"/>
            <a:ext cx="1303734" cy="8358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itle 1"/>
          <p:cNvSpPr>
            <a:spLocks noGrp="1"/>
          </p:cNvSpPr>
          <p:nvPr>
            <p:ph type="title" idx="4294967295"/>
          </p:nvPr>
        </p:nvSpPr>
        <p:spPr>
          <a:xfrm>
            <a:off x="0" y="0"/>
            <a:ext cx="9144000" cy="721079"/>
          </a:xfrm>
        </p:spPr>
        <p:txBody>
          <a:bodyPr>
            <a:normAutofit fontScale="90000"/>
          </a:bodyPr>
          <a:lstStyle/>
          <a:p>
            <a:r>
              <a:rPr lang="en-US" dirty="0" smtClean="0"/>
              <a:t>Overview of Schema-based Methods</a:t>
            </a:r>
            <a:endParaRPr lang="en-US" dirty="0"/>
          </a:p>
        </p:txBody>
      </p:sp>
      <p:sp>
        <p:nvSpPr>
          <p:cNvPr id="7" name="Footer Placeholder 6"/>
          <p:cNvSpPr>
            <a:spLocks noGrp="1"/>
          </p:cNvSpPr>
          <p:nvPr>
            <p:ph type="ftr" sz="quarter" idx="11"/>
          </p:nvPr>
        </p:nvSpPr>
        <p:spPr/>
        <p:txBody>
          <a:bodyPr/>
          <a:lstStyle/>
          <a:p>
            <a:r>
              <a:rPr lang="en-US" smtClean="0"/>
              <a:t>Papadakis &amp; Palpanas, ScaDS, Leipzig, July 2016</a:t>
            </a:r>
            <a:endParaRPr lang="el-GR"/>
          </a:p>
        </p:txBody>
      </p:sp>
      <p:cxnSp>
        <p:nvCxnSpPr>
          <p:cNvPr id="25" name="Straight Arrow Connector 24"/>
          <p:cNvCxnSpPr/>
          <p:nvPr/>
        </p:nvCxnSpPr>
        <p:spPr>
          <a:xfrm>
            <a:off x="4574722" y="3436998"/>
            <a:ext cx="1" cy="6186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83311" y="4038430"/>
            <a:ext cx="1382823" cy="400110"/>
          </a:xfrm>
          <a:prstGeom prst="rect">
            <a:avLst/>
          </a:prstGeom>
          <a:noFill/>
        </p:spPr>
        <p:txBody>
          <a:bodyPr wrap="square" rtlCol="0">
            <a:spAutoFit/>
          </a:bodyPr>
          <a:lstStyle/>
          <a:p>
            <a:pPr algn="ctr"/>
            <a:r>
              <a:rPr lang="en-US" sz="2000" dirty="0" err="1" smtClean="0">
                <a:solidFill>
                  <a:schemeClr val="tx1">
                    <a:lumMod val="65000"/>
                    <a:lumOff val="35000"/>
                  </a:schemeClr>
                </a:solidFill>
              </a:rPr>
              <a:t>MFIBlocks</a:t>
            </a:r>
            <a:endParaRPr lang="en-US" sz="2000" dirty="0">
              <a:solidFill>
                <a:schemeClr val="tx1">
                  <a:lumMod val="65000"/>
                  <a:lumOff val="35000"/>
                </a:schemeClr>
              </a:solidFill>
            </a:endParaRPr>
          </a:p>
        </p:txBody>
      </p:sp>
      <p:sp>
        <p:nvSpPr>
          <p:cNvPr id="24" name="TextBox 23"/>
          <p:cNvSpPr txBox="1"/>
          <p:nvPr/>
        </p:nvSpPr>
        <p:spPr>
          <a:xfrm>
            <a:off x="5549470" y="3347777"/>
            <a:ext cx="1882616" cy="707886"/>
          </a:xfrm>
          <a:prstGeom prst="rect">
            <a:avLst/>
          </a:prstGeom>
          <a:noFill/>
        </p:spPr>
        <p:txBody>
          <a:bodyPr wrap="square" rtlCol="0">
            <a:spAutoFit/>
          </a:bodyPr>
          <a:lstStyle/>
          <a:p>
            <a:pPr algn="ctr"/>
            <a:r>
              <a:rPr lang="en-US" sz="2000" dirty="0" smtClean="0">
                <a:solidFill>
                  <a:schemeClr val="tx1">
                    <a:lumMod val="65000"/>
                    <a:lumOff val="35000"/>
                  </a:schemeClr>
                </a:solidFill>
              </a:rPr>
              <a:t>Extended Suffix</a:t>
            </a:r>
          </a:p>
          <a:p>
            <a:pPr algn="ctr"/>
            <a:r>
              <a:rPr lang="en-US" sz="2000" dirty="0" smtClean="0">
                <a:solidFill>
                  <a:schemeClr val="tx1">
                    <a:lumMod val="65000"/>
                    <a:lumOff val="35000"/>
                  </a:schemeClr>
                </a:solidFill>
              </a:rPr>
              <a:t>Arrays</a:t>
            </a:r>
            <a:endParaRPr lang="en-US" sz="2000" dirty="0">
              <a:solidFill>
                <a:schemeClr val="tx1">
                  <a:lumMod val="65000"/>
                  <a:lumOff val="35000"/>
                </a:schemeClr>
              </a:solidFill>
            </a:endParaRPr>
          </a:p>
        </p:txBody>
      </p:sp>
    </p:spTree>
    <p:extLst>
      <p:ext uri="{BB962C8B-B14F-4D97-AF65-F5344CB8AC3E}">
        <p14:creationId xmlns:p14="http://schemas.microsoft.com/office/powerpoint/2010/main" val="6165492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79173"/>
            <a:ext cx="9036496" cy="400110"/>
          </a:xfrm>
          <a:prstGeom prst="rect">
            <a:avLst/>
          </a:prstGeom>
          <a:noFill/>
        </p:spPr>
        <p:txBody>
          <a:bodyPr wrap="square" rtlCol="0">
            <a:spAutoFit/>
          </a:bodyPr>
          <a:lstStyle/>
          <a:p>
            <a:pPr algn="ctr"/>
            <a:r>
              <a:rPr lang="en-US" sz="2000" dirty="0" smtClean="0">
                <a:solidFill>
                  <a:srgbClr val="0070C0"/>
                </a:solidFill>
              </a:rPr>
              <a:t>Standard Blocking</a:t>
            </a:r>
          </a:p>
        </p:txBody>
      </p:sp>
      <p:sp>
        <p:nvSpPr>
          <p:cNvPr id="3" name="TextBox 2"/>
          <p:cNvSpPr txBox="1"/>
          <p:nvPr/>
        </p:nvSpPr>
        <p:spPr>
          <a:xfrm>
            <a:off x="1323108" y="2082781"/>
            <a:ext cx="1714501" cy="707886"/>
          </a:xfrm>
          <a:prstGeom prst="rect">
            <a:avLst/>
          </a:prstGeom>
          <a:noFill/>
        </p:spPr>
        <p:txBody>
          <a:bodyPr wrap="square" rtlCol="0">
            <a:spAutoFit/>
          </a:bodyPr>
          <a:lstStyle/>
          <a:p>
            <a:pPr algn="ctr"/>
            <a:r>
              <a:rPr lang="en-US" sz="2000" dirty="0" smtClean="0">
                <a:solidFill>
                  <a:schemeClr val="tx1">
                    <a:lumMod val="65000"/>
                    <a:lumOff val="35000"/>
                  </a:schemeClr>
                </a:solidFill>
              </a:rPr>
              <a:t>Sorted </a:t>
            </a:r>
          </a:p>
          <a:p>
            <a:pPr algn="ctr"/>
            <a:r>
              <a:rPr lang="en-US" sz="2000" dirty="0" smtClean="0">
                <a:solidFill>
                  <a:schemeClr val="tx1">
                    <a:lumMod val="65000"/>
                    <a:lumOff val="35000"/>
                  </a:schemeClr>
                </a:solidFill>
              </a:rPr>
              <a:t>Neighborhood</a:t>
            </a:r>
            <a:endParaRPr lang="en-US" sz="2000" dirty="0">
              <a:solidFill>
                <a:schemeClr val="tx1">
                  <a:lumMod val="65000"/>
                  <a:lumOff val="35000"/>
                </a:schemeClr>
              </a:solidFill>
            </a:endParaRPr>
          </a:p>
        </p:txBody>
      </p:sp>
      <p:sp>
        <p:nvSpPr>
          <p:cNvPr id="4" name="TextBox 3"/>
          <p:cNvSpPr txBox="1"/>
          <p:nvPr/>
        </p:nvSpPr>
        <p:spPr>
          <a:xfrm>
            <a:off x="1208810" y="3347777"/>
            <a:ext cx="1959430" cy="707886"/>
          </a:xfrm>
          <a:prstGeom prst="rect">
            <a:avLst/>
          </a:prstGeom>
          <a:noFill/>
        </p:spPr>
        <p:txBody>
          <a:bodyPr wrap="square" rtlCol="0">
            <a:spAutoFit/>
          </a:bodyPr>
          <a:lstStyle/>
          <a:p>
            <a:pPr algn="ctr"/>
            <a:r>
              <a:rPr lang="en-US" sz="2000" dirty="0" smtClean="0">
                <a:solidFill>
                  <a:srgbClr val="0070C0"/>
                </a:solidFill>
              </a:rPr>
              <a:t>Extended Sorted </a:t>
            </a:r>
          </a:p>
          <a:p>
            <a:pPr algn="ctr"/>
            <a:r>
              <a:rPr lang="en-US" sz="2000" dirty="0" smtClean="0">
                <a:solidFill>
                  <a:srgbClr val="0070C0"/>
                </a:solidFill>
              </a:rPr>
              <a:t>Neighborhood</a:t>
            </a:r>
            <a:endParaRPr lang="en-US" sz="2000" dirty="0">
              <a:solidFill>
                <a:srgbClr val="0070C0"/>
              </a:solidFill>
            </a:endParaRPr>
          </a:p>
        </p:txBody>
      </p:sp>
      <p:sp>
        <p:nvSpPr>
          <p:cNvPr id="5" name="TextBox 4"/>
          <p:cNvSpPr txBox="1"/>
          <p:nvPr/>
        </p:nvSpPr>
        <p:spPr>
          <a:xfrm>
            <a:off x="3962400" y="2701445"/>
            <a:ext cx="1224644" cy="707886"/>
          </a:xfrm>
          <a:prstGeom prst="rect">
            <a:avLst/>
          </a:prstGeom>
          <a:noFill/>
        </p:spPr>
        <p:txBody>
          <a:bodyPr wrap="square" rtlCol="0">
            <a:spAutoFit/>
          </a:bodyPr>
          <a:lstStyle/>
          <a:p>
            <a:pPr algn="ctr"/>
            <a:r>
              <a:rPr lang="en-US" sz="2000" dirty="0" smtClean="0">
                <a:solidFill>
                  <a:srgbClr val="0070C0"/>
                </a:solidFill>
              </a:rPr>
              <a:t>Q-grams </a:t>
            </a:r>
          </a:p>
          <a:p>
            <a:pPr algn="ctr"/>
            <a:r>
              <a:rPr lang="en-US" sz="2000" dirty="0" smtClean="0">
                <a:solidFill>
                  <a:srgbClr val="0070C0"/>
                </a:solidFill>
              </a:rPr>
              <a:t>Blocking</a:t>
            </a:r>
            <a:endParaRPr lang="en-US" sz="2000" dirty="0">
              <a:solidFill>
                <a:srgbClr val="0070C0"/>
              </a:solidFill>
            </a:endParaRPr>
          </a:p>
        </p:txBody>
      </p:sp>
      <p:sp>
        <p:nvSpPr>
          <p:cNvPr id="6" name="TextBox 5"/>
          <p:cNvSpPr txBox="1"/>
          <p:nvPr/>
        </p:nvSpPr>
        <p:spPr>
          <a:xfrm>
            <a:off x="2425287" y="4233125"/>
            <a:ext cx="1224644" cy="1015663"/>
          </a:xfrm>
          <a:prstGeom prst="rect">
            <a:avLst/>
          </a:prstGeom>
          <a:noFill/>
        </p:spPr>
        <p:txBody>
          <a:bodyPr wrap="square" rtlCol="0">
            <a:spAutoFit/>
          </a:bodyPr>
          <a:lstStyle/>
          <a:p>
            <a:pPr algn="ctr"/>
            <a:r>
              <a:rPr lang="en-US" sz="2000" dirty="0" smtClean="0">
                <a:solidFill>
                  <a:srgbClr val="0070C0"/>
                </a:solidFill>
              </a:rPr>
              <a:t>Extended Q-grams </a:t>
            </a:r>
          </a:p>
          <a:p>
            <a:pPr algn="ctr"/>
            <a:r>
              <a:rPr lang="en-US" sz="2000" dirty="0" smtClean="0">
                <a:solidFill>
                  <a:srgbClr val="0070C0"/>
                </a:solidFill>
              </a:rPr>
              <a:t>Blocking</a:t>
            </a:r>
            <a:endParaRPr lang="en-US" sz="2000" dirty="0">
              <a:solidFill>
                <a:srgbClr val="0070C0"/>
              </a:solidFill>
            </a:endParaRPr>
          </a:p>
        </p:txBody>
      </p:sp>
      <p:sp>
        <p:nvSpPr>
          <p:cNvPr id="9" name="TextBox 8"/>
          <p:cNvSpPr txBox="1"/>
          <p:nvPr/>
        </p:nvSpPr>
        <p:spPr>
          <a:xfrm>
            <a:off x="5929745" y="2082781"/>
            <a:ext cx="1224644" cy="707886"/>
          </a:xfrm>
          <a:prstGeom prst="rect">
            <a:avLst/>
          </a:prstGeom>
          <a:noFill/>
        </p:spPr>
        <p:txBody>
          <a:bodyPr wrap="square" rtlCol="0">
            <a:spAutoFit/>
          </a:bodyPr>
          <a:lstStyle/>
          <a:p>
            <a:pPr algn="ctr"/>
            <a:r>
              <a:rPr lang="en-US" sz="2000" dirty="0" smtClean="0">
                <a:solidFill>
                  <a:schemeClr val="tx1">
                    <a:lumMod val="65000"/>
                    <a:lumOff val="35000"/>
                  </a:schemeClr>
                </a:solidFill>
              </a:rPr>
              <a:t>Suffix</a:t>
            </a:r>
          </a:p>
          <a:p>
            <a:pPr algn="ctr"/>
            <a:r>
              <a:rPr lang="en-US" sz="2000" dirty="0" smtClean="0">
                <a:solidFill>
                  <a:schemeClr val="tx1">
                    <a:lumMod val="65000"/>
                    <a:lumOff val="35000"/>
                  </a:schemeClr>
                </a:solidFill>
              </a:rPr>
              <a:t>Arrays</a:t>
            </a:r>
            <a:endParaRPr lang="en-US" sz="2000" dirty="0">
              <a:solidFill>
                <a:schemeClr val="tx1">
                  <a:lumMod val="65000"/>
                  <a:lumOff val="35000"/>
                </a:schemeClr>
              </a:solidFill>
            </a:endParaRPr>
          </a:p>
        </p:txBody>
      </p:sp>
      <p:sp>
        <p:nvSpPr>
          <p:cNvPr id="11" name="TextBox 10"/>
          <p:cNvSpPr txBox="1"/>
          <p:nvPr/>
        </p:nvSpPr>
        <p:spPr>
          <a:xfrm>
            <a:off x="5266134" y="4245181"/>
            <a:ext cx="1224644" cy="707886"/>
          </a:xfrm>
          <a:prstGeom prst="rect">
            <a:avLst/>
          </a:prstGeom>
          <a:noFill/>
        </p:spPr>
        <p:txBody>
          <a:bodyPr wrap="square" rtlCol="0">
            <a:spAutoFit/>
          </a:bodyPr>
          <a:lstStyle/>
          <a:p>
            <a:pPr algn="ctr"/>
            <a:r>
              <a:rPr lang="en-US" sz="2000" dirty="0" smtClean="0">
                <a:solidFill>
                  <a:schemeClr val="tx1">
                    <a:lumMod val="65000"/>
                    <a:lumOff val="35000"/>
                  </a:schemeClr>
                </a:solidFill>
              </a:rPr>
              <a:t>Canopy</a:t>
            </a:r>
          </a:p>
          <a:p>
            <a:pPr algn="ctr"/>
            <a:r>
              <a:rPr lang="en-US" sz="2000" dirty="0" smtClean="0">
                <a:solidFill>
                  <a:schemeClr val="tx1">
                    <a:lumMod val="65000"/>
                    <a:lumOff val="35000"/>
                  </a:schemeClr>
                </a:solidFill>
              </a:rPr>
              <a:t>Clustering</a:t>
            </a:r>
            <a:endParaRPr lang="en-US" sz="2000" dirty="0">
              <a:solidFill>
                <a:schemeClr val="tx1">
                  <a:lumMod val="65000"/>
                  <a:lumOff val="35000"/>
                </a:schemeClr>
              </a:solidFill>
            </a:endParaRPr>
          </a:p>
        </p:txBody>
      </p:sp>
      <p:sp>
        <p:nvSpPr>
          <p:cNvPr id="12" name="TextBox 11"/>
          <p:cNvSpPr txBox="1"/>
          <p:nvPr/>
        </p:nvSpPr>
        <p:spPr>
          <a:xfrm>
            <a:off x="5266211" y="5414522"/>
            <a:ext cx="1224644" cy="1015663"/>
          </a:xfrm>
          <a:prstGeom prst="rect">
            <a:avLst/>
          </a:prstGeom>
          <a:noFill/>
        </p:spPr>
        <p:txBody>
          <a:bodyPr wrap="square" rtlCol="0">
            <a:spAutoFit/>
          </a:bodyPr>
          <a:lstStyle/>
          <a:p>
            <a:pPr algn="ctr"/>
            <a:r>
              <a:rPr lang="en-US" sz="2000" dirty="0" smtClean="0">
                <a:solidFill>
                  <a:schemeClr val="tx1">
                    <a:lumMod val="65000"/>
                    <a:lumOff val="35000"/>
                  </a:schemeClr>
                </a:solidFill>
              </a:rPr>
              <a:t>Extended</a:t>
            </a:r>
          </a:p>
          <a:p>
            <a:pPr algn="ctr"/>
            <a:r>
              <a:rPr lang="en-US" sz="2000" dirty="0" smtClean="0">
                <a:solidFill>
                  <a:schemeClr val="tx1">
                    <a:lumMod val="65000"/>
                    <a:lumOff val="35000"/>
                  </a:schemeClr>
                </a:solidFill>
              </a:rPr>
              <a:t>Canopy</a:t>
            </a:r>
          </a:p>
          <a:p>
            <a:pPr algn="ctr"/>
            <a:r>
              <a:rPr lang="en-US" sz="2000" dirty="0" smtClean="0">
                <a:solidFill>
                  <a:schemeClr val="tx1">
                    <a:lumMod val="65000"/>
                    <a:lumOff val="35000"/>
                  </a:schemeClr>
                </a:solidFill>
              </a:rPr>
              <a:t>Clustering</a:t>
            </a:r>
            <a:endParaRPr lang="en-US" sz="2000" dirty="0">
              <a:solidFill>
                <a:schemeClr val="tx1">
                  <a:lumMod val="65000"/>
                  <a:lumOff val="35000"/>
                </a:schemeClr>
              </a:solidFill>
            </a:endParaRPr>
          </a:p>
        </p:txBody>
      </p:sp>
      <p:cxnSp>
        <p:nvCxnSpPr>
          <p:cNvPr id="14" name="Straight Arrow Connector 13"/>
          <p:cNvCxnSpPr>
            <a:stCxn id="2" idx="2"/>
          </p:cNvCxnSpPr>
          <p:nvPr/>
        </p:nvCxnSpPr>
        <p:spPr>
          <a:xfrm flipH="1">
            <a:off x="2514602" y="1679283"/>
            <a:ext cx="2003646" cy="4034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 idx="2"/>
            <a:endCxn id="4" idx="0"/>
          </p:cNvCxnSpPr>
          <p:nvPr/>
        </p:nvCxnSpPr>
        <p:spPr>
          <a:xfrm>
            <a:off x="2180359" y="2790667"/>
            <a:ext cx="8166" cy="55711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 idx="2"/>
          </p:cNvCxnSpPr>
          <p:nvPr/>
        </p:nvCxnSpPr>
        <p:spPr>
          <a:xfrm>
            <a:off x="4518248" y="1679283"/>
            <a:ext cx="1653952" cy="4034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490854" y="2729112"/>
            <a:ext cx="1" cy="6186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 idx="2"/>
          </p:cNvCxnSpPr>
          <p:nvPr/>
        </p:nvCxnSpPr>
        <p:spPr>
          <a:xfrm>
            <a:off x="4518248" y="1679283"/>
            <a:ext cx="15654" cy="10221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5" idx="2"/>
            <a:endCxn id="6" idx="0"/>
          </p:cNvCxnSpPr>
          <p:nvPr/>
        </p:nvCxnSpPr>
        <p:spPr>
          <a:xfrm flipH="1">
            <a:off x="3037609" y="3409331"/>
            <a:ext cx="1537113" cy="8237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878454" y="4872817"/>
            <a:ext cx="1" cy="6186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5" idx="2"/>
            <a:endCxn id="11" idx="0"/>
          </p:cNvCxnSpPr>
          <p:nvPr/>
        </p:nvCxnSpPr>
        <p:spPr>
          <a:xfrm>
            <a:off x="4574722" y="3409331"/>
            <a:ext cx="1303734" cy="8358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itle 1"/>
          <p:cNvSpPr>
            <a:spLocks noGrp="1"/>
          </p:cNvSpPr>
          <p:nvPr>
            <p:ph type="title" idx="4294967295"/>
          </p:nvPr>
        </p:nvSpPr>
        <p:spPr>
          <a:xfrm>
            <a:off x="0" y="0"/>
            <a:ext cx="9144000" cy="721079"/>
          </a:xfrm>
        </p:spPr>
        <p:txBody>
          <a:bodyPr>
            <a:normAutofit fontScale="90000"/>
          </a:bodyPr>
          <a:lstStyle/>
          <a:p>
            <a:r>
              <a:rPr lang="en-US" dirty="0" smtClean="0"/>
              <a:t>Overview of Schema-based Methods</a:t>
            </a:r>
            <a:endParaRPr lang="en-US" dirty="0"/>
          </a:p>
        </p:txBody>
      </p:sp>
      <p:sp>
        <p:nvSpPr>
          <p:cNvPr id="7" name="Footer Placeholder 6"/>
          <p:cNvSpPr>
            <a:spLocks noGrp="1"/>
          </p:cNvSpPr>
          <p:nvPr>
            <p:ph type="ftr" sz="quarter" idx="11"/>
          </p:nvPr>
        </p:nvSpPr>
        <p:spPr/>
        <p:txBody>
          <a:bodyPr/>
          <a:lstStyle/>
          <a:p>
            <a:r>
              <a:rPr lang="en-US" smtClean="0"/>
              <a:t>Papadakis &amp; Palpanas, ScaDS, Leipzig, July 2016</a:t>
            </a:r>
            <a:endParaRPr lang="el-GR"/>
          </a:p>
        </p:txBody>
      </p:sp>
      <p:cxnSp>
        <p:nvCxnSpPr>
          <p:cNvPr id="25" name="Straight Arrow Connector 24"/>
          <p:cNvCxnSpPr/>
          <p:nvPr/>
        </p:nvCxnSpPr>
        <p:spPr>
          <a:xfrm>
            <a:off x="4574722" y="3436998"/>
            <a:ext cx="1" cy="6186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83311" y="4038430"/>
            <a:ext cx="1382823" cy="400110"/>
          </a:xfrm>
          <a:prstGeom prst="rect">
            <a:avLst/>
          </a:prstGeom>
          <a:noFill/>
        </p:spPr>
        <p:txBody>
          <a:bodyPr wrap="square" rtlCol="0">
            <a:spAutoFit/>
          </a:bodyPr>
          <a:lstStyle/>
          <a:p>
            <a:pPr algn="ctr"/>
            <a:r>
              <a:rPr lang="en-US" sz="2000" dirty="0" err="1" smtClean="0">
                <a:solidFill>
                  <a:schemeClr val="tx1">
                    <a:lumMod val="65000"/>
                    <a:lumOff val="35000"/>
                  </a:schemeClr>
                </a:solidFill>
              </a:rPr>
              <a:t>MFIBlocks</a:t>
            </a:r>
            <a:endParaRPr lang="en-US" sz="2000" dirty="0">
              <a:solidFill>
                <a:schemeClr val="tx1">
                  <a:lumMod val="65000"/>
                  <a:lumOff val="35000"/>
                </a:schemeClr>
              </a:solidFill>
            </a:endParaRPr>
          </a:p>
        </p:txBody>
      </p:sp>
      <p:sp>
        <p:nvSpPr>
          <p:cNvPr id="24" name="TextBox 23"/>
          <p:cNvSpPr txBox="1"/>
          <p:nvPr/>
        </p:nvSpPr>
        <p:spPr>
          <a:xfrm>
            <a:off x="5549470" y="3347777"/>
            <a:ext cx="1882616" cy="707886"/>
          </a:xfrm>
          <a:prstGeom prst="rect">
            <a:avLst/>
          </a:prstGeom>
          <a:noFill/>
        </p:spPr>
        <p:txBody>
          <a:bodyPr wrap="square" rtlCol="0">
            <a:spAutoFit/>
          </a:bodyPr>
          <a:lstStyle/>
          <a:p>
            <a:pPr algn="ctr"/>
            <a:r>
              <a:rPr lang="en-US" sz="2000" dirty="0" smtClean="0">
                <a:solidFill>
                  <a:schemeClr val="tx1">
                    <a:lumMod val="65000"/>
                    <a:lumOff val="35000"/>
                  </a:schemeClr>
                </a:solidFill>
              </a:rPr>
              <a:t>Extended Suffix</a:t>
            </a:r>
          </a:p>
          <a:p>
            <a:pPr algn="ctr"/>
            <a:r>
              <a:rPr lang="en-US" sz="2000" dirty="0" smtClean="0">
                <a:solidFill>
                  <a:schemeClr val="tx1">
                    <a:lumMod val="65000"/>
                    <a:lumOff val="35000"/>
                  </a:schemeClr>
                </a:solidFill>
              </a:rPr>
              <a:t>Arrays</a:t>
            </a:r>
            <a:endParaRPr lang="en-US" sz="2000" dirty="0">
              <a:solidFill>
                <a:schemeClr val="tx1">
                  <a:lumMod val="65000"/>
                  <a:lumOff val="35000"/>
                </a:schemeClr>
              </a:solidFill>
            </a:endParaRPr>
          </a:p>
        </p:txBody>
      </p:sp>
      <p:sp>
        <p:nvSpPr>
          <p:cNvPr id="8" name="TextBox 7"/>
          <p:cNvSpPr txBox="1"/>
          <p:nvPr/>
        </p:nvSpPr>
        <p:spPr>
          <a:xfrm>
            <a:off x="385332" y="5629965"/>
            <a:ext cx="1526315" cy="584775"/>
          </a:xfrm>
          <a:prstGeom prst="rect">
            <a:avLst/>
          </a:prstGeom>
          <a:noFill/>
        </p:spPr>
        <p:txBody>
          <a:bodyPr wrap="none" rtlCol="0">
            <a:spAutoFit/>
          </a:bodyPr>
          <a:lstStyle/>
          <a:p>
            <a:pPr algn="ctr"/>
            <a:r>
              <a:rPr lang="en-US" sz="1600" b="1" dirty="0" smtClean="0">
                <a:solidFill>
                  <a:schemeClr val="accent1"/>
                </a:solidFill>
              </a:rPr>
              <a:t>LAZY BLOCKING</a:t>
            </a:r>
          </a:p>
          <a:p>
            <a:pPr algn="ctr"/>
            <a:r>
              <a:rPr lang="en-US" sz="1600" b="1" dirty="0" smtClean="0">
                <a:solidFill>
                  <a:schemeClr val="accent1"/>
                </a:solidFill>
              </a:rPr>
              <a:t>METHODS</a:t>
            </a:r>
            <a:endParaRPr lang="en-US" sz="1600" b="1" dirty="0">
              <a:solidFill>
                <a:schemeClr val="accent1"/>
              </a:solidFill>
            </a:endParaRPr>
          </a:p>
        </p:txBody>
      </p:sp>
      <p:sp>
        <p:nvSpPr>
          <p:cNvPr id="16" name="Explosion 2 15"/>
          <p:cNvSpPr/>
          <p:nvPr/>
        </p:nvSpPr>
        <p:spPr>
          <a:xfrm rot="1108525">
            <a:off x="92280" y="4977391"/>
            <a:ext cx="2324500" cy="1709738"/>
          </a:xfrm>
          <a:prstGeom prst="irregularSeal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27929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79173"/>
            <a:ext cx="9036496" cy="400110"/>
          </a:xfrm>
          <a:prstGeom prst="rect">
            <a:avLst/>
          </a:prstGeom>
          <a:noFill/>
        </p:spPr>
        <p:txBody>
          <a:bodyPr wrap="square" rtlCol="0">
            <a:spAutoFit/>
          </a:bodyPr>
          <a:lstStyle/>
          <a:p>
            <a:pPr algn="ctr"/>
            <a:r>
              <a:rPr lang="en-US" sz="2000" dirty="0" smtClean="0">
                <a:solidFill>
                  <a:srgbClr val="0070C0"/>
                </a:solidFill>
              </a:rPr>
              <a:t>Standard Blocking</a:t>
            </a:r>
          </a:p>
        </p:txBody>
      </p:sp>
      <p:sp>
        <p:nvSpPr>
          <p:cNvPr id="3" name="TextBox 2"/>
          <p:cNvSpPr txBox="1"/>
          <p:nvPr/>
        </p:nvSpPr>
        <p:spPr>
          <a:xfrm>
            <a:off x="1323108" y="2082781"/>
            <a:ext cx="1714501" cy="707886"/>
          </a:xfrm>
          <a:prstGeom prst="rect">
            <a:avLst/>
          </a:prstGeom>
          <a:noFill/>
        </p:spPr>
        <p:txBody>
          <a:bodyPr wrap="square" rtlCol="0">
            <a:spAutoFit/>
          </a:bodyPr>
          <a:lstStyle/>
          <a:p>
            <a:pPr algn="ctr"/>
            <a:r>
              <a:rPr lang="en-US" sz="2000" dirty="0" smtClean="0">
                <a:solidFill>
                  <a:srgbClr val="FF0000"/>
                </a:solidFill>
              </a:rPr>
              <a:t>Sorted </a:t>
            </a:r>
          </a:p>
          <a:p>
            <a:pPr algn="ctr"/>
            <a:r>
              <a:rPr lang="en-US" sz="2000" dirty="0" smtClean="0">
                <a:solidFill>
                  <a:srgbClr val="FF0000"/>
                </a:solidFill>
              </a:rPr>
              <a:t>Neighborhood</a:t>
            </a:r>
            <a:endParaRPr lang="en-US" sz="2000" dirty="0">
              <a:solidFill>
                <a:srgbClr val="FF0000"/>
              </a:solidFill>
            </a:endParaRPr>
          </a:p>
        </p:txBody>
      </p:sp>
      <p:sp>
        <p:nvSpPr>
          <p:cNvPr id="4" name="TextBox 3"/>
          <p:cNvSpPr txBox="1"/>
          <p:nvPr/>
        </p:nvSpPr>
        <p:spPr>
          <a:xfrm>
            <a:off x="1208810" y="3347777"/>
            <a:ext cx="1959430" cy="707886"/>
          </a:xfrm>
          <a:prstGeom prst="rect">
            <a:avLst/>
          </a:prstGeom>
          <a:noFill/>
        </p:spPr>
        <p:txBody>
          <a:bodyPr wrap="square" rtlCol="0">
            <a:spAutoFit/>
          </a:bodyPr>
          <a:lstStyle/>
          <a:p>
            <a:pPr algn="ctr"/>
            <a:r>
              <a:rPr lang="en-US" sz="2000" dirty="0" smtClean="0">
                <a:solidFill>
                  <a:srgbClr val="0070C0"/>
                </a:solidFill>
              </a:rPr>
              <a:t>Extended Sorted </a:t>
            </a:r>
          </a:p>
          <a:p>
            <a:pPr algn="ctr"/>
            <a:r>
              <a:rPr lang="en-US" sz="2000" dirty="0" smtClean="0">
                <a:solidFill>
                  <a:srgbClr val="0070C0"/>
                </a:solidFill>
              </a:rPr>
              <a:t>Neighborhood</a:t>
            </a:r>
            <a:endParaRPr lang="en-US" sz="2000" dirty="0">
              <a:solidFill>
                <a:srgbClr val="0070C0"/>
              </a:solidFill>
            </a:endParaRPr>
          </a:p>
        </p:txBody>
      </p:sp>
      <p:sp>
        <p:nvSpPr>
          <p:cNvPr id="5" name="TextBox 4"/>
          <p:cNvSpPr txBox="1"/>
          <p:nvPr/>
        </p:nvSpPr>
        <p:spPr>
          <a:xfrm>
            <a:off x="3962400" y="2701445"/>
            <a:ext cx="1224644" cy="707886"/>
          </a:xfrm>
          <a:prstGeom prst="rect">
            <a:avLst/>
          </a:prstGeom>
          <a:noFill/>
        </p:spPr>
        <p:txBody>
          <a:bodyPr wrap="square" rtlCol="0">
            <a:spAutoFit/>
          </a:bodyPr>
          <a:lstStyle/>
          <a:p>
            <a:pPr algn="ctr"/>
            <a:r>
              <a:rPr lang="en-US" sz="2000" dirty="0" smtClean="0">
                <a:solidFill>
                  <a:srgbClr val="0070C0"/>
                </a:solidFill>
              </a:rPr>
              <a:t>Q-grams </a:t>
            </a:r>
          </a:p>
          <a:p>
            <a:pPr algn="ctr"/>
            <a:r>
              <a:rPr lang="en-US" sz="2000" dirty="0" smtClean="0">
                <a:solidFill>
                  <a:srgbClr val="0070C0"/>
                </a:solidFill>
              </a:rPr>
              <a:t>Blocking</a:t>
            </a:r>
            <a:endParaRPr lang="en-US" sz="2000" dirty="0">
              <a:solidFill>
                <a:srgbClr val="0070C0"/>
              </a:solidFill>
            </a:endParaRPr>
          </a:p>
        </p:txBody>
      </p:sp>
      <p:sp>
        <p:nvSpPr>
          <p:cNvPr id="6" name="TextBox 5"/>
          <p:cNvSpPr txBox="1"/>
          <p:nvPr/>
        </p:nvSpPr>
        <p:spPr>
          <a:xfrm>
            <a:off x="2425287" y="4233125"/>
            <a:ext cx="1224644" cy="1015663"/>
          </a:xfrm>
          <a:prstGeom prst="rect">
            <a:avLst/>
          </a:prstGeom>
          <a:noFill/>
        </p:spPr>
        <p:txBody>
          <a:bodyPr wrap="square" rtlCol="0">
            <a:spAutoFit/>
          </a:bodyPr>
          <a:lstStyle/>
          <a:p>
            <a:pPr algn="ctr"/>
            <a:r>
              <a:rPr lang="en-US" sz="2000" dirty="0" smtClean="0">
                <a:solidFill>
                  <a:srgbClr val="0070C0"/>
                </a:solidFill>
              </a:rPr>
              <a:t>Extended Q-grams </a:t>
            </a:r>
          </a:p>
          <a:p>
            <a:pPr algn="ctr"/>
            <a:r>
              <a:rPr lang="en-US" sz="2000" dirty="0" smtClean="0">
                <a:solidFill>
                  <a:srgbClr val="0070C0"/>
                </a:solidFill>
              </a:rPr>
              <a:t>Blocking</a:t>
            </a:r>
            <a:endParaRPr lang="en-US" sz="2000" dirty="0">
              <a:solidFill>
                <a:srgbClr val="0070C0"/>
              </a:solidFill>
            </a:endParaRPr>
          </a:p>
        </p:txBody>
      </p:sp>
      <p:sp>
        <p:nvSpPr>
          <p:cNvPr id="9" name="TextBox 8"/>
          <p:cNvSpPr txBox="1"/>
          <p:nvPr/>
        </p:nvSpPr>
        <p:spPr>
          <a:xfrm>
            <a:off x="5929745" y="2082781"/>
            <a:ext cx="1224644" cy="707886"/>
          </a:xfrm>
          <a:prstGeom prst="rect">
            <a:avLst/>
          </a:prstGeom>
          <a:noFill/>
        </p:spPr>
        <p:txBody>
          <a:bodyPr wrap="square" rtlCol="0">
            <a:spAutoFit/>
          </a:bodyPr>
          <a:lstStyle/>
          <a:p>
            <a:pPr algn="ctr"/>
            <a:r>
              <a:rPr lang="en-US" sz="2000" dirty="0" smtClean="0">
                <a:solidFill>
                  <a:srgbClr val="FF0000"/>
                </a:solidFill>
              </a:rPr>
              <a:t>Suffix</a:t>
            </a:r>
          </a:p>
          <a:p>
            <a:pPr algn="ctr"/>
            <a:r>
              <a:rPr lang="en-US" sz="2000" dirty="0" smtClean="0">
                <a:solidFill>
                  <a:srgbClr val="FF0000"/>
                </a:solidFill>
              </a:rPr>
              <a:t>Arrays</a:t>
            </a:r>
            <a:endParaRPr lang="en-US" sz="2000" dirty="0">
              <a:solidFill>
                <a:srgbClr val="FF0000"/>
              </a:solidFill>
            </a:endParaRPr>
          </a:p>
        </p:txBody>
      </p:sp>
      <p:sp>
        <p:nvSpPr>
          <p:cNvPr id="11" name="TextBox 10"/>
          <p:cNvSpPr txBox="1"/>
          <p:nvPr/>
        </p:nvSpPr>
        <p:spPr>
          <a:xfrm>
            <a:off x="5266134" y="4245181"/>
            <a:ext cx="1224644" cy="707886"/>
          </a:xfrm>
          <a:prstGeom prst="rect">
            <a:avLst/>
          </a:prstGeom>
          <a:noFill/>
        </p:spPr>
        <p:txBody>
          <a:bodyPr wrap="square" rtlCol="0">
            <a:spAutoFit/>
          </a:bodyPr>
          <a:lstStyle/>
          <a:p>
            <a:pPr algn="ctr"/>
            <a:r>
              <a:rPr lang="en-US" sz="2000" dirty="0" smtClean="0">
                <a:solidFill>
                  <a:srgbClr val="FF0000"/>
                </a:solidFill>
              </a:rPr>
              <a:t>Canopy</a:t>
            </a:r>
          </a:p>
          <a:p>
            <a:pPr algn="ctr"/>
            <a:r>
              <a:rPr lang="en-US" sz="2000" dirty="0" smtClean="0">
                <a:solidFill>
                  <a:srgbClr val="FF0000"/>
                </a:solidFill>
              </a:rPr>
              <a:t>Clustering</a:t>
            </a:r>
            <a:endParaRPr lang="en-US" sz="2000" dirty="0">
              <a:solidFill>
                <a:srgbClr val="FF0000"/>
              </a:solidFill>
            </a:endParaRPr>
          </a:p>
        </p:txBody>
      </p:sp>
      <p:sp>
        <p:nvSpPr>
          <p:cNvPr id="12" name="TextBox 11"/>
          <p:cNvSpPr txBox="1"/>
          <p:nvPr/>
        </p:nvSpPr>
        <p:spPr>
          <a:xfrm>
            <a:off x="5266211" y="5414522"/>
            <a:ext cx="1224644" cy="1015663"/>
          </a:xfrm>
          <a:prstGeom prst="rect">
            <a:avLst/>
          </a:prstGeom>
          <a:noFill/>
        </p:spPr>
        <p:txBody>
          <a:bodyPr wrap="square" rtlCol="0">
            <a:spAutoFit/>
          </a:bodyPr>
          <a:lstStyle/>
          <a:p>
            <a:pPr algn="ctr"/>
            <a:r>
              <a:rPr lang="en-US" sz="2000" dirty="0" smtClean="0">
                <a:solidFill>
                  <a:srgbClr val="FF0000"/>
                </a:solidFill>
              </a:rPr>
              <a:t>Extended</a:t>
            </a:r>
          </a:p>
          <a:p>
            <a:pPr algn="ctr"/>
            <a:r>
              <a:rPr lang="en-US" sz="2000" dirty="0" smtClean="0">
                <a:solidFill>
                  <a:srgbClr val="FF0000"/>
                </a:solidFill>
              </a:rPr>
              <a:t>Canopy</a:t>
            </a:r>
          </a:p>
          <a:p>
            <a:pPr algn="ctr"/>
            <a:r>
              <a:rPr lang="en-US" sz="2000" dirty="0" smtClean="0">
                <a:solidFill>
                  <a:srgbClr val="FF0000"/>
                </a:solidFill>
              </a:rPr>
              <a:t>Clustering</a:t>
            </a:r>
            <a:endParaRPr lang="en-US" sz="2000" dirty="0">
              <a:solidFill>
                <a:srgbClr val="FF0000"/>
              </a:solidFill>
            </a:endParaRPr>
          </a:p>
        </p:txBody>
      </p:sp>
      <p:cxnSp>
        <p:nvCxnSpPr>
          <p:cNvPr id="14" name="Straight Arrow Connector 13"/>
          <p:cNvCxnSpPr>
            <a:stCxn id="2" idx="2"/>
          </p:cNvCxnSpPr>
          <p:nvPr/>
        </p:nvCxnSpPr>
        <p:spPr>
          <a:xfrm flipH="1">
            <a:off x="2514602" y="1679283"/>
            <a:ext cx="2003646" cy="4034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 idx="2"/>
            <a:endCxn id="4" idx="0"/>
          </p:cNvCxnSpPr>
          <p:nvPr/>
        </p:nvCxnSpPr>
        <p:spPr>
          <a:xfrm>
            <a:off x="2180359" y="2790667"/>
            <a:ext cx="8166" cy="55711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 idx="2"/>
          </p:cNvCxnSpPr>
          <p:nvPr/>
        </p:nvCxnSpPr>
        <p:spPr>
          <a:xfrm>
            <a:off x="4518248" y="1679283"/>
            <a:ext cx="1653952" cy="4034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490854" y="2729112"/>
            <a:ext cx="1" cy="6186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 idx="2"/>
          </p:cNvCxnSpPr>
          <p:nvPr/>
        </p:nvCxnSpPr>
        <p:spPr>
          <a:xfrm>
            <a:off x="4518248" y="1679283"/>
            <a:ext cx="15654" cy="10221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5" idx="2"/>
            <a:endCxn id="6" idx="0"/>
          </p:cNvCxnSpPr>
          <p:nvPr/>
        </p:nvCxnSpPr>
        <p:spPr>
          <a:xfrm flipH="1">
            <a:off x="3037609" y="3409331"/>
            <a:ext cx="1537113" cy="8237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878454" y="4872817"/>
            <a:ext cx="1" cy="6186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5" idx="2"/>
            <a:endCxn id="11" idx="0"/>
          </p:cNvCxnSpPr>
          <p:nvPr/>
        </p:nvCxnSpPr>
        <p:spPr>
          <a:xfrm>
            <a:off x="4574722" y="3409331"/>
            <a:ext cx="1303734" cy="8358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itle 1"/>
          <p:cNvSpPr>
            <a:spLocks noGrp="1"/>
          </p:cNvSpPr>
          <p:nvPr>
            <p:ph type="title" idx="4294967295"/>
          </p:nvPr>
        </p:nvSpPr>
        <p:spPr>
          <a:xfrm>
            <a:off x="0" y="0"/>
            <a:ext cx="9144000" cy="721079"/>
          </a:xfrm>
        </p:spPr>
        <p:txBody>
          <a:bodyPr>
            <a:normAutofit fontScale="90000"/>
          </a:bodyPr>
          <a:lstStyle/>
          <a:p>
            <a:r>
              <a:rPr lang="en-US" dirty="0" smtClean="0"/>
              <a:t>Overview of Schema-based Methods</a:t>
            </a:r>
            <a:endParaRPr lang="en-US" dirty="0"/>
          </a:p>
        </p:txBody>
      </p:sp>
      <p:sp>
        <p:nvSpPr>
          <p:cNvPr id="7" name="Footer Placeholder 6"/>
          <p:cNvSpPr>
            <a:spLocks noGrp="1"/>
          </p:cNvSpPr>
          <p:nvPr>
            <p:ph type="ftr" sz="quarter" idx="11"/>
          </p:nvPr>
        </p:nvSpPr>
        <p:spPr/>
        <p:txBody>
          <a:bodyPr/>
          <a:lstStyle/>
          <a:p>
            <a:r>
              <a:rPr lang="en-US" smtClean="0"/>
              <a:t>Papadakis &amp; Palpanas, ScaDS, Leipzig, July 2016</a:t>
            </a:r>
            <a:endParaRPr lang="el-GR"/>
          </a:p>
        </p:txBody>
      </p:sp>
      <p:cxnSp>
        <p:nvCxnSpPr>
          <p:cNvPr id="25" name="Straight Arrow Connector 24"/>
          <p:cNvCxnSpPr/>
          <p:nvPr/>
        </p:nvCxnSpPr>
        <p:spPr>
          <a:xfrm>
            <a:off x="4574722" y="3436998"/>
            <a:ext cx="1" cy="6186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83311" y="4038430"/>
            <a:ext cx="1382823" cy="400110"/>
          </a:xfrm>
          <a:prstGeom prst="rect">
            <a:avLst/>
          </a:prstGeom>
          <a:noFill/>
        </p:spPr>
        <p:txBody>
          <a:bodyPr wrap="square" rtlCol="0">
            <a:spAutoFit/>
          </a:bodyPr>
          <a:lstStyle/>
          <a:p>
            <a:pPr algn="ctr"/>
            <a:r>
              <a:rPr lang="en-US" sz="2000" dirty="0" err="1" smtClean="0">
                <a:solidFill>
                  <a:srgbClr val="FF0000"/>
                </a:solidFill>
              </a:rPr>
              <a:t>MFIBlocks</a:t>
            </a:r>
            <a:endParaRPr lang="en-US" sz="2000" dirty="0">
              <a:solidFill>
                <a:srgbClr val="FF0000"/>
              </a:solidFill>
            </a:endParaRPr>
          </a:p>
        </p:txBody>
      </p:sp>
      <p:sp>
        <p:nvSpPr>
          <p:cNvPr id="24" name="TextBox 23"/>
          <p:cNvSpPr txBox="1"/>
          <p:nvPr/>
        </p:nvSpPr>
        <p:spPr>
          <a:xfrm>
            <a:off x="5549470" y="3347777"/>
            <a:ext cx="1882616" cy="707886"/>
          </a:xfrm>
          <a:prstGeom prst="rect">
            <a:avLst/>
          </a:prstGeom>
          <a:noFill/>
        </p:spPr>
        <p:txBody>
          <a:bodyPr wrap="square" rtlCol="0">
            <a:spAutoFit/>
          </a:bodyPr>
          <a:lstStyle/>
          <a:p>
            <a:pPr algn="ctr"/>
            <a:r>
              <a:rPr lang="en-US" sz="2000" dirty="0" smtClean="0">
                <a:solidFill>
                  <a:srgbClr val="FF0000"/>
                </a:solidFill>
              </a:rPr>
              <a:t>Extended Suffix</a:t>
            </a:r>
          </a:p>
          <a:p>
            <a:pPr algn="ctr"/>
            <a:r>
              <a:rPr lang="en-US" sz="2000" dirty="0" smtClean="0">
                <a:solidFill>
                  <a:srgbClr val="FF0000"/>
                </a:solidFill>
              </a:rPr>
              <a:t>Arrays</a:t>
            </a:r>
            <a:endParaRPr lang="en-US" sz="2000" dirty="0">
              <a:solidFill>
                <a:srgbClr val="FF0000"/>
              </a:solidFill>
            </a:endParaRPr>
          </a:p>
        </p:txBody>
      </p:sp>
      <p:sp>
        <p:nvSpPr>
          <p:cNvPr id="29" name="TextBox 28"/>
          <p:cNvSpPr txBox="1"/>
          <p:nvPr/>
        </p:nvSpPr>
        <p:spPr>
          <a:xfrm>
            <a:off x="385332" y="5629965"/>
            <a:ext cx="1526315" cy="584775"/>
          </a:xfrm>
          <a:prstGeom prst="rect">
            <a:avLst/>
          </a:prstGeom>
          <a:noFill/>
        </p:spPr>
        <p:txBody>
          <a:bodyPr wrap="none" rtlCol="0">
            <a:spAutoFit/>
          </a:bodyPr>
          <a:lstStyle/>
          <a:p>
            <a:pPr algn="ctr"/>
            <a:r>
              <a:rPr lang="en-US" sz="1600" b="1" dirty="0" smtClean="0">
                <a:solidFill>
                  <a:schemeClr val="accent1"/>
                </a:solidFill>
              </a:rPr>
              <a:t>LAZY BLOCKING</a:t>
            </a:r>
          </a:p>
          <a:p>
            <a:pPr algn="ctr"/>
            <a:r>
              <a:rPr lang="en-US" sz="1600" b="1" dirty="0" smtClean="0">
                <a:solidFill>
                  <a:schemeClr val="accent1"/>
                </a:solidFill>
              </a:rPr>
              <a:t>METHODS</a:t>
            </a:r>
            <a:endParaRPr lang="en-US" sz="1600" b="1" dirty="0">
              <a:solidFill>
                <a:schemeClr val="accent1"/>
              </a:solidFill>
            </a:endParaRPr>
          </a:p>
        </p:txBody>
      </p:sp>
      <p:sp>
        <p:nvSpPr>
          <p:cNvPr id="30" name="Explosion 2 29"/>
          <p:cNvSpPr/>
          <p:nvPr/>
        </p:nvSpPr>
        <p:spPr>
          <a:xfrm rot="1108525">
            <a:off x="92280" y="4977391"/>
            <a:ext cx="2324500" cy="1709738"/>
          </a:xfrm>
          <a:prstGeom prst="irregularSeal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188865" y="5445224"/>
            <a:ext cx="1199559" cy="830997"/>
          </a:xfrm>
          <a:prstGeom prst="rect">
            <a:avLst/>
          </a:prstGeom>
          <a:noFill/>
        </p:spPr>
        <p:txBody>
          <a:bodyPr wrap="none" rtlCol="0">
            <a:spAutoFit/>
          </a:bodyPr>
          <a:lstStyle/>
          <a:p>
            <a:pPr algn="ctr"/>
            <a:r>
              <a:rPr lang="en-US" sz="1600" b="1" dirty="0" smtClean="0">
                <a:solidFill>
                  <a:srgbClr val="FF0000"/>
                </a:solidFill>
              </a:rPr>
              <a:t>PROACTIVE </a:t>
            </a:r>
          </a:p>
          <a:p>
            <a:pPr algn="ctr"/>
            <a:r>
              <a:rPr lang="en-US" sz="1600" b="1" dirty="0" smtClean="0">
                <a:solidFill>
                  <a:srgbClr val="FF0000"/>
                </a:solidFill>
              </a:rPr>
              <a:t>BLOCKING</a:t>
            </a:r>
          </a:p>
          <a:p>
            <a:pPr algn="ctr"/>
            <a:r>
              <a:rPr lang="en-US" sz="1600" b="1" dirty="0" smtClean="0">
                <a:solidFill>
                  <a:srgbClr val="FF0000"/>
                </a:solidFill>
              </a:rPr>
              <a:t>METHODS</a:t>
            </a:r>
            <a:endParaRPr lang="en-US" sz="1600" b="1" dirty="0">
              <a:solidFill>
                <a:srgbClr val="FF0000"/>
              </a:solidFill>
            </a:endParaRPr>
          </a:p>
        </p:txBody>
      </p:sp>
      <p:sp>
        <p:nvSpPr>
          <p:cNvPr id="33" name="Explosion 2 32"/>
          <p:cNvSpPr/>
          <p:nvPr/>
        </p:nvSpPr>
        <p:spPr>
          <a:xfrm rot="1108525">
            <a:off x="6701858" y="4995407"/>
            <a:ext cx="2324500" cy="1709738"/>
          </a:xfrm>
          <a:prstGeom prst="irregularSeal2">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69816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79173"/>
            <a:ext cx="9036496" cy="400110"/>
          </a:xfrm>
          <a:prstGeom prst="rect">
            <a:avLst/>
          </a:prstGeom>
          <a:noFill/>
        </p:spPr>
        <p:txBody>
          <a:bodyPr wrap="square" rtlCol="0">
            <a:spAutoFit/>
          </a:bodyPr>
          <a:lstStyle/>
          <a:p>
            <a:pPr algn="ctr"/>
            <a:r>
              <a:rPr lang="en-US" sz="2000" dirty="0" smtClean="0">
                <a:solidFill>
                  <a:srgbClr val="0070C0"/>
                </a:solidFill>
              </a:rPr>
              <a:t>Standard Blocking</a:t>
            </a:r>
          </a:p>
        </p:txBody>
      </p:sp>
      <p:sp>
        <p:nvSpPr>
          <p:cNvPr id="3" name="TextBox 2"/>
          <p:cNvSpPr txBox="1"/>
          <p:nvPr/>
        </p:nvSpPr>
        <p:spPr>
          <a:xfrm>
            <a:off x="1323108" y="2082781"/>
            <a:ext cx="1714501" cy="707886"/>
          </a:xfrm>
          <a:prstGeom prst="rect">
            <a:avLst/>
          </a:prstGeom>
          <a:noFill/>
        </p:spPr>
        <p:txBody>
          <a:bodyPr wrap="square" rtlCol="0">
            <a:spAutoFit/>
          </a:bodyPr>
          <a:lstStyle/>
          <a:p>
            <a:pPr algn="ctr"/>
            <a:r>
              <a:rPr lang="en-US" sz="2000" dirty="0" smtClean="0">
                <a:solidFill>
                  <a:srgbClr val="FF0000"/>
                </a:solidFill>
              </a:rPr>
              <a:t>Sorted </a:t>
            </a:r>
          </a:p>
          <a:p>
            <a:pPr algn="ctr"/>
            <a:r>
              <a:rPr lang="en-US" sz="2000" dirty="0" smtClean="0">
                <a:solidFill>
                  <a:srgbClr val="FF0000"/>
                </a:solidFill>
              </a:rPr>
              <a:t>Neighborhood</a:t>
            </a:r>
            <a:endParaRPr lang="en-US" sz="2000" dirty="0">
              <a:solidFill>
                <a:srgbClr val="FF0000"/>
              </a:solidFill>
            </a:endParaRPr>
          </a:p>
        </p:txBody>
      </p:sp>
      <p:sp>
        <p:nvSpPr>
          <p:cNvPr id="4" name="TextBox 3"/>
          <p:cNvSpPr txBox="1"/>
          <p:nvPr/>
        </p:nvSpPr>
        <p:spPr>
          <a:xfrm>
            <a:off x="1208810" y="3347777"/>
            <a:ext cx="1959430" cy="707886"/>
          </a:xfrm>
          <a:prstGeom prst="rect">
            <a:avLst/>
          </a:prstGeom>
          <a:noFill/>
        </p:spPr>
        <p:txBody>
          <a:bodyPr wrap="square" rtlCol="0">
            <a:spAutoFit/>
          </a:bodyPr>
          <a:lstStyle/>
          <a:p>
            <a:pPr algn="ctr"/>
            <a:r>
              <a:rPr lang="en-US" sz="2000" dirty="0" smtClean="0">
                <a:solidFill>
                  <a:srgbClr val="0070C0"/>
                </a:solidFill>
              </a:rPr>
              <a:t>Extended Sorted </a:t>
            </a:r>
          </a:p>
          <a:p>
            <a:pPr algn="ctr"/>
            <a:r>
              <a:rPr lang="en-US" sz="2000" dirty="0" smtClean="0">
                <a:solidFill>
                  <a:srgbClr val="0070C0"/>
                </a:solidFill>
              </a:rPr>
              <a:t>Neighborhood</a:t>
            </a:r>
            <a:endParaRPr lang="en-US" sz="2000" dirty="0">
              <a:solidFill>
                <a:srgbClr val="0070C0"/>
              </a:solidFill>
            </a:endParaRPr>
          </a:p>
        </p:txBody>
      </p:sp>
      <p:sp>
        <p:nvSpPr>
          <p:cNvPr id="5" name="TextBox 4"/>
          <p:cNvSpPr txBox="1"/>
          <p:nvPr/>
        </p:nvSpPr>
        <p:spPr>
          <a:xfrm>
            <a:off x="3962400" y="2701445"/>
            <a:ext cx="1224644" cy="707886"/>
          </a:xfrm>
          <a:prstGeom prst="rect">
            <a:avLst/>
          </a:prstGeom>
          <a:noFill/>
        </p:spPr>
        <p:txBody>
          <a:bodyPr wrap="square" rtlCol="0">
            <a:spAutoFit/>
          </a:bodyPr>
          <a:lstStyle/>
          <a:p>
            <a:pPr algn="ctr"/>
            <a:r>
              <a:rPr lang="en-US" sz="2000" dirty="0" smtClean="0">
                <a:solidFill>
                  <a:srgbClr val="0070C0"/>
                </a:solidFill>
              </a:rPr>
              <a:t>Q-grams </a:t>
            </a:r>
          </a:p>
          <a:p>
            <a:pPr algn="ctr"/>
            <a:r>
              <a:rPr lang="en-US" sz="2000" dirty="0" smtClean="0">
                <a:solidFill>
                  <a:srgbClr val="0070C0"/>
                </a:solidFill>
              </a:rPr>
              <a:t>Blocking</a:t>
            </a:r>
            <a:endParaRPr lang="en-US" sz="2000" dirty="0">
              <a:solidFill>
                <a:srgbClr val="0070C0"/>
              </a:solidFill>
            </a:endParaRPr>
          </a:p>
        </p:txBody>
      </p:sp>
      <p:sp>
        <p:nvSpPr>
          <p:cNvPr id="6" name="TextBox 5"/>
          <p:cNvSpPr txBox="1"/>
          <p:nvPr/>
        </p:nvSpPr>
        <p:spPr>
          <a:xfrm>
            <a:off x="2425287" y="4233125"/>
            <a:ext cx="1224644" cy="1015663"/>
          </a:xfrm>
          <a:prstGeom prst="rect">
            <a:avLst/>
          </a:prstGeom>
          <a:noFill/>
        </p:spPr>
        <p:txBody>
          <a:bodyPr wrap="square" rtlCol="0">
            <a:spAutoFit/>
          </a:bodyPr>
          <a:lstStyle/>
          <a:p>
            <a:pPr algn="ctr"/>
            <a:r>
              <a:rPr lang="en-US" sz="2000" dirty="0" smtClean="0">
                <a:solidFill>
                  <a:srgbClr val="0070C0"/>
                </a:solidFill>
              </a:rPr>
              <a:t>Extended Q-grams </a:t>
            </a:r>
          </a:p>
          <a:p>
            <a:pPr algn="ctr"/>
            <a:r>
              <a:rPr lang="en-US" sz="2000" dirty="0" smtClean="0">
                <a:solidFill>
                  <a:srgbClr val="0070C0"/>
                </a:solidFill>
              </a:rPr>
              <a:t>Blocking</a:t>
            </a:r>
            <a:endParaRPr lang="en-US" sz="2000" dirty="0">
              <a:solidFill>
                <a:srgbClr val="0070C0"/>
              </a:solidFill>
            </a:endParaRPr>
          </a:p>
        </p:txBody>
      </p:sp>
      <p:sp>
        <p:nvSpPr>
          <p:cNvPr id="9" name="TextBox 8"/>
          <p:cNvSpPr txBox="1"/>
          <p:nvPr/>
        </p:nvSpPr>
        <p:spPr>
          <a:xfrm>
            <a:off x="5929745" y="2082781"/>
            <a:ext cx="1224644" cy="707886"/>
          </a:xfrm>
          <a:prstGeom prst="rect">
            <a:avLst/>
          </a:prstGeom>
          <a:noFill/>
        </p:spPr>
        <p:txBody>
          <a:bodyPr wrap="square" rtlCol="0">
            <a:spAutoFit/>
          </a:bodyPr>
          <a:lstStyle/>
          <a:p>
            <a:pPr algn="ctr"/>
            <a:r>
              <a:rPr lang="en-US" sz="2000" dirty="0" smtClean="0">
                <a:solidFill>
                  <a:srgbClr val="FF0000"/>
                </a:solidFill>
              </a:rPr>
              <a:t>Suffix</a:t>
            </a:r>
          </a:p>
          <a:p>
            <a:pPr algn="ctr"/>
            <a:r>
              <a:rPr lang="en-US" sz="2000" dirty="0" smtClean="0">
                <a:solidFill>
                  <a:srgbClr val="FF0000"/>
                </a:solidFill>
              </a:rPr>
              <a:t>Arrays</a:t>
            </a:r>
            <a:endParaRPr lang="en-US" sz="2000" dirty="0">
              <a:solidFill>
                <a:srgbClr val="FF0000"/>
              </a:solidFill>
            </a:endParaRPr>
          </a:p>
        </p:txBody>
      </p:sp>
      <p:sp>
        <p:nvSpPr>
          <p:cNvPr id="11" name="TextBox 10"/>
          <p:cNvSpPr txBox="1"/>
          <p:nvPr/>
        </p:nvSpPr>
        <p:spPr>
          <a:xfrm>
            <a:off x="5266134" y="4245181"/>
            <a:ext cx="1224644" cy="707886"/>
          </a:xfrm>
          <a:prstGeom prst="rect">
            <a:avLst/>
          </a:prstGeom>
          <a:noFill/>
        </p:spPr>
        <p:txBody>
          <a:bodyPr wrap="square" rtlCol="0">
            <a:spAutoFit/>
          </a:bodyPr>
          <a:lstStyle/>
          <a:p>
            <a:pPr algn="ctr"/>
            <a:r>
              <a:rPr lang="en-US" sz="2000" dirty="0" smtClean="0">
                <a:solidFill>
                  <a:srgbClr val="FF0000"/>
                </a:solidFill>
              </a:rPr>
              <a:t>Canopy</a:t>
            </a:r>
          </a:p>
          <a:p>
            <a:pPr algn="ctr"/>
            <a:r>
              <a:rPr lang="en-US" sz="2000" dirty="0" smtClean="0">
                <a:solidFill>
                  <a:srgbClr val="FF0000"/>
                </a:solidFill>
              </a:rPr>
              <a:t>Clustering</a:t>
            </a:r>
            <a:endParaRPr lang="en-US" sz="2000" dirty="0">
              <a:solidFill>
                <a:srgbClr val="FF0000"/>
              </a:solidFill>
            </a:endParaRPr>
          </a:p>
        </p:txBody>
      </p:sp>
      <p:sp>
        <p:nvSpPr>
          <p:cNvPr id="12" name="TextBox 11"/>
          <p:cNvSpPr txBox="1"/>
          <p:nvPr/>
        </p:nvSpPr>
        <p:spPr>
          <a:xfrm>
            <a:off x="5266211" y="5414522"/>
            <a:ext cx="1224644" cy="1015663"/>
          </a:xfrm>
          <a:prstGeom prst="rect">
            <a:avLst/>
          </a:prstGeom>
          <a:noFill/>
        </p:spPr>
        <p:txBody>
          <a:bodyPr wrap="square" rtlCol="0">
            <a:spAutoFit/>
          </a:bodyPr>
          <a:lstStyle/>
          <a:p>
            <a:pPr algn="ctr"/>
            <a:r>
              <a:rPr lang="en-US" sz="2000" dirty="0" smtClean="0">
                <a:solidFill>
                  <a:srgbClr val="FF0000"/>
                </a:solidFill>
              </a:rPr>
              <a:t>Extended</a:t>
            </a:r>
          </a:p>
          <a:p>
            <a:pPr algn="ctr"/>
            <a:r>
              <a:rPr lang="en-US" sz="2000" dirty="0" smtClean="0">
                <a:solidFill>
                  <a:srgbClr val="FF0000"/>
                </a:solidFill>
              </a:rPr>
              <a:t>Canopy</a:t>
            </a:r>
          </a:p>
          <a:p>
            <a:pPr algn="ctr"/>
            <a:r>
              <a:rPr lang="en-US" sz="2000" dirty="0" smtClean="0">
                <a:solidFill>
                  <a:srgbClr val="FF0000"/>
                </a:solidFill>
              </a:rPr>
              <a:t>Clustering</a:t>
            </a:r>
            <a:endParaRPr lang="en-US" sz="2000" dirty="0">
              <a:solidFill>
                <a:srgbClr val="FF0000"/>
              </a:solidFill>
            </a:endParaRPr>
          </a:p>
        </p:txBody>
      </p:sp>
      <p:cxnSp>
        <p:nvCxnSpPr>
          <p:cNvPr id="14" name="Straight Arrow Connector 13"/>
          <p:cNvCxnSpPr>
            <a:stCxn id="2" idx="2"/>
          </p:cNvCxnSpPr>
          <p:nvPr/>
        </p:nvCxnSpPr>
        <p:spPr>
          <a:xfrm flipH="1">
            <a:off x="2514602" y="1679283"/>
            <a:ext cx="2003646" cy="4034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 idx="2"/>
            <a:endCxn id="4" idx="0"/>
          </p:cNvCxnSpPr>
          <p:nvPr/>
        </p:nvCxnSpPr>
        <p:spPr>
          <a:xfrm>
            <a:off x="2180359" y="2790667"/>
            <a:ext cx="8166" cy="55711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 idx="2"/>
          </p:cNvCxnSpPr>
          <p:nvPr/>
        </p:nvCxnSpPr>
        <p:spPr>
          <a:xfrm>
            <a:off x="4518248" y="1679283"/>
            <a:ext cx="1653952" cy="4034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490854" y="2729112"/>
            <a:ext cx="1" cy="6186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 idx="2"/>
          </p:cNvCxnSpPr>
          <p:nvPr/>
        </p:nvCxnSpPr>
        <p:spPr>
          <a:xfrm>
            <a:off x="4518248" y="1679283"/>
            <a:ext cx="15654" cy="10221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5" idx="2"/>
            <a:endCxn id="6" idx="0"/>
          </p:cNvCxnSpPr>
          <p:nvPr/>
        </p:nvCxnSpPr>
        <p:spPr>
          <a:xfrm flipH="1">
            <a:off x="3037609" y="3409331"/>
            <a:ext cx="1537113" cy="8237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878454" y="4872817"/>
            <a:ext cx="1" cy="6186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5" idx="2"/>
            <a:endCxn id="11" idx="0"/>
          </p:cNvCxnSpPr>
          <p:nvPr/>
        </p:nvCxnSpPr>
        <p:spPr>
          <a:xfrm>
            <a:off x="4574722" y="3409331"/>
            <a:ext cx="1303734" cy="8358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itle 1"/>
          <p:cNvSpPr>
            <a:spLocks noGrp="1"/>
          </p:cNvSpPr>
          <p:nvPr>
            <p:ph type="title" idx="4294967295"/>
          </p:nvPr>
        </p:nvSpPr>
        <p:spPr>
          <a:xfrm>
            <a:off x="0" y="0"/>
            <a:ext cx="9144000" cy="721079"/>
          </a:xfrm>
        </p:spPr>
        <p:txBody>
          <a:bodyPr>
            <a:normAutofit fontScale="90000"/>
          </a:bodyPr>
          <a:lstStyle/>
          <a:p>
            <a:r>
              <a:rPr lang="en-US" dirty="0" smtClean="0"/>
              <a:t>Overview of Schema-based Methods</a:t>
            </a:r>
            <a:endParaRPr lang="en-US" dirty="0"/>
          </a:p>
        </p:txBody>
      </p:sp>
      <p:sp>
        <p:nvSpPr>
          <p:cNvPr id="7" name="Footer Placeholder 6"/>
          <p:cNvSpPr>
            <a:spLocks noGrp="1"/>
          </p:cNvSpPr>
          <p:nvPr>
            <p:ph type="ftr" sz="quarter" idx="11"/>
          </p:nvPr>
        </p:nvSpPr>
        <p:spPr/>
        <p:txBody>
          <a:bodyPr/>
          <a:lstStyle/>
          <a:p>
            <a:r>
              <a:rPr lang="en-US" smtClean="0"/>
              <a:t>Papadakis &amp; Palpanas, ScaDS, Leipzig, July 2016</a:t>
            </a:r>
            <a:endParaRPr lang="el-GR"/>
          </a:p>
        </p:txBody>
      </p:sp>
      <p:cxnSp>
        <p:nvCxnSpPr>
          <p:cNvPr id="25" name="Straight Arrow Connector 24"/>
          <p:cNvCxnSpPr/>
          <p:nvPr/>
        </p:nvCxnSpPr>
        <p:spPr>
          <a:xfrm>
            <a:off x="4574722" y="3436998"/>
            <a:ext cx="1" cy="6186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83311" y="4038430"/>
            <a:ext cx="1382823" cy="400110"/>
          </a:xfrm>
          <a:prstGeom prst="rect">
            <a:avLst/>
          </a:prstGeom>
          <a:noFill/>
        </p:spPr>
        <p:txBody>
          <a:bodyPr wrap="square" rtlCol="0">
            <a:spAutoFit/>
          </a:bodyPr>
          <a:lstStyle/>
          <a:p>
            <a:pPr algn="ctr"/>
            <a:r>
              <a:rPr lang="en-US" sz="2000" dirty="0" err="1" smtClean="0">
                <a:solidFill>
                  <a:srgbClr val="FF0000"/>
                </a:solidFill>
              </a:rPr>
              <a:t>MFIBlocks</a:t>
            </a:r>
            <a:endParaRPr lang="en-US" sz="2000" dirty="0">
              <a:solidFill>
                <a:srgbClr val="FF0000"/>
              </a:solidFill>
            </a:endParaRPr>
          </a:p>
        </p:txBody>
      </p:sp>
      <p:sp>
        <p:nvSpPr>
          <p:cNvPr id="23" name="Rectangle 22"/>
          <p:cNvSpPr/>
          <p:nvPr/>
        </p:nvSpPr>
        <p:spPr>
          <a:xfrm>
            <a:off x="3365172" y="1262924"/>
            <a:ext cx="2286948" cy="416360"/>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549470" y="3347777"/>
            <a:ext cx="1882616" cy="707886"/>
          </a:xfrm>
          <a:prstGeom prst="rect">
            <a:avLst/>
          </a:prstGeom>
          <a:noFill/>
        </p:spPr>
        <p:txBody>
          <a:bodyPr wrap="square" rtlCol="0">
            <a:spAutoFit/>
          </a:bodyPr>
          <a:lstStyle/>
          <a:p>
            <a:pPr algn="ctr"/>
            <a:r>
              <a:rPr lang="en-US" sz="2000" dirty="0" smtClean="0">
                <a:solidFill>
                  <a:srgbClr val="FF0000"/>
                </a:solidFill>
              </a:rPr>
              <a:t>Extended Suffix</a:t>
            </a:r>
          </a:p>
          <a:p>
            <a:pPr algn="ctr"/>
            <a:r>
              <a:rPr lang="en-US" sz="2000" dirty="0" smtClean="0">
                <a:solidFill>
                  <a:srgbClr val="FF0000"/>
                </a:solidFill>
              </a:rPr>
              <a:t>Arrays</a:t>
            </a:r>
            <a:endParaRPr lang="en-US" sz="2000" dirty="0">
              <a:solidFill>
                <a:srgbClr val="FF0000"/>
              </a:solidFill>
            </a:endParaRPr>
          </a:p>
        </p:txBody>
      </p:sp>
      <p:sp>
        <p:nvSpPr>
          <p:cNvPr id="29" name="TextBox 28"/>
          <p:cNvSpPr txBox="1"/>
          <p:nvPr/>
        </p:nvSpPr>
        <p:spPr>
          <a:xfrm>
            <a:off x="385332" y="5629965"/>
            <a:ext cx="1526315" cy="584775"/>
          </a:xfrm>
          <a:prstGeom prst="rect">
            <a:avLst/>
          </a:prstGeom>
          <a:noFill/>
        </p:spPr>
        <p:txBody>
          <a:bodyPr wrap="none" rtlCol="0">
            <a:spAutoFit/>
          </a:bodyPr>
          <a:lstStyle/>
          <a:p>
            <a:pPr algn="ctr"/>
            <a:r>
              <a:rPr lang="en-US" sz="1600" b="1" dirty="0" smtClean="0">
                <a:solidFill>
                  <a:schemeClr val="accent1"/>
                </a:solidFill>
              </a:rPr>
              <a:t>LAZY BLOCKING</a:t>
            </a:r>
          </a:p>
          <a:p>
            <a:pPr algn="ctr"/>
            <a:r>
              <a:rPr lang="en-US" sz="1600" b="1" dirty="0" smtClean="0">
                <a:solidFill>
                  <a:schemeClr val="accent1"/>
                </a:solidFill>
              </a:rPr>
              <a:t>METHODS</a:t>
            </a:r>
            <a:endParaRPr lang="en-US" sz="1600" b="1" dirty="0">
              <a:solidFill>
                <a:schemeClr val="accent1"/>
              </a:solidFill>
            </a:endParaRPr>
          </a:p>
        </p:txBody>
      </p:sp>
      <p:sp>
        <p:nvSpPr>
          <p:cNvPr id="30" name="Explosion 2 29"/>
          <p:cNvSpPr/>
          <p:nvPr/>
        </p:nvSpPr>
        <p:spPr>
          <a:xfrm rot="1108525">
            <a:off x="92280" y="4977391"/>
            <a:ext cx="2324500" cy="1709738"/>
          </a:xfrm>
          <a:prstGeom prst="irregularSeal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188865" y="5445224"/>
            <a:ext cx="1199559" cy="830997"/>
          </a:xfrm>
          <a:prstGeom prst="rect">
            <a:avLst/>
          </a:prstGeom>
          <a:noFill/>
        </p:spPr>
        <p:txBody>
          <a:bodyPr wrap="none" rtlCol="0">
            <a:spAutoFit/>
          </a:bodyPr>
          <a:lstStyle/>
          <a:p>
            <a:pPr algn="ctr"/>
            <a:r>
              <a:rPr lang="en-US" sz="1600" b="1" dirty="0" smtClean="0">
                <a:solidFill>
                  <a:srgbClr val="FF0000"/>
                </a:solidFill>
              </a:rPr>
              <a:t>PROACTIVE </a:t>
            </a:r>
          </a:p>
          <a:p>
            <a:pPr algn="ctr"/>
            <a:r>
              <a:rPr lang="en-US" sz="1600" b="1" dirty="0" smtClean="0">
                <a:solidFill>
                  <a:srgbClr val="FF0000"/>
                </a:solidFill>
              </a:rPr>
              <a:t>BLOCKING</a:t>
            </a:r>
          </a:p>
          <a:p>
            <a:pPr algn="ctr"/>
            <a:r>
              <a:rPr lang="en-US" sz="1600" b="1" dirty="0" smtClean="0">
                <a:solidFill>
                  <a:srgbClr val="FF0000"/>
                </a:solidFill>
              </a:rPr>
              <a:t>METHODS</a:t>
            </a:r>
            <a:endParaRPr lang="en-US" sz="1600" b="1" dirty="0">
              <a:solidFill>
                <a:srgbClr val="FF0000"/>
              </a:solidFill>
            </a:endParaRPr>
          </a:p>
        </p:txBody>
      </p:sp>
      <p:sp>
        <p:nvSpPr>
          <p:cNvPr id="33" name="Explosion 2 32"/>
          <p:cNvSpPr/>
          <p:nvPr/>
        </p:nvSpPr>
        <p:spPr>
          <a:xfrm rot="1108525">
            <a:off x="6701858" y="4995407"/>
            <a:ext cx="2324500" cy="1709738"/>
          </a:xfrm>
          <a:prstGeom prst="irregularSeal2">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10171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721079"/>
          </a:xfrm>
        </p:spPr>
        <p:txBody>
          <a:bodyPr>
            <a:normAutofit fontScale="90000"/>
          </a:bodyPr>
          <a:lstStyle/>
          <a:p>
            <a:r>
              <a:rPr lang="en-US" dirty="0" smtClean="0"/>
              <a:t>Standard Blocking </a:t>
            </a:r>
            <a:r>
              <a:rPr lang="en-US" sz="2400" dirty="0"/>
              <a:t>[</a:t>
            </a:r>
            <a:r>
              <a:rPr lang="en-US" sz="2400" dirty="0" err="1"/>
              <a:t>Fellegi</a:t>
            </a:r>
            <a:r>
              <a:rPr lang="en-US" sz="2400" dirty="0"/>
              <a:t> et. al., JASS 1969]</a:t>
            </a:r>
          </a:p>
        </p:txBody>
      </p:sp>
      <p:sp>
        <p:nvSpPr>
          <p:cNvPr id="3" name="Content Placeholder 2"/>
          <p:cNvSpPr>
            <a:spLocks noGrp="1"/>
          </p:cNvSpPr>
          <p:nvPr>
            <p:ph sz="quarter" idx="4294967295"/>
          </p:nvPr>
        </p:nvSpPr>
        <p:spPr>
          <a:xfrm>
            <a:off x="467544" y="1052736"/>
            <a:ext cx="8280920" cy="5082177"/>
          </a:xfrm>
        </p:spPr>
        <p:txBody>
          <a:bodyPr>
            <a:normAutofit/>
          </a:bodyPr>
          <a:lstStyle/>
          <a:p>
            <a:pPr marL="0" indent="0">
              <a:buNone/>
            </a:pPr>
            <a:r>
              <a:rPr lang="en-US" sz="2400" dirty="0" smtClean="0"/>
              <a:t>Earliest, simplest form of blocking. </a:t>
            </a:r>
          </a:p>
          <a:p>
            <a:pPr marL="0" indent="0">
              <a:buNone/>
            </a:pPr>
            <a:endParaRPr lang="en-US" sz="2400" dirty="0" smtClean="0"/>
          </a:p>
          <a:p>
            <a:pPr marL="0" indent="0">
              <a:buNone/>
            </a:pPr>
            <a:r>
              <a:rPr lang="en-US" sz="2400" dirty="0" smtClean="0"/>
              <a:t>Algorithm:</a:t>
            </a:r>
          </a:p>
          <a:p>
            <a:pPr marL="518831" indent="-518831">
              <a:buFont typeface="+mj-lt"/>
              <a:buAutoNum type="arabicPeriod"/>
            </a:pPr>
            <a:r>
              <a:rPr lang="en-US" sz="2400" dirty="0" smtClean="0"/>
              <a:t>Select the most appropriate attribute name(s) w.r.t. noise and distinctiveness.</a:t>
            </a:r>
          </a:p>
          <a:p>
            <a:pPr marL="518831" indent="-518831">
              <a:buFont typeface="+mj-lt"/>
              <a:buAutoNum type="arabicPeriod"/>
            </a:pPr>
            <a:r>
              <a:rPr lang="en-US" sz="2400" dirty="0" smtClean="0"/>
              <a:t>Transform the corresponding value(s) into a Blocking Key (BK)</a:t>
            </a:r>
          </a:p>
          <a:p>
            <a:pPr marL="518831" indent="-518831">
              <a:buFont typeface="+mj-lt"/>
              <a:buAutoNum type="arabicPeriod"/>
            </a:pPr>
            <a:r>
              <a:rPr lang="en-US" sz="2400" dirty="0" smtClean="0"/>
              <a:t>For each BK, create one block that contains all entities having this BK in their transformation.</a:t>
            </a:r>
          </a:p>
          <a:p>
            <a:pPr marL="518831" indent="-518831"/>
            <a:endParaRPr lang="en-US" sz="2400" dirty="0" smtClean="0"/>
          </a:p>
          <a:p>
            <a:pPr marL="518831" indent="-518831"/>
            <a:endParaRPr lang="en-US" sz="2400" dirty="0"/>
          </a:p>
          <a:p>
            <a:pPr marL="0" indent="0" algn="ctr">
              <a:buNone/>
            </a:pPr>
            <a:r>
              <a:rPr lang="en-US" sz="2400" dirty="0" smtClean="0"/>
              <a:t>Works as a hash function! → Blocks on the </a:t>
            </a:r>
            <a:r>
              <a:rPr lang="en-US" sz="2400" b="1" dirty="0" smtClean="0">
                <a:solidFill>
                  <a:srgbClr val="C00000"/>
                </a:solidFill>
              </a:rPr>
              <a:t>equality </a:t>
            </a:r>
            <a:r>
              <a:rPr lang="en-US" sz="2400" dirty="0" smtClean="0"/>
              <a:t>of BKs</a:t>
            </a:r>
          </a:p>
          <a:p>
            <a:endParaRPr lang="en-US" sz="2400" dirty="0"/>
          </a:p>
        </p:txBody>
      </p:sp>
      <p:sp>
        <p:nvSpPr>
          <p:cNvPr id="4" name="Θέση υποσέλιδου 3"/>
          <p:cNvSpPr>
            <a:spLocks noGrp="1"/>
          </p:cNvSpPr>
          <p:nvPr>
            <p:ph type="ftr" sz="quarter" idx="11"/>
          </p:nvPr>
        </p:nvSpPr>
        <p:spPr/>
        <p:txBody>
          <a:bodyPr/>
          <a:lstStyle/>
          <a:p>
            <a:pPr algn="ctr">
              <a:defRPr/>
            </a:pPr>
            <a:r>
              <a:rPr lang="en-US" smtClean="0"/>
              <a:t>Papadakis &amp; Palpanas, ScaDS, Leipzig, July 2016</a:t>
            </a:r>
            <a:endParaRPr lang="en-US" dirty="0"/>
          </a:p>
        </p:txBody>
      </p:sp>
    </p:spTree>
    <p:extLst>
      <p:ext uri="{BB962C8B-B14F-4D97-AF65-F5344CB8AC3E}">
        <p14:creationId xmlns:p14="http://schemas.microsoft.com/office/powerpoint/2010/main" val="14793556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764704"/>
          </a:xfrm>
        </p:spPr>
        <p:txBody>
          <a:bodyPr>
            <a:noAutofit/>
          </a:bodyPr>
          <a:lstStyle/>
          <a:p>
            <a:r>
              <a:rPr lang="en-US" sz="4000" dirty="0"/>
              <a:t>Example of Standard Blocking</a:t>
            </a:r>
            <a:endParaRPr lang="de-DE" sz="4000" dirty="0"/>
          </a:p>
        </p:txBody>
      </p:sp>
      <p:sp>
        <p:nvSpPr>
          <p:cNvPr id="3" name="Θέση υποσέλιδου 2"/>
          <p:cNvSpPr>
            <a:spLocks noGrp="1"/>
          </p:cNvSpPr>
          <p:nvPr>
            <p:ph type="ftr" sz="quarter" idx="11"/>
          </p:nvPr>
        </p:nvSpPr>
        <p:spPr/>
        <p:txBody>
          <a:bodyPr/>
          <a:lstStyle/>
          <a:p>
            <a:pPr algn="ctr">
              <a:defRPr/>
            </a:pPr>
            <a:r>
              <a:rPr lang="en-US" smtClean="0"/>
              <a:t>Papadakis &amp; Palpanas, ScaDS, Leipzig, July 2016</a:t>
            </a:r>
            <a:endParaRPr lang="en-US"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764704"/>
            <a:ext cx="8361963" cy="482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9512" y="5805264"/>
            <a:ext cx="6552728" cy="461665"/>
          </a:xfrm>
          <a:prstGeom prst="rect">
            <a:avLst/>
          </a:prstGeom>
          <a:noFill/>
        </p:spPr>
        <p:txBody>
          <a:bodyPr wrap="square" rtlCol="0">
            <a:spAutoFit/>
          </a:bodyPr>
          <a:lstStyle/>
          <a:p>
            <a:r>
              <a:rPr lang="en-US" sz="2400" dirty="0" smtClean="0"/>
              <a:t>Blocks on </a:t>
            </a:r>
            <a:r>
              <a:rPr lang="en-US" sz="2400" dirty="0" err="1" smtClean="0"/>
              <a:t>zip_code</a:t>
            </a:r>
            <a:r>
              <a:rPr lang="en-US" sz="2400" dirty="0" smtClean="0"/>
              <a:t>:</a:t>
            </a:r>
            <a:endParaRPr lang="el-GR" sz="2400" dirty="0"/>
          </a:p>
        </p:txBody>
      </p:sp>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5664224"/>
            <a:ext cx="4490247" cy="743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675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79173"/>
            <a:ext cx="9036496" cy="400110"/>
          </a:xfrm>
          <a:prstGeom prst="rect">
            <a:avLst/>
          </a:prstGeom>
          <a:noFill/>
        </p:spPr>
        <p:txBody>
          <a:bodyPr wrap="square" rtlCol="0">
            <a:spAutoFit/>
          </a:bodyPr>
          <a:lstStyle/>
          <a:p>
            <a:pPr algn="ctr"/>
            <a:r>
              <a:rPr lang="en-US" sz="2000" dirty="0" smtClean="0">
                <a:solidFill>
                  <a:srgbClr val="0070C0"/>
                </a:solidFill>
              </a:rPr>
              <a:t>Standard Blocking</a:t>
            </a:r>
          </a:p>
        </p:txBody>
      </p:sp>
      <p:sp>
        <p:nvSpPr>
          <p:cNvPr id="3" name="TextBox 2"/>
          <p:cNvSpPr txBox="1"/>
          <p:nvPr/>
        </p:nvSpPr>
        <p:spPr>
          <a:xfrm>
            <a:off x="1323108" y="2082781"/>
            <a:ext cx="1714501" cy="707886"/>
          </a:xfrm>
          <a:prstGeom prst="rect">
            <a:avLst/>
          </a:prstGeom>
          <a:noFill/>
        </p:spPr>
        <p:txBody>
          <a:bodyPr wrap="square" rtlCol="0">
            <a:spAutoFit/>
          </a:bodyPr>
          <a:lstStyle/>
          <a:p>
            <a:pPr algn="ctr"/>
            <a:r>
              <a:rPr lang="en-US" sz="2000" dirty="0" smtClean="0">
                <a:solidFill>
                  <a:srgbClr val="FF0000"/>
                </a:solidFill>
              </a:rPr>
              <a:t>Sorted </a:t>
            </a:r>
          </a:p>
          <a:p>
            <a:pPr algn="ctr"/>
            <a:r>
              <a:rPr lang="en-US" sz="2000" dirty="0" smtClean="0">
                <a:solidFill>
                  <a:srgbClr val="FF0000"/>
                </a:solidFill>
              </a:rPr>
              <a:t>Neighborhood</a:t>
            </a:r>
            <a:endParaRPr lang="en-US" sz="2000" dirty="0">
              <a:solidFill>
                <a:srgbClr val="FF0000"/>
              </a:solidFill>
            </a:endParaRPr>
          </a:p>
        </p:txBody>
      </p:sp>
      <p:sp>
        <p:nvSpPr>
          <p:cNvPr id="4" name="TextBox 3"/>
          <p:cNvSpPr txBox="1"/>
          <p:nvPr/>
        </p:nvSpPr>
        <p:spPr>
          <a:xfrm>
            <a:off x="1208810" y="3347777"/>
            <a:ext cx="1959430" cy="707886"/>
          </a:xfrm>
          <a:prstGeom prst="rect">
            <a:avLst/>
          </a:prstGeom>
          <a:noFill/>
        </p:spPr>
        <p:txBody>
          <a:bodyPr wrap="square" rtlCol="0">
            <a:spAutoFit/>
          </a:bodyPr>
          <a:lstStyle/>
          <a:p>
            <a:pPr algn="ctr"/>
            <a:r>
              <a:rPr lang="en-US" sz="2000" dirty="0" smtClean="0">
                <a:solidFill>
                  <a:srgbClr val="0070C0"/>
                </a:solidFill>
              </a:rPr>
              <a:t>Extended Sorted </a:t>
            </a:r>
          </a:p>
          <a:p>
            <a:pPr algn="ctr"/>
            <a:r>
              <a:rPr lang="en-US" sz="2000" dirty="0" smtClean="0">
                <a:solidFill>
                  <a:srgbClr val="0070C0"/>
                </a:solidFill>
              </a:rPr>
              <a:t>Neighborhood</a:t>
            </a:r>
            <a:endParaRPr lang="en-US" sz="2000" dirty="0">
              <a:solidFill>
                <a:srgbClr val="0070C0"/>
              </a:solidFill>
            </a:endParaRPr>
          </a:p>
        </p:txBody>
      </p:sp>
      <p:sp>
        <p:nvSpPr>
          <p:cNvPr id="5" name="TextBox 4"/>
          <p:cNvSpPr txBox="1"/>
          <p:nvPr/>
        </p:nvSpPr>
        <p:spPr>
          <a:xfrm>
            <a:off x="3962400" y="2701445"/>
            <a:ext cx="1224644" cy="707886"/>
          </a:xfrm>
          <a:prstGeom prst="rect">
            <a:avLst/>
          </a:prstGeom>
          <a:noFill/>
        </p:spPr>
        <p:txBody>
          <a:bodyPr wrap="square" rtlCol="0">
            <a:spAutoFit/>
          </a:bodyPr>
          <a:lstStyle/>
          <a:p>
            <a:pPr algn="ctr"/>
            <a:r>
              <a:rPr lang="en-US" sz="2000" dirty="0" smtClean="0">
                <a:solidFill>
                  <a:srgbClr val="0070C0"/>
                </a:solidFill>
              </a:rPr>
              <a:t>Q-grams </a:t>
            </a:r>
          </a:p>
          <a:p>
            <a:pPr algn="ctr"/>
            <a:r>
              <a:rPr lang="en-US" sz="2000" dirty="0" smtClean="0">
                <a:solidFill>
                  <a:srgbClr val="0070C0"/>
                </a:solidFill>
              </a:rPr>
              <a:t>Blocking</a:t>
            </a:r>
            <a:endParaRPr lang="en-US" sz="2000" dirty="0">
              <a:solidFill>
                <a:srgbClr val="0070C0"/>
              </a:solidFill>
            </a:endParaRPr>
          </a:p>
        </p:txBody>
      </p:sp>
      <p:sp>
        <p:nvSpPr>
          <p:cNvPr id="6" name="TextBox 5"/>
          <p:cNvSpPr txBox="1"/>
          <p:nvPr/>
        </p:nvSpPr>
        <p:spPr>
          <a:xfrm>
            <a:off x="2425287" y="4233125"/>
            <a:ext cx="1224644" cy="1015663"/>
          </a:xfrm>
          <a:prstGeom prst="rect">
            <a:avLst/>
          </a:prstGeom>
          <a:noFill/>
        </p:spPr>
        <p:txBody>
          <a:bodyPr wrap="square" rtlCol="0">
            <a:spAutoFit/>
          </a:bodyPr>
          <a:lstStyle/>
          <a:p>
            <a:pPr algn="ctr"/>
            <a:r>
              <a:rPr lang="en-US" sz="2000" dirty="0" smtClean="0">
                <a:solidFill>
                  <a:srgbClr val="0070C0"/>
                </a:solidFill>
              </a:rPr>
              <a:t>Extended Q-grams </a:t>
            </a:r>
          </a:p>
          <a:p>
            <a:pPr algn="ctr"/>
            <a:r>
              <a:rPr lang="en-US" sz="2000" dirty="0" smtClean="0">
                <a:solidFill>
                  <a:srgbClr val="0070C0"/>
                </a:solidFill>
              </a:rPr>
              <a:t>Blocking</a:t>
            </a:r>
            <a:endParaRPr lang="en-US" sz="2000" dirty="0">
              <a:solidFill>
                <a:srgbClr val="0070C0"/>
              </a:solidFill>
            </a:endParaRPr>
          </a:p>
        </p:txBody>
      </p:sp>
      <p:sp>
        <p:nvSpPr>
          <p:cNvPr id="9" name="TextBox 8"/>
          <p:cNvSpPr txBox="1"/>
          <p:nvPr/>
        </p:nvSpPr>
        <p:spPr>
          <a:xfrm>
            <a:off x="5929745" y="2082781"/>
            <a:ext cx="1224644" cy="707886"/>
          </a:xfrm>
          <a:prstGeom prst="rect">
            <a:avLst/>
          </a:prstGeom>
          <a:noFill/>
        </p:spPr>
        <p:txBody>
          <a:bodyPr wrap="square" rtlCol="0">
            <a:spAutoFit/>
          </a:bodyPr>
          <a:lstStyle/>
          <a:p>
            <a:pPr algn="ctr"/>
            <a:r>
              <a:rPr lang="en-US" sz="2000" dirty="0" smtClean="0">
                <a:solidFill>
                  <a:srgbClr val="FF0000"/>
                </a:solidFill>
              </a:rPr>
              <a:t>Suffix</a:t>
            </a:r>
          </a:p>
          <a:p>
            <a:pPr algn="ctr"/>
            <a:r>
              <a:rPr lang="en-US" sz="2000" dirty="0" smtClean="0">
                <a:solidFill>
                  <a:srgbClr val="FF0000"/>
                </a:solidFill>
              </a:rPr>
              <a:t>Arrays</a:t>
            </a:r>
            <a:endParaRPr lang="en-US" sz="2000" dirty="0">
              <a:solidFill>
                <a:srgbClr val="FF0000"/>
              </a:solidFill>
            </a:endParaRPr>
          </a:p>
        </p:txBody>
      </p:sp>
      <p:sp>
        <p:nvSpPr>
          <p:cNvPr id="11" name="TextBox 10"/>
          <p:cNvSpPr txBox="1"/>
          <p:nvPr/>
        </p:nvSpPr>
        <p:spPr>
          <a:xfrm>
            <a:off x="5266134" y="4245181"/>
            <a:ext cx="1224644" cy="707886"/>
          </a:xfrm>
          <a:prstGeom prst="rect">
            <a:avLst/>
          </a:prstGeom>
          <a:noFill/>
        </p:spPr>
        <p:txBody>
          <a:bodyPr wrap="square" rtlCol="0">
            <a:spAutoFit/>
          </a:bodyPr>
          <a:lstStyle/>
          <a:p>
            <a:pPr algn="ctr"/>
            <a:r>
              <a:rPr lang="en-US" sz="2000" dirty="0" smtClean="0">
                <a:solidFill>
                  <a:srgbClr val="FF0000"/>
                </a:solidFill>
              </a:rPr>
              <a:t>Canopy</a:t>
            </a:r>
          </a:p>
          <a:p>
            <a:pPr algn="ctr"/>
            <a:r>
              <a:rPr lang="en-US" sz="2000" dirty="0" smtClean="0">
                <a:solidFill>
                  <a:srgbClr val="FF0000"/>
                </a:solidFill>
              </a:rPr>
              <a:t>Clustering</a:t>
            </a:r>
            <a:endParaRPr lang="en-US" sz="2000" dirty="0">
              <a:solidFill>
                <a:srgbClr val="FF0000"/>
              </a:solidFill>
            </a:endParaRPr>
          </a:p>
        </p:txBody>
      </p:sp>
      <p:sp>
        <p:nvSpPr>
          <p:cNvPr id="12" name="TextBox 11"/>
          <p:cNvSpPr txBox="1"/>
          <p:nvPr/>
        </p:nvSpPr>
        <p:spPr>
          <a:xfrm>
            <a:off x="5266211" y="5414522"/>
            <a:ext cx="1224644" cy="1015663"/>
          </a:xfrm>
          <a:prstGeom prst="rect">
            <a:avLst/>
          </a:prstGeom>
          <a:noFill/>
        </p:spPr>
        <p:txBody>
          <a:bodyPr wrap="square" rtlCol="0">
            <a:spAutoFit/>
          </a:bodyPr>
          <a:lstStyle/>
          <a:p>
            <a:pPr algn="ctr"/>
            <a:r>
              <a:rPr lang="en-US" sz="2000" dirty="0" smtClean="0">
                <a:solidFill>
                  <a:srgbClr val="FF0000"/>
                </a:solidFill>
              </a:rPr>
              <a:t>Extended</a:t>
            </a:r>
          </a:p>
          <a:p>
            <a:pPr algn="ctr"/>
            <a:r>
              <a:rPr lang="en-US" sz="2000" dirty="0" smtClean="0">
                <a:solidFill>
                  <a:srgbClr val="FF0000"/>
                </a:solidFill>
              </a:rPr>
              <a:t>Canopy</a:t>
            </a:r>
          </a:p>
          <a:p>
            <a:pPr algn="ctr"/>
            <a:r>
              <a:rPr lang="en-US" sz="2000" dirty="0" smtClean="0">
                <a:solidFill>
                  <a:srgbClr val="FF0000"/>
                </a:solidFill>
              </a:rPr>
              <a:t>Clustering</a:t>
            </a:r>
            <a:endParaRPr lang="en-US" sz="2000" dirty="0">
              <a:solidFill>
                <a:srgbClr val="FF0000"/>
              </a:solidFill>
            </a:endParaRPr>
          </a:p>
        </p:txBody>
      </p:sp>
      <p:cxnSp>
        <p:nvCxnSpPr>
          <p:cNvPr id="14" name="Straight Arrow Connector 13"/>
          <p:cNvCxnSpPr>
            <a:stCxn id="2" idx="2"/>
          </p:cNvCxnSpPr>
          <p:nvPr/>
        </p:nvCxnSpPr>
        <p:spPr>
          <a:xfrm flipH="1">
            <a:off x="2514602" y="1679283"/>
            <a:ext cx="2003646" cy="4034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 idx="2"/>
            <a:endCxn id="4" idx="0"/>
          </p:cNvCxnSpPr>
          <p:nvPr/>
        </p:nvCxnSpPr>
        <p:spPr>
          <a:xfrm>
            <a:off x="2180359" y="2790667"/>
            <a:ext cx="8166" cy="55711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 idx="2"/>
          </p:cNvCxnSpPr>
          <p:nvPr/>
        </p:nvCxnSpPr>
        <p:spPr>
          <a:xfrm>
            <a:off x="4518248" y="1679283"/>
            <a:ext cx="1653952" cy="4034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490854" y="2729112"/>
            <a:ext cx="1" cy="6186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 idx="2"/>
          </p:cNvCxnSpPr>
          <p:nvPr/>
        </p:nvCxnSpPr>
        <p:spPr>
          <a:xfrm>
            <a:off x="4518248" y="1679283"/>
            <a:ext cx="15654" cy="10221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5" idx="2"/>
            <a:endCxn id="6" idx="0"/>
          </p:cNvCxnSpPr>
          <p:nvPr/>
        </p:nvCxnSpPr>
        <p:spPr>
          <a:xfrm flipH="1">
            <a:off x="3037609" y="3409331"/>
            <a:ext cx="1537113" cy="8237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878454" y="4872817"/>
            <a:ext cx="1" cy="6186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5" idx="2"/>
            <a:endCxn id="11" idx="0"/>
          </p:cNvCxnSpPr>
          <p:nvPr/>
        </p:nvCxnSpPr>
        <p:spPr>
          <a:xfrm>
            <a:off x="4574722" y="3409331"/>
            <a:ext cx="1303734" cy="8358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itle 1"/>
          <p:cNvSpPr>
            <a:spLocks noGrp="1"/>
          </p:cNvSpPr>
          <p:nvPr>
            <p:ph type="title" idx="4294967295"/>
          </p:nvPr>
        </p:nvSpPr>
        <p:spPr>
          <a:xfrm>
            <a:off x="0" y="44624"/>
            <a:ext cx="9144000" cy="721079"/>
          </a:xfrm>
        </p:spPr>
        <p:txBody>
          <a:bodyPr>
            <a:normAutofit fontScale="90000"/>
          </a:bodyPr>
          <a:lstStyle/>
          <a:p>
            <a:r>
              <a:rPr lang="en-US" dirty="0" smtClean="0"/>
              <a:t>Overview of Schema-based Methods</a:t>
            </a:r>
            <a:endParaRPr lang="en-US" dirty="0"/>
          </a:p>
        </p:txBody>
      </p:sp>
      <p:sp>
        <p:nvSpPr>
          <p:cNvPr id="7" name="Footer Placeholder 6"/>
          <p:cNvSpPr>
            <a:spLocks noGrp="1"/>
          </p:cNvSpPr>
          <p:nvPr>
            <p:ph type="ftr" sz="quarter" idx="11"/>
          </p:nvPr>
        </p:nvSpPr>
        <p:spPr/>
        <p:txBody>
          <a:bodyPr/>
          <a:lstStyle/>
          <a:p>
            <a:r>
              <a:rPr lang="en-US" smtClean="0"/>
              <a:t>Papadakis &amp; Palpanas, ScaDS, Leipzig, July 2016</a:t>
            </a:r>
            <a:endParaRPr lang="el-GR"/>
          </a:p>
        </p:txBody>
      </p:sp>
      <p:cxnSp>
        <p:nvCxnSpPr>
          <p:cNvPr id="25" name="Straight Arrow Connector 24"/>
          <p:cNvCxnSpPr/>
          <p:nvPr/>
        </p:nvCxnSpPr>
        <p:spPr>
          <a:xfrm>
            <a:off x="4574722" y="3436998"/>
            <a:ext cx="1" cy="6186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83311" y="4038430"/>
            <a:ext cx="1382823" cy="400110"/>
          </a:xfrm>
          <a:prstGeom prst="rect">
            <a:avLst/>
          </a:prstGeom>
          <a:noFill/>
        </p:spPr>
        <p:txBody>
          <a:bodyPr wrap="square" rtlCol="0">
            <a:spAutoFit/>
          </a:bodyPr>
          <a:lstStyle/>
          <a:p>
            <a:pPr algn="ctr"/>
            <a:r>
              <a:rPr lang="en-US" sz="2000" dirty="0" err="1" smtClean="0">
                <a:solidFill>
                  <a:srgbClr val="FF0000"/>
                </a:solidFill>
              </a:rPr>
              <a:t>MFIBlocks</a:t>
            </a:r>
            <a:endParaRPr lang="en-US" sz="2000" dirty="0">
              <a:solidFill>
                <a:srgbClr val="FF0000"/>
              </a:solidFill>
            </a:endParaRPr>
          </a:p>
        </p:txBody>
      </p:sp>
      <p:sp>
        <p:nvSpPr>
          <p:cNvPr id="29" name="TextBox 28"/>
          <p:cNvSpPr txBox="1"/>
          <p:nvPr/>
        </p:nvSpPr>
        <p:spPr>
          <a:xfrm>
            <a:off x="5549547" y="3357268"/>
            <a:ext cx="1882616" cy="707886"/>
          </a:xfrm>
          <a:prstGeom prst="rect">
            <a:avLst/>
          </a:prstGeom>
          <a:noFill/>
        </p:spPr>
        <p:txBody>
          <a:bodyPr wrap="square" rtlCol="0">
            <a:spAutoFit/>
          </a:bodyPr>
          <a:lstStyle/>
          <a:p>
            <a:pPr algn="ctr"/>
            <a:r>
              <a:rPr lang="en-US" sz="2000" dirty="0" smtClean="0">
                <a:solidFill>
                  <a:srgbClr val="FF0000"/>
                </a:solidFill>
              </a:rPr>
              <a:t>Extended Suffix</a:t>
            </a:r>
          </a:p>
          <a:p>
            <a:pPr algn="ctr"/>
            <a:r>
              <a:rPr lang="en-US" sz="2000" dirty="0" smtClean="0">
                <a:solidFill>
                  <a:srgbClr val="FF0000"/>
                </a:solidFill>
              </a:rPr>
              <a:t>Arrays</a:t>
            </a:r>
            <a:endParaRPr lang="en-US" sz="2000" dirty="0">
              <a:solidFill>
                <a:srgbClr val="FF0000"/>
              </a:solidFill>
            </a:endParaRPr>
          </a:p>
        </p:txBody>
      </p:sp>
    </p:spTree>
    <p:extLst>
      <p:ext uri="{BB962C8B-B14F-4D97-AF65-F5344CB8AC3E}">
        <p14:creationId xmlns:p14="http://schemas.microsoft.com/office/powerpoint/2010/main" val="845563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idx="4294967295"/>
          </p:nvPr>
        </p:nvSpPr>
        <p:spPr>
          <a:xfrm>
            <a:off x="0" y="0"/>
            <a:ext cx="9144000" cy="721079"/>
          </a:xfrm>
        </p:spPr>
        <p:txBody>
          <a:bodyPr>
            <a:normAutofit fontScale="90000"/>
          </a:bodyPr>
          <a:lstStyle/>
          <a:p>
            <a:r>
              <a:rPr lang="en-US" dirty="0" smtClean="0"/>
              <a:t>However …</a:t>
            </a:r>
          </a:p>
        </p:txBody>
      </p:sp>
      <p:sp>
        <p:nvSpPr>
          <p:cNvPr id="487427" name="Rectangle 3"/>
          <p:cNvSpPr>
            <a:spLocks noGrp="1" noChangeArrowheads="1"/>
          </p:cNvSpPr>
          <p:nvPr>
            <p:ph idx="4294967295"/>
          </p:nvPr>
        </p:nvSpPr>
        <p:spPr>
          <a:xfrm>
            <a:off x="0" y="989091"/>
            <a:ext cx="9144000" cy="4938161"/>
          </a:xfrm>
        </p:spPr>
        <p:txBody>
          <a:bodyPr>
            <a:normAutofit/>
          </a:bodyPr>
          <a:lstStyle/>
          <a:p>
            <a:pPr>
              <a:buFont typeface="Wingdings 2" pitchFamily="18" charset="2"/>
              <a:buNone/>
            </a:pPr>
            <a:r>
              <a:rPr lang="en-US" sz="2400" b="1" i="1" dirty="0" smtClean="0">
                <a:latin typeface="Arial" charset="0"/>
              </a:rPr>
              <a:t>How many names, descriptions or IDs (URIs) are </a:t>
            </a:r>
          </a:p>
          <a:p>
            <a:pPr>
              <a:buFont typeface="Wingdings 2" pitchFamily="18" charset="2"/>
              <a:buNone/>
            </a:pPr>
            <a:r>
              <a:rPr lang="en-US" sz="2400" b="1" i="1" dirty="0" smtClean="0">
                <a:latin typeface="Arial" charset="0"/>
              </a:rPr>
              <a:t>used for the same real-world </a:t>
            </a:r>
            <a:r>
              <a:rPr lang="en-US" sz="2400" b="1" i="1" dirty="0" smtClean="0"/>
              <a:t>“</a:t>
            </a:r>
            <a:r>
              <a:rPr lang="en-US" sz="2400" b="1" i="1" dirty="0" smtClean="0">
                <a:latin typeface="Arial" charset="0"/>
              </a:rPr>
              <a:t>entity</a:t>
            </a:r>
            <a:r>
              <a:rPr lang="en-US" sz="2400" b="1" i="1" dirty="0" smtClean="0"/>
              <a:t>”</a:t>
            </a:r>
            <a:r>
              <a:rPr lang="en-US" sz="2400" b="1" i="1" dirty="0" smtClean="0">
                <a:latin typeface="Arial" charset="0"/>
              </a:rPr>
              <a:t>?</a:t>
            </a:r>
          </a:p>
        </p:txBody>
      </p:sp>
      <p:sp>
        <p:nvSpPr>
          <p:cNvPr id="487428" name="Text Box 4"/>
          <p:cNvSpPr txBox="1">
            <a:spLocks noChangeArrowheads="1"/>
          </p:cNvSpPr>
          <p:nvPr/>
        </p:nvSpPr>
        <p:spPr bwMode="auto">
          <a:xfrm>
            <a:off x="4002007" y="2072308"/>
            <a:ext cx="4899023" cy="1884618"/>
          </a:xfrm>
          <a:prstGeom prst="rect">
            <a:avLst/>
          </a:prstGeom>
          <a:noFill/>
          <a:ln w="9525">
            <a:solidFill>
              <a:schemeClr val="tx1"/>
            </a:solidFill>
            <a:miter lim="800000"/>
            <a:headEnd/>
            <a:tailEnd/>
          </a:ln>
          <a:effectLst/>
        </p:spPr>
        <p:txBody>
          <a:bodyPr wrap="square" lIns="91434" tIns="45717" rIns="91434" bIns="45717">
            <a:spAutoFit/>
          </a:bodyPr>
          <a:lstStyle/>
          <a:p>
            <a:pPr eaLnBrk="0" hangingPunct="0">
              <a:lnSpc>
                <a:spcPct val="91000"/>
              </a:lnSpc>
              <a:buClr>
                <a:srgbClr val="000000"/>
              </a:buClr>
              <a:buSzPct val="100000"/>
              <a:buFont typeface="Arial" charset="0"/>
              <a:buNone/>
            </a:pPr>
            <a:r>
              <a:rPr lang="en-US" sz="1600" dirty="0">
                <a:latin typeface="Times New Roman" pitchFamily="18" charset="0"/>
              </a:rPr>
              <a:t>London </a:t>
            </a:r>
            <a:r>
              <a:rPr lang="en-US" sz="1600" dirty="0" err="1">
                <a:latin typeface="Times New Roman" pitchFamily="18" charset="0"/>
              </a:rPr>
              <a:t>런던</a:t>
            </a:r>
            <a:r>
              <a:rPr lang="en-US" sz="1600" dirty="0">
                <a:latin typeface="Times New Roman" pitchFamily="18" charset="0"/>
              </a:rPr>
              <a:t> </a:t>
            </a:r>
            <a:r>
              <a:rPr lang="syr-SY" sz="1600" dirty="0">
                <a:latin typeface="Times New Roman" pitchFamily="18" charset="0"/>
              </a:rPr>
              <a:t>ܠܘܢܕܘܢ</a:t>
            </a:r>
            <a:r>
              <a:rPr lang="hi-IN" sz="1600" dirty="0">
                <a:latin typeface="Times New Roman" pitchFamily="18" charset="0"/>
              </a:rPr>
              <a:t> लंडन लंदन </a:t>
            </a:r>
            <a:r>
              <a:rPr lang="gu-IN" sz="1600" dirty="0">
                <a:latin typeface="Times New Roman" pitchFamily="18" charset="0"/>
              </a:rPr>
              <a:t>લંડન </a:t>
            </a:r>
            <a:r>
              <a:rPr lang="en-US" sz="1600" dirty="0" err="1">
                <a:latin typeface="Times New Roman" pitchFamily="18" charset="0"/>
              </a:rPr>
              <a:t>ለንደን</a:t>
            </a:r>
            <a:r>
              <a:rPr lang="en-US" sz="1600" dirty="0">
                <a:latin typeface="Times New Roman" pitchFamily="18" charset="0"/>
              </a:rPr>
              <a:t> </a:t>
            </a:r>
            <a:r>
              <a:rPr lang="en-US" sz="1600" dirty="0" err="1">
                <a:latin typeface="Times New Roman" pitchFamily="18" charset="0"/>
              </a:rPr>
              <a:t>ロンドン</a:t>
            </a:r>
            <a:r>
              <a:rPr lang="en-US" sz="1600" dirty="0">
                <a:latin typeface="Times New Roman" pitchFamily="18" charset="0"/>
              </a:rPr>
              <a:t> </a:t>
            </a:r>
            <a:r>
              <a:rPr lang="bn-IN" sz="1600" dirty="0">
                <a:latin typeface="Times New Roman" pitchFamily="18" charset="0"/>
              </a:rPr>
              <a:t>লন্ডন </a:t>
            </a:r>
            <a:r>
              <a:rPr lang="th-TH" sz="1600" dirty="0">
                <a:latin typeface="Times New Roman" pitchFamily="18" charset="0"/>
              </a:rPr>
              <a:t>ลอนดอน </a:t>
            </a:r>
            <a:r>
              <a:rPr lang="ta-IN" sz="1600" dirty="0">
                <a:latin typeface="Times New Roman" pitchFamily="18" charset="0"/>
              </a:rPr>
              <a:t>இலண்டன் </a:t>
            </a:r>
            <a:r>
              <a:rPr lang="en-US" sz="1600" dirty="0" err="1">
                <a:latin typeface="Times New Roman" pitchFamily="18" charset="0"/>
              </a:rPr>
              <a:t>ლონდონი</a:t>
            </a:r>
            <a:r>
              <a:rPr lang="en-US" sz="1600" dirty="0">
                <a:latin typeface="Times New Roman" pitchFamily="18" charset="0"/>
              </a:rPr>
              <a:t> </a:t>
            </a:r>
            <a:r>
              <a:rPr lang="en-US" sz="1600" dirty="0" err="1">
                <a:latin typeface="Times New Roman" pitchFamily="18" charset="0"/>
              </a:rPr>
              <a:t>Llundain</a:t>
            </a:r>
            <a:r>
              <a:rPr lang="en-US" sz="1600" dirty="0">
                <a:latin typeface="Times New Roman" pitchFamily="18" charset="0"/>
              </a:rPr>
              <a:t> </a:t>
            </a:r>
            <a:r>
              <a:rPr lang="en-US" sz="1600" dirty="0" err="1">
                <a:latin typeface="Times New Roman" pitchFamily="18" charset="0"/>
              </a:rPr>
              <a:t>Londain</a:t>
            </a:r>
            <a:r>
              <a:rPr lang="en-US" sz="1600" dirty="0">
                <a:latin typeface="Times New Roman" pitchFamily="18" charset="0"/>
              </a:rPr>
              <a:t> </a:t>
            </a:r>
            <a:r>
              <a:rPr lang="en-US" sz="1600" dirty="0" err="1">
                <a:latin typeface="Times New Roman" pitchFamily="18" charset="0"/>
              </a:rPr>
              <a:t>Londe</a:t>
            </a:r>
            <a:r>
              <a:rPr lang="en-US" sz="1600" dirty="0">
                <a:latin typeface="Times New Roman" pitchFamily="18" charset="0"/>
              </a:rPr>
              <a:t> </a:t>
            </a:r>
            <a:r>
              <a:rPr lang="en-US" sz="1600" dirty="0" err="1">
                <a:latin typeface="Times New Roman" pitchFamily="18" charset="0"/>
              </a:rPr>
              <a:t>Londen</a:t>
            </a:r>
            <a:r>
              <a:rPr lang="en-US" sz="1600" dirty="0">
                <a:latin typeface="Times New Roman" pitchFamily="18" charset="0"/>
              </a:rPr>
              <a:t> </a:t>
            </a:r>
            <a:r>
              <a:rPr lang="en-US" sz="1600" dirty="0" err="1">
                <a:latin typeface="Times New Roman" pitchFamily="18" charset="0"/>
              </a:rPr>
              <a:t>Londen</a:t>
            </a:r>
            <a:r>
              <a:rPr lang="en-US" sz="1600" dirty="0">
                <a:latin typeface="Times New Roman" pitchFamily="18" charset="0"/>
              </a:rPr>
              <a:t> </a:t>
            </a:r>
            <a:r>
              <a:rPr lang="en-US" sz="1600" dirty="0" err="1">
                <a:latin typeface="Times New Roman" pitchFamily="18" charset="0"/>
              </a:rPr>
              <a:t>Londen</a:t>
            </a:r>
            <a:r>
              <a:rPr lang="en-US" sz="1600" dirty="0">
                <a:latin typeface="Times New Roman" pitchFamily="18" charset="0"/>
              </a:rPr>
              <a:t> </a:t>
            </a:r>
            <a:r>
              <a:rPr lang="en-US" sz="1600" dirty="0" err="1">
                <a:latin typeface="Times New Roman" pitchFamily="18" charset="0"/>
              </a:rPr>
              <a:t>Londinium</a:t>
            </a:r>
            <a:r>
              <a:rPr lang="en-US" sz="1600" dirty="0">
                <a:latin typeface="Times New Roman" pitchFamily="18" charset="0"/>
              </a:rPr>
              <a:t> London </a:t>
            </a:r>
            <a:r>
              <a:rPr lang="en-US" sz="1600" dirty="0" err="1">
                <a:latin typeface="Times New Roman" pitchFamily="18" charset="0"/>
              </a:rPr>
              <a:t>Londona</a:t>
            </a:r>
            <a:r>
              <a:rPr lang="en-US" sz="1600" dirty="0">
                <a:latin typeface="Times New Roman" pitchFamily="18" charset="0"/>
              </a:rPr>
              <a:t> </a:t>
            </a:r>
            <a:r>
              <a:rPr lang="en-US" sz="1600" dirty="0" err="1">
                <a:latin typeface="Times New Roman" pitchFamily="18" charset="0"/>
              </a:rPr>
              <a:t>Londonas</a:t>
            </a:r>
            <a:r>
              <a:rPr lang="en-US" sz="1600" dirty="0">
                <a:latin typeface="Times New Roman" pitchFamily="18" charset="0"/>
              </a:rPr>
              <a:t> </a:t>
            </a:r>
            <a:r>
              <a:rPr lang="en-US" sz="1600" dirty="0" err="1">
                <a:latin typeface="Times New Roman" pitchFamily="18" charset="0"/>
              </a:rPr>
              <a:t>Londoni</a:t>
            </a:r>
            <a:r>
              <a:rPr lang="en-US" sz="1600" dirty="0">
                <a:latin typeface="Times New Roman" pitchFamily="18" charset="0"/>
              </a:rPr>
              <a:t> </a:t>
            </a:r>
            <a:r>
              <a:rPr lang="en-US" sz="1600" dirty="0" err="1">
                <a:latin typeface="Times New Roman" pitchFamily="18" charset="0"/>
              </a:rPr>
              <a:t>Londono</a:t>
            </a:r>
            <a:r>
              <a:rPr lang="en-US" sz="1600" dirty="0">
                <a:latin typeface="Times New Roman" pitchFamily="18" charset="0"/>
              </a:rPr>
              <a:t> </a:t>
            </a:r>
            <a:r>
              <a:rPr lang="en-US" sz="1600" dirty="0" err="1">
                <a:latin typeface="Times New Roman" pitchFamily="18" charset="0"/>
              </a:rPr>
              <a:t>Londra</a:t>
            </a:r>
            <a:r>
              <a:rPr lang="en-US" sz="1600" dirty="0">
                <a:latin typeface="Times New Roman" pitchFamily="18" charset="0"/>
              </a:rPr>
              <a:t> </a:t>
            </a:r>
            <a:r>
              <a:rPr lang="en-US" sz="1600" dirty="0" err="1">
                <a:latin typeface="Times New Roman" pitchFamily="18" charset="0"/>
              </a:rPr>
              <a:t>Londres</a:t>
            </a:r>
            <a:r>
              <a:rPr lang="en-US" sz="1600" dirty="0">
                <a:latin typeface="Times New Roman" pitchFamily="18" charset="0"/>
              </a:rPr>
              <a:t> </a:t>
            </a:r>
            <a:r>
              <a:rPr lang="en-US" sz="1600" dirty="0" err="1">
                <a:latin typeface="Times New Roman" pitchFamily="18" charset="0"/>
              </a:rPr>
              <a:t>Londrez</a:t>
            </a:r>
            <a:r>
              <a:rPr lang="en-US" sz="1600" dirty="0">
                <a:latin typeface="Times New Roman" pitchFamily="18" charset="0"/>
              </a:rPr>
              <a:t> </a:t>
            </a:r>
            <a:r>
              <a:rPr lang="en-US" sz="1600" dirty="0" err="1">
                <a:latin typeface="Times New Roman" pitchFamily="18" charset="0"/>
              </a:rPr>
              <a:t>Londyn</a:t>
            </a:r>
            <a:r>
              <a:rPr lang="en-US" sz="1600" dirty="0">
                <a:latin typeface="Times New Roman" pitchFamily="18" charset="0"/>
              </a:rPr>
              <a:t> </a:t>
            </a:r>
            <a:r>
              <a:rPr lang="en-US" sz="1600" dirty="0" err="1">
                <a:latin typeface="Times New Roman" pitchFamily="18" charset="0"/>
              </a:rPr>
              <a:t>Lontoo</a:t>
            </a:r>
            <a:r>
              <a:rPr lang="en-US" sz="1600" dirty="0">
                <a:latin typeface="Times New Roman" pitchFamily="18" charset="0"/>
              </a:rPr>
              <a:t> </a:t>
            </a:r>
            <a:r>
              <a:rPr lang="en-US" sz="1600" dirty="0" err="1">
                <a:latin typeface="Times New Roman" pitchFamily="18" charset="0"/>
              </a:rPr>
              <a:t>Loundres</a:t>
            </a:r>
            <a:r>
              <a:rPr lang="en-US" sz="1600" dirty="0">
                <a:latin typeface="Times New Roman" pitchFamily="18" charset="0"/>
              </a:rPr>
              <a:t> </a:t>
            </a:r>
            <a:r>
              <a:rPr lang="en-US" sz="1600" dirty="0" err="1">
                <a:latin typeface="Times New Roman" pitchFamily="18" charset="0"/>
              </a:rPr>
              <a:t>Luân</a:t>
            </a:r>
            <a:r>
              <a:rPr lang="en-US" sz="1600" dirty="0">
                <a:latin typeface="Times New Roman" pitchFamily="18" charset="0"/>
              </a:rPr>
              <a:t> </a:t>
            </a:r>
            <a:r>
              <a:rPr lang="en-US" sz="1600" dirty="0" err="1">
                <a:latin typeface="Times New Roman" pitchFamily="18" charset="0"/>
              </a:rPr>
              <a:t>Đôn</a:t>
            </a:r>
            <a:r>
              <a:rPr lang="en-US" sz="1600" dirty="0">
                <a:latin typeface="Times New Roman" pitchFamily="18" charset="0"/>
              </a:rPr>
              <a:t> </a:t>
            </a:r>
            <a:r>
              <a:rPr lang="en-US" sz="1600" dirty="0" err="1">
                <a:latin typeface="Times New Roman" pitchFamily="18" charset="0"/>
              </a:rPr>
              <a:t>Lunden</a:t>
            </a:r>
            <a:r>
              <a:rPr lang="en-US" sz="1600" dirty="0">
                <a:latin typeface="Times New Roman" pitchFamily="18" charset="0"/>
              </a:rPr>
              <a:t> </a:t>
            </a:r>
            <a:r>
              <a:rPr lang="en-US" sz="1600" dirty="0" err="1">
                <a:latin typeface="Times New Roman" pitchFamily="18" charset="0"/>
              </a:rPr>
              <a:t>Lundúnir</a:t>
            </a:r>
            <a:r>
              <a:rPr lang="en-US" sz="1600" dirty="0">
                <a:latin typeface="Times New Roman" pitchFamily="18" charset="0"/>
              </a:rPr>
              <a:t> </a:t>
            </a:r>
            <a:r>
              <a:rPr lang="en-US" sz="1600" dirty="0" err="1">
                <a:latin typeface="Times New Roman" pitchFamily="18" charset="0"/>
              </a:rPr>
              <a:t>Lunnainn</a:t>
            </a:r>
            <a:r>
              <a:rPr lang="en-US" sz="1600" dirty="0">
                <a:latin typeface="Times New Roman" pitchFamily="18" charset="0"/>
              </a:rPr>
              <a:t> </a:t>
            </a:r>
            <a:r>
              <a:rPr lang="en-US" sz="1600" dirty="0" err="1">
                <a:latin typeface="Times New Roman" pitchFamily="18" charset="0"/>
              </a:rPr>
              <a:t>Lunnon</a:t>
            </a:r>
            <a:r>
              <a:rPr lang="en-US" sz="1600" dirty="0">
                <a:latin typeface="Times New Roman" pitchFamily="18" charset="0"/>
              </a:rPr>
              <a:t> </a:t>
            </a:r>
            <a:r>
              <a:rPr lang="ar-SA" sz="1600" dirty="0">
                <a:latin typeface="Times New Roman" pitchFamily="18" charset="0"/>
              </a:rPr>
              <a:t>لندن لندن لندن لوندون </a:t>
            </a:r>
            <a:r>
              <a:rPr lang="he-IL" sz="1600" dirty="0">
                <a:latin typeface="Times New Roman" pitchFamily="18" charset="0"/>
              </a:rPr>
              <a:t>לאנדאן לונדון</a:t>
            </a:r>
            <a:r>
              <a:rPr lang="en-US" sz="1600" dirty="0">
                <a:latin typeface="Times New Roman" pitchFamily="18" charset="0"/>
              </a:rPr>
              <a:t> </a:t>
            </a:r>
            <a:r>
              <a:rPr lang="en-US" sz="1600" dirty="0" err="1">
                <a:latin typeface="Times New Roman" pitchFamily="18" charset="0"/>
              </a:rPr>
              <a:t>Λονδίνο</a:t>
            </a:r>
            <a:r>
              <a:rPr lang="en-US" sz="1600" dirty="0">
                <a:latin typeface="Times New Roman" pitchFamily="18" charset="0"/>
              </a:rPr>
              <a:t> </a:t>
            </a:r>
            <a:r>
              <a:rPr lang="en-US" sz="1600" dirty="0" err="1">
                <a:latin typeface="Times New Roman" pitchFamily="18" charset="0"/>
              </a:rPr>
              <a:t>Лёндан</a:t>
            </a:r>
            <a:r>
              <a:rPr lang="en-US" sz="1600" dirty="0">
                <a:latin typeface="Times New Roman" pitchFamily="18" charset="0"/>
              </a:rPr>
              <a:t> </a:t>
            </a:r>
            <a:r>
              <a:rPr lang="en-US" sz="1600" dirty="0" err="1">
                <a:latin typeface="Times New Roman" pitchFamily="18" charset="0"/>
              </a:rPr>
              <a:t>Лондан</a:t>
            </a:r>
            <a:r>
              <a:rPr lang="en-US" sz="1600" dirty="0">
                <a:latin typeface="Times New Roman" pitchFamily="18" charset="0"/>
              </a:rPr>
              <a:t> </a:t>
            </a:r>
            <a:r>
              <a:rPr lang="en-US" sz="1600" dirty="0" err="1">
                <a:latin typeface="Times New Roman" pitchFamily="18" charset="0"/>
              </a:rPr>
              <a:t>Лондон</a:t>
            </a:r>
            <a:r>
              <a:rPr lang="en-US" sz="1600" dirty="0">
                <a:latin typeface="Times New Roman" pitchFamily="18" charset="0"/>
              </a:rPr>
              <a:t> </a:t>
            </a:r>
            <a:r>
              <a:rPr lang="en-US" sz="1600" dirty="0" err="1">
                <a:latin typeface="Times New Roman" pitchFamily="18" charset="0"/>
              </a:rPr>
              <a:t>Лондон</a:t>
            </a:r>
            <a:r>
              <a:rPr lang="en-US" sz="1600" dirty="0">
                <a:latin typeface="Times New Roman" pitchFamily="18" charset="0"/>
              </a:rPr>
              <a:t> </a:t>
            </a:r>
            <a:r>
              <a:rPr lang="en-US" sz="1600" dirty="0" err="1">
                <a:latin typeface="Times New Roman" pitchFamily="18" charset="0"/>
              </a:rPr>
              <a:t>Лондон</a:t>
            </a:r>
            <a:r>
              <a:rPr lang="en-US" sz="1600" dirty="0">
                <a:latin typeface="Times New Roman" pitchFamily="18" charset="0"/>
              </a:rPr>
              <a:t> </a:t>
            </a:r>
            <a:r>
              <a:rPr lang="en-US" sz="1600" dirty="0" err="1">
                <a:latin typeface="Times New Roman" pitchFamily="18" charset="0"/>
              </a:rPr>
              <a:t>Լոնդոն</a:t>
            </a:r>
            <a:r>
              <a:rPr lang="en-US" sz="1600" dirty="0">
                <a:latin typeface="Times New Roman" pitchFamily="18" charset="0"/>
              </a:rPr>
              <a:t> </a:t>
            </a:r>
            <a:r>
              <a:rPr lang="en-US" sz="1600" dirty="0" err="1">
                <a:latin typeface="Times New Roman" pitchFamily="18" charset="0"/>
              </a:rPr>
              <a:t>伦敦</a:t>
            </a:r>
            <a:r>
              <a:rPr lang="en-US" sz="1600" dirty="0">
                <a:latin typeface="Times New Roman" pitchFamily="18" charset="0"/>
              </a:rPr>
              <a:t> …</a:t>
            </a:r>
          </a:p>
        </p:txBody>
      </p:sp>
      <p:sp>
        <p:nvSpPr>
          <p:cNvPr id="487432" name="Line 8"/>
          <p:cNvSpPr>
            <a:spLocks noChangeShapeType="1"/>
          </p:cNvSpPr>
          <p:nvPr/>
        </p:nvSpPr>
        <p:spPr bwMode="auto">
          <a:xfrm flipV="1">
            <a:off x="2849481" y="2804196"/>
            <a:ext cx="1158869" cy="1144594"/>
          </a:xfrm>
          <a:prstGeom prst="line">
            <a:avLst/>
          </a:prstGeom>
          <a:noFill/>
          <a:ln w="9525">
            <a:solidFill>
              <a:schemeClr val="tx1"/>
            </a:solidFill>
            <a:round/>
            <a:headEnd/>
            <a:tailEnd type="triangle" w="med" len="med"/>
          </a:ln>
          <a:effectLst/>
        </p:spPr>
        <p:txBody>
          <a:bodyPr lIns="91434" tIns="45717" rIns="91434" bIns="45717"/>
          <a:lstStyle/>
          <a:p>
            <a:endParaRPr lang="en-US"/>
          </a:p>
        </p:txBody>
      </p:sp>
      <p:pic>
        <p:nvPicPr>
          <p:cNvPr id="8" name="Picture 2" descr="C:\Users\a\Desktop\d813489e-50a3-4817-9cfa-cef255d3fede_2012112009391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63" r="5628"/>
          <a:stretch/>
        </p:blipFill>
        <p:spPr bwMode="auto">
          <a:xfrm>
            <a:off x="101857" y="2867046"/>
            <a:ext cx="2779609" cy="212125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2" name="Θέση υποσέλιδου 1"/>
          <p:cNvSpPr>
            <a:spLocks noGrp="1"/>
          </p:cNvSpPr>
          <p:nvPr>
            <p:ph type="ftr" sz="quarter" idx="11"/>
          </p:nvPr>
        </p:nvSpPr>
        <p:spPr/>
        <p:txBody>
          <a:bodyPr/>
          <a:lstStyle/>
          <a:p>
            <a:r>
              <a:rPr lang="en-US" smtClean="0"/>
              <a:t>Papadakis &amp; Palpanas, ScaDS, Leipzig, July 2016</a:t>
            </a:r>
            <a:endParaRPr lang="el-GR" dirty="0"/>
          </a:p>
        </p:txBody>
      </p:sp>
    </p:spTree>
    <p:extLst>
      <p:ext uri="{BB962C8B-B14F-4D97-AF65-F5344CB8AC3E}">
        <p14:creationId xmlns:p14="http://schemas.microsoft.com/office/powerpoint/2010/main" val="152040792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79173"/>
            <a:ext cx="9036496" cy="400110"/>
          </a:xfrm>
          <a:prstGeom prst="rect">
            <a:avLst/>
          </a:prstGeom>
          <a:noFill/>
        </p:spPr>
        <p:txBody>
          <a:bodyPr wrap="square" rtlCol="0">
            <a:spAutoFit/>
          </a:bodyPr>
          <a:lstStyle/>
          <a:p>
            <a:pPr algn="ctr"/>
            <a:r>
              <a:rPr lang="en-US" sz="2000" dirty="0" smtClean="0">
                <a:solidFill>
                  <a:srgbClr val="0070C0"/>
                </a:solidFill>
              </a:rPr>
              <a:t>Standard Blocking</a:t>
            </a:r>
          </a:p>
        </p:txBody>
      </p:sp>
      <p:sp>
        <p:nvSpPr>
          <p:cNvPr id="3" name="TextBox 2"/>
          <p:cNvSpPr txBox="1"/>
          <p:nvPr/>
        </p:nvSpPr>
        <p:spPr>
          <a:xfrm>
            <a:off x="1323108" y="2082781"/>
            <a:ext cx="1714501" cy="707886"/>
          </a:xfrm>
          <a:prstGeom prst="rect">
            <a:avLst/>
          </a:prstGeom>
          <a:noFill/>
        </p:spPr>
        <p:txBody>
          <a:bodyPr wrap="square" rtlCol="0">
            <a:spAutoFit/>
          </a:bodyPr>
          <a:lstStyle/>
          <a:p>
            <a:pPr algn="ctr"/>
            <a:r>
              <a:rPr lang="en-US" sz="2000" dirty="0" smtClean="0">
                <a:solidFill>
                  <a:srgbClr val="FF0000"/>
                </a:solidFill>
              </a:rPr>
              <a:t>Sorted </a:t>
            </a:r>
          </a:p>
          <a:p>
            <a:pPr algn="ctr"/>
            <a:r>
              <a:rPr lang="en-US" sz="2000" dirty="0" smtClean="0">
                <a:solidFill>
                  <a:srgbClr val="FF0000"/>
                </a:solidFill>
              </a:rPr>
              <a:t>Neighborhood</a:t>
            </a:r>
            <a:endParaRPr lang="en-US" sz="2000" dirty="0">
              <a:solidFill>
                <a:srgbClr val="FF0000"/>
              </a:solidFill>
            </a:endParaRPr>
          </a:p>
        </p:txBody>
      </p:sp>
      <p:sp>
        <p:nvSpPr>
          <p:cNvPr id="4" name="TextBox 3"/>
          <p:cNvSpPr txBox="1"/>
          <p:nvPr/>
        </p:nvSpPr>
        <p:spPr>
          <a:xfrm>
            <a:off x="1208810" y="3347777"/>
            <a:ext cx="1959430" cy="707886"/>
          </a:xfrm>
          <a:prstGeom prst="rect">
            <a:avLst/>
          </a:prstGeom>
          <a:noFill/>
        </p:spPr>
        <p:txBody>
          <a:bodyPr wrap="square" rtlCol="0">
            <a:spAutoFit/>
          </a:bodyPr>
          <a:lstStyle/>
          <a:p>
            <a:pPr algn="ctr"/>
            <a:r>
              <a:rPr lang="en-US" sz="2000" dirty="0" smtClean="0">
                <a:solidFill>
                  <a:srgbClr val="0070C0"/>
                </a:solidFill>
              </a:rPr>
              <a:t>Extended Sorted </a:t>
            </a:r>
          </a:p>
          <a:p>
            <a:pPr algn="ctr"/>
            <a:r>
              <a:rPr lang="en-US" sz="2000" dirty="0" smtClean="0">
                <a:solidFill>
                  <a:srgbClr val="0070C0"/>
                </a:solidFill>
              </a:rPr>
              <a:t>Neighborhood</a:t>
            </a:r>
            <a:endParaRPr lang="en-US" sz="2000" dirty="0">
              <a:solidFill>
                <a:srgbClr val="0070C0"/>
              </a:solidFill>
            </a:endParaRPr>
          </a:p>
        </p:txBody>
      </p:sp>
      <p:sp>
        <p:nvSpPr>
          <p:cNvPr id="5" name="TextBox 4"/>
          <p:cNvSpPr txBox="1"/>
          <p:nvPr/>
        </p:nvSpPr>
        <p:spPr>
          <a:xfrm>
            <a:off x="3962400" y="2701445"/>
            <a:ext cx="1224644" cy="707886"/>
          </a:xfrm>
          <a:prstGeom prst="rect">
            <a:avLst/>
          </a:prstGeom>
          <a:noFill/>
        </p:spPr>
        <p:txBody>
          <a:bodyPr wrap="square" rtlCol="0">
            <a:spAutoFit/>
          </a:bodyPr>
          <a:lstStyle/>
          <a:p>
            <a:pPr algn="ctr"/>
            <a:r>
              <a:rPr lang="en-US" sz="2000" dirty="0" smtClean="0">
                <a:solidFill>
                  <a:srgbClr val="0070C0"/>
                </a:solidFill>
              </a:rPr>
              <a:t>Q-grams </a:t>
            </a:r>
          </a:p>
          <a:p>
            <a:pPr algn="ctr"/>
            <a:r>
              <a:rPr lang="en-US" sz="2000" dirty="0" smtClean="0">
                <a:solidFill>
                  <a:srgbClr val="0070C0"/>
                </a:solidFill>
              </a:rPr>
              <a:t>Blocking</a:t>
            </a:r>
            <a:endParaRPr lang="en-US" sz="2000" dirty="0">
              <a:solidFill>
                <a:srgbClr val="0070C0"/>
              </a:solidFill>
            </a:endParaRPr>
          </a:p>
        </p:txBody>
      </p:sp>
      <p:sp>
        <p:nvSpPr>
          <p:cNvPr id="6" name="TextBox 5"/>
          <p:cNvSpPr txBox="1"/>
          <p:nvPr/>
        </p:nvSpPr>
        <p:spPr>
          <a:xfrm>
            <a:off x="2425287" y="4233125"/>
            <a:ext cx="1224644" cy="1015663"/>
          </a:xfrm>
          <a:prstGeom prst="rect">
            <a:avLst/>
          </a:prstGeom>
          <a:noFill/>
        </p:spPr>
        <p:txBody>
          <a:bodyPr wrap="square" rtlCol="0">
            <a:spAutoFit/>
          </a:bodyPr>
          <a:lstStyle/>
          <a:p>
            <a:pPr algn="ctr"/>
            <a:r>
              <a:rPr lang="en-US" sz="2000" dirty="0" smtClean="0">
                <a:solidFill>
                  <a:srgbClr val="0070C0"/>
                </a:solidFill>
              </a:rPr>
              <a:t>Extended Q-grams </a:t>
            </a:r>
          </a:p>
          <a:p>
            <a:pPr algn="ctr"/>
            <a:r>
              <a:rPr lang="en-US" sz="2000" dirty="0" smtClean="0">
                <a:solidFill>
                  <a:srgbClr val="0070C0"/>
                </a:solidFill>
              </a:rPr>
              <a:t>Blocking</a:t>
            </a:r>
            <a:endParaRPr lang="en-US" sz="2000" dirty="0">
              <a:solidFill>
                <a:srgbClr val="0070C0"/>
              </a:solidFill>
            </a:endParaRPr>
          </a:p>
        </p:txBody>
      </p:sp>
      <p:sp>
        <p:nvSpPr>
          <p:cNvPr id="9" name="TextBox 8"/>
          <p:cNvSpPr txBox="1"/>
          <p:nvPr/>
        </p:nvSpPr>
        <p:spPr>
          <a:xfrm>
            <a:off x="5929745" y="2082781"/>
            <a:ext cx="1224644" cy="707886"/>
          </a:xfrm>
          <a:prstGeom prst="rect">
            <a:avLst/>
          </a:prstGeom>
          <a:noFill/>
        </p:spPr>
        <p:txBody>
          <a:bodyPr wrap="square" rtlCol="0">
            <a:spAutoFit/>
          </a:bodyPr>
          <a:lstStyle/>
          <a:p>
            <a:pPr algn="ctr"/>
            <a:r>
              <a:rPr lang="en-US" sz="2000" dirty="0" smtClean="0">
                <a:solidFill>
                  <a:srgbClr val="FF0000"/>
                </a:solidFill>
              </a:rPr>
              <a:t>Suffix</a:t>
            </a:r>
          </a:p>
          <a:p>
            <a:pPr algn="ctr"/>
            <a:r>
              <a:rPr lang="en-US" sz="2000" dirty="0" smtClean="0">
                <a:solidFill>
                  <a:srgbClr val="FF0000"/>
                </a:solidFill>
              </a:rPr>
              <a:t>Arrays</a:t>
            </a:r>
            <a:endParaRPr lang="en-US" sz="2000" dirty="0">
              <a:solidFill>
                <a:srgbClr val="FF0000"/>
              </a:solidFill>
            </a:endParaRPr>
          </a:p>
        </p:txBody>
      </p:sp>
      <p:sp>
        <p:nvSpPr>
          <p:cNvPr id="11" name="TextBox 10"/>
          <p:cNvSpPr txBox="1"/>
          <p:nvPr/>
        </p:nvSpPr>
        <p:spPr>
          <a:xfrm>
            <a:off x="5266134" y="4245181"/>
            <a:ext cx="1224644" cy="707886"/>
          </a:xfrm>
          <a:prstGeom prst="rect">
            <a:avLst/>
          </a:prstGeom>
          <a:noFill/>
        </p:spPr>
        <p:txBody>
          <a:bodyPr wrap="square" rtlCol="0">
            <a:spAutoFit/>
          </a:bodyPr>
          <a:lstStyle/>
          <a:p>
            <a:pPr algn="ctr"/>
            <a:r>
              <a:rPr lang="en-US" sz="2000" dirty="0" smtClean="0">
                <a:solidFill>
                  <a:srgbClr val="FF0000"/>
                </a:solidFill>
              </a:rPr>
              <a:t>Canopy</a:t>
            </a:r>
          </a:p>
          <a:p>
            <a:pPr algn="ctr"/>
            <a:r>
              <a:rPr lang="en-US" sz="2000" dirty="0" smtClean="0">
                <a:solidFill>
                  <a:srgbClr val="FF0000"/>
                </a:solidFill>
              </a:rPr>
              <a:t>Clustering</a:t>
            </a:r>
            <a:endParaRPr lang="en-US" sz="2000" dirty="0">
              <a:solidFill>
                <a:srgbClr val="FF0000"/>
              </a:solidFill>
            </a:endParaRPr>
          </a:p>
        </p:txBody>
      </p:sp>
      <p:sp>
        <p:nvSpPr>
          <p:cNvPr id="12" name="TextBox 11"/>
          <p:cNvSpPr txBox="1"/>
          <p:nvPr/>
        </p:nvSpPr>
        <p:spPr>
          <a:xfrm>
            <a:off x="5266211" y="5414522"/>
            <a:ext cx="1224644" cy="1015663"/>
          </a:xfrm>
          <a:prstGeom prst="rect">
            <a:avLst/>
          </a:prstGeom>
          <a:noFill/>
        </p:spPr>
        <p:txBody>
          <a:bodyPr wrap="square" rtlCol="0">
            <a:spAutoFit/>
          </a:bodyPr>
          <a:lstStyle/>
          <a:p>
            <a:pPr algn="ctr"/>
            <a:r>
              <a:rPr lang="en-US" sz="2000" dirty="0" smtClean="0">
                <a:solidFill>
                  <a:srgbClr val="FF0000"/>
                </a:solidFill>
              </a:rPr>
              <a:t>Extended</a:t>
            </a:r>
          </a:p>
          <a:p>
            <a:pPr algn="ctr"/>
            <a:r>
              <a:rPr lang="en-US" sz="2000" dirty="0" smtClean="0">
                <a:solidFill>
                  <a:srgbClr val="FF0000"/>
                </a:solidFill>
              </a:rPr>
              <a:t>Canopy</a:t>
            </a:r>
          </a:p>
          <a:p>
            <a:pPr algn="ctr"/>
            <a:r>
              <a:rPr lang="en-US" sz="2000" dirty="0" smtClean="0">
                <a:solidFill>
                  <a:srgbClr val="FF0000"/>
                </a:solidFill>
              </a:rPr>
              <a:t>Clustering</a:t>
            </a:r>
            <a:endParaRPr lang="en-US" sz="2000" dirty="0">
              <a:solidFill>
                <a:srgbClr val="FF0000"/>
              </a:solidFill>
            </a:endParaRPr>
          </a:p>
        </p:txBody>
      </p:sp>
      <p:cxnSp>
        <p:nvCxnSpPr>
          <p:cNvPr id="14" name="Straight Arrow Connector 13"/>
          <p:cNvCxnSpPr>
            <a:stCxn id="2" idx="2"/>
          </p:cNvCxnSpPr>
          <p:nvPr/>
        </p:nvCxnSpPr>
        <p:spPr>
          <a:xfrm flipH="1">
            <a:off x="2514602" y="1679283"/>
            <a:ext cx="2003646" cy="4034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 idx="2"/>
            <a:endCxn id="4" idx="0"/>
          </p:cNvCxnSpPr>
          <p:nvPr/>
        </p:nvCxnSpPr>
        <p:spPr>
          <a:xfrm>
            <a:off x="2180359" y="2790667"/>
            <a:ext cx="8166" cy="55711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 idx="2"/>
          </p:cNvCxnSpPr>
          <p:nvPr/>
        </p:nvCxnSpPr>
        <p:spPr>
          <a:xfrm>
            <a:off x="4518248" y="1679283"/>
            <a:ext cx="1653952" cy="4034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490854" y="2729112"/>
            <a:ext cx="1" cy="6186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 idx="2"/>
          </p:cNvCxnSpPr>
          <p:nvPr/>
        </p:nvCxnSpPr>
        <p:spPr>
          <a:xfrm>
            <a:off x="4518248" y="1679283"/>
            <a:ext cx="15654" cy="10221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5" idx="2"/>
            <a:endCxn id="6" idx="0"/>
          </p:cNvCxnSpPr>
          <p:nvPr/>
        </p:nvCxnSpPr>
        <p:spPr>
          <a:xfrm flipH="1">
            <a:off x="3037609" y="3409331"/>
            <a:ext cx="1537113" cy="8237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878454" y="4872817"/>
            <a:ext cx="1" cy="6186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5" idx="2"/>
            <a:endCxn id="11" idx="0"/>
          </p:cNvCxnSpPr>
          <p:nvPr/>
        </p:nvCxnSpPr>
        <p:spPr>
          <a:xfrm>
            <a:off x="4574722" y="3409331"/>
            <a:ext cx="1303734" cy="8358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itle 1"/>
          <p:cNvSpPr>
            <a:spLocks noGrp="1"/>
          </p:cNvSpPr>
          <p:nvPr>
            <p:ph type="title" idx="4294967295"/>
          </p:nvPr>
        </p:nvSpPr>
        <p:spPr>
          <a:xfrm>
            <a:off x="0" y="259649"/>
            <a:ext cx="9144000" cy="721079"/>
          </a:xfrm>
        </p:spPr>
        <p:txBody>
          <a:bodyPr>
            <a:normAutofit fontScale="90000"/>
          </a:bodyPr>
          <a:lstStyle/>
          <a:p>
            <a:r>
              <a:rPr lang="en-US" dirty="0" smtClean="0"/>
              <a:t>Overview of Schema-based Methods</a:t>
            </a:r>
            <a:br>
              <a:rPr lang="en-US" dirty="0" smtClean="0"/>
            </a:br>
            <a:r>
              <a:rPr lang="en-US" sz="3100" dirty="0" smtClean="0"/>
              <a:t>blocks contain entities with </a:t>
            </a:r>
            <a:r>
              <a:rPr lang="en-US" sz="3100" b="1" dirty="0" smtClean="0">
                <a:solidFill>
                  <a:srgbClr val="C00000"/>
                </a:solidFill>
              </a:rPr>
              <a:t>similar</a:t>
            </a:r>
            <a:r>
              <a:rPr lang="en-US" sz="3100" dirty="0" smtClean="0"/>
              <a:t> blocking keys</a:t>
            </a:r>
            <a:endParaRPr lang="en-US" dirty="0"/>
          </a:p>
        </p:txBody>
      </p:sp>
      <p:sp>
        <p:nvSpPr>
          <p:cNvPr id="7" name="Footer Placeholder 6"/>
          <p:cNvSpPr>
            <a:spLocks noGrp="1"/>
          </p:cNvSpPr>
          <p:nvPr>
            <p:ph type="ftr" sz="quarter" idx="11"/>
          </p:nvPr>
        </p:nvSpPr>
        <p:spPr/>
        <p:txBody>
          <a:bodyPr/>
          <a:lstStyle/>
          <a:p>
            <a:r>
              <a:rPr lang="en-US" smtClean="0"/>
              <a:t>Papadakis &amp; Palpanas, ScaDS, Leipzig, July 2016</a:t>
            </a:r>
            <a:endParaRPr lang="el-GR"/>
          </a:p>
        </p:txBody>
      </p:sp>
      <p:cxnSp>
        <p:nvCxnSpPr>
          <p:cNvPr id="25" name="Straight Arrow Connector 24"/>
          <p:cNvCxnSpPr/>
          <p:nvPr/>
        </p:nvCxnSpPr>
        <p:spPr>
          <a:xfrm>
            <a:off x="4574722" y="3436998"/>
            <a:ext cx="1" cy="6186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83311" y="4038430"/>
            <a:ext cx="1382823" cy="400110"/>
          </a:xfrm>
          <a:prstGeom prst="rect">
            <a:avLst/>
          </a:prstGeom>
          <a:noFill/>
        </p:spPr>
        <p:txBody>
          <a:bodyPr wrap="square" rtlCol="0">
            <a:spAutoFit/>
          </a:bodyPr>
          <a:lstStyle/>
          <a:p>
            <a:pPr algn="ctr"/>
            <a:r>
              <a:rPr lang="en-US" sz="2000" dirty="0" err="1" smtClean="0">
                <a:solidFill>
                  <a:srgbClr val="FF0000"/>
                </a:solidFill>
              </a:rPr>
              <a:t>MFIBlocks</a:t>
            </a:r>
            <a:endParaRPr lang="en-US" sz="2000" dirty="0">
              <a:solidFill>
                <a:srgbClr val="FF0000"/>
              </a:solidFill>
            </a:endParaRPr>
          </a:p>
        </p:txBody>
      </p:sp>
      <p:sp>
        <p:nvSpPr>
          <p:cNvPr id="24" name="Rectangle 23"/>
          <p:cNvSpPr/>
          <p:nvPr/>
        </p:nvSpPr>
        <p:spPr>
          <a:xfrm>
            <a:off x="1187624" y="2082779"/>
            <a:ext cx="1959430" cy="1955651"/>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549547" y="3357268"/>
            <a:ext cx="1882616" cy="707886"/>
          </a:xfrm>
          <a:prstGeom prst="rect">
            <a:avLst/>
          </a:prstGeom>
          <a:noFill/>
        </p:spPr>
        <p:txBody>
          <a:bodyPr wrap="square" rtlCol="0">
            <a:spAutoFit/>
          </a:bodyPr>
          <a:lstStyle/>
          <a:p>
            <a:pPr algn="ctr"/>
            <a:r>
              <a:rPr lang="en-US" sz="2000" dirty="0" smtClean="0">
                <a:solidFill>
                  <a:srgbClr val="FF0000"/>
                </a:solidFill>
              </a:rPr>
              <a:t>Extended Suffix</a:t>
            </a:r>
          </a:p>
          <a:p>
            <a:pPr algn="ctr"/>
            <a:r>
              <a:rPr lang="en-US" sz="2000" dirty="0" smtClean="0">
                <a:solidFill>
                  <a:srgbClr val="FF0000"/>
                </a:solidFill>
              </a:rPr>
              <a:t>Arrays</a:t>
            </a:r>
            <a:endParaRPr lang="en-US" sz="2000" dirty="0">
              <a:solidFill>
                <a:srgbClr val="FF0000"/>
              </a:solidFill>
            </a:endParaRPr>
          </a:p>
        </p:txBody>
      </p:sp>
    </p:spTree>
    <p:extLst>
      <p:ext uri="{BB962C8B-B14F-4D97-AF65-F5344CB8AC3E}">
        <p14:creationId xmlns:p14="http://schemas.microsoft.com/office/powerpoint/2010/main" val="13654430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721079"/>
          </a:xfrm>
        </p:spPr>
        <p:txBody>
          <a:bodyPr>
            <a:normAutofit fontScale="90000"/>
          </a:bodyPr>
          <a:lstStyle/>
          <a:p>
            <a:r>
              <a:rPr lang="en-US" dirty="0" smtClean="0"/>
              <a:t>Sorted Neighborhood </a:t>
            </a:r>
            <a:r>
              <a:rPr lang="da-DK" sz="2200" dirty="0"/>
              <a:t>[Hernandez et. al., SIGMOD 1995]</a:t>
            </a:r>
            <a:endParaRPr lang="en-US" sz="2200" dirty="0"/>
          </a:p>
        </p:txBody>
      </p:sp>
      <p:sp>
        <p:nvSpPr>
          <p:cNvPr id="3" name="Content Placeholder 2"/>
          <p:cNvSpPr>
            <a:spLocks noGrp="1"/>
          </p:cNvSpPr>
          <p:nvPr>
            <p:ph sz="quarter" idx="4294967295"/>
          </p:nvPr>
        </p:nvSpPr>
        <p:spPr>
          <a:xfrm>
            <a:off x="441084" y="1008234"/>
            <a:ext cx="8702917" cy="5148742"/>
          </a:xfrm>
        </p:spPr>
        <p:txBody>
          <a:bodyPr/>
          <a:lstStyle/>
          <a:p>
            <a:pPr marL="0" indent="0">
              <a:buNone/>
            </a:pPr>
            <a:r>
              <a:rPr lang="en-US" sz="2400" dirty="0"/>
              <a:t>Blocks on the </a:t>
            </a:r>
            <a:r>
              <a:rPr lang="en-US" sz="2400" dirty="0">
                <a:solidFill>
                  <a:srgbClr val="C00000"/>
                </a:solidFill>
              </a:rPr>
              <a:t>similarity </a:t>
            </a:r>
            <a:r>
              <a:rPr lang="en-US" sz="2400" dirty="0"/>
              <a:t>of </a:t>
            </a:r>
            <a:r>
              <a:rPr lang="en-US" sz="2400" dirty="0" err="1"/>
              <a:t>BKs</a:t>
            </a:r>
            <a:r>
              <a:rPr lang="en-US" sz="2400" dirty="0" err="1" smtClean="0"/>
              <a:t>.</a:t>
            </a:r>
            <a:endParaRPr lang="en-US" sz="2400" dirty="0" smtClean="0"/>
          </a:p>
          <a:p>
            <a:pPr marL="518831" indent="-518831">
              <a:buFont typeface="+mj-lt"/>
              <a:buAutoNum type="arabicPeriod"/>
            </a:pPr>
            <a:r>
              <a:rPr lang="en-US" sz="2400" dirty="0" smtClean="0"/>
              <a:t>Entities </a:t>
            </a:r>
            <a:r>
              <a:rPr lang="en-US" sz="2400" dirty="0"/>
              <a:t>are sorted in </a:t>
            </a:r>
            <a:r>
              <a:rPr lang="en-US" sz="2400" dirty="0" smtClean="0"/>
              <a:t/>
            </a:r>
            <a:br>
              <a:rPr lang="en-US" sz="2400" dirty="0" smtClean="0"/>
            </a:br>
            <a:r>
              <a:rPr lang="en-US" sz="2400" dirty="0" smtClean="0"/>
              <a:t>alphabetic </a:t>
            </a:r>
            <a:r>
              <a:rPr lang="en-US" sz="2400" dirty="0"/>
              <a:t>order of </a:t>
            </a:r>
            <a:r>
              <a:rPr lang="en-US" sz="2400" dirty="0" err="1"/>
              <a:t>BKs.</a:t>
            </a:r>
            <a:endParaRPr lang="en-US" sz="2400" dirty="0"/>
          </a:p>
          <a:p>
            <a:pPr marL="518831" indent="-518831">
              <a:buFont typeface="+mj-lt"/>
              <a:buAutoNum type="arabicPeriod" startAt="2"/>
            </a:pPr>
            <a:r>
              <a:rPr lang="en-US" sz="2400" dirty="0"/>
              <a:t>A window of fixed </a:t>
            </a:r>
            <a:r>
              <a:rPr lang="en-US" sz="2400" dirty="0" smtClean="0"/>
              <a:t>size </a:t>
            </a:r>
            <a:br>
              <a:rPr lang="en-US" sz="2400" dirty="0" smtClean="0"/>
            </a:br>
            <a:r>
              <a:rPr lang="en-US" sz="2400" dirty="0" smtClean="0"/>
              <a:t>slides </a:t>
            </a:r>
            <a:r>
              <a:rPr lang="en-US" sz="2400" dirty="0"/>
              <a:t>over the sorted list of entities.</a:t>
            </a:r>
          </a:p>
          <a:p>
            <a:pPr marL="518831" indent="-518831">
              <a:buFont typeface="+mj-lt"/>
              <a:buAutoNum type="arabicPeriod" startAt="3"/>
            </a:pPr>
            <a:r>
              <a:rPr lang="en-US" sz="2400" dirty="0"/>
              <a:t>At each iteration, it </a:t>
            </a:r>
            <a:r>
              <a:rPr lang="en-US" sz="2400" dirty="0" smtClean="0"/>
              <a:t>compares</a:t>
            </a:r>
            <a:br>
              <a:rPr lang="en-US" sz="2400" dirty="0" smtClean="0"/>
            </a:br>
            <a:r>
              <a:rPr lang="en-US" sz="2400" dirty="0" smtClean="0"/>
              <a:t>the </a:t>
            </a:r>
            <a:r>
              <a:rPr lang="en-US" sz="2400" dirty="0"/>
              <a:t>entities that </a:t>
            </a:r>
            <a:r>
              <a:rPr lang="en-US" sz="2400" dirty="0" smtClean="0"/>
              <a:t>co-occur </a:t>
            </a:r>
            <a:br>
              <a:rPr lang="en-US" sz="2400" dirty="0" smtClean="0"/>
            </a:br>
            <a:r>
              <a:rPr lang="en-US" sz="2400" dirty="0" smtClean="0"/>
              <a:t>within </a:t>
            </a:r>
            <a:r>
              <a:rPr lang="en-US" sz="2400" dirty="0"/>
              <a:t>the window.</a:t>
            </a:r>
          </a:p>
          <a:p>
            <a:pPr marL="518831" indent="-518831"/>
            <a:endParaRPr lang="en-US" sz="2000" dirty="0"/>
          </a:p>
          <a:p>
            <a:endParaRPr lang="en-US" sz="2000" dirty="0"/>
          </a:p>
        </p:txBody>
      </p:sp>
      <p:sp>
        <p:nvSpPr>
          <p:cNvPr id="4" name="Θέση υποσέλιδου 3"/>
          <p:cNvSpPr>
            <a:spLocks noGrp="1"/>
          </p:cNvSpPr>
          <p:nvPr>
            <p:ph type="ftr" sz="quarter" idx="11"/>
          </p:nvPr>
        </p:nvSpPr>
        <p:spPr/>
        <p:txBody>
          <a:bodyPr/>
          <a:lstStyle/>
          <a:p>
            <a:pPr algn="ctr">
              <a:defRPr/>
            </a:pPr>
            <a:r>
              <a:rPr lang="en-US" smtClean="0"/>
              <a:t>Papadakis &amp; Palpanas, ScaDS, Leipzig, July 2016</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052736"/>
            <a:ext cx="2670079"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238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721079"/>
          </a:xfrm>
        </p:spPr>
        <p:txBody>
          <a:bodyPr>
            <a:normAutofit fontScale="90000"/>
          </a:bodyPr>
          <a:lstStyle/>
          <a:p>
            <a:r>
              <a:rPr lang="en-US" dirty="0" smtClean="0"/>
              <a:t>Sorted Neighborhood </a:t>
            </a:r>
            <a:r>
              <a:rPr lang="da-DK" sz="2200" dirty="0"/>
              <a:t>[Hernandez et. al., SIGMOD 1995]</a:t>
            </a:r>
            <a:endParaRPr lang="en-US" sz="2200" dirty="0"/>
          </a:p>
        </p:txBody>
      </p:sp>
      <p:sp>
        <p:nvSpPr>
          <p:cNvPr id="3" name="Content Placeholder 2"/>
          <p:cNvSpPr>
            <a:spLocks noGrp="1"/>
          </p:cNvSpPr>
          <p:nvPr>
            <p:ph sz="quarter" idx="4294967295"/>
          </p:nvPr>
        </p:nvSpPr>
        <p:spPr>
          <a:xfrm>
            <a:off x="441084" y="1008234"/>
            <a:ext cx="8702917" cy="5148742"/>
          </a:xfrm>
        </p:spPr>
        <p:txBody>
          <a:bodyPr/>
          <a:lstStyle/>
          <a:p>
            <a:pPr marL="0" indent="0">
              <a:buNone/>
            </a:pPr>
            <a:r>
              <a:rPr lang="en-US" sz="2400" dirty="0"/>
              <a:t>Blocks on the </a:t>
            </a:r>
            <a:r>
              <a:rPr lang="en-US" sz="2400" dirty="0">
                <a:solidFill>
                  <a:srgbClr val="C00000"/>
                </a:solidFill>
              </a:rPr>
              <a:t>similarity </a:t>
            </a:r>
            <a:r>
              <a:rPr lang="en-US" sz="2400" dirty="0"/>
              <a:t>of </a:t>
            </a:r>
            <a:r>
              <a:rPr lang="en-US" sz="2400" dirty="0" err="1"/>
              <a:t>BKs</a:t>
            </a:r>
            <a:r>
              <a:rPr lang="en-US" sz="2400" dirty="0" err="1" smtClean="0"/>
              <a:t>.</a:t>
            </a:r>
            <a:endParaRPr lang="en-US" dirty="0"/>
          </a:p>
          <a:p>
            <a:pPr marL="518831" indent="-518831">
              <a:buFont typeface="+mj-lt"/>
              <a:buAutoNum type="arabicPeriod"/>
            </a:pPr>
            <a:r>
              <a:rPr lang="en-US" sz="2400" dirty="0" smtClean="0"/>
              <a:t>Entities </a:t>
            </a:r>
            <a:r>
              <a:rPr lang="en-US" sz="2400" dirty="0"/>
              <a:t>are sorted in </a:t>
            </a:r>
            <a:r>
              <a:rPr lang="en-US" sz="2400" dirty="0" smtClean="0"/>
              <a:t/>
            </a:r>
            <a:br>
              <a:rPr lang="en-US" sz="2400" dirty="0" smtClean="0"/>
            </a:br>
            <a:r>
              <a:rPr lang="en-US" sz="2400" dirty="0" smtClean="0"/>
              <a:t>alphabetic </a:t>
            </a:r>
            <a:r>
              <a:rPr lang="en-US" sz="2400" dirty="0"/>
              <a:t>order of </a:t>
            </a:r>
            <a:r>
              <a:rPr lang="en-US" sz="2400" dirty="0" err="1"/>
              <a:t>BKs.</a:t>
            </a:r>
            <a:endParaRPr lang="en-US" sz="2400" dirty="0"/>
          </a:p>
          <a:p>
            <a:pPr marL="518831" indent="-518831">
              <a:buFont typeface="+mj-lt"/>
              <a:buAutoNum type="arabicPeriod" startAt="2"/>
            </a:pPr>
            <a:r>
              <a:rPr lang="en-US" sz="2400" dirty="0"/>
              <a:t>A window of fixed </a:t>
            </a:r>
            <a:r>
              <a:rPr lang="en-US" sz="2400" dirty="0" smtClean="0"/>
              <a:t>size </a:t>
            </a:r>
            <a:br>
              <a:rPr lang="en-US" sz="2400" dirty="0" smtClean="0"/>
            </a:br>
            <a:r>
              <a:rPr lang="en-US" sz="2400" dirty="0" smtClean="0"/>
              <a:t>slides </a:t>
            </a:r>
            <a:r>
              <a:rPr lang="en-US" sz="2400" dirty="0"/>
              <a:t>over the sorted list of entities.</a:t>
            </a:r>
          </a:p>
          <a:p>
            <a:pPr marL="518831" indent="-518831">
              <a:buFont typeface="+mj-lt"/>
              <a:buAutoNum type="arabicPeriod" startAt="3"/>
            </a:pPr>
            <a:r>
              <a:rPr lang="en-US" sz="2400" dirty="0"/>
              <a:t>At each iteration, it </a:t>
            </a:r>
            <a:r>
              <a:rPr lang="en-US" sz="2400" dirty="0" smtClean="0"/>
              <a:t>compares</a:t>
            </a:r>
            <a:br>
              <a:rPr lang="en-US" sz="2400" dirty="0" smtClean="0"/>
            </a:br>
            <a:r>
              <a:rPr lang="en-US" sz="2400" dirty="0" smtClean="0"/>
              <a:t>the </a:t>
            </a:r>
            <a:r>
              <a:rPr lang="en-US" sz="2400" dirty="0"/>
              <a:t>entities that </a:t>
            </a:r>
            <a:r>
              <a:rPr lang="en-US" sz="2400" dirty="0" smtClean="0"/>
              <a:t>co-occur </a:t>
            </a:r>
            <a:br>
              <a:rPr lang="en-US" sz="2400" dirty="0" smtClean="0"/>
            </a:br>
            <a:r>
              <a:rPr lang="en-US" sz="2400" dirty="0" smtClean="0"/>
              <a:t>within </a:t>
            </a:r>
            <a:r>
              <a:rPr lang="en-US" sz="2400" dirty="0"/>
              <a:t>the window.</a:t>
            </a:r>
          </a:p>
          <a:p>
            <a:pPr marL="518831" indent="-518831"/>
            <a:endParaRPr lang="en-US" sz="2000" dirty="0"/>
          </a:p>
          <a:p>
            <a:endParaRPr lang="en-US" sz="2000" dirty="0"/>
          </a:p>
        </p:txBody>
      </p:sp>
      <p:sp>
        <p:nvSpPr>
          <p:cNvPr id="4" name="Θέση υποσέλιδου 3"/>
          <p:cNvSpPr>
            <a:spLocks noGrp="1"/>
          </p:cNvSpPr>
          <p:nvPr>
            <p:ph type="ftr" sz="quarter" idx="11"/>
          </p:nvPr>
        </p:nvSpPr>
        <p:spPr/>
        <p:txBody>
          <a:bodyPr/>
          <a:lstStyle/>
          <a:p>
            <a:pPr algn="ctr">
              <a:defRPr/>
            </a:pPr>
            <a:r>
              <a:rPr lang="en-US" smtClean="0"/>
              <a:t>Papadakis &amp; Palpanas, ScaDS, Leipzig, July 2016</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052736"/>
            <a:ext cx="2670079"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rame 9"/>
          <p:cNvSpPr/>
          <p:nvPr/>
        </p:nvSpPr>
        <p:spPr>
          <a:xfrm>
            <a:off x="6444209" y="836712"/>
            <a:ext cx="1872208" cy="1656184"/>
          </a:xfrm>
          <a:prstGeom prst="frame">
            <a:avLst/>
          </a:prstGeom>
          <a:solidFill>
            <a:schemeClr val="tx1">
              <a:lumMod val="50000"/>
              <a:lumOff val="50000"/>
            </a:schemeClr>
          </a:solidFill>
          <a:ln w="38100">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097386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721079"/>
          </a:xfrm>
        </p:spPr>
        <p:txBody>
          <a:bodyPr>
            <a:normAutofit fontScale="90000"/>
          </a:bodyPr>
          <a:lstStyle/>
          <a:p>
            <a:r>
              <a:rPr lang="en-US" dirty="0" smtClean="0"/>
              <a:t>Sorted Neighborhood </a:t>
            </a:r>
            <a:r>
              <a:rPr lang="da-DK" sz="2200" dirty="0"/>
              <a:t>[Hernandez et. al., SIGMOD 1995]</a:t>
            </a:r>
            <a:endParaRPr lang="en-US" sz="2200" dirty="0"/>
          </a:p>
        </p:txBody>
      </p:sp>
      <p:sp>
        <p:nvSpPr>
          <p:cNvPr id="3" name="Content Placeholder 2"/>
          <p:cNvSpPr>
            <a:spLocks noGrp="1"/>
          </p:cNvSpPr>
          <p:nvPr>
            <p:ph sz="quarter" idx="4294967295"/>
          </p:nvPr>
        </p:nvSpPr>
        <p:spPr>
          <a:xfrm>
            <a:off x="441084" y="1008234"/>
            <a:ext cx="8702917" cy="5148742"/>
          </a:xfrm>
        </p:spPr>
        <p:txBody>
          <a:bodyPr/>
          <a:lstStyle/>
          <a:p>
            <a:pPr marL="0" indent="0">
              <a:buNone/>
            </a:pPr>
            <a:r>
              <a:rPr lang="en-US" sz="2400" dirty="0"/>
              <a:t>Blocks on the </a:t>
            </a:r>
            <a:r>
              <a:rPr lang="en-US" sz="2400" dirty="0">
                <a:solidFill>
                  <a:srgbClr val="C00000"/>
                </a:solidFill>
              </a:rPr>
              <a:t>similarity </a:t>
            </a:r>
            <a:r>
              <a:rPr lang="en-US" sz="2400" dirty="0"/>
              <a:t>of </a:t>
            </a:r>
            <a:r>
              <a:rPr lang="en-US" sz="2400" dirty="0" err="1"/>
              <a:t>BKs</a:t>
            </a:r>
            <a:r>
              <a:rPr lang="en-US" sz="2400" dirty="0" err="1" smtClean="0"/>
              <a:t>.</a:t>
            </a:r>
            <a:endParaRPr lang="en-US" sz="2400" dirty="0" smtClean="0"/>
          </a:p>
          <a:p>
            <a:pPr marL="518831" indent="-518831">
              <a:buFont typeface="+mj-lt"/>
              <a:buAutoNum type="arabicPeriod"/>
            </a:pPr>
            <a:r>
              <a:rPr lang="en-US" sz="2400" dirty="0" smtClean="0"/>
              <a:t>Entities </a:t>
            </a:r>
            <a:r>
              <a:rPr lang="en-US" sz="2400" dirty="0"/>
              <a:t>are sorted in </a:t>
            </a:r>
            <a:r>
              <a:rPr lang="en-US" sz="2400" dirty="0" smtClean="0"/>
              <a:t/>
            </a:r>
            <a:br>
              <a:rPr lang="en-US" sz="2400" dirty="0" smtClean="0"/>
            </a:br>
            <a:r>
              <a:rPr lang="en-US" sz="2400" dirty="0" smtClean="0"/>
              <a:t>alphabetic </a:t>
            </a:r>
            <a:r>
              <a:rPr lang="en-US" sz="2400" dirty="0"/>
              <a:t>order of </a:t>
            </a:r>
            <a:r>
              <a:rPr lang="en-US" sz="2400" dirty="0" err="1"/>
              <a:t>BKs.</a:t>
            </a:r>
            <a:endParaRPr lang="en-US" sz="2400" dirty="0"/>
          </a:p>
          <a:p>
            <a:pPr marL="518831" indent="-518831">
              <a:buFont typeface="+mj-lt"/>
              <a:buAutoNum type="arabicPeriod" startAt="2"/>
            </a:pPr>
            <a:r>
              <a:rPr lang="en-US" sz="2400" dirty="0"/>
              <a:t>A window of fixed </a:t>
            </a:r>
            <a:r>
              <a:rPr lang="en-US" sz="2400" dirty="0" smtClean="0"/>
              <a:t>size </a:t>
            </a:r>
            <a:br>
              <a:rPr lang="en-US" sz="2400" dirty="0" smtClean="0"/>
            </a:br>
            <a:r>
              <a:rPr lang="en-US" sz="2400" dirty="0" smtClean="0"/>
              <a:t>slides </a:t>
            </a:r>
            <a:r>
              <a:rPr lang="en-US" sz="2400" dirty="0"/>
              <a:t>over the sorted list of entities.</a:t>
            </a:r>
          </a:p>
          <a:p>
            <a:pPr marL="518831" indent="-518831">
              <a:buFont typeface="+mj-lt"/>
              <a:buAutoNum type="arabicPeriod" startAt="3"/>
            </a:pPr>
            <a:r>
              <a:rPr lang="en-US" sz="2400" dirty="0"/>
              <a:t>At each iteration, it </a:t>
            </a:r>
            <a:r>
              <a:rPr lang="en-US" sz="2400" dirty="0" smtClean="0"/>
              <a:t>compares</a:t>
            </a:r>
            <a:br>
              <a:rPr lang="en-US" sz="2400" dirty="0" smtClean="0"/>
            </a:br>
            <a:r>
              <a:rPr lang="en-US" sz="2400" dirty="0" smtClean="0"/>
              <a:t>the </a:t>
            </a:r>
            <a:r>
              <a:rPr lang="en-US" sz="2400" dirty="0"/>
              <a:t>entities that </a:t>
            </a:r>
            <a:r>
              <a:rPr lang="en-US" sz="2400" dirty="0" smtClean="0"/>
              <a:t>co-occur </a:t>
            </a:r>
            <a:br>
              <a:rPr lang="en-US" sz="2400" dirty="0" smtClean="0"/>
            </a:br>
            <a:r>
              <a:rPr lang="en-US" sz="2400" dirty="0" smtClean="0"/>
              <a:t>within </a:t>
            </a:r>
            <a:r>
              <a:rPr lang="en-US" sz="2400" dirty="0"/>
              <a:t>the window.</a:t>
            </a:r>
          </a:p>
          <a:p>
            <a:pPr marL="518831" indent="-518831"/>
            <a:endParaRPr lang="en-US" sz="2000" dirty="0"/>
          </a:p>
          <a:p>
            <a:endParaRPr lang="en-US" sz="2000" dirty="0"/>
          </a:p>
        </p:txBody>
      </p:sp>
      <p:sp>
        <p:nvSpPr>
          <p:cNvPr id="4" name="Θέση υποσέλιδου 3"/>
          <p:cNvSpPr>
            <a:spLocks noGrp="1"/>
          </p:cNvSpPr>
          <p:nvPr>
            <p:ph type="ftr" sz="quarter" idx="11"/>
          </p:nvPr>
        </p:nvSpPr>
        <p:spPr/>
        <p:txBody>
          <a:bodyPr/>
          <a:lstStyle/>
          <a:p>
            <a:pPr algn="ctr">
              <a:defRPr/>
            </a:pPr>
            <a:r>
              <a:rPr lang="en-US" smtClean="0"/>
              <a:t>Papadakis &amp; Palpanas, ScaDS, Leipzig, July 2016</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052736"/>
            <a:ext cx="2670079"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rame 9"/>
          <p:cNvSpPr/>
          <p:nvPr/>
        </p:nvSpPr>
        <p:spPr>
          <a:xfrm>
            <a:off x="6444209" y="1448780"/>
            <a:ext cx="1872208" cy="1656184"/>
          </a:xfrm>
          <a:prstGeom prst="frame">
            <a:avLst/>
          </a:prstGeom>
          <a:solidFill>
            <a:schemeClr val="tx1">
              <a:lumMod val="50000"/>
              <a:lumOff val="50000"/>
            </a:schemeClr>
          </a:solidFill>
          <a:ln w="38100">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412189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721079"/>
          </a:xfrm>
        </p:spPr>
        <p:txBody>
          <a:bodyPr>
            <a:normAutofit fontScale="90000"/>
          </a:bodyPr>
          <a:lstStyle/>
          <a:p>
            <a:r>
              <a:rPr lang="en-US" dirty="0" smtClean="0"/>
              <a:t>Sorted Neighborhood </a:t>
            </a:r>
            <a:r>
              <a:rPr lang="da-DK" sz="2200" dirty="0"/>
              <a:t>[Hernandez et. al., SIGMOD 1995]</a:t>
            </a:r>
            <a:endParaRPr lang="en-US" sz="2200" dirty="0"/>
          </a:p>
        </p:txBody>
      </p:sp>
      <p:sp>
        <p:nvSpPr>
          <p:cNvPr id="3" name="Content Placeholder 2"/>
          <p:cNvSpPr>
            <a:spLocks noGrp="1"/>
          </p:cNvSpPr>
          <p:nvPr>
            <p:ph sz="quarter" idx="4294967295"/>
          </p:nvPr>
        </p:nvSpPr>
        <p:spPr>
          <a:xfrm>
            <a:off x="441084" y="1008234"/>
            <a:ext cx="8702917" cy="5148742"/>
          </a:xfrm>
        </p:spPr>
        <p:txBody>
          <a:bodyPr/>
          <a:lstStyle/>
          <a:p>
            <a:pPr marL="0" indent="0">
              <a:buNone/>
            </a:pPr>
            <a:r>
              <a:rPr lang="en-US" sz="2400" dirty="0"/>
              <a:t>Blocks on the </a:t>
            </a:r>
            <a:r>
              <a:rPr lang="en-US" sz="2400" dirty="0">
                <a:solidFill>
                  <a:srgbClr val="C00000"/>
                </a:solidFill>
              </a:rPr>
              <a:t>similarity </a:t>
            </a:r>
            <a:r>
              <a:rPr lang="en-US" sz="2400" dirty="0"/>
              <a:t>of </a:t>
            </a:r>
            <a:r>
              <a:rPr lang="en-US" sz="2400" dirty="0" err="1"/>
              <a:t>BKs</a:t>
            </a:r>
            <a:r>
              <a:rPr lang="en-US" sz="2400" dirty="0" err="1" smtClean="0"/>
              <a:t>.</a:t>
            </a:r>
            <a:endParaRPr lang="en-US" sz="2400" dirty="0" smtClean="0"/>
          </a:p>
          <a:p>
            <a:pPr marL="518831" indent="-518831">
              <a:buFont typeface="+mj-lt"/>
              <a:buAutoNum type="arabicPeriod"/>
            </a:pPr>
            <a:r>
              <a:rPr lang="en-US" sz="2400" dirty="0" smtClean="0"/>
              <a:t>Entities </a:t>
            </a:r>
            <a:r>
              <a:rPr lang="en-US" sz="2400" dirty="0"/>
              <a:t>are sorted in </a:t>
            </a:r>
            <a:r>
              <a:rPr lang="en-US" sz="2400" dirty="0" smtClean="0"/>
              <a:t/>
            </a:r>
            <a:br>
              <a:rPr lang="en-US" sz="2400" dirty="0" smtClean="0"/>
            </a:br>
            <a:r>
              <a:rPr lang="en-US" sz="2400" dirty="0" smtClean="0"/>
              <a:t>alphabetic </a:t>
            </a:r>
            <a:r>
              <a:rPr lang="en-US" sz="2400" dirty="0"/>
              <a:t>order of </a:t>
            </a:r>
            <a:r>
              <a:rPr lang="en-US" sz="2400" dirty="0" err="1"/>
              <a:t>BKs.</a:t>
            </a:r>
            <a:endParaRPr lang="en-US" sz="2400" dirty="0"/>
          </a:p>
          <a:p>
            <a:pPr marL="518831" indent="-518831">
              <a:buFont typeface="+mj-lt"/>
              <a:buAutoNum type="arabicPeriod" startAt="2"/>
            </a:pPr>
            <a:r>
              <a:rPr lang="en-US" sz="2400" dirty="0"/>
              <a:t>A window of fixed </a:t>
            </a:r>
            <a:r>
              <a:rPr lang="en-US" sz="2400" dirty="0" smtClean="0"/>
              <a:t>size </a:t>
            </a:r>
            <a:br>
              <a:rPr lang="en-US" sz="2400" dirty="0" smtClean="0"/>
            </a:br>
            <a:r>
              <a:rPr lang="en-US" sz="2400" dirty="0" smtClean="0"/>
              <a:t>slides </a:t>
            </a:r>
            <a:r>
              <a:rPr lang="en-US" sz="2400" dirty="0"/>
              <a:t>over the sorted list of entities.</a:t>
            </a:r>
          </a:p>
          <a:p>
            <a:pPr marL="518831" indent="-518831">
              <a:buFont typeface="+mj-lt"/>
              <a:buAutoNum type="arabicPeriod" startAt="3"/>
            </a:pPr>
            <a:r>
              <a:rPr lang="en-US" sz="2400" dirty="0"/>
              <a:t>At each iteration, it </a:t>
            </a:r>
            <a:r>
              <a:rPr lang="en-US" sz="2400" dirty="0" smtClean="0"/>
              <a:t>compares</a:t>
            </a:r>
            <a:br>
              <a:rPr lang="en-US" sz="2400" dirty="0" smtClean="0"/>
            </a:br>
            <a:r>
              <a:rPr lang="en-US" sz="2400" dirty="0" smtClean="0"/>
              <a:t>the </a:t>
            </a:r>
            <a:r>
              <a:rPr lang="en-US" sz="2400" dirty="0"/>
              <a:t>entities that </a:t>
            </a:r>
            <a:r>
              <a:rPr lang="en-US" sz="2400" dirty="0" smtClean="0"/>
              <a:t>co-occur </a:t>
            </a:r>
            <a:br>
              <a:rPr lang="en-US" sz="2400" dirty="0" smtClean="0"/>
            </a:br>
            <a:r>
              <a:rPr lang="en-US" sz="2400" dirty="0" smtClean="0"/>
              <a:t>within </a:t>
            </a:r>
            <a:r>
              <a:rPr lang="en-US" sz="2400" dirty="0"/>
              <a:t>the window.</a:t>
            </a:r>
          </a:p>
          <a:p>
            <a:pPr marL="518831" indent="-518831"/>
            <a:endParaRPr lang="en-US" sz="2000" dirty="0"/>
          </a:p>
          <a:p>
            <a:endParaRPr lang="en-US" sz="2000" dirty="0"/>
          </a:p>
        </p:txBody>
      </p:sp>
      <p:sp>
        <p:nvSpPr>
          <p:cNvPr id="4" name="Θέση υποσέλιδου 3"/>
          <p:cNvSpPr>
            <a:spLocks noGrp="1"/>
          </p:cNvSpPr>
          <p:nvPr>
            <p:ph type="ftr" sz="quarter" idx="11"/>
          </p:nvPr>
        </p:nvSpPr>
        <p:spPr/>
        <p:txBody>
          <a:bodyPr/>
          <a:lstStyle/>
          <a:p>
            <a:pPr algn="ctr">
              <a:defRPr/>
            </a:pPr>
            <a:r>
              <a:rPr lang="en-US" smtClean="0"/>
              <a:t>Papadakis &amp; Palpanas, ScaDS, Leipzig, July 2016</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052736"/>
            <a:ext cx="2670079"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rame 9"/>
          <p:cNvSpPr/>
          <p:nvPr/>
        </p:nvSpPr>
        <p:spPr>
          <a:xfrm>
            <a:off x="6444208" y="2060848"/>
            <a:ext cx="1872208" cy="1656184"/>
          </a:xfrm>
          <a:prstGeom prst="frame">
            <a:avLst/>
          </a:prstGeom>
          <a:solidFill>
            <a:schemeClr val="tx1">
              <a:lumMod val="50000"/>
              <a:lumOff val="50000"/>
            </a:schemeClr>
          </a:solidFill>
          <a:ln w="38100">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412189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721079"/>
          </a:xfrm>
        </p:spPr>
        <p:txBody>
          <a:bodyPr>
            <a:normAutofit fontScale="90000"/>
          </a:bodyPr>
          <a:lstStyle/>
          <a:p>
            <a:r>
              <a:rPr lang="en-US" dirty="0" smtClean="0"/>
              <a:t>Sorted Neighborhood </a:t>
            </a:r>
            <a:r>
              <a:rPr lang="da-DK" sz="2200" dirty="0"/>
              <a:t>[Hernandez et. al., SIGMOD 1995]</a:t>
            </a:r>
            <a:endParaRPr lang="en-US" sz="2200" dirty="0"/>
          </a:p>
        </p:txBody>
      </p:sp>
      <p:sp>
        <p:nvSpPr>
          <p:cNvPr id="3" name="Content Placeholder 2"/>
          <p:cNvSpPr>
            <a:spLocks noGrp="1"/>
          </p:cNvSpPr>
          <p:nvPr>
            <p:ph sz="quarter" idx="4294967295"/>
          </p:nvPr>
        </p:nvSpPr>
        <p:spPr>
          <a:xfrm>
            <a:off x="441084" y="1008234"/>
            <a:ext cx="8702917" cy="5148742"/>
          </a:xfrm>
        </p:spPr>
        <p:txBody>
          <a:bodyPr>
            <a:normAutofit/>
          </a:bodyPr>
          <a:lstStyle/>
          <a:p>
            <a:pPr marL="0" indent="0">
              <a:buNone/>
            </a:pPr>
            <a:r>
              <a:rPr lang="en-US" sz="2400" dirty="0"/>
              <a:t>Blocks on the </a:t>
            </a:r>
            <a:r>
              <a:rPr lang="en-US" sz="2400" dirty="0">
                <a:solidFill>
                  <a:srgbClr val="C00000"/>
                </a:solidFill>
              </a:rPr>
              <a:t>similarity </a:t>
            </a:r>
            <a:r>
              <a:rPr lang="en-US" sz="2400" dirty="0"/>
              <a:t>of </a:t>
            </a:r>
            <a:r>
              <a:rPr lang="en-US" sz="2400" dirty="0" err="1"/>
              <a:t>BKs</a:t>
            </a:r>
            <a:r>
              <a:rPr lang="en-US" sz="2400" dirty="0" err="1" smtClean="0"/>
              <a:t>.</a:t>
            </a:r>
            <a:endParaRPr lang="en-US" sz="2400" dirty="0" smtClean="0"/>
          </a:p>
          <a:p>
            <a:pPr marL="518831" indent="-518831">
              <a:buFont typeface="+mj-lt"/>
              <a:buAutoNum type="arabicPeriod"/>
            </a:pPr>
            <a:r>
              <a:rPr lang="en-US" sz="2400" dirty="0" smtClean="0"/>
              <a:t>Entities </a:t>
            </a:r>
            <a:r>
              <a:rPr lang="en-US" sz="2400" dirty="0"/>
              <a:t>are sorted in </a:t>
            </a:r>
            <a:r>
              <a:rPr lang="en-US" sz="2400" dirty="0" smtClean="0"/>
              <a:t/>
            </a:r>
            <a:br>
              <a:rPr lang="en-US" sz="2400" dirty="0" smtClean="0"/>
            </a:br>
            <a:r>
              <a:rPr lang="en-US" sz="2400" dirty="0" smtClean="0"/>
              <a:t>alphabetic </a:t>
            </a:r>
            <a:r>
              <a:rPr lang="en-US" sz="2400" dirty="0"/>
              <a:t>order of </a:t>
            </a:r>
            <a:r>
              <a:rPr lang="en-US" sz="2400" dirty="0" err="1"/>
              <a:t>BKs.</a:t>
            </a:r>
            <a:endParaRPr lang="en-US" sz="2400" dirty="0"/>
          </a:p>
          <a:p>
            <a:pPr marL="518831" indent="-518831">
              <a:buFont typeface="+mj-lt"/>
              <a:buAutoNum type="arabicPeriod" startAt="2"/>
            </a:pPr>
            <a:r>
              <a:rPr lang="en-US" sz="2400" dirty="0"/>
              <a:t>A window of fixed </a:t>
            </a:r>
            <a:r>
              <a:rPr lang="en-US" sz="2400" dirty="0" smtClean="0"/>
              <a:t>size </a:t>
            </a:r>
            <a:br>
              <a:rPr lang="en-US" sz="2400" dirty="0" smtClean="0"/>
            </a:br>
            <a:r>
              <a:rPr lang="en-US" sz="2400" dirty="0" smtClean="0"/>
              <a:t>slides </a:t>
            </a:r>
            <a:r>
              <a:rPr lang="en-US" sz="2400" dirty="0"/>
              <a:t>over the sorted </a:t>
            </a:r>
            <a:r>
              <a:rPr lang="en-US" sz="2400" dirty="0" smtClean="0"/>
              <a:t>list of entities.</a:t>
            </a:r>
            <a:endParaRPr lang="en-US" sz="2400" dirty="0"/>
          </a:p>
          <a:p>
            <a:pPr marL="518831" indent="-518831">
              <a:buFont typeface="+mj-lt"/>
              <a:buAutoNum type="arabicPeriod" startAt="3"/>
            </a:pPr>
            <a:r>
              <a:rPr lang="en-US" sz="2400" dirty="0"/>
              <a:t>At each iteration, it </a:t>
            </a:r>
            <a:r>
              <a:rPr lang="en-US" sz="2400" dirty="0" smtClean="0"/>
              <a:t>compares</a:t>
            </a:r>
            <a:br>
              <a:rPr lang="en-US" sz="2400" dirty="0" smtClean="0"/>
            </a:br>
            <a:r>
              <a:rPr lang="en-US" sz="2400" dirty="0" smtClean="0"/>
              <a:t>the </a:t>
            </a:r>
            <a:r>
              <a:rPr lang="en-US" sz="2400" dirty="0"/>
              <a:t>entities that </a:t>
            </a:r>
            <a:r>
              <a:rPr lang="en-US" sz="2400" dirty="0" smtClean="0"/>
              <a:t>co-occur </a:t>
            </a:r>
            <a:br>
              <a:rPr lang="en-US" sz="2400" dirty="0" smtClean="0"/>
            </a:br>
            <a:r>
              <a:rPr lang="en-US" sz="2400" dirty="0" smtClean="0"/>
              <a:t>within </a:t>
            </a:r>
            <a:r>
              <a:rPr lang="en-US" sz="2400" dirty="0"/>
              <a:t>the window</a:t>
            </a:r>
            <a:r>
              <a:rPr lang="en-US" sz="2400" dirty="0" smtClean="0"/>
              <a:t>.</a:t>
            </a:r>
          </a:p>
          <a:p>
            <a:pPr marL="0" indent="0">
              <a:buNone/>
            </a:pPr>
            <a:endParaRPr lang="en-US" sz="2000" dirty="0" smtClean="0"/>
          </a:p>
          <a:p>
            <a:pPr marL="0" indent="0">
              <a:buNone/>
            </a:pPr>
            <a:r>
              <a:rPr lang="en-US" dirty="0" smtClean="0"/>
              <a:t>Extended Sorted Neighborhood </a:t>
            </a:r>
            <a:r>
              <a:rPr lang="en-US" sz="2000" dirty="0"/>
              <a:t>[Christen, </a:t>
            </a:r>
            <a:r>
              <a:rPr lang="en-US" sz="2000" dirty="0" smtClean="0"/>
              <a:t>TKDE 2011</a:t>
            </a:r>
            <a:r>
              <a:rPr lang="en-US" sz="2000" dirty="0"/>
              <a:t>]</a:t>
            </a:r>
            <a:endParaRPr lang="en-US" sz="2000" dirty="0" smtClean="0"/>
          </a:p>
          <a:p>
            <a:pPr marL="0" indent="0">
              <a:buNone/>
            </a:pPr>
            <a:r>
              <a:rPr lang="en-US" sz="2400" dirty="0" smtClean="0"/>
              <a:t>2’. A window of fixed size slides over the sorted list of </a:t>
            </a:r>
            <a:r>
              <a:rPr lang="en-US" sz="2400" b="1" dirty="0" err="1" smtClean="0">
                <a:solidFill>
                  <a:srgbClr val="C00000"/>
                </a:solidFill>
              </a:rPr>
              <a:t>BKs</a:t>
            </a:r>
            <a:r>
              <a:rPr lang="en-US" sz="2400" dirty="0" err="1" smtClean="0"/>
              <a:t>.</a:t>
            </a:r>
            <a:endParaRPr lang="en-US" sz="2400" dirty="0"/>
          </a:p>
          <a:p>
            <a:endParaRPr lang="en-US" sz="2000" dirty="0"/>
          </a:p>
        </p:txBody>
      </p:sp>
      <p:sp>
        <p:nvSpPr>
          <p:cNvPr id="4" name="Θέση υποσέλιδου 3"/>
          <p:cNvSpPr>
            <a:spLocks noGrp="1"/>
          </p:cNvSpPr>
          <p:nvPr>
            <p:ph type="ftr" sz="quarter" idx="11"/>
          </p:nvPr>
        </p:nvSpPr>
        <p:spPr/>
        <p:txBody>
          <a:bodyPr/>
          <a:lstStyle/>
          <a:p>
            <a:pPr algn="ctr">
              <a:defRPr/>
            </a:pPr>
            <a:r>
              <a:rPr lang="en-US" smtClean="0"/>
              <a:t>Papadakis &amp; Palpanas, ScaDS, Leipzig, July 2016</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052736"/>
            <a:ext cx="2670079"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7484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721079"/>
          </a:xfrm>
        </p:spPr>
        <p:txBody>
          <a:bodyPr>
            <a:normAutofit fontScale="90000"/>
          </a:bodyPr>
          <a:lstStyle/>
          <a:p>
            <a:r>
              <a:rPr lang="en-US" dirty="0" smtClean="0"/>
              <a:t>Sorted Neighborhood </a:t>
            </a:r>
            <a:r>
              <a:rPr lang="da-DK" sz="2200" dirty="0"/>
              <a:t>[Hernandez et. al., SIGMOD 1995]</a:t>
            </a:r>
            <a:endParaRPr lang="en-US" sz="2200" dirty="0"/>
          </a:p>
        </p:txBody>
      </p:sp>
      <p:sp>
        <p:nvSpPr>
          <p:cNvPr id="3" name="Content Placeholder 2"/>
          <p:cNvSpPr>
            <a:spLocks noGrp="1"/>
          </p:cNvSpPr>
          <p:nvPr>
            <p:ph sz="quarter" idx="4294967295"/>
          </p:nvPr>
        </p:nvSpPr>
        <p:spPr>
          <a:xfrm>
            <a:off x="441084" y="1008234"/>
            <a:ext cx="8702917" cy="5148742"/>
          </a:xfrm>
        </p:spPr>
        <p:txBody>
          <a:bodyPr>
            <a:normAutofit/>
          </a:bodyPr>
          <a:lstStyle/>
          <a:p>
            <a:pPr marL="0" indent="0">
              <a:buNone/>
            </a:pPr>
            <a:r>
              <a:rPr lang="en-US" sz="2400" dirty="0"/>
              <a:t>Blocks on the </a:t>
            </a:r>
            <a:r>
              <a:rPr lang="en-US" sz="2400" dirty="0">
                <a:solidFill>
                  <a:srgbClr val="C00000"/>
                </a:solidFill>
              </a:rPr>
              <a:t>similarity </a:t>
            </a:r>
            <a:r>
              <a:rPr lang="en-US" sz="2400" dirty="0"/>
              <a:t>of </a:t>
            </a:r>
            <a:r>
              <a:rPr lang="en-US" sz="2400" dirty="0" err="1"/>
              <a:t>BKs</a:t>
            </a:r>
            <a:r>
              <a:rPr lang="en-US" sz="2400" dirty="0" err="1" smtClean="0"/>
              <a:t>.</a:t>
            </a:r>
            <a:endParaRPr lang="en-US" sz="2400" dirty="0" smtClean="0"/>
          </a:p>
          <a:p>
            <a:pPr marL="518831" indent="-518831">
              <a:buFont typeface="+mj-lt"/>
              <a:buAutoNum type="arabicPeriod"/>
            </a:pPr>
            <a:r>
              <a:rPr lang="en-US" sz="2400" dirty="0" smtClean="0"/>
              <a:t>Entities </a:t>
            </a:r>
            <a:r>
              <a:rPr lang="en-US" sz="2400" dirty="0"/>
              <a:t>are sorted in </a:t>
            </a:r>
            <a:r>
              <a:rPr lang="en-US" sz="2400" dirty="0" smtClean="0"/>
              <a:t/>
            </a:r>
            <a:br>
              <a:rPr lang="en-US" sz="2400" dirty="0" smtClean="0"/>
            </a:br>
            <a:r>
              <a:rPr lang="en-US" sz="2400" dirty="0" smtClean="0"/>
              <a:t>alphabetic </a:t>
            </a:r>
            <a:r>
              <a:rPr lang="en-US" sz="2400" dirty="0"/>
              <a:t>order of </a:t>
            </a:r>
            <a:r>
              <a:rPr lang="en-US" sz="2400" dirty="0" err="1"/>
              <a:t>BKs.</a:t>
            </a:r>
            <a:endParaRPr lang="en-US" sz="2400" dirty="0"/>
          </a:p>
          <a:p>
            <a:pPr marL="518831" indent="-518831">
              <a:buFont typeface="+mj-lt"/>
              <a:buAutoNum type="arabicPeriod" startAt="2"/>
            </a:pPr>
            <a:r>
              <a:rPr lang="en-US" sz="2400" dirty="0"/>
              <a:t>A window of fixed </a:t>
            </a:r>
            <a:r>
              <a:rPr lang="en-US" sz="2400" dirty="0" smtClean="0"/>
              <a:t>size </a:t>
            </a:r>
            <a:br>
              <a:rPr lang="en-US" sz="2400" dirty="0" smtClean="0"/>
            </a:br>
            <a:r>
              <a:rPr lang="en-US" sz="2400" dirty="0" smtClean="0"/>
              <a:t>slides </a:t>
            </a:r>
            <a:r>
              <a:rPr lang="en-US" sz="2400" dirty="0"/>
              <a:t>over the sorted </a:t>
            </a:r>
            <a:r>
              <a:rPr lang="en-US" sz="2400" dirty="0" smtClean="0"/>
              <a:t>list of </a:t>
            </a:r>
            <a:r>
              <a:rPr lang="en-US" sz="2400" b="1" dirty="0" smtClean="0">
                <a:solidFill>
                  <a:srgbClr val="C00000"/>
                </a:solidFill>
              </a:rPr>
              <a:t>entities</a:t>
            </a:r>
            <a:r>
              <a:rPr lang="en-US" sz="2400" dirty="0" smtClean="0"/>
              <a:t>.</a:t>
            </a:r>
            <a:endParaRPr lang="en-US" sz="2400" dirty="0"/>
          </a:p>
          <a:p>
            <a:pPr marL="518831" indent="-518831">
              <a:buFont typeface="+mj-lt"/>
              <a:buAutoNum type="arabicPeriod" startAt="3"/>
            </a:pPr>
            <a:r>
              <a:rPr lang="en-US" sz="2400" dirty="0"/>
              <a:t>At each iteration, it </a:t>
            </a:r>
            <a:r>
              <a:rPr lang="en-US" sz="2400" dirty="0" smtClean="0"/>
              <a:t>compares</a:t>
            </a:r>
            <a:br>
              <a:rPr lang="en-US" sz="2400" dirty="0" smtClean="0"/>
            </a:br>
            <a:r>
              <a:rPr lang="en-US" sz="2400" dirty="0" smtClean="0"/>
              <a:t>the </a:t>
            </a:r>
            <a:r>
              <a:rPr lang="en-US" sz="2400" dirty="0"/>
              <a:t>entities that </a:t>
            </a:r>
            <a:r>
              <a:rPr lang="en-US" sz="2400" dirty="0" smtClean="0"/>
              <a:t>co-occur </a:t>
            </a:r>
            <a:br>
              <a:rPr lang="en-US" sz="2400" dirty="0" smtClean="0"/>
            </a:br>
            <a:r>
              <a:rPr lang="en-US" sz="2400" dirty="0" smtClean="0"/>
              <a:t>within </a:t>
            </a:r>
            <a:r>
              <a:rPr lang="en-US" sz="2400" dirty="0"/>
              <a:t>the window</a:t>
            </a:r>
            <a:r>
              <a:rPr lang="en-US" sz="2400" dirty="0" smtClean="0"/>
              <a:t>.</a:t>
            </a:r>
          </a:p>
          <a:p>
            <a:pPr marL="0" indent="0">
              <a:buNone/>
            </a:pPr>
            <a:endParaRPr lang="en-US" sz="2000" dirty="0" smtClean="0"/>
          </a:p>
          <a:p>
            <a:pPr marL="0" indent="0">
              <a:buNone/>
            </a:pPr>
            <a:r>
              <a:rPr lang="en-US" dirty="0" smtClean="0"/>
              <a:t>Extended Sorted Neighborhood </a:t>
            </a:r>
            <a:r>
              <a:rPr lang="en-US" sz="2000" dirty="0"/>
              <a:t>[Christen, </a:t>
            </a:r>
            <a:r>
              <a:rPr lang="en-US" sz="2000" dirty="0" smtClean="0"/>
              <a:t>TKDE 2011</a:t>
            </a:r>
            <a:r>
              <a:rPr lang="en-US" sz="2000" dirty="0"/>
              <a:t>]</a:t>
            </a:r>
            <a:endParaRPr lang="en-US" sz="2000" dirty="0" smtClean="0"/>
          </a:p>
          <a:p>
            <a:pPr marL="0" indent="0">
              <a:buNone/>
            </a:pPr>
            <a:r>
              <a:rPr lang="en-US" sz="2400" dirty="0" smtClean="0"/>
              <a:t>2’. A window of fixed size slides over the sorted list of </a:t>
            </a:r>
            <a:r>
              <a:rPr lang="en-US" sz="2400" b="1" dirty="0" err="1" smtClean="0">
                <a:solidFill>
                  <a:srgbClr val="C00000"/>
                </a:solidFill>
              </a:rPr>
              <a:t>BKs</a:t>
            </a:r>
            <a:r>
              <a:rPr lang="en-US" sz="2400" dirty="0" err="1" smtClean="0"/>
              <a:t>.</a:t>
            </a:r>
            <a:endParaRPr lang="en-US" sz="2400" dirty="0"/>
          </a:p>
          <a:p>
            <a:endParaRPr lang="en-US" sz="2000" dirty="0"/>
          </a:p>
        </p:txBody>
      </p:sp>
      <p:sp>
        <p:nvSpPr>
          <p:cNvPr id="4" name="Θέση υποσέλιδου 3"/>
          <p:cNvSpPr>
            <a:spLocks noGrp="1"/>
          </p:cNvSpPr>
          <p:nvPr>
            <p:ph type="ftr" sz="quarter" idx="11"/>
          </p:nvPr>
        </p:nvSpPr>
        <p:spPr/>
        <p:txBody>
          <a:bodyPr/>
          <a:lstStyle/>
          <a:p>
            <a:pPr algn="ctr">
              <a:defRPr/>
            </a:pPr>
            <a:r>
              <a:rPr lang="en-US" smtClean="0"/>
              <a:t>Papadakis &amp; Palpanas, ScaDS, Leipzig, July 2016</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052736"/>
            <a:ext cx="2670079"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15565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721079"/>
          </a:xfrm>
        </p:spPr>
        <p:txBody>
          <a:bodyPr>
            <a:normAutofit fontScale="90000"/>
          </a:bodyPr>
          <a:lstStyle/>
          <a:p>
            <a:r>
              <a:rPr lang="en-US" dirty="0" smtClean="0"/>
              <a:t>Sorted Neighborhood </a:t>
            </a:r>
            <a:r>
              <a:rPr lang="da-DK" sz="2200" dirty="0"/>
              <a:t>[Hernandez et. al., SIGMOD 1995]</a:t>
            </a:r>
            <a:endParaRPr lang="en-US" sz="2200" dirty="0"/>
          </a:p>
        </p:txBody>
      </p:sp>
      <p:sp>
        <p:nvSpPr>
          <p:cNvPr id="3" name="Content Placeholder 2"/>
          <p:cNvSpPr>
            <a:spLocks noGrp="1"/>
          </p:cNvSpPr>
          <p:nvPr>
            <p:ph sz="quarter" idx="4294967295"/>
          </p:nvPr>
        </p:nvSpPr>
        <p:spPr>
          <a:xfrm>
            <a:off x="441084" y="1008234"/>
            <a:ext cx="8702917" cy="5148742"/>
          </a:xfrm>
        </p:spPr>
        <p:txBody>
          <a:bodyPr>
            <a:normAutofit/>
          </a:bodyPr>
          <a:lstStyle/>
          <a:p>
            <a:pPr marL="0" indent="0">
              <a:buNone/>
            </a:pPr>
            <a:r>
              <a:rPr lang="en-US" sz="2400" dirty="0"/>
              <a:t>Blocks on the </a:t>
            </a:r>
            <a:r>
              <a:rPr lang="en-US" sz="2400" dirty="0">
                <a:solidFill>
                  <a:srgbClr val="C00000"/>
                </a:solidFill>
              </a:rPr>
              <a:t>similarity </a:t>
            </a:r>
            <a:r>
              <a:rPr lang="en-US" sz="2400" dirty="0"/>
              <a:t>of </a:t>
            </a:r>
            <a:r>
              <a:rPr lang="en-US" sz="2400" dirty="0" err="1"/>
              <a:t>BKs</a:t>
            </a:r>
            <a:r>
              <a:rPr lang="en-US" sz="2400" dirty="0" err="1" smtClean="0"/>
              <a:t>.</a:t>
            </a:r>
            <a:endParaRPr lang="en-US" sz="2400" dirty="0" smtClean="0"/>
          </a:p>
          <a:p>
            <a:pPr marL="518831" indent="-518831">
              <a:buFont typeface="+mj-lt"/>
              <a:buAutoNum type="arabicPeriod"/>
            </a:pPr>
            <a:r>
              <a:rPr lang="en-US" sz="2400" dirty="0" smtClean="0"/>
              <a:t>Entities </a:t>
            </a:r>
            <a:r>
              <a:rPr lang="en-US" sz="2400" dirty="0"/>
              <a:t>are sorted in </a:t>
            </a:r>
            <a:r>
              <a:rPr lang="en-US" sz="2400" dirty="0" smtClean="0"/>
              <a:t/>
            </a:r>
            <a:br>
              <a:rPr lang="en-US" sz="2400" dirty="0" smtClean="0"/>
            </a:br>
            <a:r>
              <a:rPr lang="en-US" sz="2400" dirty="0" smtClean="0"/>
              <a:t>alphabetic </a:t>
            </a:r>
            <a:r>
              <a:rPr lang="en-US" sz="2400" dirty="0"/>
              <a:t>order of </a:t>
            </a:r>
            <a:r>
              <a:rPr lang="en-US" sz="2400" dirty="0" err="1"/>
              <a:t>BKs.</a:t>
            </a:r>
            <a:endParaRPr lang="en-US" sz="2400" dirty="0"/>
          </a:p>
          <a:p>
            <a:pPr marL="518831" indent="-518831">
              <a:buFont typeface="+mj-lt"/>
              <a:buAutoNum type="arabicPeriod" startAt="2"/>
            </a:pPr>
            <a:r>
              <a:rPr lang="en-US" sz="2400" dirty="0"/>
              <a:t>A window of fixed </a:t>
            </a:r>
            <a:r>
              <a:rPr lang="en-US" sz="2400" dirty="0" smtClean="0"/>
              <a:t>size </a:t>
            </a:r>
            <a:br>
              <a:rPr lang="en-US" sz="2400" dirty="0" smtClean="0"/>
            </a:br>
            <a:r>
              <a:rPr lang="en-US" sz="2400" dirty="0" smtClean="0"/>
              <a:t>slides </a:t>
            </a:r>
            <a:r>
              <a:rPr lang="en-US" sz="2400" dirty="0"/>
              <a:t>over the sorted </a:t>
            </a:r>
            <a:r>
              <a:rPr lang="en-US" sz="2400" dirty="0" smtClean="0"/>
              <a:t>list of </a:t>
            </a:r>
            <a:r>
              <a:rPr lang="en-US" sz="2400" b="1" dirty="0" smtClean="0">
                <a:solidFill>
                  <a:srgbClr val="C00000"/>
                </a:solidFill>
              </a:rPr>
              <a:t>entities</a:t>
            </a:r>
            <a:r>
              <a:rPr lang="en-US" sz="2400" dirty="0" smtClean="0"/>
              <a:t>.</a:t>
            </a:r>
            <a:endParaRPr lang="en-US" sz="2400" dirty="0"/>
          </a:p>
          <a:p>
            <a:pPr marL="518831" indent="-518831">
              <a:buFont typeface="+mj-lt"/>
              <a:buAutoNum type="arabicPeriod" startAt="3"/>
            </a:pPr>
            <a:r>
              <a:rPr lang="en-US" sz="2400" dirty="0"/>
              <a:t>At each iteration, it </a:t>
            </a:r>
            <a:r>
              <a:rPr lang="en-US" sz="2400" dirty="0" smtClean="0"/>
              <a:t>compares</a:t>
            </a:r>
            <a:br>
              <a:rPr lang="en-US" sz="2400" dirty="0" smtClean="0"/>
            </a:br>
            <a:r>
              <a:rPr lang="en-US" sz="2400" dirty="0" smtClean="0"/>
              <a:t>the </a:t>
            </a:r>
            <a:r>
              <a:rPr lang="en-US" sz="2400" dirty="0"/>
              <a:t>entities that </a:t>
            </a:r>
            <a:r>
              <a:rPr lang="en-US" sz="2400" dirty="0" smtClean="0"/>
              <a:t>co-occur </a:t>
            </a:r>
            <a:br>
              <a:rPr lang="en-US" sz="2400" dirty="0" smtClean="0"/>
            </a:br>
            <a:r>
              <a:rPr lang="en-US" sz="2400" dirty="0" smtClean="0"/>
              <a:t>within </a:t>
            </a:r>
            <a:r>
              <a:rPr lang="en-US" sz="2400" dirty="0"/>
              <a:t>the window</a:t>
            </a:r>
            <a:r>
              <a:rPr lang="en-US" sz="2400" dirty="0" smtClean="0"/>
              <a:t>.</a:t>
            </a:r>
          </a:p>
          <a:p>
            <a:pPr marL="0" indent="0">
              <a:buNone/>
            </a:pPr>
            <a:endParaRPr lang="en-US" sz="2000" dirty="0" smtClean="0"/>
          </a:p>
          <a:p>
            <a:pPr marL="0" indent="0">
              <a:buNone/>
            </a:pPr>
            <a:r>
              <a:rPr lang="en-US" dirty="0" smtClean="0"/>
              <a:t>Extended Sorted Neighborhood </a:t>
            </a:r>
            <a:r>
              <a:rPr lang="en-US" sz="2000" dirty="0"/>
              <a:t>[Christen, </a:t>
            </a:r>
            <a:r>
              <a:rPr lang="en-US" sz="2000" dirty="0" smtClean="0"/>
              <a:t>TKDE 2011</a:t>
            </a:r>
            <a:r>
              <a:rPr lang="en-US" sz="2000" dirty="0"/>
              <a:t>]</a:t>
            </a:r>
            <a:endParaRPr lang="en-US" sz="2000" dirty="0" smtClean="0"/>
          </a:p>
          <a:p>
            <a:pPr marL="0" indent="0">
              <a:buNone/>
            </a:pPr>
            <a:r>
              <a:rPr lang="en-US" sz="2400" dirty="0" smtClean="0"/>
              <a:t>2’. A window of fixed size slides over the sorted list of </a:t>
            </a:r>
            <a:r>
              <a:rPr lang="en-US" sz="2400" b="1" dirty="0" err="1" smtClean="0">
                <a:solidFill>
                  <a:srgbClr val="C00000"/>
                </a:solidFill>
              </a:rPr>
              <a:t>BKs</a:t>
            </a:r>
            <a:r>
              <a:rPr lang="en-US" sz="2400" dirty="0" err="1" smtClean="0"/>
              <a:t>.</a:t>
            </a:r>
            <a:endParaRPr lang="en-US" sz="2400" dirty="0"/>
          </a:p>
          <a:p>
            <a:endParaRPr lang="en-US" sz="2000" dirty="0"/>
          </a:p>
        </p:txBody>
      </p:sp>
      <p:sp>
        <p:nvSpPr>
          <p:cNvPr id="4" name="Θέση υποσέλιδου 3"/>
          <p:cNvSpPr>
            <a:spLocks noGrp="1"/>
          </p:cNvSpPr>
          <p:nvPr>
            <p:ph type="ftr" sz="quarter" idx="11"/>
          </p:nvPr>
        </p:nvSpPr>
        <p:spPr/>
        <p:txBody>
          <a:bodyPr/>
          <a:lstStyle/>
          <a:p>
            <a:pPr algn="ctr">
              <a:defRPr/>
            </a:pPr>
            <a:r>
              <a:rPr lang="en-US" smtClean="0"/>
              <a:t>Papadakis &amp; Palpanas, ScaDS, Leipzig, July 2016</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052736"/>
            <a:ext cx="2670079"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rame 9"/>
          <p:cNvSpPr/>
          <p:nvPr/>
        </p:nvSpPr>
        <p:spPr>
          <a:xfrm>
            <a:off x="6444208" y="836712"/>
            <a:ext cx="1872208" cy="2880320"/>
          </a:xfrm>
          <a:prstGeom prst="frame">
            <a:avLst/>
          </a:prstGeom>
          <a:solidFill>
            <a:schemeClr val="tx1">
              <a:lumMod val="50000"/>
              <a:lumOff val="50000"/>
            </a:schemeClr>
          </a:solidFill>
          <a:ln w="38100">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5" name="Oval 4"/>
          <p:cNvSpPr/>
          <p:nvPr/>
        </p:nvSpPr>
        <p:spPr>
          <a:xfrm>
            <a:off x="5364088" y="836712"/>
            <a:ext cx="1080120" cy="18722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72584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79173"/>
            <a:ext cx="9036496" cy="400110"/>
          </a:xfrm>
          <a:prstGeom prst="rect">
            <a:avLst/>
          </a:prstGeom>
          <a:noFill/>
        </p:spPr>
        <p:txBody>
          <a:bodyPr wrap="square" rtlCol="0">
            <a:spAutoFit/>
          </a:bodyPr>
          <a:lstStyle/>
          <a:p>
            <a:pPr algn="ctr"/>
            <a:r>
              <a:rPr lang="en-US" sz="2000" dirty="0" smtClean="0">
                <a:solidFill>
                  <a:srgbClr val="0070C0"/>
                </a:solidFill>
              </a:rPr>
              <a:t>Standard Blocking</a:t>
            </a:r>
          </a:p>
        </p:txBody>
      </p:sp>
      <p:sp>
        <p:nvSpPr>
          <p:cNvPr id="3" name="TextBox 2"/>
          <p:cNvSpPr txBox="1"/>
          <p:nvPr/>
        </p:nvSpPr>
        <p:spPr>
          <a:xfrm>
            <a:off x="1323108" y="2082781"/>
            <a:ext cx="1714501" cy="707886"/>
          </a:xfrm>
          <a:prstGeom prst="rect">
            <a:avLst/>
          </a:prstGeom>
          <a:noFill/>
        </p:spPr>
        <p:txBody>
          <a:bodyPr wrap="square" rtlCol="0">
            <a:spAutoFit/>
          </a:bodyPr>
          <a:lstStyle/>
          <a:p>
            <a:pPr algn="ctr"/>
            <a:r>
              <a:rPr lang="en-US" sz="2000" dirty="0" smtClean="0">
                <a:solidFill>
                  <a:srgbClr val="FF0000"/>
                </a:solidFill>
              </a:rPr>
              <a:t>Sorted </a:t>
            </a:r>
          </a:p>
          <a:p>
            <a:pPr algn="ctr"/>
            <a:r>
              <a:rPr lang="en-US" sz="2000" dirty="0" smtClean="0">
                <a:solidFill>
                  <a:srgbClr val="FF0000"/>
                </a:solidFill>
              </a:rPr>
              <a:t>Neighborhood</a:t>
            </a:r>
            <a:endParaRPr lang="en-US" sz="2000" dirty="0">
              <a:solidFill>
                <a:srgbClr val="FF0000"/>
              </a:solidFill>
            </a:endParaRPr>
          </a:p>
        </p:txBody>
      </p:sp>
      <p:sp>
        <p:nvSpPr>
          <p:cNvPr id="4" name="TextBox 3"/>
          <p:cNvSpPr txBox="1"/>
          <p:nvPr/>
        </p:nvSpPr>
        <p:spPr>
          <a:xfrm>
            <a:off x="1208810" y="3347777"/>
            <a:ext cx="1959430" cy="707886"/>
          </a:xfrm>
          <a:prstGeom prst="rect">
            <a:avLst/>
          </a:prstGeom>
          <a:noFill/>
        </p:spPr>
        <p:txBody>
          <a:bodyPr wrap="square" rtlCol="0">
            <a:spAutoFit/>
          </a:bodyPr>
          <a:lstStyle/>
          <a:p>
            <a:pPr algn="ctr"/>
            <a:r>
              <a:rPr lang="en-US" sz="2000" dirty="0" smtClean="0">
                <a:solidFill>
                  <a:srgbClr val="0070C0"/>
                </a:solidFill>
              </a:rPr>
              <a:t>Extended Sorted </a:t>
            </a:r>
          </a:p>
          <a:p>
            <a:pPr algn="ctr"/>
            <a:r>
              <a:rPr lang="en-US" sz="2000" dirty="0" smtClean="0">
                <a:solidFill>
                  <a:srgbClr val="0070C0"/>
                </a:solidFill>
              </a:rPr>
              <a:t>Neighborhood</a:t>
            </a:r>
            <a:endParaRPr lang="en-US" sz="2000" dirty="0">
              <a:solidFill>
                <a:srgbClr val="0070C0"/>
              </a:solidFill>
            </a:endParaRPr>
          </a:p>
        </p:txBody>
      </p:sp>
      <p:sp>
        <p:nvSpPr>
          <p:cNvPr id="5" name="TextBox 4"/>
          <p:cNvSpPr txBox="1"/>
          <p:nvPr/>
        </p:nvSpPr>
        <p:spPr>
          <a:xfrm>
            <a:off x="3962400" y="2701445"/>
            <a:ext cx="1224644" cy="707886"/>
          </a:xfrm>
          <a:prstGeom prst="rect">
            <a:avLst/>
          </a:prstGeom>
          <a:noFill/>
        </p:spPr>
        <p:txBody>
          <a:bodyPr wrap="square" rtlCol="0">
            <a:spAutoFit/>
          </a:bodyPr>
          <a:lstStyle/>
          <a:p>
            <a:pPr algn="ctr"/>
            <a:r>
              <a:rPr lang="en-US" sz="2000" dirty="0" smtClean="0">
                <a:solidFill>
                  <a:srgbClr val="0070C0"/>
                </a:solidFill>
              </a:rPr>
              <a:t>Q-grams </a:t>
            </a:r>
          </a:p>
          <a:p>
            <a:pPr algn="ctr"/>
            <a:r>
              <a:rPr lang="en-US" sz="2000" dirty="0" smtClean="0">
                <a:solidFill>
                  <a:srgbClr val="0070C0"/>
                </a:solidFill>
              </a:rPr>
              <a:t>Blocking</a:t>
            </a:r>
            <a:endParaRPr lang="en-US" sz="2000" dirty="0">
              <a:solidFill>
                <a:srgbClr val="0070C0"/>
              </a:solidFill>
            </a:endParaRPr>
          </a:p>
        </p:txBody>
      </p:sp>
      <p:sp>
        <p:nvSpPr>
          <p:cNvPr id="6" name="TextBox 5"/>
          <p:cNvSpPr txBox="1"/>
          <p:nvPr/>
        </p:nvSpPr>
        <p:spPr>
          <a:xfrm>
            <a:off x="2425287" y="4233125"/>
            <a:ext cx="1224644" cy="1015663"/>
          </a:xfrm>
          <a:prstGeom prst="rect">
            <a:avLst/>
          </a:prstGeom>
          <a:noFill/>
        </p:spPr>
        <p:txBody>
          <a:bodyPr wrap="square" rtlCol="0">
            <a:spAutoFit/>
          </a:bodyPr>
          <a:lstStyle/>
          <a:p>
            <a:pPr algn="ctr"/>
            <a:r>
              <a:rPr lang="en-US" sz="2000" dirty="0" smtClean="0">
                <a:solidFill>
                  <a:srgbClr val="0070C0"/>
                </a:solidFill>
              </a:rPr>
              <a:t>Extended Q-grams </a:t>
            </a:r>
          </a:p>
          <a:p>
            <a:pPr algn="ctr"/>
            <a:r>
              <a:rPr lang="en-US" sz="2000" dirty="0" smtClean="0">
                <a:solidFill>
                  <a:srgbClr val="0070C0"/>
                </a:solidFill>
              </a:rPr>
              <a:t>Blocking</a:t>
            </a:r>
            <a:endParaRPr lang="en-US" sz="2000" dirty="0">
              <a:solidFill>
                <a:srgbClr val="0070C0"/>
              </a:solidFill>
            </a:endParaRPr>
          </a:p>
        </p:txBody>
      </p:sp>
      <p:sp>
        <p:nvSpPr>
          <p:cNvPr id="9" name="TextBox 8"/>
          <p:cNvSpPr txBox="1"/>
          <p:nvPr/>
        </p:nvSpPr>
        <p:spPr>
          <a:xfrm>
            <a:off x="5929745" y="2082781"/>
            <a:ext cx="1224644" cy="707886"/>
          </a:xfrm>
          <a:prstGeom prst="rect">
            <a:avLst/>
          </a:prstGeom>
          <a:noFill/>
        </p:spPr>
        <p:txBody>
          <a:bodyPr wrap="square" rtlCol="0">
            <a:spAutoFit/>
          </a:bodyPr>
          <a:lstStyle/>
          <a:p>
            <a:pPr algn="ctr"/>
            <a:r>
              <a:rPr lang="en-US" sz="2000" dirty="0" smtClean="0">
                <a:solidFill>
                  <a:srgbClr val="FF0000"/>
                </a:solidFill>
              </a:rPr>
              <a:t>Suffix</a:t>
            </a:r>
          </a:p>
          <a:p>
            <a:pPr algn="ctr"/>
            <a:r>
              <a:rPr lang="en-US" sz="2000" dirty="0" smtClean="0">
                <a:solidFill>
                  <a:srgbClr val="FF0000"/>
                </a:solidFill>
              </a:rPr>
              <a:t>Arrays</a:t>
            </a:r>
            <a:endParaRPr lang="en-US" sz="2000" dirty="0">
              <a:solidFill>
                <a:srgbClr val="FF0000"/>
              </a:solidFill>
            </a:endParaRPr>
          </a:p>
        </p:txBody>
      </p:sp>
      <p:sp>
        <p:nvSpPr>
          <p:cNvPr id="11" name="TextBox 10"/>
          <p:cNvSpPr txBox="1"/>
          <p:nvPr/>
        </p:nvSpPr>
        <p:spPr>
          <a:xfrm>
            <a:off x="5266134" y="4245181"/>
            <a:ext cx="1224644" cy="707886"/>
          </a:xfrm>
          <a:prstGeom prst="rect">
            <a:avLst/>
          </a:prstGeom>
          <a:noFill/>
        </p:spPr>
        <p:txBody>
          <a:bodyPr wrap="square" rtlCol="0">
            <a:spAutoFit/>
          </a:bodyPr>
          <a:lstStyle/>
          <a:p>
            <a:pPr algn="ctr"/>
            <a:r>
              <a:rPr lang="en-US" sz="2000" dirty="0" smtClean="0">
                <a:solidFill>
                  <a:srgbClr val="FF0000"/>
                </a:solidFill>
              </a:rPr>
              <a:t>Canopy</a:t>
            </a:r>
          </a:p>
          <a:p>
            <a:pPr algn="ctr"/>
            <a:r>
              <a:rPr lang="en-US" sz="2000" dirty="0" smtClean="0">
                <a:solidFill>
                  <a:srgbClr val="FF0000"/>
                </a:solidFill>
              </a:rPr>
              <a:t>Clustering</a:t>
            </a:r>
            <a:endParaRPr lang="en-US" sz="2000" dirty="0">
              <a:solidFill>
                <a:srgbClr val="FF0000"/>
              </a:solidFill>
            </a:endParaRPr>
          </a:p>
        </p:txBody>
      </p:sp>
      <p:sp>
        <p:nvSpPr>
          <p:cNvPr id="12" name="TextBox 11"/>
          <p:cNvSpPr txBox="1"/>
          <p:nvPr/>
        </p:nvSpPr>
        <p:spPr>
          <a:xfrm>
            <a:off x="5266211" y="5414522"/>
            <a:ext cx="1224644" cy="1015663"/>
          </a:xfrm>
          <a:prstGeom prst="rect">
            <a:avLst/>
          </a:prstGeom>
          <a:noFill/>
        </p:spPr>
        <p:txBody>
          <a:bodyPr wrap="square" rtlCol="0">
            <a:spAutoFit/>
          </a:bodyPr>
          <a:lstStyle/>
          <a:p>
            <a:pPr algn="ctr"/>
            <a:r>
              <a:rPr lang="en-US" sz="2000" dirty="0" smtClean="0">
                <a:solidFill>
                  <a:srgbClr val="FF0000"/>
                </a:solidFill>
              </a:rPr>
              <a:t>Extended</a:t>
            </a:r>
          </a:p>
          <a:p>
            <a:pPr algn="ctr"/>
            <a:r>
              <a:rPr lang="en-US" sz="2000" dirty="0" smtClean="0">
                <a:solidFill>
                  <a:srgbClr val="FF0000"/>
                </a:solidFill>
              </a:rPr>
              <a:t>Canopy</a:t>
            </a:r>
          </a:p>
          <a:p>
            <a:pPr algn="ctr"/>
            <a:r>
              <a:rPr lang="en-US" sz="2000" dirty="0" smtClean="0">
                <a:solidFill>
                  <a:srgbClr val="FF0000"/>
                </a:solidFill>
              </a:rPr>
              <a:t>Clustering</a:t>
            </a:r>
            <a:endParaRPr lang="en-US" sz="2000" dirty="0">
              <a:solidFill>
                <a:srgbClr val="FF0000"/>
              </a:solidFill>
            </a:endParaRPr>
          </a:p>
        </p:txBody>
      </p:sp>
      <p:cxnSp>
        <p:nvCxnSpPr>
          <p:cNvPr id="14" name="Straight Arrow Connector 13"/>
          <p:cNvCxnSpPr>
            <a:stCxn id="2" idx="2"/>
          </p:cNvCxnSpPr>
          <p:nvPr/>
        </p:nvCxnSpPr>
        <p:spPr>
          <a:xfrm flipH="1">
            <a:off x="2514602" y="1679283"/>
            <a:ext cx="2003646" cy="4034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 idx="2"/>
            <a:endCxn id="4" idx="0"/>
          </p:cNvCxnSpPr>
          <p:nvPr/>
        </p:nvCxnSpPr>
        <p:spPr>
          <a:xfrm>
            <a:off x="2180359" y="2790667"/>
            <a:ext cx="8166" cy="55711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 idx="2"/>
          </p:cNvCxnSpPr>
          <p:nvPr/>
        </p:nvCxnSpPr>
        <p:spPr>
          <a:xfrm>
            <a:off x="4518248" y="1679283"/>
            <a:ext cx="1653952" cy="4034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490854" y="2729112"/>
            <a:ext cx="1" cy="6186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 idx="2"/>
          </p:cNvCxnSpPr>
          <p:nvPr/>
        </p:nvCxnSpPr>
        <p:spPr>
          <a:xfrm>
            <a:off x="4518248" y="1679283"/>
            <a:ext cx="15654" cy="10221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5" idx="2"/>
            <a:endCxn id="6" idx="0"/>
          </p:cNvCxnSpPr>
          <p:nvPr/>
        </p:nvCxnSpPr>
        <p:spPr>
          <a:xfrm flipH="1">
            <a:off x="3037609" y="3409331"/>
            <a:ext cx="1537113" cy="8237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878454" y="4872817"/>
            <a:ext cx="1" cy="6186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5" idx="2"/>
            <a:endCxn id="11" idx="0"/>
          </p:cNvCxnSpPr>
          <p:nvPr/>
        </p:nvCxnSpPr>
        <p:spPr>
          <a:xfrm>
            <a:off x="4574722" y="3409331"/>
            <a:ext cx="1303734" cy="8358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itle 1"/>
          <p:cNvSpPr>
            <a:spLocks noGrp="1"/>
          </p:cNvSpPr>
          <p:nvPr>
            <p:ph type="title" idx="4294967295"/>
          </p:nvPr>
        </p:nvSpPr>
        <p:spPr>
          <a:xfrm>
            <a:off x="0" y="43625"/>
            <a:ext cx="9144000" cy="721079"/>
          </a:xfrm>
        </p:spPr>
        <p:txBody>
          <a:bodyPr>
            <a:normAutofit fontScale="90000"/>
          </a:bodyPr>
          <a:lstStyle/>
          <a:p>
            <a:r>
              <a:rPr lang="en-US" dirty="0" smtClean="0"/>
              <a:t>Overview of Schema-based Methods</a:t>
            </a:r>
            <a:endParaRPr lang="en-US" dirty="0"/>
          </a:p>
        </p:txBody>
      </p:sp>
      <p:sp>
        <p:nvSpPr>
          <p:cNvPr id="7" name="Footer Placeholder 6"/>
          <p:cNvSpPr>
            <a:spLocks noGrp="1"/>
          </p:cNvSpPr>
          <p:nvPr>
            <p:ph type="ftr" sz="quarter" idx="11"/>
          </p:nvPr>
        </p:nvSpPr>
        <p:spPr/>
        <p:txBody>
          <a:bodyPr/>
          <a:lstStyle/>
          <a:p>
            <a:r>
              <a:rPr lang="en-US" smtClean="0"/>
              <a:t>Papadakis &amp; Palpanas, ScaDS, Leipzig, July 2016</a:t>
            </a:r>
            <a:endParaRPr lang="el-GR"/>
          </a:p>
        </p:txBody>
      </p:sp>
      <p:cxnSp>
        <p:nvCxnSpPr>
          <p:cNvPr id="25" name="Straight Arrow Connector 24"/>
          <p:cNvCxnSpPr/>
          <p:nvPr/>
        </p:nvCxnSpPr>
        <p:spPr>
          <a:xfrm>
            <a:off x="4574722" y="3436998"/>
            <a:ext cx="1" cy="6186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83311" y="4038430"/>
            <a:ext cx="1382823" cy="400110"/>
          </a:xfrm>
          <a:prstGeom prst="rect">
            <a:avLst/>
          </a:prstGeom>
          <a:noFill/>
        </p:spPr>
        <p:txBody>
          <a:bodyPr wrap="square" rtlCol="0">
            <a:spAutoFit/>
          </a:bodyPr>
          <a:lstStyle/>
          <a:p>
            <a:pPr algn="ctr"/>
            <a:r>
              <a:rPr lang="en-US" sz="2000" dirty="0" err="1" smtClean="0">
                <a:solidFill>
                  <a:srgbClr val="FF0000"/>
                </a:solidFill>
              </a:rPr>
              <a:t>MFIBlocks</a:t>
            </a:r>
            <a:endParaRPr lang="en-US" sz="2000" dirty="0">
              <a:solidFill>
                <a:srgbClr val="FF0000"/>
              </a:solidFill>
            </a:endParaRPr>
          </a:p>
        </p:txBody>
      </p:sp>
      <p:sp>
        <p:nvSpPr>
          <p:cNvPr id="29" name="TextBox 28"/>
          <p:cNvSpPr txBox="1"/>
          <p:nvPr/>
        </p:nvSpPr>
        <p:spPr>
          <a:xfrm>
            <a:off x="5446662" y="3311007"/>
            <a:ext cx="2088231" cy="707886"/>
          </a:xfrm>
          <a:prstGeom prst="rect">
            <a:avLst/>
          </a:prstGeom>
          <a:noFill/>
        </p:spPr>
        <p:txBody>
          <a:bodyPr wrap="square" rtlCol="0">
            <a:spAutoFit/>
          </a:bodyPr>
          <a:lstStyle/>
          <a:p>
            <a:pPr algn="ctr"/>
            <a:r>
              <a:rPr lang="en-US" sz="2000" dirty="0" smtClean="0">
                <a:solidFill>
                  <a:srgbClr val="FF0000"/>
                </a:solidFill>
              </a:rPr>
              <a:t>Extended Suffix</a:t>
            </a:r>
          </a:p>
          <a:p>
            <a:pPr algn="ctr"/>
            <a:r>
              <a:rPr lang="en-US" sz="2000" dirty="0" smtClean="0">
                <a:solidFill>
                  <a:srgbClr val="FF0000"/>
                </a:solidFill>
              </a:rPr>
              <a:t>Arrays</a:t>
            </a:r>
            <a:endParaRPr lang="en-US" sz="2000" dirty="0">
              <a:solidFill>
                <a:srgbClr val="FF0000"/>
              </a:solidFill>
            </a:endParaRPr>
          </a:p>
        </p:txBody>
      </p:sp>
    </p:spTree>
    <p:extLst>
      <p:ext uri="{BB962C8B-B14F-4D97-AF65-F5344CB8AC3E}">
        <p14:creationId xmlns:p14="http://schemas.microsoft.com/office/powerpoint/2010/main" val="23877906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79173"/>
            <a:ext cx="9036496" cy="400110"/>
          </a:xfrm>
          <a:prstGeom prst="rect">
            <a:avLst/>
          </a:prstGeom>
          <a:noFill/>
        </p:spPr>
        <p:txBody>
          <a:bodyPr wrap="square" rtlCol="0">
            <a:spAutoFit/>
          </a:bodyPr>
          <a:lstStyle/>
          <a:p>
            <a:pPr algn="ctr"/>
            <a:r>
              <a:rPr lang="en-US" sz="2000" dirty="0" smtClean="0">
                <a:solidFill>
                  <a:srgbClr val="0070C0"/>
                </a:solidFill>
              </a:rPr>
              <a:t>Standard Blocking</a:t>
            </a:r>
          </a:p>
        </p:txBody>
      </p:sp>
      <p:sp>
        <p:nvSpPr>
          <p:cNvPr id="3" name="TextBox 2"/>
          <p:cNvSpPr txBox="1"/>
          <p:nvPr/>
        </p:nvSpPr>
        <p:spPr>
          <a:xfrm>
            <a:off x="1323108" y="2082781"/>
            <a:ext cx="1714501" cy="707886"/>
          </a:xfrm>
          <a:prstGeom prst="rect">
            <a:avLst/>
          </a:prstGeom>
          <a:noFill/>
        </p:spPr>
        <p:txBody>
          <a:bodyPr wrap="square" rtlCol="0">
            <a:spAutoFit/>
          </a:bodyPr>
          <a:lstStyle/>
          <a:p>
            <a:pPr algn="ctr"/>
            <a:r>
              <a:rPr lang="en-US" sz="2000" dirty="0" smtClean="0">
                <a:solidFill>
                  <a:srgbClr val="FF0000"/>
                </a:solidFill>
              </a:rPr>
              <a:t>Sorted </a:t>
            </a:r>
          </a:p>
          <a:p>
            <a:pPr algn="ctr"/>
            <a:r>
              <a:rPr lang="en-US" sz="2000" dirty="0" smtClean="0">
                <a:solidFill>
                  <a:srgbClr val="FF0000"/>
                </a:solidFill>
              </a:rPr>
              <a:t>Neighborhood</a:t>
            </a:r>
            <a:endParaRPr lang="en-US" sz="2000" dirty="0">
              <a:solidFill>
                <a:srgbClr val="FF0000"/>
              </a:solidFill>
            </a:endParaRPr>
          </a:p>
        </p:txBody>
      </p:sp>
      <p:sp>
        <p:nvSpPr>
          <p:cNvPr id="4" name="TextBox 3"/>
          <p:cNvSpPr txBox="1"/>
          <p:nvPr/>
        </p:nvSpPr>
        <p:spPr>
          <a:xfrm>
            <a:off x="1208810" y="3347777"/>
            <a:ext cx="1959430" cy="707886"/>
          </a:xfrm>
          <a:prstGeom prst="rect">
            <a:avLst/>
          </a:prstGeom>
          <a:noFill/>
        </p:spPr>
        <p:txBody>
          <a:bodyPr wrap="square" rtlCol="0">
            <a:spAutoFit/>
          </a:bodyPr>
          <a:lstStyle/>
          <a:p>
            <a:pPr algn="ctr"/>
            <a:r>
              <a:rPr lang="en-US" sz="2000" dirty="0" smtClean="0">
                <a:solidFill>
                  <a:srgbClr val="0070C0"/>
                </a:solidFill>
              </a:rPr>
              <a:t>Extended Sorted </a:t>
            </a:r>
          </a:p>
          <a:p>
            <a:pPr algn="ctr"/>
            <a:r>
              <a:rPr lang="en-US" sz="2000" dirty="0" smtClean="0">
                <a:solidFill>
                  <a:srgbClr val="0070C0"/>
                </a:solidFill>
              </a:rPr>
              <a:t>Neighborhood</a:t>
            </a:r>
            <a:endParaRPr lang="en-US" sz="2000" dirty="0">
              <a:solidFill>
                <a:srgbClr val="0070C0"/>
              </a:solidFill>
            </a:endParaRPr>
          </a:p>
        </p:txBody>
      </p:sp>
      <p:sp>
        <p:nvSpPr>
          <p:cNvPr id="5" name="TextBox 4"/>
          <p:cNvSpPr txBox="1"/>
          <p:nvPr/>
        </p:nvSpPr>
        <p:spPr>
          <a:xfrm>
            <a:off x="3962400" y="2701445"/>
            <a:ext cx="1224644" cy="707886"/>
          </a:xfrm>
          <a:prstGeom prst="rect">
            <a:avLst/>
          </a:prstGeom>
          <a:noFill/>
        </p:spPr>
        <p:txBody>
          <a:bodyPr wrap="square" rtlCol="0">
            <a:spAutoFit/>
          </a:bodyPr>
          <a:lstStyle/>
          <a:p>
            <a:pPr algn="ctr"/>
            <a:r>
              <a:rPr lang="en-US" sz="2000" dirty="0" smtClean="0">
                <a:solidFill>
                  <a:srgbClr val="0070C0"/>
                </a:solidFill>
              </a:rPr>
              <a:t>Q-grams </a:t>
            </a:r>
          </a:p>
          <a:p>
            <a:pPr algn="ctr"/>
            <a:r>
              <a:rPr lang="en-US" sz="2000" dirty="0" smtClean="0">
                <a:solidFill>
                  <a:srgbClr val="0070C0"/>
                </a:solidFill>
              </a:rPr>
              <a:t>Blocking</a:t>
            </a:r>
            <a:endParaRPr lang="en-US" sz="2000" dirty="0">
              <a:solidFill>
                <a:srgbClr val="0070C0"/>
              </a:solidFill>
            </a:endParaRPr>
          </a:p>
        </p:txBody>
      </p:sp>
      <p:sp>
        <p:nvSpPr>
          <p:cNvPr id="6" name="TextBox 5"/>
          <p:cNvSpPr txBox="1"/>
          <p:nvPr/>
        </p:nvSpPr>
        <p:spPr>
          <a:xfrm>
            <a:off x="2425287" y="4233125"/>
            <a:ext cx="1224644" cy="1015663"/>
          </a:xfrm>
          <a:prstGeom prst="rect">
            <a:avLst/>
          </a:prstGeom>
          <a:noFill/>
        </p:spPr>
        <p:txBody>
          <a:bodyPr wrap="square" rtlCol="0">
            <a:spAutoFit/>
          </a:bodyPr>
          <a:lstStyle/>
          <a:p>
            <a:pPr algn="ctr"/>
            <a:r>
              <a:rPr lang="en-US" sz="2000" dirty="0" smtClean="0">
                <a:solidFill>
                  <a:srgbClr val="0070C0"/>
                </a:solidFill>
              </a:rPr>
              <a:t>Extended Q-grams </a:t>
            </a:r>
          </a:p>
          <a:p>
            <a:pPr algn="ctr"/>
            <a:r>
              <a:rPr lang="en-US" sz="2000" dirty="0" smtClean="0">
                <a:solidFill>
                  <a:srgbClr val="0070C0"/>
                </a:solidFill>
              </a:rPr>
              <a:t>Blocking</a:t>
            </a:r>
            <a:endParaRPr lang="en-US" sz="2000" dirty="0">
              <a:solidFill>
                <a:srgbClr val="0070C0"/>
              </a:solidFill>
            </a:endParaRPr>
          </a:p>
        </p:txBody>
      </p:sp>
      <p:sp>
        <p:nvSpPr>
          <p:cNvPr id="9" name="TextBox 8"/>
          <p:cNvSpPr txBox="1"/>
          <p:nvPr/>
        </p:nvSpPr>
        <p:spPr>
          <a:xfrm>
            <a:off x="5929745" y="2082781"/>
            <a:ext cx="1224644" cy="707886"/>
          </a:xfrm>
          <a:prstGeom prst="rect">
            <a:avLst/>
          </a:prstGeom>
          <a:noFill/>
        </p:spPr>
        <p:txBody>
          <a:bodyPr wrap="square" rtlCol="0">
            <a:spAutoFit/>
          </a:bodyPr>
          <a:lstStyle/>
          <a:p>
            <a:pPr algn="ctr"/>
            <a:r>
              <a:rPr lang="en-US" sz="2000" dirty="0" smtClean="0">
                <a:solidFill>
                  <a:srgbClr val="FF0000"/>
                </a:solidFill>
              </a:rPr>
              <a:t>Suffix</a:t>
            </a:r>
          </a:p>
          <a:p>
            <a:pPr algn="ctr"/>
            <a:r>
              <a:rPr lang="en-US" sz="2000" dirty="0" smtClean="0">
                <a:solidFill>
                  <a:srgbClr val="FF0000"/>
                </a:solidFill>
              </a:rPr>
              <a:t>Arrays</a:t>
            </a:r>
            <a:endParaRPr lang="en-US" sz="2000" dirty="0">
              <a:solidFill>
                <a:srgbClr val="FF0000"/>
              </a:solidFill>
            </a:endParaRPr>
          </a:p>
        </p:txBody>
      </p:sp>
      <p:sp>
        <p:nvSpPr>
          <p:cNvPr id="11" name="TextBox 10"/>
          <p:cNvSpPr txBox="1"/>
          <p:nvPr/>
        </p:nvSpPr>
        <p:spPr>
          <a:xfrm>
            <a:off x="5266134" y="4245181"/>
            <a:ext cx="1224644" cy="707886"/>
          </a:xfrm>
          <a:prstGeom prst="rect">
            <a:avLst/>
          </a:prstGeom>
          <a:noFill/>
        </p:spPr>
        <p:txBody>
          <a:bodyPr wrap="square" rtlCol="0">
            <a:spAutoFit/>
          </a:bodyPr>
          <a:lstStyle/>
          <a:p>
            <a:pPr algn="ctr"/>
            <a:r>
              <a:rPr lang="en-US" sz="2000" dirty="0" smtClean="0">
                <a:solidFill>
                  <a:srgbClr val="FF0000"/>
                </a:solidFill>
              </a:rPr>
              <a:t>Canopy</a:t>
            </a:r>
          </a:p>
          <a:p>
            <a:pPr algn="ctr"/>
            <a:r>
              <a:rPr lang="en-US" sz="2000" dirty="0" smtClean="0">
                <a:solidFill>
                  <a:srgbClr val="FF0000"/>
                </a:solidFill>
              </a:rPr>
              <a:t>Clustering</a:t>
            </a:r>
            <a:endParaRPr lang="en-US" sz="2000" dirty="0">
              <a:solidFill>
                <a:srgbClr val="FF0000"/>
              </a:solidFill>
            </a:endParaRPr>
          </a:p>
        </p:txBody>
      </p:sp>
      <p:sp>
        <p:nvSpPr>
          <p:cNvPr id="12" name="TextBox 11"/>
          <p:cNvSpPr txBox="1"/>
          <p:nvPr/>
        </p:nvSpPr>
        <p:spPr>
          <a:xfrm>
            <a:off x="5266211" y="5414522"/>
            <a:ext cx="1224644" cy="1015663"/>
          </a:xfrm>
          <a:prstGeom prst="rect">
            <a:avLst/>
          </a:prstGeom>
          <a:noFill/>
        </p:spPr>
        <p:txBody>
          <a:bodyPr wrap="square" rtlCol="0">
            <a:spAutoFit/>
          </a:bodyPr>
          <a:lstStyle/>
          <a:p>
            <a:pPr algn="ctr"/>
            <a:r>
              <a:rPr lang="en-US" sz="2000" dirty="0" smtClean="0">
                <a:solidFill>
                  <a:srgbClr val="FF0000"/>
                </a:solidFill>
              </a:rPr>
              <a:t>Extended</a:t>
            </a:r>
          </a:p>
          <a:p>
            <a:pPr algn="ctr"/>
            <a:r>
              <a:rPr lang="en-US" sz="2000" dirty="0" smtClean="0">
                <a:solidFill>
                  <a:srgbClr val="FF0000"/>
                </a:solidFill>
              </a:rPr>
              <a:t>Canopy</a:t>
            </a:r>
          </a:p>
          <a:p>
            <a:pPr algn="ctr"/>
            <a:r>
              <a:rPr lang="en-US" sz="2000" dirty="0" smtClean="0">
                <a:solidFill>
                  <a:srgbClr val="FF0000"/>
                </a:solidFill>
              </a:rPr>
              <a:t>Clustering</a:t>
            </a:r>
            <a:endParaRPr lang="en-US" sz="2000" dirty="0">
              <a:solidFill>
                <a:srgbClr val="FF0000"/>
              </a:solidFill>
            </a:endParaRPr>
          </a:p>
        </p:txBody>
      </p:sp>
      <p:cxnSp>
        <p:nvCxnSpPr>
          <p:cNvPr id="14" name="Straight Arrow Connector 13"/>
          <p:cNvCxnSpPr>
            <a:stCxn id="2" idx="2"/>
          </p:cNvCxnSpPr>
          <p:nvPr/>
        </p:nvCxnSpPr>
        <p:spPr>
          <a:xfrm flipH="1">
            <a:off x="2514602" y="1679283"/>
            <a:ext cx="2003646" cy="4034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 idx="2"/>
            <a:endCxn id="4" idx="0"/>
          </p:cNvCxnSpPr>
          <p:nvPr/>
        </p:nvCxnSpPr>
        <p:spPr>
          <a:xfrm>
            <a:off x="2180359" y="2790667"/>
            <a:ext cx="8166" cy="55711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 idx="2"/>
          </p:cNvCxnSpPr>
          <p:nvPr/>
        </p:nvCxnSpPr>
        <p:spPr>
          <a:xfrm>
            <a:off x="4518248" y="1679283"/>
            <a:ext cx="1653952" cy="4034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490854" y="2729112"/>
            <a:ext cx="1" cy="6186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 idx="2"/>
          </p:cNvCxnSpPr>
          <p:nvPr/>
        </p:nvCxnSpPr>
        <p:spPr>
          <a:xfrm>
            <a:off x="4518248" y="1679283"/>
            <a:ext cx="15654" cy="10221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5" idx="2"/>
            <a:endCxn id="6" idx="0"/>
          </p:cNvCxnSpPr>
          <p:nvPr/>
        </p:nvCxnSpPr>
        <p:spPr>
          <a:xfrm flipH="1">
            <a:off x="3037609" y="3409331"/>
            <a:ext cx="1537113" cy="8237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878454" y="4872817"/>
            <a:ext cx="1" cy="6186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5" idx="2"/>
            <a:endCxn id="11" idx="0"/>
          </p:cNvCxnSpPr>
          <p:nvPr/>
        </p:nvCxnSpPr>
        <p:spPr>
          <a:xfrm>
            <a:off x="4574722" y="3409331"/>
            <a:ext cx="1303734" cy="8358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itle 1"/>
          <p:cNvSpPr>
            <a:spLocks noGrp="1"/>
          </p:cNvSpPr>
          <p:nvPr>
            <p:ph type="title" idx="4294967295"/>
          </p:nvPr>
        </p:nvSpPr>
        <p:spPr>
          <a:xfrm>
            <a:off x="0" y="259649"/>
            <a:ext cx="9144000" cy="721079"/>
          </a:xfrm>
        </p:spPr>
        <p:txBody>
          <a:bodyPr>
            <a:normAutofit fontScale="90000"/>
          </a:bodyPr>
          <a:lstStyle/>
          <a:p>
            <a:r>
              <a:rPr lang="en-US" dirty="0" smtClean="0"/>
              <a:t>Overview of Schema-based Methods</a:t>
            </a:r>
            <a:br>
              <a:rPr lang="en-US" dirty="0" smtClean="0"/>
            </a:br>
            <a:r>
              <a:rPr lang="en-US" sz="3100" dirty="0" smtClean="0"/>
              <a:t>blocks contain entities with </a:t>
            </a:r>
            <a:r>
              <a:rPr lang="en-US" sz="3100" b="1" dirty="0" smtClean="0">
                <a:solidFill>
                  <a:srgbClr val="C00000"/>
                </a:solidFill>
              </a:rPr>
              <a:t>same, or similar </a:t>
            </a:r>
            <a:r>
              <a:rPr lang="en-US" sz="3100" dirty="0" smtClean="0"/>
              <a:t>blocking keys</a:t>
            </a:r>
            <a:endParaRPr lang="en-US" dirty="0"/>
          </a:p>
        </p:txBody>
      </p:sp>
      <p:sp>
        <p:nvSpPr>
          <p:cNvPr id="7" name="Footer Placeholder 6"/>
          <p:cNvSpPr>
            <a:spLocks noGrp="1"/>
          </p:cNvSpPr>
          <p:nvPr>
            <p:ph type="ftr" sz="quarter" idx="11"/>
          </p:nvPr>
        </p:nvSpPr>
        <p:spPr/>
        <p:txBody>
          <a:bodyPr/>
          <a:lstStyle/>
          <a:p>
            <a:r>
              <a:rPr lang="en-US" smtClean="0"/>
              <a:t>Papadakis &amp; Palpanas, ScaDS, Leipzig, July 2016</a:t>
            </a:r>
            <a:endParaRPr lang="el-GR"/>
          </a:p>
        </p:txBody>
      </p:sp>
      <p:cxnSp>
        <p:nvCxnSpPr>
          <p:cNvPr id="25" name="Straight Arrow Connector 24"/>
          <p:cNvCxnSpPr/>
          <p:nvPr/>
        </p:nvCxnSpPr>
        <p:spPr>
          <a:xfrm>
            <a:off x="4574722" y="3436998"/>
            <a:ext cx="1" cy="6186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83311" y="4038430"/>
            <a:ext cx="1382823" cy="400110"/>
          </a:xfrm>
          <a:prstGeom prst="rect">
            <a:avLst/>
          </a:prstGeom>
          <a:noFill/>
        </p:spPr>
        <p:txBody>
          <a:bodyPr wrap="square" rtlCol="0">
            <a:spAutoFit/>
          </a:bodyPr>
          <a:lstStyle/>
          <a:p>
            <a:pPr algn="ctr"/>
            <a:r>
              <a:rPr lang="en-US" sz="2000" dirty="0" err="1" smtClean="0">
                <a:solidFill>
                  <a:srgbClr val="FF0000"/>
                </a:solidFill>
              </a:rPr>
              <a:t>MFIBlocks</a:t>
            </a:r>
            <a:endParaRPr lang="en-US" sz="2000" dirty="0">
              <a:solidFill>
                <a:srgbClr val="FF0000"/>
              </a:solidFill>
            </a:endParaRPr>
          </a:p>
        </p:txBody>
      </p:sp>
      <p:sp>
        <p:nvSpPr>
          <p:cNvPr id="24" name="Parallelogram 23"/>
          <p:cNvSpPr/>
          <p:nvPr/>
        </p:nvSpPr>
        <p:spPr>
          <a:xfrm>
            <a:off x="2252366" y="2500211"/>
            <a:ext cx="3399754" cy="2800997"/>
          </a:xfrm>
          <a:prstGeom prst="parallelogram">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446662" y="3311007"/>
            <a:ext cx="2088231" cy="707886"/>
          </a:xfrm>
          <a:prstGeom prst="rect">
            <a:avLst/>
          </a:prstGeom>
          <a:noFill/>
        </p:spPr>
        <p:txBody>
          <a:bodyPr wrap="square" rtlCol="0">
            <a:spAutoFit/>
          </a:bodyPr>
          <a:lstStyle/>
          <a:p>
            <a:pPr algn="ctr"/>
            <a:r>
              <a:rPr lang="en-US" sz="2000" dirty="0" smtClean="0">
                <a:solidFill>
                  <a:srgbClr val="FF0000"/>
                </a:solidFill>
              </a:rPr>
              <a:t>Extended Suffix</a:t>
            </a:r>
          </a:p>
          <a:p>
            <a:pPr algn="ctr"/>
            <a:r>
              <a:rPr lang="en-US" sz="2000" dirty="0" smtClean="0">
                <a:solidFill>
                  <a:srgbClr val="FF0000"/>
                </a:solidFill>
              </a:rPr>
              <a:t>Arrays</a:t>
            </a:r>
            <a:endParaRPr lang="en-US" sz="2000" dirty="0">
              <a:solidFill>
                <a:srgbClr val="FF0000"/>
              </a:solidFill>
            </a:endParaRPr>
          </a:p>
        </p:txBody>
      </p:sp>
    </p:spTree>
    <p:extLst>
      <p:ext uri="{BB962C8B-B14F-4D97-AF65-F5344CB8AC3E}">
        <p14:creationId xmlns:p14="http://schemas.microsoft.com/office/powerpoint/2010/main" val="996212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idx="4294967295"/>
          </p:nvPr>
        </p:nvSpPr>
        <p:spPr>
          <a:xfrm>
            <a:off x="0" y="0"/>
            <a:ext cx="9144000" cy="721079"/>
          </a:xfrm>
        </p:spPr>
        <p:txBody>
          <a:bodyPr>
            <a:normAutofit fontScale="90000"/>
          </a:bodyPr>
          <a:lstStyle/>
          <a:p>
            <a:r>
              <a:rPr lang="en-US" dirty="0" smtClean="0"/>
              <a:t>However …</a:t>
            </a:r>
          </a:p>
        </p:txBody>
      </p:sp>
      <p:sp>
        <p:nvSpPr>
          <p:cNvPr id="487427" name="Rectangle 3"/>
          <p:cNvSpPr>
            <a:spLocks noGrp="1" noChangeArrowheads="1"/>
          </p:cNvSpPr>
          <p:nvPr>
            <p:ph idx="4294967295"/>
          </p:nvPr>
        </p:nvSpPr>
        <p:spPr>
          <a:xfrm>
            <a:off x="0" y="989091"/>
            <a:ext cx="8229689" cy="4938161"/>
          </a:xfrm>
        </p:spPr>
        <p:txBody>
          <a:bodyPr>
            <a:normAutofit/>
          </a:bodyPr>
          <a:lstStyle/>
          <a:p>
            <a:pPr>
              <a:buFont typeface="Wingdings 2" pitchFamily="18" charset="2"/>
              <a:buNone/>
            </a:pPr>
            <a:r>
              <a:rPr lang="en-US" sz="2400" b="1" i="1" dirty="0" smtClean="0">
                <a:latin typeface="Arial" charset="0"/>
              </a:rPr>
              <a:t>How many names, descriptions or IDs (URIs) are </a:t>
            </a:r>
          </a:p>
          <a:p>
            <a:pPr>
              <a:buFont typeface="Wingdings 2" pitchFamily="18" charset="2"/>
              <a:buNone/>
            </a:pPr>
            <a:r>
              <a:rPr lang="en-US" sz="2400" b="1" i="1" dirty="0" smtClean="0">
                <a:latin typeface="Arial" charset="0"/>
              </a:rPr>
              <a:t>used for the same real-world </a:t>
            </a:r>
            <a:r>
              <a:rPr lang="en-US" sz="2400" b="1" i="1" dirty="0" smtClean="0"/>
              <a:t>“</a:t>
            </a:r>
            <a:r>
              <a:rPr lang="en-US" sz="2400" b="1" i="1" dirty="0" smtClean="0">
                <a:latin typeface="Arial" charset="0"/>
              </a:rPr>
              <a:t>entity</a:t>
            </a:r>
            <a:r>
              <a:rPr lang="en-US" sz="2400" b="1" i="1" dirty="0" smtClean="0"/>
              <a:t>”</a:t>
            </a:r>
            <a:r>
              <a:rPr lang="en-US" sz="2400" b="1" i="1" dirty="0" smtClean="0">
                <a:latin typeface="Arial" charset="0"/>
              </a:rPr>
              <a:t>?</a:t>
            </a:r>
          </a:p>
        </p:txBody>
      </p:sp>
      <p:sp>
        <p:nvSpPr>
          <p:cNvPr id="487428" name="Text Box 4"/>
          <p:cNvSpPr txBox="1">
            <a:spLocks noChangeArrowheads="1"/>
          </p:cNvSpPr>
          <p:nvPr/>
        </p:nvSpPr>
        <p:spPr bwMode="auto">
          <a:xfrm>
            <a:off x="4002007" y="2072308"/>
            <a:ext cx="4899023" cy="1884618"/>
          </a:xfrm>
          <a:prstGeom prst="rect">
            <a:avLst/>
          </a:prstGeom>
          <a:noFill/>
          <a:ln w="9525">
            <a:solidFill>
              <a:schemeClr val="tx1"/>
            </a:solidFill>
            <a:miter lim="800000"/>
            <a:headEnd/>
            <a:tailEnd/>
          </a:ln>
          <a:effectLst/>
        </p:spPr>
        <p:txBody>
          <a:bodyPr wrap="square" lIns="91434" tIns="45717" rIns="91434" bIns="45717">
            <a:spAutoFit/>
          </a:bodyPr>
          <a:lstStyle/>
          <a:p>
            <a:pPr eaLnBrk="0" hangingPunct="0">
              <a:lnSpc>
                <a:spcPct val="91000"/>
              </a:lnSpc>
              <a:buClr>
                <a:srgbClr val="000000"/>
              </a:buClr>
              <a:buSzPct val="100000"/>
              <a:buFont typeface="Arial" charset="0"/>
              <a:buNone/>
            </a:pPr>
            <a:r>
              <a:rPr lang="en-US" sz="1600" dirty="0">
                <a:latin typeface="Times New Roman" pitchFamily="18" charset="0"/>
              </a:rPr>
              <a:t>London </a:t>
            </a:r>
            <a:r>
              <a:rPr lang="en-US" sz="1600" dirty="0" err="1">
                <a:latin typeface="Times New Roman" pitchFamily="18" charset="0"/>
              </a:rPr>
              <a:t>런던</a:t>
            </a:r>
            <a:r>
              <a:rPr lang="en-US" sz="1600" dirty="0">
                <a:latin typeface="Times New Roman" pitchFamily="18" charset="0"/>
              </a:rPr>
              <a:t> </a:t>
            </a:r>
            <a:r>
              <a:rPr lang="syr-SY" sz="1600" dirty="0">
                <a:latin typeface="Times New Roman" pitchFamily="18" charset="0"/>
              </a:rPr>
              <a:t>ܠܘܢܕܘܢ</a:t>
            </a:r>
            <a:r>
              <a:rPr lang="hi-IN" sz="1600" dirty="0">
                <a:latin typeface="Times New Roman" pitchFamily="18" charset="0"/>
              </a:rPr>
              <a:t> लंडन लंदन </a:t>
            </a:r>
            <a:r>
              <a:rPr lang="gu-IN" sz="1600" dirty="0">
                <a:latin typeface="Times New Roman" pitchFamily="18" charset="0"/>
              </a:rPr>
              <a:t>લંડન </a:t>
            </a:r>
            <a:r>
              <a:rPr lang="en-US" sz="1600" dirty="0" err="1">
                <a:latin typeface="Times New Roman" pitchFamily="18" charset="0"/>
              </a:rPr>
              <a:t>ለንደን</a:t>
            </a:r>
            <a:r>
              <a:rPr lang="en-US" sz="1600" dirty="0">
                <a:latin typeface="Times New Roman" pitchFamily="18" charset="0"/>
              </a:rPr>
              <a:t> </a:t>
            </a:r>
            <a:r>
              <a:rPr lang="en-US" sz="1600" dirty="0" err="1">
                <a:latin typeface="Times New Roman" pitchFamily="18" charset="0"/>
              </a:rPr>
              <a:t>ロンドン</a:t>
            </a:r>
            <a:r>
              <a:rPr lang="en-US" sz="1600" dirty="0">
                <a:latin typeface="Times New Roman" pitchFamily="18" charset="0"/>
              </a:rPr>
              <a:t> </a:t>
            </a:r>
            <a:r>
              <a:rPr lang="bn-IN" sz="1600" dirty="0">
                <a:latin typeface="Times New Roman" pitchFamily="18" charset="0"/>
              </a:rPr>
              <a:t>লন্ডন </a:t>
            </a:r>
            <a:r>
              <a:rPr lang="th-TH" sz="1600" dirty="0">
                <a:latin typeface="Times New Roman" pitchFamily="18" charset="0"/>
              </a:rPr>
              <a:t>ลอนดอน </a:t>
            </a:r>
            <a:r>
              <a:rPr lang="ta-IN" sz="1600" dirty="0">
                <a:latin typeface="Times New Roman" pitchFamily="18" charset="0"/>
              </a:rPr>
              <a:t>இலண்டன் </a:t>
            </a:r>
            <a:r>
              <a:rPr lang="en-US" sz="1600" dirty="0" err="1">
                <a:latin typeface="Times New Roman" pitchFamily="18" charset="0"/>
              </a:rPr>
              <a:t>ლონდონი</a:t>
            </a:r>
            <a:r>
              <a:rPr lang="en-US" sz="1600" dirty="0">
                <a:latin typeface="Times New Roman" pitchFamily="18" charset="0"/>
              </a:rPr>
              <a:t> </a:t>
            </a:r>
            <a:r>
              <a:rPr lang="en-US" sz="1600" dirty="0" err="1">
                <a:latin typeface="Times New Roman" pitchFamily="18" charset="0"/>
              </a:rPr>
              <a:t>Llundain</a:t>
            </a:r>
            <a:r>
              <a:rPr lang="en-US" sz="1600" dirty="0">
                <a:latin typeface="Times New Roman" pitchFamily="18" charset="0"/>
              </a:rPr>
              <a:t> </a:t>
            </a:r>
            <a:r>
              <a:rPr lang="en-US" sz="1600" dirty="0" err="1">
                <a:latin typeface="Times New Roman" pitchFamily="18" charset="0"/>
              </a:rPr>
              <a:t>Londain</a:t>
            </a:r>
            <a:r>
              <a:rPr lang="en-US" sz="1600" dirty="0">
                <a:latin typeface="Times New Roman" pitchFamily="18" charset="0"/>
              </a:rPr>
              <a:t> </a:t>
            </a:r>
            <a:r>
              <a:rPr lang="en-US" sz="1600" dirty="0" err="1">
                <a:latin typeface="Times New Roman" pitchFamily="18" charset="0"/>
              </a:rPr>
              <a:t>Londe</a:t>
            </a:r>
            <a:r>
              <a:rPr lang="en-US" sz="1600" dirty="0">
                <a:latin typeface="Times New Roman" pitchFamily="18" charset="0"/>
              </a:rPr>
              <a:t> </a:t>
            </a:r>
            <a:r>
              <a:rPr lang="en-US" sz="1600" dirty="0" err="1">
                <a:latin typeface="Times New Roman" pitchFamily="18" charset="0"/>
              </a:rPr>
              <a:t>Londen</a:t>
            </a:r>
            <a:r>
              <a:rPr lang="en-US" sz="1600" dirty="0">
                <a:latin typeface="Times New Roman" pitchFamily="18" charset="0"/>
              </a:rPr>
              <a:t> </a:t>
            </a:r>
            <a:r>
              <a:rPr lang="en-US" sz="1600" dirty="0" err="1">
                <a:latin typeface="Times New Roman" pitchFamily="18" charset="0"/>
              </a:rPr>
              <a:t>Londen</a:t>
            </a:r>
            <a:r>
              <a:rPr lang="en-US" sz="1600" dirty="0">
                <a:latin typeface="Times New Roman" pitchFamily="18" charset="0"/>
              </a:rPr>
              <a:t> </a:t>
            </a:r>
            <a:r>
              <a:rPr lang="en-US" sz="1600" dirty="0" err="1">
                <a:latin typeface="Times New Roman" pitchFamily="18" charset="0"/>
              </a:rPr>
              <a:t>Londen</a:t>
            </a:r>
            <a:r>
              <a:rPr lang="en-US" sz="1600" dirty="0">
                <a:latin typeface="Times New Roman" pitchFamily="18" charset="0"/>
              </a:rPr>
              <a:t> </a:t>
            </a:r>
            <a:r>
              <a:rPr lang="en-US" sz="1600" dirty="0" err="1">
                <a:latin typeface="Times New Roman" pitchFamily="18" charset="0"/>
              </a:rPr>
              <a:t>Londinium</a:t>
            </a:r>
            <a:r>
              <a:rPr lang="en-US" sz="1600" dirty="0">
                <a:latin typeface="Times New Roman" pitchFamily="18" charset="0"/>
              </a:rPr>
              <a:t> London </a:t>
            </a:r>
            <a:r>
              <a:rPr lang="en-US" sz="1600" dirty="0" err="1">
                <a:latin typeface="Times New Roman" pitchFamily="18" charset="0"/>
              </a:rPr>
              <a:t>Londona</a:t>
            </a:r>
            <a:r>
              <a:rPr lang="en-US" sz="1600" dirty="0">
                <a:latin typeface="Times New Roman" pitchFamily="18" charset="0"/>
              </a:rPr>
              <a:t> </a:t>
            </a:r>
            <a:r>
              <a:rPr lang="en-US" sz="1600" dirty="0" err="1">
                <a:latin typeface="Times New Roman" pitchFamily="18" charset="0"/>
              </a:rPr>
              <a:t>Londonas</a:t>
            </a:r>
            <a:r>
              <a:rPr lang="en-US" sz="1600" dirty="0">
                <a:latin typeface="Times New Roman" pitchFamily="18" charset="0"/>
              </a:rPr>
              <a:t> </a:t>
            </a:r>
            <a:r>
              <a:rPr lang="en-US" sz="1600" dirty="0" err="1">
                <a:latin typeface="Times New Roman" pitchFamily="18" charset="0"/>
              </a:rPr>
              <a:t>Londoni</a:t>
            </a:r>
            <a:r>
              <a:rPr lang="en-US" sz="1600" dirty="0">
                <a:latin typeface="Times New Roman" pitchFamily="18" charset="0"/>
              </a:rPr>
              <a:t> </a:t>
            </a:r>
            <a:r>
              <a:rPr lang="en-US" sz="1600" dirty="0" err="1">
                <a:latin typeface="Times New Roman" pitchFamily="18" charset="0"/>
              </a:rPr>
              <a:t>Londono</a:t>
            </a:r>
            <a:r>
              <a:rPr lang="en-US" sz="1600" dirty="0">
                <a:latin typeface="Times New Roman" pitchFamily="18" charset="0"/>
              </a:rPr>
              <a:t> </a:t>
            </a:r>
            <a:r>
              <a:rPr lang="en-US" sz="1600" dirty="0" err="1">
                <a:latin typeface="Times New Roman" pitchFamily="18" charset="0"/>
              </a:rPr>
              <a:t>Londra</a:t>
            </a:r>
            <a:r>
              <a:rPr lang="en-US" sz="1600" dirty="0">
                <a:latin typeface="Times New Roman" pitchFamily="18" charset="0"/>
              </a:rPr>
              <a:t> </a:t>
            </a:r>
            <a:r>
              <a:rPr lang="en-US" sz="1600" dirty="0" err="1">
                <a:latin typeface="Times New Roman" pitchFamily="18" charset="0"/>
              </a:rPr>
              <a:t>Londres</a:t>
            </a:r>
            <a:r>
              <a:rPr lang="en-US" sz="1600" dirty="0">
                <a:latin typeface="Times New Roman" pitchFamily="18" charset="0"/>
              </a:rPr>
              <a:t> </a:t>
            </a:r>
            <a:r>
              <a:rPr lang="en-US" sz="1600" dirty="0" err="1">
                <a:latin typeface="Times New Roman" pitchFamily="18" charset="0"/>
              </a:rPr>
              <a:t>Londrez</a:t>
            </a:r>
            <a:r>
              <a:rPr lang="en-US" sz="1600" dirty="0">
                <a:latin typeface="Times New Roman" pitchFamily="18" charset="0"/>
              </a:rPr>
              <a:t> </a:t>
            </a:r>
            <a:r>
              <a:rPr lang="en-US" sz="1600" dirty="0" err="1">
                <a:latin typeface="Times New Roman" pitchFamily="18" charset="0"/>
              </a:rPr>
              <a:t>Londyn</a:t>
            </a:r>
            <a:r>
              <a:rPr lang="en-US" sz="1600" dirty="0">
                <a:latin typeface="Times New Roman" pitchFamily="18" charset="0"/>
              </a:rPr>
              <a:t> </a:t>
            </a:r>
            <a:r>
              <a:rPr lang="en-US" sz="1600" dirty="0" err="1">
                <a:latin typeface="Times New Roman" pitchFamily="18" charset="0"/>
              </a:rPr>
              <a:t>Lontoo</a:t>
            </a:r>
            <a:r>
              <a:rPr lang="en-US" sz="1600" dirty="0">
                <a:latin typeface="Times New Roman" pitchFamily="18" charset="0"/>
              </a:rPr>
              <a:t> </a:t>
            </a:r>
            <a:r>
              <a:rPr lang="en-US" sz="1600" dirty="0" err="1">
                <a:latin typeface="Times New Roman" pitchFamily="18" charset="0"/>
              </a:rPr>
              <a:t>Loundres</a:t>
            </a:r>
            <a:r>
              <a:rPr lang="en-US" sz="1600" dirty="0">
                <a:latin typeface="Times New Roman" pitchFamily="18" charset="0"/>
              </a:rPr>
              <a:t> </a:t>
            </a:r>
            <a:r>
              <a:rPr lang="en-US" sz="1600" dirty="0" err="1">
                <a:latin typeface="Times New Roman" pitchFamily="18" charset="0"/>
              </a:rPr>
              <a:t>Luân</a:t>
            </a:r>
            <a:r>
              <a:rPr lang="en-US" sz="1600" dirty="0">
                <a:latin typeface="Times New Roman" pitchFamily="18" charset="0"/>
              </a:rPr>
              <a:t> </a:t>
            </a:r>
            <a:r>
              <a:rPr lang="en-US" sz="1600" dirty="0" err="1">
                <a:latin typeface="Times New Roman" pitchFamily="18" charset="0"/>
              </a:rPr>
              <a:t>Đôn</a:t>
            </a:r>
            <a:r>
              <a:rPr lang="en-US" sz="1600" dirty="0">
                <a:latin typeface="Times New Roman" pitchFamily="18" charset="0"/>
              </a:rPr>
              <a:t> </a:t>
            </a:r>
            <a:r>
              <a:rPr lang="en-US" sz="1600" dirty="0" err="1">
                <a:latin typeface="Times New Roman" pitchFamily="18" charset="0"/>
              </a:rPr>
              <a:t>Lunden</a:t>
            </a:r>
            <a:r>
              <a:rPr lang="en-US" sz="1600" dirty="0">
                <a:latin typeface="Times New Roman" pitchFamily="18" charset="0"/>
              </a:rPr>
              <a:t> </a:t>
            </a:r>
            <a:r>
              <a:rPr lang="en-US" sz="1600" dirty="0" err="1">
                <a:latin typeface="Times New Roman" pitchFamily="18" charset="0"/>
              </a:rPr>
              <a:t>Lundúnir</a:t>
            </a:r>
            <a:r>
              <a:rPr lang="en-US" sz="1600" dirty="0">
                <a:latin typeface="Times New Roman" pitchFamily="18" charset="0"/>
              </a:rPr>
              <a:t> </a:t>
            </a:r>
            <a:r>
              <a:rPr lang="en-US" sz="1600" dirty="0" err="1">
                <a:latin typeface="Times New Roman" pitchFamily="18" charset="0"/>
              </a:rPr>
              <a:t>Lunnainn</a:t>
            </a:r>
            <a:r>
              <a:rPr lang="en-US" sz="1600" dirty="0">
                <a:latin typeface="Times New Roman" pitchFamily="18" charset="0"/>
              </a:rPr>
              <a:t> </a:t>
            </a:r>
            <a:r>
              <a:rPr lang="en-US" sz="1600" dirty="0" err="1">
                <a:latin typeface="Times New Roman" pitchFamily="18" charset="0"/>
              </a:rPr>
              <a:t>Lunnon</a:t>
            </a:r>
            <a:r>
              <a:rPr lang="en-US" sz="1600" dirty="0">
                <a:latin typeface="Times New Roman" pitchFamily="18" charset="0"/>
              </a:rPr>
              <a:t> </a:t>
            </a:r>
            <a:r>
              <a:rPr lang="ar-SA" sz="1600" dirty="0">
                <a:latin typeface="Times New Roman" pitchFamily="18" charset="0"/>
              </a:rPr>
              <a:t>لندن لندن لندن لوندون </a:t>
            </a:r>
            <a:r>
              <a:rPr lang="he-IL" sz="1600" dirty="0">
                <a:latin typeface="Times New Roman" pitchFamily="18" charset="0"/>
              </a:rPr>
              <a:t>לאנדאן לונדון</a:t>
            </a:r>
            <a:r>
              <a:rPr lang="en-US" sz="1600" dirty="0">
                <a:latin typeface="Times New Roman" pitchFamily="18" charset="0"/>
              </a:rPr>
              <a:t> </a:t>
            </a:r>
            <a:r>
              <a:rPr lang="en-US" sz="1600" dirty="0" err="1">
                <a:latin typeface="Times New Roman" pitchFamily="18" charset="0"/>
              </a:rPr>
              <a:t>Λονδίνο</a:t>
            </a:r>
            <a:r>
              <a:rPr lang="en-US" sz="1600" dirty="0">
                <a:latin typeface="Times New Roman" pitchFamily="18" charset="0"/>
              </a:rPr>
              <a:t> </a:t>
            </a:r>
            <a:r>
              <a:rPr lang="en-US" sz="1600" dirty="0" err="1">
                <a:latin typeface="Times New Roman" pitchFamily="18" charset="0"/>
              </a:rPr>
              <a:t>Лёндан</a:t>
            </a:r>
            <a:r>
              <a:rPr lang="en-US" sz="1600" dirty="0">
                <a:latin typeface="Times New Roman" pitchFamily="18" charset="0"/>
              </a:rPr>
              <a:t> </a:t>
            </a:r>
            <a:r>
              <a:rPr lang="en-US" sz="1600" dirty="0" err="1">
                <a:latin typeface="Times New Roman" pitchFamily="18" charset="0"/>
              </a:rPr>
              <a:t>Лондан</a:t>
            </a:r>
            <a:r>
              <a:rPr lang="en-US" sz="1600" dirty="0">
                <a:latin typeface="Times New Roman" pitchFamily="18" charset="0"/>
              </a:rPr>
              <a:t> </a:t>
            </a:r>
            <a:r>
              <a:rPr lang="en-US" sz="1600" dirty="0" err="1">
                <a:latin typeface="Times New Roman" pitchFamily="18" charset="0"/>
              </a:rPr>
              <a:t>Лондон</a:t>
            </a:r>
            <a:r>
              <a:rPr lang="en-US" sz="1600" dirty="0">
                <a:latin typeface="Times New Roman" pitchFamily="18" charset="0"/>
              </a:rPr>
              <a:t> </a:t>
            </a:r>
            <a:r>
              <a:rPr lang="en-US" sz="1600" dirty="0" err="1">
                <a:latin typeface="Times New Roman" pitchFamily="18" charset="0"/>
              </a:rPr>
              <a:t>Лондон</a:t>
            </a:r>
            <a:r>
              <a:rPr lang="en-US" sz="1600" dirty="0">
                <a:latin typeface="Times New Roman" pitchFamily="18" charset="0"/>
              </a:rPr>
              <a:t> </a:t>
            </a:r>
            <a:r>
              <a:rPr lang="en-US" sz="1600" dirty="0" err="1">
                <a:latin typeface="Times New Roman" pitchFamily="18" charset="0"/>
              </a:rPr>
              <a:t>Лондон</a:t>
            </a:r>
            <a:r>
              <a:rPr lang="en-US" sz="1600" dirty="0">
                <a:latin typeface="Times New Roman" pitchFamily="18" charset="0"/>
              </a:rPr>
              <a:t> </a:t>
            </a:r>
            <a:r>
              <a:rPr lang="en-US" sz="1600" dirty="0" err="1">
                <a:latin typeface="Times New Roman" pitchFamily="18" charset="0"/>
              </a:rPr>
              <a:t>Լոնդոն</a:t>
            </a:r>
            <a:r>
              <a:rPr lang="en-US" sz="1600" dirty="0">
                <a:latin typeface="Times New Roman" pitchFamily="18" charset="0"/>
              </a:rPr>
              <a:t> </a:t>
            </a:r>
            <a:r>
              <a:rPr lang="en-US" sz="1600" dirty="0" err="1">
                <a:latin typeface="Times New Roman" pitchFamily="18" charset="0"/>
              </a:rPr>
              <a:t>伦敦</a:t>
            </a:r>
            <a:r>
              <a:rPr lang="en-US" sz="1600" dirty="0">
                <a:latin typeface="Times New Roman" pitchFamily="18" charset="0"/>
              </a:rPr>
              <a:t> …</a:t>
            </a:r>
          </a:p>
        </p:txBody>
      </p:sp>
      <p:sp>
        <p:nvSpPr>
          <p:cNvPr id="487431" name="Text Box 7"/>
          <p:cNvSpPr txBox="1">
            <a:spLocks noChangeArrowheads="1"/>
          </p:cNvSpPr>
          <p:nvPr/>
        </p:nvSpPr>
        <p:spPr bwMode="auto">
          <a:xfrm>
            <a:off x="4002007" y="4092017"/>
            <a:ext cx="4899023" cy="1212511"/>
          </a:xfrm>
          <a:prstGeom prst="rect">
            <a:avLst/>
          </a:prstGeom>
          <a:noFill/>
          <a:ln w="9525">
            <a:solidFill>
              <a:schemeClr val="tx1"/>
            </a:solidFill>
            <a:miter lim="800000"/>
            <a:headEnd/>
            <a:tailEnd/>
          </a:ln>
          <a:effectLst/>
        </p:spPr>
        <p:txBody>
          <a:bodyPr wrap="square" lIns="91434" tIns="45717" rIns="91434" bIns="45717">
            <a:spAutoFit/>
          </a:bodyPr>
          <a:lstStyle/>
          <a:p>
            <a:pPr eaLnBrk="0" hangingPunct="0">
              <a:lnSpc>
                <a:spcPct val="91000"/>
              </a:lnSpc>
              <a:buClr>
                <a:srgbClr val="000000"/>
              </a:buClr>
              <a:buSzPct val="100000"/>
              <a:buFont typeface="Arial" charset="0"/>
              <a:buNone/>
            </a:pPr>
            <a:r>
              <a:rPr lang="en-US" sz="1600" dirty="0"/>
              <a:t>capital of UK, host city of the IV Olympic Games, host city of the XIV Olympic Games, future host of the XXX Olympic Games, city of the Westminster Abbey, city of the London Eye, the city described by Charles Dickens in his novels, …</a:t>
            </a:r>
          </a:p>
        </p:txBody>
      </p:sp>
      <p:sp>
        <p:nvSpPr>
          <p:cNvPr id="487432" name="Line 8"/>
          <p:cNvSpPr>
            <a:spLocks noChangeShapeType="1"/>
          </p:cNvSpPr>
          <p:nvPr/>
        </p:nvSpPr>
        <p:spPr bwMode="auto">
          <a:xfrm flipV="1">
            <a:off x="2849481" y="2804196"/>
            <a:ext cx="1158869" cy="1144594"/>
          </a:xfrm>
          <a:prstGeom prst="line">
            <a:avLst/>
          </a:prstGeom>
          <a:noFill/>
          <a:ln w="9525">
            <a:solidFill>
              <a:schemeClr val="tx1"/>
            </a:solidFill>
            <a:round/>
            <a:headEnd/>
            <a:tailEnd type="triangle" w="med" len="med"/>
          </a:ln>
          <a:effectLst/>
        </p:spPr>
        <p:txBody>
          <a:bodyPr lIns="91434" tIns="45717" rIns="91434" bIns="45717"/>
          <a:lstStyle/>
          <a:p>
            <a:endParaRPr lang="en-US"/>
          </a:p>
        </p:txBody>
      </p:sp>
      <p:sp>
        <p:nvSpPr>
          <p:cNvPr id="487433" name="Line 9"/>
          <p:cNvSpPr>
            <a:spLocks noChangeShapeType="1"/>
          </p:cNvSpPr>
          <p:nvPr/>
        </p:nvSpPr>
        <p:spPr bwMode="auto">
          <a:xfrm>
            <a:off x="2849482" y="3948792"/>
            <a:ext cx="1152525" cy="720725"/>
          </a:xfrm>
          <a:prstGeom prst="line">
            <a:avLst/>
          </a:prstGeom>
          <a:noFill/>
          <a:ln w="9525">
            <a:solidFill>
              <a:schemeClr val="tx1"/>
            </a:solidFill>
            <a:round/>
            <a:headEnd/>
            <a:tailEnd type="triangle" w="med" len="med"/>
          </a:ln>
          <a:effectLst/>
        </p:spPr>
        <p:txBody>
          <a:bodyPr lIns="91434" tIns="45717" rIns="91434" bIns="45717"/>
          <a:lstStyle/>
          <a:p>
            <a:endParaRPr lang="en-US"/>
          </a:p>
        </p:txBody>
      </p:sp>
      <p:pic>
        <p:nvPicPr>
          <p:cNvPr id="10" name="Picture 2" descr="C:\Users\a\Desktop\d813489e-50a3-4817-9cfa-cef255d3fede_2012112009391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63" r="5628"/>
          <a:stretch/>
        </p:blipFill>
        <p:spPr bwMode="auto">
          <a:xfrm>
            <a:off x="101857" y="2867046"/>
            <a:ext cx="2779609" cy="212125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2" name="Θέση υποσέλιδου 1"/>
          <p:cNvSpPr>
            <a:spLocks noGrp="1"/>
          </p:cNvSpPr>
          <p:nvPr>
            <p:ph type="ftr" sz="quarter" idx="11"/>
          </p:nvPr>
        </p:nvSpPr>
        <p:spPr/>
        <p:txBody>
          <a:bodyPr/>
          <a:lstStyle/>
          <a:p>
            <a:pPr algn="ctr">
              <a:defRPr/>
            </a:pPr>
            <a:r>
              <a:rPr lang="en-US" smtClean="0"/>
              <a:t>Papadakis &amp; Palpanas, ScaDS, Leipzig, July 2016</a:t>
            </a:r>
            <a:endParaRPr lang="en-US" dirty="0"/>
          </a:p>
        </p:txBody>
      </p:sp>
    </p:spTree>
    <p:extLst>
      <p:ext uri="{BB962C8B-B14F-4D97-AF65-F5344CB8AC3E}">
        <p14:creationId xmlns:p14="http://schemas.microsoft.com/office/powerpoint/2010/main" val="850518561"/>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721079"/>
          </a:xfrm>
        </p:spPr>
        <p:txBody>
          <a:bodyPr>
            <a:normAutofit/>
          </a:bodyPr>
          <a:lstStyle/>
          <a:p>
            <a:r>
              <a:rPr lang="en-US" sz="3600" dirty="0"/>
              <a:t>Q-grams </a:t>
            </a:r>
            <a:r>
              <a:rPr lang="en-US" sz="3600" dirty="0" smtClean="0"/>
              <a:t>Blocking</a:t>
            </a:r>
            <a:r>
              <a:rPr lang="en-US" sz="2700" dirty="0" smtClean="0"/>
              <a:t> </a:t>
            </a:r>
            <a:r>
              <a:rPr lang="it-IT" sz="2000" dirty="0" smtClean="0"/>
              <a:t>[</a:t>
            </a:r>
            <a:r>
              <a:rPr lang="it-IT" sz="2000" dirty="0"/>
              <a:t>Gravano et. al., VLDB 2001]</a:t>
            </a:r>
          </a:p>
        </p:txBody>
      </p:sp>
      <p:sp>
        <p:nvSpPr>
          <p:cNvPr id="3" name="Content Placeholder 2"/>
          <p:cNvSpPr>
            <a:spLocks noGrp="1"/>
          </p:cNvSpPr>
          <p:nvPr>
            <p:ph sz="quarter" idx="4294967295"/>
          </p:nvPr>
        </p:nvSpPr>
        <p:spPr>
          <a:xfrm>
            <a:off x="695555" y="948069"/>
            <a:ext cx="7908893" cy="5361251"/>
          </a:xfrm>
        </p:spPr>
        <p:txBody>
          <a:bodyPr>
            <a:normAutofit lnSpcReduction="10000"/>
          </a:bodyPr>
          <a:lstStyle/>
          <a:p>
            <a:pPr marL="0" indent="0">
              <a:buNone/>
            </a:pPr>
            <a:r>
              <a:rPr lang="en-US" sz="2400" dirty="0" smtClean="0"/>
              <a:t>Blocks on </a:t>
            </a:r>
            <a:r>
              <a:rPr lang="en-US" sz="2400" dirty="0" smtClean="0">
                <a:solidFill>
                  <a:srgbClr val="C00000"/>
                </a:solidFill>
              </a:rPr>
              <a:t>equality</a:t>
            </a:r>
            <a:r>
              <a:rPr lang="en-US" sz="2400" dirty="0" smtClean="0"/>
              <a:t> of </a:t>
            </a:r>
            <a:r>
              <a:rPr lang="en-US" sz="2400" dirty="0" err="1" smtClean="0"/>
              <a:t>BKs.</a:t>
            </a:r>
            <a:endParaRPr lang="en-US" sz="2400" dirty="0" smtClean="0"/>
          </a:p>
          <a:p>
            <a:pPr marL="0" indent="0">
              <a:buNone/>
            </a:pPr>
            <a:r>
              <a:rPr lang="en-US" sz="2400" dirty="0" smtClean="0"/>
              <a:t>Converts every BK into the list of its </a:t>
            </a:r>
            <a:r>
              <a:rPr lang="en-US" sz="2400" i="1" dirty="0" smtClean="0">
                <a:solidFill>
                  <a:srgbClr val="C00000"/>
                </a:solidFill>
              </a:rPr>
              <a:t>q</a:t>
            </a:r>
            <a:r>
              <a:rPr lang="en-US" sz="2400" dirty="0" smtClean="0">
                <a:solidFill>
                  <a:srgbClr val="C00000"/>
                </a:solidFill>
              </a:rPr>
              <a:t>-grams</a:t>
            </a:r>
            <a:r>
              <a:rPr lang="en-US" sz="2400" dirty="0" smtClean="0"/>
              <a:t>.</a:t>
            </a:r>
          </a:p>
          <a:p>
            <a:pPr marL="0" indent="0">
              <a:buNone/>
            </a:pPr>
            <a:endParaRPr lang="en-US" sz="2400" dirty="0" smtClean="0"/>
          </a:p>
          <a:p>
            <a:pPr marL="0" indent="0">
              <a:buNone/>
            </a:pPr>
            <a:r>
              <a:rPr lang="en-US" sz="2400" dirty="0" smtClean="0"/>
              <a:t>For </a:t>
            </a:r>
            <a:r>
              <a:rPr lang="en-US" sz="2400" i="1" dirty="0" smtClean="0">
                <a:solidFill>
                  <a:srgbClr val="C00000"/>
                </a:solidFill>
              </a:rPr>
              <a:t>q</a:t>
            </a:r>
            <a:r>
              <a:rPr lang="en-US" sz="2400" dirty="0" smtClean="0">
                <a:solidFill>
                  <a:srgbClr val="C00000"/>
                </a:solidFill>
              </a:rPr>
              <a:t>=2</a:t>
            </a:r>
            <a:r>
              <a:rPr lang="en-US" sz="2400" dirty="0" smtClean="0"/>
              <a:t>, the BKs </a:t>
            </a:r>
            <a:r>
              <a:rPr lang="en-US" sz="2400" i="1" dirty="0" smtClean="0"/>
              <a:t>91456</a:t>
            </a:r>
            <a:r>
              <a:rPr lang="en-US" sz="2400" dirty="0" smtClean="0"/>
              <a:t> and </a:t>
            </a:r>
            <a:r>
              <a:rPr lang="en-US" sz="2400" i="1" dirty="0" smtClean="0"/>
              <a:t>94520 </a:t>
            </a:r>
            <a:r>
              <a:rPr lang="en-US" sz="2400" dirty="0" smtClean="0"/>
              <a:t>yield the following blocks:</a:t>
            </a:r>
          </a:p>
          <a:p>
            <a:pPr marL="0" indent="0"/>
            <a:endParaRPr lang="en-US" sz="2400" dirty="0" smtClean="0"/>
          </a:p>
          <a:p>
            <a:pPr marL="0" indent="0"/>
            <a:endParaRPr lang="en-US" sz="2400" dirty="0" smtClean="0"/>
          </a:p>
          <a:p>
            <a:pPr marL="0" indent="0"/>
            <a:endParaRPr lang="en-US" sz="2400" dirty="0" smtClean="0"/>
          </a:p>
          <a:p>
            <a:pPr marL="0" indent="0"/>
            <a:endParaRPr lang="en-US" sz="2400" dirty="0" smtClean="0"/>
          </a:p>
          <a:p>
            <a:pPr marL="0" indent="0"/>
            <a:endParaRPr lang="en-US" sz="2400" dirty="0" smtClean="0"/>
          </a:p>
          <a:p>
            <a:r>
              <a:rPr lang="en-US" sz="2400" dirty="0" smtClean="0"/>
              <a:t>Advantage:</a:t>
            </a:r>
          </a:p>
          <a:p>
            <a:pPr marL="0" indent="0">
              <a:buNone/>
            </a:pPr>
            <a:r>
              <a:rPr lang="en-US" sz="2400" dirty="0" smtClean="0"/>
              <a:t>	robust to noisy BKVs</a:t>
            </a:r>
          </a:p>
          <a:p>
            <a:r>
              <a:rPr lang="en-US" sz="2400" dirty="0" smtClean="0"/>
              <a:t>Drawback:</a:t>
            </a:r>
          </a:p>
          <a:p>
            <a:pPr marL="0" indent="0">
              <a:buNone/>
            </a:pPr>
            <a:r>
              <a:rPr lang="en-US" sz="2400" dirty="0" smtClean="0"/>
              <a:t>	larger blocks → higher computational cost</a:t>
            </a:r>
          </a:p>
          <a:p>
            <a:pPr marL="0" indent="0"/>
            <a:endParaRPr lang="en-US" sz="2700" dirty="0" smtClean="0"/>
          </a:p>
          <a:p>
            <a:pPr>
              <a:buFont typeface="Arial" pitchFamily="34" charset="0"/>
              <a:buChar char="•"/>
            </a:pPr>
            <a:endParaRPr lang="en-US" sz="2300" dirty="0" smtClean="0"/>
          </a:p>
          <a:p>
            <a:pPr>
              <a:buFont typeface="Arial" pitchFamily="34" charset="0"/>
              <a:buChar char="•"/>
            </a:pPr>
            <a:endParaRPr lang="en-US" sz="2300" dirty="0" smtClean="0"/>
          </a:p>
          <a:p>
            <a:pPr>
              <a:buFont typeface="Arial" pitchFamily="34" charset="0"/>
              <a:buChar char="•"/>
            </a:pPr>
            <a:endParaRPr lang="en-US" sz="2300" dirty="0" smtClean="0"/>
          </a:p>
          <a:p>
            <a:endParaRPr lang="en-US" sz="2300" dirty="0"/>
          </a:p>
        </p:txBody>
      </p:sp>
      <p:sp>
        <p:nvSpPr>
          <p:cNvPr id="6" name="Θέση υποσέλιδου 5"/>
          <p:cNvSpPr>
            <a:spLocks noGrp="1"/>
          </p:cNvSpPr>
          <p:nvPr>
            <p:ph type="ftr" sz="quarter" idx="11"/>
          </p:nvPr>
        </p:nvSpPr>
        <p:spPr/>
        <p:txBody>
          <a:bodyPr/>
          <a:lstStyle/>
          <a:p>
            <a:pPr algn="ctr">
              <a:defRPr/>
            </a:pPr>
            <a:r>
              <a:rPr lang="en-US" smtClean="0"/>
              <a:t>Papadakis &amp; Palpanas, ScaDS, Leipzig, July 2016</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2762868"/>
            <a:ext cx="8182357" cy="1616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66224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721079"/>
          </a:xfrm>
        </p:spPr>
        <p:txBody>
          <a:bodyPr>
            <a:normAutofit/>
          </a:bodyPr>
          <a:lstStyle/>
          <a:p>
            <a:r>
              <a:rPr lang="en-US" sz="3600" dirty="0" smtClean="0"/>
              <a:t>Extended Q-grams Blocking</a:t>
            </a:r>
            <a:r>
              <a:rPr lang="en-US" sz="2700" dirty="0" smtClean="0"/>
              <a:t> </a:t>
            </a:r>
            <a:r>
              <a:rPr lang="da-DK" sz="2000" dirty="0"/>
              <a:t>[Baxter et. al., KDD 2003]</a:t>
            </a:r>
            <a:endParaRPr lang="it-IT" sz="20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4294967295"/>
              </p:nvPr>
            </p:nvSpPr>
            <p:spPr>
              <a:xfrm>
                <a:off x="395536" y="692697"/>
                <a:ext cx="8568953" cy="6048672"/>
              </a:xfrm>
            </p:spPr>
            <p:txBody>
              <a:bodyPr>
                <a:normAutofit/>
              </a:bodyPr>
              <a:lstStyle/>
              <a:p>
                <a:pPr marL="0" indent="0">
                  <a:buNone/>
                </a:pPr>
                <a:r>
                  <a:rPr lang="en-US" sz="2400" dirty="0" smtClean="0"/>
                  <a:t>BKs of higher </a:t>
                </a:r>
                <a:r>
                  <a:rPr lang="en-US" sz="2400" dirty="0" err="1" smtClean="0"/>
                  <a:t>discriminativeness</a:t>
                </a:r>
                <a:r>
                  <a:rPr lang="en-US" sz="2400" dirty="0"/>
                  <a:t>:</a:t>
                </a:r>
                <a:endParaRPr lang="en-US" sz="2400" dirty="0" smtClean="0"/>
              </a:p>
              <a:p>
                <a:pPr marL="0" indent="0" defTabSz="569913">
                  <a:spcBef>
                    <a:spcPts val="0"/>
                  </a:spcBef>
                  <a:buNone/>
                </a:pPr>
                <a:r>
                  <a:rPr lang="en-US" sz="2400" dirty="0" smtClean="0"/>
                  <a:t>	</a:t>
                </a:r>
                <a:r>
                  <a:rPr lang="en-US" sz="2300" dirty="0"/>
                  <a:t>instead of individual </a:t>
                </a:r>
                <a:r>
                  <a:rPr lang="en-US" sz="2300" i="1" dirty="0"/>
                  <a:t>q</a:t>
                </a:r>
                <a:r>
                  <a:rPr lang="en-US" sz="2300" dirty="0"/>
                  <a:t>-grams, </a:t>
                </a:r>
                <a:r>
                  <a:rPr lang="en-US" sz="2300" dirty="0" smtClean="0"/>
                  <a:t>BKs from combinations of </a:t>
                </a:r>
                <a:r>
                  <a:rPr lang="en-US" sz="2300" i="1" dirty="0"/>
                  <a:t>q</a:t>
                </a:r>
                <a:r>
                  <a:rPr lang="en-US" sz="2300" dirty="0"/>
                  <a:t>-grams.</a:t>
                </a:r>
              </a:p>
              <a:p>
                <a:pPr marL="0" indent="0">
                  <a:buNone/>
                </a:pPr>
                <a:endParaRPr lang="en-US" sz="800" dirty="0"/>
              </a:p>
              <a:p>
                <a:pPr marL="0" indent="0">
                  <a:buNone/>
                </a:pPr>
                <a:r>
                  <a:rPr lang="en-US" sz="2300" dirty="0" smtClean="0"/>
                  <a:t>Additional parameter:</a:t>
                </a:r>
              </a:p>
              <a:p>
                <a:pPr marL="0" indent="0" defTabSz="569913">
                  <a:spcBef>
                    <a:spcPts val="0"/>
                  </a:spcBef>
                  <a:buNone/>
                </a:pPr>
                <a:r>
                  <a:rPr lang="en-US" sz="2300" dirty="0" smtClean="0"/>
                  <a:t>	</a:t>
                </a:r>
                <a:r>
                  <a:rPr lang="en-US" sz="2300" dirty="0"/>
                  <a:t>threshold </a:t>
                </a:r>
                <a:r>
                  <a:rPr lang="en-US" sz="2300" i="1" dirty="0">
                    <a:solidFill>
                      <a:srgbClr val="C00000"/>
                    </a:solidFill>
                  </a:rPr>
                  <a:t>t</a:t>
                </a:r>
                <a:r>
                  <a:rPr lang="en-US" sz="2300" dirty="0"/>
                  <a:t> ∈ (0,1) </a:t>
                </a:r>
                <a:r>
                  <a:rPr lang="en-US" sz="2300" dirty="0" smtClean="0"/>
                  <a:t>specifies the minimum </a:t>
                </a:r>
                <a:r>
                  <a:rPr lang="en-US" sz="2300" dirty="0"/>
                  <a:t>number </a:t>
                </a:r>
                <a:r>
                  <a:rPr lang="en-US" sz="2300" dirty="0" smtClean="0"/>
                  <a:t>of </a:t>
                </a:r>
                <a:endParaRPr lang="en-US" sz="2300" dirty="0"/>
              </a:p>
              <a:p>
                <a:pPr marL="0" indent="0" defTabSz="569913">
                  <a:spcBef>
                    <a:spcPts val="0"/>
                  </a:spcBef>
                  <a:buNone/>
                </a:pPr>
                <a:r>
                  <a:rPr lang="en-US" sz="2300" dirty="0"/>
                  <a:t>	</a:t>
                </a:r>
                <a:r>
                  <a:rPr lang="en-US" sz="2300" i="1" dirty="0"/>
                  <a:t>q</a:t>
                </a:r>
                <a:r>
                  <a:rPr lang="en-US" sz="2300" dirty="0"/>
                  <a:t>-grams per BK as follows: </a:t>
                </a:r>
                <a14:m>
                  <m:oMath xmlns:m="http://schemas.openxmlformats.org/officeDocument/2006/math">
                    <m:sSub>
                      <m:sSubPr>
                        <m:ctrlPr>
                          <a:rPr lang="en-US" sz="2300" b="1" i="1" smtClean="0">
                            <a:solidFill>
                              <a:srgbClr val="C00000"/>
                            </a:solidFill>
                            <a:latin typeface="Cambria Math"/>
                          </a:rPr>
                        </m:ctrlPr>
                      </m:sSubPr>
                      <m:e>
                        <m:r>
                          <a:rPr lang="en-US" sz="2300" b="1" i="1">
                            <a:solidFill>
                              <a:srgbClr val="C00000"/>
                            </a:solidFill>
                            <a:latin typeface="Cambria Math"/>
                          </a:rPr>
                          <m:t>𝒍</m:t>
                        </m:r>
                      </m:e>
                      <m:sub>
                        <m:r>
                          <a:rPr lang="en-US" sz="2300" b="1" i="1">
                            <a:solidFill>
                              <a:srgbClr val="C00000"/>
                            </a:solidFill>
                            <a:latin typeface="Cambria Math"/>
                          </a:rPr>
                          <m:t>𝒎𝒊𝒏</m:t>
                        </m:r>
                      </m:sub>
                    </m:sSub>
                    <m:r>
                      <a:rPr lang="en-US" sz="2300" b="1">
                        <a:solidFill>
                          <a:srgbClr val="C00000"/>
                        </a:solidFill>
                        <a:latin typeface="Cambria Math"/>
                      </a:rPr>
                      <m:t>=</m:t>
                    </m:r>
                    <m:func>
                      <m:funcPr>
                        <m:ctrlPr>
                          <a:rPr lang="en-US" sz="2300" b="1" i="1">
                            <a:solidFill>
                              <a:srgbClr val="C00000"/>
                            </a:solidFill>
                            <a:latin typeface="Cambria Math"/>
                          </a:rPr>
                        </m:ctrlPr>
                      </m:funcPr>
                      <m:fName>
                        <m:r>
                          <a:rPr lang="en-US" sz="2300" b="1" i="1">
                            <a:solidFill>
                              <a:srgbClr val="C00000"/>
                            </a:solidFill>
                            <a:latin typeface="Cambria Math"/>
                          </a:rPr>
                          <m:t>𝒎𝒂𝒙</m:t>
                        </m:r>
                      </m:fName>
                      <m:e>
                        <m:r>
                          <a:rPr lang="en-US" sz="2300" b="1">
                            <a:solidFill>
                              <a:srgbClr val="C00000"/>
                            </a:solidFill>
                            <a:latin typeface="Cambria Math"/>
                          </a:rPr>
                          <m:t>(</m:t>
                        </m:r>
                        <m:r>
                          <a:rPr lang="en-US" sz="2300" b="1" i="1">
                            <a:solidFill>
                              <a:srgbClr val="C00000"/>
                            </a:solidFill>
                            <a:latin typeface="Cambria Math"/>
                          </a:rPr>
                          <m:t>𝟏</m:t>
                        </m:r>
                        <m:r>
                          <a:rPr lang="en-US" sz="2300" b="1">
                            <a:solidFill>
                              <a:srgbClr val="C00000"/>
                            </a:solidFill>
                            <a:latin typeface="Cambria Math"/>
                          </a:rPr>
                          <m:t>,</m:t>
                        </m:r>
                        <m:d>
                          <m:dPr>
                            <m:begChr m:val="⌊"/>
                            <m:endChr m:val="⌋"/>
                            <m:ctrlPr>
                              <a:rPr lang="en-US" sz="2300" b="1" i="1">
                                <a:solidFill>
                                  <a:srgbClr val="C00000"/>
                                </a:solidFill>
                                <a:latin typeface="Cambria Math"/>
                              </a:rPr>
                            </m:ctrlPr>
                          </m:dPr>
                          <m:e>
                            <m:r>
                              <a:rPr lang="en-US" sz="2300" b="1" i="1">
                                <a:solidFill>
                                  <a:srgbClr val="C00000"/>
                                </a:solidFill>
                                <a:latin typeface="Cambria Math"/>
                              </a:rPr>
                              <m:t>𝐤</m:t>
                            </m:r>
                            <m:r>
                              <m:rPr>
                                <m:nor/>
                              </m:rPr>
                              <a:rPr lang="en-US" sz="2300" b="1">
                                <a:solidFill>
                                  <a:srgbClr val="C00000"/>
                                </a:solidFill>
                              </a:rPr>
                              <m:t> </m:t>
                            </m:r>
                            <m:r>
                              <m:rPr>
                                <m:nor/>
                              </m:rPr>
                              <a:rPr lang="en-US" sz="2300" b="1" dirty="0">
                                <a:solidFill>
                                  <a:srgbClr val="C00000"/>
                                </a:solidFill>
                              </a:rPr>
                              <m:t>∙</m:t>
                            </m:r>
                            <m:r>
                              <a:rPr lang="en-US" sz="2300" b="1" dirty="0">
                                <a:solidFill>
                                  <a:srgbClr val="C00000"/>
                                </a:solidFill>
                                <a:latin typeface="Cambria Math"/>
                              </a:rPr>
                              <m:t> </m:t>
                            </m:r>
                            <m:r>
                              <a:rPr lang="en-US" sz="2300" b="1" i="1">
                                <a:solidFill>
                                  <a:srgbClr val="C00000"/>
                                </a:solidFill>
                                <a:latin typeface="Cambria Math"/>
                              </a:rPr>
                              <m:t>𝒕</m:t>
                            </m:r>
                          </m:e>
                        </m:d>
                        <m:r>
                          <a:rPr lang="en-US" sz="2300" b="1">
                            <a:solidFill>
                              <a:srgbClr val="C00000"/>
                            </a:solidFill>
                            <a:latin typeface="Cambria Math"/>
                          </a:rPr>
                          <m:t>)</m:t>
                        </m:r>
                      </m:e>
                    </m:func>
                  </m:oMath>
                </a14:m>
                <a:r>
                  <a:rPr lang="en-US" sz="2300" dirty="0"/>
                  <a:t>, </a:t>
                </a:r>
              </a:p>
              <a:p>
                <a:pPr marL="0" indent="0" defTabSz="569913">
                  <a:spcBef>
                    <a:spcPts val="0"/>
                  </a:spcBef>
                  <a:buNone/>
                </a:pPr>
                <a:r>
                  <a:rPr lang="en-US" sz="2300" dirty="0"/>
                  <a:t>	where </a:t>
                </a:r>
                <a14:m>
                  <m:oMath xmlns:m="http://schemas.openxmlformats.org/officeDocument/2006/math">
                    <m:r>
                      <a:rPr lang="en-US" sz="2300" smtClean="0">
                        <a:solidFill>
                          <a:srgbClr val="C00000"/>
                        </a:solidFill>
                        <a:latin typeface="Cambria Math"/>
                      </a:rPr>
                      <m:t>𝑘</m:t>
                    </m:r>
                  </m:oMath>
                </a14:m>
                <a:r>
                  <a:rPr lang="en-US" sz="2300" dirty="0"/>
                  <a:t> is the number of </a:t>
                </a:r>
                <a:r>
                  <a:rPr lang="en-US" sz="2300" i="1" dirty="0" smtClean="0"/>
                  <a:t>q</a:t>
                </a:r>
                <a:r>
                  <a:rPr lang="en-US" sz="2300" dirty="0" smtClean="0"/>
                  <a:t>-grams from the original BK</a:t>
                </a:r>
                <a:endParaRPr lang="en-US" sz="2300" dirty="0"/>
              </a:p>
              <a:p>
                <a:pPr marL="0" indent="0" defTabSz="569913">
                  <a:buNone/>
                </a:pPr>
                <a:endParaRPr lang="en-US" sz="800" dirty="0" smtClean="0"/>
              </a:p>
              <a:p>
                <a:pPr marL="0" indent="0">
                  <a:buNone/>
                </a:pPr>
                <a:r>
                  <a:rPr lang="en-US" sz="2400" dirty="0" smtClean="0"/>
                  <a:t>Example:</a:t>
                </a:r>
                <a:endParaRPr lang="en-US" sz="2400" dirty="0"/>
              </a:p>
              <a:p>
                <a:pPr marL="0" indent="0" defTabSz="569913">
                  <a:spcBef>
                    <a:spcPts val="0"/>
                  </a:spcBef>
                  <a:buNone/>
                </a:pPr>
                <a:r>
                  <a:rPr lang="en-US" sz="2000" dirty="0" smtClean="0"/>
                  <a:t>	</a:t>
                </a:r>
                <a:r>
                  <a:rPr lang="en-US" sz="2300" dirty="0"/>
                  <a:t>for BK= 91456, q=2 and t=0.9, </a:t>
                </a:r>
                <a:endParaRPr lang="en-US" sz="2300" dirty="0" smtClean="0"/>
              </a:p>
              <a:p>
                <a:pPr marL="0" indent="0" defTabSz="569913">
                  <a:spcBef>
                    <a:spcPts val="0"/>
                  </a:spcBef>
                  <a:buNone/>
                </a:pPr>
                <a:r>
                  <a:rPr lang="en-US" sz="2300" dirty="0"/>
                  <a:t>	</a:t>
                </a:r>
                <a:r>
                  <a:rPr lang="en-US" sz="2300" dirty="0" smtClean="0"/>
                  <a:t>we </a:t>
                </a:r>
                <a:r>
                  <a:rPr lang="en-US" sz="2300" dirty="0"/>
                  <a:t>have </a:t>
                </a:r>
                <a:r>
                  <a:rPr lang="en-US" sz="2300" dirty="0" err="1"/>
                  <a:t>l</a:t>
                </a:r>
                <a:r>
                  <a:rPr lang="en-US" sz="2300" baseline="-25000" dirty="0" err="1"/>
                  <a:t>min</a:t>
                </a:r>
                <a:r>
                  <a:rPr lang="en-US" sz="2300" dirty="0"/>
                  <a:t>=3 and the </a:t>
                </a:r>
                <a:r>
                  <a:rPr lang="en-US" sz="2300" dirty="0" smtClean="0"/>
                  <a:t>following </a:t>
                </a:r>
                <a:r>
                  <a:rPr lang="en-US" sz="2300" dirty="0"/>
                  <a:t>valid BKs: </a:t>
                </a:r>
              </a:p>
              <a:p>
                <a:pPr marL="0" indent="0" defTabSz="569913">
                  <a:spcBef>
                    <a:spcPts val="0"/>
                  </a:spcBef>
                  <a:buNone/>
                </a:pPr>
                <a:r>
                  <a:rPr lang="en-US" sz="2300" dirty="0"/>
                  <a:t>	</a:t>
                </a:r>
                <a:r>
                  <a:rPr lang="en-US" sz="2300" dirty="0" smtClean="0"/>
                  <a:t>91_14_45_56</a:t>
                </a:r>
              </a:p>
              <a:p>
                <a:pPr marL="0" indent="0" defTabSz="569913">
                  <a:spcBef>
                    <a:spcPts val="0"/>
                  </a:spcBef>
                  <a:buNone/>
                </a:pPr>
                <a:r>
                  <a:rPr lang="en-US" sz="2300" dirty="0"/>
                  <a:t>	91_14_45</a:t>
                </a:r>
              </a:p>
              <a:p>
                <a:pPr marL="0" indent="0" defTabSz="569913">
                  <a:spcBef>
                    <a:spcPts val="0"/>
                  </a:spcBef>
                  <a:buNone/>
                </a:pPr>
                <a:r>
                  <a:rPr lang="en-US" sz="2300" dirty="0"/>
                  <a:t>	91_14_56</a:t>
                </a:r>
              </a:p>
              <a:p>
                <a:pPr marL="0" indent="0" defTabSz="569913">
                  <a:spcBef>
                    <a:spcPts val="0"/>
                  </a:spcBef>
                  <a:buNone/>
                </a:pPr>
                <a:r>
                  <a:rPr lang="en-US" sz="2300" dirty="0"/>
                  <a:t>	91_45_56</a:t>
                </a:r>
              </a:p>
              <a:p>
                <a:pPr marL="0" indent="0" defTabSz="569913">
                  <a:spcBef>
                    <a:spcPts val="0"/>
                  </a:spcBef>
                  <a:buNone/>
                </a:pPr>
                <a:r>
                  <a:rPr lang="en-US" sz="2300" dirty="0"/>
                  <a:t>	</a:t>
                </a:r>
                <a:r>
                  <a:rPr lang="en-US" sz="2300" dirty="0" smtClean="0"/>
                  <a:t>14_45_56</a:t>
                </a:r>
                <a:endParaRPr lang="en-US" sz="2400" dirty="0"/>
              </a:p>
              <a:p>
                <a:pPr marL="0" indent="0" defTabSz="569913">
                  <a:buNone/>
                </a:pPr>
                <a:endParaRPr lang="en-US" sz="2400" dirty="0"/>
              </a:p>
              <a:p>
                <a:pPr>
                  <a:buFont typeface="Arial" pitchFamily="34" charset="0"/>
                  <a:buChar char="•"/>
                </a:pPr>
                <a:endParaRPr lang="en-US" sz="2300" dirty="0"/>
              </a:p>
              <a:p>
                <a:pPr>
                  <a:buFont typeface="Arial" pitchFamily="34" charset="0"/>
                  <a:buChar char="•"/>
                </a:pPr>
                <a:endParaRPr lang="en-US" sz="23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4294967295"/>
              </p:nvPr>
            </p:nvSpPr>
            <p:spPr>
              <a:xfrm>
                <a:off x="395536" y="692697"/>
                <a:ext cx="8568953" cy="6048672"/>
              </a:xfrm>
              <a:blipFill rotWithShape="1">
                <a:blip r:embed="rId3"/>
                <a:stretch>
                  <a:fillRect l="-1138" t="-806" r="-640" b="-14012"/>
                </a:stretch>
              </a:blipFill>
            </p:spPr>
            <p:txBody>
              <a:bodyPr/>
              <a:lstStyle/>
              <a:p>
                <a:r>
                  <a:rPr lang="en-US">
                    <a:noFill/>
                  </a:rPr>
                  <a:t> </a:t>
                </a:r>
              </a:p>
            </p:txBody>
          </p:sp>
        </mc:Fallback>
      </mc:AlternateContent>
      <p:sp>
        <p:nvSpPr>
          <p:cNvPr id="6" name="Θέση υποσέλιδου 5"/>
          <p:cNvSpPr>
            <a:spLocks noGrp="1"/>
          </p:cNvSpPr>
          <p:nvPr>
            <p:ph type="ftr" sz="quarter" idx="11"/>
          </p:nvPr>
        </p:nvSpPr>
        <p:spPr/>
        <p:txBody>
          <a:bodyPr/>
          <a:lstStyle/>
          <a:p>
            <a:pPr algn="ctr">
              <a:defRPr/>
            </a:pPr>
            <a:r>
              <a:rPr lang="en-US" smtClean="0"/>
              <a:t>Papadakis &amp; Palpanas, ScaDS, Leipzig, July 2016</a:t>
            </a:r>
            <a:endParaRPr lang="en-US" dirty="0"/>
          </a:p>
        </p:txBody>
      </p:sp>
    </p:spTree>
    <p:extLst>
      <p:ext uri="{BB962C8B-B14F-4D97-AF65-F5344CB8AC3E}">
        <p14:creationId xmlns:p14="http://schemas.microsoft.com/office/powerpoint/2010/main" val="8010485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721079"/>
          </a:xfrm>
        </p:spPr>
        <p:txBody>
          <a:bodyPr>
            <a:normAutofit fontScale="90000"/>
          </a:bodyPr>
          <a:lstStyle/>
          <a:p>
            <a:r>
              <a:rPr lang="en-US" dirty="0" err="1" smtClean="0"/>
              <a:t>MFIBlocks</a:t>
            </a:r>
            <a:r>
              <a:rPr lang="el-GR" dirty="0" smtClean="0"/>
              <a:t> </a:t>
            </a:r>
            <a:r>
              <a:rPr lang="en-US" sz="2200" dirty="0" smtClean="0"/>
              <a:t>[</a:t>
            </a:r>
            <a:r>
              <a:rPr lang="en-US" sz="2200" dirty="0" err="1" smtClean="0"/>
              <a:t>Kenig</a:t>
            </a:r>
            <a:r>
              <a:rPr lang="en-US" sz="2200" dirty="0" smtClean="0"/>
              <a:t> et. </a:t>
            </a:r>
            <a:r>
              <a:rPr lang="en-US" sz="2200" dirty="0"/>
              <a:t>al., </a:t>
            </a:r>
            <a:r>
              <a:rPr lang="en-US" sz="2200" dirty="0" smtClean="0"/>
              <a:t>IS 2013]</a:t>
            </a:r>
            <a:endParaRPr lang="en-US" sz="2200" dirty="0"/>
          </a:p>
        </p:txBody>
      </p:sp>
      <p:sp>
        <p:nvSpPr>
          <p:cNvPr id="4" name="Θέση υποσέλιδου 3"/>
          <p:cNvSpPr>
            <a:spLocks noGrp="1"/>
          </p:cNvSpPr>
          <p:nvPr>
            <p:ph type="ftr" sz="quarter" idx="11"/>
          </p:nvPr>
        </p:nvSpPr>
        <p:spPr/>
        <p:txBody>
          <a:bodyPr/>
          <a:lstStyle/>
          <a:p>
            <a:pPr algn="ctr">
              <a:defRPr/>
            </a:pPr>
            <a:r>
              <a:rPr lang="en-US" smtClean="0"/>
              <a:t>Papadakis &amp; Palpanas, ScaDS, Leipzig, July 2016</a:t>
            </a:r>
            <a:endParaRPr lang="en-US" dirty="0"/>
          </a:p>
        </p:txBody>
      </p:sp>
      <p:sp>
        <p:nvSpPr>
          <p:cNvPr id="6" name="Content Placeholder 2"/>
          <p:cNvSpPr txBox="1">
            <a:spLocks/>
          </p:cNvSpPr>
          <p:nvPr/>
        </p:nvSpPr>
        <p:spPr>
          <a:xfrm>
            <a:off x="695555" y="948069"/>
            <a:ext cx="7908893" cy="5721291"/>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t>Based on mining Maximum Frequent </a:t>
            </a:r>
            <a:r>
              <a:rPr lang="en-US" sz="2400" dirty="0" err="1"/>
              <a:t>Itemsets</a:t>
            </a:r>
            <a:r>
              <a:rPr lang="en-US" sz="2400" dirty="0"/>
              <a:t>.</a:t>
            </a:r>
          </a:p>
          <a:p>
            <a:pPr marL="0" indent="0">
              <a:buNone/>
            </a:pPr>
            <a:endParaRPr lang="en-US" sz="2400" b="1" dirty="0"/>
          </a:p>
          <a:p>
            <a:pPr marL="0" indent="0">
              <a:buNone/>
            </a:pPr>
            <a:r>
              <a:rPr lang="en-US" sz="2400" b="1" dirty="0"/>
              <a:t>Algorithm:</a:t>
            </a:r>
          </a:p>
          <a:p>
            <a:r>
              <a:rPr lang="en-US" sz="2400" dirty="0"/>
              <a:t>Place all entities in a pool</a:t>
            </a:r>
          </a:p>
          <a:p>
            <a:r>
              <a:rPr lang="en-US" sz="2400" dirty="0"/>
              <a:t>while (</a:t>
            </a:r>
            <a:r>
              <a:rPr lang="en-US" sz="2400" dirty="0" err="1"/>
              <a:t>minimum_support</a:t>
            </a:r>
            <a:r>
              <a:rPr lang="en-US" sz="2400" dirty="0"/>
              <a:t> &gt; 2)</a:t>
            </a:r>
          </a:p>
          <a:p>
            <a:pPr lvl="1"/>
            <a:r>
              <a:rPr lang="en-US" sz="2400" dirty="0"/>
              <a:t>For each </a:t>
            </a:r>
            <a:r>
              <a:rPr lang="en-US" sz="2400" dirty="0" err="1"/>
              <a:t>itemset</a:t>
            </a:r>
            <a:r>
              <a:rPr lang="en-US" sz="2400" dirty="0"/>
              <a:t> that satisfies </a:t>
            </a:r>
            <a:r>
              <a:rPr lang="en-US" sz="2400" dirty="0" err="1"/>
              <a:t>minimum_support</a:t>
            </a:r>
            <a:endParaRPr lang="en-US" sz="2400" dirty="0"/>
          </a:p>
          <a:p>
            <a:pPr lvl="2"/>
            <a:r>
              <a:rPr lang="en-US" dirty="0"/>
              <a:t>Create a block </a:t>
            </a:r>
            <a:r>
              <a:rPr lang="en-US" b="1" dirty="0"/>
              <a:t>b</a:t>
            </a:r>
          </a:p>
          <a:p>
            <a:pPr lvl="2"/>
            <a:r>
              <a:rPr lang="en-US" dirty="0"/>
              <a:t>If </a:t>
            </a:r>
            <a:r>
              <a:rPr lang="en-US" b="1" dirty="0"/>
              <a:t>b</a:t>
            </a:r>
            <a:r>
              <a:rPr lang="en-US" dirty="0"/>
              <a:t> satisfies  certain constraints (</a:t>
            </a:r>
            <a:r>
              <a:rPr lang="en-US" dirty="0">
                <a:solidFill>
                  <a:srgbClr val="C00000"/>
                </a:solidFill>
              </a:rPr>
              <a:t>Block Cleaning</a:t>
            </a:r>
            <a:r>
              <a:rPr lang="en-US" dirty="0"/>
              <a:t>)</a:t>
            </a:r>
          </a:p>
          <a:p>
            <a:pPr lvl="3"/>
            <a:r>
              <a:rPr lang="en-US" sz="2400" dirty="0"/>
              <a:t>remove its entities from the pool</a:t>
            </a:r>
          </a:p>
          <a:p>
            <a:pPr lvl="3"/>
            <a:r>
              <a:rPr lang="en-US" sz="2400" dirty="0"/>
              <a:t>retain the best comparisons (</a:t>
            </a:r>
            <a:r>
              <a:rPr lang="en-US" sz="2400" dirty="0">
                <a:solidFill>
                  <a:srgbClr val="C00000"/>
                </a:solidFill>
              </a:rPr>
              <a:t>Comparison Cleaning</a:t>
            </a:r>
            <a:r>
              <a:rPr lang="en-US" sz="2400" dirty="0"/>
              <a:t>)</a:t>
            </a:r>
          </a:p>
          <a:p>
            <a:pPr lvl="1"/>
            <a:r>
              <a:rPr lang="en-US" sz="2400" dirty="0"/>
              <a:t>decrease </a:t>
            </a:r>
            <a:r>
              <a:rPr lang="en-US" sz="2400" dirty="0" err="1"/>
              <a:t>minimum_support</a:t>
            </a:r>
            <a:endParaRPr lang="en-US" sz="2000" dirty="0"/>
          </a:p>
          <a:p>
            <a:endParaRPr lang="en-US" sz="2100" dirty="0" smtClean="0"/>
          </a:p>
          <a:p>
            <a:endParaRPr lang="en-US" sz="1400" dirty="0" smtClean="0"/>
          </a:p>
          <a:p>
            <a:pPr marL="0" lvl="0" indent="0">
              <a:spcBef>
                <a:spcPts val="0"/>
              </a:spcBef>
              <a:buNone/>
            </a:pPr>
            <a:r>
              <a:rPr lang="en-US" sz="2400" b="1" dirty="0" smtClean="0">
                <a:solidFill>
                  <a:prstClr val="black"/>
                </a:solidFill>
              </a:rPr>
              <a:t>Pros</a:t>
            </a:r>
            <a:r>
              <a:rPr lang="en-US" sz="2400" dirty="0">
                <a:solidFill>
                  <a:prstClr val="black"/>
                </a:solidFill>
              </a:rPr>
              <a:t>:</a:t>
            </a:r>
          </a:p>
          <a:p>
            <a:r>
              <a:rPr lang="en-US" sz="2400" dirty="0" smtClean="0"/>
              <a:t>Usually the most effective blocking method for relational data → maximizes PQ (precision)</a:t>
            </a:r>
          </a:p>
          <a:p>
            <a:pPr marL="0" indent="0">
              <a:buNone/>
            </a:pPr>
            <a:endParaRPr lang="en-US" sz="1200" dirty="0"/>
          </a:p>
          <a:p>
            <a:pPr marL="0" indent="0">
              <a:buNone/>
            </a:pPr>
            <a:r>
              <a:rPr lang="en-US" sz="2400" b="1" dirty="0"/>
              <a:t>Cons</a:t>
            </a:r>
            <a:r>
              <a:rPr lang="en-US" sz="2400" dirty="0"/>
              <a:t>:</a:t>
            </a:r>
          </a:p>
          <a:p>
            <a:r>
              <a:rPr lang="en-US" sz="2400" dirty="0"/>
              <a:t>Difficult to configure</a:t>
            </a:r>
          </a:p>
          <a:p>
            <a:r>
              <a:rPr lang="en-US" sz="2400" dirty="0"/>
              <a:t>Time consuming</a:t>
            </a:r>
          </a:p>
        </p:txBody>
      </p:sp>
    </p:spTree>
    <p:extLst>
      <p:ext uri="{BB962C8B-B14F-4D97-AF65-F5344CB8AC3E}">
        <p14:creationId xmlns:p14="http://schemas.microsoft.com/office/powerpoint/2010/main" val="289518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4" end="1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6" end="1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17" end="1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79173"/>
            <a:ext cx="9036496" cy="400110"/>
          </a:xfrm>
          <a:prstGeom prst="rect">
            <a:avLst/>
          </a:prstGeom>
          <a:noFill/>
        </p:spPr>
        <p:txBody>
          <a:bodyPr wrap="square" rtlCol="0">
            <a:spAutoFit/>
          </a:bodyPr>
          <a:lstStyle/>
          <a:p>
            <a:pPr algn="ctr"/>
            <a:r>
              <a:rPr lang="en-US" sz="2000" dirty="0" smtClean="0">
                <a:solidFill>
                  <a:srgbClr val="0070C0"/>
                </a:solidFill>
              </a:rPr>
              <a:t>Standard Blocking</a:t>
            </a:r>
          </a:p>
        </p:txBody>
      </p:sp>
      <p:sp>
        <p:nvSpPr>
          <p:cNvPr id="3" name="TextBox 2"/>
          <p:cNvSpPr txBox="1"/>
          <p:nvPr/>
        </p:nvSpPr>
        <p:spPr>
          <a:xfrm>
            <a:off x="1323108" y="2082781"/>
            <a:ext cx="1714501" cy="707886"/>
          </a:xfrm>
          <a:prstGeom prst="rect">
            <a:avLst/>
          </a:prstGeom>
          <a:noFill/>
        </p:spPr>
        <p:txBody>
          <a:bodyPr wrap="square" rtlCol="0">
            <a:spAutoFit/>
          </a:bodyPr>
          <a:lstStyle/>
          <a:p>
            <a:pPr algn="ctr"/>
            <a:r>
              <a:rPr lang="en-US" sz="2000" dirty="0" smtClean="0">
                <a:solidFill>
                  <a:srgbClr val="FF0000"/>
                </a:solidFill>
              </a:rPr>
              <a:t>Sorted </a:t>
            </a:r>
          </a:p>
          <a:p>
            <a:pPr algn="ctr"/>
            <a:r>
              <a:rPr lang="en-US" sz="2000" dirty="0" smtClean="0">
                <a:solidFill>
                  <a:srgbClr val="FF0000"/>
                </a:solidFill>
              </a:rPr>
              <a:t>Neighborhood</a:t>
            </a:r>
            <a:endParaRPr lang="en-US" sz="2000" dirty="0">
              <a:solidFill>
                <a:srgbClr val="FF0000"/>
              </a:solidFill>
            </a:endParaRPr>
          </a:p>
        </p:txBody>
      </p:sp>
      <p:sp>
        <p:nvSpPr>
          <p:cNvPr id="4" name="TextBox 3"/>
          <p:cNvSpPr txBox="1"/>
          <p:nvPr/>
        </p:nvSpPr>
        <p:spPr>
          <a:xfrm>
            <a:off x="1208810" y="3347777"/>
            <a:ext cx="1959430" cy="707886"/>
          </a:xfrm>
          <a:prstGeom prst="rect">
            <a:avLst/>
          </a:prstGeom>
          <a:noFill/>
        </p:spPr>
        <p:txBody>
          <a:bodyPr wrap="square" rtlCol="0">
            <a:spAutoFit/>
          </a:bodyPr>
          <a:lstStyle/>
          <a:p>
            <a:pPr algn="ctr"/>
            <a:r>
              <a:rPr lang="en-US" sz="2000" dirty="0" smtClean="0">
                <a:solidFill>
                  <a:srgbClr val="0070C0"/>
                </a:solidFill>
              </a:rPr>
              <a:t>Extended Sorted </a:t>
            </a:r>
          </a:p>
          <a:p>
            <a:pPr algn="ctr"/>
            <a:r>
              <a:rPr lang="en-US" sz="2000" dirty="0" smtClean="0">
                <a:solidFill>
                  <a:srgbClr val="0070C0"/>
                </a:solidFill>
              </a:rPr>
              <a:t>Neighborhood</a:t>
            </a:r>
            <a:endParaRPr lang="en-US" sz="2000" dirty="0">
              <a:solidFill>
                <a:srgbClr val="0070C0"/>
              </a:solidFill>
            </a:endParaRPr>
          </a:p>
        </p:txBody>
      </p:sp>
      <p:sp>
        <p:nvSpPr>
          <p:cNvPr id="5" name="TextBox 4"/>
          <p:cNvSpPr txBox="1"/>
          <p:nvPr/>
        </p:nvSpPr>
        <p:spPr>
          <a:xfrm>
            <a:off x="3962400" y="2701445"/>
            <a:ext cx="1224644" cy="707886"/>
          </a:xfrm>
          <a:prstGeom prst="rect">
            <a:avLst/>
          </a:prstGeom>
          <a:noFill/>
        </p:spPr>
        <p:txBody>
          <a:bodyPr wrap="square" rtlCol="0">
            <a:spAutoFit/>
          </a:bodyPr>
          <a:lstStyle/>
          <a:p>
            <a:pPr algn="ctr"/>
            <a:r>
              <a:rPr lang="en-US" sz="2000" dirty="0" smtClean="0">
                <a:solidFill>
                  <a:srgbClr val="0070C0"/>
                </a:solidFill>
              </a:rPr>
              <a:t>Q-grams </a:t>
            </a:r>
          </a:p>
          <a:p>
            <a:pPr algn="ctr"/>
            <a:r>
              <a:rPr lang="en-US" sz="2000" dirty="0" smtClean="0">
                <a:solidFill>
                  <a:srgbClr val="0070C0"/>
                </a:solidFill>
              </a:rPr>
              <a:t>Blocking</a:t>
            </a:r>
            <a:endParaRPr lang="en-US" sz="2000" dirty="0">
              <a:solidFill>
                <a:srgbClr val="0070C0"/>
              </a:solidFill>
            </a:endParaRPr>
          </a:p>
        </p:txBody>
      </p:sp>
      <p:sp>
        <p:nvSpPr>
          <p:cNvPr id="6" name="TextBox 5"/>
          <p:cNvSpPr txBox="1"/>
          <p:nvPr/>
        </p:nvSpPr>
        <p:spPr>
          <a:xfrm>
            <a:off x="2425287" y="4233125"/>
            <a:ext cx="1224644" cy="1015663"/>
          </a:xfrm>
          <a:prstGeom prst="rect">
            <a:avLst/>
          </a:prstGeom>
          <a:noFill/>
        </p:spPr>
        <p:txBody>
          <a:bodyPr wrap="square" rtlCol="0">
            <a:spAutoFit/>
          </a:bodyPr>
          <a:lstStyle/>
          <a:p>
            <a:pPr algn="ctr"/>
            <a:r>
              <a:rPr lang="en-US" sz="2000" dirty="0" smtClean="0">
                <a:solidFill>
                  <a:srgbClr val="0070C0"/>
                </a:solidFill>
              </a:rPr>
              <a:t>Extended Q-grams </a:t>
            </a:r>
          </a:p>
          <a:p>
            <a:pPr algn="ctr"/>
            <a:r>
              <a:rPr lang="en-US" sz="2000" dirty="0" smtClean="0">
                <a:solidFill>
                  <a:srgbClr val="0070C0"/>
                </a:solidFill>
              </a:rPr>
              <a:t>Blocking</a:t>
            </a:r>
            <a:endParaRPr lang="en-US" sz="2000" dirty="0">
              <a:solidFill>
                <a:srgbClr val="0070C0"/>
              </a:solidFill>
            </a:endParaRPr>
          </a:p>
        </p:txBody>
      </p:sp>
      <p:sp>
        <p:nvSpPr>
          <p:cNvPr id="9" name="TextBox 8"/>
          <p:cNvSpPr txBox="1"/>
          <p:nvPr/>
        </p:nvSpPr>
        <p:spPr>
          <a:xfrm>
            <a:off x="5929745" y="2082781"/>
            <a:ext cx="1224644" cy="707886"/>
          </a:xfrm>
          <a:prstGeom prst="rect">
            <a:avLst/>
          </a:prstGeom>
          <a:noFill/>
        </p:spPr>
        <p:txBody>
          <a:bodyPr wrap="square" rtlCol="0">
            <a:spAutoFit/>
          </a:bodyPr>
          <a:lstStyle/>
          <a:p>
            <a:pPr algn="ctr"/>
            <a:r>
              <a:rPr lang="en-US" sz="2000" dirty="0" smtClean="0">
                <a:solidFill>
                  <a:srgbClr val="FF0000"/>
                </a:solidFill>
              </a:rPr>
              <a:t>Suffix</a:t>
            </a:r>
          </a:p>
          <a:p>
            <a:pPr algn="ctr"/>
            <a:r>
              <a:rPr lang="en-US" sz="2000" dirty="0" smtClean="0">
                <a:solidFill>
                  <a:srgbClr val="FF0000"/>
                </a:solidFill>
              </a:rPr>
              <a:t>Arrays</a:t>
            </a:r>
            <a:endParaRPr lang="en-US" sz="2000" dirty="0">
              <a:solidFill>
                <a:srgbClr val="FF0000"/>
              </a:solidFill>
            </a:endParaRPr>
          </a:p>
        </p:txBody>
      </p:sp>
      <p:sp>
        <p:nvSpPr>
          <p:cNvPr id="11" name="TextBox 10"/>
          <p:cNvSpPr txBox="1"/>
          <p:nvPr/>
        </p:nvSpPr>
        <p:spPr>
          <a:xfrm>
            <a:off x="5266134" y="4245181"/>
            <a:ext cx="1224644" cy="707886"/>
          </a:xfrm>
          <a:prstGeom prst="rect">
            <a:avLst/>
          </a:prstGeom>
          <a:noFill/>
        </p:spPr>
        <p:txBody>
          <a:bodyPr wrap="square" rtlCol="0">
            <a:spAutoFit/>
          </a:bodyPr>
          <a:lstStyle/>
          <a:p>
            <a:pPr algn="ctr"/>
            <a:r>
              <a:rPr lang="en-US" sz="2000" dirty="0" smtClean="0">
                <a:solidFill>
                  <a:srgbClr val="FF0000"/>
                </a:solidFill>
              </a:rPr>
              <a:t>Canopy</a:t>
            </a:r>
          </a:p>
          <a:p>
            <a:pPr algn="ctr"/>
            <a:r>
              <a:rPr lang="en-US" sz="2000" dirty="0" smtClean="0">
                <a:solidFill>
                  <a:srgbClr val="FF0000"/>
                </a:solidFill>
              </a:rPr>
              <a:t>Clustering</a:t>
            </a:r>
            <a:endParaRPr lang="en-US" sz="2000" dirty="0">
              <a:solidFill>
                <a:srgbClr val="FF0000"/>
              </a:solidFill>
            </a:endParaRPr>
          </a:p>
        </p:txBody>
      </p:sp>
      <p:sp>
        <p:nvSpPr>
          <p:cNvPr id="12" name="TextBox 11"/>
          <p:cNvSpPr txBox="1"/>
          <p:nvPr/>
        </p:nvSpPr>
        <p:spPr>
          <a:xfrm>
            <a:off x="5266211" y="5414522"/>
            <a:ext cx="1224644" cy="1015663"/>
          </a:xfrm>
          <a:prstGeom prst="rect">
            <a:avLst/>
          </a:prstGeom>
          <a:noFill/>
        </p:spPr>
        <p:txBody>
          <a:bodyPr wrap="square" rtlCol="0">
            <a:spAutoFit/>
          </a:bodyPr>
          <a:lstStyle/>
          <a:p>
            <a:pPr algn="ctr"/>
            <a:r>
              <a:rPr lang="en-US" sz="2000" dirty="0" smtClean="0">
                <a:solidFill>
                  <a:srgbClr val="FF0000"/>
                </a:solidFill>
              </a:rPr>
              <a:t>Extended</a:t>
            </a:r>
          </a:p>
          <a:p>
            <a:pPr algn="ctr"/>
            <a:r>
              <a:rPr lang="en-US" sz="2000" dirty="0" smtClean="0">
                <a:solidFill>
                  <a:srgbClr val="FF0000"/>
                </a:solidFill>
              </a:rPr>
              <a:t>Canopy</a:t>
            </a:r>
          </a:p>
          <a:p>
            <a:pPr algn="ctr"/>
            <a:r>
              <a:rPr lang="en-US" sz="2000" dirty="0" smtClean="0">
                <a:solidFill>
                  <a:srgbClr val="FF0000"/>
                </a:solidFill>
              </a:rPr>
              <a:t>Clustering</a:t>
            </a:r>
            <a:endParaRPr lang="en-US" sz="2000" dirty="0">
              <a:solidFill>
                <a:srgbClr val="FF0000"/>
              </a:solidFill>
            </a:endParaRPr>
          </a:p>
        </p:txBody>
      </p:sp>
      <p:cxnSp>
        <p:nvCxnSpPr>
          <p:cNvPr id="14" name="Straight Arrow Connector 13"/>
          <p:cNvCxnSpPr>
            <a:stCxn id="2" idx="2"/>
          </p:cNvCxnSpPr>
          <p:nvPr/>
        </p:nvCxnSpPr>
        <p:spPr>
          <a:xfrm flipH="1">
            <a:off x="2514602" y="1679283"/>
            <a:ext cx="2003646" cy="4034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 idx="2"/>
            <a:endCxn id="4" idx="0"/>
          </p:cNvCxnSpPr>
          <p:nvPr/>
        </p:nvCxnSpPr>
        <p:spPr>
          <a:xfrm>
            <a:off x="2180359" y="2790667"/>
            <a:ext cx="8166" cy="55711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 idx="2"/>
          </p:cNvCxnSpPr>
          <p:nvPr/>
        </p:nvCxnSpPr>
        <p:spPr>
          <a:xfrm>
            <a:off x="4518248" y="1679283"/>
            <a:ext cx="1653952" cy="4034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490854" y="2729112"/>
            <a:ext cx="1" cy="6186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 idx="2"/>
          </p:cNvCxnSpPr>
          <p:nvPr/>
        </p:nvCxnSpPr>
        <p:spPr>
          <a:xfrm>
            <a:off x="4518248" y="1679283"/>
            <a:ext cx="15654" cy="10221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5" idx="2"/>
            <a:endCxn id="6" idx="0"/>
          </p:cNvCxnSpPr>
          <p:nvPr/>
        </p:nvCxnSpPr>
        <p:spPr>
          <a:xfrm flipH="1">
            <a:off x="3037609" y="3409331"/>
            <a:ext cx="1537113" cy="8237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878454" y="4872817"/>
            <a:ext cx="1" cy="6186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5" idx="2"/>
            <a:endCxn id="11" idx="0"/>
          </p:cNvCxnSpPr>
          <p:nvPr/>
        </p:nvCxnSpPr>
        <p:spPr>
          <a:xfrm>
            <a:off x="4574722" y="3409331"/>
            <a:ext cx="1303734" cy="8358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itle 1"/>
          <p:cNvSpPr>
            <a:spLocks noGrp="1"/>
          </p:cNvSpPr>
          <p:nvPr>
            <p:ph type="title" idx="4294967295"/>
          </p:nvPr>
        </p:nvSpPr>
        <p:spPr>
          <a:xfrm>
            <a:off x="0" y="43625"/>
            <a:ext cx="9144000" cy="721079"/>
          </a:xfrm>
        </p:spPr>
        <p:txBody>
          <a:bodyPr>
            <a:normAutofit fontScale="90000"/>
          </a:bodyPr>
          <a:lstStyle/>
          <a:p>
            <a:r>
              <a:rPr lang="en-US" dirty="0" smtClean="0"/>
              <a:t>Overview of Schema-based Methods</a:t>
            </a:r>
            <a:endParaRPr lang="en-US" dirty="0"/>
          </a:p>
        </p:txBody>
      </p:sp>
      <p:sp>
        <p:nvSpPr>
          <p:cNvPr id="7" name="Footer Placeholder 6"/>
          <p:cNvSpPr>
            <a:spLocks noGrp="1"/>
          </p:cNvSpPr>
          <p:nvPr>
            <p:ph type="ftr" sz="quarter" idx="11"/>
          </p:nvPr>
        </p:nvSpPr>
        <p:spPr/>
        <p:txBody>
          <a:bodyPr/>
          <a:lstStyle/>
          <a:p>
            <a:r>
              <a:rPr lang="en-US" smtClean="0"/>
              <a:t>Papadakis &amp; Palpanas, ScaDS, Leipzig, July 2016</a:t>
            </a:r>
            <a:endParaRPr lang="el-GR"/>
          </a:p>
        </p:txBody>
      </p:sp>
      <p:cxnSp>
        <p:nvCxnSpPr>
          <p:cNvPr id="25" name="Straight Arrow Connector 24"/>
          <p:cNvCxnSpPr/>
          <p:nvPr/>
        </p:nvCxnSpPr>
        <p:spPr>
          <a:xfrm>
            <a:off x="4574722" y="3436998"/>
            <a:ext cx="1" cy="6186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83311" y="4038430"/>
            <a:ext cx="1382823" cy="400110"/>
          </a:xfrm>
          <a:prstGeom prst="rect">
            <a:avLst/>
          </a:prstGeom>
          <a:noFill/>
        </p:spPr>
        <p:txBody>
          <a:bodyPr wrap="square" rtlCol="0">
            <a:spAutoFit/>
          </a:bodyPr>
          <a:lstStyle/>
          <a:p>
            <a:pPr algn="ctr"/>
            <a:r>
              <a:rPr lang="en-US" sz="2000" dirty="0" err="1" smtClean="0">
                <a:solidFill>
                  <a:srgbClr val="FF0000"/>
                </a:solidFill>
              </a:rPr>
              <a:t>MFIBlocks</a:t>
            </a:r>
            <a:endParaRPr lang="en-US" sz="2000" dirty="0">
              <a:solidFill>
                <a:srgbClr val="FF0000"/>
              </a:solidFill>
            </a:endParaRPr>
          </a:p>
        </p:txBody>
      </p:sp>
      <p:sp>
        <p:nvSpPr>
          <p:cNvPr id="24" name="TextBox 23"/>
          <p:cNvSpPr txBox="1"/>
          <p:nvPr/>
        </p:nvSpPr>
        <p:spPr>
          <a:xfrm>
            <a:off x="5597691" y="3347777"/>
            <a:ext cx="1800200" cy="707886"/>
          </a:xfrm>
          <a:prstGeom prst="rect">
            <a:avLst/>
          </a:prstGeom>
          <a:noFill/>
        </p:spPr>
        <p:txBody>
          <a:bodyPr wrap="square" rtlCol="0">
            <a:spAutoFit/>
          </a:bodyPr>
          <a:lstStyle/>
          <a:p>
            <a:pPr algn="ctr"/>
            <a:r>
              <a:rPr lang="en-US" sz="2000" dirty="0" smtClean="0">
                <a:solidFill>
                  <a:srgbClr val="FF0000"/>
                </a:solidFill>
              </a:rPr>
              <a:t>Extended Suffix</a:t>
            </a:r>
          </a:p>
          <a:p>
            <a:pPr algn="ctr"/>
            <a:r>
              <a:rPr lang="en-US" sz="2000" dirty="0" smtClean="0">
                <a:solidFill>
                  <a:srgbClr val="FF0000"/>
                </a:solidFill>
              </a:rPr>
              <a:t>Arrays</a:t>
            </a:r>
            <a:endParaRPr lang="en-US" sz="2000" dirty="0">
              <a:solidFill>
                <a:srgbClr val="FF0000"/>
              </a:solidFill>
            </a:endParaRPr>
          </a:p>
        </p:txBody>
      </p:sp>
    </p:spTree>
    <p:extLst>
      <p:ext uri="{BB962C8B-B14F-4D97-AF65-F5344CB8AC3E}">
        <p14:creationId xmlns:p14="http://schemas.microsoft.com/office/powerpoint/2010/main" val="13129003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79173"/>
            <a:ext cx="9036496" cy="400110"/>
          </a:xfrm>
          <a:prstGeom prst="rect">
            <a:avLst/>
          </a:prstGeom>
          <a:noFill/>
        </p:spPr>
        <p:txBody>
          <a:bodyPr wrap="square" rtlCol="0">
            <a:spAutoFit/>
          </a:bodyPr>
          <a:lstStyle/>
          <a:p>
            <a:pPr algn="ctr"/>
            <a:r>
              <a:rPr lang="en-US" sz="2000" dirty="0" smtClean="0">
                <a:solidFill>
                  <a:srgbClr val="0070C0"/>
                </a:solidFill>
              </a:rPr>
              <a:t>Standard Blocking</a:t>
            </a:r>
          </a:p>
        </p:txBody>
      </p:sp>
      <p:sp>
        <p:nvSpPr>
          <p:cNvPr id="3" name="TextBox 2"/>
          <p:cNvSpPr txBox="1"/>
          <p:nvPr/>
        </p:nvSpPr>
        <p:spPr>
          <a:xfrm>
            <a:off x="1323108" y="2082781"/>
            <a:ext cx="1714501" cy="707886"/>
          </a:xfrm>
          <a:prstGeom prst="rect">
            <a:avLst/>
          </a:prstGeom>
          <a:noFill/>
        </p:spPr>
        <p:txBody>
          <a:bodyPr wrap="square" rtlCol="0">
            <a:spAutoFit/>
          </a:bodyPr>
          <a:lstStyle/>
          <a:p>
            <a:pPr algn="ctr"/>
            <a:r>
              <a:rPr lang="en-US" sz="2000" dirty="0" smtClean="0">
                <a:solidFill>
                  <a:srgbClr val="FF0000"/>
                </a:solidFill>
              </a:rPr>
              <a:t>Sorted </a:t>
            </a:r>
          </a:p>
          <a:p>
            <a:pPr algn="ctr"/>
            <a:r>
              <a:rPr lang="en-US" sz="2000" dirty="0" smtClean="0">
                <a:solidFill>
                  <a:srgbClr val="FF0000"/>
                </a:solidFill>
              </a:rPr>
              <a:t>Neighborhood</a:t>
            </a:r>
            <a:endParaRPr lang="en-US" sz="2000" dirty="0">
              <a:solidFill>
                <a:srgbClr val="FF0000"/>
              </a:solidFill>
            </a:endParaRPr>
          </a:p>
        </p:txBody>
      </p:sp>
      <p:sp>
        <p:nvSpPr>
          <p:cNvPr id="4" name="TextBox 3"/>
          <p:cNvSpPr txBox="1"/>
          <p:nvPr/>
        </p:nvSpPr>
        <p:spPr>
          <a:xfrm>
            <a:off x="1208810" y="3347777"/>
            <a:ext cx="1959430" cy="707886"/>
          </a:xfrm>
          <a:prstGeom prst="rect">
            <a:avLst/>
          </a:prstGeom>
          <a:noFill/>
        </p:spPr>
        <p:txBody>
          <a:bodyPr wrap="square" rtlCol="0">
            <a:spAutoFit/>
          </a:bodyPr>
          <a:lstStyle/>
          <a:p>
            <a:pPr algn="ctr"/>
            <a:r>
              <a:rPr lang="en-US" sz="2000" dirty="0" smtClean="0">
                <a:solidFill>
                  <a:srgbClr val="0070C0"/>
                </a:solidFill>
              </a:rPr>
              <a:t>Extended Sorted </a:t>
            </a:r>
          </a:p>
          <a:p>
            <a:pPr algn="ctr"/>
            <a:r>
              <a:rPr lang="en-US" sz="2000" dirty="0" smtClean="0">
                <a:solidFill>
                  <a:srgbClr val="0070C0"/>
                </a:solidFill>
              </a:rPr>
              <a:t>Neighborhood</a:t>
            </a:r>
            <a:endParaRPr lang="en-US" sz="2000" dirty="0">
              <a:solidFill>
                <a:srgbClr val="0070C0"/>
              </a:solidFill>
            </a:endParaRPr>
          </a:p>
        </p:txBody>
      </p:sp>
      <p:sp>
        <p:nvSpPr>
          <p:cNvPr id="5" name="TextBox 4"/>
          <p:cNvSpPr txBox="1"/>
          <p:nvPr/>
        </p:nvSpPr>
        <p:spPr>
          <a:xfrm>
            <a:off x="3962400" y="2701445"/>
            <a:ext cx="1224644" cy="707886"/>
          </a:xfrm>
          <a:prstGeom prst="rect">
            <a:avLst/>
          </a:prstGeom>
          <a:noFill/>
        </p:spPr>
        <p:txBody>
          <a:bodyPr wrap="square" rtlCol="0">
            <a:spAutoFit/>
          </a:bodyPr>
          <a:lstStyle/>
          <a:p>
            <a:pPr algn="ctr"/>
            <a:r>
              <a:rPr lang="en-US" sz="2000" dirty="0" smtClean="0">
                <a:solidFill>
                  <a:srgbClr val="0070C0"/>
                </a:solidFill>
              </a:rPr>
              <a:t>Q-grams </a:t>
            </a:r>
          </a:p>
          <a:p>
            <a:pPr algn="ctr"/>
            <a:r>
              <a:rPr lang="en-US" sz="2000" dirty="0" smtClean="0">
                <a:solidFill>
                  <a:srgbClr val="0070C0"/>
                </a:solidFill>
              </a:rPr>
              <a:t>Blocking</a:t>
            </a:r>
            <a:endParaRPr lang="en-US" sz="2000" dirty="0">
              <a:solidFill>
                <a:srgbClr val="0070C0"/>
              </a:solidFill>
            </a:endParaRPr>
          </a:p>
        </p:txBody>
      </p:sp>
      <p:sp>
        <p:nvSpPr>
          <p:cNvPr id="6" name="TextBox 5"/>
          <p:cNvSpPr txBox="1"/>
          <p:nvPr/>
        </p:nvSpPr>
        <p:spPr>
          <a:xfrm>
            <a:off x="2425287" y="4233125"/>
            <a:ext cx="1224644" cy="1015663"/>
          </a:xfrm>
          <a:prstGeom prst="rect">
            <a:avLst/>
          </a:prstGeom>
          <a:noFill/>
        </p:spPr>
        <p:txBody>
          <a:bodyPr wrap="square" rtlCol="0">
            <a:spAutoFit/>
          </a:bodyPr>
          <a:lstStyle/>
          <a:p>
            <a:pPr algn="ctr"/>
            <a:r>
              <a:rPr lang="en-US" sz="2000" dirty="0" smtClean="0">
                <a:solidFill>
                  <a:srgbClr val="0070C0"/>
                </a:solidFill>
              </a:rPr>
              <a:t>Extended Q-grams </a:t>
            </a:r>
          </a:p>
          <a:p>
            <a:pPr algn="ctr"/>
            <a:r>
              <a:rPr lang="en-US" sz="2000" dirty="0" smtClean="0">
                <a:solidFill>
                  <a:srgbClr val="0070C0"/>
                </a:solidFill>
              </a:rPr>
              <a:t>Blocking</a:t>
            </a:r>
            <a:endParaRPr lang="en-US" sz="2000" dirty="0">
              <a:solidFill>
                <a:srgbClr val="0070C0"/>
              </a:solidFill>
            </a:endParaRPr>
          </a:p>
        </p:txBody>
      </p:sp>
      <p:sp>
        <p:nvSpPr>
          <p:cNvPr id="9" name="TextBox 8"/>
          <p:cNvSpPr txBox="1"/>
          <p:nvPr/>
        </p:nvSpPr>
        <p:spPr>
          <a:xfrm>
            <a:off x="5929745" y="2082781"/>
            <a:ext cx="1224644" cy="707886"/>
          </a:xfrm>
          <a:prstGeom prst="rect">
            <a:avLst/>
          </a:prstGeom>
          <a:noFill/>
        </p:spPr>
        <p:txBody>
          <a:bodyPr wrap="square" rtlCol="0">
            <a:spAutoFit/>
          </a:bodyPr>
          <a:lstStyle/>
          <a:p>
            <a:pPr algn="ctr"/>
            <a:r>
              <a:rPr lang="en-US" sz="2000" dirty="0" smtClean="0">
                <a:solidFill>
                  <a:srgbClr val="FF0000"/>
                </a:solidFill>
              </a:rPr>
              <a:t>Suffix</a:t>
            </a:r>
          </a:p>
          <a:p>
            <a:pPr algn="ctr"/>
            <a:r>
              <a:rPr lang="en-US" sz="2000" dirty="0" smtClean="0">
                <a:solidFill>
                  <a:srgbClr val="FF0000"/>
                </a:solidFill>
              </a:rPr>
              <a:t>Arrays</a:t>
            </a:r>
            <a:endParaRPr lang="en-US" sz="2000" dirty="0">
              <a:solidFill>
                <a:srgbClr val="FF0000"/>
              </a:solidFill>
            </a:endParaRPr>
          </a:p>
        </p:txBody>
      </p:sp>
      <p:sp>
        <p:nvSpPr>
          <p:cNvPr id="11" name="TextBox 10"/>
          <p:cNvSpPr txBox="1"/>
          <p:nvPr/>
        </p:nvSpPr>
        <p:spPr>
          <a:xfrm>
            <a:off x="5266134" y="4245181"/>
            <a:ext cx="1224644" cy="707886"/>
          </a:xfrm>
          <a:prstGeom prst="rect">
            <a:avLst/>
          </a:prstGeom>
          <a:noFill/>
        </p:spPr>
        <p:txBody>
          <a:bodyPr wrap="square" rtlCol="0">
            <a:spAutoFit/>
          </a:bodyPr>
          <a:lstStyle/>
          <a:p>
            <a:pPr algn="ctr"/>
            <a:r>
              <a:rPr lang="en-US" sz="2000" dirty="0" smtClean="0">
                <a:solidFill>
                  <a:srgbClr val="FF0000"/>
                </a:solidFill>
              </a:rPr>
              <a:t>Canopy</a:t>
            </a:r>
          </a:p>
          <a:p>
            <a:pPr algn="ctr"/>
            <a:r>
              <a:rPr lang="en-US" sz="2000" dirty="0" smtClean="0">
                <a:solidFill>
                  <a:srgbClr val="FF0000"/>
                </a:solidFill>
              </a:rPr>
              <a:t>Clustering</a:t>
            </a:r>
            <a:endParaRPr lang="en-US" sz="2000" dirty="0">
              <a:solidFill>
                <a:srgbClr val="FF0000"/>
              </a:solidFill>
            </a:endParaRPr>
          </a:p>
        </p:txBody>
      </p:sp>
      <p:sp>
        <p:nvSpPr>
          <p:cNvPr id="12" name="TextBox 11"/>
          <p:cNvSpPr txBox="1"/>
          <p:nvPr/>
        </p:nvSpPr>
        <p:spPr>
          <a:xfrm>
            <a:off x="5266211" y="5414522"/>
            <a:ext cx="1224644" cy="1015663"/>
          </a:xfrm>
          <a:prstGeom prst="rect">
            <a:avLst/>
          </a:prstGeom>
          <a:noFill/>
        </p:spPr>
        <p:txBody>
          <a:bodyPr wrap="square" rtlCol="0">
            <a:spAutoFit/>
          </a:bodyPr>
          <a:lstStyle/>
          <a:p>
            <a:pPr algn="ctr"/>
            <a:r>
              <a:rPr lang="en-US" sz="2000" dirty="0" smtClean="0">
                <a:solidFill>
                  <a:srgbClr val="FF0000"/>
                </a:solidFill>
              </a:rPr>
              <a:t>Extended</a:t>
            </a:r>
          </a:p>
          <a:p>
            <a:pPr algn="ctr"/>
            <a:r>
              <a:rPr lang="en-US" sz="2000" dirty="0" smtClean="0">
                <a:solidFill>
                  <a:srgbClr val="FF0000"/>
                </a:solidFill>
              </a:rPr>
              <a:t>Canopy</a:t>
            </a:r>
          </a:p>
          <a:p>
            <a:pPr algn="ctr"/>
            <a:r>
              <a:rPr lang="en-US" sz="2000" dirty="0" smtClean="0">
                <a:solidFill>
                  <a:srgbClr val="FF0000"/>
                </a:solidFill>
              </a:rPr>
              <a:t>Clustering</a:t>
            </a:r>
            <a:endParaRPr lang="en-US" sz="2000" dirty="0">
              <a:solidFill>
                <a:srgbClr val="FF0000"/>
              </a:solidFill>
            </a:endParaRPr>
          </a:p>
        </p:txBody>
      </p:sp>
      <p:cxnSp>
        <p:nvCxnSpPr>
          <p:cNvPr id="14" name="Straight Arrow Connector 13"/>
          <p:cNvCxnSpPr>
            <a:stCxn id="2" idx="2"/>
          </p:cNvCxnSpPr>
          <p:nvPr/>
        </p:nvCxnSpPr>
        <p:spPr>
          <a:xfrm flipH="1">
            <a:off x="2514602" y="1679283"/>
            <a:ext cx="2003646" cy="4034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 idx="2"/>
            <a:endCxn id="4" idx="0"/>
          </p:cNvCxnSpPr>
          <p:nvPr/>
        </p:nvCxnSpPr>
        <p:spPr>
          <a:xfrm>
            <a:off x="2180359" y="2790667"/>
            <a:ext cx="8166" cy="55711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 idx="2"/>
          </p:cNvCxnSpPr>
          <p:nvPr/>
        </p:nvCxnSpPr>
        <p:spPr>
          <a:xfrm>
            <a:off x="4518248" y="1679283"/>
            <a:ext cx="1653952" cy="4034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490854" y="2729112"/>
            <a:ext cx="1" cy="6186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 idx="2"/>
          </p:cNvCxnSpPr>
          <p:nvPr/>
        </p:nvCxnSpPr>
        <p:spPr>
          <a:xfrm>
            <a:off x="4518248" y="1679283"/>
            <a:ext cx="15654" cy="10221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5" idx="2"/>
            <a:endCxn id="6" idx="0"/>
          </p:cNvCxnSpPr>
          <p:nvPr/>
        </p:nvCxnSpPr>
        <p:spPr>
          <a:xfrm flipH="1">
            <a:off x="3037609" y="3409331"/>
            <a:ext cx="1537113" cy="8237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878454" y="4872817"/>
            <a:ext cx="1" cy="6186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5" idx="2"/>
            <a:endCxn id="11" idx="0"/>
          </p:cNvCxnSpPr>
          <p:nvPr/>
        </p:nvCxnSpPr>
        <p:spPr>
          <a:xfrm>
            <a:off x="4574722" y="3409331"/>
            <a:ext cx="1303734" cy="8358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smtClean="0"/>
              <a:t>Papadakis &amp; Palpanas, ScaDS, Leipzig, July 2016</a:t>
            </a:r>
            <a:endParaRPr lang="el-GR"/>
          </a:p>
        </p:txBody>
      </p:sp>
      <p:cxnSp>
        <p:nvCxnSpPr>
          <p:cNvPr id="25" name="Straight Arrow Connector 24"/>
          <p:cNvCxnSpPr/>
          <p:nvPr/>
        </p:nvCxnSpPr>
        <p:spPr>
          <a:xfrm>
            <a:off x="4574722" y="3436998"/>
            <a:ext cx="1" cy="6186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83311" y="4038430"/>
            <a:ext cx="1382823" cy="400110"/>
          </a:xfrm>
          <a:prstGeom prst="rect">
            <a:avLst/>
          </a:prstGeom>
          <a:noFill/>
        </p:spPr>
        <p:txBody>
          <a:bodyPr wrap="square" rtlCol="0">
            <a:spAutoFit/>
          </a:bodyPr>
          <a:lstStyle/>
          <a:p>
            <a:pPr algn="ctr"/>
            <a:r>
              <a:rPr lang="en-US" sz="2000" dirty="0" err="1" smtClean="0">
                <a:solidFill>
                  <a:srgbClr val="FF0000"/>
                </a:solidFill>
              </a:rPr>
              <a:t>MFIBlocks</a:t>
            </a:r>
            <a:endParaRPr lang="en-US" sz="2000" dirty="0">
              <a:solidFill>
                <a:srgbClr val="FF0000"/>
              </a:solidFill>
            </a:endParaRPr>
          </a:p>
        </p:txBody>
      </p:sp>
      <p:sp>
        <p:nvSpPr>
          <p:cNvPr id="29" name="Rectangle 28"/>
          <p:cNvSpPr/>
          <p:nvPr/>
        </p:nvSpPr>
        <p:spPr>
          <a:xfrm>
            <a:off x="5226588" y="4233125"/>
            <a:ext cx="1370919" cy="2196106"/>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597691" y="3347777"/>
            <a:ext cx="1800200" cy="707886"/>
          </a:xfrm>
          <a:prstGeom prst="rect">
            <a:avLst/>
          </a:prstGeom>
          <a:noFill/>
        </p:spPr>
        <p:txBody>
          <a:bodyPr wrap="square" rtlCol="0">
            <a:spAutoFit/>
          </a:bodyPr>
          <a:lstStyle/>
          <a:p>
            <a:pPr algn="ctr"/>
            <a:r>
              <a:rPr lang="en-US" sz="2000" dirty="0" smtClean="0">
                <a:solidFill>
                  <a:srgbClr val="FF0000"/>
                </a:solidFill>
              </a:rPr>
              <a:t>Extended Suffix</a:t>
            </a:r>
          </a:p>
          <a:p>
            <a:pPr algn="ctr"/>
            <a:r>
              <a:rPr lang="en-US" sz="2000" dirty="0" smtClean="0">
                <a:solidFill>
                  <a:srgbClr val="FF0000"/>
                </a:solidFill>
              </a:rPr>
              <a:t>Arrays</a:t>
            </a:r>
            <a:endParaRPr lang="en-US" sz="2000" dirty="0">
              <a:solidFill>
                <a:srgbClr val="FF0000"/>
              </a:solidFill>
            </a:endParaRPr>
          </a:p>
        </p:txBody>
      </p:sp>
      <p:sp>
        <p:nvSpPr>
          <p:cNvPr id="30" name="Title 1"/>
          <p:cNvSpPr>
            <a:spLocks noGrp="1"/>
          </p:cNvSpPr>
          <p:nvPr>
            <p:ph type="title" idx="4294967295"/>
          </p:nvPr>
        </p:nvSpPr>
        <p:spPr>
          <a:xfrm>
            <a:off x="0" y="259649"/>
            <a:ext cx="9144000" cy="721079"/>
          </a:xfrm>
        </p:spPr>
        <p:txBody>
          <a:bodyPr>
            <a:normAutofit fontScale="90000"/>
          </a:bodyPr>
          <a:lstStyle/>
          <a:p>
            <a:r>
              <a:rPr lang="en-US" dirty="0" smtClean="0"/>
              <a:t>Overview of Schema-based Methods</a:t>
            </a:r>
            <a:br>
              <a:rPr lang="en-US" dirty="0" smtClean="0"/>
            </a:br>
            <a:r>
              <a:rPr lang="en-US" sz="3100" dirty="0" smtClean="0"/>
              <a:t>blocks contain entities with </a:t>
            </a:r>
            <a:r>
              <a:rPr lang="en-US" sz="3100" b="1" dirty="0" smtClean="0">
                <a:solidFill>
                  <a:srgbClr val="C00000"/>
                </a:solidFill>
              </a:rPr>
              <a:t>similar</a:t>
            </a:r>
            <a:r>
              <a:rPr lang="en-US" sz="3100" dirty="0" smtClean="0">
                <a:solidFill>
                  <a:srgbClr val="C00000"/>
                </a:solidFill>
              </a:rPr>
              <a:t> </a:t>
            </a:r>
            <a:r>
              <a:rPr lang="en-US" sz="3100" dirty="0" smtClean="0"/>
              <a:t>blocking keys</a:t>
            </a:r>
            <a:endParaRPr lang="en-US" dirty="0"/>
          </a:p>
        </p:txBody>
      </p:sp>
    </p:spTree>
    <p:extLst>
      <p:ext uri="{BB962C8B-B14F-4D97-AF65-F5344CB8AC3E}">
        <p14:creationId xmlns:p14="http://schemas.microsoft.com/office/powerpoint/2010/main" val="40740545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721079"/>
          </a:xfrm>
        </p:spPr>
        <p:txBody>
          <a:bodyPr>
            <a:normAutofit fontScale="90000"/>
          </a:bodyPr>
          <a:lstStyle/>
          <a:p>
            <a:r>
              <a:rPr lang="en-US" dirty="0" smtClean="0"/>
              <a:t>Canopy Clustering</a:t>
            </a:r>
            <a:r>
              <a:rPr lang="el-GR" dirty="0" smtClean="0"/>
              <a:t> </a:t>
            </a:r>
            <a:r>
              <a:rPr lang="en-US" sz="2200" dirty="0"/>
              <a:t>[McCallum et. al., KDD 2000]</a:t>
            </a:r>
          </a:p>
        </p:txBody>
      </p:sp>
      <p:sp>
        <p:nvSpPr>
          <p:cNvPr id="4" name="Θέση υποσέλιδου 3"/>
          <p:cNvSpPr>
            <a:spLocks noGrp="1"/>
          </p:cNvSpPr>
          <p:nvPr>
            <p:ph type="ftr" sz="quarter" idx="11"/>
          </p:nvPr>
        </p:nvSpPr>
        <p:spPr/>
        <p:txBody>
          <a:bodyPr/>
          <a:lstStyle/>
          <a:p>
            <a:pPr algn="ctr">
              <a:defRPr/>
            </a:pPr>
            <a:r>
              <a:rPr lang="en-US" smtClean="0"/>
              <a:t>Papadakis &amp; Palpanas, ScaDS, Leipzig, July 2016</a:t>
            </a:r>
            <a:endParaRPr lang="en-US" dirty="0"/>
          </a:p>
        </p:txBody>
      </p:sp>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806" y="1340768"/>
            <a:ext cx="8192658" cy="5404585"/>
          </a:xfrm>
          <a:prstGeom prst="rect">
            <a:avLst/>
          </a:prstGeom>
        </p:spPr>
      </p:pic>
      <p:sp>
        <p:nvSpPr>
          <p:cNvPr id="6" name="Content Placeholder 2"/>
          <p:cNvSpPr txBox="1">
            <a:spLocks/>
          </p:cNvSpPr>
          <p:nvPr/>
        </p:nvSpPr>
        <p:spPr>
          <a:xfrm>
            <a:off x="695555" y="796007"/>
            <a:ext cx="7908893" cy="493724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smtClean="0"/>
              <a:t>Blocks on </a:t>
            </a:r>
            <a:r>
              <a:rPr lang="en-US" sz="2400" dirty="0" smtClean="0">
                <a:solidFill>
                  <a:srgbClr val="C00000"/>
                </a:solidFill>
              </a:rPr>
              <a:t>similarity </a:t>
            </a:r>
            <a:r>
              <a:rPr lang="en-US" sz="2400" dirty="0" smtClean="0"/>
              <a:t>of </a:t>
            </a:r>
            <a:r>
              <a:rPr lang="en-US" sz="2400" dirty="0" err="1" smtClean="0"/>
              <a:t>BKs.</a:t>
            </a:r>
            <a:endParaRPr lang="en-US" sz="2400" dirty="0" smtClean="0"/>
          </a:p>
          <a:p>
            <a:pPr marL="0" indent="0">
              <a:buNone/>
            </a:pPr>
            <a:endParaRPr lang="en-US" sz="2300" dirty="0" smtClean="0"/>
          </a:p>
          <a:p>
            <a:endParaRPr lang="en-US" sz="2300" dirty="0" smtClean="0"/>
          </a:p>
          <a:p>
            <a:endParaRPr lang="en-US" sz="23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4995" y="3910360"/>
            <a:ext cx="13335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9745" y="3886572"/>
            <a:ext cx="2286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19403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2" y="0"/>
            <a:ext cx="9142068" cy="1143000"/>
          </a:xfrm>
        </p:spPr>
        <p:txBody>
          <a:bodyPr>
            <a:normAutofit/>
          </a:bodyPr>
          <a:lstStyle/>
          <a:p>
            <a:r>
              <a:rPr lang="en-US" dirty="0" smtClean="0"/>
              <a:t>Extended Canopy Clustering </a:t>
            </a:r>
            <a:r>
              <a:rPr lang="en-US" sz="2200" dirty="0"/>
              <a:t>[Christen, TKDE 2011]</a:t>
            </a:r>
          </a:p>
        </p:txBody>
      </p:sp>
      <p:sp>
        <p:nvSpPr>
          <p:cNvPr id="3" name="Content Placeholder 2"/>
          <p:cNvSpPr>
            <a:spLocks noGrp="1"/>
          </p:cNvSpPr>
          <p:nvPr>
            <p:ph idx="1"/>
          </p:nvPr>
        </p:nvSpPr>
        <p:spPr/>
        <p:txBody>
          <a:bodyPr/>
          <a:lstStyle/>
          <a:p>
            <a:pPr marL="0" indent="0">
              <a:buNone/>
            </a:pPr>
            <a:r>
              <a:rPr lang="en-US" sz="2400" dirty="0" smtClean="0"/>
              <a:t>Canopy Clustering is too sensitive w.r.t. its </a:t>
            </a:r>
            <a:r>
              <a:rPr lang="en-US" sz="2400" dirty="0" smtClean="0">
                <a:solidFill>
                  <a:srgbClr val="C00000"/>
                </a:solidFill>
              </a:rPr>
              <a:t>weight thresholds</a:t>
            </a:r>
            <a:r>
              <a:rPr lang="en-US" sz="2400" dirty="0" smtClean="0"/>
              <a:t>: </a:t>
            </a:r>
          </a:p>
          <a:p>
            <a:pPr marL="0" indent="0">
              <a:buNone/>
            </a:pPr>
            <a:r>
              <a:rPr lang="en-US" sz="2400" dirty="0" smtClean="0"/>
              <a:t> - high values may leave many entities out of blocks.</a:t>
            </a:r>
          </a:p>
          <a:p>
            <a:pPr marL="0" indent="0">
              <a:buNone/>
            </a:pPr>
            <a:endParaRPr lang="en-US" sz="2400" dirty="0" smtClean="0"/>
          </a:p>
          <a:p>
            <a:pPr marL="0" indent="0">
              <a:buNone/>
            </a:pPr>
            <a:r>
              <a:rPr lang="en-US" sz="2400" dirty="0" smtClean="0"/>
              <a:t>Solution: </a:t>
            </a:r>
            <a:r>
              <a:rPr lang="en-US" sz="2400" b="1" dirty="0" smtClean="0"/>
              <a:t>Extended Canopy Clustering</a:t>
            </a:r>
            <a:r>
              <a:rPr lang="en-US" sz="2400" dirty="0" smtClean="0"/>
              <a:t> </a:t>
            </a:r>
            <a:r>
              <a:rPr lang="en-US" sz="2400" dirty="0"/>
              <a:t>[Christen, TKDE 2011</a:t>
            </a:r>
            <a:r>
              <a:rPr lang="en-US" sz="2400" dirty="0" smtClean="0"/>
              <a:t>]</a:t>
            </a:r>
          </a:p>
          <a:p>
            <a:r>
              <a:rPr lang="en-US" sz="2400" dirty="0" smtClean="0">
                <a:solidFill>
                  <a:srgbClr val="C00000"/>
                </a:solidFill>
              </a:rPr>
              <a:t>cardinality thresholds </a:t>
            </a:r>
            <a:r>
              <a:rPr lang="en-US" sz="2400" dirty="0" smtClean="0"/>
              <a:t>instead of weight thresholds</a:t>
            </a:r>
          </a:p>
          <a:p>
            <a:r>
              <a:rPr lang="en-US" sz="2400" dirty="0" smtClean="0"/>
              <a:t>for each center of a canopy:</a:t>
            </a:r>
          </a:p>
          <a:p>
            <a:pPr lvl="1"/>
            <a:r>
              <a:rPr lang="en-US" sz="2400" dirty="0" smtClean="0"/>
              <a:t>the </a:t>
            </a:r>
            <a:r>
              <a:rPr lang="en-US" sz="2400" b="1" i="1" dirty="0" smtClean="0">
                <a:solidFill>
                  <a:srgbClr val="C00000"/>
                </a:solidFill>
              </a:rPr>
              <a:t>n</a:t>
            </a:r>
            <a:r>
              <a:rPr lang="en-US" sz="2400" b="1" i="1" baseline="-25000" dirty="0" smtClean="0">
                <a:solidFill>
                  <a:srgbClr val="C00000"/>
                </a:solidFill>
              </a:rPr>
              <a:t>1</a:t>
            </a:r>
            <a:r>
              <a:rPr lang="en-US" sz="2400" dirty="0" smtClean="0"/>
              <a:t> nearest entities are placed in its block</a:t>
            </a:r>
          </a:p>
          <a:p>
            <a:pPr lvl="1"/>
            <a:r>
              <a:rPr lang="en-US" sz="2400" dirty="0" smtClean="0"/>
              <a:t>the </a:t>
            </a:r>
            <a:r>
              <a:rPr lang="en-US" sz="2400" b="1" i="1" dirty="0" smtClean="0">
                <a:solidFill>
                  <a:srgbClr val="C00000"/>
                </a:solidFill>
              </a:rPr>
              <a:t>n</a:t>
            </a:r>
            <a:r>
              <a:rPr lang="en-US" sz="2400" b="1" i="1" baseline="-25000" dirty="0" smtClean="0">
                <a:solidFill>
                  <a:srgbClr val="C00000"/>
                </a:solidFill>
              </a:rPr>
              <a:t>2</a:t>
            </a:r>
            <a:r>
              <a:rPr lang="en-US" sz="2400" dirty="0" smtClean="0"/>
              <a:t> (≤</a:t>
            </a:r>
            <a:r>
              <a:rPr lang="en-US" sz="2400" b="1" i="1" dirty="0" smtClean="0">
                <a:solidFill>
                  <a:srgbClr val="C00000"/>
                </a:solidFill>
              </a:rPr>
              <a:t> </a:t>
            </a:r>
            <a:r>
              <a:rPr lang="en-US" sz="2400" dirty="0" smtClean="0"/>
              <a:t>n</a:t>
            </a:r>
            <a:r>
              <a:rPr lang="en-US" sz="2400" baseline="-25000" dirty="0" smtClean="0"/>
              <a:t>1</a:t>
            </a:r>
            <a:r>
              <a:rPr lang="en-US" sz="2400" dirty="0" smtClean="0"/>
              <a:t>) nearest entities are removed from the pool</a:t>
            </a:r>
          </a:p>
          <a:p>
            <a:pPr marL="0" indent="0">
              <a:buNone/>
            </a:pPr>
            <a:r>
              <a:rPr lang="en-US" sz="2400" dirty="0" smtClean="0"/>
              <a:t> </a:t>
            </a:r>
            <a:endParaRPr lang="en-US" sz="2400" dirty="0"/>
          </a:p>
        </p:txBody>
      </p:sp>
      <p:sp>
        <p:nvSpPr>
          <p:cNvPr id="4" name="Footer Placeholder 3"/>
          <p:cNvSpPr>
            <a:spLocks noGrp="1"/>
          </p:cNvSpPr>
          <p:nvPr>
            <p:ph type="ftr" sz="quarter" idx="11"/>
          </p:nvPr>
        </p:nvSpPr>
        <p:spPr/>
        <p:txBody>
          <a:bodyPr/>
          <a:lstStyle/>
          <a:p>
            <a:r>
              <a:rPr lang="en-US" smtClean="0"/>
              <a:t>Papadakis &amp; Palpanas, ScaDS, Leipzig, July 2016</a:t>
            </a:r>
            <a:endParaRPr lang="el-GR"/>
          </a:p>
        </p:txBody>
      </p:sp>
    </p:spTree>
    <p:extLst>
      <p:ext uri="{BB962C8B-B14F-4D97-AF65-F5344CB8AC3E}">
        <p14:creationId xmlns:p14="http://schemas.microsoft.com/office/powerpoint/2010/main" val="721112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79173"/>
            <a:ext cx="9036496" cy="400110"/>
          </a:xfrm>
          <a:prstGeom prst="rect">
            <a:avLst/>
          </a:prstGeom>
          <a:noFill/>
        </p:spPr>
        <p:txBody>
          <a:bodyPr wrap="square" rtlCol="0">
            <a:spAutoFit/>
          </a:bodyPr>
          <a:lstStyle/>
          <a:p>
            <a:pPr algn="ctr"/>
            <a:r>
              <a:rPr lang="en-US" sz="2000" dirty="0" smtClean="0">
                <a:solidFill>
                  <a:srgbClr val="0070C0"/>
                </a:solidFill>
              </a:rPr>
              <a:t>Standard Blocking</a:t>
            </a:r>
          </a:p>
        </p:txBody>
      </p:sp>
      <p:sp>
        <p:nvSpPr>
          <p:cNvPr id="3" name="TextBox 2"/>
          <p:cNvSpPr txBox="1"/>
          <p:nvPr/>
        </p:nvSpPr>
        <p:spPr>
          <a:xfrm>
            <a:off x="1323108" y="2082781"/>
            <a:ext cx="1714501" cy="707886"/>
          </a:xfrm>
          <a:prstGeom prst="rect">
            <a:avLst/>
          </a:prstGeom>
          <a:noFill/>
        </p:spPr>
        <p:txBody>
          <a:bodyPr wrap="square" rtlCol="0">
            <a:spAutoFit/>
          </a:bodyPr>
          <a:lstStyle/>
          <a:p>
            <a:pPr algn="ctr"/>
            <a:r>
              <a:rPr lang="en-US" sz="2000" dirty="0" smtClean="0">
                <a:solidFill>
                  <a:srgbClr val="FF0000"/>
                </a:solidFill>
              </a:rPr>
              <a:t>Sorted </a:t>
            </a:r>
          </a:p>
          <a:p>
            <a:pPr algn="ctr"/>
            <a:r>
              <a:rPr lang="en-US" sz="2000" dirty="0" smtClean="0">
                <a:solidFill>
                  <a:srgbClr val="FF0000"/>
                </a:solidFill>
              </a:rPr>
              <a:t>Neighborhood</a:t>
            </a:r>
            <a:endParaRPr lang="en-US" sz="2000" dirty="0">
              <a:solidFill>
                <a:srgbClr val="FF0000"/>
              </a:solidFill>
            </a:endParaRPr>
          </a:p>
        </p:txBody>
      </p:sp>
      <p:sp>
        <p:nvSpPr>
          <p:cNvPr id="4" name="TextBox 3"/>
          <p:cNvSpPr txBox="1"/>
          <p:nvPr/>
        </p:nvSpPr>
        <p:spPr>
          <a:xfrm>
            <a:off x="1208810" y="3347777"/>
            <a:ext cx="1959430" cy="707886"/>
          </a:xfrm>
          <a:prstGeom prst="rect">
            <a:avLst/>
          </a:prstGeom>
          <a:noFill/>
        </p:spPr>
        <p:txBody>
          <a:bodyPr wrap="square" rtlCol="0">
            <a:spAutoFit/>
          </a:bodyPr>
          <a:lstStyle/>
          <a:p>
            <a:pPr algn="ctr"/>
            <a:r>
              <a:rPr lang="en-US" sz="2000" dirty="0" smtClean="0">
                <a:solidFill>
                  <a:srgbClr val="0070C0"/>
                </a:solidFill>
              </a:rPr>
              <a:t>Extended Sorted </a:t>
            </a:r>
          </a:p>
          <a:p>
            <a:pPr algn="ctr"/>
            <a:r>
              <a:rPr lang="en-US" sz="2000" dirty="0" smtClean="0">
                <a:solidFill>
                  <a:srgbClr val="0070C0"/>
                </a:solidFill>
              </a:rPr>
              <a:t>Neighborhood</a:t>
            </a:r>
            <a:endParaRPr lang="en-US" sz="2000" dirty="0">
              <a:solidFill>
                <a:srgbClr val="0070C0"/>
              </a:solidFill>
            </a:endParaRPr>
          </a:p>
        </p:txBody>
      </p:sp>
      <p:sp>
        <p:nvSpPr>
          <p:cNvPr id="5" name="TextBox 4"/>
          <p:cNvSpPr txBox="1"/>
          <p:nvPr/>
        </p:nvSpPr>
        <p:spPr>
          <a:xfrm>
            <a:off x="3962400" y="2701445"/>
            <a:ext cx="1224644" cy="707886"/>
          </a:xfrm>
          <a:prstGeom prst="rect">
            <a:avLst/>
          </a:prstGeom>
          <a:noFill/>
        </p:spPr>
        <p:txBody>
          <a:bodyPr wrap="square" rtlCol="0">
            <a:spAutoFit/>
          </a:bodyPr>
          <a:lstStyle/>
          <a:p>
            <a:pPr algn="ctr"/>
            <a:r>
              <a:rPr lang="en-US" sz="2000" dirty="0" smtClean="0">
                <a:solidFill>
                  <a:srgbClr val="0070C0"/>
                </a:solidFill>
              </a:rPr>
              <a:t>Q-grams </a:t>
            </a:r>
          </a:p>
          <a:p>
            <a:pPr algn="ctr"/>
            <a:r>
              <a:rPr lang="en-US" sz="2000" dirty="0" smtClean="0">
                <a:solidFill>
                  <a:srgbClr val="0070C0"/>
                </a:solidFill>
              </a:rPr>
              <a:t>Blocking</a:t>
            </a:r>
            <a:endParaRPr lang="en-US" sz="2000" dirty="0">
              <a:solidFill>
                <a:srgbClr val="0070C0"/>
              </a:solidFill>
            </a:endParaRPr>
          </a:p>
        </p:txBody>
      </p:sp>
      <p:sp>
        <p:nvSpPr>
          <p:cNvPr id="6" name="TextBox 5"/>
          <p:cNvSpPr txBox="1"/>
          <p:nvPr/>
        </p:nvSpPr>
        <p:spPr>
          <a:xfrm>
            <a:off x="2425287" y="4233125"/>
            <a:ext cx="1224644" cy="1015663"/>
          </a:xfrm>
          <a:prstGeom prst="rect">
            <a:avLst/>
          </a:prstGeom>
          <a:noFill/>
        </p:spPr>
        <p:txBody>
          <a:bodyPr wrap="square" rtlCol="0">
            <a:spAutoFit/>
          </a:bodyPr>
          <a:lstStyle/>
          <a:p>
            <a:pPr algn="ctr"/>
            <a:r>
              <a:rPr lang="en-US" sz="2000" dirty="0" smtClean="0">
                <a:solidFill>
                  <a:srgbClr val="0070C0"/>
                </a:solidFill>
              </a:rPr>
              <a:t>Extended Q-grams </a:t>
            </a:r>
          </a:p>
          <a:p>
            <a:pPr algn="ctr"/>
            <a:r>
              <a:rPr lang="en-US" sz="2000" dirty="0" smtClean="0">
                <a:solidFill>
                  <a:srgbClr val="0070C0"/>
                </a:solidFill>
              </a:rPr>
              <a:t>Blocking</a:t>
            </a:r>
            <a:endParaRPr lang="en-US" sz="2000" dirty="0">
              <a:solidFill>
                <a:srgbClr val="0070C0"/>
              </a:solidFill>
            </a:endParaRPr>
          </a:p>
        </p:txBody>
      </p:sp>
      <p:sp>
        <p:nvSpPr>
          <p:cNvPr id="9" name="TextBox 8"/>
          <p:cNvSpPr txBox="1"/>
          <p:nvPr/>
        </p:nvSpPr>
        <p:spPr>
          <a:xfrm>
            <a:off x="5929745" y="2082781"/>
            <a:ext cx="1224644" cy="707886"/>
          </a:xfrm>
          <a:prstGeom prst="rect">
            <a:avLst/>
          </a:prstGeom>
          <a:noFill/>
        </p:spPr>
        <p:txBody>
          <a:bodyPr wrap="square" rtlCol="0">
            <a:spAutoFit/>
          </a:bodyPr>
          <a:lstStyle/>
          <a:p>
            <a:pPr algn="ctr"/>
            <a:r>
              <a:rPr lang="en-US" sz="2000" dirty="0" smtClean="0">
                <a:solidFill>
                  <a:srgbClr val="FF0000"/>
                </a:solidFill>
              </a:rPr>
              <a:t>Suffix</a:t>
            </a:r>
          </a:p>
          <a:p>
            <a:pPr algn="ctr"/>
            <a:r>
              <a:rPr lang="en-US" sz="2000" dirty="0" smtClean="0">
                <a:solidFill>
                  <a:srgbClr val="FF0000"/>
                </a:solidFill>
              </a:rPr>
              <a:t>Arrays</a:t>
            </a:r>
            <a:endParaRPr lang="en-US" sz="2000" dirty="0">
              <a:solidFill>
                <a:srgbClr val="FF0000"/>
              </a:solidFill>
            </a:endParaRPr>
          </a:p>
        </p:txBody>
      </p:sp>
      <p:sp>
        <p:nvSpPr>
          <p:cNvPr id="11" name="TextBox 10"/>
          <p:cNvSpPr txBox="1"/>
          <p:nvPr/>
        </p:nvSpPr>
        <p:spPr>
          <a:xfrm>
            <a:off x="5266134" y="4245181"/>
            <a:ext cx="1224644" cy="707886"/>
          </a:xfrm>
          <a:prstGeom prst="rect">
            <a:avLst/>
          </a:prstGeom>
          <a:noFill/>
        </p:spPr>
        <p:txBody>
          <a:bodyPr wrap="square" rtlCol="0">
            <a:spAutoFit/>
          </a:bodyPr>
          <a:lstStyle/>
          <a:p>
            <a:pPr algn="ctr"/>
            <a:r>
              <a:rPr lang="en-US" sz="2000" dirty="0" smtClean="0">
                <a:solidFill>
                  <a:srgbClr val="FF0000"/>
                </a:solidFill>
              </a:rPr>
              <a:t>Canopy</a:t>
            </a:r>
          </a:p>
          <a:p>
            <a:pPr algn="ctr"/>
            <a:r>
              <a:rPr lang="en-US" sz="2000" dirty="0" smtClean="0">
                <a:solidFill>
                  <a:srgbClr val="FF0000"/>
                </a:solidFill>
              </a:rPr>
              <a:t>Clustering</a:t>
            </a:r>
            <a:endParaRPr lang="en-US" sz="2000" dirty="0">
              <a:solidFill>
                <a:srgbClr val="FF0000"/>
              </a:solidFill>
            </a:endParaRPr>
          </a:p>
        </p:txBody>
      </p:sp>
      <p:sp>
        <p:nvSpPr>
          <p:cNvPr id="12" name="TextBox 11"/>
          <p:cNvSpPr txBox="1"/>
          <p:nvPr/>
        </p:nvSpPr>
        <p:spPr>
          <a:xfrm>
            <a:off x="5266211" y="5414522"/>
            <a:ext cx="1224644" cy="1015663"/>
          </a:xfrm>
          <a:prstGeom prst="rect">
            <a:avLst/>
          </a:prstGeom>
          <a:noFill/>
        </p:spPr>
        <p:txBody>
          <a:bodyPr wrap="square" rtlCol="0">
            <a:spAutoFit/>
          </a:bodyPr>
          <a:lstStyle/>
          <a:p>
            <a:pPr algn="ctr"/>
            <a:r>
              <a:rPr lang="en-US" sz="2000" dirty="0" smtClean="0">
                <a:solidFill>
                  <a:srgbClr val="FF0000"/>
                </a:solidFill>
              </a:rPr>
              <a:t>Extended</a:t>
            </a:r>
          </a:p>
          <a:p>
            <a:pPr algn="ctr"/>
            <a:r>
              <a:rPr lang="en-US" sz="2000" dirty="0" smtClean="0">
                <a:solidFill>
                  <a:srgbClr val="FF0000"/>
                </a:solidFill>
              </a:rPr>
              <a:t>Canopy</a:t>
            </a:r>
          </a:p>
          <a:p>
            <a:pPr algn="ctr"/>
            <a:r>
              <a:rPr lang="en-US" sz="2000" dirty="0" smtClean="0">
                <a:solidFill>
                  <a:srgbClr val="FF0000"/>
                </a:solidFill>
              </a:rPr>
              <a:t>Clustering</a:t>
            </a:r>
            <a:endParaRPr lang="en-US" sz="2000" dirty="0">
              <a:solidFill>
                <a:srgbClr val="FF0000"/>
              </a:solidFill>
            </a:endParaRPr>
          </a:p>
        </p:txBody>
      </p:sp>
      <p:cxnSp>
        <p:nvCxnSpPr>
          <p:cNvPr id="14" name="Straight Arrow Connector 13"/>
          <p:cNvCxnSpPr>
            <a:stCxn id="2" idx="2"/>
          </p:cNvCxnSpPr>
          <p:nvPr/>
        </p:nvCxnSpPr>
        <p:spPr>
          <a:xfrm flipH="1">
            <a:off x="2514602" y="1679283"/>
            <a:ext cx="2003646" cy="4034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 idx="2"/>
            <a:endCxn id="4" idx="0"/>
          </p:cNvCxnSpPr>
          <p:nvPr/>
        </p:nvCxnSpPr>
        <p:spPr>
          <a:xfrm>
            <a:off x="2180359" y="2790667"/>
            <a:ext cx="8166" cy="55711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 idx="2"/>
          </p:cNvCxnSpPr>
          <p:nvPr/>
        </p:nvCxnSpPr>
        <p:spPr>
          <a:xfrm>
            <a:off x="4518248" y="1679283"/>
            <a:ext cx="1653952" cy="4034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490854" y="2729112"/>
            <a:ext cx="1" cy="6186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 idx="2"/>
          </p:cNvCxnSpPr>
          <p:nvPr/>
        </p:nvCxnSpPr>
        <p:spPr>
          <a:xfrm>
            <a:off x="4518248" y="1679283"/>
            <a:ext cx="15654" cy="10221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5" idx="2"/>
            <a:endCxn id="6" idx="0"/>
          </p:cNvCxnSpPr>
          <p:nvPr/>
        </p:nvCxnSpPr>
        <p:spPr>
          <a:xfrm flipH="1">
            <a:off x="3037609" y="3409331"/>
            <a:ext cx="1537113" cy="8237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878454" y="4872817"/>
            <a:ext cx="1" cy="6186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5" idx="2"/>
            <a:endCxn id="11" idx="0"/>
          </p:cNvCxnSpPr>
          <p:nvPr/>
        </p:nvCxnSpPr>
        <p:spPr>
          <a:xfrm>
            <a:off x="4574722" y="3409331"/>
            <a:ext cx="1303734" cy="8358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itle 1"/>
          <p:cNvSpPr>
            <a:spLocks noGrp="1"/>
          </p:cNvSpPr>
          <p:nvPr>
            <p:ph type="title" idx="4294967295"/>
          </p:nvPr>
        </p:nvSpPr>
        <p:spPr>
          <a:xfrm>
            <a:off x="0" y="43625"/>
            <a:ext cx="9144000" cy="721079"/>
          </a:xfrm>
        </p:spPr>
        <p:txBody>
          <a:bodyPr>
            <a:normAutofit fontScale="90000"/>
          </a:bodyPr>
          <a:lstStyle/>
          <a:p>
            <a:r>
              <a:rPr lang="en-US" dirty="0" smtClean="0"/>
              <a:t>Overview of Schema-based Methods</a:t>
            </a:r>
            <a:endParaRPr lang="en-US" dirty="0"/>
          </a:p>
        </p:txBody>
      </p:sp>
      <p:sp>
        <p:nvSpPr>
          <p:cNvPr id="7" name="Footer Placeholder 6"/>
          <p:cNvSpPr>
            <a:spLocks noGrp="1"/>
          </p:cNvSpPr>
          <p:nvPr>
            <p:ph type="ftr" sz="quarter" idx="11"/>
          </p:nvPr>
        </p:nvSpPr>
        <p:spPr/>
        <p:txBody>
          <a:bodyPr/>
          <a:lstStyle/>
          <a:p>
            <a:r>
              <a:rPr lang="en-US" smtClean="0"/>
              <a:t>Papadakis &amp; Palpanas, ScaDS, Leipzig, July 2016</a:t>
            </a:r>
            <a:endParaRPr lang="el-GR"/>
          </a:p>
        </p:txBody>
      </p:sp>
      <p:cxnSp>
        <p:nvCxnSpPr>
          <p:cNvPr id="25" name="Straight Arrow Connector 24"/>
          <p:cNvCxnSpPr/>
          <p:nvPr/>
        </p:nvCxnSpPr>
        <p:spPr>
          <a:xfrm>
            <a:off x="4574722" y="3436998"/>
            <a:ext cx="1" cy="6186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83311" y="4038430"/>
            <a:ext cx="1382823" cy="400110"/>
          </a:xfrm>
          <a:prstGeom prst="rect">
            <a:avLst/>
          </a:prstGeom>
          <a:noFill/>
        </p:spPr>
        <p:txBody>
          <a:bodyPr wrap="square" rtlCol="0">
            <a:spAutoFit/>
          </a:bodyPr>
          <a:lstStyle/>
          <a:p>
            <a:pPr algn="ctr"/>
            <a:r>
              <a:rPr lang="en-US" sz="2000" dirty="0" err="1" smtClean="0">
                <a:solidFill>
                  <a:srgbClr val="FF0000"/>
                </a:solidFill>
              </a:rPr>
              <a:t>MFIBlocks</a:t>
            </a:r>
            <a:endParaRPr lang="en-US" sz="2000" dirty="0">
              <a:solidFill>
                <a:srgbClr val="FF0000"/>
              </a:solidFill>
            </a:endParaRPr>
          </a:p>
        </p:txBody>
      </p:sp>
      <p:sp>
        <p:nvSpPr>
          <p:cNvPr id="30" name="TextBox 29"/>
          <p:cNvSpPr txBox="1"/>
          <p:nvPr/>
        </p:nvSpPr>
        <p:spPr>
          <a:xfrm>
            <a:off x="5482666" y="3347777"/>
            <a:ext cx="2016223" cy="707886"/>
          </a:xfrm>
          <a:prstGeom prst="rect">
            <a:avLst/>
          </a:prstGeom>
          <a:noFill/>
        </p:spPr>
        <p:txBody>
          <a:bodyPr wrap="square" rtlCol="0">
            <a:spAutoFit/>
          </a:bodyPr>
          <a:lstStyle/>
          <a:p>
            <a:pPr algn="ctr"/>
            <a:r>
              <a:rPr lang="en-US" sz="2000" dirty="0" smtClean="0">
                <a:solidFill>
                  <a:srgbClr val="FF0000"/>
                </a:solidFill>
              </a:rPr>
              <a:t>Extended Suffix</a:t>
            </a:r>
          </a:p>
          <a:p>
            <a:pPr algn="ctr"/>
            <a:r>
              <a:rPr lang="en-US" sz="2000" dirty="0" smtClean="0">
                <a:solidFill>
                  <a:srgbClr val="FF0000"/>
                </a:solidFill>
              </a:rPr>
              <a:t>Arrays</a:t>
            </a:r>
            <a:endParaRPr lang="en-US" sz="2000" dirty="0">
              <a:solidFill>
                <a:srgbClr val="FF0000"/>
              </a:solidFill>
            </a:endParaRPr>
          </a:p>
        </p:txBody>
      </p:sp>
    </p:spTree>
    <p:extLst>
      <p:ext uri="{BB962C8B-B14F-4D97-AF65-F5344CB8AC3E}">
        <p14:creationId xmlns:p14="http://schemas.microsoft.com/office/powerpoint/2010/main" val="21384067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79173"/>
            <a:ext cx="9036496" cy="400110"/>
          </a:xfrm>
          <a:prstGeom prst="rect">
            <a:avLst/>
          </a:prstGeom>
          <a:noFill/>
        </p:spPr>
        <p:txBody>
          <a:bodyPr wrap="square" rtlCol="0">
            <a:spAutoFit/>
          </a:bodyPr>
          <a:lstStyle/>
          <a:p>
            <a:pPr algn="ctr"/>
            <a:r>
              <a:rPr lang="en-US" sz="2000" dirty="0" smtClean="0">
                <a:solidFill>
                  <a:srgbClr val="0070C0"/>
                </a:solidFill>
              </a:rPr>
              <a:t>Standard Blocking</a:t>
            </a:r>
          </a:p>
        </p:txBody>
      </p:sp>
      <p:sp>
        <p:nvSpPr>
          <p:cNvPr id="3" name="TextBox 2"/>
          <p:cNvSpPr txBox="1"/>
          <p:nvPr/>
        </p:nvSpPr>
        <p:spPr>
          <a:xfrm>
            <a:off x="1323108" y="2082781"/>
            <a:ext cx="1714501" cy="707886"/>
          </a:xfrm>
          <a:prstGeom prst="rect">
            <a:avLst/>
          </a:prstGeom>
          <a:noFill/>
        </p:spPr>
        <p:txBody>
          <a:bodyPr wrap="square" rtlCol="0">
            <a:spAutoFit/>
          </a:bodyPr>
          <a:lstStyle/>
          <a:p>
            <a:pPr algn="ctr"/>
            <a:r>
              <a:rPr lang="en-US" sz="2000" dirty="0" smtClean="0">
                <a:solidFill>
                  <a:srgbClr val="FF0000"/>
                </a:solidFill>
              </a:rPr>
              <a:t>Sorted </a:t>
            </a:r>
          </a:p>
          <a:p>
            <a:pPr algn="ctr"/>
            <a:r>
              <a:rPr lang="en-US" sz="2000" dirty="0" smtClean="0">
                <a:solidFill>
                  <a:srgbClr val="FF0000"/>
                </a:solidFill>
              </a:rPr>
              <a:t>Neighborhood</a:t>
            </a:r>
            <a:endParaRPr lang="en-US" sz="2000" dirty="0">
              <a:solidFill>
                <a:srgbClr val="FF0000"/>
              </a:solidFill>
            </a:endParaRPr>
          </a:p>
        </p:txBody>
      </p:sp>
      <p:sp>
        <p:nvSpPr>
          <p:cNvPr id="4" name="TextBox 3"/>
          <p:cNvSpPr txBox="1"/>
          <p:nvPr/>
        </p:nvSpPr>
        <p:spPr>
          <a:xfrm>
            <a:off x="1208810" y="3347777"/>
            <a:ext cx="1959430" cy="707886"/>
          </a:xfrm>
          <a:prstGeom prst="rect">
            <a:avLst/>
          </a:prstGeom>
          <a:noFill/>
        </p:spPr>
        <p:txBody>
          <a:bodyPr wrap="square" rtlCol="0">
            <a:spAutoFit/>
          </a:bodyPr>
          <a:lstStyle/>
          <a:p>
            <a:pPr algn="ctr"/>
            <a:r>
              <a:rPr lang="en-US" sz="2000" dirty="0" smtClean="0">
                <a:solidFill>
                  <a:srgbClr val="0070C0"/>
                </a:solidFill>
              </a:rPr>
              <a:t>Extended Sorted </a:t>
            </a:r>
          </a:p>
          <a:p>
            <a:pPr algn="ctr"/>
            <a:r>
              <a:rPr lang="en-US" sz="2000" dirty="0" smtClean="0">
                <a:solidFill>
                  <a:srgbClr val="0070C0"/>
                </a:solidFill>
              </a:rPr>
              <a:t>Neighborhood</a:t>
            </a:r>
            <a:endParaRPr lang="en-US" sz="2000" dirty="0">
              <a:solidFill>
                <a:srgbClr val="0070C0"/>
              </a:solidFill>
            </a:endParaRPr>
          </a:p>
        </p:txBody>
      </p:sp>
      <p:sp>
        <p:nvSpPr>
          <p:cNvPr id="5" name="TextBox 4"/>
          <p:cNvSpPr txBox="1"/>
          <p:nvPr/>
        </p:nvSpPr>
        <p:spPr>
          <a:xfrm>
            <a:off x="3962400" y="2701445"/>
            <a:ext cx="1224644" cy="707886"/>
          </a:xfrm>
          <a:prstGeom prst="rect">
            <a:avLst/>
          </a:prstGeom>
          <a:noFill/>
        </p:spPr>
        <p:txBody>
          <a:bodyPr wrap="square" rtlCol="0">
            <a:spAutoFit/>
          </a:bodyPr>
          <a:lstStyle/>
          <a:p>
            <a:pPr algn="ctr"/>
            <a:r>
              <a:rPr lang="en-US" sz="2000" dirty="0" smtClean="0">
                <a:solidFill>
                  <a:srgbClr val="0070C0"/>
                </a:solidFill>
              </a:rPr>
              <a:t>Q-grams </a:t>
            </a:r>
          </a:p>
          <a:p>
            <a:pPr algn="ctr"/>
            <a:r>
              <a:rPr lang="en-US" sz="2000" dirty="0" smtClean="0">
                <a:solidFill>
                  <a:srgbClr val="0070C0"/>
                </a:solidFill>
              </a:rPr>
              <a:t>Blocking</a:t>
            </a:r>
            <a:endParaRPr lang="en-US" sz="2000" dirty="0">
              <a:solidFill>
                <a:srgbClr val="0070C0"/>
              </a:solidFill>
            </a:endParaRPr>
          </a:p>
        </p:txBody>
      </p:sp>
      <p:sp>
        <p:nvSpPr>
          <p:cNvPr id="6" name="TextBox 5"/>
          <p:cNvSpPr txBox="1"/>
          <p:nvPr/>
        </p:nvSpPr>
        <p:spPr>
          <a:xfrm>
            <a:off x="2425287" y="4233125"/>
            <a:ext cx="1224644" cy="1015663"/>
          </a:xfrm>
          <a:prstGeom prst="rect">
            <a:avLst/>
          </a:prstGeom>
          <a:noFill/>
        </p:spPr>
        <p:txBody>
          <a:bodyPr wrap="square" rtlCol="0">
            <a:spAutoFit/>
          </a:bodyPr>
          <a:lstStyle/>
          <a:p>
            <a:pPr algn="ctr"/>
            <a:r>
              <a:rPr lang="en-US" sz="2000" dirty="0" smtClean="0">
                <a:solidFill>
                  <a:srgbClr val="0070C0"/>
                </a:solidFill>
              </a:rPr>
              <a:t>Extended Q-grams </a:t>
            </a:r>
          </a:p>
          <a:p>
            <a:pPr algn="ctr"/>
            <a:r>
              <a:rPr lang="en-US" sz="2000" dirty="0" smtClean="0">
                <a:solidFill>
                  <a:srgbClr val="0070C0"/>
                </a:solidFill>
              </a:rPr>
              <a:t>Blocking</a:t>
            </a:r>
            <a:endParaRPr lang="en-US" sz="2000" dirty="0">
              <a:solidFill>
                <a:srgbClr val="0070C0"/>
              </a:solidFill>
            </a:endParaRPr>
          </a:p>
        </p:txBody>
      </p:sp>
      <p:sp>
        <p:nvSpPr>
          <p:cNvPr id="9" name="TextBox 8"/>
          <p:cNvSpPr txBox="1"/>
          <p:nvPr/>
        </p:nvSpPr>
        <p:spPr>
          <a:xfrm>
            <a:off x="5929745" y="2082781"/>
            <a:ext cx="1224644" cy="707886"/>
          </a:xfrm>
          <a:prstGeom prst="rect">
            <a:avLst/>
          </a:prstGeom>
          <a:noFill/>
        </p:spPr>
        <p:txBody>
          <a:bodyPr wrap="square" rtlCol="0">
            <a:spAutoFit/>
          </a:bodyPr>
          <a:lstStyle/>
          <a:p>
            <a:pPr algn="ctr"/>
            <a:r>
              <a:rPr lang="en-US" sz="2000" dirty="0" smtClean="0">
                <a:solidFill>
                  <a:srgbClr val="FF0000"/>
                </a:solidFill>
              </a:rPr>
              <a:t>Suffix</a:t>
            </a:r>
          </a:p>
          <a:p>
            <a:pPr algn="ctr"/>
            <a:r>
              <a:rPr lang="en-US" sz="2000" dirty="0" smtClean="0">
                <a:solidFill>
                  <a:srgbClr val="FF0000"/>
                </a:solidFill>
              </a:rPr>
              <a:t>Arrays</a:t>
            </a:r>
            <a:endParaRPr lang="en-US" sz="2000" dirty="0">
              <a:solidFill>
                <a:srgbClr val="FF0000"/>
              </a:solidFill>
            </a:endParaRPr>
          </a:p>
        </p:txBody>
      </p:sp>
      <p:sp>
        <p:nvSpPr>
          <p:cNvPr id="11" name="TextBox 10"/>
          <p:cNvSpPr txBox="1"/>
          <p:nvPr/>
        </p:nvSpPr>
        <p:spPr>
          <a:xfrm>
            <a:off x="5266134" y="4245181"/>
            <a:ext cx="1224644" cy="707886"/>
          </a:xfrm>
          <a:prstGeom prst="rect">
            <a:avLst/>
          </a:prstGeom>
          <a:noFill/>
        </p:spPr>
        <p:txBody>
          <a:bodyPr wrap="square" rtlCol="0">
            <a:spAutoFit/>
          </a:bodyPr>
          <a:lstStyle/>
          <a:p>
            <a:pPr algn="ctr"/>
            <a:r>
              <a:rPr lang="en-US" sz="2000" dirty="0" smtClean="0">
                <a:solidFill>
                  <a:srgbClr val="FF0000"/>
                </a:solidFill>
              </a:rPr>
              <a:t>Canopy</a:t>
            </a:r>
          </a:p>
          <a:p>
            <a:pPr algn="ctr"/>
            <a:r>
              <a:rPr lang="en-US" sz="2000" dirty="0" smtClean="0">
                <a:solidFill>
                  <a:srgbClr val="FF0000"/>
                </a:solidFill>
              </a:rPr>
              <a:t>Clustering</a:t>
            </a:r>
            <a:endParaRPr lang="en-US" sz="2000" dirty="0">
              <a:solidFill>
                <a:srgbClr val="FF0000"/>
              </a:solidFill>
            </a:endParaRPr>
          </a:p>
        </p:txBody>
      </p:sp>
      <p:sp>
        <p:nvSpPr>
          <p:cNvPr id="12" name="TextBox 11"/>
          <p:cNvSpPr txBox="1"/>
          <p:nvPr/>
        </p:nvSpPr>
        <p:spPr>
          <a:xfrm>
            <a:off x="5266211" y="5414522"/>
            <a:ext cx="1224644" cy="1015663"/>
          </a:xfrm>
          <a:prstGeom prst="rect">
            <a:avLst/>
          </a:prstGeom>
          <a:noFill/>
        </p:spPr>
        <p:txBody>
          <a:bodyPr wrap="square" rtlCol="0">
            <a:spAutoFit/>
          </a:bodyPr>
          <a:lstStyle/>
          <a:p>
            <a:pPr algn="ctr"/>
            <a:r>
              <a:rPr lang="en-US" sz="2000" dirty="0" smtClean="0">
                <a:solidFill>
                  <a:srgbClr val="FF0000"/>
                </a:solidFill>
              </a:rPr>
              <a:t>Extended</a:t>
            </a:r>
          </a:p>
          <a:p>
            <a:pPr algn="ctr"/>
            <a:r>
              <a:rPr lang="en-US" sz="2000" dirty="0" smtClean="0">
                <a:solidFill>
                  <a:srgbClr val="FF0000"/>
                </a:solidFill>
              </a:rPr>
              <a:t>Canopy</a:t>
            </a:r>
          </a:p>
          <a:p>
            <a:pPr algn="ctr"/>
            <a:r>
              <a:rPr lang="en-US" sz="2000" dirty="0" smtClean="0">
                <a:solidFill>
                  <a:srgbClr val="FF0000"/>
                </a:solidFill>
              </a:rPr>
              <a:t>Clustering</a:t>
            </a:r>
            <a:endParaRPr lang="en-US" sz="2000" dirty="0">
              <a:solidFill>
                <a:srgbClr val="FF0000"/>
              </a:solidFill>
            </a:endParaRPr>
          </a:p>
        </p:txBody>
      </p:sp>
      <p:cxnSp>
        <p:nvCxnSpPr>
          <p:cNvPr id="14" name="Straight Arrow Connector 13"/>
          <p:cNvCxnSpPr>
            <a:stCxn id="2" idx="2"/>
          </p:cNvCxnSpPr>
          <p:nvPr/>
        </p:nvCxnSpPr>
        <p:spPr>
          <a:xfrm flipH="1">
            <a:off x="2514602" y="1679283"/>
            <a:ext cx="2003646" cy="4034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 idx="2"/>
            <a:endCxn id="4" idx="0"/>
          </p:cNvCxnSpPr>
          <p:nvPr/>
        </p:nvCxnSpPr>
        <p:spPr>
          <a:xfrm>
            <a:off x="2180359" y="2790667"/>
            <a:ext cx="8166" cy="55711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 idx="2"/>
          </p:cNvCxnSpPr>
          <p:nvPr/>
        </p:nvCxnSpPr>
        <p:spPr>
          <a:xfrm>
            <a:off x="4518248" y="1679283"/>
            <a:ext cx="1653952" cy="4034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490854" y="2729112"/>
            <a:ext cx="1" cy="6186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 idx="2"/>
          </p:cNvCxnSpPr>
          <p:nvPr/>
        </p:nvCxnSpPr>
        <p:spPr>
          <a:xfrm>
            <a:off x="4518248" y="1679283"/>
            <a:ext cx="15654" cy="10221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5" idx="2"/>
            <a:endCxn id="6" idx="0"/>
          </p:cNvCxnSpPr>
          <p:nvPr/>
        </p:nvCxnSpPr>
        <p:spPr>
          <a:xfrm flipH="1">
            <a:off x="3037609" y="3409331"/>
            <a:ext cx="1537113" cy="8237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878454" y="4872817"/>
            <a:ext cx="1" cy="6186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5" idx="2"/>
            <a:endCxn id="11" idx="0"/>
          </p:cNvCxnSpPr>
          <p:nvPr/>
        </p:nvCxnSpPr>
        <p:spPr>
          <a:xfrm>
            <a:off x="4574722" y="3409331"/>
            <a:ext cx="1303734" cy="8358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smtClean="0"/>
              <a:t>Papadakis &amp; Palpanas, ScaDS, Leipzig, July 2016</a:t>
            </a:r>
            <a:endParaRPr lang="el-GR"/>
          </a:p>
        </p:txBody>
      </p:sp>
      <p:cxnSp>
        <p:nvCxnSpPr>
          <p:cNvPr id="25" name="Straight Arrow Connector 24"/>
          <p:cNvCxnSpPr/>
          <p:nvPr/>
        </p:nvCxnSpPr>
        <p:spPr>
          <a:xfrm>
            <a:off x="4574722" y="3436998"/>
            <a:ext cx="1" cy="6186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83311" y="4038430"/>
            <a:ext cx="1382823" cy="400110"/>
          </a:xfrm>
          <a:prstGeom prst="rect">
            <a:avLst/>
          </a:prstGeom>
          <a:noFill/>
        </p:spPr>
        <p:txBody>
          <a:bodyPr wrap="square" rtlCol="0">
            <a:spAutoFit/>
          </a:bodyPr>
          <a:lstStyle/>
          <a:p>
            <a:pPr algn="ctr"/>
            <a:r>
              <a:rPr lang="en-US" sz="2000" dirty="0" err="1" smtClean="0">
                <a:solidFill>
                  <a:srgbClr val="FF0000"/>
                </a:solidFill>
              </a:rPr>
              <a:t>MFIBlocks</a:t>
            </a:r>
            <a:endParaRPr lang="en-US" sz="2000" dirty="0">
              <a:solidFill>
                <a:srgbClr val="FF0000"/>
              </a:solidFill>
            </a:endParaRPr>
          </a:p>
        </p:txBody>
      </p:sp>
      <p:sp>
        <p:nvSpPr>
          <p:cNvPr id="24" name="Rectangle 23"/>
          <p:cNvSpPr/>
          <p:nvPr/>
        </p:nvSpPr>
        <p:spPr>
          <a:xfrm>
            <a:off x="5652120" y="2119048"/>
            <a:ext cx="1728192" cy="1919382"/>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482666" y="3347777"/>
            <a:ext cx="2016223" cy="707886"/>
          </a:xfrm>
          <a:prstGeom prst="rect">
            <a:avLst/>
          </a:prstGeom>
          <a:noFill/>
        </p:spPr>
        <p:txBody>
          <a:bodyPr wrap="square" rtlCol="0">
            <a:spAutoFit/>
          </a:bodyPr>
          <a:lstStyle/>
          <a:p>
            <a:pPr algn="ctr"/>
            <a:r>
              <a:rPr lang="en-US" sz="2000" dirty="0" smtClean="0">
                <a:solidFill>
                  <a:srgbClr val="FF0000"/>
                </a:solidFill>
              </a:rPr>
              <a:t>Extended Suffix</a:t>
            </a:r>
          </a:p>
          <a:p>
            <a:pPr algn="ctr"/>
            <a:r>
              <a:rPr lang="en-US" sz="2000" dirty="0" smtClean="0">
                <a:solidFill>
                  <a:srgbClr val="FF0000"/>
                </a:solidFill>
              </a:rPr>
              <a:t>Arrays</a:t>
            </a:r>
            <a:endParaRPr lang="en-US" sz="2000" dirty="0">
              <a:solidFill>
                <a:srgbClr val="FF0000"/>
              </a:solidFill>
            </a:endParaRPr>
          </a:p>
        </p:txBody>
      </p:sp>
      <p:sp>
        <p:nvSpPr>
          <p:cNvPr id="29" name="Title 1"/>
          <p:cNvSpPr>
            <a:spLocks noGrp="1"/>
          </p:cNvSpPr>
          <p:nvPr>
            <p:ph type="title" idx="4294967295"/>
          </p:nvPr>
        </p:nvSpPr>
        <p:spPr>
          <a:xfrm>
            <a:off x="0" y="259649"/>
            <a:ext cx="9144000" cy="721079"/>
          </a:xfrm>
        </p:spPr>
        <p:txBody>
          <a:bodyPr>
            <a:normAutofit fontScale="90000"/>
          </a:bodyPr>
          <a:lstStyle/>
          <a:p>
            <a:r>
              <a:rPr lang="en-US" dirty="0" smtClean="0"/>
              <a:t>Overview of Schema-based Methods</a:t>
            </a:r>
            <a:br>
              <a:rPr lang="en-US" dirty="0" smtClean="0"/>
            </a:br>
            <a:r>
              <a:rPr lang="en-US" sz="3100" dirty="0" smtClean="0"/>
              <a:t>blocks contain entities with </a:t>
            </a:r>
            <a:r>
              <a:rPr lang="en-US" sz="3100" b="1" dirty="0" smtClean="0">
                <a:solidFill>
                  <a:srgbClr val="C00000"/>
                </a:solidFill>
              </a:rPr>
              <a:t>same</a:t>
            </a:r>
            <a:r>
              <a:rPr lang="en-US" sz="3100" dirty="0" smtClean="0">
                <a:solidFill>
                  <a:srgbClr val="C00000"/>
                </a:solidFill>
              </a:rPr>
              <a:t> </a:t>
            </a:r>
            <a:r>
              <a:rPr lang="en-US" sz="3100" dirty="0" smtClean="0"/>
              <a:t>blocking keys</a:t>
            </a:r>
            <a:endParaRPr lang="en-US" dirty="0"/>
          </a:p>
        </p:txBody>
      </p:sp>
    </p:spTree>
    <p:extLst>
      <p:ext uri="{BB962C8B-B14F-4D97-AF65-F5344CB8AC3E}">
        <p14:creationId xmlns:p14="http://schemas.microsoft.com/office/powerpoint/2010/main" val="15228424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0" y="1279173"/>
            <a:ext cx="9036496" cy="400110"/>
          </a:xfrm>
          <a:prstGeom prst="rect">
            <a:avLst/>
          </a:prstGeom>
          <a:noFill/>
        </p:spPr>
        <p:txBody>
          <a:bodyPr wrap="square" rtlCol="0">
            <a:spAutoFit/>
          </a:bodyPr>
          <a:lstStyle/>
          <a:p>
            <a:pPr algn="ctr"/>
            <a:r>
              <a:rPr lang="en-US" sz="2000" dirty="0" smtClean="0">
                <a:solidFill>
                  <a:srgbClr val="0070C0"/>
                </a:solidFill>
              </a:rPr>
              <a:t>Standard Blocking</a:t>
            </a:r>
          </a:p>
        </p:txBody>
      </p:sp>
      <p:sp>
        <p:nvSpPr>
          <p:cNvPr id="3" name="TextBox 2"/>
          <p:cNvSpPr txBox="1"/>
          <p:nvPr/>
        </p:nvSpPr>
        <p:spPr>
          <a:xfrm>
            <a:off x="1323108" y="2082781"/>
            <a:ext cx="1714501" cy="707886"/>
          </a:xfrm>
          <a:prstGeom prst="rect">
            <a:avLst/>
          </a:prstGeom>
          <a:noFill/>
        </p:spPr>
        <p:txBody>
          <a:bodyPr wrap="square" rtlCol="0">
            <a:spAutoFit/>
          </a:bodyPr>
          <a:lstStyle/>
          <a:p>
            <a:pPr algn="ctr"/>
            <a:r>
              <a:rPr lang="en-US" sz="2000" dirty="0" smtClean="0">
                <a:solidFill>
                  <a:srgbClr val="FF0000"/>
                </a:solidFill>
              </a:rPr>
              <a:t>Sorted </a:t>
            </a:r>
          </a:p>
          <a:p>
            <a:pPr algn="ctr"/>
            <a:r>
              <a:rPr lang="en-US" sz="2000" dirty="0" smtClean="0">
                <a:solidFill>
                  <a:srgbClr val="FF0000"/>
                </a:solidFill>
              </a:rPr>
              <a:t>Neighborhood</a:t>
            </a:r>
            <a:endParaRPr lang="en-US" sz="2000" dirty="0">
              <a:solidFill>
                <a:srgbClr val="FF0000"/>
              </a:solidFill>
            </a:endParaRPr>
          </a:p>
        </p:txBody>
      </p:sp>
      <p:sp>
        <p:nvSpPr>
          <p:cNvPr id="4" name="TextBox 3"/>
          <p:cNvSpPr txBox="1"/>
          <p:nvPr/>
        </p:nvSpPr>
        <p:spPr>
          <a:xfrm>
            <a:off x="1208810" y="3347777"/>
            <a:ext cx="1959430" cy="707886"/>
          </a:xfrm>
          <a:prstGeom prst="rect">
            <a:avLst/>
          </a:prstGeom>
          <a:noFill/>
        </p:spPr>
        <p:txBody>
          <a:bodyPr wrap="square" rtlCol="0">
            <a:spAutoFit/>
          </a:bodyPr>
          <a:lstStyle/>
          <a:p>
            <a:pPr algn="ctr"/>
            <a:r>
              <a:rPr lang="en-US" sz="2000" dirty="0" smtClean="0">
                <a:solidFill>
                  <a:srgbClr val="0070C0"/>
                </a:solidFill>
              </a:rPr>
              <a:t>Extended Sorted </a:t>
            </a:r>
          </a:p>
          <a:p>
            <a:pPr algn="ctr"/>
            <a:r>
              <a:rPr lang="en-US" sz="2000" dirty="0" smtClean="0">
                <a:solidFill>
                  <a:srgbClr val="0070C0"/>
                </a:solidFill>
              </a:rPr>
              <a:t>Neighborhood</a:t>
            </a:r>
            <a:endParaRPr lang="en-US" sz="2000" dirty="0">
              <a:solidFill>
                <a:srgbClr val="0070C0"/>
              </a:solidFill>
            </a:endParaRPr>
          </a:p>
        </p:txBody>
      </p:sp>
      <p:sp>
        <p:nvSpPr>
          <p:cNvPr id="5" name="TextBox 4"/>
          <p:cNvSpPr txBox="1"/>
          <p:nvPr/>
        </p:nvSpPr>
        <p:spPr>
          <a:xfrm>
            <a:off x="3962400" y="2701445"/>
            <a:ext cx="1224644" cy="707886"/>
          </a:xfrm>
          <a:prstGeom prst="rect">
            <a:avLst/>
          </a:prstGeom>
          <a:noFill/>
        </p:spPr>
        <p:txBody>
          <a:bodyPr wrap="square" rtlCol="0">
            <a:spAutoFit/>
          </a:bodyPr>
          <a:lstStyle/>
          <a:p>
            <a:pPr algn="ctr"/>
            <a:r>
              <a:rPr lang="en-US" sz="2000" dirty="0" smtClean="0">
                <a:solidFill>
                  <a:srgbClr val="0070C0"/>
                </a:solidFill>
              </a:rPr>
              <a:t>Q-grams </a:t>
            </a:r>
          </a:p>
          <a:p>
            <a:pPr algn="ctr"/>
            <a:r>
              <a:rPr lang="en-US" sz="2000" dirty="0" smtClean="0">
                <a:solidFill>
                  <a:srgbClr val="0070C0"/>
                </a:solidFill>
              </a:rPr>
              <a:t>Blocking</a:t>
            </a:r>
            <a:endParaRPr lang="en-US" sz="2000" dirty="0">
              <a:solidFill>
                <a:srgbClr val="0070C0"/>
              </a:solidFill>
            </a:endParaRPr>
          </a:p>
        </p:txBody>
      </p:sp>
      <p:sp>
        <p:nvSpPr>
          <p:cNvPr id="6" name="TextBox 5"/>
          <p:cNvSpPr txBox="1"/>
          <p:nvPr/>
        </p:nvSpPr>
        <p:spPr>
          <a:xfrm>
            <a:off x="2425287" y="4233125"/>
            <a:ext cx="1224644" cy="1015663"/>
          </a:xfrm>
          <a:prstGeom prst="rect">
            <a:avLst/>
          </a:prstGeom>
          <a:noFill/>
        </p:spPr>
        <p:txBody>
          <a:bodyPr wrap="square" rtlCol="0">
            <a:spAutoFit/>
          </a:bodyPr>
          <a:lstStyle/>
          <a:p>
            <a:pPr algn="ctr"/>
            <a:r>
              <a:rPr lang="en-US" sz="2000" dirty="0" smtClean="0">
                <a:solidFill>
                  <a:srgbClr val="0070C0"/>
                </a:solidFill>
              </a:rPr>
              <a:t>Extended Q-grams </a:t>
            </a:r>
          </a:p>
          <a:p>
            <a:pPr algn="ctr"/>
            <a:r>
              <a:rPr lang="en-US" sz="2000" dirty="0" smtClean="0">
                <a:solidFill>
                  <a:srgbClr val="0070C0"/>
                </a:solidFill>
              </a:rPr>
              <a:t>Blocking</a:t>
            </a:r>
            <a:endParaRPr lang="en-US" sz="2000" dirty="0">
              <a:solidFill>
                <a:srgbClr val="0070C0"/>
              </a:solidFill>
            </a:endParaRPr>
          </a:p>
        </p:txBody>
      </p:sp>
      <p:sp>
        <p:nvSpPr>
          <p:cNvPr id="9" name="TextBox 8"/>
          <p:cNvSpPr txBox="1"/>
          <p:nvPr/>
        </p:nvSpPr>
        <p:spPr>
          <a:xfrm>
            <a:off x="5929745" y="2082781"/>
            <a:ext cx="1224644" cy="707886"/>
          </a:xfrm>
          <a:prstGeom prst="rect">
            <a:avLst/>
          </a:prstGeom>
          <a:noFill/>
        </p:spPr>
        <p:txBody>
          <a:bodyPr wrap="square" rtlCol="0">
            <a:spAutoFit/>
          </a:bodyPr>
          <a:lstStyle/>
          <a:p>
            <a:pPr algn="ctr"/>
            <a:r>
              <a:rPr lang="en-US" sz="2000" dirty="0" smtClean="0">
                <a:solidFill>
                  <a:srgbClr val="FF0000"/>
                </a:solidFill>
              </a:rPr>
              <a:t>Suffix</a:t>
            </a:r>
          </a:p>
          <a:p>
            <a:pPr algn="ctr"/>
            <a:r>
              <a:rPr lang="en-US" sz="2000" dirty="0" smtClean="0">
                <a:solidFill>
                  <a:srgbClr val="FF0000"/>
                </a:solidFill>
              </a:rPr>
              <a:t>Arrays</a:t>
            </a:r>
            <a:endParaRPr lang="en-US" sz="2000" dirty="0">
              <a:solidFill>
                <a:srgbClr val="FF0000"/>
              </a:solidFill>
            </a:endParaRPr>
          </a:p>
        </p:txBody>
      </p:sp>
      <p:sp>
        <p:nvSpPr>
          <p:cNvPr id="11" name="TextBox 10"/>
          <p:cNvSpPr txBox="1"/>
          <p:nvPr/>
        </p:nvSpPr>
        <p:spPr>
          <a:xfrm>
            <a:off x="5266134" y="4245181"/>
            <a:ext cx="1224644" cy="707886"/>
          </a:xfrm>
          <a:prstGeom prst="rect">
            <a:avLst/>
          </a:prstGeom>
          <a:noFill/>
        </p:spPr>
        <p:txBody>
          <a:bodyPr wrap="square" rtlCol="0">
            <a:spAutoFit/>
          </a:bodyPr>
          <a:lstStyle/>
          <a:p>
            <a:pPr algn="ctr"/>
            <a:r>
              <a:rPr lang="en-US" sz="2000" dirty="0" smtClean="0">
                <a:solidFill>
                  <a:srgbClr val="FF0000"/>
                </a:solidFill>
              </a:rPr>
              <a:t>Canopy</a:t>
            </a:r>
          </a:p>
          <a:p>
            <a:pPr algn="ctr"/>
            <a:r>
              <a:rPr lang="en-US" sz="2000" dirty="0" smtClean="0">
                <a:solidFill>
                  <a:srgbClr val="FF0000"/>
                </a:solidFill>
              </a:rPr>
              <a:t>Clustering</a:t>
            </a:r>
            <a:endParaRPr lang="en-US" sz="2000" dirty="0">
              <a:solidFill>
                <a:srgbClr val="FF0000"/>
              </a:solidFill>
            </a:endParaRPr>
          </a:p>
        </p:txBody>
      </p:sp>
      <p:sp>
        <p:nvSpPr>
          <p:cNvPr id="12" name="TextBox 11"/>
          <p:cNvSpPr txBox="1"/>
          <p:nvPr/>
        </p:nvSpPr>
        <p:spPr>
          <a:xfrm>
            <a:off x="5266211" y="5414522"/>
            <a:ext cx="1224644" cy="1015663"/>
          </a:xfrm>
          <a:prstGeom prst="rect">
            <a:avLst/>
          </a:prstGeom>
          <a:noFill/>
        </p:spPr>
        <p:txBody>
          <a:bodyPr wrap="square" rtlCol="0">
            <a:spAutoFit/>
          </a:bodyPr>
          <a:lstStyle/>
          <a:p>
            <a:pPr algn="ctr"/>
            <a:r>
              <a:rPr lang="en-US" sz="2000" dirty="0" smtClean="0">
                <a:solidFill>
                  <a:srgbClr val="FF0000"/>
                </a:solidFill>
              </a:rPr>
              <a:t>Extended</a:t>
            </a:r>
          </a:p>
          <a:p>
            <a:pPr algn="ctr"/>
            <a:r>
              <a:rPr lang="en-US" sz="2000" dirty="0" smtClean="0">
                <a:solidFill>
                  <a:srgbClr val="FF0000"/>
                </a:solidFill>
              </a:rPr>
              <a:t>Canopy</a:t>
            </a:r>
          </a:p>
          <a:p>
            <a:pPr algn="ctr"/>
            <a:r>
              <a:rPr lang="en-US" sz="2000" dirty="0" smtClean="0">
                <a:solidFill>
                  <a:srgbClr val="FF0000"/>
                </a:solidFill>
              </a:rPr>
              <a:t>Clustering</a:t>
            </a:r>
            <a:endParaRPr lang="en-US" sz="2000" dirty="0">
              <a:solidFill>
                <a:srgbClr val="FF0000"/>
              </a:solidFill>
            </a:endParaRPr>
          </a:p>
        </p:txBody>
      </p:sp>
      <p:cxnSp>
        <p:nvCxnSpPr>
          <p:cNvPr id="14" name="Straight Arrow Connector 13"/>
          <p:cNvCxnSpPr>
            <a:stCxn id="2" idx="2"/>
          </p:cNvCxnSpPr>
          <p:nvPr/>
        </p:nvCxnSpPr>
        <p:spPr>
          <a:xfrm flipH="1">
            <a:off x="2514602" y="1679283"/>
            <a:ext cx="2003646" cy="4034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 idx="2"/>
            <a:endCxn id="4" idx="0"/>
          </p:cNvCxnSpPr>
          <p:nvPr/>
        </p:nvCxnSpPr>
        <p:spPr>
          <a:xfrm>
            <a:off x="2180359" y="2790667"/>
            <a:ext cx="8166" cy="55711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 idx="2"/>
          </p:cNvCxnSpPr>
          <p:nvPr/>
        </p:nvCxnSpPr>
        <p:spPr>
          <a:xfrm>
            <a:off x="4518248" y="1679283"/>
            <a:ext cx="1653952" cy="4034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490854" y="2729112"/>
            <a:ext cx="1" cy="6186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 idx="2"/>
          </p:cNvCxnSpPr>
          <p:nvPr/>
        </p:nvCxnSpPr>
        <p:spPr>
          <a:xfrm>
            <a:off x="4518248" y="1679283"/>
            <a:ext cx="15654" cy="10221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5" idx="2"/>
            <a:endCxn id="6" idx="0"/>
          </p:cNvCxnSpPr>
          <p:nvPr/>
        </p:nvCxnSpPr>
        <p:spPr>
          <a:xfrm flipH="1">
            <a:off x="3037609" y="3409331"/>
            <a:ext cx="1537113" cy="8237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878454" y="4872817"/>
            <a:ext cx="1" cy="6186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5" idx="2"/>
            <a:endCxn id="11" idx="0"/>
          </p:cNvCxnSpPr>
          <p:nvPr/>
        </p:nvCxnSpPr>
        <p:spPr>
          <a:xfrm>
            <a:off x="4574722" y="3409331"/>
            <a:ext cx="1303734" cy="8358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smtClean="0"/>
              <a:t>Papadakis &amp; Palpanas, ScaDS, Leipzig, July 2016</a:t>
            </a:r>
            <a:endParaRPr lang="el-GR"/>
          </a:p>
        </p:txBody>
      </p:sp>
      <p:cxnSp>
        <p:nvCxnSpPr>
          <p:cNvPr id="25" name="Straight Arrow Connector 24"/>
          <p:cNvCxnSpPr/>
          <p:nvPr/>
        </p:nvCxnSpPr>
        <p:spPr>
          <a:xfrm>
            <a:off x="4574722" y="3436998"/>
            <a:ext cx="1" cy="6186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83311" y="4038430"/>
            <a:ext cx="1382823" cy="400110"/>
          </a:xfrm>
          <a:prstGeom prst="rect">
            <a:avLst/>
          </a:prstGeom>
          <a:noFill/>
        </p:spPr>
        <p:txBody>
          <a:bodyPr wrap="square" rtlCol="0">
            <a:spAutoFit/>
          </a:bodyPr>
          <a:lstStyle/>
          <a:p>
            <a:pPr algn="ctr"/>
            <a:r>
              <a:rPr lang="en-US" sz="2000" dirty="0" err="1" smtClean="0">
                <a:solidFill>
                  <a:srgbClr val="FF0000"/>
                </a:solidFill>
              </a:rPr>
              <a:t>MFIBlocks</a:t>
            </a:r>
            <a:endParaRPr lang="en-US" sz="2000" dirty="0">
              <a:solidFill>
                <a:srgbClr val="FF0000"/>
              </a:solidFill>
            </a:endParaRPr>
          </a:p>
        </p:txBody>
      </p:sp>
      <p:sp>
        <p:nvSpPr>
          <p:cNvPr id="24" name="Rectangle 23"/>
          <p:cNvSpPr/>
          <p:nvPr/>
        </p:nvSpPr>
        <p:spPr>
          <a:xfrm>
            <a:off x="5652120" y="2119048"/>
            <a:ext cx="1728192" cy="1919382"/>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482666" y="3347777"/>
            <a:ext cx="2016223" cy="707886"/>
          </a:xfrm>
          <a:prstGeom prst="rect">
            <a:avLst/>
          </a:prstGeom>
          <a:noFill/>
        </p:spPr>
        <p:txBody>
          <a:bodyPr wrap="square" rtlCol="0">
            <a:spAutoFit/>
          </a:bodyPr>
          <a:lstStyle/>
          <a:p>
            <a:pPr algn="ctr"/>
            <a:r>
              <a:rPr lang="en-US" sz="2000" dirty="0" smtClean="0">
                <a:solidFill>
                  <a:srgbClr val="FF0000"/>
                </a:solidFill>
              </a:rPr>
              <a:t>Extended Suffix</a:t>
            </a:r>
          </a:p>
          <a:p>
            <a:pPr algn="ctr"/>
            <a:r>
              <a:rPr lang="en-US" sz="2000" dirty="0" smtClean="0">
                <a:solidFill>
                  <a:srgbClr val="FF0000"/>
                </a:solidFill>
              </a:rPr>
              <a:t>Arrays</a:t>
            </a:r>
            <a:endParaRPr lang="en-US" sz="2000" dirty="0">
              <a:solidFill>
                <a:srgbClr val="FF0000"/>
              </a:solidFill>
            </a:endParaRPr>
          </a:p>
        </p:txBody>
      </p:sp>
      <p:sp>
        <p:nvSpPr>
          <p:cNvPr id="29" name="Title 1"/>
          <p:cNvSpPr>
            <a:spLocks noGrp="1"/>
          </p:cNvSpPr>
          <p:nvPr>
            <p:ph type="title" idx="4294967295"/>
          </p:nvPr>
        </p:nvSpPr>
        <p:spPr>
          <a:xfrm>
            <a:off x="0" y="259649"/>
            <a:ext cx="9144000" cy="721079"/>
          </a:xfrm>
        </p:spPr>
        <p:txBody>
          <a:bodyPr>
            <a:normAutofit fontScale="90000"/>
          </a:bodyPr>
          <a:lstStyle/>
          <a:p>
            <a:r>
              <a:rPr lang="en-US" dirty="0" smtClean="0"/>
              <a:t>Overview of Schema-based Methods</a:t>
            </a:r>
            <a:br>
              <a:rPr lang="en-US" dirty="0" smtClean="0"/>
            </a:br>
            <a:r>
              <a:rPr lang="en-US" sz="3100" dirty="0" smtClean="0"/>
              <a:t>blocks contain entities with same blocking keys</a:t>
            </a:r>
            <a:endParaRPr lang="en-US" dirty="0"/>
          </a:p>
        </p:txBody>
      </p:sp>
      <p:sp>
        <p:nvSpPr>
          <p:cNvPr id="31" name="TextBox 30"/>
          <p:cNvSpPr txBox="1"/>
          <p:nvPr/>
        </p:nvSpPr>
        <p:spPr>
          <a:xfrm>
            <a:off x="7636071" y="2546888"/>
            <a:ext cx="1199559" cy="830997"/>
          </a:xfrm>
          <a:prstGeom prst="rect">
            <a:avLst/>
          </a:prstGeom>
          <a:noFill/>
        </p:spPr>
        <p:txBody>
          <a:bodyPr wrap="none" rtlCol="0">
            <a:spAutoFit/>
          </a:bodyPr>
          <a:lstStyle/>
          <a:p>
            <a:pPr algn="ctr"/>
            <a:r>
              <a:rPr lang="en-US" sz="1600" b="1" dirty="0" smtClean="0">
                <a:solidFill>
                  <a:srgbClr val="FF0000"/>
                </a:solidFill>
              </a:rPr>
              <a:t>PROACTIVE </a:t>
            </a:r>
          </a:p>
          <a:p>
            <a:pPr algn="ctr"/>
            <a:r>
              <a:rPr lang="en-US" sz="1600" b="1" dirty="0" smtClean="0">
                <a:solidFill>
                  <a:srgbClr val="FF0000"/>
                </a:solidFill>
              </a:rPr>
              <a:t>BLOCKING</a:t>
            </a:r>
          </a:p>
          <a:p>
            <a:pPr algn="ctr"/>
            <a:r>
              <a:rPr lang="en-US" sz="1600" b="1" dirty="0" smtClean="0">
                <a:solidFill>
                  <a:srgbClr val="FF0000"/>
                </a:solidFill>
              </a:rPr>
              <a:t>METHODS</a:t>
            </a:r>
            <a:endParaRPr lang="en-US" sz="1600" b="1" dirty="0">
              <a:solidFill>
                <a:srgbClr val="FF0000"/>
              </a:solidFill>
            </a:endParaRPr>
          </a:p>
        </p:txBody>
      </p:sp>
      <p:sp>
        <p:nvSpPr>
          <p:cNvPr id="33" name="Explosion 2 32"/>
          <p:cNvSpPr/>
          <p:nvPr/>
        </p:nvSpPr>
        <p:spPr>
          <a:xfrm rot="1108525">
            <a:off x="7149064" y="2097071"/>
            <a:ext cx="2324500" cy="1709738"/>
          </a:xfrm>
          <a:prstGeom prst="irregularSeal2">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846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idx="4294967295"/>
          </p:nvPr>
        </p:nvSpPr>
        <p:spPr>
          <a:xfrm>
            <a:off x="0" y="0"/>
            <a:ext cx="9144000" cy="721079"/>
          </a:xfrm>
        </p:spPr>
        <p:txBody>
          <a:bodyPr>
            <a:normAutofit fontScale="90000"/>
          </a:bodyPr>
          <a:lstStyle/>
          <a:p>
            <a:r>
              <a:rPr lang="en-US" dirty="0" smtClean="0"/>
              <a:t>However …</a:t>
            </a:r>
          </a:p>
        </p:txBody>
      </p:sp>
      <p:sp>
        <p:nvSpPr>
          <p:cNvPr id="487427" name="Rectangle 3"/>
          <p:cNvSpPr>
            <a:spLocks noGrp="1" noChangeArrowheads="1"/>
          </p:cNvSpPr>
          <p:nvPr>
            <p:ph idx="4294967295"/>
          </p:nvPr>
        </p:nvSpPr>
        <p:spPr>
          <a:xfrm>
            <a:off x="0" y="989091"/>
            <a:ext cx="8229689" cy="4938161"/>
          </a:xfrm>
        </p:spPr>
        <p:txBody>
          <a:bodyPr>
            <a:normAutofit/>
          </a:bodyPr>
          <a:lstStyle/>
          <a:p>
            <a:pPr>
              <a:buFont typeface="Wingdings 2" pitchFamily="18" charset="2"/>
              <a:buNone/>
            </a:pPr>
            <a:r>
              <a:rPr lang="en-US" sz="2400" b="1" i="1" dirty="0" smtClean="0">
                <a:latin typeface="Arial" charset="0"/>
              </a:rPr>
              <a:t>How many names, descriptions or IDs (URIs) are </a:t>
            </a:r>
          </a:p>
          <a:p>
            <a:pPr>
              <a:buFont typeface="Wingdings 2" pitchFamily="18" charset="2"/>
              <a:buNone/>
            </a:pPr>
            <a:r>
              <a:rPr lang="en-US" sz="2400" b="1" i="1" dirty="0" smtClean="0">
                <a:latin typeface="Arial" charset="0"/>
              </a:rPr>
              <a:t>used for the same real-world </a:t>
            </a:r>
            <a:r>
              <a:rPr lang="en-US" sz="2400" b="1" i="1" dirty="0" smtClean="0"/>
              <a:t>“</a:t>
            </a:r>
            <a:r>
              <a:rPr lang="en-US" sz="2400" b="1" i="1" dirty="0" smtClean="0">
                <a:latin typeface="Arial" charset="0"/>
              </a:rPr>
              <a:t>entity</a:t>
            </a:r>
            <a:r>
              <a:rPr lang="en-US" sz="2400" b="1" i="1" dirty="0" smtClean="0"/>
              <a:t>”</a:t>
            </a:r>
            <a:r>
              <a:rPr lang="en-US" sz="2400" b="1" i="1" dirty="0" smtClean="0">
                <a:latin typeface="Arial" charset="0"/>
              </a:rPr>
              <a:t>?</a:t>
            </a:r>
          </a:p>
        </p:txBody>
      </p:sp>
      <p:sp>
        <p:nvSpPr>
          <p:cNvPr id="487428" name="Text Box 4"/>
          <p:cNvSpPr txBox="1">
            <a:spLocks noChangeArrowheads="1"/>
          </p:cNvSpPr>
          <p:nvPr/>
        </p:nvSpPr>
        <p:spPr bwMode="auto">
          <a:xfrm>
            <a:off x="4002007" y="2072308"/>
            <a:ext cx="4899023" cy="1884618"/>
          </a:xfrm>
          <a:prstGeom prst="rect">
            <a:avLst/>
          </a:prstGeom>
          <a:noFill/>
          <a:ln w="9525">
            <a:solidFill>
              <a:schemeClr val="tx1"/>
            </a:solidFill>
            <a:miter lim="800000"/>
            <a:headEnd/>
            <a:tailEnd/>
          </a:ln>
          <a:effectLst/>
        </p:spPr>
        <p:txBody>
          <a:bodyPr wrap="square" lIns="91434" tIns="45717" rIns="91434" bIns="45717">
            <a:spAutoFit/>
          </a:bodyPr>
          <a:lstStyle/>
          <a:p>
            <a:pPr eaLnBrk="0" hangingPunct="0">
              <a:lnSpc>
                <a:spcPct val="91000"/>
              </a:lnSpc>
              <a:buClr>
                <a:srgbClr val="000000"/>
              </a:buClr>
              <a:buSzPct val="100000"/>
              <a:buFont typeface="Arial" charset="0"/>
              <a:buNone/>
            </a:pPr>
            <a:r>
              <a:rPr lang="en-US" sz="1600" dirty="0">
                <a:latin typeface="Times New Roman" pitchFamily="18" charset="0"/>
              </a:rPr>
              <a:t>London </a:t>
            </a:r>
            <a:r>
              <a:rPr lang="en-US" sz="1600" dirty="0" err="1">
                <a:latin typeface="Times New Roman" pitchFamily="18" charset="0"/>
              </a:rPr>
              <a:t>런던</a:t>
            </a:r>
            <a:r>
              <a:rPr lang="en-US" sz="1600" dirty="0">
                <a:latin typeface="Times New Roman" pitchFamily="18" charset="0"/>
              </a:rPr>
              <a:t> </a:t>
            </a:r>
            <a:r>
              <a:rPr lang="syr-SY" sz="1600" dirty="0">
                <a:latin typeface="Times New Roman" pitchFamily="18" charset="0"/>
              </a:rPr>
              <a:t>ܠܘܢܕܘܢ</a:t>
            </a:r>
            <a:r>
              <a:rPr lang="hi-IN" sz="1600" dirty="0">
                <a:latin typeface="Times New Roman" pitchFamily="18" charset="0"/>
              </a:rPr>
              <a:t> लंडन लंदन </a:t>
            </a:r>
            <a:r>
              <a:rPr lang="gu-IN" sz="1600" dirty="0">
                <a:latin typeface="Times New Roman" pitchFamily="18" charset="0"/>
              </a:rPr>
              <a:t>લંડન </a:t>
            </a:r>
            <a:r>
              <a:rPr lang="en-US" sz="1600" dirty="0" err="1">
                <a:latin typeface="Times New Roman" pitchFamily="18" charset="0"/>
              </a:rPr>
              <a:t>ለንደን</a:t>
            </a:r>
            <a:r>
              <a:rPr lang="en-US" sz="1600" dirty="0">
                <a:latin typeface="Times New Roman" pitchFamily="18" charset="0"/>
              </a:rPr>
              <a:t> </a:t>
            </a:r>
            <a:r>
              <a:rPr lang="en-US" sz="1600" dirty="0" err="1">
                <a:latin typeface="Times New Roman" pitchFamily="18" charset="0"/>
              </a:rPr>
              <a:t>ロンドン</a:t>
            </a:r>
            <a:r>
              <a:rPr lang="en-US" sz="1600" dirty="0">
                <a:latin typeface="Times New Roman" pitchFamily="18" charset="0"/>
              </a:rPr>
              <a:t> </a:t>
            </a:r>
            <a:r>
              <a:rPr lang="bn-IN" sz="1600" dirty="0">
                <a:latin typeface="Times New Roman" pitchFamily="18" charset="0"/>
              </a:rPr>
              <a:t>লন্ডন </a:t>
            </a:r>
            <a:r>
              <a:rPr lang="th-TH" sz="1600" dirty="0">
                <a:latin typeface="Times New Roman" pitchFamily="18" charset="0"/>
              </a:rPr>
              <a:t>ลอนดอน </a:t>
            </a:r>
            <a:r>
              <a:rPr lang="ta-IN" sz="1600" dirty="0">
                <a:latin typeface="Times New Roman" pitchFamily="18" charset="0"/>
              </a:rPr>
              <a:t>இலண்டன் </a:t>
            </a:r>
            <a:r>
              <a:rPr lang="en-US" sz="1600" dirty="0" err="1">
                <a:latin typeface="Times New Roman" pitchFamily="18" charset="0"/>
              </a:rPr>
              <a:t>ლონდონი</a:t>
            </a:r>
            <a:r>
              <a:rPr lang="en-US" sz="1600" dirty="0">
                <a:latin typeface="Times New Roman" pitchFamily="18" charset="0"/>
              </a:rPr>
              <a:t> </a:t>
            </a:r>
            <a:r>
              <a:rPr lang="en-US" sz="1600" dirty="0" err="1">
                <a:latin typeface="Times New Roman" pitchFamily="18" charset="0"/>
              </a:rPr>
              <a:t>Llundain</a:t>
            </a:r>
            <a:r>
              <a:rPr lang="en-US" sz="1600" dirty="0">
                <a:latin typeface="Times New Roman" pitchFamily="18" charset="0"/>
              </a:rPr>
              <a:t> </a:t>
            </a:r>
            <a:r>
              <a:rPr lang="en-US" sz="1600" dirty="0" err="1">
                <a:latin typeface="Times New Roman" pitchFamily="18" charset="0"/>
              </a:rPr>
              <a:t>Londain</a:t>
            </a:r>
            <a:r>
              <a:rPr lang="en-US" sz="1600" dirty="0">
                <a:latin typeface="Times New Roman" pitchFamily="18" charset="0"/>
              </a:rPr>
              <a:t> </a:t>
            </a:r>
            <a:r>
              <a:rPr lang="en-US" sz="1600" dirty="0" err="1">
                <a:latin typeface="Times New Roman" pitchFamily="18" charset="0"/>
              </a:rPr>
              <a:t>Londe</a:t>
            </a:r>
            <a:r>
              <a:rPr lang="en-US" sz="1600" dirty="0">
                <a:latin typeface="Times New Roman" pitchFamily="18" charset="0"/>
              </a:rPr>
              <a:t> </a:t>
            </a:r>
            <a:r>
              <a:rPr lang="en-US" sz="1600" dirty="0" err="1">
                <a:latin typeface="Times New Roman" pitchFamily="18" charset="0"/>
              </a:rPr>
              <a:t>Londen</a:t>
            </a:r>
            <a:r>
              <a:rPr lang="en-US" sz="1600" dirty="0">
                <a:latin typeface="Times New Roman" pitchFamily="18" charset="0"/>
              </a:rPr>
              <a:t> </a:t>
            </a:r>
            <a:r>
              <a:rPr lang="en-US" sz="1600" dirty="0" err="1">
                <a:latin typeface="Times New Roman" pitchFamily="18" charset="0"/>
              </a:rPr>
              <a:t>Londen</a:t>
            </a:r>
            <a:r>
              <a:rPr lang="en-US" sz="1600" dirty="0">
                <a:latin typeface="Times New Roman" pitchFamily="18" charset="0"/>
              </a:rPr>
              <a:t> </a:t>
            </a:r>
            <a:r>
              <a:rPr lang="en-US" sz="1600" dirty="0" err="1">
                <a:latin typeface="Times New Roman" pitchFamily="18" charset="0"/>
              </a:rPr>
              <a:t>Londen</a:t>
            </a:r>
            <a:r>
              <a:rPr lang="en-US" sz="1600" dirty="0">
                <a:latin typeface="Times New Roman" pitchFamily="18" charset="0"/>
              </a:rPr>
              <a:t> </a:t>
            </a:r>
            <a:r>
              <a:rPr lang="en-US" sz="1600" dirty="0" err="1">
                <a:latin typeface="Times New Roman" pitchFamily="18" charset="0"/>
              </a:rPr>
              <a:t>Londinium</a:t>
            </a:r>
            <a:r>
              <a:rPr lang="en-US" sz="1600" dirty="0">
                <a:latin typeface="Times New Roman" pitchFamily="18" charset="0"/>
              </a:rPr>
              <a:t> London </a:t>
            </a:r>
            <a:r>
              <a:rPr lang="en-US" sz="1600" dirty="0" err="1">
                <a:latin typeface="Times New Roman" pitchFamily="18" charset="0"/>
              </a:rPr>
              <a:t>Londona</a:t>
            </a:r>
            <a:r>
              <a:rPr lang="en-US" sz="1600" dirty="0">
                <a:latin typeface="Times New Roman" pitchFamily="18" charset="0"/>
              </a:rPr>
              <a:t> </a:t>
            </a:r>
            <a:r>
              <a:rPr lang="en-US" sz="1600" dirty="0" err="1">
                <a:latin typeface="Times New Roman" pitchFamily="18" charset="0"/>
              </a:rPr>
              <a:t>Londonas</a:t>
            </a:r>
            <a:r>
              <a:rPr lang="en-US" sz="1600" dirty="0">
                <a:latin typeface="Times New Roman" pitchFamily="18" charset="0"/>
              </a:rPr>
              <a:t> </a:t>
            </a:r>
            <a:r>
              <a:rPr lang="en-US" sz="1600" dirty="0" err="1">
                <a:latin typeface="Times New Roman" pitchFamily="18" charset="0"/>
              </a:rPr>
              <a:t>Londoni</a:t>
            </a:r>
            <a:r>
              <a:rPr lang="en-US" sz="1600" dirty="0">
                <a:latin typeface="Times New Roman" pitchFamily="18" charset="0"/>
              </a:rPr>
              <a:t> </a:t>
            </a:r>
            <a:r>
              <a:rPr lang="en-US" sz="1600" dirty="0" err="1">
                <a:latin typeface="Times New Roman" pitchFamily="18" charset="0"/>
              </a:rPr>
              <a:t>Londono</a:t>
            </a:r>
            <a:r>
              <a:rPr lang="en-US" sz="1600" dirty="0">
                <a:latin typeface="Times New Roman" pitchFamily="18" charset="0"/>
              </a:rPr>
              <a:t> </a:t>
            </a:r>
            <a:r>
              <a:rPr lang="en-US" sz="1600" dirty="0" err="1">
                <a:latin typeface="Times New Roman" pitchFamily="18" charset="0"/>
              </a:rPr>
              <a:t>Londra</a:t>
            </a:r>
            <a:r>
              <a:rPr lang="en-US" sz="1600" dirty="0">
                <a:latin typeface="Times New Roman" pitchFamily="18" charset="0"/>
              </a:rPr>
              <a:t> </a:t>
            </a:r>
            <a:r>
              <a:rPr lang="en-US" sz="1600" dirty="0" err="1">
                <a:latin typeface="Times New Roman" pitchFamily="18" charset="0"/>
              </a:rPr>
              <a:t>Londres</a:t>
            </a:r>
            <a:r>
              <a:rPr lang="en-US" sz="1600" dirty="0">
                <a:latin typeface="Times New Roman" pitchFamily="18" charset="0"/>
              </a:rPr>
              <a:t> </a:t>
            </a:r>
            <a:r>
              <a:rPr lang="en-US" sz="1600" dirty="0" err="1">
                <a:latin typeface="Times New Roman" pitchFamily="18" charset="0"/>
              </a:rPr>
              <a:t>Londrez</a:t>
            </a:r>
            <a:r>
              <a:rPr lang="en-US" sz="1600" dirty="0">
                <a:latin typeface="Times New Roman" pitchFamily="18" charset="0"/>
              </a:rPr>
              <a:t> </a:t>
            </a:r>
            <a:r>
              <a:rPr lang="en-US" sz="1600" dirty="0" err="1">
                <a:latin typeface="Times New Roman" pitchFamily="18" charset="0"/>
              </a:rPr>
              <a:t>Londyn</a:t>
            </a:r>
            <a:r>
              <a:rPr lang="en-US" sz="1600" dirty="0">
                <a:latin typeface="Times New Roman" pitchFamily="18" charset="0"/>
              </a:rPr>
              <a:t> </a:t>
            </a:r>
            <a:r>
              <a:rPr lang="en-US" sz="1600" dirty="0" err="1">
                <a:latin typeface="Times New Roman" pitchFamily="18" charset="0"/>
              </a:rPr>
              <a:t>Lontoo</a:t>
            </a:r>
            <a:r>
              <a:rPr lang="en-US" sz="1600" dirty="0">
                <a:latin typeface="Times New Roman" pitchFamily="18" charset="0"/>
              </a:rPr>
              <a:t> </a:t>
            </a:r>
            <a:r>
              <a:rPr lang="en-US" sz="1600" dirty="0" err="1">
                <a:latin typeface="Times New Roman" pitchFamily="18" charset="0"/>
              </a:rPr>
              <a:t>Loundres</a:t>
            </a:r>
            <a:r>
              <a:rPr lang="en-US" sz="1600" dirty="0">
                <a:latin typeface="Times New Roman" pitchFamily="18" charset="0"/>
              </a:rPr>
              <a:t> </a:t>
            </a:r>
            <a:r>
              <a:rPr lang="en-US" sz="1600" dirty="0" err="1">
                <a:latin typeface="Times New Roman" pitchFamily="18" charset="0"/>
              </a:rPr>
              <a:t>Luân</a:t>
            </a:r>
            <a:r>
              <a:rPr lang="en-US" sz="1600" dirty="0">
                <a:latin typeface="Times New Roman" pitchFamily="18" charset="0"/>
              </a:rPr>
              <a:t> </a:t>
            </a:r>
            <a:r>
              <a:rPr lang="en-US" sz="1600" dirty="0" err="1">
                <a:latin typeface="Times New Roman" pitchFamily="18" charset="0"/>
              </a:rPr>
              <a:t>Đôn</a:t>
            </a:r>
            <a:r>
              <a:rPr lang="en-US" sz="1600" dirty="0">
                <a:latin typeface="Times New Roman" pitchFamily="18" charset="0"/>
              </a:rPr>
              <a:t> </a:t>
            </a:r>
            <a:r>
              <a:rPr lang="en-US" sz="1600" dirty="0" err="1">
                <a:latin typeface="Times New Roman" pitchFamily="18" charset="0"/>
              </a:rPr>
              <a:t>Lunden</a:t>
            </a:r>
            <a:r>
              <a:rPr lang="en-US" sz="1600" dirty="0">
                <a:latin typeface="Times New Roman" pitchFamily="18" charset="0"/>
              </a:rPr>
              <a:t> </a:t>
            </a:r>
            <a:r>
              <a:rPr lang="en-US" sz="1600" dirty="0" err="1">
                <a:latin typeface="Times New Roman" pitchFamily="18" charset="0"/>
              </a:rPr>
              <a:t>Lundúnir</a:t>
            </a:r>
            <a:r>
              <a:rPr lang="en-US" sz="1600" dirty="0">
                <a:latin typeface="Times New Roman" pitchFamily="18" charset="0"/>
              </a:rPr>
              <a:t> </a:t>
            </a:r>
            <a:r>
              <a:rPr lang="en-US" sz="1600" dirty="0" err="1">
                <a:latin typeface="Times New Roman" pitchFamily="18" charset="0"/>
              </a:rPr>
              <a:t>Lunnainn</a:t>
            </a:r>
            <a:r>
              <a:rPr lang="en-US" sz="1600" dirty="0">
                <a:latin typeface="Times New Roman" pitchFamily="18" charset="0"/>
              </a:rPr>
              <a:t> </a:t>
            </a:r>
            <a:r>
              <a:rPr lang="en-US" sz="1600" dirty="0" err="1">
                <a:latin typeface="Times New Roman" pitchFamily="18" charset="0"/>
              </a:rPr>
              <a:t>Lunnon</a:t>
            </a:r>
            <a:r>
              <a:rPr lang="en-US" sz="1600" dirty="0">
                <a:latin typeface="Times New Roman" pitchFamily="18" charset="0"/>
              </a:rPr>
              <a:t> </a:t>
            </a:r>
            <a:r>
              <a:rPr lang="ar-SA" sz="1600" dirty="0">
                <a:latin typeface="Times New Roman" pitchFamily="18" charset="0"/>
              </a:rPr>
              <a:t>لندن لندن لندن لوندون </a:t>
            </a:r>
            <a:r>
              <a:rPr lang="he-IL" sz="1600" dirty="0">
                <a:latin typeface="Times New Roman" pitchFamily="18" charset="0"/>
              </a:rPr>
              <a:t>לאנדאן לונדון</a:t>
            </a:r>
            <a:r>
              <a:rPr lang="en-US" sz="1600" dirty="0">
                <a:latin typeface="Times New Roman" pitchFamily="18" charset="0"/>
              </a:rPr>
              <a:t> </a:t>
            </a:r>
            <a:r>
              <a:rPr lang="en-US" sz="1600" dirty="0" err="1">
                <a:latin typeface="Times New Roman" pitchFamily="18" charset="0"/>
              </a:rPr>
              <a:t>Λονδίνο</a:t>
            </a:r>
            <a:r>
              <a:rPr lang="en-US" sz="1600" dirty="0">
                <a:latin typeface="Times New Roman" pitchFamily="18" charset="0"/>
              </a:rPr>
              <a:t> </a:t>
            </a:r>
            <a:r>
              <a:rPr lang="en-US" sz="1600" dirty="0" err="1">
                <a:latin typeface="Times New Roman" pitchFamily="18" charset="0"/>
              </a:rPr>
              <a:t>Лёндан</a:t>
            </a:r>
            <a:r>
              <a:rPr lang="en-US" sz="1600" dirty="0">
                <a:latin typeface="Times New Roman" pitchFamily="18" charset="0"/>
              </a:rPr>
              <a:t> </a:t>
            </a:r>
            <a:r>
              <a:rPr lang="en-US" sz="1600" dirty="0" err="1">
                <a:latin typeface="Times New Roman" pitchFamily="18" charset="0"/>
              </a:rPr>
              <a:t>Лондан</a:t>
            </a:r>
            <a:r>
              <a:rPr lang="en-US" sz="1600" dirty="0">
                <a:latin typeface="Times New Roman" pitchFamily="18" charset="0"/>
              </a:rPr>
              <a:t> </a:t>
            </a:r>
            <a:r>
              <a:rPr lang="en-US" sz="1600" dirty="0" err="1">
                <a:latin typeface="Times New Roman" pitchFamily="18" charset="0"/>
              </a:rPr>
              <a:t>Лондон</a:t>
            </a:r>
            <a:r>
              <a:rPr lang="en-US" sz="1600" dirty="0">
                <a:latin typeface="Times New Roman" pitchFamily="18" charset="0"/>
              </a:rPr>
              <a:t> </a:t>
            </a:r>
            <a:r>
              <a:rPr lang="en-US" sz="1600" dirty="0" err="1">
                <a:latin typeface="Times New Roman" pitchFamily="18" charset="0"/>
              </a:rPr>
              <a:t>Лондон</a:t>
            </a:r>
            <a:r>
              <a:rPr lang="en-US" sz="1600" dirty="0">
                <a:latin typeface="Times New Roman" pitchFamily="18" charset="0"/>
              </a:rPr>
              <a:t> </a:t>
            </a:r>
            <a:r>
              <a:rPr lang="en-US" sz="1600" dirty="0" err="1">
                <a:latin typeface="Times New Roman" pitchFamily="18" charset="0"/>
              </a:rPr>
              <a:t>Лондон</a:t>
            </a:r>
            <a:r>
              <a:rPr lang="en-US" sz="1600" dirty="0">
                <a:latin typeface="Times New Roman" pitchFamily="18" charset="0"/>
              </a:rPr>
              <a:t> </a:t>
            </a:r>
            <a:r>
              <a:rPr lang="en-US" sz="1600" dirty="0" err="1">
                <a:latin typeface="Times New Roman" pitchFamily="18" charset="0"/>
              </a:rPr>
              <a:t>Լոնդոն</a:t>
            </a:r>
            <a:r>
              <a:rPr lang="en-US" sz="1600" dirty="0">
                <a:latin typeface="Times New Roman" pitchFamily="18" charset="0"/>
              </a:rPr>
              <a:t> </a:t>
            </a:r>
            <a:r>
              <a:rPr lang="en-US" sz="1600" dirty="0" err="1">
                <a:latin typeface="Times New Roman" pitchFamily="18" charset="0"/>
              </a:rPr>
              <a:t>伦敦</a:t>
            </a:r>
            <a:r>
              <a:rPr lang="en-US" sz="1600" dirty="0">
                <a:latin typeface="Times New Roman" pitchFamily="18" charset="0"/>
              </a:rPr>
              <a:t> …</a:t>
            </a:r>
          </a:p>
        </p:txBody>
      </p:sp>
      <p:sp>
        <p:nvSpPr>
          <p:cNvPr id="487431" name="Text Box 7"/>
          <p:cNvSpPr txBox="1">
            <a:spLocks noChangeArrowheads="1"/>
          </p:cNvSpPr>
          <p:nvPr/>
        </p:nvSpPr>
        <p:spPr bwMode="auto">
          <a:xfrm>
            <a:off x="4002007" y="4092017"/>
            <a:ext cx="4899023" cy="1212511"/>
          </a:xfrm>
          <a:prstGeom prst="rect">
            <a:avLst/>
          </a:prstGeom>
          <a:noFill/>
          <a:ln w="9525">
            <a:solidFill>
              <a:schemeClr val="tx1"/>
            </a:solidFill>
            <a:miter lim="800000"/>
            <a:headEnd/>
            <a:tailEnd/>
          </a:ln>
          <a:effectLst/>
        </p:spPr>
        <p:txBody>
          <a:bodyPr wrap="square" lIns="91434" tIns="45717" rIns="91434" bIns="45717">
            <a:spAutoFit/>
          </a:bodyPr>
          <a:lstStyle/>
          <a:p>
            <a:pPr eaLnBrk="0" hangingPunct="0">
              <a:lnSpc>
                <a:spcPct val="91000"/>
              </a:lnSpc>
              <a:buClr>
                <a:srgbClr val="000000"/>
              </a:buClr>
              <a:buSzPct val="100000"/>
              <a:buFont typeface="Arial" charset="0"/>
              <a:buNone/>
            </a:pPr>
            <a:r>
              <a:rPr lang="en-US" sz="1600" dirty="0"/>
              <a:t>capital of UK, host city of the IV Olympic Games, host city of the XIV Olympic Games, future host of the XXX Olympic Games, city of the Westminster Abbey, city of the London Eye, the city described by Charles Dickens in his novels, …</a:t>
            </a:r>
          </a:p>
        </p:txBody>
      </p:sp>
      <p:sp>
        <p:nvSpPr>
          <p:cNvPr id="487432" name="Line 8"/>
          <p:cNvSpPr>
            <a:spLocks noChangeShapeType="1"/>
          </p:cNvSpPr>
          <p:nvPr/>
        </p:nvSpPr>
        <p:spPr bwMode="auto">
          <a:xfrm flipV="1">
            <a:off x="2849481" y="2804196"/>
            <a:ext cx="1158869" cy="1144594"/>
          </a:xfrm>
          <a:prstGeom prst="line">
            <a:avLst/>
          </a:prstGeom>
          <a:noFill/>
          <a:ln w="9525">
            <a:solidFill>
              <a:schemeClr val="tx1"/>
            </a:solidFill>
            <a:round/>
            <a:headEnd/>
            <a:tailEnd type="triangle" w="med" len="med"/>
          </a:ln>
          <a:effectLst/>
        </p:spPr>
        <p:txBody>
          <a:bodyPr lIns="91434" tIns="45717" rIns="91434" bIns="45717"/>
          <a:lstStyle/>
          <a:p>
            <a:endParaRPr lang="en-US"/>
          </a:p>
        </p:txBody>
      </p:sp>
      <p:sp>
        <p:nvSpPr>
          <p:cNvPr id="487433" name="Line 9"/>
          <p:cNvSpPr>
            <a:spLocks noChangeShapeType="1"/>
          </p:cNvSpPr>
          <p:nvPr/>
        </p:nvSpPr>
        <p:spPr bwMode="auto">
          <a:xfrm>
            <a:off x="2849482" y="3948792"/>
            <a:ext cx="1152525" cy="720725"/>
          </a:xfrm>
          <a:prstGeom prst="line">
            <a:avLst/>
          </a:prstGeom>
          <a:noFill/>
          <a:ln w="9525">
            <a:solidFill>
              <a:schemeClr val="tx1"/>
            </a:solidFill>
            <a:round/>
            <a:headEnd/>
            <a:tailEnd type="triangle" w="med" len="med"/>
          </a:ln>
          <a:effectLst/>
        </p:spPr>
        <p:txBody>
          <a:bodyPr lIns="91434" tIns="45717" rIns="91434" bIns="45717"/>
          <a:lstStyle/>
          <a:p>
            <a:endParaRPr lang="en-US"/>
          </a:p>
        </p:txBody>
      </p:sp>
      <p:pic>
        <p:nvPicPr>
          <p:cNvPr id="10" name="Picture 2" descr="C:\Users\a\Desktop\d813489e-50a3-4817-9cfa-cef255d3fede_2012112009391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63" r="5628"/>
          <a:stretch/>
        </p:blipFill>
        <p:spPr bwMode="auto">
          <a:xfrm>
            <a:off x="101857" y="2867046"/>
            <a:ext cx="2779609" cy="212125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9" name="Text Box 6"/>
          <p:cNvSpPr txBox="1">
            <a:spLocks noChangeArrowheads="1"/>
          </p:cNvSpPr>
          <p:nvPr/>
        </p:nvSpPr>
        <p:spPr bwMode="auto">
          <a:xfrm>
            <a:off x="4002007" y="5381793"/>
            <a:ext cx="4063023" cy="988470"/>
          </a:xfrm>
          <a:prstGeom prst="rect">
            <a:avLst/>
          </a:prstGeom>
          <a:noFill/>
          <a:ln w="9525">
            <a:solidFill>
              <a:schemeClr val="tx1"/>
            </a:solidFill>
            <a:miter lim="800000"/>
            <a:headEnd/>
            <a:tailEnd/>
          </a:ln>
          <a:effectLst/>
        </p:spPr>
        <p:txBody>
          <a:bodyPr wrap="none" lIns="91434" tIns="45717" rIns="91434" bIns="45717">
            <a:spAutoFit/>
          </a:bodyPr>
          <a:lstStyle/>
          <a:p>
            <a:pPr eaLnBrk="0" hangingPunct="0">
              <a:lnSpc>
                <a:spcPct val="91000"/>
              </a:lnSpc>
              <a:buClr>
                <a:srgbClr val="000000"/>
              </a:buClr>
              <a:buSzPct val="100000"/>
              <a:buFont typeface="Arial" charset="0"/>
              <a:buNone/>
            </a:pPr>
            <a:r>
              <a:rPr lang="en-US" sz="1600" dirty="0"/>
              <a:t>http://sws.geonames.org/2643743/</a:t>
            </a:r>
          </a:p>
          <a:p>
            <a:pPr eaLnBrk="0" hangingPunct="0">
              <a:lnSpc>
                <a:spcPct val="91000"/>
              </a:lnSpc>
              <a:buClr>
                <a:srgbClr val="000000"/>
              </a:buClr>
              <a:buSzPct val="100000"/>
              <a:buFont typeface="Arial" charset="0"/>
              <a:buNone/>
            </a:pPr>
            <a:r>
              <a:rPr lang="en-US" sz="1600" dirty="0"/>
              <a:t>http://en.wikipedia.org/wiki/London</a:t>
            </a:r>
          </a:p>
          <a:p>
            <a:pPr eaLnBrk="0" hangingPunct="0">
              <a:lnSpc>
                <a:spcPct val="91000"/>
              </a:lnSpc>
              <a:buClr>
                <a:srgbClr val="000000"/>
              </a:buClr>
              <a:buSzPct val="100000"/>
              <a:buFont typeface="Arial" charset="0"/>
              <a:buNone/>
            </a:pPr>
            <a:r>
              <a:rPr lang="en-US" sz="1600" dirty="0"/>
              <a:t>http://dbpedia.org/resource/Category:London</a:t>
            </a:r>
          </a:p>
          <a:p>
            <a:pPr eaLnBrk="0" hangingPunct="0">
              <a:lnSpc>
                <a:spcPct val="91000"/>
              </a:lnSpc>
              <a:buClr>
                <a:srgbClr val="000000"/>
              </a:buClr>
              <a:buSzPct val="100000"/>
              <a:buFont typeface="Arial" charset="0"/>
              <a:buNone/>
            </a:pPr>
            <a:r>
              <a:rPr lang="en-US" sz="1600" dirty="0"/>
              <a:t>…</a:t>
            </a:r>
          </a:p>
        </p:txBody>
      </p:sp>
      <p:sp>
        <p:nvSpPr>
          <p:cNvPr id="11" name="Line 10"/>
          <p:cNvSpPr>
            <a:spLocks noChangeShapeType="1"/>
          </p:cNvSpPr>
          <p:nvPr/>
        </p:nvSpPr>
        <p:spPr bwMode="auto">
          <a:xfrm>
            <a:off x="2849482" y="3948791"/>
            <a:ext cx="1152525" cy="1927240"/>
          </a:xfrm>
          <a:prstGeom prst="line">
            <a:avLst/>
          </a:prstGeom>
          <a:noFill/>
          <a:ln w="9525">
            <a:solidFill>
              <a:schemeClr val="tx1"/>
            </a:solidFill>
            <a:round/>
            <a:headEnd/>
            <a:tailEnd type="triangle" w="med" len="med"/>
          </a:ln>
          <a:effectLst/>
        </p:spPr>
        <p:txBody>
          <a:bodyPr lIns="91434" tIns="45717" rIns="91434" bIns="45717"/>
          <a:lstStyle/>
          <a:p>
            <a:endParaRPr lang="en-US"/>
          </a:p>
        </p:txBody>
      </p:sp>
      <p:sp>
        <p:nvSpPr>
          <p:cNvPr id="2" name="Θέση υποσέλιδου 1"/>
          <p:cNvSpPr>
            <a:spLocks noGrp="1"/>
          </p:cNvSpPr>
          <p:nvPr>
            <p:ph type="ftr" sz="quarter" idx="11"/>
          </p:nvPr>
        </p:nvSpPr>
        <p:spPr/>
        <p:txBody>
          <a:bodyPr/>
          <a:lstStyle/>
          <a:p>
            <a:pPr algn="ctr">
              <a:defRPr/>
            </a:pPr>
            <a:r>
              <a:rPr lang="en-US" smtClean="0"/>
              <a:t>Papadakis &amp; Palpanas, ScaDS, Leipzig, July 2016</a:t>
            </a:r>
            <a:endParaRPr lang="en-US" dirty="0"/>
          </a:p>
        </p:txBody>
      </p:sp>
    </p:spTree>
    <p:extLst>
      <p:ext uri="{BB962C8B-B14F-4D97-AF65-F5344CB8AC3E}">
        <p14:creationId xmlns:p14="http://schemas.microsoft.com/office/powerpoint/2010/main" val="1141615163"/>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052736"/>
          </a:xfrm>
        </p:spPr>
        <p:txBody>
          <a:bodyPr>
            <a:normAutofit/>
          </a:bodyPr>
          <a:lstStyle/>
          <a:p>
            <a:r>
              <a:rPr lang="en-US" dirty="0" smtClean="0"/>
              <a:t>Suffix Arrays Blocking </a:t>
            </a:r>
            <a:r>
              <a:rPr lang="en-US" sz="2200" dirty="0" smtClean="0"/>
              <a:t>[</a:t>
            </a:r>
            <a:r>
              <a:rPr lang="en-US" sz="2200" dirty="0" err="1"/>
              <a:t>Aizawa</a:t>
            </a:r>
            <a:r>
              <a:rPr lang="en-US" sz="2200" dirty="0"/>
              <a:t> et. al., WIRI 2005</a:t>
            </a:r>
            <a:r>
              <a:rPr lang="en-US" sz="2200" dirty="0" smtClean="0"/>
              <a:t>]</a:t>
            </a:r>
            <a:endParaRPr lang="en-US" sz="2200" dirty="0"/>
          </a:p>
        </p:txBody>
      </p:sp>
      <p:sp>
        <p:nvSpPr>
          <p:cNvPr id="3" name="Content Placeholder 2"/>
          <p:cNvSpPr>
            <a:spLocks noGrp="1"/>
          </p:cNvSpPr>
          <p:nvPr>
            <p:ph sz="quarter" idx="4294967295"/>
          </p:nvPr>
        </p:nvSpPr>
        <p:spPr>
          <a:xfrm>
            <a:off x="323528" y="1196752"/>
            <a:ext cx="8568953" cy="5256584"/>
          </a:xfrm>
        </p:spPr>
        <p:txBody>
          <a:bodyPr>
            <a:normAutofit/>
          </a:bodyPr>
          <a:lstStyle/>
          <a:p>
            <a:pPr marL="0" indent="0">
              <a:buNone/>
            </a:pPr>
            <a:r>
              <a:rPr lang="en-US" sz="2400" dirty="0" smtClean="0"/>
              <a:t>Blocks on the </a:t>
            </a:r>
            <a:r>
              <a:rPr lang="en-US" sz="2400" dirty="0" smtClean="0">
                <a:solidFill>
                  <a:srgbClr val="C00000"/>
                </a:solidFill>
              </a:rPr>
              <a:t>equality</a:t>
            </a:r>
            <a:r>
              <a:rPr lang="en-US" sz="2400" dirty="0" smtClean="0"/>
              <a:t> of </a:t>
            </a:r>
            <a:r>
              <a:rPr lang="en-US" sz="2400" dirty="0" err="1" smtClean="0"/>
              <a:t>BKs.</a:t>
            </a:r>
            <a:endParaRPr lang="en-US" sz="2400" dirty="0" smtClean="0"/>
          </a:p>
          <a:p>
            <a:pPr marL="0" indent="0">
              <a:buNone/>
            </a:pPr>
            <a:r>
              <a:rPr lang="en-US" sz="2400" dirty="0" smtClean="0"/>
              <a:t>Converts every BK to the list of its suffixes that are longer than a predetermined minimum length </a:t>
            </a:r>
            <a:r>
              <a:rPr lang="en-US" sz="2400" b="1" dirty="0">
                <a:solidFill>
                  <a:srgbClr val="C00000"/>
                </a:solidFill>
              </a:rPr>
              <a:t>l</a:t>
            </a:r>
            <a:r>
              <a:rPr lang="en-US" sz="2400" b="1" baseline="-25000" dirty="0">
                <a:solidFill>
                  <a:srgbClr val="C00000"/>
                </a:solidFill>
              </a:rPr>
              <a:t>min</a:t>
            </a:r>
            <a:r>
              <a:rPr lang="en-US" sz="2400" dirty="0" smtClean="0"/>
              <a:t>.</a:t>
            </a:r>
          </a:p>
          <a:p>
            <a:pPr marL="0" indent="0">
              <a:buNone/>
            </a:pPr>
            <a:r>
              <a:rPr lang="en-US" sz="2400" dirty="0" smtClean="0"/>
              <a:t>For </a:t>
            </a:r>
            <a:r>
              <a:rPr lang="en-US" sz="2400" dirty="0" smtClean="0">
                <a:solidFill>
                  <a:srgbClr val="C00000"/>
                </a:solidFill>
              </a:rPr>
              <a:t>l</a:t>
            </a:r>
            <a:r>
              <a:rPr lang="en-US" sz="2400" baseline="-25000" dirty="0" smtClean="0">
                <a:solidFill>
                  <a:srgbClr val="C00000"/>
                </a:solidFill>
              </a:rPr>
              <a:t>min </a:t>
            </a:r>
            <a:r>
              <a:rPr lang="en-US" sz="2400" dirty="0" smtClean="0">
                <a:solidFill>
                  <a:srgbClr val="C00000"/>
                </a:solidFill>
              </a:rPr>
              <a:t>=3</a:t>
            </a:r>
            <a:r>
              <a:rPr lang="en-US" sz="2400" dirty="0" smtClean="0"/>
              <a:t>, the keys </a:t>
            </a:r>
            <a:r>
              <a:rPr lang="en-US" sz="2400" i="1" dirty="0" smtClean="0"/>
              <a:t>91456</a:t>
            </a:r>
            <a:r>
              <a:rPr lang="en-US" sz="2400" dirty="0" smtClean="0"/>
              <a:t> and </a:t>
            </a:r>
            <a:r>
              <a:rPr lang="en-US" sz="2400" i="1" dirty="0" smtClean="0"/>
              <a:t>94520 </a:t>
            </a:r>
            <a:r>
              <a:rPr lang="en-US" sz="2400" dirty="0" smtClean="0"/>
              <a:t>yield the blocks:</a:t>
            </a:r>
          </a:p>
          <a:p>
            <a:endParaRPr lang="en-US" sz="2400" dirty="0" smtClean="0"/>
          </a:p>
          <a:p>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smtClean="0"/>
          </a:p>
          <a:p>
            <a:pPr marL="0" indent="0">
              <a:buNone/>
            </a:pPr>
            <a:r>
              <a:rPr lang="en-US" sz="2400" dirty="0" smtClean="0"/>
              <a:t>Frequent suffixes are discarded with the help of the parameter </a:t>
            </a:r>
            <a:r>
              <a:rPr lang="en-US" sz="2400" b="1" dirty="0" err="1" smtClean="0">
                <a:solidFill>
                  <a:srgbClr val="C00000"/>
                </a:solidFill>
              </a:rPr>
              <a:t>b</a:t>
            </a:r>
            <a:r>
              <a:rPr lang="en-US" sz="2400" b="1" baseline="-25000" dirty="0" err="1" smtClean="0">
                <a:solidFill>
                  <a:srgbClr val="C00000"/>
                </a:solidFill>
              </a:rPr>
              <a:t>M</a:t>
            </a:r>
            <a:r>
              <a:rPr lang="en-US" sz="2400" dirty="0" smtClean="0"/>
              <a:t>:</a:t>
            </a:r>
          </a:p>
          <a:p>
            <a:pPr marL="0" indent="0">
              <a:buNone/>
            </a:pPr>
            <a:r>
              <a:rPr lang="en-US" sz="2400" dirty="0" smtClean="0"/>
              <a:t> - specifies the maximum number of entities per block</a:t>
            </a:r>
          </a:p>
        </p:txBody>
      </p:sp>
      <p:sp>
        <p:nvSpPr>
          <p:cNvPr id="28" name="Θέση υποσέλιδου 27"/>
          <p:cNvSpPr>
            <a:spLocks noGrp="1"/>
          </p:cNvSpPr>
          <p:nvPr>
            <p:ph type="ftr" sz="quarter" idx="11"/>
          </p:nvPr>
        </p:nvSpPr>
        <p:spPr/>
        <p:txBody>
          <a:bodyPr/>
          <a:lstStyle/>
          <a:p>
            <a:pPr algn="ctr">
              <a:defRPr/>
            </a:pPr>
            <a:r>
              <a:rPr lang="en-US" smtClean="0"/>
              <a:t>Papadakis &amp; Palpanas, ScaDS, Leipzig, July 2016</a:t>
            </a:r>
            <a:endParaRPr lang="en-US"/>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9090" y="2924944"/>
            <a:ext cx="4697233" cy="248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93321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32254"/>
            <a:ext cx="9144000" cy="721079"/>
          </a:xfrm>
        </p:spPr>
        <p:txBody>
          <a:bodyPr>
            <a:normAutofit fontScale="90000"/>
          </a:bodyPr>
          <a:lstStyle/>
          <a:p>
            <a:r>
              <a:rPr lang="en-US" dirty="0" smtClean="0"/>
              <a:t>Extended Suffix Arrays Blocking </a:t>
            </a:r>
            <a:r>
              <a:rPr lang="en-US" sz="2200" dirty="0"/>
              <a:t>[Christen, TKDE 2011]</a:t>
            </a:r>
          </a:p>
        </p:txBody>
      </p:sp>
      <p:sp>
        <p:nvSpPr>
          <p:cNvPr id="3" name="Content Placeholder 2"/>
          <p:cNvSpPr>
            <a:spLocks noGrp="1"/>
          </p:cNvSpPr>
          <p:nvPr>
            <p:ph sz="quarter" idx="4294967295"/>
          </p:nvPr>
        </p:nvSpPr>
        <p:spPr>
          <a:xfrm>
            <a:off x="323527" y="1099466"/>
            <a:ext cx="8568953" cy="5497886"/>
          </a:xfrm>
        </p:spPr>
        <p:txBody>
          <a:bodyPr>
            <a:normAutofit lnSpcReduction="10000"/>
          </a:bodyPr>
          <a:lstStyle/>
          <a:p>
            <a:pPr marL="0" indent="0">
              <a:buNone/>
            </a:pPr>
            <a:r>
              <a:rPr lang="en-US" sz="2400" dirty="0" smtClean="0"/>
              <a:t>Goal:</a:t>
            </a:r>
          </a:p>
          <a:p>
            <a:pPr marL="0" indent="0">
              <a:buNone/>
              <a:tabLst>
                <a:tab pos="569913" algn="l"/>
              </a:tabLst>
            </a:pPr>
            <a:r>
              <a:rPr lang="en-US" sz="2400" dirty="0"/>
              <a:t>	</a:t>
            </a:r>
            <a:r>
              <a:rPr lang="en-US" sz="2400" dirty="0" smtClean="0"/>
              <a:t>support errors at the end of BKs</a:t>
            </a:r>
          </a:p>
          <a:p>
            <a:pPr marL="0" indent="0">
              <a:buNone/>
            </a:pPr>
            <a:r>
              <a:rPr lang="en-US" sz="2400" dirty="0" smtClean="0"/>
              <a:t>Solution:</a:t>
            </a:r>
          </a:p>
          <a:p>
            <a:pPr marL="0" indent="0" defTabSz="569913">
              <a:buNone/>
            </a:pPr>
            <a:r>
              <a:rPr lang="en-US" sz="2400" dirty="0"/>
              <a:t>	</a:t>
            </a:r>
            <a:r>
              <a:rPr lang="en-US" sz="2400" dirty="0" smtClean="0"/>
              <a:t>consider </a:t>
            </a:r>
            <a:r>
              <a:rPr lang="en-US" sz="2400" i="1" dirty="0" smtClean="0"/>
              <a:t>all </a:t>
            </a:r>
            <a:r>
              <a:rPr lang="en-US" sz="2400" i="1" dirty="0" smtClean="0">
                <a:solidFill>
                  <a:srgbClr val="C00000"/>
                </a:solidFill>
              </a:rPr>
              <a:t>substrings</a:t>
            </a:r>
            <a:r>
              <a:rPr lang="en-US" sz="2400" dirty="0" smtClean="0">
                <a:solidFill>
                  <a:srgbClr val="C00000"/>
                </a:solidFill>
              </a:rPr>
              <a:t> </a:t>
            </a:r>
            <a:r>
              <a:rPr lang="en-US" sz="2400" dirty="0" smtClean="0"/>
              <a:t>(not only suffixes) with more than </a:t>
            </a:r>
            <a:r>
              <a:rPr lang="en-US" sz="2400" dirty="0" err="1" smtClean="0"/>
              <a:t>l</a:t>
            </a:r>
            <a:r>
              <a:rPr lang="en-US" sz="2400" baseline="-25000" dirty="0" err="1" smtClean="0"/>
              <a:t>min</a:t>
            </a:r>
            <a:r>
              <a:rPr lang="en-US" sz="2400" baseline="-25000" dirty="0" smtClean="0"/>
              <a:t> </a:t>
            </a:r>
          </a:p>
          <a:p>
            <a:pPr marL="0" indent="0" defTabSz="569913">
              <a:buNone/>
            </a:pPr>
            <a:r>
              <a:rPr lang="en-US" sz="2400" baseline="-25000" dirty="0"/>
              <a:t>	</a:t>
            </a:r>
            <a:r>
              <a:rPr lang="en-US" sz="2400" dirty="0" smtClean="0"/>
              <a:t>characters.</a:t>
            </a:r>
          </a:p>
          <a:p>
            <a:pPr marL="0" indent="0" defTabSz="569913">
              <a:buNone/>
            </a:pPr>
            <a:endParaRPr lang="en-US" sz="2400" dirty="0"/>
          </a:p>
          <a:p>
            <a:pPr marL="0" indent="0">
              <a:buNone/>
            </a:pPr>
            <a:r>
              <a:rPr lang="en-US" sz="2400" dirty="0" smtClean="0"/>
              <a:t>For </a:t>
            </a:r>
            <a:r>
              <a:rPr lang="en-US" sz="2400" dirty="0" err="1" smtClean="0">
                <a:solidFill>
                  <a:srgbClr val="C00000"/>
                </a:solidFill>
              </a:rPr>
              <a:t>l</a:t>
            </a:r>
            <a:r>
              <a:rPr lang="en-US" sz="2400" baseline="-25000" dirty="0" err="1" smtClean="0">
                <a:solidFill>
                  <a:srgbClr val="C00000"/>
                </a:solidFill>
              </a:rPr>
              <a:t>min</a:t>
            </a:r>
            <a:r>
              <a:rPr lang="en-US" sz="2400" dirty="0" smtClean="0">
                <a:solidFill>
                  <a:srgbClr val="C00000"/>
                </a:solidFill>
              </a:rPr>
              <a:t>=3</a:t>
            </a:r>
            <a:r>
              <a:rPr lang="en-US" sz="2400" dirty="0" smtClean="0"/>
              <a:t>, the keys </a:t>
            </a:r>
            <a:r>
              <a:rPr lang="en-US" sz="2400" i="1" dirty="0" smtClean="0"/>
              <a:t>91456</a:t>
            </a:r>
            <a:r>
              <a:rPr lang="en-US" sz="2400" dirty="0" smtClean="0"/>
              <a:t> and </a:t>
            </a:r>
            <a:r>
              <a:rPr lang="en-US" sz="2400" i="1" dirty="0" smtClean="0"/>
              <a:t>94520 </a:t>
            </a:r>
            <a:r>
              <a:rPr lang="en-US" sz="2400" dirty="0" smtClean="0"/>
              <a:t>are converted to the BKs:</a:t>
            </a:r>
          </a:p>
          <a:p>
            <a:pPr marL="225425" indent="0">
              <a:buNone/>
            </a:pPr>
            <a:r>
              <a:rPr lang="en-US" sz="2400" dirty="0" smtClean="0"/>
              <a:t>91456,	94520</a:t>
            </a:r>
          </a:p>
          <a:p>
            <a:pPr marL="225425" indent="0">
              <a:buNone/>
            </a:pPr>
            <a:r>
              <a:rPr lang="en-US" sz="2400" dirty="0" smtClean="0"/>
              <a:t>9145,	9452</a:t>
            </a:r>
          </a:p>
          <a:p>
            <a:pPr marL="225425" indent="0">
              <a:buNone/>
            </a:pPr>
            <a:r>
              <a:rPr lang="en-US" sz="2400" dirty="0" smtClean="0"/>
              <a:t>1456,	4520</a:t>
            </a:r>
          </a:p>
          <a:p>
            <a:pPr marL="225425" indent="0">
              <a:buNone/>
            </a:pPr>
            <a:r>
              <a:rPr lang="en-US" sz="2400" dirty="0" smtClean="0"/>
              <a:t>914,		945</a:t>
            </a:r>
          </a:p>
          <a:p>
            <a:pPr marL="225425" indent="0">
              <a:buNone/>
            </a:pPr>
            <a:r>
              <a:rPr lang="en-US" sz="2400" dirty="0" smtClean="0"/>
              <a:t>145,		452</a:t>
            </a:r>
          </a:p>
          <a:p>
            <a:pPr marL="225425" indent="0">
              <a:buNone/>
            </a:pPr>
            <a:r>
              <a:rPr lang="en-US" sz="2400" dirty="0" smtClean="0"/>
              <a:t>456		520</a:t>
            </a:r>
          </a:p>
          <a:p>
            <a:pPr marL="0" indent="0">
              <a:buNone/>
            </a:pPr>
            <a:endParaRPr lang="en-US" sz="2400" dirty="0" smtClean="0"/>
          </a:p>
        </p:txBody>
      </p:sp>
      <p:sp>
        <p:nvSpPr>
          <p:cNvPr id="28" name="Θέση υποσέλιδου 27"/>
          <p:cNvSpPr>
            <a:spLocks noGrp="1"/>
          </p:cNvSpPr>
          <p:nvPr>
            <p:ph type="ftr" sz="quarter" idx="11"/>
          </p:nvPr>
        </p:nvSpPr>
        <p:spPr/>
        <p:txBody>
          <a:bodyPr/>
          <a:lstStyle/>
          <a:p>
            <a:pPr algn="ctr">
              <a:defRPr/>
            </a:pPr>
            <a:r>
              <a:rPr lang="en-US" smtClean="0"/>
              <a:t>Papadakis &amp; Palpanas, ScaDS, Leipzig, July 2016</a:t>
            </a:r>
            <a:endParaRPr lang="en-US"/>
          </a:p>
        </p:txBody>
      </p:sp>
    </p:spTree>
    <p:extLst>
      <p:ext uri="{BB962C8B-B14F-4D97-AF65-F5344CB8AC3E}">
        <p14:creationId xmlns:p14="http://schemas.microsoft.com/office/powerpoint/2010/main" val="9152227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345"/>
            <a:ext cx="9144000" cy="783068"/>
          </a:xfrm>
        </p:spPr>
        <p:txBody>
          <a:bodyPr>
            <a:normAutofit/>
          </a:bodyPr>
          <a:lstStyle/>
          <a:p>
            <a:r>
              <a:rPr lang="en-US" sz="3400" dirty="0"/>
              <a:t>Summary of Blocking for </a:t>
            </a:r>
            <a:r>
              <a:rPr lang="en-US" sz="3400" dirty="0" smtClean="0"/>
              <a:t>Databases </a:t>
            </a:r>
            <a:r>
              <a:rPr lang="en-US" sz="2200" dirty="0" smtClean="0"/>
              <a:t>[Christen, TKDE2011]</a:t>
            </a:r>
            <a:endParaRPr lang="en-US" sz="2200" dirty="0"/>
          </a:p>
        </p:txBody>
      </p:sp>
      <p:sp>
        <p:nvSpPr>
          <p:cNvPr id="3" name="Content Placeholder 2"/>
          <p:cNvSpPr>
            <a:spLocks noGrp="1"/>
          </p:cNvSpPr>
          <p:nvPr>
            <p:ph sz="quarter" idx="4294967295"/>
          </p:nvPr>
        </p:nvSpPr>
        <p:spPr>
          <a:xfrm>
            <a:off x="611561" y="1141435"/>
            <a:ext cx="7992887" cy="5167885"/>
          </a:xfrm>
        </p:spPr>
        <p:txBody>
          <a:bodyPr>
            <a:normAutofit/>
          </a:bodyPr>
          <a:lstStyle/>
          <a:p>
            <a:pPr marL="457200" indent="-457200">
              <a:buFont typeface="+mj-lt"/>
              <a:buAutoNum type="arabicPeriod"/>
            </a:pPr>
            <a:r>
              <a:rPr lang="en-US" sz="2400" dirty="0"/>
              <a:t>They typically employ </a:t>
            </a:r>
            <a:r>
              <a:rPr lang="en-US" sz="2400" b="1" dirty="0">
                <a:solidFill>
                  <a:srgbClr val="C00000"/>
                </a:solidFill>
              </a:rPr>
              <a:t>redundancy</a:t>
            </a:r>
            <a:r>
              <a:rPr lang="en-US" sz="2400" dirty="0">
                <a:solidFill>
                  <a:srgbClr val="C00000"/>
                </a:solidFill>
              </a:rPr>
              <a:t> </a:t>
            </a:r>
            <a:r>
              <a:rPr lang="en-US" sz="2400" dirty="0"/>
              <a:t>to ensure </a:t>
            </a:r>
            <a:r>
              <a:rPr lang="en-US" sz="2400" dirty="0" smtClean="0"/>
              <a:t>higher recall in the context </a:t>
            </a:r>
            <a:r>
              <a:rPr lang="en-US" sz="2400" dirty="0"/>
              <a:t>of noise at the cost of lower precision (more </a:t>
            </a:r>
            <a:r>
              <a:rPr lang="en-US" sz="2400" dirty="0" smtClean="0"/>
              <a:t>comparisons). Still, </a:t>
            </a:r>
            <a:r>
              <a:rPr lang="en-US" sz="2400" dirty="0" smtClean="0">
                <a:solidFill>
                  <a:srgbClr val="C00000"/>
                </a:solidFill>
              </a:rPr>
              <a:t>recall</a:t>
            </a:r>
            <a:r>
              <a:rPr lang="en-US" sz="2400" dirty="0" smtClean="0"/>
              <a:t> remains </a:t>
            </a:r>
            <a:r>
              <a:rPr lang="en-US" sz="2400" dirty="0" smtClean="0">
                <a:solidFill>
                  <a:srgbClr val="C00000"/>
                </a:solidFill>
              </a:rPr>
              <a:t>low</a:t>
            </a:r>
            <a:r>
              <a:rPr lang="en-US" sz="2400" dirty="0" smtClean="0"/>
              <a:t> for many datasets.</a:t>
            </a:r>
            <a:endParaRPr lang="en-US" sz="2400" dirty="0"/>
          </a:p>
          <a:p>
            <a:pPr marL="457200" indent="-457200">
              <a:buFont typeface="+mj-lt"/>
              <a:buAutoNum type="arabicPeriod"/>
            </a:pPr>
            <a:endParaRPr lang="en-US" sz="2400" dirty="0" smtClean="0"/>
          </a:p>
          <a:p>
            <a:pPr marL="457200" indent="-457200">
              <a:buFont typeface="+mj-lt"/>
              <a:buAutoNum type="arabicPeriod"/>
            </a:pPr>
            <a:r>
              <a:rPr lang="en-US" sz="2400" dirty="0" smtClean="0"/>
              <a:t>Several parameters </a:t>
            </a:r>
            <a:r>
              <a:rPr lang="en-US" sz="2400" dirty="0"/>
              <a:t>to be configured </a:t>
            </a:r>
            <a:endParaRPr lang="en-US" sz="2400" dirty="0" smtClean="0"/>
          </a:p>
          <a:p>
            <a:pPr marL="400050" lvl="1" indent="0">
              <a:buNone/>
            </a:pPr>
            <a:r>
              <a:rPr lang="en-US" sz="2400" dirty="0" smtClean="0"/>
              <a:t>  E.g., Canopy Clustering has the following parameters:</a:t>
            </a:r>
          </a:p>
          <a:p>
            <a:pPr marL="1318931" lvl="2" indent="-518831">
              <a:buFont typeface="+mj-lt"/>
              <a:buAutoNum type="romanUcPeriod"/>
            </a:pPr>
            <a:r>
              <a:rPr lang="en-US" dirty="0" smtClean="0"/>
              <a:t>String matching method</a:t>
            </a:r>
          </a:p>
          <a:p>
            <a:pPr marL="1318931" lvl="2" indent="-518831">
              <a:buFont typeface="+mj-lt"/>
              <a:buAutoNum type="romanUcPeriod"/>
            </a:pPr>
            <a:r>
              <a:rPr lang="en-US" dirty="0" smtClean="0"/>
              <a:t>Threshold t</a:t>
            </a:r>
            <a:r>
              <a:rPr lang="en-US" baseline="-25000" dirty="0" smtClean="0"/>
              <a:t>1</a:t>
            </a:r>
          </a:p>
          <a:p>
            <a:pPr marL="1318931" lvl="2" indent="-518831">
              <a:buFont typeface="+mj-lt"/>
              <a:buAutoNum type="romanUcPeriod"/>
            </a:pPr>
            <a:r>
              <a:rPr lang="en-US" dirty="0" smtClean="0"/>
              <a:t>Threshold t</a:t>
            </a:r>
            <a:r>
              <a:rPr lang="en-US" baseline="-25000" dirty="0" smtClean="0"/>
              <a:t>2</a:t>
            </a:r>
            <a:endParaRPr lang="da-DK" dirty="0"/>
          </a:p>
          <a:p>
            <a:pPr marL="518831" indent="-518831">
              <a:buFont typeface="+mj-lt"/>
              <a:buAutoNum type="arabicPeriod"/>
            </a:pPr>
            <a:endParaRPr lang="en-US" sz="2400" dirty="0" smtClean="0"/>
          </a:p>
          <a:p>
            <a:pPr marL="518831" indent="-518831">
              <a:buFont typeface="+mj-lt"/>
              <a:buAutoNum type="arabicPeriod"/>
            </a:pPr>
            <a:r>
              <a:rPr lang="en-US" sz="2400" dirty="0" smtClean="0"/>
              <a:t>Schema-dependent </a:t>
            </a:r>
            <a:r>
              <a:rPr lang="en-US" sz="2400" dirty="0"/>
              <a:t>→ manual definition of </a:t>
            </a:r>
            <a:r>
              <a:rPr lang="en-US" sz="2400" dirty="0" smtClean="0"/>
              <a:t>BKs</a:t>
            </a:r>
            <a:endParaRPr lang="en-US" sz="2300" dirty="0"/>
          </a:p>
          <a:p>
            <a:endParaRPr lang="en-US" sz="2300" dirty="0"/>
          </a:p>
        </p:txBody>
      </p:sp>
      <p:sp>
        <p:nvSpPr>
          <p:cNvPr id="4" name="Θέση υποσέλιδου 3"/>
          <p:cNvSpPr>
            <a:spLocks noGrp="1"/>
          </p:cNvSpPr>
          <p:nvPr>
            <p:ph type="ftr" sz="quarter" idx="11"/>
          </p:nvPr>
        </p:nvSpPr>
        <p:spPr/>
        <p:txBody>
          <a:bodyPr/>
          <a:lstStyle/>
          <a:p>
            <a:pPr algn="ctr">
              <a:defRPr/>
            </a:pPr>
            <a:r>
              <a:rPr lang="en-US" smtClean="0"/>
              <a:t>Papadakis &amp; Palpanas, ScaDS, Leipzig, July 2016</a:t>
            </a:r>
            <a:endParaRPr lang="en-US" dirty="0"/>
          </a:p>
        </p:txBody>
      </p:sp>
    </p:spTree>
    <p:extLst>
      <p:ext uri="{BB962C8B-B14F-4D97-AF65-F5344CB8AC3E}">
        <p14:creationId xmlns:p14="http://schemas.microsoft.com/office/powerpoint/2010/main" val="36293508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345"/>
            <a:ext cx="9144000" cy="783068"/>
          </a:xfrm>
        </p:spPr>
        <p:txBody>
          <a:bodyPr>
            <a:normAutofit fontScale="90000"/>
          </a:bodyPr>
          <a:lstStyle/>
          <a:p>
            <a:r>
              <a:rPr lang="en-US" sz="3400" dirty="0" smtClean="0"/>
              <a:t>Improving </a:t>
            </a:r>
            <a:r>
              <a:rPr lang="en-US" sz="3400" dirty="0"/>
              <a:t>Blocking for </a:t>
            </a:r>
            <a:r>
              <a:rPr lang="en-US" sz="3400" dirty="0" smtClean="0"/>
              <a:t>Databases </a:t>
            </a:r>
            <a:r>
              <a:rPr lang="da-DK" sz="2200" dirty="0" smtClean="0"/>
              <a:t>[</a:t>
            </a:r>
            <a:r>
              <a:rPr lang="da-DK" sz="2200" dirty="0"/>
              <a:t>Papadakis et. al., VLDB 2015</a:t>
            </a:r>
            <a:r>
              <a:rPr lang="da-DK" sz="2200" dirty="0" smtClean="0"/>
              <a:t>]</a:t>
            </a:r>
            <a:endParaRPr lang="en-US" sz="2200" dirty="0"/>
          </a:p>
        </p:txBody>
      </p:sp>
      <p:sp>
        <p:nvSpPr>
          <p:cNvPr id="3" name="Content Placeholder 2"/>
          <p:cNvSpPr>
            <a:spLocks noGrp="1"/>
          </p:cNvSpPr>
          <p:nvPr>
            <p:ph sz="quarter" idx="4294967295"/>
          </p:nvPr>
        </p:nvSpPr>
        <p:spPr>
          <a:xfrm>
            <a:off x="611561" y="1141435"/>
            <a:ext cx="7992887" cy="5167885"/>
          </a:xfrm>
        </p:spPr>
        <p:txBody>
          <a:bodyPr>
            <a:normAutofit lnSpcReduction="10000"/>
          </a:bodyPr>
          <a:lstStyle/>
          <a:p>
            <a:pPr marL="0" indent="0">
              <a:buNone/>
            </a:pPr>
            <a:r>
              <a:rPr lang="en-US" sz="2400" b="1" dirty="0" smtClean="0">
                <a:solidFill>
                  <a:srgbClr val="C00000"/>
                </a:solidFill>
              </a:rPr>
              <a:t>Schema-agnostic</a:t>
            </a:r>
            <a:r>
              <a:rPr lang="en-US" sz="2400" dirty="0" smtClean="0"/>
              <a:t> blocking keys</a:t>
            </a:r>
          </a:p>
          <a:p>
            <a:r>
              <a:rPr lang="en-US" sz="2400" dirty="0" smtClean="0"/>
              <a:t>Use every token as a key</a:t>
            </a:r>
          </a:p>
          <a:p>
            <a:r>
              <a:rPr lang="en-US" sz="2400" dirty="0" smtClean="0"/>
              <a:t>Applies to all schema-based blocking methods</a:t>
            </a:r>
          </a:p>
          <a:p>
            <a:r>
              <a:rPr lang="en-US" sz="2400" dirty="0" smtClean="0"/>
              <a:t>Simplifies configuration, unsupervised approach</a:t>
            </a:r>
          </a:p>
          <a:p>
            <a:pPr marL="0" indent="0">
              <a:buNone/>
            </a:pPr>
            <a:endParaRPr lang="en-US" sz="2400" dirty="0"/>
          </a:p>
          <a:p>
            <a:pPr marL="0" indent="0">
              <a:buNone/>
            </a:pPr>
            <a:r>
              <a:rPr lang="en-US" sz="2400" dirty="0" smtClean="0"/>
              <a:t>Performance evaluation</a:t>
            </a:r>
          </a:p>
          <a:p>
            <a:r>
              <a:rPr lang="en-US" sz="2400" dirty="0" smtClean="0"/>
              <a:t>For </a:t>
            </a:r>
            <a:r>
              <a:rPr lang="en-US" sz="2400" dirty="0" smtClean="0">
                <a:solidFill>
                  <a:srgbClr val="C00000"/>
                </a:solidFill>
              </a:rPr>
              <a:t>lazy blocking</a:t>
            </a:r>
            <a:r>
              <a:rPr lang="en-US" sz="2400" dirty="0" smtClean="0"/>
              <a:t> methods → </a:t>
            </a:r>
            <a:br>
              <a:rPr lang="en-US" sz="2400" dirty="0" smtClean="0"/>
            </a:br>
            <a:r>
              <a:rPr lang="en-US" sz="2400" dirty="0" smtClean="0"/>
              <a:t>very high, robust recall at the cost of more comparisons</a:t>
            </a:r>
          </a:p>
          <a:p>
            <a:r>
              <a:rPr lang="en-US" sz="2400" dirty="0" smtClean="0"/>
              <a:t>For </a:t>
            </a:r>
            <a:r>
              <a:rPr lang="en-US" sz="2400" dirty="0" smtClean="0">
                <a:solidFill>
                  <a:srgbClr val="C00000"/>
                </a:solidFill>
              </a:rPr>
              <a:t>proactive blocking</a:t>
            </a:r>
            <a:r>
              <a:rPr lang="en-US" sz="2400" dirty="0" smtClean="0"/>
              <a:t> methods →</a:t>
            </a:r>
            <a:br>
              <a:rPr lang="en-US" sz="2400" dirty="0" smtClean="0"/>
            </a:br>
            <a:r>
              <a:rPr lang="en-US" sz="2400" dirty="0"/>
              <a:t>relative recall gets higher </a:t>
            </a:r>
            <a:r>
              <a:rPr lang="en-US" sz="2400" dirty="0" smtClean="0"/>
              <a:t>with more </a:t>
            </a:r>
            <a:r>
              <a:rPr lang="en-US" sz="2400" dirty="0"/>
              <a:t>comparisons, </a:t>
            </a:r>
            <a:br>
              <a:rPr lang="en-US" sz="2400" dirty="0"/>
            </a:br>
            <a:r>
              <a:rPr lang="en-US" sz="2400" dirty="0"/>
              <a:t>absolute recall depends on block </a:t>
            </a:r>
            <a:r>
              <a:rPr lang="en-US" sz="2400" dirty="0" smtClean="0"/>
              <a:t>constraints</a:t>
            </a:r>
            <a:br>
              <a:rPr lang="en-US" sz="2400" dirty="0" smtClean="0"/>
            </a:br>
            <a:r>
              <a:rPr lang="en-US" sz="2400" dirty="0" smtClean="0"/>
              <a:t/>
            </a:r>
            <a:br>
              <a:rPr lang="en-US" sz="2400" dirty="0" smtClean="0"/>
            </a:br>
            <a:endParaRPr lang="en-US" sz="2400" dirty="0" smtClean="0"/>
          </a:p>
        </p:txBody>
      </p:sp>
      <p:sp>
        <p:nvSpPr>
          <p:cNvPr id="4" name="Θέση υποσέλιδου 3"/>
          <p:cNvSpPr>
            <a:spLocks noGrp="1"/>
          </p:cNvSpPr>
          <p:nvPr>
            <p:ph type="ftr" sz="quarter" idx="11"/>
          </p:nvPr>
        </p:nvSpPr>
        <p:spPr/>
        <p:txBody>
          <a:bodyPr/>
          <a:lstStyle/>
          <a:p>
            <a:pPr algn="ctr">
              <a:defRPr/>
            </a:pPr>
            <a:r>
              <a:rPr lang="en-US" smtClean="0"/>
              <a:t>Papadakis &amp; Palpanas, ScaDS, Leipzig, July 2016</a:t>
            </a:r>
            <a:endParaRPr lang="en-US" dirty="0"/>
          </a:p>
        </p:txBody>
      </p:sp>
    </p:spTree>
    <p:extLst>
      <p:ext uri="{BB962C8B-B14F-4D97-AF65-F5344CB8AC3E}">
        <p14:creationId xmlns:p14="http://schemas.microsoft.com/office/powerpoint/2010/main" val="272324943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pPr algn="ctr">
              <a:defRPr/>
            </a:pPr>
            <a:r>
              <a:rPr lang="en-US" smtClean="0"/>
              <a:t>Papadakis &amp; Palpanas, ScaDS, Leipzig, July 2016</a:t>
            </a:r>
            <a:endParaRPr lang="en-US" dirty="0"/>
          </a:p>
        </p:txBody>
      </p:sp>
      <p:sp>
        <p:nvSpPr>
          <p:cNvPr id="3" name="Content Placeholder 2"/>
          <p:cNvSpPr txBox="1">
            <a:spLocks/>
          </p:cNvSpPr>
          <p:nvPr/>
        </p:nvSpPr>
        <p:spPr bwMode="auto">
          <a:xfrm>
            <a:off x="0" y="721079"/>
            <a:ext cx="9144000" cy="4938161"/>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lvl1pPr marL="482600" indent="-482600" algn="l" rtl="0" eaLnBrk="1" fontAlgn="base" hangingPunct="1">
              <a:spcBef>
                <a:spcPts val="1063"/>
              </a:spcBef>
              <a:spcAft>
                <a:spcPct val="0"/>
              </a:spcAft>
              <a:buClr>
                <a:schemeClr val="accent1"/>
              </a:buClr>
              <a:buSzPct val="76000"/>
              <a:buFont typeface="Wingdings 3" pitchFamily="18" charset="2"/>
              <a:defRPr sz="4600" kern="1200">
                <a:solidFill>
                  <a:schemeClr val="tx1"/>
                </a:solidFill>
                <a:latin typeface="+mn-lt"/>
                <a:ea typeface="+mn-ea"/>
                <a:cs typeface="+mn-cs"/>
              </a:defRPr>
            </a:lvl1pPr>
            <a:lvl2pPr marL="966788" indent="-482600" algn="l" rtl="0" eaLnBrk="1" fontAlgn="base" hangingPunct="1">
              <a:spcBef>
                <a:spcPts val="875"/>
              </a:spcBef>
              <a:spcAft>
                <a:spcPct val="0"/>
              </a:spcAft>
              <a:buClr>
                <a:schemeClr val="accent2"/>
              </a:buClr>
              <a:buSzPct val="76000"/>
              <a:buFont typeface="Wingdings 3" pitchFamily="18" charset="2"/>
              <a:buChar char=""/>
              <a:defRPr sz="4100" kern="1200">
                <a:solidFill>
                  <a:schemeClr val="tx2"/>
                </a:solidFill>
                <a:latin typeface="+mn-lt"/>
                <a:ea typeface="+mn-ea"/>
                <a:cs typeface="+mn-cs"/>
              </a:defRPr>
            </a:lvl2pPr>
            <a:lvl3pPr marL="1449388" indent="-401638" algn="l" rtl="0" eaLnBrk="1" fontAlgn="base" hangingPunct="1">
              <a:spcBef>
                <a:spcPts val="875"/>
              </a:spcBef>
              <a:spcAft>
                <a:spcPct val="0"/>
              </a:spcAft>
              <a:buClr>
                <a:srgbClr val="BCBCBC"/>
              </a:buClr>
              <a:buSzPct val="76000"/>
              <a:buFont typeface="Wingdings 3" pitchFamily="18" charset="2"/>
              <a:buChar char=""/>
              <a:defRPr sz="3500" kern="1200">
                <a:solidFill>
                  <a:schemeClr val="tx1"/>
                </a:solidFill>
                <a:latin typeface="+mn-lt"/>
                <a:ea typeface="+mn-ea"/>
                <a:cs typeface="+mn-cs"/>
              </a:defRPr>
            </a:lvl3pPr>
            <a:lvl4pPr marL="1933575" indent="-401638" algn="l" rtl="0" eaLnBrk="1" fontAlgn="base" hangingPunct="1">
              <a:spcBef>
                <a:spcPts val="700"/>
              </a:spcBef>
              <a:spcAft>
                <a:spcPct val="0"/>
              </a:spcAft>
              <a:buClr>
                <a:srgbClr val="8BA2B4"/>
              </a:buClr>
              <a:buSzPct val="70000"/>
              <a:buFont typeface="Wingdings" pitchFamily="2" charset="2"/>
              <a:buChar char=""/>
              <a:defRPr sz="3200" kern="1200">
                <a:solidFill>
                  <a:schemeClr val="tx1"/>
                </a:solidFill>
                <a:latin typeface="+mn-lt"/>
                <a:ea typeface="+mn-ea"/>
                <a:cs typeface="+mn-cs"/>
              </a:defRPr>
            </a:lvl4pPr>
            <a:lvl5pPr marL="2416175" indent="-401638" algn="l" rtl="0" eaLnBrk="1" fontAlgn="base" hangingPunct="1">
              <a:spcBef>
                <a:spcPts val="525"/>
              </a:spcBef>
              <a:spcAft>
                <a:spcPct val="0"/>
              </a:spcAft>
              <a:buClr>
                <a:schemeClr val="accent2"/>
              </a:buClr>
              <a:buSzPct val="70000"/>
              <a:buFont typeface="Wingdings" pitchFamily="2" charset="2"/>
              <a:buChar char=""/>
              <a:defRPr sz="2800" kern="1200">
                <a:solidFill>
                  <a:schemeClr val="tx1"/>
                </a:solidFill>
                <a:latin typeface="+mn-lt"/>
                <a:ea typeface="+mn-ea"/>
                <a:cs typeface="+mn-cs"/>
              </a:defRPr>
            </a:lvl5pPr>
            <a:lvl6pPr marL="2900605" indent="-322289" algn="l" rtl="0" eaLnBrk="1" latinLnBrk="0" hangingPunct="1">
              <a:spcBef>
                <a:spcPts val="529"/>
              </a:spcBef>
              <a:buClr>
                <a:srgbClr val="9FB8CD">
                  <a:shade val="75000"/>
                </a:srgbClr>
              </a:buClr>
              <a:buSzPct val="75000"/>
              <a:buFont typeface="Wingdings 3"/>
              <a:buChar char=""/>
              <a:defRPr kumimoji="0" lang="en-US" sz="2800" kern="1200" smtClean="0">
                <a:solidFill>
                  <a:schemeClr val="tx1"/>
                </a:solidFill>
                <a:latin typeface="+mn-lt"/>
                <a:ea typeface="+mn-ea"/>
                <a:cs typeface="+mn-cs"/>
              </a:defRPr>
            </a:lvl6pPr>
            <a:lvl7pPr marL="3222894" indent="-322289" algn="l" rtl="0" eaLnBrk="1" latinLnBrk="0" hangingPunct="1">
              <a:spcBef>
                <a:spcPts val="529"/>
              </a:spcBef>
              <a:buClr>
                <a:srgbClr val="727CA3">
                  <a:shade val="75000"/>
                </a:srgbClr>
              </a:buClr>
              <a:buSzPct val="75000"/>
              <a:buFont typeface="Wingdings 3"/>
              <a:buChar char=""/>
              <a:defRPr kumimoji="0" lang="en-US" sz="2500" kern="1200" smtClean="0">
                <a:solidFill>
                  <a:schemeClr val="tx1"/>
                </a:solidFill>
                <a:latin typeface="+mn-lt"/>
                <a:ea typeface="+mn-ea"/>
                <a:cs typeface="+mn-cs"/>
              </a:defRPr>
            </a:lvl7pPr>
            <a:lvl8pPr marL="3545184" indent="-322289" algn="l" rtl="0" eaLnBrk="1" latinLnBrk="0" hangingPunct="1">
              <a:spcBef>
                <a:spcPts val="529"/>
              </a:spcBef>
              <a:buClr>
                <a:prstClr val="white">
                  <a:shade val="50000"/>
                </a:prstClr>
              </a:buClr>
              <a:buSzPct val="75000"/>
              <a:buFont typeface="Wingdings 3"/>
              <a:buChar char=""/>
              <a:defRPr kumimoji="0" lang="en-US" sz="2500" kern="1200" smtClean="0">
                <a:solidFill>
                  <a:schemeClr val="tx1"/>
                </a:solidFill>
                <a:latin typeface="+mn-lt"/>
                <a:ea typeface="+mn-ea"/>
                <a:cs typeface="+mn-cs"/>
              </a:defRPr>
            </a:lvl8pPr>
            <a:lvl9pPr marL="3867473" indent="-322289" algn="l" rtl="0" eaLnBrk="1" latinLnBrk="0" hangingPunct="1">
              <a:spcBef>
                <a:spcPts val="529"/>
              </a:spcBef>
              <a:buClr>
                <a:srgbClr val="9FB8CD"/>
              </a:buClr>
              <a:buSzPct val="75000"/>
              <a:buFont typeface="Wingdings 3"/>
              <a:buChar char=""/>
              <a:defRPr kumimoji="0" lang="en-US" sz="2100" kern="1200" smtClean="0">
                <a:solidFill>
                  <a:schemeClr val="tx1"/>
                </a:solidFill>
                <a:latin typeface="+mn-lt"/>
                <a:ea typeface="+mn-ea"/>
                <a:cs typeface="+mn-cs"/>
              </a:defRPr>
            </a:lvl9pPr>
          </a:lstStyle>
          <a:p>
            <a:pPr marL="0" indent="0" algn="ctr"/>
            <a:endParaRPr lang="de-DE" sz="2300" dirty="0"/>
          </a:p>
          <a:p>
            <a:pPr marL="0" indent="0" algn="ctr"/>
            <a:endParaRPr lang="de-DE" sz="2300" dirty="0"/>
          </a:p>
          <a:p>
            <a:pPr marL="0" indent="0" algn="ctr"/>
            <a:endParaRPr lang="de-DE" sz="2300" dirty="0"/>
          </a:p>
          <a:p>
            <a:pPr marL="0" indent="0" algn="ctr"/>
            <a:endParaRPr lang="de-DE" sz="2300" dirty="0"/>
          </a:p>
          <a:p>
            <a:pPr marL="0" indent="0"/>
            <a:r>
              <a:rPr lang="de-DE" sz="3400" dirty="0">
                <a:solidFill>
                  <a:schemeClr val="tx1">
                    <a:lumMod val="65000"/>
                    <a:lumOff val="35000"/>
                  </a:schemeClr>
                </a:solidFill>
              </a:rPr>
              <a:t>	Part </a:t>
            </a:r>
            <a:r>
              <a:rPr lang="de-DE" sz="3400" dirty="0" smtClean="0">
                <a:solidFill>
                  <a:schemeClr val="tx1">
                    <a:lumMod val="65000"/>
                    <a:lumOff val="35000"/>
                  </a:schemeClr>
                </a:solidFill>
              </a:rPr>
              <a:t>3:</a:t>
            </a:r>
            <a:endParaRPr lang="de-DE" sz="3400" dirty="0">
              <a:solidFill>
                <a:schemeClr val="tx1">
                  <a:lumMod val="65000"/>
                  <a:lumOff val="35000"/>
                </a:schemeClr>
              </a:solidFill>
            </a:endParaRPr>
          </a:p>
          <a:p>
            <a:pPr marL="0" indent="0"/>
            <a:r>
              <a:rPr lang="de-DE" sz="4500" dirty="0"/>
              <a:t>	Block </a:t>
            </a:r>
            <a:r>
              <a:rPr lang="de-DE" sz="4500" dirty="0" err="1"/>
              <a:t>Building</a:t>
            </a:r>
            <a:r>
              <a:rPr lang="de-DE" sz="4500" dirty="0"/>
              <a:t> </a:t>
            </a:r>
            <a:r>
              <a:rPr lang="de-DE" sz="4500" dirty="0" err="1"/>
              <a:t>for</a:t>
            </a:r>
            <a:r>
              <a:rPr lang="de-DE" sz="4500" dirty="0"/>
              <a:t> Web Data</a:t>
            </a:r>
          </a:p>
          <a:p>
            <a:pPr marL="0" indent="0"/>
            <a:endParaRPr lang="de-DE" sz="4500" dirty="0"/>
          </a:p>
        </p:txBody>
      </p:sp>
    </p:spTree>
    <p:extLst>
      <p:ext uri="{BB962C8B-B14F-4D97-AF65-F5344CB8AC3E}">
        <p14:creationId xmlns:p14="http://schemas.microsoft.com/office/powerpoint/2010/main" val="2686752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96907"/>
            <a:ext cx="9144000" cy="524173"/>
          </a:xfrm>
        </p:spPr>
        <p:txBody>
          <a:bodyPr>
            <a:noAutofit/>
          </a:bodyPr>
          <a:lstStyle/>
          <a:p>
            <a:r>
              <a:rPr lang="en-US" sz="4000" dirty="0"/>
              <a:t> Characteristics of Web Data</a:t>
            </a:r>
            <a:endParaRPr lang="de-DE" sz="4000" dirty="0"/>
          </a:p>
        </p:txBody>
      </p:sp>
      <p:sp>
        <p:nvSpPr>
          <p:cNvPr id="3" name="Content Placeholder 2"/>
          <p:cNvSpPr>
            <a:spLocks noGrp="1"/>
          </p:cNvSpPr>
          <p:nvPr>
            <p:ph sz="quarter" idx="4294967295"/>
          </p:nvPr>
        </p:nvSpPr>
        <p:spPr>
          <a:xfrm>
            <a:off x="683568" y="1099501"/>
            <a:ext cx="8280919" cy="5209819"/>
          </a:xfrm>
        </p:spPr>
        <p:txBody>
          <a:bodyPr>
            <a:normAutofit lnSpcReduction="10000"/>
          </a:bodyPr>
          <a:lstStyle/>
          <a:p>
            <a:pPr marL="0" indent="0">
              <a:buNone/>
            </a:pPr>
            <a:r>
              <a:rPr lang="en-US" sz="2300" dirty="0"/>
              <a:t>Voluminous, (semi-)structured datasets. </a:t>
            </a:r>
          </a:p>
          <a:p>
            <a:pPr lvl="2"/>
            <a:r>
              <a:rPr lang="en-US" sz="2300" dirty="0" err="1"/>
              <a:t>DBPedia</a:t>
            </a:r>
            <a:r>
              <a:rPr lang="en-US" sz="2300" dirty="0"/>
              <a:t> 2014: </a:t>
            </a:r>
            <a:r>
              <a:rPr lang="en-US" sz="2300" dirty="0">
                <a:solidFill>
                  <a:srgbClr val="C00000"/>
                </a:solidFill>
              </a:rPr>
              <a:t>3 billion </a:t>
            </a:r>
            <a:r>
              <a:rPr lang="en-US" sz="2300" dirty="0"/>
              <a:t>triples and </a:t>
            </a:r>
            <a:r>
              <a:rPr lang="en-US" sz="2300" dirty="0">
                <a:solidFill>
                  <a:srgbClr val="C00000"/>
                </a:solidFill>
              </a:rPr>
              <a:t>38 million </a:t>
            </a:r>
            <a:r>
              <a:rPr lang="en-US" sz="2300" dirty="0"/>
              <a:t>entities</a:t>
            </a:r>
          </a:p>
          <a:p>
            <a:pPr lvl="2"/>
            <a:r>
              <a:rPr lang="en-US" sz="2300" dirty="0"/>
              <a:t>BTC09:  </a:t>
            </a:r>
            <a:r>
              <a:rPr lang="en-US" sz="2300" dirty="0">
                <a:solidFill>
                  <a:srgbClr val="C00000"/>
                </a:solidFill>
              </a:rPr>
              <a:t>1.15 billion </a:t>
            </a:r>
            <a:r>
              <a:rPr lang="en-US" sz="2300" dirty="0"/>
              <a:t>triples, </a:t>
            </a:r>
            <a:r>
              <a:rPr lang="en-US" sz="2300" dirty="0">
                <a:solidFill>
                  <a:srgbClr val="C00000"/>
                </a:solidFill>
              </a:rPr>
              <a:t>182 million </a:t>
            </a:r>
            <a:r>
              <a:rPr lang="en-US" sz="2300" dirty="0"/>
              <a:t>entities.</a:t>
            </a:r>
          </a:p>
          <a:p>
            <a:pPr marL="0" indent="0">
              <a:buNone/>
            </a:pPr>
            <a:r>
              <a:rPr lang="en-US" sz="2300" dirty="0"/>
              <a:t> </a:t>
            </a:r>
          </a:p>
          <a:p>
            <a:pPr marL="0" indent="0">
              <a:buNone/>
            </a:pPr>
            <a:r>
              <a:rPr lang="en-US" sz="2300" dirty="0" smtClean="0"/>
              <a:t>Users are free to add attribute values and/or attribute </a:t>
            </a:r>
            <a:r>
              <a:rPr lang="en-US" sz="2300" dirty="0"/>
              <a:t>names </a:t>
            </a:r>
            <a:endParaRPr lang="en-US" sz="2300" dirty="0" smtClean="0"/>
          </a:p>
          <a:p>
            <a:pPr marL="0" indent="0">
              <a:buNone/>
            </a:pPr>
            <a:r>
              <a:rPr lang="en-US" sz="2300" dirty="0" smtClean="0">
                <a:sym typeface="Wingdings" pitchFamily="2" charset="2"/>
              </a:rPr>
              <a:t> </a:t>
            </a:r>
            <a:r>
              <a:rPr lang="en-US" sz="2300" dirty="0" smtClean="0"/>
              <a:t>unprecedented levels </a:t>
            </a:r>
            <a:r>
              <a:rPr lang="en-US" sz="2300" dirty="0"/>
              <a:t>of </a:t>
            </a:r>
            <a:r>
              <a:rPr lang="en-US" sz="2300" dirty="0" smtClean="0"/>
              <a:t>schema heterogeneity</a:t>
            </a:r>
            <a:r>
              <a:rPr lang="en-US" sz="2300" dirty="0"/>
              <a:t>. </a:t>
            </a:r>
          </a:p>
          <a:p>
            <a:pPr lvl="2"/>
            <a:r>
              <a:rPr lang="en-US" sz="2300" dirty="0" err="1"/>
              <a:t>DBPedia</a:t>
            </a:r>
            <a:r>
              <a:rPr lang="en-US" sz="2300" dirty="0"/>
              <a:t> 3.4: </a:t>
            </a:r>
            <a:r>
              <a:rPr lang="en-US" sz="2300" dirty="0">
                <a:solidFill>
                  <a:srgbClr val="C00000"/>
                </a:solidFill>
              </a:rPr>
              <a:t>50,000</a:t>
            </a:r>
            <a:r>
              <a:rPr lang="en-US" sz="2300" dirty="0"/>
              <a:t> attribute names</a:t>
            </a:r>
          </a:p>
          <a:p>
            <a:pPr lvl="2"/>
            <a:r>
              <a:rPr lang="en-US" sz="2300" dirty="0"/>
              <a:t>Google Base</a:t>
            </a:r>
            <a:r>
              <a:rPr lang="en-US" sz="2300" dirty="0" smtClean="0"/>
              <a:t>: </a:t>
            </a:r>
            <a:r>
              <a:rPr lang="en-US" sz="2300" dirty="0" smtClean="0">
                <a:solidFill>
                  <a:srgbClr val="C00000"/>
                </a:solidFill>
              </a:rPr>
              <a:t>100,000 </a:t>
            </a:r>
            <a:r>
              <a:rPr lang="en-US" sz="2300" dirty="0"/>
              <a:t>schemata for </a:t>
            </a:r>
            <a:r>
              <a:rPr lang="en-US" sz="2300" dirty="0">
                <a:solidFill>
                  <a:srgbClr val="C00000"/>
                </a:solidFill>
              </a:rPr>
              <a:t>10,000</a:t>
            </a:r>
            <a:r>
              <a:rPr lang="en-US" sz="2300" dirty="0"/>
              <a:t> entity types</a:t>
            </a:r>
          </a:p>
          <a:p>
            <a:pPr lvl="2"/>
            <a:r>
              <a:rPr lang="en-US" sz="2300" dirty="0"/>
              <a:t>BTC09:  </a:t>
            </a:r>
            <a:r>
              <a:rPr lang="en-US" sz="2300" dirty="0" smtClean="0">
                <a:solidFill>
                  <a:srgbClr val="C00000"/>
                </a:solidFill>
              </a:rPr>
              <a:t>136,000</a:t>
            </a:r>
            <a:r>
              <a:rPr lang="en-US" sz="2300" dirty="0" smtClean="0"/>
              <a:t> </a:t>
            </a:r>
            <a:r>
              <a:rPr lang="en-US" sz="2300" dirty="0"/>
              <a:t>attribute names</a:t>
            </a:r>
          </a:p>
          <a:p>
            <a:endParaRPr lang="en-US" sz="2300" dirty="0"/>
          </a:p>
          <a:p>
            <a:pPr marL="0" indent="0">
              <a:buNone/>
            </a:pPr>
            <a:r>
              <a:rPr lang="en-US" sz="2300" dirty="0" smtClean="0"/>
              <a:t>Several datasets produced by automatic </a:t>
            </a:r>
            <a:r>
              <a:rPr lang="en-US" sz="2300" dirty="0"/>
              <a:t>information </a:t>
            </a:r>
            <a:r>
              <a:rPr lang="en-US" sz="2300" dirty="0" smtClean="0"/>
              <a:t>extraction </a:t>
            </a:r>
            <a:r>
              <a:rPr lang="en-US" sz="2300" dirty="0"/>
              <a:t>techniques </a:t>
            </a:r>
            <a:endParaRPr lang="en-US" sz="2300" dirty="0" smtClean="0"/>
          </a:p>
          <a:p>
            <a:pPr marL="0" indent="0">
              <a:buNone/>
            </a:pPr>
            <a:r>
              <a:rPr lang="en-US" sz="2300" dirty="0" smtClean="0">
                <a:sym typeface="Wingdings" pitchFamily="2" charset="2"/>
              </a:rPr>
              <a:t> </a:t>
            </a:r>
            <a:r>
              <a:rPr lang="en-US" sz="2300" dirty="0">
                <a:sym typeface="Wingdings" pitchFamily="2" charset="2"/>
              </a:rPr>
              <a:t>noise, tag-style values.</a:t>
            </a:r>
          </a:p>
          <a:p>
            <a:endParaRPr lang="en-US" sz="1100" dirty="0">
              <a:sym typeface="Wingdings" pitchFamily="2" charset="2"/>
            </a:endParaRPr>
          </a:p>
          <a:p>
            <a:endParaRPr lang="en-US" sz="2300" dirty="0"/>
          </a:p>
        </p:txBody>
      </p:sp>
      <p:sp>
        <p:nvSpPr>
          <p:cNvPr id="4" name="Θέση υποσέλιδου 3"/>
          <p:cNvSpPr>
            <a:spLocks noGrp="1"/>
          </p:cNvSpPr>
          <p:nvPr>
            <p:ph type="ftr" sz="quarter" idx="11"/>
          </p:nvPr>
        </p:nvSpPr>
        <p:spPr/>
        <p:txBody>
          <a:bodyPr/>
          <a:lstStyle/>
          <a:p>
            <a:pPr algn="ctr">
              <a:defRPr/>
            </a:pPr>
            <a:r>
              <a:rPr lang="en-US" smtClean="0"/>
              <a:t>Papadakis &amp; Palpanas, ScaDS, Leipzig, July 2016</a:t>
            </a:r>
            <a:endParaRPr lang="en-US" dirty="0"/>
          </a:p>
        </p:txBody>
      </p:sp>
    </p:spTree>
    <p:extLst>
      <p:ext uri="{BB962C8B-B14F-4D97-AF65-F5344CB8AC3E}">
        <p14:creationId xmlns:p14="http://schemas.microsoft.com/office/powerpoint/2010/main" val="4045986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 y="476672"/>
            <a:ext cx="8964488" cy="5743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idx="4294967295"/>
          </p:nvPr>
        </p:nvSpPr>
        <p:spPr>
          <a:xfrm>
            <a:off x="0" y="0"/>
            <a:ext cx="9144000" cy="721079"/>
          </a:xfrm>
        </p:spPr>
        <p:txBody>
          <a:bodyPr>
            <a:normAutofit/>
          </a:bodyPr>
          <a:lstStyle/>
          <a:p>
            <a:r>
              <a:rPr lang="en-US" sz="4000" dirty="0"/>
              <a:t>Example of Web Data</a:t>
            </a:r>
            <a:endParaRPr lang="de-DE" sz="4000" dirty="0"/>
          </a:p>
        </p:txBody>
      </p:sp>
      <p:sp>
        <p:nvSpPr>
          <p:cNvPr id="55" name="Oval 54"/>
          <p:cNvSpPr/>
          <p:nvPr/>
        </p:nvSpPr>
        <p:spPr>
          <a:xfrm>
            <a:off x="3938276" y="6157649"/>
            <a:ext cx="1184700" cy="462668"/>
          </a:xfrm>
          <a:prstGeom prst="ellipse">
            <a:avLst/>
          </a:prstGeom>
          <a:solidFill>
            <a:schemeClr val="bg1"/>
          </a:solidFill>
          <a:ln>
            <a:solidFill>
              <a:srgbClr val="C00000"/>
            </a:solidFill>
          </a:ln>
        </p:spPr>
        <p:style>
          <a:lnRef idx="3">
            <a:schemeClr val="lt1"/>
          </a:lnRef>
          <a:fillRef idx="1">
            <a:schemeClr val="accent3"/>
          </a:fillRef>
          <a:effectRef idx="1">
            <a:schemeClr val="accent3"/>
          </a:effectRef>
          <a:fontRef idx="minor">
            <a:schemeClr val="lt1"/>
          </a:fontRef>
        </p:style>
        <p:txBody>
          <a:bodyPr lIns="51883" tIns="25942" rIns="51883" bIns="25942" rtlCol="0" anchor="ctr"/>
          <a:lstStyle/>
          <a:p>
            <a:pPr algn="ctr"/>
            <a:r>
              <a:rPr lang="en-US" dirty="0" smtClean="0">
                <a:solidFill>
                  <a:schemeClr val="tx1"/>
                </a:solidFill>
              </a:rPr>
              <a:t>Noise</a:t>
            </a:r>
            <a:endParaRPr lang="en-US" dirty="0">
              <a:solidFill>
                <a:schemeClr val="tx1"/>
              </a:solidFill>
            </a:endParaRPr>
          </a:p>
        </p:txBody>
      </p:sp>
      <p:sp>
        <p:nvSpPr>
          <p:cNvPr id="56" name="Oval 55"/>
          <p:cNvSpPr/>
          <p:nvPr/>
        </p:nvSpPr>
        <p:spPr>
          <a:xfrm>
            <a:off x="3519166" y="4435821"/>
            <a:ext cx="1929080" cy="604778"/>
          </a:xfrm>
          <a:prstGeom prst="ellipse">
            <a:avLst/>
          </a:prstGeom>
          <a:solidFill>
            <a:schemeClr val="bg1"/>
          </a:solidFill>
          <a:ln>
            <a:solidFill>
              <a:srgbClr val="C00000"/>
            </a:solidFill>
          </a:ln>
        </p:spPr>
        <p:style>
          <a:lnRef idx="3">
            <a:schemeClr val="lt1"/>
          </a:lnRef>
          <a:fillRef idx="1">
            <a:schemeClr val="accent3"/>
          </a:fillRef>
          <a:effectRef idx="1">
            <a:schemeClr val="accent3"/>
          </a:effectRef>
          <a:fontRef idx="minor">
            <a:schemeClr val="lt1"/>
          </a:fontRef>
        </p:style>
        <p:txBody>
          <a:bodyPr lIns="51883" tIns="25942" rIns="51883" bIns="25942" rtlCol="0" anchor="ctr"/>
          <a:lstStyle/>
          <a:p>
            <a:pPr algn="ctr"/>
            <a:r>
              <a:rPr lang="en-US" sz="1600" dirty="0" smtClean="0">
                <a:solidFill>
                  <a:schemeClr val="tx1"/>
                </a:solidFill>
              </a:rPr>
              <a:t>Attribute</a:t>
            </a:r>
          </a:p>
          <a:p>
            <a:pPr algn="ctr"/>
            <a:r>
              <a:rPr lang="en-US" sz="1600" dirty="0" smtClean="0">
                <a:solidFill>
                  <a:schemeClr val="tx1"/>
                </a:solidFill>
              </a:rPr>
              <a:t>Heterogeneity</a:t>
            </a:r>
            <a:endParaRPr lang="en-US" sz="1600" dirty="0">
              <a:solidFill>
                <a:schemeClr val="tx1"/>
              </a:solidFill>
            </a:endParaRPr>
          </a:p>
        </p:txBody>
      </p:sp>
      <p:sp>
        <p:nvSpPr>
          <p:cNvPr id="57" name="Oval 56"/>
          <p:cNvSpPr/>
          <p:nvPr/>
        </p:nvSpPr>
        <p:spPr>
          <a:xfrm>
            <a:off x="3519166" y="1996260"/>
            <a:ext cx="1923505" cy="462668"/>
          </a:xfrm>
          <a:prstGeom prst="ellipse">
            <a:avLst/>
          </a:prstGeom>
          <a:solidFill>
            <a:schemeClr val="bg1"/>
          </a:solidFill>
          <a:ln>
            <a:solidFill>
              <a:srgbClr val="C00000"/>
            </a:solidFill>
          </a:ln>
        </p:spPr>
        <p:style>
          <a:lnRef idx="3">
            <a:schemeClr val="lt1"/>
          </a:lnRef>
          <a:fillRef idx="1">
            <a:schemeClr val="accent3"/>
          </a:fillRef>
          <a:effectRef idx="1">
            <a:schemeClr val="accent3"/>
          </a:effectRef>
          <a:fontRef idx="minor">
            <a:schemeClr val="lt1"/>
          </a:fontRef>
        </p:style>
        <p:txBody>
          <a:bodyPr lIns="51883" tIns="25942" rIns="51883" bIns="25942" rtlCol="0" anchor="ctr"/>
          <a:lstStyle/>
          <a:p>
            <a:pPr algn="ctr"/>
            <a:r>
              <a:rPr lang="en-US" sz="1600" dirty="0" smtClean="0">
                <a:solidFill>
                  <a:schemeClr val="tx1"/>
                </a:solidFill>
              </a:rPr>
              <a:t>Loose Schema Binding</a:t>
            </a:r>
            <a:endParaRPr lang="en-US" sz="1600" dirty="0">
              <a:solidFill>
                <a:schemeClr val="tx1"/>
              </a:solidFill>
            </a:endParaRPr>
          </a:p>
        </p:txBody>
      </p:sp>
      <p:cxnSp>
        <p:nvCxnSpPr>
          <p:cNvPr id="59" name="Straight Arrow Connector 58"/>
          <p:cNvCxnSpPr>
            <a:stCxn id="57" idx="2"/>
          </p:cNvCxnSpPr>
          <p:nvPr/>
        </p:nvCxnSpPr>
        <p:spPr>
          <a:xfrm flipH="1">
            <a:off x="1331640" y="2227594"/>
            <a:ext cx="2187526" cy="66991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57" idx="6"/>
          </p:cNvCxnSpPr>
          <p:nvPr/>
        </p:nvCxnSpPr>
        <p:spPr>
          <a:xfrm>
            <a:off x="5442671" y="2227594"/>
            <a:ext cx="651470" cy="66991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6" idx="2"/>
          </p:cNvCxnSpPr>
          <p:nvPr/>
        </p:nvCxnSpPr>
        <p:spPr>
          <a:xfrm flipH="1">
            <a:off x="1331640" y="4738210"/>
            <a:ext cx="2187526" cy="85103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56" idx="6"/>
          </p:cNvCxnSpPr>
          <p:nvPr/>
        </p:nvCxnSpPr>
        <p:spPr>
          <a:xfrm>
            <a:off x="5448246" y="4738210"/>
            <a:ext cx="645895" cy="85103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55" idx="2"/>
          </p:cNvCxnSpPr>
          <p:nvPr/>
        </p:nvCxnSpPr>
        <p:spPr>
          <a:xfrm flipH="1" flipV="1">
            <a:off x="2225442" y="5662758"/>
            <a:ext cx="1712834" cy="72622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55" idx="6"/>
          </p:cNvCxnSpPr>
          <p:nvPr/>
        </p:nvCxnSpPr>
        <p:spPr>
          <a:xfrm flipV="1">
            <a:off x="5122976" y="5805264"/>
            <a:ext cx="1798056" cy="583719"/>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4082551" y="2897511"/>
            <a:ext cx="1184700" cy="684201"/>
          </a:xfrm>
          <a:prstGeom prst="ellipse">
            <a:avLst/>
          </a:prstGeom>
          <a:solidFill>
            <a:schemeClr val="bg1"/>
          </a:solidFill>
          <a:ln>
            <a:solidFill>
              <a:srgbClr val="C00000"/>
            </a:solidFill>
          </a:ln>
        </p:spPr>
        <p:style>
          <a:lnRef idx="3">
            <a:schemeClr val="lt1"/>
          </a:lnRef>
          <a:fillRef idx="1">
            <a:schemeClr val="accent3"/>
          </a:fillRef>
          <a:effectRef idx="1">
            <a:schemeClr val="accent3"/>
          </a:effectRef>
          <a:fontRef idx="minor">
            <a:schemeClr val="lt1"/>
          </a:fontRef>
        </p:style>
        <p:txBody>
          <a:bodyPr lIns="51883" tIns="25942" rIns="51883" bIns="25942" rtlCol="0" anchor="ctr"/>
          <a:lstStyle/>
          <a:p>
            <a:pPr algn="ctr"/>
            <a:r>
              <a:rPr lang="en-US" dirty="0" smtClean="0">
                <a:solidFill>
                  <a:schemeClr val="tx1"/>
                </a:solidFill>
              </a:rPr>
              <a:t>Split</a:t>
            </a:r>
          </a:p>
          <a:p>
            <a:pPr algn="ctr"/>
            <a:r>
              <a:rPr lang="en-US" dirty="0" smtClean="0">
                <a:solidFill>
                  <a:schemeClr val="tx1"/>
                </a:solidFill>
              </a:rPr>
              <a:t>values</a:t>
            </a:r>
            <a:endParaRPr lang="en-US" dirty="0">
              <a:solidFill>
                <a:schemeClr val="tx1"/>
              </a:solidFill>
            </a:endParaRPr>
          </a:p>
        </p:txBody>
      </p:sp>
      <p:cxnSp>
        <p:nvCxnSpPr>
          <p:cNvPr id="51" name="Straight Arrow Connector 50"/>
          <p:cNvCxnSpPr>
            <a:stCxn id="45" idx="2"/>
          </p:cNvCxnSpPr>
          <p:nvPr/>
        </p:nvCxnSpPr>
        <p:spPr>
          <a:xfrm flipH="1">
            <a:off x="2051720" y="3239612"/>
            <a:ext cx="2030831" cy="72119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45" idx="6"/>
          </p:cNvCxnSpPr>
          <p:nvPr/>
        </p:nvCxnSpPr>
        <p:spPr>
          <a:xfrm>
            <a:off x="5267251" y="3239612"/>
            <a:ext cx="1464989" cy="1196209"/>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 name="Θέση υποσέλιδου 2"/>
          <p:cNvSpPr>
            <a:spLocks noGrp="1"/>
          </p:cNvSpPr>
          <p:nvPr>
            <p:ph type="ftr" sz="quarter" idx="11"/>
          </p:nvPr>
        </p:nvSpPr>
        <p:spPr/>
        <p:txBody>
          <a:bodyPr/>
          <a:lstStyle/>
          <a:p>
            <a:pPr algn="ctr">
              <a:defRPr/>
            </a:pPr>
            <a:r>
              <a:rPr lang="en-US" smtClean="0"/>
              <a:t>Papadakis &amp; Palpanas, ScaDS, Leipzig, July 2016</a:t>
            </a:r>
            <a:endParaRPr lang="en-US" dirty="0"/>
          </a:p>
        </p:txBody>
      </p:sp>
    </p:spTree>
    <p:extLst>
      <p:ext uri="{BB962C8B-B14F-4D97-AF65-F5344CB8AC3E}">
        <p14:creationId xmlns:p14="http://schemas.microsoft.com/office/powerpoint/2010/main" val="28810975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ppt_x"/>
                                          </p:val>
                                        </p:tav>
                                        <p:tav tm="100000">
                                          <p:val>
                                            <p:strVal val="#ppt_x"/>
                                          </p:val>
                                        </p:tav>
                                      </p:tavLst>
                                    </p:anim>
                                    <p:anim calcmode="lin" valueType="num">
                                      <p:cBhvr additive="base">
                                        <p:cTn id="8" dur="500" fill="hold"/>
                                        <p:tgtEl>
                                          <p:spTgt spid="5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ppt_x"/>
                                          </p:val>
                                        </p:tav>
                                        <p:tav tm="100000">
                                          <p:val>
                                            <p:strVal val="#ppt_x"/>
                                          </p:val>
                                        </p:tav>
                                      </p:tavLst>
                                    </p:anim>
                                    <p:anim calcmode="lin" valueType="num">
                                      <p:cBhvr additive="base">
                                        <p:cTn id="12" dur="500" fill="hold"/>
                                        <p:tgtEl>
                                          <p:spTgt spid="6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ppt_x"/>
                                          </p:val>
                                        </p:tav>
                                        <p:tav tm="100000">
                                          <p:val>
                                            <p:strVal val="#ppt_x"/>
                                          </p:val>
                                        </p:tav>
                                      </p:tavLst>
                                    </p:anim>
                                    <p:anim calcmode="lin" valueType="num">
                                      <p:cBhvr additive="base">
                                        <p:cTn id="16"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additive="base">
                                        <p:cTn id="21" dur="500" fill="hold"/>
                                        <p:tgtEl>
                                          <p:spTgt spid="57"/>
                                        </p:tgtEl>
                                        <p:attrNameLst>
                                          <p:attrName>ppt_x</p:attrName>
                                        </p:attrNameLst>
                                      </p:cBhvr>
                                      <p:tavLst>
                                        <p:tav tm="0">
                                          <p:val>
                                            <p:strVal val="#ppt_x"/>
                                          </p:val>
                                        </p:tav>
                                        <p:tav tm="100000">
                                          <p:val>
                                            <p:strVal val="#ppt_x"/>
                                          </p:val>
                                        </p:tav>
                                      </p:tavLst>
                                    </p:anim>
                                    <p:anim calcmode="lin" valueType="num">
                                      <p:cBhvr additive="base">
                                        <p:cTn id="22" dur="500" fill="hold"/>
                                        <p:tgtEl>
                                          <p:spTgt spid="5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additive="base">
                                        <p:cTn id="25" dur="500" fill="hold"/>
                                        <p:tgtEl>
                                          <p:spTgt spid="59"/>
                                        </p:tgtEl>
                                        <p:attrNameLst>
                                          <p:attrName>ppt_x</p:attrName>
                                        </p:attrNameLst>
                                      </p:cBhvr>
                                      <p:tavLst>
                                        <p:tav tm="0">
                                          <p:val>
                                            <p:strVal val="#ppt_x"/>
                                          </p:val>
                                        </p:tav>
                                        <p:tav tm="100000">
                                          <p:val>
                                            <p:strVal val="#ppt_x"/>
                                          </p:val>
                                        </p:tav>
                                      </p:tavLst>
                                    </p:anim>
                                    <p:anim calcmode="lin" valueType="num">
                                      <p:cBhvr additive="base">
                                        <p:cTn id="26" dur="500" fill="hold"/>
                                        <p:tgtEl>
                                          <p:spTgt spid="5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additive="base">
                                        <p:cTn id="29" dur="500" fill="hold"/>
                                        <p:tgtEl>
                                          <p:spTgt spid="60"/>
                                        </p:tgtEl>
                                        <p:attrNameLst>
                                          <p:attrName>ppt_x</p:attrName>
                                        </p:attrNameLst>
                                      </p:cBhvr>
                                      <p:tavLst>
                                        <p:tav tm="0">
                                          <p:val>
                                            <p:strVal val="#ppt_x"/>
                                          </p:val>
                                        </p:tav>
                                        <p:tav tm="100000">
                                          <p:val>
                                            <p:strVal val="#ppt_x"/>
                                          </p:val>
                                        </p:tav>
                                      </p:tavLst>
                                    </p:anim>
                                    <p:anim calcmode="lin" valueType="num">
                                      <p:cBhvr additive="base">
                                        <p:cTn id="30"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5"/>
                                        </p:tgtEl>
                                        <p:attrNameLst>
                                          <p:attrName>style.visibility</p:attrName>
                                        </p:attrNameLst>
                                      </p:cBhvr>
                                      <p:to>
                                        <p:strVal val="visible"/>
                                      </p:to>
                                    </p:set>
                                    <p:anim calcmode="lin" valueType="num">
                                      <p:cBhvr additive="base">
                                        <p:cTn id="35" dur="500" fill="hold"/>
                                        <p:tgtEl>
                                          <p:spTgt spid="55"/>
                                        </p:tgtEl>
                                        <p:attrNameLst>
                                          <p:attrName>ppt_x</p:attrName>
                                        </p:attrNameLst>
                                      </p:cBhvr>
                                      <p:tavLst>
                                        <p:tav tm="0">
                                          <p:val>
                                            <p:strVal val="#ppt_x"/>
                                          </p:val>
                                        </p:tav>
                                        <p:tav tm="100000">
                                          <p:val>
                                            <p:strVal val="#ppt_x"/>
                                          </p:val>
                                        </p:tav>
                                      </p:tavLst>
                                    </p:anim>
                                    <p:anim calcmode="lin" valueType="num">
                                      <p:cBhvr additive="base">
                                        <p:cTn id="36" dur="500" fill="hold"/>
                                        <p:tgtEl>
                                          <p:spTgt spid="5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4"/>
                                        </p:tgtEl>
                                        <p:attrNameLst>
                                          <p:attrName>style.visibility</p:attrName>
                                        </p:attrNameLst>
                                      </p:cBhvr>
                                      <p:to>
                                        <p:strVal val="visible"/>
                                      </p:to>
                                    </p:set>
                                    <p:anim calcmode="lin" valueType="num">
                                      <p:cBhvr additive="base">
                                        <p:cTn id="39" dur="500" fill="hold"/>
                                        <p:tgtEl>
                                          <p:spTgt spid="74"/>
                                        </p:tgtEl>
                                        <p:attrNameLst>
                                          <p:attrName>ppt_x</p:attrName>
                                        </p:attrNameLst>
                                      </p:cBhvr>
                                      <p:tavLst>
                                        <p:tav tm="0">
                                          <p:val>
                                            <p:strVal val="#ppt_x"/>
                                          </p:val>
                                        </p:tav>
                                        <p:tav tm="100000">
                                          <p:val>
                                            <p:strVal val="#ppt_x"/>
                                          </p:val>
                                        </p:tav>
                                      </p:tavLst>
                                    </p:anim>
                                    <p:anim calcmode="lin" valueType="num">
                                      <p:cBhvr additive="base">
                                        <p:cTn id="40" dur="500" fill="hold"/>
                                        <p:tgtEl>
                                          <p:spTgt spid="7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7"/>
                                        </p:tgtEl>
                                        <p:attrNameLst>
                                          <p:attrName>style.visibility</p:attrName>
                                        </p:attrNameLst>
                                      </p:cBhvr>
                                      <p:to>
                                        <p:strVal val="visible"/>
                                      </p:to>
                                    </p:set>
                                    <p:anim calcmode="lin" valueType="num">
                                      <p:cBhvr additive="base">
                                        <p:cTn id="43" dur="500" fill="hold"/>
                                        <p:tgtEl>
                                          <p:spTgt spid="77"/>
                                        </p:tgtEl>
                                        <p:attrNameLst>
                                          <p:attrName>ppt_x</p:attrName>
                                        </p:attrNameLst>
                                      </p:cBhvr>
                                      <p:tavLst>
                                        <p:tav tm="0">
                                          <p:val>
                                            <p:strVal val="#ppt_x"/>
                                          </p:val>
                                        </p:tav>
                                        <p:tav tm="100000">
                                          <p:val>
                                            <p:strVal val="#ppt_x"/>
                                          </p:val>
                                        </p:tav>
                                      </p:tavLst>
                                    </p:anim>
                                    <p:anim calcmode="lin" valueType="num">
                                      <p:cBhvr additive="base">
                                        <p:cTn id="44"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500" fill="hold"/>
                                        <p:tgtEl>
                                          <p:spTgt spid="45"/>
                                        </p:tgtEl>
                                        <p:attrNameLst>
                                          <p:attrName>ppt_x</p:attrName>
                                        </p:attrNameLst>
                                      </p:cBhvr>
                                      <p:tavLst>
                                        <p:tav tm="0">
                                          <p:val>
                                            <p:strVal val="#ppt_x"/>
                                          </p:val>
                                        </p:tav>
                                        <p:tav tm="100000">
                                          <p:val>
                                            <p:strVal val="#ppt_x"/>
                                          </p:val>
                                        </p:tav>
                                      </p:tavLst>
                                    </p:anim>
                                    <p:anim calcmode="lin" valueType="num">
                                      <p:cBhvr additive="base">
                                        <p:cTn id="50" dur="500" fill="hold"/>
                                        <p:tgtEl>
                                          <p:spTgt spid="45"/>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additive="base">
                                        <p:cTn id="53" dur="500" fill="hold"/>
                                        <p:tgtEl>
                                          <p:spTgt spid="51"/>
                                        </p:tgtEl>
                                        <p:attrNameLst>
                                          <p:attrName>ppt_x</p:attrName>
                                        </p:attrNameLst>
                                      </p:cBhvr>
                                      <p:tavLst>
                                        <p:tav tm="0">
                                          <p:val>
                                            <p:strVal val="#ppt_x"/>
                                          </p:val>
                                        </p:tav>
                                        <p:tav tm="100000">
                                          <p:val>
                                            <p:strVal val="#ppt_x"/>
                                          </p:val>
                                        </p:tav>
                                      </p:tavLst>
                                    </p:anim>
                                    <p:anim calcmode="lin" valueType="num">
                                      <p:cBhvr additive="base">
                                        <p:cTn id="54" dur="500" fill="hold"/>
                                        <p:tgtEl>
                                          <p:spTgt spid="51"/>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additive="base">
                                        <p:cTn id="57" dur="500" fill="hold"/>
                                        <p:tgtEl>
                                          <p:spTgt spid="58"/>
                                        </p:tgtEl>
                                        <p:attrNameLst>
                                          <p:attrName>ppt_x</p:attrName>
                                        </p:attrNameLst>
                                      </p:cBhvr>
                                      <p:tavLst>
                                        <p:tav tm="0">
                                          <p:val>
                                            <p:strVal val="#ppt_x"/>
                                          </p:val>
                                        </p:tav>
                                        <p:tav tm="100000">
                                          <p:val>
                                            <p:strVal val="#ppt_x"/>
                                          </p:val>
                                        </p:tav>
                                      </p:tavLst>
                                    </p:anim>
                                    <p:anim calcmode="lin" valueType="num">
                                      <p:cBhvr additive="base">
                                        <p:cTn id="5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4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5633"/>
            <a:ext cx="9144000" cy="721079"/>
          </a:xfrm>
        </p:spPr>
        <p:txBody>
          <a:bodyPr>
            <a:normAutofit fontScale="90000"/>
          </a:bodyPr>
          <a:lstStyle/>
          <a:p>
            <a:r>
              <a:rPr lang="en-US" dirty="0" smtClean="0"/>
              <a:t>Token Blocking </a:t>
            </a:r>
            <a:r>
              <a:rPr lang="en-US" sz="2400" dirty="0"/>
              <a:t>[</a:t>
            </a:r>
            <a:r>
              <a:rPr lang="en-US" sz="2400" dirty="0" err="1"/>
              <a:t>Papadakis</a:t>
            </a:r>
            <a:r>
              <a:rPr lang="en-US" sz="2400" dirty="0"/>
              <a:t> et al., WSDM2011]</a:t>
            </a:r>
          </a:p>
        </p:txBody>
      </p:sp>
      <p:sp>
        <p:nvSpPr>
          <p:cNvPr id="3" name="Content Placeholder 2"/>
          <p:cNvSpPr>
            <a:spLocks noGrp="1"/>
          </p:cNvSpPr>
          <p:nvPr>
            <p:ph sz="quarter" idx="4294967295"/>
          </p:nvPr>
        </p:nvSpPr>
        <p:spPr>
          <a:xfrm>
            <a:off x="395536" y="980728"/>
            <a:ext cx="8229689" cy="5125951"/>
          </a:xfrm>
        </p:spPr>
        <p:txBody>
          <a:bodyPr>
            <a:noAutofit/>
          </a:bodyPr>
          <a:lstStyle/>
          <a:p>
            <a:pPr marL="0" indent="0">
              <a:buNone/>
            </a:pPr>
            <a:r>
              <a:rPr lang="en-US" sz="2400" dirty="0" smtClean="0"/>
              <a:t>Functionality:</a:t>
            </a:r>
          </a:p>
          <a:p>
            <a:pPr marL="421550" indent="-421550">
              <a:buFont typeface="+mj-lt"/>
              <a:buAutoNum type="arabicPeriod"/>
            </a:pPr>
            <a:r>
              <a:rPr lang="en-US" sz="2400" dirty="0"/>
              <a:t>given an entity profile, </a:t>
            </a:r>
            <a:r>
              <a:rPr lang="en-US" sz="2400" dirty="0" smtClean="0"/>
              <a:t>extract all tokens that are contained </a:t>
            </a:r>
            <a:r>
              <a:rPr lang="en-US" sz="2400" dirty="0"/>
              <a:t>in its </a:t>
            </a:r>
            <a:r>
              <a:rPr lang="en-US" sz="2400" dirty="0" smtClean="0"/>
              <a:t>attribute values</a:t>
            </a:r>
            <a:r>
              <a:rPr lang="en-US" sz="2400" dirty="0"/>
              <a:t>.</a:t>
            </a:r>
          </a:p>
          <a:p>
            <a:pPr marL="421550" indent="-421550">
              <a:buFont typeface="+mj-lt"/>
              <a:buAutoNum type="arabicPeriod"/>
            </a:pPr>
            <a:r>
              <a:rPr lang="en-US" sz="2400" dirty="0" smtClean="0"/>
              <a:t>create </a:t>
            </a:r>
            <a:r>
              <a:rPr lang="en-US" sz="2400" dirty="0"/>
              <a:t>one block for every distinct token → each block contains all entities with the corresponding token</a:t>
            </a:r>
            <a:r>
              <a:rPr lang="en-US" sz="2400" b="1" dirty="0" smtClean="0"/>
              <a:t>*</a:t>
            </a:r>
            <a:r>
              <a:rPr lang="en-US" sz="2400" dirty="0" smtClean="0"/>
              <a:t>.</a:t>
            </a:r>
          </a:p>
          <a:p>
            <a:pPr marL="0" indent="0">
              <a:buNone/>
            </a:pPr>
            <a:endParaRPr lang="en-US" sz="2400" dirty="0"/>
          </a:p>
          <a:p>
            <a:pPr marL="0" indent="0">
              <a:buNone/>
            </a:pPr>
            <a:r>
              <a:rPr lang="en-US" sz="2400" dirty="0"/>
              <a:t>Attribute-agnostic </a:t>
            </a:r>
            <a:r>
              <a:rPr lang="en-US" sz="2400" dirty="0" smtClean="0"/>
              <a:t>functionality:</a:t>
            </a:r>
            <a:endParaRPr lang="en-US" sz="2400" dirty="0"/>
          </a:p>
          <a:p>
            <a:pPr lvl="1">
              <a:buFont typeface="Arial" pitchFamily="34" charset="0"/>
              <a:buChar char="•"/>
            </a:pPr>
            <a:r>
              <a:rPr lang="en-US" sz="2400" dirty="0" smtClean="0"/>
              <a:t>completely </a:t>
            </a:r>
            <a:r>
              <a:rPr lang="en-US" sz="2400" dirty="0"/>
              <a:t>ignores </a:t>
            </a:r>
            <a:r>
              <a:rPr lang="en-US" sz="2400" dirty="0" smtClean="0"/>
              <a:t>all attribute names, but considers </a:t>
            </a:r>
            <a:r>
              <a:rPr lang="en-US" sz="2400" dirty="0"/>
              <a:t>all </a:t>
            </a:r>
            <a:r>
              <a:rPr lang="en-US" sz="2400" dirty="0" smtClean="0"/>
              <a:t>attribute values</a:t>
            </a:r>
          </a:p>
          <a:p>
            <a:pPr lvl="1">
              <a:buFont typeface="Arial" pitchFamily="34" charset="0"/>
              <a:buChar char="•"/>
            </a:pPr>
            <a:r>
              <a:rPr lang="en-US" sz="2400" dirty="0"/>
              <a:t>e</a:t>
            </a:r>
            <a:r>
              <a:rPr lang="en-US" sz="2400" dirty="0" smtClean="0"/>
              <a:t>fficient </a:t>
            </a:r>
            <a:r>
              <a:rPr lang="en-US" sz="2400" dirty="0"/>
              <a:t>implementation with the help of inverted </a:t>
            </a:r>
            <a:r>
              <a:rPr lang="en-US" sz="2400" dirty="0" smtClean="0"/>
              <a:t>indices</a:t>
            </a:r>
          </a:p>
          <a:p>
            <a:pPr lvl="1">
              <a:buFont typeface="Arial" pitchFamily="34" charset="0"/>
              <a:buChar char="•"/>
            </a:pPr>
            <a:r>
              <a:rPr lang="en-US" sz="2400" b="1" i="1" dirty="0" smtClean="0"/>
              <a:t>parameter-free</a:t>
            </a:r>
            <a:r>
              <a:rPr lang="en-US" sz="2400" dirty="0" smtClean="0"/>
              <a:t>!</a:t>
            </a:r>
            <a:r>
              <a:rPr lang="en-US" sz="2400" dirty="0"/>
              <a:t/>
            </a:r>
            <a:br>
              <a:rPr lang="en-US" sz="2400" dirty="0"/>
            </a:br>
            <a:endParaRPr lang="en-US" sz="2400" i="1" dirty="0"/>
          </a:p>
          <a:p>
            <a:pPr marL="0" indent="0">
              <a:buNone/>
            </a:pPr>
            <a:r>
              <a:rPr lang="en-US" sz="2400" i="1" dirty="0" smtClean="0"/>
              <a:t>*</a:t>
            </a:r>
            <a:r>
              <a:rPr lang="en-US" sz="2400" i="1" dirty="0"/>
              <a:t>Each block should contain at least two entities.</a:t>
            </a:r>
          </a:p>
        </p:txBody>
      </p:sp>
      <p:sp>
        <p:nvSpPr>
          <p:cNvPr id="4" name="Θέση υποσέλιδου 3"/>
          <p:cNvSpPr>
            <a:spLocks noGrp="1"/>
          </p:cNvSpPr>
          <p:nvPr>
            <p:ph type="ftr" sz="quarter" idx="11"/>
          </p:nvPr>
        </p:nvSpPr>
        <p:spPr/>
        <p:txBody>
          <a:bodyPr/>
          <a:lstStyle/>
          <a:p>
            <a:pPr>
              <a:defRPr/>
            </a:pPr>
            <a:r>
              <a:rPr lang="en-US" smtClean="0"/>
              <a:t>Papadakis &amp; Palpanas, ScaDS, Leipzig, July 2016</a:t>
            </a:r>
            <a:endParaRPr lang="en-US" dirty="0"/>
          </a:p>
        </p:txBody>
      </p:sp>
    </p:spTree>
    <p:extLst>
      <p:ext uri="{BB962C8B-B14F-4D97-AF65-F5344CB8AC3E}">
        <p14:creationId xmlns:p14="http://schemas.microsoft.com/office/powerpoint/2010/main" val="188248068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721079"/>
          </a:xfrm>
        </p:spPr>
        <p:txBody>
          <a:bodyPr>
            <a:normAutofit fontScale="90000"/>
          </a:bodyPr>
          <a:lstStyle/>
          <a:p>
            <a:r>
              <a:rPr lang="en-US" dirty="0" smtClean="0"/>
              <a:t>Token Blocking Example</a:t>
            </a:r>
            <a:endParaRPr lang="de-DE" dirty="0"/>
          </a:p>
        </p:txBody>
      </p:sp>
      <p:sp>
        <p:nvSpPr>
          <p:cNvPr id="36" name="Θέση υποσέλιδου 35"/>
          <p:cNvSpPr>
            <a:spLocks noGrp="1"/>
          </p:cNvSpPr>
          <p:nvPr>
            <p:ph type="ftr" sz="quarter" idx="11"/>
          </p:nvPr>
        </p:nvSpPr>
        <p:spPr/>
        <p:txBody>
          <a:bodyPr/>
          <a:lstStyle/>
          <a:p>
            <a:pPr>
              <a:defRPr/>
            </a:pPr>
            <a:r>
              <a:rPr lang="en-US" smtClean="0"/>
              <a:t>Papadakis &amp; Palpanas, ScaDS, Leipzig, July 2016</a:t>
            </a:r>
            <a:endParaRPr lang="en-US"/>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008" y="721130"/>
            <a:ext cx="8749480" cy="3981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205" y="4897594"/>
            <a:ext cx="8255085" cy="1483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040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44016"/>
            <a:ext cx="9144000" cy="836712"/>
          </a:xfrm>
        </p:spPr>
        <p:txBody>
          <a:bodyPr>
            <a:normAutofit fontScale="90000"/>
          </a:bodyPr>
          <a:lstStyle/>
          <a:p>
            <a:r>
              <a:rPr lang="en-US" sz="4900" dirty="0" smtClean="0"/>
              <a:t>Attribute-Clustering Blocking</a:t>
            </a:r>
            <a:r>
              <a:rPr lang="en-US" dirty="0" smtClean="0"/>
              <a:t/>
            </a:r>
            <a:br>
              <a:rPr lang="en-US" dirty="0" smtClean="0"/>
            </a:br>
            <a:r>
              <a:rPr lang="en-US" sz="2400" dirty="0" smtClean="0"/>
              <a:t>[</a:t>
            </a:r>
            <a:r>
              <a:rPr lang="en-US" sz="2400" dirty="0" err="1"/>
              <a:t>Papadakis</a:t>
            </a:r>
            <a:r>
              <a:rPr lang="en-US" sz="2400" dirty="0"/>
              <a:t> et. al., </a:t>
            </a:r>
            <a:r>
              <a:rPr lang="en-US" sz="2400" dirty="0" smtClean="0"/>
              <a:t>TKDE 2013</a:t>
            </a:r>
            <a:r>
              <a:rPr lang="en-US" sz="2400" dirty="0"/>
              <a:t>]</a:t>
            </a:r>
          </a:p>
        </p:txBody>
      </p:sp>
      <p:sp>
        <p:nvSpPr>
          <p:cNvPr id="3" name="Content Placeholder 2"/>
          <p:cNvSpPr>
            <a:spLocks noGrp="1"/>
          </p:cNvSpPr>
          <p:nvPr>
            <p:ph sz="quarter" idx="4294967295"/>
          </p:nvPr>
        </p:nvSpPr>
        <p:spPr>
          <a:xfrm>
            <a:off x="649125" y="1173200"/>
            <a:ext cx="8243625" cy="4938161"/>
          </a:xfrm>
        </p:spPr>
        <p:txBody>
          <a:bodyPr>
            <a:normAutofit/>
          </a:bodyPr>
          <a:lstStyle/>
          <a:p>
            <a:pPr marL="0" indent="0">
              <a:spcBef>
                <a:spcPts val="340"/>
              </a:spcBef>
              <a:buNone/>
            </a:pPr>
            <a:r>
              <a:rPr lang="en-US" sz="2400" dirty="0"/>
              <a:t>Goal:</a:t>
            </a:r>
          </a:p>
          <a:p>
            <a:pPr marL="0" indent="0">
              <a:spcBef>
                <a:spcPts val="340"/>
              </a:spcBef>
              <a:buNone/>
            </a:pPr>
            <a:r>
              <a:rPr lang="en-US" sz="2300" dirty="0" smtClean="0"/>
              <a:t>group </a:t>
            </a:r>
            <a:r>
              <a:rPr lang="en-US" sz="2300" dirty="0"/>
              <a:t>attribute names into clusters </a:t>
            </a:r>
            <a:r>
              <a:rPr lang="en-US" sz="2300" dirty="0" err="1"/>
              <a:t>s.t.</a:t>
            </a:r>
            <a:r>
              <a:rPr lang="en-US" sz="2300" dirty="0"/>
              <a:t> we can apply Token Blocking independently inside each cluster, without affecting effectiveness </a:t>
            </a:r>
            <a:r>
              <a:rPr lang="en-US" sz="2300" dirty="0">
                <a:latin typeface="Calibri"/>
              </a:rPr>
              <a:t>→ </a:t>
            </a:r>
            <a:r>
              <a:rPr lang="en-US" sz="2300" dirty="0"/>
              <a:t>smaller blocks, higher efficiency</a:t>
            </a:r>
            <a:r>
              <a:rPr lang="en-US" sz="2300" dirty="0" smtClean="0"/>
              <a:t>.</a:t>
            </a:r>
            <a:endParaRPr lang="en-US" sz="2300" dirty="0"/>
          </a:p>
        </p:txBody>
      </p:sp>
      <p:sp>
        <p:nvSpPr>
          <p:cNvPr id="4" name="Θέση υποσέλιδου 3"/>
          <p:cNvSpPr>
            <a:spLocks noGrp="1"/>
          </p:cNvSpPr>
          <p:nvPr>
            <p:ph type="ftr" sz="quarter" idx="11"/>
          </p:nvPr>
        </p:nvSpPr>
        <p:spPr/>
        <p:txBody>
          <a:bodyPr/>
          <a:lstStyle/>
          <a:p>
            <a:pPr algn="ctr">
              <a:defRPr/>
            </a:pPr>
            <a:r>
              <a:rPr lang="en-US" smtClean="0"/>
              <a:t>Papadakis &amp; Palpanas, ScaDS, Leipzig, July 2016</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2780928"/>
            <a:ext cx="6048672" cy="2985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a:off x="6228184" y="4221088"/>
            <a:ext cx="72008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092280" y="3377952"/>
            <a:ext cx="1800200" cy="6271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020272" y="3059667"/>
            <a:ext cx="1800200" cy="369332"/>
          </a:xfrm>
          <a:prstGeom prst="rect">
            <a:avLst/>
          </a:prstGeom>
          <a:noFill/>
        </p:spPr>
        <p:txBody>
          <a:bodyPr wrap="square" rtlCol="0">
            <a:spAutoFit/>
          </a:bodyPr>
          <a:lstStyle/>
          <a:p>
            <a:r>
              <a:rPr lang="en-US" dirty="0" smtClean="0">
                <a:solidFill>
                  <a:srgbClr val="002060"/>
                </a:solidFill>
              </a:rPr>
              <a:t>Building address</a:t>
            </a:r>
            <a:endParaRPr lang="en-US" dirty="0">
              <a:solidFill>
                <a:srgbClr val="002060"/>
              </a:solidFill>
            </a:endParaRPr>
          </a:p>
        </p:txBody>
      </p:sp>
      <p:sp>
        <p:nvSpPr>
          <p:cNvPr id="11" name="TextBox 10"/>
          <p:cNvSpPr txBox="1"/>
          <p:nvPr/>
        </p:nvSpPr>
        <p:spPr>
          <a:xfrm>
            <a:off x="7092280" y="3356991"/>
            <a:ext cx="1584176" cy="369332"/>
          </a:xfrm>
          <a:prstGeom prst="rect">
            <a:avLst/>
          </a:prstGeom>
          <a:noFill/>
        </p:spPr>
        <p:txBody>
          <a:bodyPr wrap="square" rtlCol="0">
            <a:spAutoFit/>
          </a:bodyPr>
          <a:lstStyle/>
          <a:p>
            <a:r>
              <a:rPr lang="en-US" dirty="0" smtClean="0"/>
              <a:t>headquarters</a:t>
            </a:r>
            <a:endParaRPr lang="en-US" dirty="0"/>
          </a:p>
        </p:txBody>
      </p:sp>
      <p:sp>
        <p:nvSpPr>
          <p:cNvPr id="13" name="TextBox 12"/>
          <p:cNvSpPr txBox="1"/>
          <p:nvPr/>
        </p:nvSpPr>
        <p:spPr>
          <a:xfrm>
            <a:off x="7092010" y="3635731"/>
            <a:ext cx="1584176" cy="369332"/>
          </a:xfrm>
          <a:prstGeom prst="rect">
            <a:avLst/>
          </a:prstGeom>
          <a:noFill/>
        </p:spPr>
        <p:txBody>
          <a:bodyPr wrap="square" rtlCol="0">
            <a:spAutoFit/>
          </a:bodyPr>
          <a:lstStyle/>
          <a:p>
            <a:r>
              <a:rPr lang="en-US" dirty="0" err="1" smtClean="0"/>
              <a:t>hdq</a:t>
            </a:r>
            <a:endParaRPr lang="en-US" dirty="0"/>
          </a:p>
        </p:txBody>
      </p:sp>
      <p:sp>
        <p:nvSpPr>
          <p:cNvPr id="14" name="Rectangle 13"/>
          <p:cNvSpPr/>
          <p:nvPr/>
        </p:nvSpPr>
        <p:spPr>
          <a:xfrm>
            <a:off x="7092550" y="4595621"/>
            <a:ext cx="1800200" cy="633579"/>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15" name="TextBox 14"/>
          <p:cNvSpPr txBox="1"/>
          <p:nvPr/>
        </p:nvSpPr>
        <p:spPr>
          <a:xfrm>
            <a:off x="7020272" y="4268045"/>
            <a:ext cx="1800200" cy="369332"/>
          </a:xfrm>
          <a:prstGeom prst="rect">
            <a:avLst/>
          </a:prstGeom>
          <a:noFill/>
          <a:ln>
            <a:noFill/>
          </a:ln>
        </p:spPr>
        <p:txBody>
          <a:bodyPr wrap="square" rtlCol="0">
            <a:spAutoFit/>
          </a:bodyPr>
          <a:lstStyle/>
          <a:p>
            <a:r>
              <a:rPr lang="en-US" dirty="0" smtClean="0">
                <a:solidFill>
                  <a:schemeClr val="accent6">
                    <a:lumMod val="75000"/>
                  </a:schemeClr>
                </a:solidFill>
              </a:rPr>
              <a:t>Person address</a:t>
            </a:r>
            <a:endParaRPr lang="en-US" dirty="0">
              <a:solidFill>
                <a:schemeClr val="accent6">
                  <a:lumMod val="75000"/>
                </a:schemeClr>
              </a:solidFill>
            </a:endParaRPr>
          </a:p>
        </p:txBody>
      </p:sp>
      <p:sp>
        <p:nvSpPr>
          <p:cNvPr id="16" name="TextBox 15"/>
          <p:cNvSpPr txBox="1"/>
          <p:nvPr/>
        </p:nvSpPr>
        <p:spPr>
          <a:xfrm>
            <a:off x="7092550" y="4574661"/>
            <a:ext cx="1584176" cy="369332"/>
          </a:xfrm>
          <a:prstGeom prst="rect">
            <a:avLst/>
          </a:prstGeom>
          <a:noFill/>
        </p:spPr>
        <p:txBody>
          <a:bodyPr wrap="square" rtlCol="0">
            <a:spAutoFit/>
          </a:bodyPr>
          <a:lstStyle/>
          <a:p>
            <a:r>
              <a:rPr lang="en-US" dirty="0" smtClean="0"/>
              <a:t>address</a:t>
            </a:r>
            <a:endParaRPr lang="en-US" dirty="0"/>
          </a:p>
        </p:txBody>
      </p:sp>
      <p:sp>
        <p:nvSpPr>
          <p:cNvPr id="17" name="TextBox 16"/>
          <p:cNvSpPr txBox="1"/>
          <p:nvPr/>
        </p:nvSpPr>
        <p:spPr>
          <a:xfrm>
            <a:off x="7092280" y="4859868"/>
            <a:ext cx="1584176" cy="369332"/>
          </a:xfrm>
          <a:prstGeom prst="rect">
            <a:avLst/>
          </a:prstGeom>
          <a:noFill/>
        </p:spPr>
        <p:txBody>
          <a:bodyPr wrap="square" rtlCol="0">
            <a:spAutoFit/>
          </a:bodyPr>
          <a:lstStyle/>
          <a:p>
            <a:r>
              <a:rPr lang="en-US" dirty="0" smtClean="0"/>
              <a:t>residence</a:t>
            </a:r>
            <a:endParaRPr lang="en-US" dirty="0"/>
          </a:p>
        </p:txBody>
      </p:sp>
      <p:cxnSp>
        <p:nvCxnSpPr>
          <p:cNvPr id="18" name="Straight Arrow Connector 17"/>
          <p:cNvCxnSpPr/>
          <p:nvPr/>
        </p:nvCxnSpPr>
        <p:spPr>
          <a:xfrm>
            <a:off x="7884098" y="5334832"/>
            <a:ext cx="540" cy="5424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5877272"/>
            <a:ext cx="4530901" cy="73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73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3" grpId="0"/>
      <p:bldP spid="14" grpId="0" animBg="1"/>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ChangeArrowheads="1"/>
          </p:cNvSpPr>
          <p:nvPr/>
        </p:nvSpPr>
        <p:spPr bwMode="auto">
          <a:xfrm>
            <a:off x="845950" y="1552785"/>
            <a:ext cx="4543428" cy="5018799"/>
          </a:xfrm>
          <a:prstGeom prst="rect">
            <a:avLst/>
          </a:prstGeom>
          <a:noFill/>
          <a:ln w="9525">
            <a:noFill/>
            <a:miter lim="800000"/>
            <a:headEnd/>
            <a:tailEnd/>
          </a:ln>
          <a:effectLst/>
        </p:spPr>
        <p:txBody>
          <a:bodyPr lIns="91434" tIns="45717" rIns="91434" bIns="45717"/>
          <a:lstStyle/>
          <a:p>
            <a:pPr marL="634955" lvl="1" indent="-231759">
              <a:lnSpc>
                <a:spcPct val="80000"/>
              </a:lnSpc>
              <a:spcBef>
                <a:spcPts val="550"/>
              </a:spcBef>
              <a:buClr>
                <a:srgbClr val="72A376"/>
              </a:buClr>
              <a:buSzPct val="100000"/>
              <a:buFont typeface="Verdana" pitchFamily="34" charset="0"/>
              <a:buChar char="◦"/>
            </a:pPr>
            <a:r>
              <a:rPr lang="de-DE" sz="1400" dirty="0">
                <a:solidFill>
                  <a:srgbClr val="000000"/>
                </a:solidFill>
              </a:rPr>
              <a:t>London, KY</a:t>
            </a:r>
          </a:p>
          <a:p>
            <a:pPr marL="634955" lvl="1" indent="-231759">
              <a:lnSpc>
                <a:spcPct val="80000"/>
              </a:lnSpc>
              <a:spcBef>
                <a:spcPts val="550"/>
              </a:spcBef>
              <a:buClr>
                <a:srgbClr val="72A376"/>
              </a:buClr>
              <a:buSzPct val="100000"/>
              <a:buFont typeface="Verdana" pitchFamily="34" charset="0"/>
              <a:buChar char="◦"/>
            </a:pPr>
            <a:r>
              <a:rPr lang="de-DE" sz="1400" dirty="0">
                <a:solidFill>
                  <a:srgbClr val="000000"/>
                </a:solidFill>
              </a:rPr>
              <a:t>London, Laurel, KY</a:t>
            </a:r>
          </a:p>
          <a:p>
            <a:pPr marL="634955" lvl="1" indent="-231759">
              <a:lnSpc>
                <a:spcPct val="80000"/>
              </a:lnSpc>
              <a:spcBef>
                <a:spcPts val="550"/>
              </a:spcBef>
              <a:buClr>
                <a:srgbClr val="72A376"/>
              </a:buClr>
              <a:buSzPct val="100000"/>
              <a:buFont typeface="Verdana" pitchFamily="34" charset="0"/>
              <a:buChar char="◦"/>
            </a:pPr>
            <a:r>
              <a:rPr lang="de-DE" sz="1400" dirty="0">
                <a:solidFill>
                  <a:srgbClr val="000000"/>
                </a:solidFill>
              </a:rPr>
              <a:t>London, OH</a:t>
            </a:r>
          </a:p>
          <a:p>
            <a:pPr marL="634955" lvl="1" indent="-231759">
              <a:lnSpc>
                <a:spcPct val="80000"/>
              </a:lnSpc>
              <a:spcBef>
                <a:spcPts val="550"/>
              </a:spcBef>
              <a:buClr>
                <a:srgbClr val="72A376"/>
              </a:buClr>
              <a:buSzPct val="100000"/>
              <a:buFont typeface="Verdana" pitchFamily="34" charset="0"/>
              <a:buChar char="◦"/>
            </a:pPr>
            <a:r>
              <a:rPr lang="de-DE" sz="1400" dirty="0">
                <a:solidFill>
                  <a:srgbClr val="000000"/>
                </a:solidFill>
              </a:rPr>
              <a:t>London, Madison, OH</a:t>
            </a:r>
          </a:p>
          <a:p>
            <a:pPr marL="634955" lvl="1" indent="-231759">
              <a:lnSpc>
                <a:spcPct val="80000"/>
              </a:lnSpc>
              <a:spcBef>
                <a:spcPts val="550"/>
              </a:spcBef>
              <a:buClr>
                <a:srgbClr val="72A376"/>
              </a:buClr>
              <a:buSzPct val="100000"/>
              <a:buFont typeface="Verdana" pitchFamily="34" charset="0"/>
              <a:buChar char="◦"/>
            </a:pPr>
            <a:r>
              <a:rPr lang="de-DE" sz="1400" dirty="0">
                <a:solidFill>
                  <a:srgbClr val="000000"/>
                </a:solidFill>
              </a:rPr>
              <a:t>London, AR</a:t>
            </a:r>
          </a:p>
          <a:p>
            <a:pPr marL="634955" lvl="1" indent="-231759">
              <a:lnSpc>
                <a:spcPct val="80000"/>
              </a:lnSpc>
              <a:spcBef>
                <a:spcPts val="550"/>
              </a:spcBef>
              <a:buClr>
                <a:srgbClr val="72A376"/>
              </a:buClr>
              <a:buSzPct val="100000"/>
              <a:buFont typeface="Verdana" pitchFamily="34" charset="0"/>
              <a:buChar char="◦"/>
            </a:pPr>
            <a:r>
              <a:rPr lang="de-DE" sz="1400" dirty="0">
                <a:solidFill>
                  <a:srgbClr val="000000"/>
                </a:solidFill>
              </a:rPr>
              <a:t>London, Pope, AR</a:t>
            </a:r>
          </a:p>
          <a:p>
            <a:pPr marL="634955" lvl="1" indent="-231759">
              <a:lnSpc>
                <a:spcPct val="80000"/>
              </a:lnSpc>
              <a:spcBef>
                <a:spcPts val="550"/>
              </a:spcBef>
              <a:buClr>
                <a:srgbClr val="72A376"/>
              </a:buClr>
              <a:buSzPct val="100000"/>
              <a:buFont typeface="Verdana" pitchFamily="34" charset="0"/>
              <a:buChar char="◦"/>
            </a:pPr>
            <a:r>
              <a:rPr lang="de-DE" sz="1400" dirty="0">
                <a:solidFill>
                  <a:srgbClr val="000000"/>
                </a:solidFill>
              </a:rPr>
              <a:t>London, TX</a:t>
            </a:r>
          </a:p>
          <a:p>
            <a:pPr marL="634955" lvl="1" indent="-231759">
              <a:lnSpc>
                <a:spcPct val="80000"/>
              </a:lnSpc>
              <a:spcBef>
                <a:spcPts val="550"/>
              </a:spcBef>
              <a:buClr>
                <a:srgbClr val="72A376"/>
              </a:buClr>
              <a:buSzPct val="100000"/>
              <a:buFont typeface="Verdana" pitchFamily="34" charset="0"/>
              <a:buChar char="◦"/>
            </a:pPr>
            <a:r>
              <a:rPr lang="de-DE" sz="1400" dirty="0">
                <a:solidFill>
                  <a:srgbClr val="000000"/>
                </a:solidFill>
              </a:rPr>
              <a:t>London, Kimble, TX</a:t>
            </a:r>
          </a:p>
          <a:p>
            <a:pPr marL="634955" lvl="1" indent="-231759">
              <a:lnSpc>
                <a:spcPct val="80000"/>
              </a:lnSpc>
              <a:spcBef>
                <a:spcPts val="550"/>
              </a:spcBef>
              <a:buClr>
                <a:srgbClr val="72A376"/>
              </a:buClr>
              <a:buSzPct val="100000"/>
              <a:buFont typeface="Verdana" pitchFamily="34" charset="0"/>
              <a:buChar char="◦"/>
            </a:pPr>
            <a:r>
              <a:rPr lang="de-DE" sz="1400" dirty="0">
                <a:solidFill>
                  <a:srgbClr val="000000"/>
                </a:solidFill>
              </a:rPr>
              <a:t>London, MO</a:t>
            </a:r>
          </a:p>
          <a:p>
            <a:pPr marL="634955" lvl="1" indent="-231759">
              <a:lnSpc>
                <a:spcPct val="80000"/>
              </a:lnSpc>
              <a:spcBef>
                <a:spcPts val="550"/>
              </a:spcBef>
              <a:buClr>
                <a:srgbClr val="72A376"/>
              </a:buClr>
              <a:buSzPct val="100000"/>
              <a:buFont typeface="Verdana" pitchFamily="34" charset="0"/>
              <a:buChar char="◦"/>
            </a:pPr>
            <a:r>
              <a:rPr lang="de-DE" sz="1400" dirty="0">
                <a:solidFill>
                  <a:srgbClr val="000000"/>
                </a:solidFill>
              </a:rPr>
              <a:t>London, MO</a:t>
            </a:r>
          </a:p>
          <a:p>
            <a:pPr marL="634955" lvl="1" indent="-231759">
              <a:lnSpc>
                <a:spcPct val="80000"/>
              </a:lnSpc>
              <a:spcBef>
                <a:spcPts val="550"/>
              </a:spcBef>
              <a:buClr>
                <a:srgbClr val="72A376"/>
              </a:buClr>
              <a:buSzPct val="100000"/>
              <a:buFont typeface="Verdana" pitchFamily="34" charset="0"/>
              <a:buChar char="◦"/>
            </a:pPr>
            <a:r>
              <a:rPr lang="de-DE" sz="1400" dirty="0">
                <a:solidFill>
                  <a:srgbClr val="000000"/>
                </a:solidFill>
              </a:rPr>
              <a:t>London, London, MI</a:t>
            </a:r>
          </a:p>
          <a:p>
            <a:pPr marL="634955" lvl="1" indent="-231759">
              <a:lnSpc>
                <a:spcPct val="80000"/>
              </a:lnSpc>
              <a:spcBef>
                <a:spcPts val="550"/>
              </a:spcBef>
              <a:buClr>
                <a:srgbClr val="72A376"/>
              </a:buClr>
              <a:buSzPct val="100000"/>
              <a:buFont typeface="Verdana" pitchFamily="34" charset="0"/>
              <a:buChar char="◦"/>
            </a:pPr>
            <a:r>
              <a:rPr lang="de-DE" sz="1400" dirty="0">
                <a:solidFill>
                  <a:srgbClr val="000000"/>
                </a:solidFill>
              </a:rPr>
              <a:t>London, London, Monroe, MI</a:t>
            </a:r>
          </a:p>
          <a:p>
            <a:pPr marL="634955" lvl="1" indent="-231759">
              <a:lnSpc>
                <a:spcPct val="80000"/>
              </a:lnSpc>
              <a:spcBef>
                <a:spcPts val="550"/>
              </a:spcBef>
              <a:buClr>
                <a:srgbClr val="72A376"/>
              </a:buClr>
              <a:buSzPct val="100000"/>
              <a:buFont typeface="Verdana" pitchFamily="34" charset="0"/>
              <a:buChar char="◦"/>
            </a:pPr>
            <a:r>
              <a:rPr lang="de-DE" sz="1400" dirty="0">
                <a:solidFill>
                  <a:srgbClr val="000000"/>
                </a:solidFill>
              </a:rPr>
              <a:t>London, Uninc Conecuh County, AL</a:t>
            </a:r>
          </a:p>
          <a:p>
            <a:pPr marL="634955" lvl="1" indent="-231759">
              <a:lnSpc>
                <a:spcPct val="80000"/>
              </a:lnSpc>
              <a:spcBef>
                <a:spcPts val="550"/>
              </a:spcBef>
              <a:buClr>
                <a:srgbClr val="72A376"/>
              </a:buClr>
              <a:buSzPct val="100000"/>
              <a:buFont typeface="Verdana" pitchFamily="34" charset="0"/>
              <a:buChar char="◦"/>
            </a:pPr>
            <a:r>
              <a:rPr lang="de-DE" sz="1400" dirty="0">
                <a:solidFill>
                  <a:srgbClr val="000000"/>
                </a:solidFill>
              </a:rPr>
              <a:t>London, Uninc Conecuh County, Conecuh, AL</a:t>
            </a:r>
          </a:p>
          <a:p>
            <a:pPr marL="634955" lvl="1" indent="-231759">
              <a:lnSpc>
                <a:spcPct val="80000"/>
              </a:lnSpc>
              <a:spcBef>
                <a:spcPts val="550"/>
              </a:spcBef>
              <a:buClr>
                <a:srgbClr val="72A376"/>
              </a:buClr>
              <a:buSzPct val="100000"/>
              <a:buFont typeface="Verdana" pitchFamily="34" charset="0"/>
              <a:buChar char="◦"/>
            </a:pPr>
            <a:r>
              <a:rPr lang="de-DE" sz="1400" dirty="0">
                <a:solidFill>
                  <a:srgbClr val="000000"/>
                </a:solidFill>
              </a:rPr>
              <a:t>London, Uninc Shelby County, IN</a:t>
            </a:r>
          </a:p>
          <a:p>
            <a:pPr marL="634955" lvl="1" indent="-231759">
              <a:lnSpc>
                <a:spcPct val="80000"/>
              </a:lnSpc>
              <a:spcBef>
                <a:spcPts val="550"/>
              </a:spcBef>
              <a:buClr>
                <a:srgbClr val="72A376"/>
              </a:buClr>
              <a:buSzPct val="100000"/>
              <a:buFont typeface="Verdana" pitchFamily="34" charset="0"/>
              <a:buChar char="◦"/>
            </a:pPr>
            <a:r>
              <a:rPr lang="de-DE" sz="1400" dirty="0">
                <a:solidFill>
                  <a:srgbClr val="000000"/>
                </a:solidFill>
              </a:rPr>
              <a:t>London, Uninc Shelby County, Shelby, IN</a:t>
            </a:r>
          </a:p>
          <a:p>
            <a:pPr marL="634955" lvl="1" indent="-231759">
              <a:lnSpc>
                <a:spcPct val="80000"/>
              </a:lnSpc>
              <a:spcBef>
                <a:spcPts val="550"/>
              </a:spcBef>
              <a:buClr>
                <a:srgbClr val="72A376"/>
              </a:buClr>
              <a:buSzPct val="100000"/>
              <a:buFont typeface="Verdana" pitchFamily="34" charset="0"/>
              <a:buChar char="◦"/>
            </a:pPr>
            <a:r>
              <a:rPr lang="de-DE" sz="1400" dirty="0">
                <a:solidFill>
                  <a:srgbClr val="000000"/>
                </a:solidFill>
              </a:rPr>
              <a:t>London, Deerfield, WI</a:t>
            </a:r>
          </a:p>
          <a:p>
            <a:pPr marL="634955" lvl="1" indent="-231759">
              <a:lnSpc>
                <a:spcPct val="80000"/>
              </a:lnSpc>
              <a:spcBef>
                <a:spcPts val="550"/>
              </a:spcBef>
              <a:buClr>
                <a:srgbClr val="72A376"/>
              </a:buClr>
              <a:buSzPct val="100000"/>
              <a:buFont typeface="Verdana" pitchFamily="34" charset="0"/>
              <a:buChar char="◦"/>
            </a:pPr>
            <a:r>
              <a:rPr lang="de-DE" sz="1400" dirty="0">
                <a:solidFill>
                  <a:srgbClr val="000000"/>
                </a:solidFill>
              </a:rPr>
              <a:t>London, Deerfield, Dane, WI</a:t>
            </a:r>
          </a:p>
          <a:p>
            <a:pPr marL="634955" lvl="1" indent="-231759">
              <a:lnSpc>
                <a:spcPct val="80000"/>
              </a:lnSpc>
              <a:spcBef>
                <a:spcPts val="550"/>
              </a:spcBef>
              <a:buClr>
                <a:srgbClr val="72A376"/>
              </a:buClr>
              <a:buSzPct val="100000"/>
              <a:buFont typeface="Verdana" pitchFamily="34" charset="0"/>
              <a:buChar char="◦"/>
            </a:pPr>
            <a:r>
              <a:rPr lang="de-DE" sz="1400" dirty="0">
                <a:solidFill>
                  <a:srgbClr val="000000"/>
                </a:solidFill>
              </a:rPr>
              <a:t>London, Uninc Freeborn County, MN</a:t>
            </a:r>
          </a:p>
          <a:p>
            <a:pPr marL="634955" lvl="1" indent="-231759">
              <a:lnSpc>
                <a:spcPct val="80000"/>
              </a:lnSpc>
              <a:spcBef>
                <a:spcPts val="550"/>
              </a:spcBef>
              <a:buClr>
                <a:srgbClr val="72A376"/>
              </a:buClr>
              <a:buSzPct val="100000"/>
              <a:buFont typeface="Verdana" pitchFamily="34" charset="0"/>
              <a:buChar char="◦"/>
            </a:pPr>
            <a:r>
              <a:rPr lang="de-DE" sz="1400" dirty="0">
                <a:solidFill>
                  <a:srgbClr val="000000"/>
                </a:solidFill>
              </a:rPr>
              <a:t>...</a:t>
            </a:r>
          </a:p>
        </p:txBody>
      </p:sp>
      <p:sp>
        <p:nvSpPr>
          <p:cNvPr id="489476" name="Text Box 4"/>
          <p:cNvSpPr txBox="1">
            <a:spLocks noChangeArrowheads="1"/>
          </p:cNvSpPr>
          <p:nvPr/>
        </p:nvSpPr>
        <p:spPr bwMode="auto">
          <a:xfrm>
            <a:off x="1174750" y="1047750"/>
            <a:ext cx="4771294" cy="372404"/>
          </a:xfrm>
          <a:prstGeom prst="rect">
            <a:avLst/>
          </a:prstGeom>
          <a:noFill/>
          <a:ln w="9525">
            <a:noFill/>
            <a:miter lim="800000"/>
            <a:headEnd/>
            <a:tailEnd/>
          </a:ln>
          <a:effectLst/>
        </p:spPr>
        <p:txBody>
          <a:bodyPr wrap="none" lIns="91434" tIns="45717" rIns="91434" bIns="45717">
            <a:spAutoFit/>
          </a:bodyPr>
          <a:lstStyle/>
          <a:p>
            <a:pPr eaLnBrk="0" hangingPunct="0">
              <a:lnSpc>
                <a:spcPct val="91000"/>
              </a:lnSpc>
              <a:buClr>
                <a:srgbClr val="000000"/>
              </a:buClr>
              <a:buSzPct val="100000"/>
              <a:buFont typeface="Arial" charset="0"/>
              <a:buNone/>
            </a:pPr>
            <a:r>
              <a:rPr lang="en-US" sz="2000" b="1" i="1">
                <a:solidFill>
                  <a:srgbClr val="000000"/>
                </a:solidFill>
              </a:rPr>
              <a:t>How many “entities” have the same name?</a:t>
            </a:r>
          </a:p>
        </p:txBody>
      </p:sp>
      <p:sp>
        <p:nvSpPr>
          <p:cNvPr id="489477" name="Rectangle 5"/>
          <p:cNvSpPr>
            <a:spLocks noGrp="1" noChangeArrowheads="1"/>
          </p:cNvSpPr>
          <p:nvPr>
            <p:ph type="title" idx="4294967295"/>
          </p:nvPr>
        </p:nvSpPr>
        <p:spPr>
          <a:xfrm>
            <a:off x="0" y="0"/>
            <a:ext cx="9144000" cy="721079"/>
          </a:xfrm>
          <a:noFill/>
        </p:spPr>
        <p:txBody>
          <a:bodyPr>
            <a:normAutofit fontScale="90000"/>
          </a:bodyPr>
          <a:lstStyle/>
          <a:p>
            <a:r>
              <a:rPr lang="en-US" dirty="0" smtClean="0"/>
              <a:t>… or …</a:t>
            </a:r>
          </a:p>
        </p:txBody>
      </p:sp>
      <p:sp>
        <p:nvSpPr>
          <p:cNvPr id="2" name="Θέση υποσέλιδου 1"/>
          <p:cNvSpPr>
            <a:spLocks noGrp="1"/>
          </p:cNvSpPr>
          <p:nvPr>
            <p:ph type="ftr" sz="quarter" idx="11"/>
          </p:nvPr>
        </p:nvSpPr>
        <p:spPr/>
        <p:txBody>
          <a:bodyPr/>
          <a:lstStyle/>
          <a:p>
            <a:pPr algn="ctr">
              <a:defRPr/>
            </a:pPr>
            <a:r>
              <a:rPr lang="en-US" smtClean="0"/>
              <a:t>Papadakis &amp; Palpanas, ScaDS, Leipzig, July 2016</a:t>
            </a:r>
            <a:endParaRPr lang="en-US" dirty="0"/>
          </a:p>
        </p:txBody>
      </p:sp>
    </p:spTree>
    <p:extLst>
      <p:ext uri="{BB962C8B-B14F-4D97-AF65-F5344CB8AC3E}">
        <p14:creationId xmlns:p14="http://schemas.microsoft.com/office/powerpoint/2010/main" val="3989164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2008"/>
            <a:ext cx="9144000" cy="836712"/>
          </a:xfrm>
        </p:spPr>
        <p:txBody>
          <a:bodyPr>
            <a:normAutofit fontScale="90000"/>
          </a:bodyPr>
          <a:lstStyle/>
          <a:p>
            <a:r>
              <a:rPr lang="en-US" sz="4900" dirty="0" smtClean="0"/>
              <a:t>Attribute-Clustering Blocking</a:t>
            </a:r>
            <a:endParaRPr lang="en-US" sz="2400" dirty="0"/>
          </a:p>
        </p:txBody>
      </p:sp>
      <p:sp>
        <p:nvSpPr>
          <p:cNvPr id="3" name="Content Placeholder 2"/>
          <p:cNvSpPr>
            <a:spLocks noGrp="1"/>
          </p:cNvSpPr>
          <p:nvPr>
            <p:ph sz="quarter" idx="4294967295"/>
          </p:nvPr>
        </p:nvSpPr>
        <p:spPr>
          <a:xfrm>
            <a:off x="649125" y="1101192"/>
            <a:ext cx="7955323" cy="5424152"/>
          </a:xfrm>
        </p:spPr>
        <p:txBody>
          <a:bodyPr>
            <a:normAutofit fontScale="92500" lnSpcReduction="10000"/>
          </a:bodyPr>
          <a:lstStyle/>
          <a:p>
            <a:pPr marL="0" lvl="1" indent="0">
              <a:buNone/>
            </a:pPr>
            <a:r>
              <a:rPr lang="en-US" sz="2400" b="1" dirty="0" smtClean="0"/>
              <a:t>Algorithm</a:t>
            </a:r>
          </a:p>
          <a:p>
            <a:pPr marL="342900" lvl="1" indent="-342900">
              <a:buFont typeface="Arial" pitchFamily="34" charset="0"/>
              <a:buChar char="•"/>
            </a:pPr>
            <a:r>
              <a:rPr lang="en-US" sz="2400" dirty="0" smtClean="0"/>
              <a:t>Create a graph, where every </a:t>
            </a:r>
            <a:r>
              <a:rPr lang="en-US" sz="2400" dirty="0"/>
              <a:t>node </a:t>
            </a:r>
            <a:r>
              <a:rPr lang="en-US" sz="2400" dirty="0" smtClean="0"/>
              <a:t>represents an attribute name and its attribute values</a:t>
            </a:r>
            <a:endParaRPr lang="en-US" sz="2400" dirty="0"/>
          </a:p>
          <a:p>
            <a:r>
              <a:rPr lang="en-US" sz="2400" dirty="0" smtClean="0"/>
              <a:t>For each attribute name/node </a:t>
            </a:r>
            <a:r>
              <a:rPr lang="en-US" sz="2400" dirty="0" err="1" smtClean="0"/>
              <a:t>n</a:t>
            </a:r>
            <a:r>
              <a:rPr lang="en-US" sz="2400" baseline="-25000" dirty="0" err="1" smtClean="0"/>
              <a:t>i</a:t>
            </a:r>
            <a:endParaRPr lang="en-US" sz="2400" baseline="-25000" dirty="0" smtClean="0"/>
          </a:p>
          <a:p>
            <a:pPr lvl="1"/>
            <a:r>
              <a:rPr lang="en-US" sz="2400" dirty="0" smtClean="0"/>
              <a:t>Find the most similar node </a:t>
            </a:r>
            <a:r>
              <a:rPr lang="en-US" sz="2400" dirty="0" err="1" smtClean="0"/>
              <a:t>n</a:t>
            </a:r>
            <a:r>
              <a:rPr lang="en-US" sz="2400" baseline="-25000" dirty="0" err="1" smtClean="0"/>
              <a:t>j</a:t>
            </a:r>
            <a:endParaRPr lang="en-US" sz="2400" baseline="-25000" dirty="0" smtClean="0"/>
          </a:p>
          <a:p>
            <a:pPr lvl="1"/>
            <a:r>
              <a:rPr lang="en-US" sz="2400" dirty="0" smtClean="0"/>
              <a:t>If </a:t>
            </a:r>
            <a:r>
              <a:rPr lang="en-US" sz="2400" dirty="0" err="1" smtClean="0"/>
              <a:t>sim</a:t>
            </a:r>
            <a:r>
              <a:rPr lang="en-US" sz="2400" dirty="0" smtClean="0"/>
              <a:t>(</a:t>
            </a:r>
            <a:r>
              <a:rPr lang="en-US" sz="2400" dirty="0" err="1" smtClean="0"/>
              <a:t>n</a:t>
            </a:r>
            <a:r>
              <a:rPr lang="en-US" sz="2400" baseline="-25000" dirty="0" err="1" smtClean="0"/>
              <a:t>i</a:t>
            </a:r>
            <a:r>
              <a:rPr lang="en-US" sz="2400" dirty="0" err="1" smtClean="0"/>
              <a:t>,n</a:t>
            </a:r>
            <a:r>
              <a:rPr lang="en-US" sz="2400" baseline="-25000" dirty="0" err="1" smtClean="0"/>
              <a:t>j</a:t>
            </a:r>
            <a:r>
              <a:rPr lang="en-US" sz="2400" dirty="0" smtClean="0"/>
              <a:t>) &gt; 0, add an </a:t>
            </a:r>
            <a:r>
              <a:rPr lang="en-US" sz="2400" dirty="0"/>
              <a:t>edge </a:t>
            </a:r>
            <a:r>
              <a:rPr lang="en-US" sz="2400" dirty="0" smtClean="0"/>
              <a:t>&lt;</a:t>
            </a:r>
            <a:r>
              <a:rPr lang="en-US" sz="2400" dirty="0" err="1"/>
              <a:t>n</a:t>
            </a:r>
            <a:r>
              <a:rPr lang="en-US" sz="2400" baseline="-25000" dirty="0" err="1"/>
              <a:t>i</a:t>
            </a:r>
            <a:r>
              <a:rPr lang="en-US" sz="2400" dirty="0" err="1"/>
              <a:t>,n</a:t>
            </a:r>
            <a:r>
              <a:rPr lang="en-US" sz="2400" baseline="-25000" dirty="0" err="1"/>
              <a:t>j</a:t>
            </a:r>
            <a:r>
              <a:rPr lang="en-US" sz="2400" dirty="0" smtClean="0"/>
              <a:t>&gt;</a:t>
            </a:r>
          </a:p>
          <a:p>
            <a:pPr>
              <a:spcBef>
                <a:spcPts val="340"/>
              </a:spcBef>
            </a:pPr>
            <a:r>
              <a:rPr lang="en-US" sz="2400" dirty="0" smtClean="0"/>
              <a:t>Extract connected components</a:t>
            </a:r>
          </a:p>
          <a:p>
            <a:pPr>
              <a:spcBef>
                <a:spcPts val="340"/>
              </a:spcBef>
            </a:pPr>
            <a:r>
              <a:rPr lang="en-US" sz="2400" dirty="0" smtClean="0"/>
              <a:t>Put all singleton nodes in a “glue” cluster</a:t>
            </a:r>
          </a:p>
          <a:p>
            <a:pPr marL="0" indent="0">
              <a:spcBef>
                <a:spcPts val="340"/>
              </a:spcBef>
              <a:buNone/>
            </a:pPr>
            <a:endParaRPr lang="en-US" sz="1800" i="1" dirty="0" smtClean="0"/>
          </a:p>
          <a:p>
            <a:pPr marL="0" indent="0">
              <a:buNone/>
            </a:pPr>
            <a:endParaRPr lang="en-US" sz="1900" dirty="0" smtClean="0"/>
          </a:p>
          <a:p>
            <a:pPr marL="0" indent="0">
              <a:buNone/>
            </a:pPr>
            <a:r>
              <a:rPr lang="en-US" sz="2400" b="1" dirty="0" smtClean="0"/>
              <a:t>Parameters</a:t>
            </a:r>
            <a:endParaRPr lang="en-US" sz="2400" b="1" dirty="0"/>
          </a:p>
          <a:p>
            <a:pPr marL="457200" indent="-457200">
              <a:buFont typeface="+mj-lt"/>
              <a:buAutoNum type="arabicPeriod"/>
            </a:pPr>
            <a:r>
              <a:rPr lang="en-US" sz="2400" dirty="0"/>
              <a:t>Representation model</a:t>
            </a:r>
          </a:p>
          <a:p>
            <a:pPr marL="857250" lvl="1" indent="-457200"/>
            <a:r>
              <a:rPr lang="en-US" sz="2400" dirty="0"/>
              <a:t>Character n-grams, Character n-gram graphs, Tokens</a:t>
            </a:r>
          </a:p>
          <a:p>
            <a:pPr marL="457200" indent="-457200">
              <a:buFont typeface="+mj-lt"/>
              <a:buAutoNum type="arabicPeriod"/>
            </a:pPr>
            <a:r>
              <a:rPr lang="en-US" sz="2400" dirty="0"/>
              <a:t>Similarity Metric</a:t>
            </a:r>
          </a:p>
          <a:p>
            <a:pPr marL="857250" lvl="1" indent="-457200"/>
            <a:r>
              <a:rPr lang="en-US" sz="2400" dirty="0" err="1"/>
              <a:t>Jaccard</a:t>
            </a:r>
            <a:r>
              <a:rPr lang="en-US" sz="2400" dirty="0"/>
              <a:t>, Graph Value Similarity, </a:t>
            </a:r>
            <a:r>
              <a:rPr lang="en-US" sz="2400" dirty="0" smtClean="0"/>
              <a:t>TF-IDF</a:t>
            </a:r>
            <a:endParaRPr lang="en-US" sz="2400" dirty="0"/>
          </a:p>
        </p:txBody>
      </p:sp>
      <p:sp>
        <p:nvSpPr>
          <p:cNvPr id="4" name="Θέση υποσέλιδου 3"/>
          <p:cNvSpPr>
            <a:spLocks noGrp="1"/>
          </p:cNvSpPr>
          <p:nvPr>
            <p:ph type="ftr" sz="quarter" idx="11"/>
          </p:nvPr>
        </p:nvSpPr>
        <p:spPr/>
        <p:txBody>
          <a:bodyPr/>
          <a:lstStyle/>
          <a:p>
            <a:pPr algn="ctr">
              <a:defRPr/>
            </a:pPr>
            <a:r>
              <a:rPr lang="en-US" smtClean="0"/>
              <a:t>Papadakis &amp; Palpanas, ScaDS, Leipzig, July 2016</a:t>
            </a:r>
            <a:endParaRPr lang="en-US" dirty="0"/>
          </a:p>
        </p:txBody>
      </p:sp>
    </p:spTree>
    <p:extLst>
      <p:ext uri="{BB962C8B-B14F-4D97-AF65-F5344CB8AC3E}">
        <p14:creationId xmlns:p14="http://schemas.microsoft.com/office/powerpoint/2010/main" val="264874058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25951"/>
            <a:ext cx="9144000" cy="1124744"/>
          </a:xfrm>
        </p:spPr>
        <p:txBody>
          <a:bodyPr>
            <a:noAutofit/>
          </a:bodyPr>
          <a:lstStyle/>
          <a:p>
            <a:r>
              <a:rPr lang="en-US" sz="4000" dirty="0" smtClean="0"/>
              <a:t>Attribute-Clustering </a:t>
            </a:r>
            <a:r>
              <a:rPr lang="en-US" sz="4000" dirty="0" err="1" smtClean="0"/>
              <a:t>vs</a:t>
            </a:r>
            <a:r>
              <a:rPr lang="en-US" sz="4000" dirty="0" smtClean="0"/>
              <a:t> </a:t>
            </a:r>
            <a:br>
              <a:rPr lang="en-US" sz="4000" dirty="0" smtClean="0"/>
            </a:br>
            <a:r>
              <a:rPr lang="en-US" sz="4000" dirty="0" smtClean="0"/>
              <a:t>Schema Matching</a:t>
            </a:r>
            <a:endParaRPr lang="en-US" sz="2000" dirty="0"/>
          </a:p>
        </p:txBody>
      </p:sp>
      <p:sp>
        <p:nvSpPr>
          <p:cNvPr id="3" name="Content Placeholder 2"/>
          <p:cNvSpPr>
            <a:spLocks noGrp="1"/>
          </p:cNvSpPr>
          <p:nvPr>
            <p:ph sz="quarter" idx="4294967295"/>
          </p:nvPr>
        </p:nvSpPr>
        <p:spPr>
          <a:xfrm>
            <a:off x="649125" y="1443167"/>
            <a:ext cx="8315363" cy="4938161"/>
          </a:xfrm>
        </p:spPr>
        <p:txBody>
          <a:bodyPr>
            <a:normAutofit/>
          </a:bodyPr>
          <a:lstStyle/>
          <a:p>
            <a:pPr marL="0" indent="0">
              <a:buNone/>
            </a:pPr>
            <a:endParaRPr lang="en-US" sz="2400" dirty="0"/>
          </a:p>
          <a:p>
            <a:pPr marL="0" indent="0">
              <a:buNone/>
            </a:pPr>
            <a:r>
              <a:rPr lang="en-US" sz="2400" dirty="0"/>
              <a:t>Similar to Schema Matching, </a:t>
            </a:r>
            <a:r>
              <a:rPr lang="en-US" sz="2400" dirty="0" smtClean="0"/>
              <a:t>…but </a:t>
            </a:r>
            <a:r>
              <a:rPr lang="en-US" sz="2400" dirty="0"/>
              <a:t>fundamentally different:</a:t>
            </a:r>
          </a:p>
          <a:p>
            <a:pPr marL="421550" indent="-421550">
              <a:buFont typeface="+mj-lt"/>
              <a:buAutoNum type="arabicPeriod"/>
            </a:pPr>
            <a:endParaRPr lang="en-US" sz="2400" dirty="0" smtClean="0"/>
          </a:p>
          <a:p>
            <a:pPr marL="421550" indent="-421550">
              <a:buFont typeface="+mj-lt"/>
              <a:buAutoNum type="arabicPeriod"/>
            </a:pPr>
            <a:r>
              <a:rPr lang="en-US" sz="2400" dirty="0" smtClean="0"/>
              <a:t>Associated </a:t>
            </a:r>
            <a:r>
              <a:rPr lang="en-US" sz="2400" dirty="0"/>
              <a:t>attribute names do not have to be semantically equivalent. They only have to produce good </a:t>
            </a:r>
            <a:r>
              <a:rPr lang="en-US" sz="2400" dirty="0" smtClean="0"/>
              <a:t>blocks</a:t>
            </a:r>
            <a:endParaRPr lang="en-US" sz="2400" dirty="0"/>
          </a:p>
          <a:p>
            <a:pPr marL="421550" indent="-421550">
              <a:buFont typeface="+mj-lt"/>
              <a:buAutoNum type="arabicPeriod" startAt="2"/>
            </a:pPr>
            <a:endParaRPr lang="en-US" sz="2400" dirty="0" smtClean="0"/>
          </a:p>
          <a:p>
            <a:pPr marL="421550" indent="-421550">
              <a:buFont typeface="+mj-lt"/>
              <a:buAutoNum type="arabicPeriod" startAt="2"/>
            </a:pPr>
            <a:r>
              <a:rPr lang="en-US" sz="2400" dirty="0" smtClean="0"/>
              <a:t>All </a:t>
            </a:r>
            <a:r>
              <a:rPr lang="en-US" sz="2400" dirty="0"/>
              <a:t>singleton </a:t>
            </a:r>
            <a:r>
              <a:rPr lang="en-US" sz="2400" dirty="0" smtClean="0"/>
              <a:t>attribute names </a:t>
            </a:r>
            <a:r>
              <a:rPr lang="en-US" sz="2400" dirty="0"/>
              <a:t>are associated with each </a:t>
            </a:r>
            <a:r>
              <a:rPr lang="en-US" sz="2400" dirty="0" smtClean="0"/>
              <a:t>other</a:t>
            </a:r>
            <a:endParaRPr lang="en-US" sz="2400" dirty="0"/>
          </a:p>
          <a:p>
            <a:pPr marL="421550" indent="-421550">
              <a:buFont typeface="+mj-lt"/>
              <a:buAutoNum type="arabicPeriod" startAt="2"/>
            </a:pPr>
            <a:endParaRPr lang="en-US" sz="2400" dirty="0" smtClean="0"/>
          </a:p>
          <a:p>
            <a:pPr marL="421550" indent="-421550">
              <a:buFont typeface="+mj-lt"/>
              <a:buAutoNum type="arabicPeriod" startAt="2"/>
            </a:pPr>
            <a:r>
              <a:rPr lang="en-US" sz="2400" dirty="0" smtClean="0"/>
              <a:t>Unlike </a:t>
            </a:r>
            <a:r>
              <a:rPr lang="en-US" sz="2400" dirty="0"/>
              <a:t>Schema Matching, it scales to the </a:t>
            </a:r>
            <a:r>
              <a:rPr lang="en-US" sz="2400" dirty="0" smtClean="0"/>
              <a:t>very high levels </a:t>
            </a:r>
            <a:r>
              <a:rPr lang="en-US" sz="2400" dirty="0"/>
              <a:t>of heterogeneity of Web </a:t>
            </a:r>
            <a:r>
              <a:rPr lang="en-US" sz="2400" dirty="0" smtClean="0"/>
              <a:t>Data</a:t>
            </a:r>
          </a:p>
          <a:p>
            <a:pPr marL="821600" lvl="1" indent="-421550"/>
            <a:r>
              <a:rPr lang="en-US" sz="2000" dirty="0" smtClean="0"/>
              <a:t>because of the above simplifying assumptions</a:t>
            </a:r>
            <a:endParaRPr lang="en-US" sz="2000" dirty="0"/>
          </a:p>
          <a:p>
            <a:pPr>
              <a:spcBef>
                <a:spcPts val="340"/>
              </a:spcBef>
            </a:pPr>
            <a:endParaRPr lang="en-US" sz="1800" i="1" dirty="0"/>
          </a:p>
        </p:txBody>
      </p:sp>
      <p:sp>
        <p:nvSpPr>
          <p:cNvPr id="4" name="Θέση υποσέλιδου 3"/>
          <p:cNvSpPr>
            <a:spLocks noGrp="1"/>
          </p:cNvSpPr>
          <p:nvPr>
            <p:ph type="ftr" sz="quarter" idx="11"/>
          </p:nvPr>
        </p:nvSpPr>
        <p:spPr/>
        <p:txBody>
          <a:bodyPr/>
          <a:lstStyle/>
          <a:p>
            <a:pPr algn="ctr">
              <a:defRPr/>
            </a:pPr>
            <a:r>
              <a:rPr lang="en-US" smtClean="0"/>
              <a:t>Papadakis &amp; Palpanas, ScaDS, Leipzig, July 2016</a:t>
            </a:r>
            <a:endParaRPr lang="en-US" dirty="0"/>
          </a:p>
        </p:txBody>
      </p:sp>
    </p:spTree>
    <p:extLst>
      <p:ext uri="{BB962C8B-B14F-4D97-AF65-F5344CB8AC3E}">
        <p14:creationId xmlns:p14="http://schemas.microsoft.com/office/powerpoint/2010/main" val="219054320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836712"/>
          </a:xfrm>
        </p:spPr>
        <p:txBody>
          <a:bodyPr>
            <a:normAutofit fontScale="90000"/>
          </a:bodyPr>
          <a:lstStyle/>
          <a:p>
            <a:r>
              <a:rPr lang="en-US" sz="4900" dirty="0" err="1" smtClean="0"/>
              <a:t>TYPiMatch</a:t>
            </a:r>
            <a:r>
              <a:rPr lang="en-US" sz="4900" dirty="0" smtClean="0"/>
              <a:t> </a:t>
            </a:r>
            <a:r>
              <a:rPr lang="it-IT" sz="2400" dirty="0"/>
              <a:t>[Ma et. </a:t>
            </a:r>
            <a:r>
              <a:rPr lang="it-IT" sz="2400" dirty="0" smtClean="0"/>
              <a:t>al</a:t>
            </a:r>
            <a:r>
              <a:rPr lang="it-IT" sz="2400" dirty="0"/>
              <a:t>., WSDM 2013]</a:t>
            </a:r>
            <a:endParaRPr lang="en-US" sz="2400" dirty="0"/>
          </a:p>
        </p:txBody>
      </p:sp>
      <p:sp>
        <p:nvSpPr>
          <p:cNvPr id="3" name="Content Placeholder 2"/>
          <p:cNvSpPr>
            <a:spLocks noGrp="1"/>
          </p:cNvSpPr>
          <p:nvPr>
            <p:ph sz="quarter" idx="4294967295"/>
          </p:nvPr>
        </p:nvSpPr>
        <p:spPr>
          <a:xfrm>
            <a:off x="649125" y="885168"/>
            <a:ext cx="7955323" cy="5972832"/>
          </a:xfrm>
        </p:spPr>
        <p:txBody>
          <a:bodyPr>
            <a:normAutofit/>
          </a:bodyPr>
          <a:lstStyle/>
          <a:p>
            <a:pPr marL="0" indent="0">
              <a:spcBef>
                <a:spcPts val="340"/>
              </a:spcBef>
              <a:buNone/>
            </a:pPr>
            <a:r>
              <a:rPr lang="en-US" sz="2400" dirty="0" smtClean="0"/>
              <a:t>Goal: </a:t>
            </a:r>
          </a:p>
          <a:p>
            <a:pPr marL="0" indent="0">
              <a:spcBef>
                <a:spcPts val="340"/>
              </a:spcBef>
              <a:buNone/>
            </a:pPr>
            <a:r>
              <a:rPr lang="en-US" sz="2400" dirty="0" smtClean="0"/>
              <a:t>  cluster entities into </a:t>
            </a:r>
            <a:r>
              <a:rPr lang="en-US" sz="2400" i="1" dirty="0" smtClean="0">
                <a:solidFill>
                  <a:srgbClr val="C00000"/>
                </a:solidFill>
              </a:rPr>
              <a:t>overlapping</a:t>
            </a:r>
            <a:r>
              <a:rPr lang="en-US" sz="2400" dirty="0" smtClean="0">
                <a:solidFill>
                  <a:srgbClr val="C00000"/>
                </a:solidFill>
              </a:rPr>
              <a:t> </a:t>
            </a:r>
            <a:r>
              <a:rPr lang="en-US" sz="2400" i="1" dirty="0" smtClean="0">
                <a:solidFill>
                  <a:srgbClr val="C00000"/>
                </a:solidFill>
              </a:rPr>
              <a:t>types </a:t>
            </a:r>
            <a:r>
              <a:rPr lang="en-US" sz="2400" dirty="0" smtClean="0"/>
              <a:t>and apply Token   </a:t>
            </a:r>
          </a:p>
          <a:p>
            <a:pPr marL="0" indent="0">
              <a:spcBef>
                <a:spcPts val="340"/>
              </a:spcBef>
              <a:buNone/>
            </a:pPr>
            <a:r>
              <a:rPr lang="en-US" sz="2400" dirty="0"/>
              <a:t> </a:t>
            </a:r>
            <a:r>
              <a:rPr lang="en-US" sz="2400" dirty="0" smtClean="0"/>
              <a:t> Blocking to the values of the best attribute for each type.</a:t>
            </a:r>
            <a:endParaRPr lang="en-US" sz="1000" dirty="0"/>
          </a:p>
        </p:txBody>
      </p:sp>
      <p:sp>
        <p:nvSpPr>
          <p:cNvPr id="4" name="Θέση υποσέλιδου 3"/>
          <p:cNvSpPr>
            <a:spLocks noGrp="1"/>
          </p:cNvSpPr>
          <p:nvPr>
            <p:ph type="ftr" sz="quarter" idx="11"/>
          </p:nvPr>
        </p:nvSpPr>
        <p:spPr/>
        <p:txBody>
          <a:bodyPr/>
          <a:lstStyle/>
          <a:p>
            <a:pPr algn="ctr">
              <a:defRPr/>
            </a:pPr>
            <a:r>
              <a:rPr lang="en-US" smtClean="0"/>
              <a:t>Papadakis &amp; Palpanas, ScaDS, Leipzig, July 2016</a:t>
            </a:r>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709" y="2367378"/>
            <a:ext cx="6828266" cy="307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691680" y="2342541"/>
            <a:ext cx="7128792" cy="165618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85446" y="4023562"/>
            <a:ext cx="7128792" cy="142150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262" y="5535730"/>
            <a:ext cx="3571641" cy="773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1920" y="5536778"/>
            <a:ext cx="5184576" cy="772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74252" y="4067780"/>
            <a:ext cx="973412" cy="369332"/>
          </a:xfrm>
          <a:prstGeom prst="rect">
            <a:avLst/>
          </a:prstGeom>
          <a:noFill/>
        </p:spPr>
        <p:txBody>
          <a:bodyPr wrap="square" rtlCol="0">
            <a:spAutoFit/>
          </a:bodyPr>
          <a:lstStyle/>
          <a:p>
            <a:r>
              <a:rPr lang="en-US" dirty="0" smtClean="0">
                <a:solidFill>
                  <a:srgbClr val="C00000"/>
                </a:solidFill>
              </a:rPr>
              <a:t>persons</a:t>
            </a:r>
            <a:endParaRPr lang="en-US" dirty="0">
              <a:solidFill>
                <a:srgbClr val="C00000"/>
              </a:solidFill>
            </a:endParaRPr>
          </a:p>
        </p:txBody>
      </p:sp>
      <p:sp>
        <p:nvSpPr>
          <p:cNvPr id="12" name="TextBox 11"/>
          <p:cNvSpPr txBox="1"/>
          <p:nvPr/>
        </p:nvSpPr>
        <p:spPr>
          <a:xfrm>
            <a:off x="144016" y="2411596"/>
            <a:ext cx="1475656" cy="369332"/>
          </a:xfrm>
          <a:prstGeom prst="rect">
            <a:avLst/>
          </a:prstGeom>
          <a:noFill/>
        </p:spPr>
        <p:txBody>
          <a:bodyPr wrap="square" rtlCol="0">
            <a:spAutoFit/>
          </a:bodyPr>
          <a:lstStyle/>
          <a:p>
            <a:r>
              <a:rPr lang="en-US" dirty="0" smtClean="0">
                <a:solidFill>
                  <a:srgbClr val="00B050"/>
                </a:solidFill>
              </a:rPr>
              <a:t>organizations</a:t>
            </a:r>
            <a:endParaRPr lang="en-US" dirty="0">
              <a:solidFill>
                <a:srgbClr val="00B050"/>
              </a:solidFill>
            </a:endParaRPr>
          </a:p>
        </p:txBody>
      </p:sp>
    </p:spTree>
    <p:extLst>
      <p:ext uri="{BB962C8B-B14F-4D97-AF65-F5344CB8AC3E}">
        <p14:creationId xmlns:p14="http://schemas.microsoft.com/office/powerpoint/2010/main" val="3372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9392"/>
            <a:ext cx="9144000" cy="836712"/>
          </a:xfrm>
        </p:spPr>
        <p:txBody>
          <a:bodyPr>
            <a:normAutofit fontScale="90000"/>
          </a:bodyPr>
          <a:lstStyle/>
          <a:p>
            <a:r>
              <a:rPr lang="en-US" sz="4900" dirty="0" err="1" smtClean="0"/>
              <a:t>TYPiMatch</a:t>
            </a:r>
            <a:endParaRPr lang="en-US" sz="2400" dirty="0"/>
          </a:p>
        </p:txBody>
      </p:sp>
      <p:sp>
        <p:nvSpPr>
          <p:cNvPr id="3" name="Content Placeholder 2"/>
          <p:cNvSpPr>
            <a:spLocks noGrp="1"/>
          </p:cNvSpPr>
          <p:nvPr>
            <p:ph sz="quarter" idx="4294967295"/>
          </p:nvPr>
        </p:nvSpPr>
        <p:spPr>
          <a:xfrm>
            <a:off x="649125" y="1128576"/>
            <a:ext cx="7955323" cy="5972832"/>
          </a:xfrm>
        </p:spPr>
        <p:txBody>
          <a:bodyPr>
            <a:normAutofit/>
          </a:bodyPr>
          <a:lstStyle/>
          <a:p>
            <a:pPr marL="0" indent="0">
              <a:spcBef>
                <a:spcPts val="340"/>
              </a:spcBef>
              <a:buNone/>
            </a:pPr>
            <a:r>
              <a:rPr lang="en-US" sz="2800" b="1" dirty="0" smtClean="0"/>
              <a:t>Algorithm</a:t>
            </a:r>
            <a:r>
              <a:rPr lang="en-US" sz="2400" dirty="0" smtClean="0"/>
              <a:t>:</a:t>
            </a:r>
          </a:p>
          <a:p>
            <a:pPr>
              <a:spcBef>
                <a:spcPts val="340"/>
              </a:spcBef>
              <a:buFont typeface="+mj-lt"/>
              <a:buAutoNum type="arabicPeriod"/>
            </a:pPr>
            <a:r>
              <a:rPr lang="en-US" sz="2400" dirty="0" smtClean="0"/>
              <a:t>Create a </a:t>
            </a:r>
            <a:r>
              <a:rPr lang="en-US" sz="2400" dirty="0" smtClean="0">
                <a:solidFill>
                  <a:srgbClr val="C00000"/>
                </a:solidFill>
              </a:rPr>
              <a:t>directed graph </a:t>
            </a:r>
            <a:r>
              <a:rPr lang="en-US" sz="2400" b="1" i="1" dirty="0" smtClean="0"/>
              <a:t>G</a:t>
            </a:r>
            <a:r>
              <a:rPr lang="en-US" sz="2400" dirty="0" smtClean="0"/>
              <a:t>, where nodes correspond to tokens, and edges connect those co-occurring in the same entity profile, weighted according to conditional co-occurrence probability.</a:t>
            </a:r>
          </a:p>
          <a:p>
            <a:pPr>
              <a:spcBef>
                <a:spcPts val="340"/>
              </a:spcBef>
              <a:buFont typeface="+mj-lt"/>
              <a:buAutoNum type="arabicPeriod"/>
            </a:pPr>
            <a:r>
              <a:rPr lang="en-US" sz="2400" dirty="0" smtClean="0"/>
              <a:t>Convert </a:t>
            </a:r>
            <a:r>
              <a:rPr lang="en-US" sz="2400" b="1" dirty="0" smtClean="0"/>
              <a:t>G</a:t>
            </a:r>
            <a:r>
              <a:rPr lang="en-US" sz="2400" dirty="0" smtClean="0"/>
              <a:t> to undirected graph </a:t>
            </a:r>
            <a:r>
              <a:rPr lang="en-US" sz="2400" b="1" dirty="0" smtClean="0"/>
              <a:t>G’</a:t>
            </a:r>
            <a:r>
              <a:rPr lang="en-US" sz="2400" dirty="0" smtClean="0"/>
              <a:t> and get </a:t>
            </a:r>
            <a:r>
              <a:rPr lang="en-US" sz="2400" dirty="0" smtClean="0">
                <a:solidFill>
                  <a:srgbClr val="C00000"/>
                </a:solidFill>
              </a:rPr>
              <a:t>maximal cliques </a:t>
            </a:r>
            <a:r>
              <a:rPr lang="en-US" sz="2400" dirty="0" smtClean="0"/>
              <a:t>(parameter </a:t>
            </a:r>
            <a:r>
              <a:rPr lang="el-GR" sz="2400" i="1" dirty="0" smtClean="0">
                <a:solidFill>
                  <a:srgbClr val="C00000"/>
                </a:solidFill>
              </a:rPr>
              <a:t>θ</a:t>
            </a:r>
            <a:r>
              <a:rPr lang="el-GR" sz="2400" dirty="0" smtClean="0"/>
              <a:t>).</a:t>
            </a:r>
            <a:endParaRPr lang="en-US" sz="2400" dirty="0" smtClean="0"/>
          </a:p>
          <a:p>
            <a:pPr>
              <a:spcBef>
                <a:spcPts val="340"/>
              </a:spcBef>
              <a:buFont typeface="+mj-lt"/>
              <a:buAutoNum type="arabicPeriod"/>
            </a:pPr>
            <a:r>
              <a:rPr lang="en-US" sz="2400" dirty="0" smtClean="0"/>
              <a:t>Create an </a:t>
            </a:r>
            <a:r>
              <a:rPr lang="en-US" sz="2400" dirty="0" smtClean="0">
                <a:solidFill>
                  <a:srgbClr val="C00000"/>
                </a:solidFill>
              </a:rPr>
              <a:t>undirected graph </a:t>
            </a:r>
            <a:r>
              <a:rPr lang="en-US" sz="2400" b="1" dirty="0" smtClean="0"/>
              <a:t>G’’</a:t>
            </a:r>
            <a:r>
              <a:rPr lang="en-US" sz="2400" dirty="0" smtClean="0"/>
              <a:t>, where nodes correspond to cliques and edges connect the frequently co-occurring cliques </a:t>
            </a:r>
            <a:r>
              <a:rPr lang="el-GR" sz="2400" dirty="0"/>
              <a:t>(</a:t>
            </a:r>
            <a:r>
              <a:rPr lang="en-US" sz="2400" dirty="0"/>
              <a:t>parameter </a:t>
            </a:r>
            <a:r>
              <a:rPr lang="el-GR" sz="2400" i="1" dirty="0">
                <a:solidFill>
                  <a:srgbClr val="C00000"/>
                </a:solidFill>
              </a:rPr>
              <a:t>ε</a:t>
            </a:r>
            <a:r>
              <a:rPr lang="el-GR" sz="2400" dirty="0"/>
              <a:t>).</a:t>
            </a:r>
            <a:endParaRPr lang="en-US" sz="2400" dirty="0" smtClean="0"/>
          </a:p>
          <a:p>
            <a:pPr>
              <a:spcBef>
                <a:spcPts val="340"/>
              </a:spcBef>
              <a:buFont typeface="+mj-lt"/>
              <a:buAutoNum type="arabicPeriod"/>
            </a:pPr>
            <a:r>
              <a:rPr lang="en-US" sz="2400" dirty="0" smtClean="0"/>
              <a:t>Get connected components to form </a:t>
            </a:r>
            <a:r>
              <a:rPr lang="en-US" sz="2400" dirty="0" smtClean="0">
                <a:solidFill>
                  <a:srgbClr val="C00000"/>
                </a:solidFill>
              </a:rPr>
              <a:t>entity types</a:t>
            </a:r>
            <a:r>
              <a:rPr lang="en-US" sz="2400" dirty="0" smtClean="0"/>
              <a:t>.</a:t>
            </a:r>
          </a:p>
          <a:p>
            <a:pPr>
              <a:spcBef>
                <a:spcPts val="340"/>
              </a:spcBef>
              <a:buFont typeface="+mj-lt"/>
              <a:buAutoNum type="arabicPeriod"/>
            </a:pPr>
            <a:r>
              <a:rPr lang="en-US" sz="2400" dirty="0" smtClean="0"/>
              <a:t>Get best attribute name for each type using an entropy-based criterion.</a:t>
            </a:r>
            <a:endParaRPr lang="en-US" sz="2400" dirty="0"/>
          </a:p>
        </p:txBody>
      </p:sp>
      <p:sp>
        <p:nvSpPr>
          <p:cNvPr id="4" name="Θέση υποσέλιδου 3"/>
          <p:cNvSpPr>
            <a:spLocks noGrp="1"/>
          </p:cNvSpPr>
          <p:nvPr>
            <p:ph type="ftr" sz="quarter" idx="11"/>
          </p:nvPr>
        </p:nvSpPr>
        <p:spPr/>
        <p:txBody>
          <a:bodyPr/>
          <a:lstStyle/>
          <a:p>
            <a:pPr algn="ctr">
              <a:defRPr/>
            </a:pPr>
            <a:r>
              <a:rPr lang="en-US" smtClean="0"/>
              <a:t>Papadakis &amp; Palpanas, ScaDS, Leipzig, July 2016</a:t>
            </a:r>
            <a:endParaRPr lang="en-US" dirty="0"/>
          </a:p>
        </p:txBody>
      </p:sp>
    </p:spTree>
    <p:extLst>
      <p:ext uri="{BB962C8B-B14F-4D97-AF65-F5344CB8AC3E}">
        <p14:creationId xmlns:p14="http://schemas.microsoft.com/office/powerpoint/2010/main" val="271311659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75005" y="948068"/>
            <a:ext cx="8968995" cy="5623688"/>
          </a:xfrm>
        </p:spPr>
        <p:txBody>
          <a:bodyPr/>
          <a:lstStyle/>
          <a:p>
            <a:pPr marL="0" indent="0">
              <a:buNone/>
            </a:pPr>
            <a:r>
              <a:rPr lang="en-US" sz="2400" dirty="0"/>
              <a:t>For Semantic Web data, three sources of evidence create blocks of lower redundancy than Token Blocking:</a:t>
            </a:r>
          </a:p>
          <a:p>
            <a:pPr marL="232393" indent="-232393">
              <a:buFont typeface="+mj-lt"/>
              <a:buAutoNum type="arabicPeriod"/>
            </a:pPr>
            <a:r>
              <a:rPr lang="en-US" sz="2400" dirty="0" smtClean="0"/>
              <a:t>Infix</a:t>
            </a:r>
            <a:r>
              <a:rPr lang="en-US" sz="1800" dirty="0" smtClean="0"/>
              <a:t/>
            </a:r>
            <a:br>
              <a:rPr lang="en-US" sz="1800" dirty="0" smtClean="0"/>
            </a:br>
            <a:endParaRPr lang="en-US" sz="1800" dirty="0"/>
          </a:p>
          <a:p>
            <a:pPr marL="518831" indent="-518831">
              <a:buFont typeface="+mj-lt"/>
              <a:buAutoNum type="arabicPeriod"/>
            </a:pPr>
            <a:endParaRPr lang="en-US" sz="2000" dirty="0"/>
          </a:p>
          <a:p>
            <a:pPr marL="259415" indent="-259415">
              <a:buFont typeface="+mj-lt"/>
              <a:buAutoNum type="arabicPeriod"/>
            </a:pPr>
            <a:r>
              <a:rPr lang="en-US" sz="2400" dirty="0"/>
              <a:t>Infix Profile </a:t>
            </a:r>
          </a:p>
          <a:p>
            <a:pPr marL="259415" indent="-259415">
              <a:buFont typeface="+mj-lt"/>
              <a:buAutoNum type="arabicPeriod"/>
            </a:pPr>
            <a:r>
              <a:rPr lang="en-US" sz="2400" dirty="0"/>
              <a:t>Literal Profile</a:t>
            </a:r>
            <a:br>
              <a:rPr lang="en-US" sz="2400" dirty="0"/>
            </a:br>
            <a:endParaRPr lang="en-US" sz="2400" dirty="0"/>
          </a:p>
          <a:p>
            <a:pPr marL="518831" indent="-518831">
              <a:buFont typeface="+mj-lt"/>
              <a:buAutoNum type="arabicPeriod"/>
            </a:pPr>
            <a:endParaRPr lang="en-US" sz="2000" dirty="0"/>
          </a:p>
          <a:p>
            <a:pPr marL="518831" indent="-518831">
              <a:buFont typeface="+mj-lt"/>
              <a:buAutoNum type="arabicPeriod"/>
            </a:pPr>
            <a:endParaRPr lang="en-US" sz="2000" dirty="0"/>
          </a:p>
          <a:p>
            <a:pPr marL="518831" indent="-518831">
              <a:buFont typeface="+mj-lt"/>
              <a:buAutoNum type="arabicPeriod"/>
            </a:pPr>
            <a:endParaRPr lang="en-US" sz="2000" dirty="0"/>
          </a:p>
          <a:p>
            <a:pPr marL="0" indent="0">
              <a:buNone/>
            </a:pPr>
            <a:endParaRPr lang="en-US" sz="3600" dirty="0"/>
          </a:p>
          <a:p>
            <a:pPr marL="0" indent="0">
              <a:buNone/>
            </a:pPr>
            <a:r>
              <a:rPr lang="en-US" sz="2000" dirty="0" smtClean="0"/>
              <a:t>Algorithm for URI decomposition in PI(S)-</a:t>
            </a:r>
            <a:r>
              <a:rPr lang="en-US" sz="2000" dirty="0"/>
              <a:t>form in [</a:t>
            </a:r>
            <a:r>
              <a:rPr lang="en-US" sz="2000" dirty="0" err="1"/>
              <a:t>Papadakis</a:t>
            </a:r>
            <a:r>
              <a:rPr lang="en-US" sz="2000" dirty="0"/>
              <a:t> et al., </a:t>
            </a:r>
            <a:r>
              <a:rPr lang="en-US" sz="2000" dirty="0" err="1"/>
              <a:t>iiWAS</a:t>
            </a:r>
            <a:r>
              <a:rPr lang="en-US" sz="2000" dirty="0"/>
              <a:t> 2010</a:t>
            </a:r>
            <a:r>
              <a:rPr lang="en-US" sz="2000" dirty="0" smtClean="0"/>
              <a:t>]. </a:t>
            </a:r>
            <a:endParaRPr lang="en-US" sz="2000" dirty="0"/>
          </a:p>
        </p:txBody>
      </p:sp>
      <p:sp>
        <p:nvSpPr>
          <p:cNvPr id="7" name="Title 1"/>
          <p:cNvSpPr>
            <a:spLocks noGrp="1"/>
          </p:cNvSpPr>
          <p:nvPr>
            <p:ph type="title" idx="4294967295"/>
          </p:nvPr>
        </p:nvSpPr>
        <p:spPr>
          <a:xfrm>
            <a:off x="0" y="0"/>
            <a:ext cx="9144000" cy="721079"/>
          </a:xfrm>
        </p:spPr>
        <p:txBody>
          <a:bodyPr>
            <a:normAutofit/>
          </a:bodyPr>
          <a:lstStyle/>
          <a:p>
            <a:r>
              <a:rPr lang="en-US" sz="4000" dirty="0" smtClean="0"/>
              <a:t>Evidence for Semantic </a:t>
            </a:r>
            <a:r>
              <a:rPr lang="en-US" sz="4000" dirty="0"/>
              <a:t>Web Blocking</a:t>
            </a:r>
          </a:p>
        </p:txBody>
      </p:sp>
      <p:pic>
        <p:nvPicPr>
          <p:cNvPr id="4" name="Picture 2"/>
          <p:cNvPicPr>
            <a:picLocks noChangeAspect="1" noChangeArrowheads="1"/>
          </p:cNvPicPr>
          <p:nvPr/>
        </p:nvPicPr>
        <p:blipFill>
          <a:blip r:embed="rId3" cstate="print"/>
          <a:srcRect/>
          <a:stretch>
            <a:fillRect/>
          </a:stretch>
        </p:blipFill>
        <p:spPr bwMode="auto">
          <a:xfrm>
            <a:off x="835265" y="2204864"/>
            <a:ext cx="7841494" cy="716093"/>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830666" y="3789040"/>
            <a:ext cx="7841494" cy="1943441"/>
          </a:xfrm>
          <a:prstGeom prst="rect">
            <a:avLst/>
          </a:prstGeom>
          <a:noFill/>
          <a:ln w="9525">
            <a:noFill/>
            <a:miter lim="800000"/>
            <a:headEnd/>
            <a:tailEnd/>
          </a:ln>
        </p:spPr>
      </p:pic>
      <p:sp>
        <p:nvSpPr>
          <p:cNvPr id="2" name="Θέση υποσέλιδου 1"/>
          <p:cNvSpPr>
            <a:spLocks noGrp="1"/>
          </p:cNvSpPr>
          <p:nvPr>
            <p:ph type="ftr" sz="quarter" idx="11"/>
          </p:nvPr>
        </p:nvSpPr>
        <p:spPr/>
        <p:txBody>
          <a:bodyPr/>
          <a:lstStyle/>
          <a:p>
            <a:pPr>
              <a:defRPr/>
            </a:pPr>
            <a:r>
              <a:rPr lang="en-US" smtClean="0"/>
              <a:t>Papadakis &amp; Palpanas, ScaDS, Leipzig, July 2016</a:t>
            </a:r>
            <a:endParaRPr lang="en-US"/>
          </a:p>
        </p:txBody>
      </p:sp>
    </p:spTree>
    <p:extLst>
      <p:ext uri="{BB962C8B-B14F-4D97-AF65-F5344CB8AC3E}">
        <p14:creationId xmlns:p14="http://schemas.microsoft.com/office/powerpoint/2010/main" val="337046176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639303" y="907046"/>
            <a:ext cx="8504697" cy="5762314"/>
          </a:xfrm>
        </p:spPr>
        <p:txBody>
          <a:bodyPr>
            <a:normAutofit lnSpcReduction="10000"/>
          </a:bodyPr>
          <a:lstStyle/>
          <a:p>
            <a:pPr marL="0" indent="0">
              <a:buNone/>
            </a:pPr>
            <a:r>
              <a:rPr lang="en-US" sz="2300" dirty="0"/>
              <a:t>The above sources of evidence lead to </a:t>
            </a:r>
            <a:r>
              <a:rPr lang="en-US" sz="2300" dirty="0" smtClean="0"/>
              <a:t>3 </a:t>
            </a:r>
            <a:r>
              <a:rPr lang="en-US" sz="2300" dirty="0" smtClean="0">
                <a:solidFill>
                  <a:srgbClr val="C00000"/>
                </a:solidFill>
              </a:rPr>
              <a:t>parameter-free</a:t>
            </a:r>
            <a:r>
              <a:rPr lang="en-US" sz="2300" dirty="0" smtClean="0"/>
              <a:t> </a:t>
            </a:r>
            <a:r>
              <a:rPr lang="en-US" sz="2300" dirty="0"/>
              <a:t>blocking methods:</a:t>
            </a:r>
          </a:p>
          <a:p>
            <a:pPr marL="259415" indent="-259415">
              <a:buFont typeface="+mj-lt"/>
              <a:buAutoNum type="arabicPeriod"/>
            </a:pPr>
            <a:r>
              <a:rPr lang="en-US" sz="2300" b="1" dirty="0"/>
              <a:t>Infix Blocking</a:t>
            </a:r>
            <a:r>
              <a:rPr lang="en-US" dirty="0" smtClean="0">
                <a:solidFill>
                  <a:srgbClr val="C00000"/>
                </a:solidFill>
              </a:rPr>
              <a:t/>
            </a:r>
            <a:br>
              <a:rPr lang="en-US" dirty="0" smtClean="0">
                <a:solidFill>
                  <a:srgbClr val="C00000"/>
                </a:solidFill>
              </a:rPr>
            </a:br>
            <a:r>
              <a:rPr lang="en-US" sz="2000" dirty="0"/>
              <a:t>every block contains all entities whose URI has a specific Infix</a:t>
            </a:r>
          </a:p>
          <a:p>
            <a:pPr marL="259415" indent="-259415">
              <a:buFont typeface="+mj-lt"/>
              <a:buAutoNum type="arabicPeriod"/>
            </a:pPr>
            <a:r>
              <a:rPr lang="en-US" sz="2300" b="1" dirty="0"/>
              <a:t>Infix Profile Blocking</a:t>
            </a:r>
            <a:r>
              <a:rPr lang="en-US" dirty="0" smtClean="0">
                <a:solidFill>
                  <a:srgbClr val="C00000"/>
                </a:solidFill>
              </a:rPr>
              <a:t/>
            </a:r>
            <a:br>
              <a:rPr lang="en-US" dirty="0" smtClean="0">
                <a:solidFill>
                  <a:srgbClr val="C00000"/>
                </a:solidFill>
              </a:rPr>
            </a:br>
            <a:r>
              <a:rPr lang="en-US" sz="2000" dirty="0"/>
              <a:t>every block corresponds to a specific Infix (of an attribute value) and contains all entities having it in their Infix Profile</a:t>
            </a:r>
          </a:p>
          <a:p>
            <a:pPr marL="259415" indent="-259415">
              <a:buFont typeface="+mj-lt"/>
              <a:buAutoNum type="arabicPeriod"/>
            </a:pPr>
            <a:r>
              <a:rPr lang="en-US" sz="2300" b="1" dirty="0"/>
              <a:t>Literal Profile Blocking</a:t>
            </a:r>
            <a:r>
              <a:rPr lang="en-US" dirty="0" smtClean="0"/>
              <a:t/>
            </a:r>
            <a:br>
              <a:rPr lang="en-US" dirty="0" smtClean="0"/>
            </a:br>
            <a:r>
              <a:rPr lang="en-US" sz="2000" dirty="0"/>
              <a:t>every block corresponds to a specific token and contains all entities having it in their Literal Profile</a:t>
            </a:r>
          </a:p>
          <a:p>
            <a:pPr marL="259415" indent="-259415"/>
            <a:endParaRPr lang="en-US" sz="1100" dirty="0"/>
          </a:p>
          <a:p>
            <a:pPr marL="0" indent="0">
              <a:buNone/>
            </a:pPr>
            <a:r>
              <a:rPr lang="en-US" sz="2300" dirty="0" smtClean="0"/>
              <a:t>Individually, these </a:t>
            </a:r>
            <a:r>
              <a:rPr lang="en-US" sz="2300" dirty="0" smtClean="0">
                <a:solidFill>
                  <a:srgbClr val="C00000"/>
                </a:solidFill>
              </a:rPr>
              <a:t>atomic</a:t>
            </a:r>
            <a:r>
              <a:rPr lang="en-US" sz="2300" dirty="0" smtClean="0"/>
              <a:t> </a:t>
            </a:r>
            <a:r>
              <a:rPr lang="en-US" sz="2300" dirty="0"/>
              <a:t>methods have limited coverage and, </a:t>
            </a:r>
          </a:p>
          <a:p>
            <a:pPr marL="0" indent="0">
              <a:buNone/>
            </a:pPr>
            <a:r>
              <a:rPr lang="en-US" sz="2300" dirty="0"/>
              <a:t>thus, low effectiveness (e.g., Infix Blocking does not cover blank </a:t>
            </a:r>
          </a:p>
          <a:p>
            <a:pPr marL="0" indent="0">
              <a:buNone/>
            </a:pPr>
            <a:r>
              <a:rPr lang="en-US" sz="2300" dirty="0"/>
              <a:t>nodes). </a:t>
            </a:r>
            <a:endParaRPr lang="en-US" sz="2300" dirty="0" smtClean="0"/>
          </a:p>
          <a:p>
            <a:pPr marL="0" indent="0">
              <a:buNone/>
            </a:pPr>
            <a:r>
              <a:rPr lang="en-US" sz="2300" dirty="0" smtClean="0"/>
              <a:t>However</a:t>
            </a:r>
            <a:r>
              <a:rPr lang="en-US" sz="2300" dirty="0"/>
              <a:t>, they are complementary and can be combined </a:t>
            </a:r>
          </a:p>
          <a:p>
            <a:pPr marL="0" indent="0">
              <a:buNone/>
            </a:pPr>
            <a:r>
              <a:rPr lang="en-US" sz="2300" dirty="0"/>
              <a:t>into </a:t>
            </a:r>
            <a:r>
              <a:rPr lang="en-US" sz="2300" dirty="0">
                <a:solidFill>
                  <a:srgbClr val="C00000"/>
                </a:solidFill>
              </a:rPr>
              <a:t>composite</a:t>
            </a:r>
            <a:r>
              <a:rPr lang="en-US" sz="2300" i="1" dirty="0"/>
              <a:t> </a:t>
            </a:r>
            <a:r>
              <a:rPr lang="en-US" sz="2300" dirty="0"/>
              <a:t>blocking methods </a:t>
            </a:r>
            <a:r>
              <a:rPr lang="en-US" sz="2300" dirty="0" smtClean="0"/>
              <a:t>with high </a:t>
            </a:r>
            <a:r>
              <a:rPr lang="en-US" sz="2300" dirty="0"/>
              <a:t>robustness and </a:t>
            </a:r>
          </a:p>
          <a:p>
            <a:pPr marL="0" indent="0">
              <a:buNone/>
            </a:pPr>
            <a:r>
              <a:rPr lang="en-US" sz="2300" dirty="0" smtClean="0"/>
              <a:t>effectiveness!</a:t>
            </a:r>
            <a:endParaRPr lang="en-US" sz="2300" dirty="0"/>
          </a:p>
        </p:txBody>
      </p:sp>
      <p:sp>
        <p:nvSpPr>
          <p:cNvPr id="4" name="Title 1"/>
          <p:cNvSpPr>
            <a:spLocks noGrp="1"/>
          </p:cNvSpPr>
          <p:nvPr>
            <p:ph type="title" idx="4294967295"/>
          </p:nvPr>
        </p:nvSpPr>
        <p:spPr>
          <a:xfrm>
            <a:off x="-12417" y="2872"/>
            <a:ext cx="9144000" cy="721991"/>
          </a:xfrm>
        </p:spPr>
        <p:txBody>
          <a:bodyPr>
            <a:normAutofit/>
          </a:bodyPr>
          <a:lstStyle/>
          <a:p>
            <a:r>
              <a:rPr lang="en-US" sz="4000" dirty="0"/>
              <a:t>URI Semantics Blocking </a:t>
            </a:r>
            <a:r>
              <a:rPr lang="en-US" sz="2200" dirty="0" smtClean="0"/>
              <a:t>[</a:t>
            </a:r>
            <a:r>
              <a:rPr lang="en-US" sz="2200" dirty="0" err="1"/>
              <a:t>Papadakis</a:t>
            </a:r>
            <a:r>
              <a:rPr lang="en-US" sz="2200" dirty="0"/>
              <a:t> et al., WSDM2012]</a:t>
            </a:r>
            <a:r>
              <a:rPr lang="en-US" sz="1600" dirty="0"/>
              <a:t> </a:t>
            </a:r>
          </a:p>
        </p:txBody>
      </p:sp>
      <p:sp>
        <p:nvSpPr>
          <p:cNvPr id="2" name="Θέση υποσέλιδου 1"/>
          <p:cNvSpPr>
            <a:spLocks noGrp="1"/>
          </p:cNvSpPr>
          <p:nvPr>
            <p:ph type="ftr" sz="quarter" idx="11"/>
          </p:nvPr>
        </p:nvSpPr>
        <p:spPr/>
        <p:txBody>
          <a:bodyPr/>
          <a:lstStyle/>
          <a:p>
            <a:pPr algn="ctr">
              <a:defRPr/>
            </a:pPr>
            <a:r>
              <a:rPr lang="en-US" smtClean="0"/>
              <a:t>Papadakis &amp; Palpanas, ScaDS, Leipzig, July 2016</a:t>
            </a:r>
            <a:endParaRPr lang="en-US" dirty="0"/>
          </a:p>
        </p:txBody>
      </p:sp>
    </p:spTree>
    <p:extLst>
      <p:ext uri="{BB962C8B-B14F-4D97-AF65-F5344CB8AC3E}">
        <p14:creationId xmlns:p14="http://schemas.microsoft.com/office/powerpoint/2010/main" val="422633325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5633"/>
            <a:ext cx="9144000" cy="721079"/>
          </a:xfrm>
        </p:spPr>
        <p:txBody>
          <a:bodyPr>
            <a:normAutofit/>
          </a:bodyPr>
          <a:lstStyle/>
          <a:p>
            <a:pPr lvl="1" algn="ctr"/>
            <a:r>
              <a:rPr lang="en-US" sz="4000" kern="1200" dirty="0" smtClean="0">
                <a:latin typeface="+mj-lt"/>
                <a:ea typeface="+mj-ea"/>
                <a:cs typeface="+mj-cs"/>
              </a:rPr>
              <a:t>Summary of Blocking for Web Data</a:t>
            </a:r>
            <a:endParaRPr lang="de-DE" sz="4000" kern="1200" dirty="0">
              <a:latin typeface="+mj-lt"/>
              <a:ea typeface="+mj-ea"/>
              <a:cs typeface="+mj-cs"/>
            </a:endParaRPr>
          </a:p>
        </p:txBody>
      </p:sp>
      <p:sp>
        <p:nvSpPr>
          <p:cNvPr id="3" name="Content Placeholder 2"/>
          <p:cNvSpPr>
            <a:spLocks noGrp="1"/>
          </p:cNvSpPr>
          <p:nvPr>
            <p:ph sz="quarter" idx="4294967295"/>
          </p:nvPr>
        </p:nvSpPr>
        <p:spPr>
          <a:xfrm>
            <a:off x="639303" y="948069"/>
            <a:ext cx="8037153" cy="5289243"/>
          </a:xfrm>
        </p:spPr>
        <p:txBody>
          <a:bodyPr>
            <a:normAutofit/>
          </a:bodyPr>
          <a:lstStyle/>
          <a:p>
            <a:pPr marL="0" indent="0">
              <a:buNone/>
            </a:pPr>
            <a:endParaRPr lang="en-US" sz="2400" b="1" dirty="0" smtClean="0"/>
          </a:p>
          <a:p>
            <a:pPr marL="0" indent="0">
              <a:buNone/>
            </a:pPr>
            <a:r>
              <a:rPr lang="en-US" sz="2400" b="1" dirty="0" smtClean="0"/>
              <a:t>High </a:t>
            </a:r>
            <a:r>
              <a:rPr lang="en-US" sz="2400" b="1" dirty="0"/>
              <a:t>Recall</a:t>
            </a:r>
            <a:r>
              <a:rPr lang="en-US" sz="2400" dirty="0">
                <a:solidFill>
                  <a:srgbClr val="C00000"/>
                </a:solidFill>
              </a:rPr>
              <a:t> </a:t>
            </a:r>
            <a:r>
              <a:rPr lang="en-US" sz="2400" dirty="0"/>
              <a:t>in the context of </a:t>
            </a:r>
            <a:r>
              <a:rPr lang="en-US" sz="2400" dirty="0" smtClean="0"/>
              <a:t>noisy </a:t>
            </a:r>
            <a:r>
              <a:rPr lang="en-US" sz="2400" dirty="0"/>
              <a:t>entity profiles and extreme </a:t>
            </a:r>
            <a:r>
              <a:rPr lang="en-US" sz="2400" dirty="0" smtClean="0"/>
              <a:t>schema heterogeneity thanks to:</a:t>
            </a:r>
          </a:p>
          <a:p>
            <a:pPr marL="457200" indent="-457200">
              <a:buFont typeface="+mj-lt"/>
              <a:buAutoNum type="arabicPeriod"/>
            </a:pPr>
            <a:r>
              <a:rPr lang="en-US" sz="2400" dirty="0" smtClean="0"/>
              <a:t> </a:t>
            </a:r>
            <a:r>
              <a:rPr lang="en-US" sz="2400" dirty="0" smtClean="0">
                <a:solidFill>
                  <a:srgbClr val="C00000"/>
                </a:solidFill>
              </a:rPr>
              <a:t>redundancy </a:t>
            </a:r>
            <a:r>
              <a:rPr lang="en-US" sz="2400" dirty="0" smtClean="0"/>
              <a:t>that reduces </a:t>
            </a:r>
            <a:r>
              <a:rPr lang="en-US" sz="2400" dirty="0"/>
              <a:t>the likelihood of missed </a:t>
            </a:r>
            <a:r>
              <a:rPr lang="en-US" sz="2400" dirty="0" smtClean="0"/>
              <a:t>matches.</a:t>
            </a:r>
          </a:p>
          <a:p>
            <a:pPr marL="457200" indent="-457200">
              <a:buFont typeface="+mj-lt"/>
              <a:buAutoNum type="arabicPeriod"/>
            </a:pPr>
            <a:r>
              <a:rPr lang="en-US" sz="2400" dirty="0" smtClean="0"/>
              <a:t> </a:t>
            </a:r>
            <a:r>
              <a:rPr lang="en-US" sz="2400" dirty="0" smtClean="0">
                <a:solidFill>
                  <a:srgbClr val="C00000"/>
                </a:solidFill>
              </a:rPr>
              <a:t>attribute-agnostic </a:t>
            </a:r>
            <a:r>
              <a:rPr lang="en-US" sz="2400" dirty="0">
                <a:solidFill>
                  <a:srgbClr val="C00000"/>
                </a:solidFill>
              </a:rPr>
              <a:t>functionality </a:t>
            </a:r>
            <a:r>
              <a:rPr lang="en-US" sz="2400" dirty="0" smtClean="0"/>
              <a:t>that requires</a:t>
            </a:r>
            <a:r>
              <a:rPr lang="en-US" sz="2400" dirty="0" smtClean="0">
                <a:latin typeface="Times New Roman"/>
                <a:cs typeface="Times New Roman"/>
              </a:rPr>
              <a:t> </a:t>
            </a:r>
            <a:r>
              <a:rPr lang="en-US" sz="2400" dirty="0"/>
              <a:t>no schema </a:t>
            </a:r>
            <a:r>
              <a:rPr lang="en-US" sz="2400" dirty="0" smtClean="0"/>
              <a:t>semantics.</a:t>
            </a:r>
          </a:p>
          <a:p>
            <a:pPr marL="0" indent="0">
              <a:buNone/>
            </a:pPr>
            <a:endParaRPr lang="en-US" sz="2400" dirty="0"/>
          </a:p>
          <a:p>
            <a:pPr marL="0" indent="0">
              <a:buNone/>
            </a:pPr>
            <a:r>
              <a:rPr lang="en-US" sz="2400" b="1" dirty="0" smtClean="0"/>
              <a:t>Low Precision</a:t>
            </a:r>
            <a:r>
              <a:rPr lang="en-US" sz="2400" dirty="0" smtClean="0"/>
              <a:t> because:</a:t>
            </a:r>
          </a:p>
          <a:p>
            <a:pPr marL="421550" indent="-421550"/>
            <a:r>
              <a:rPr lang="en-US" sz="2400" dirty="0" smtClean="0"/>
              <a:t>the </a:t>
            </a:r>
            <a:r>
              <a:rPr lang="en-US" sz="2400" dirty="0"/>
              <a:t>blocks are overlapping </a:t>
            </a:r>
            <a:r>
              <a:rPr lang="en-US" sz="2400" dirty="0" smtClean="0"/>
              <a:t>→ </a:t>
            </a:r>
            <a:r>
              <a:rPr lang="en-US" sz="2400" dirty="0" smtClean="0">
                <a:solidFill>
                  <a:srgbClr val="C00000"/>
                </a:solidFill>
              </a:rPr>
              <a:t>redundant comparisons</a:t>
            </a:r>
            <a:endParaRPr lang="en-US" sz="2400" dirty="0">
              <a:solidFill>
                <a:srgbClr val="C00000"/>
              </a:solidFill>
            </a:endParaRPr>
          </a:p>
          <a:p>
            <a:pPr marL="421550" indent="-421550"/>
            <a:r>
              <a:rPr lang="en-US" sz="2400" dirty="0"/>
              <a:t>high number of comparisons between irrelevant </a:t>
            </a:r>
            <a:r>
              <a:rPr lang="en-US" sz="2400" dirty="0" smtClean="0"/>
              <a:t>entities → </a:t>
            </a:r>
            <a:r>
              <a:rPr lang="en-US" sz="2400" dirty="0" smtClean="0">
                <a:solidFill>
                  <a:srgbClr val="C00000"/>
                </a:solidFill>
              </a:rPr>
              <a:t>superfluous comparisons</a:t>
            </a:r>
          </a:p>
        </p:txBody>
      </p:sp>
      <p:sp>
        <p:nvSpPr>
          <p:cNvPr id="4" name="Θέση υποσέλιδου 3"/>
          <p:cNvSpPr>
            <a:spLocks noGrp="1"/>
          </p:cNvSpPr>
          <p:nvPr>
            <p:ph type="ftr" sz="quarter" idx="11"/>
          </p:nvPr>
        </p:nvSpPr>
        <p:spPr/>
        <p:txBody>
          <a:bodyPr/>
          <a:lstStyle/>
          <a:p>
            <a:pPr>
              <a:defRPr/>
            </a:pPr>
            <a:r>
              <a:rPr lang="en-US" smtClean="0"/>
              <a:t>Papadakis &amp; Palpanas, ScaDS, Leipzig, July 2016</a:t>
            </a:r>
            <a:endParaRPr lang="en-US" dirty="0"/>
          </a:p>
        </p:txBody>
      </p:sp>
    </p:spTree>
    <p:extLst>
      <p:ext uri="{BB962C8B-B14F-4D97-AF65-F5344CB8AC3E}">
        <p14:creationId xmlns:p14="http://schemas.microsoft.com/office/powerpoint/2010/main" val="206367092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721079"/>
          </a:xfrm>
        </p:spPr>
        <p:txBody>
          <a:bodyPr>
            <a:normAutofit fontScale="90000"/>
          </a:bodyPr>
          <a:lstStyle/>
          <a:p>
            <a:r>
              <a:rPr lang="en-US" dirty="0" smtClean="0"/>
              <a:t>Token Blocking Example</a:t>
            </a:r>
            <a:endParaRPr lang="de-DE" dirty="0"/>
          </a:p>
        </p:txBody>
      </p:sp>
      <p:sp>
        <p:nvSpPr>
          <p:cNvPr id="36" name="Θέση υποσέλιδου 35"/>
          <p:cNvSpPr>
            <a:spLocks noGrp="1"/>
          </p:cNvSpPr>
          <p:nvPr>
            <p:ph type="ftr" sz="quarter" idx="11"/>
          </p:nvPr>
        </p:nvSpPr>
        <p:spPr/>
        <p:txBody>
          <a:bodyPr/>
          <a:lstStyle/>
          <a:p>
            <a:pPr>
              <a:defRPr/>
            </a:pPr>
            <a:r>
              <a:rPr lang="en-US" smtClean="0"/>
              <a:t>Papadakis &amp; Palpanas, ScaDS, Leipzig, July 2016</a:t>
            </a:r>
            <a:endParaRPr lang="en-US"/>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008" y="761592"/>
            <a:ext cx="8749480" cy="3981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205" y="4766713"/>
            <a:ext cx="8255085" cy="1483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2530127" y="6021288"/>
            <a:ext cx="1923505" cy="590469"/>
          </a:xfrm>
          <a:prstGeom prst="ellipse">
            <a:avLst/>
          </a:prstGeom>
          <a:solidFill>
            <a:schemeClr val="bg1"/>
          </a:solidFill>
          <a:ln>
            <a:solidFill>
              <a:srgbClr val="C00000"/>
            </a:solidFill>
          </a:ln>
        </p:spPr>
        <p:style>
          <a:lnRef idx="3">
            <a:schemeClr val="lt1"/>
          </a:lnRef>
          <a:fillRef idx="1">
            <a:schemeClr val="accent3"/>
          </a:fillRef>
          <a:effectRef idx="1">
            <a:schemeClr val="accent3"/>
          </a:effectRef>
          <a:fontRef idx="minor">
            <a:schemeClr val="lt1"/>
          </a:fontRef>
        </p:style>
        <p:txBody>
          <a:bodyPr lIns="51883" tIns="25942" rIns="51883" bIns="25942" rtlCol="0" anchor="ctr"/>
          <a:lstStyle/>
          <a:p>
            <a:pPr algn="ctr"/>
            <a:r>
              <a:rPr lang="en-US" sz="1600" dirty="0" smtClean="0">
                <a:solidFill>
                  <a:schemeClr val="tx1"/>
                </a:solidFill>
              </a:rPr>
              <a:t>Superfluous </a:t>
            </a:r>
          </a:p>
          <a:p>
            <a:pPr algn="ctr"/>
            <a:r>
              <a:rPr lang="en-US" sz="1600" dirty="0" smtClean="0">
                <a:solidFill>
                  <a:schemeClr val="tx1"/>
                </a:solidFill>
              </a:rPr>
              <a:t>Comparison</a:t>
            </a:r>
            <a:endParaRPr lang="en-US" sz="1600" dirty="0">
              <a:solidFill>
                <a:schemeClr val="tx1"/>
              </a:solidFill>
            </a:endParaRPr>
          </a:p>
        </p:txBody>
      </p:sp>
      <p:cxnSp>
        <p:nvCxnSpPr>
          <p:cNvPr id="7" name="Straight Arrow Connector 6"/>
          <p:cNvCxnSpPr>
            <a:stCxn id="6" idx="0"/>
          </p:cNvCxnSpPr>
          <p:nvPr/>
        </p:nvCxnSpPr>
        <p:spPr>
          <a:xfrm flipV="1">
            <a:off x="3491880" y="5157194"/>
            <a:ext cx="1" cy="86409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6" idx="0"/>
          </p:cNvCxnSpPr>
          <p:nvPr/>
        </p:nvCxnSpPr>
        <p:spPr>
          <a:xfrm flipV="1">
            <a:off x="3491880" y="5508582"/>
            <a:ext cx="576064" cy="512706"/>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932040" y="4365104"/>
            <a:ext cx="1923505" cy="609670"/>
          </a:xfrm>
          <a:prstGeom prst="ellipse">
            <a:avLst/>
          </a:prstGeom>
          <a:solidFill>
            <a:schemeClr val="bg1"/>
          </a:solidFill>
          <a:ln>
            <a:solidFill>
              <a:srgbClr val="C00000"/>
            </a:solidFill>
          </a:ln>
        </p:spPr>
        <p:style>
          <a:lnRef idx="3">
            <a:schemeClr val="lt1"/>
          </a:lnRef>
          <a:fillRef idx="1">
            <a:schemeClr val="accent3"/>
          </a:fillRef>
          <a:effectRef idx="1">
            <a:schemeClr val="accent3"/>
          </a:effectRef>
          <a:fontRef idx="minor">
            <a:schemeClr val="lt1"/>
          </a:fontRef>
        </p:style>
        <p:txBody>
          <a:bodyPr lIns="51883" tIns="25942" rIns="51883" bIns="25942" rtlCol="0" anchor="ctr"/>
          <a:lstStyle/>
          <a:p>
            <a:pPr algn="ctr"/>
            <a:r>
              <a:rPr lang="en-US" sz="1600" dirty="0" smtClean="0">
                <a:solidFill>
                  <a:schemeClr val="tx1"/>
                </a:solidFill>
              </a:rPr>
              <a:t>Redundant </a:t>
            </a:r>
          </a:p>
          <a:p>
            <a:pPr algn="ctr"/>
            <a:r>
              <a:rPr lang="en-US" sz="1600" dirty="0" smtClean="0">
                <a:solidFill>
                  <a:schemeClr val="tx1"/>
                </a:solidFill>
              </a:rPr>
              <a:t>Comparison</a:t>
            </a:r>
            <a:endParaRPr lang="en-US" sz="1600" dirty="0">
              <a:solidFill>
                <a:schemeClr val="tx1"/>
              </a:solidFill>
            </a:endParaRPr>
          </a:p>
        </p:txBody>
      </p:sp>
      <p:cxnSp>
        <p:nvCxnSpPr>
          <p:cNvPr id="16" name="Straight Arrow Connector 15"/>
          <p:cNvCxnSpPr>
            <a:stCxn id="15" idx="4"/>
          </p:cNvCxnSpPr>
          <p:nvPr/>
        </p:nvCxnSpPr>
        <p:spPr>
          <a:xfrm flipH="1">
            <a:off x="4932041" y="4974774"/>
            <a:ext cx="961752" cy="85406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5" idx="4"/>
          </p:cNvCxnSpPr>
          <p:nvPr/>
        </p:nvCxnSpPr>
        <p:spPr>
          <a:xfrm>
            <a:off x="5893793" y="4974774"/>
            <a:ext cx="0" cy="85406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58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pPr algn="ctr">
              <a:defRPr/>
            </a:pPr>
            <a:r>
              <a:rPr lang="en-US" smtClean="0"/>
              <a:t>Papadakis &amp; Palpanas, ScaDS, Leipzig, July 2016</a:t>
            </a:r>
            <a:endParaRPr lang="en-US" dirty="0"/>
          </a:p>
        </p:txBody>
      </p:sp>
      <p:sp>
        <p:nvSpPr>
          <p:cNvPr id="3" name="Content Placeholder 2"/>
          <p:cNvSpPr txBox="1">
            <a:spLocks/>
          </p:cNvSpPr>
          <p:nvPr/>
        </p:nvSpPr>
        <p:spPr bwMode="auto">
          <a:xfrm>
            <a:off x="0" y="721079"/>
            <a:ext cx="9144000" cy="4938161"/>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lvl1pPr marL="482600" indent="-482600" algn="l" rtl="0" eaLnBrk="1" fontAlgn="base" hangingPunct="1">
              <a:spcBef>
                <a:spcPts val="1063"/>
              </a:spcBef>
              <a:spcAft>
                <a:spcPct val="0"/>
              </a:spcAft>
              <a:buClr>
                <a:schemeClr val="accent1"/>
              </a:buClr>
              <a:buSzPct val="76000"/>
              <a:buFont typeface="Wingdings 3" pitchFamily="18" charset="2"/>
              <a:defRPr sz="4600" kern="1200">
                <a:solidFill>
                  <a:schemeClr val="tx1"/>
                </a:solidFill>
                <a:latin typeface="+mn-lt"/>
                <a:ea typeface="+mn-ea"/>
                <a:cs typeface="+mn-cs"/>
              </a:defRPr>
            </a:lvl1pPr>
            <a:lvl2pPr marL="966788" indent="-482600" algn="l" rtl="0" eaLnBrk="1" fontAlgn="base" hangingPunct="1">
              <a:spcBef>
                <a:spcPts val="875"/>
              </a:spcBef>
              <a:spcAft>
                <a:spcPct val="0"/>
              </a:spcAft>
              <a:buClr>
                <a:schemeClr val="accent2"/>
              </a:buClr>
              <a:buSzPct val="76000"/>
              <a:buFont typeface="Wingdings 3" pitchFamily="18" charset="2"/>
              <a:buChar char=""/>
              <a:defRPr sz="4100" kern="1200">
                <a:solidFill>
                  <a:schemeClr val="tx2"/>
                </a:solidFill>
                <a:latin typeface="+mn-lt"/>
                <a:ea typeface="+mn-ea"/>
                <a:cs typeface="+mn-cs"/>
              </a:defRPr>
            </a:lvl2pPr>
            <a:lvl3pPr marL="1449388" indent="-401638" algn="l" rtl="0" eaLnBrk="1" fontAlgn="base" hangingPunct="1">
              <a:spcBef>
                <a:spcPts val="875"/>
              </a:spcBef>
              <a:spcAft>
                <a:spcPct val="0"/>
              </a:spcAft>
              <a:buClr>
                <a:srgbClr val="BCBCBC"/>
              </a:buClr>
              <a:buSzPct val="76000"/>
              <a:buFont typeface="Wingdings 3" pitchFamily="18" charset="2"/>
              <a:buChar char=""/>
              <a:defRPr sz="3500" kern="1200">
                <a:solidFill>
                  <a:schemeClr val="tx1"/>
                </a:solidFill>
                <a:latin typeface="+mn-lt"/>
                <a:ea typeface="+mn-ea"/>
                <a:cs typeface="+mn-cs"/>
              </a:defRPr>
            </a:lvl3pPr>
            <a:lvl4pPr marL="1933575" indent="-401638" algn="l" rtl="0" eaLnBrk="1" fontAlgn="base" hangingPunct="1">
              <a:spcBef>
                <a:spcPts val="700"/>
              </a:spcBef>
              <a:spcAft>
                <a:spcPct val="0"/>
              </a:spcAft>
              <a:buClr>
                <a:srgbClr val="8BA2B4"/>
              </a:buClr>
              <a:buSzPct val="70000"/>
              <a:buFont typeface="Wingdings" pitchFamily="2" charset="2"/>
              <a:buChar char=""/>
              <a:defRPr sz="3200" kern="1200">
                <a:solidFill>
                  <a:schemeClr val="tx1"/>
                </a:solidFill>
                <a:latin typeface="+mn-lt"/>
                <a:ea typeface="+mn-ea"/>
                <a:cs typeface="+mn-cs"/>
              </a:defRPr>
            </a:lvl4pPr>
            <a:lvl5pPr marL="2416175" indent="-401638" algn="l" rtl="0" eaLnBrk="1" fontAlgn="base" hangingPunct="1">
              <a:spcBef>
                <a:spcPts val="525"/>
              </a:spcBef>
              <a:spcAft>
                <a:spcPct val="0"/>
              </a:spcAft>
              <a:buClr>
                <a:schemeClr val="accent2"/>
              </a:buClr>
              <a:buSzPct val="70000"/>
              <a:buFont typeface="Wingdings" pitchFamily="2" charset="2"/>
              <a:buChar char=""/>
              <a:defRPr sz="2800" kern="1200">
                <a:solidFill>
                  <a:schemeClr val="tx1"/>
                </a:solidFill>
                <a:latin typeface="+mn-lt"/>
                <a:ea typeface="+mn-ea"/>
                <a:cs typeface="+mn-cs"/>
              </a:defRPr>
            </a:lvl5pPr>
            <a:lvl6pPr marL="2900605" indent="-322289" algn="l" rtl="0" eaLnBrk="1" latinLnBrk="0" hangingPunct="1">
              <a:spcBef>
                <a:spcPts val="529"/>
              </a:spcBef>
              <a:buClr>
                <a:srgbClr val="9FB8CD">
                  <a:shade val="75000"/>
                </a:srgbClr>
              </a:buClr>
              <a:buSzPct val="75000"/>
              <a:buFont typeface="Wingdings 3"/>
              <a:buChar char=""/>
              <a:defRPr kumimoji="0" lang="en-US" sz="2800" kern="1200" smtClean="0">
                <a:solidFill>
                  <a:schemeClr val="tx1"/>
                </a:solidFill>
                <a:latin typeface="+mn-lt"/>
                <a:ea typeface="+mn-ea"/>
                <a:cs typeface="+mn-cs"/>
              </a:defRPr>
            </a:lvl6pPr>
            <a:lvl7pPr marL="3222894" indent="-322289" algn="l" rtl="0" eaLnBrk="1" latinLnBrk="0" hangingPunct="1">
              <a:spcBef>
                <a:spcPts val="529"/>
              </a:spcBef>
              <a:buClr>
                <a:srgbClr val="727CA3">
                  <a:shade val="75000"/>
                </a:srgbClr>
              </a:buClr>
              <a:buSzPct val="75000"/>
              <a:buFont typeface="Wingdings 3"/>
              <a:buChar char=""/>
              <a:defRPr kumimoji="0" lang="en-US" sz="2500" kern="1200" smtClean="0">
                <a:solidFill>
                  <a:schemeClr val="tx1"/>
                </a:solidFill>
                <a:latin typeface="+mn-lt"/>
                <a:ea typeface="+mn-ea"/>
                <a:cs typeface="+mn-cs"/>
              </a:defRPr>
            </a:lvl7pPr>
            <a:lvl8pPr marL="3545184" indent="-322289" algn="l" rtl="0" eaLnBrk="1" latinLnBrk="0" hangingPunct="1">
              <a:spcBef>
                <a:spcPts val="529"/>
              </a:spcBef>
              <a:buClr>
                <a:prstClr val="white">
                  <a:shade val="50000"/>
                </a:prstClr>
              </a:buClr>
              <a:buSzPct val="75000"/>
              <a:buFont typeface="Wingdings 3"/>
              <a:buChar char=""/>
              <a:defRPr kumimoji="0" lang="en-US" sz="2500" kern="1200" smtClean="0">
                <a:solidFill>
                  <a:schemeClr val="tx1"/>
                </a:solidFill>
                <a:latin typeface="+mn-lt"/>
                <a:ea typeface="+mn-ea"/>
                <a:cs typeface="+mn-cs"/>
              </a:defRPr>
            </a:lvl8pPr>
            <a:lvl9pPr marL="3867473" indent="-322289" algn="l" rtl="0" eaLnBrk="1" latinLnBrk="0" hangingPunct="1">
              <a:spcBef>
                <a:spcPts val="529"/>
              </a:spcBef>
              <a:buClr>
                <a:srgbClr val="9FB8CD"/>
              </a:buClr>
              <a:buSzPct val="75000"/>
              <a:buFont typeface="Wingdings 3"/>
              <a:buChar char=""/>
              <a:defRPr kumimoji="0" lang="en-US" sz="2100" kern="1200" smtClean="0">
                <a:solidFill>
                  <a:schemeClr val="tx1"/>
                </a:solidFill>
                <a:latin typeface="+mn-lt"/>
                <a:ea typeface="+mn-ea"/>
                <a:cs typeface="+mn-cs"/>
              </a:defRPr>
            </a:lvl9pPr>
          </a:lstStyle>
          <a:p>
            <a:pPr marL="0" indent="0" algn="ctr"/>
            <a:endParaRPr lang="de-DE" sz="2300" dirty="0"/>
          </a:p>
          <a:p>
            <a:pPr marL="0" indent="0" algn="ctr"/>
            <a:endParaRPr lang="de-DE" sz="2300" dirty="0"/>
          </a:p>
          <a:p>
            <a:pPr marL="0" indent="0" algn="ctr"/>
            <a:endParaRPr lang="de-DE" sz="2300" dirty="0"/>
          </a:p>
          <a:p>
            <a:pPr marL="0" indent="0" algn="ctr"/>
            <a:endParaRPr lang="de-DE" sz="2300" dirty="0"/>
          </a:p>
          <a:p>
            <a:pPr marL="0" indent="0"/>
            <a:r>
              <a:rPr lang="de-DE" sz="3400" dirty="0">
                <a:solidFill>
                  <a:schemeClr val="tx1">
                    <a:lumMod val="65000"/>
                    <a:lumOff val="35000"/>
                  </a:schemeClr>
                </a:solidFill>
              </a:rPr>
              <a:t>	Part </a:t>
            </a:r>
            <a:r>
              <a:rPr lang="de-DE" sz="3400" dirty="0" smtClean="0">
                <a:solidFill>
                  <a:schemeClr val="tx1">
                    <a:lumMod val="65000"/>
                    <a:lumOff val="35000"/>
                  </a:schemeClr>
                </a:solidFill>
              </a:rPr>
              <a:t>4:</a:t>
            </a:r>
            <a:r>
              <a:rPr lang="de-DE" sz="3400" dirty="0">
                <a:solidFill>
                  <a:schemeClr val="tx1">
                    <a:lumMod val="65000"/>
                    <a:lumOff val="35000"/>
                  </a:schemeClr>
                </a:solidFill>
              </a:rPr>
              <a:t/>
            </a:r>
            <a:br>
              <a:rPr lang="de-DE" sz="3400" dirty="0">
                <a:solidFill>
                  <a:schemeClr val="tx1">
                    <a:lumMod val="65000"/>
                    <a:lumOff val="35000"/>
                  </a:schemeClr>
                </a:solidFill>
              </a:rPr>
            </a:br>
            <a:r>
              <a:rPr lang="de-DE" sz="3400" dirty="0">
                <a:solidFill>
                  <a:schemeClr val="tx1">
                    <a:lumMod val="65000"/>
                    <a:lumOff val="35000"/>
                  </a:schemeClr>
                </a:solidFill>
              </a:rPr>
              <a:t>	</a:t>
            </a:r>
            <a:r>
              <a:rPr lang="de-DE" sz="4500" dirty="0" smtClean="0"/>
              <a:t>Block Processing Techniques</a:t>
            </a:r>
            <a:endParaRPr lang="de-DE" sz="4500" dirty="0"/>
          </a:p>
        </p:txBody>
      </p:sp>
    </p:spTree>
    <p:extLst>
      <p:ext uri="{BB962C8B-B14F-4D97-AF65-F5344CB8AC3E}">
        <p14:creationId xmlns:p14="http://schemas.microsoft.com/office/powerpoint/2010/main" val="16364085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4624"/>
            <a:ext cx="9144000" cy="721079"/>
          </a:xfrm>
        </p:spPr>
        <p:txBody>
          <a:bodyPr/>
          <a:lstStyle/>
          <a:p>
            <a:r>
              <a:rPr lang="de-DE" sz="3700" dirty="0"/>
              <a:t>Outline</a:t>
            </a:r>
          </a:p>
        </p:txBody>
      </p:sp>
      <p:sp>
        <p:nvSpPr>
          <p:cNvPr id="3" name="Content Placeholder 2"/>
          <p:cNvSpPr>
            <a:spLocks noGrp="1"/>
          </p:cNvSpPr>
          <p:nvPr>
            <p:ph sz="quarter" idx="4294967295"/>
          </p:nvPr>
        </p:nvSpPr>
        <p:spPr>
          <a:xfrm>
            <a:off x="913710" y="908720"/>
            <a:ext cx="7870347" cy="5544616"/>
          </a:xfrm>
        </p:spPr>
        <p:txBody>
          <a:bodyPr>
            <a:normAutofit lnSpcReduction="10000"/>
          </a:bodyPr>
          <a:lstStyle/>
          <a:p>
            <a:pPr marL="421550" indent="-421550">
              <a:buFont typeface="+mj-lt"/>
              <a:buAutoNum type="arabicPeriod"/>
            </a:pPr>
            <a:r>
              <a:rPr lang="en-US" sz="2200" dirty="0" smtClean="0"/>
              <a:t>Introduction </a:t>
            </a:r>
            <a:r>
              <a:rPr lang="en-US" sz="2200" dirty="0"/>
              <a:t>to Blocking </a:t>
            </a:r>
          </a:p>
          <a:p>
            <a:pPr marL="421550" indent="-421550">
              <a:buFont typeface="+mj-lt"/>
              <a:buAutoNum type="arabicPeriod"/>
            </a:pPr>
            <a:r>
              <a:rPr lang="en-US" sz="2200" dirty="0"/>
              <a:t>Blocking Methods for </a:t>
            </a:r>
            <a:r>
              <a:rPr lang="en-US" sz="2200" dirty="0" smtClean="0"/>
              <a:t>Relational Data</a:t>
            </a:r>
            <a:endParaRPr lang="en-US" sz="2200" dirty="0"/>
          </a:p>
          <a:p>
            <a:pPr marL="421550" indent="-421550">
              <a:buFont typeface="+mj-lt"/>
              <a:buAutoNum type="arabicPeriod"/>
            </a:pPr>
            <a:r>
              <a:rPr lang="en-US" sz="2200" dirty="0"/>
              <a:t>Blocking Methods for Web Data</a:t>
            </a:r>
          </a:p>
          <a:p>
            <a:pPr marL="421550" indent="-421550">
              <a:buFont typeface="+mj-lt"/>
              <a:buAutoNum type="arabicPeriod"/>
            </a:pPr>
            <a:r>
              <a:rPr lang="en-US" sz="3400" dirty="0">
                <a:solidFill>
                  <a:srgbClr val="C00000"/>
                </a:solidFill>
              </a:rPr>
              <a:t>Block Processing Techniques </a:t>
            </a:r>
            <a:endParaRPr lang="en-US" sz="3400" dirty="0" smtClean="0">
              <a:solidFill>
                <a:srgbClr val="C00000"/>
              </a:solidFill>
            </a:endParaRPr>
          </a:p>
          <a:p>
            <a:pPr marL="857250" lvl="1" indent="-457200"/>
            <a:r>
              <a:rPr lang="en-US" sz="3000" dirty="0" smtClean="0">
                <a:solidFill>
                  <a:srgbClr val="C00000"/>
                </a:solidFill>
              </a:rPr>
              <a:t>Block Purging</a:t>
            </a:r>
          </a:p>
          <a:p>
            <a:pPr marL="857250" lvl="1" indent="-457200"/>
            <a:r>
              <a:rPr lang="en-US" sz="3000" dirty="0" smtClean="0">
                <a:solidFill>
                  <a:srgbClr val="C00000"/>
                </a:solidFill>
              </a:rPr>
              <a:t>Block Filtering</a:t>
            </a:r>
          </a:p>
          <a:p>
            <a:pPr marL="857250" lvl="1" indent="-457200"/>
            <a:r>
              <a:rPr lang="en-US" sz="3000" dirty="0" smtClean="0">
                <a:solidFill>
                  <a:srgbClr val="C00000"/>
                </a:solidFill>
              </a:rPr>
              <a:t>Block Clustering</a:t>
            </a:r>
          </a:p>
          <a:p>
            <a:pPr marL="857250" lvl="1" indent="-457200"/>
            <a:r>
              <a:rPr lang="en-US" sz="3000" dirty="0" smtClean="0">
                <a:solidFill>
                  <a:srgbClr val="C00000"/>
                </a:solidFill>
              </a:rPr>
              <a:t>Comparison Propagation</a:t>
            </a:r>
          </a:p>
          <a:p>
            <a:pPr marL="857250" lvl="1" indent="-457200"/>
            <a:r>
              <a:rPr lang="en-US" sz="3000" dirty="0" smtClean="0">
                <a:solidFill>
                  <a:srgbClr val="C00000"/>
                </a:solidFill>
              </a:rPr>
              <a:t>Iterative Blocking</a:t>
            </a:r>
            <a:endParaRPr lang="en-US" sz="3000" dirty="0">
              <a:solidFill>
                <a:srgbClr val="C00000"/>
              </a:solidFill>
            </a:endParaRPr>
          </a:p>
          <a:p>
            <a:pPr marL="421550" indent="-421550">
              <a:buFont typeface="+mj-lt"/>
              <a:buAutoNum type="arabicPeriod"/>
            </a:pPr>
            <a:r>
              <a:rPr lang="en-US" sz="2200" dirty="0"/>
              <a:t>Meta-blocking</a:t>
            </a:r>
          </a:p>
          <a:p>
            <a:pPr marL="421550" indent="-421550">
              <a:buFont typeface="+mj-lt"/>
              <a:buAutoNum type="arabicPeriod"/>
            </a:pPr>
            <a:r>
              <a:rPr lang="en-US" sz="2200" dirty="0"/>
              <a:t>Challenges</a:t>
            </a:r>
          </a:p>
          <a:p>
            <a:pPr marL="421550" indent="-421550">
              <a:buFont typeface="+mj-lt"/>
              <a:buAutoNum type="arabicPeriod"/>
            </a:pPr>
            <a:r>
              <a:rPr lang="en-US" sz="2200" dirty="0"/>
              <a:t>ER framework</a:t>
            </a:r>
          </a:p>
        </p:txBody>
      </p:sp>
      <p:sp>
        <p:nvSpPr>
          <p:cNvPr id="4" name="Θέση υποσέλιδου 3"/>
          <p:cNvSpPr>
            <a:spLocks noGrp="1"/>
          </p:cNvSpPr>
          <p:nvPr>
            <p:ph type="ftr" sz="quarter" idx="11"/>
          </p:nvPr>
        </p:nvSpPr>
        <p:spPr/>
        <p:txBody>
          <a:bodyPr/>
          <a:lstStyle/>
          <a:p>
            <a:pPr algn="ctr">
              <a:defRPr/>
            </a:pPr>
            <a:r>
              <a:rPr lang="en-US" smtClean="0"/>
              <a:t>Papadakis &amp; Palpanas, ScaDS, Leipzig, July 2016</a:t>
            </a:r>
            <a:endParaRPr lang="en-US" dirty="0"/>
          </a:p>
        </p:txBody>
      </p:sp>
    </p:spTree>
    <p:extLst>
      <p:ext uri="{BB962C8B-B14F-4D97-AF65-F5344CB8AC3E}">
        <p14:creationId xmlns:p14="http://schemas.microsoft.com/office/powerpoint/2010/main" val="3098349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ChangeArrowheads="1"/>
          </p:cNvSpPr>
          <p:nvPr/>
        </p:nvSpPr>
        <p:spPr bwMode="auto">
          <a:xfrm>
            <a:off x="845950" y="1552785"/>
            <a:ext cx="4543428" cy="5018799"/>
          </a:xfrm>
          <a:prstGeom prst="rect">
            <a:avLst/>
          </a:prstGeom>
          <a:noFill/>
          <a:ln w="9525">
            <a:noFill/>
            <a:miter lim="800000"/>
            <a:headEnd/>
            <a:tailEnd/>
          </a:ln>
          <a:effectLst/>
        </p:spPr>
        <p:txBody>
          <a:bodyPr lIns="91434" tIns="45717" rIns="91434" bIns="45717"/>
          <a:lstStyle/>
          <a:p>
            <a:pPr marL="634955" lvl="1" indent="-231759">
              <a:lnSpc>
                <a:spcPct val="80000"/>
              </a:lnSpc>
              <a:spcBef>
                <a:spcPts val="550"/>
              </a:spcBef>
              <a:buClr>
                <a:srgbClr val="72A376"/>
              </a:buClr>
              <a:buSzPct val="100000"/>
              <a:buFont typeface="Verdana" pitchFamily="34" charset="0"/>
              <a:buChar char="◦"/>
            </a:pPr>
            <a:r>
              <a:rPr lang="de-DE" sz="1400" dirty="0">
                <a:solidFill>
                  <a:srgbClr val="000000"/>
                </a:solidFill>
              </a:rPr>
              <a:t>London, KY</a:t>
            </a:r>
          </a:p>
          <a:p>
            <a:pPr marL="634955" lvl="1" indent="-231759">
              <a:lnSpc>
                <a:spcPct val="80000"/>
              </a:lnSpc>
              <a:spcBef>
                <a:spcPts val="550"/>
              </a:spcBef>
              <a:buClr>
                <a:srgbClr val="72A376"/>
              </a:buClr>
              <a:buSzPct val="100000"/>
              <a:buFont typeface="Verdana" pitchFamily="34" charset="0"/>
              <a:buChar char="◦"/>
            </a:pPr>
            <a:r>
              <a:rPr lang="de-DE" sz="1400" dirty="0">
                <a:solidFill>
                  <a:srgbClr val="000000"/>
                </a:solidFill>
              </a:rPr>
              <a:t>London, Laurel, KY</a:t>
            </a:r>
          </a:p>
          <a:p>
            <a:pPr marL="634955" lvl="1" indent="-231759">
              <a:lnSpc>
                <a:spcPct val="80000"/>
              </a:lnSpc>
              <a:spcBef>
                <a:spcPts val="550"/>
              </a:spcBef>
              <a:buClr>
                <a:srgbClr val="72A376"/>
              </a:buClr>
              <a:buSzPct val="100000"/>
              <a:buFont typeface="Verdana" pitchFamily="34" charset="0"/>
              <a:buChar char="◦"/>
            </a:pPr>
            <a:r>
              <a:rPr lang="de-DE" sz="1400" dirty="0">
                <a:solidFill>
                  <a:srgbClr val="000000"/>
                </a:solidFill>
              </a:rPr>
              <a:t>London, OH</a:t>
            </a:r>
          </a:p>
          <a:p>
            <a:pPr marL="634955" lvl="1" indent="-231759">
              <a:lnSpc>
                <a:spcPct val="80000"/>
              </a:lnSpc>
              <a:spcBef>
                <a:spcPts val="550"/>
              </a:spcBef>
              <a:buClr>
                <a:srgbClr val="72A376"/>
              </a:buClr>
              <a:buSzPct val="100000"/>
              <a:buFont typeface="Verdana" pitchFamily="34" charset="0"/>
              <a:buChar char="◦"/>
            </a:pPr>
            <a:r>
              <a:rPr lang="de-DE" sz="1400" dirty="0">
                <a:solidFill>
                  <a:srgbClr val="000000"/>
                </a:solidFill>
              </a:rPr>
              <a:t>London, Madison, OH</a:t>
            </a:r>
          </a:p>
          <a:p>
            <a:pPr marL="634955" lvl="1" indent="-231759">
              <a:lnSpc>
                <a:spcPct val="80000"/>
              </a:lnSpc>
              <a:spcBef>
                <a:spcPts val="550"/>
              </a:spcBef>
              <a:buClr>
                <a:srgbClr val="72A376"/>
              </a:buClr>
              <a:buSzPct val="100000"/>
              <a:buFont typeface="Verdana" pitchFamily="34" charset="0"/>
              <a:buChar char="◦"/>
            </a:pPr>
            <a:r>
              <a:rPr lang="de-DE" sz="1400" dirty="0">
                <a:solidFill>
                  <a:srgbClr val="000000"/>
                </a:solidFill>
              </a:rPr>
              <a:t>London, AR</a:t>
            </a:r>
          </a:p>
          <a:p>
            <a:pPr marL="634955" lvl="1" indent="-231759">
              <a:lnSpc>
                <a:spcPct val="80000"/>
              </a:lnSpc>
              <a:spcBef>
                <a:spcPts val="550"/>
              </a:spcBef>
              <a:buClr>
                <a:srgbClr val="72A376"/>
              </a:buClr>
              <a:buSzPct val="100000"/>
              <a:buFont typeface="Verdana" pitchFamily="34" charset="0"/>
              <a:buChar char="◦"/>
            </a:pPr>
            <a:r>
              <a:rPr lang="de-DE" sz="1400" dirty="0">
                <a:solidFill>
                  <a:srgbClr val="000000"/>
                </a:solidFill>
              </a:rPr>
              <a:t>London, Pope, AR</a:t>
            </a:r>
          </a:p>
          <a:p>
            <a:pPr marL="634955" lvl="1" indent="-231759">
              <a:lnSpc>
                <a:spcPct val="80000"/>
              </a:lnSpc>
              <a:spcBef>
                <a:spcPts val="550"/>
              </a:spcBef>
              <a:buClr>
                <a:srgbClr val="72A376"/>
              </a:buClr>
              <a:buSzPct val="100000"/>
              <a:buFont typeface="Verdana" pitchFamily="34" charset="0"/>
              <a:buChar char="◦"/>
            </a:pPr>
            <a:r>
              <a:rPr lang="de-DE" sz="1400" dirty="0">
                <a:solidFill>
                  <a:srgbClr val="000000"/>
                </a:solidFill>
              </a:rPr>
              <a:t>London, TX</a:t>
            </a:r>
          </a:p>
          <a:p>
            <a:pPr marL="634955" lvl="1" indent="-231759">
              <a:lnSpc>
                <a:spcPct val="80000"/>
              </a:lnSpc>
              <a:spcBef>
                <a:spcPts val="550"/>
              </a:spcBef>
              <a:buClr>
                <a:srgbClr val="72A376"/>
              </a:buClr>
              <a:buSzPct val="100000"/>
              <a:buFont typeface="Verdana" pitchFamily="34" charset="0"/>
              <a:buChar char="◦"/>
            </a:pPr>
            <a:r>
              <a:rPr lang="de-DE" sz="1400" dirty="0">
                <a:solidFill>
                  <a:srgbClr val="000000"/>
                </a:solidFill>
              </a:rPr>
              <a:t>London, Kimble, TX</a:t>
            </a:r>
          </a:p>
          <a:p>
            <a:pPr marL="634955" lvl="1" indent="-231759">
              <a:lnSpc>
                <a:spcPct val="80000"/>
              </a:lnSpc>
              <a:spcBef>
                <a:spcPts val="550"/>
              </a:spcBef>
              <a:buClr>
                <a:srgbClr val="72A376"/>
              </a:buClr>
              <a:buSzPct val="100000"/>
              <a:buFont typeface="Verdana" pitchFamily="34" charset="0"/>
              <a:buChar char="◦"/>
            </a:pPr>
            <a:r>
              <a:rPr lang="de-DE" sz="1400" dirty="0">
                <a:solidFill>
                  <a:srgbClr val="000000"/>
                </a:solidFill>
              </a:rPr>
              <a:t>London, MO</a:t>
            </a:r>
          </a:p>
          <a:p>
            <a:pPr marL="634955" lvl="1" indent="-231759">
              <a:lnSpc>
                <a:spcPct val="80000"/>
              </a:lnSpc>
              <a:spcBef>
                <a:spcPts val="550"/>
              </a:spcBef>
              <a:buClr>
                <a:srgbClr val="72A376"/>
              </a:buClr>
              <a:buSzPct val="100000"/>
              <a:buFont typeface="Verdana" pitchFamily="34" charset="0"/>
              <a:buChar char="◦"/>
            </a:pPr>
            <a:r>
              <a:rPr lang="de-DE" sz="1400" dirty="0">
                <a:solidFill>
                  <a:srgbClr val="000000"/>
                </a:solidFill>
              </a:rPr>
              <a:t>London, MO</a:t>
            </a:r>
          </a:p>
          <a:p>
            <a:pPr marL="634955" lvl="1" indent="-231759">
              <a:lnSpc>
                <a:spcPct val="80000"/>
              </a:lnSpc>
              <a:spcBef>
                <a:spcPts val="550"/>
              </a:spcBef>
              <a:buClr>
                <a:srgbClr val="72A376"/>
              </a:buClr>
              <a:buSzPct val="100000"/>
              <a:buFont typeface="Verdana" pitchFamily="34" charset="0"/>
              <a:buChar char="◦"/>
            </a:pPr>
            <a:r>
              <a:rPr lang="de-DE" sz="1400" dirty="0">
                <a:solidFill>
                  <a:srgbClr val="000000"/>
                </a:solidFill>
              </a:rPr>
              <a:t>London, London, MI</a:t>
            </a:r>
          </a:p>
          <a:p>
            <a:pPr marL="634955" lvl="1" indent="-231759">
              <a:lnSpc>
                <a:spcPct val="80000"/>
              </a:lnSpc>
              <a:spcBef>
                <a:spcPts val="550"/>
              </a:spcBef>
              <a:buClr>
                <a:srgbClr val="72A376"/>
              </a:buClr>
              <a:buSzPct val="100000"/>
              <a:buFont typeface="Verdana" pitchFamily="34" charset="0"/>
              <a:buChar char="◦"/>
            </a:pPr>
            <a:r>
              <a:rPr lang="de-DE" sz="1400" dirty="0">
                <a:solidFill>
                  <a:srgbClr val="000000"/>
                </a:solidFill>
              </a:rPr>
              <a:t>London, London, Monroe, MI</a:t>
            </a:r>
          </a:p>
          <a:p>
            <a:pPr marL="634955" lvl="1" indent="-231759">
              <a:lnSpc>
                <a:spcPct val="80000"/>
              </a:lnSpc>
              <a:spcBef>
                <a:spcPts val="550"/>
              </a:spcBef>
              <a:buClr>
                <a:srgbClr val="72A376"/>
              </a:buClr>
              <a:buSzPct val="100000"/>
              <a:buFont typeface="Verdana" pitchFamily="34" charset="0"/>
              <a:buChar char="◦"/>
            </a:pPr>
            <a:r>
              <a:rPr lang="de-DE" sz="1400" dirty="0">
                <a:solidFill>
                  <a:srgbClr val="000000"/>
                </a:solidFill>
              </a:rPr>
              <a:t>London, Uninc Conecuh County, AL</a:t>
            </a:r>
          </a:p>
          <a:p>
            <a:pPr marL="634955" lvl="1" indent="-231759">
              <a:lnSpc>
                <a:spcPct val="80000"/>
              </a:lnSpc>
              <a:spcBef>
                <a:spcPts val="550"/>
              </a:spcBef>
              <a:buClr>
                <a:srgbClr val="72A376"/>
              </a:buClr>
              <a:buSzPct val="100000"/>
              <a:buFont typeface="Verdana" pitchFamily="34" charset="0"/>
              <a:buChar char="◦"/>
            </a:pPr>
            <a:r>
              <a:rPr lang="de-DE" sz="1400" dirty="0">
                <a:solidFill>
                  <a:srgbClr val="000000"/>
                </a:solidFill>
              </a:rPr>
              <a:t>London, Uninc Conecuh County, Conecuh, AL</a:t>
            </a:r>
          </a:p>
          <a:p>
            <a:pPr marL="634955" lvl="1" indent="-231759">
              <a:lnSpc>
                <a:spcPct val="80000"/>
              </a:lnSpc>
              <a:spcBef>
                <a:spcPts val="550"/>
              </a:spcBef>
              <a:buClr>
                <a:srgbClr val="72A376"/>
              </a:buClr>
              <a:buSzPct val="100000"/>
              <a:buFont typeface="Verdana" pitchFamily="34" charset="0"/>
              <a:buChar char="◦"/>
            </a:pPr>
            <a:r>
              <a:rPr lang="de-DE" sz="1400" dirty="0">
                <a:solidFill>
                  <a:srgbClr val="000000"/>
                </a:solidFill>
              </a:rPr>
              <a:t>London, Uninc Shelby County, IN</a:t>
            </a:r>
          </a:p>
          <a:p>
            <a:pPr marL="634955" lvl="1" indent="-231759">
              <a:lnSpc>
                <a:spcPct val="80000"/>
              </a:lnSpc>
              <a:spcBef>
                <a:spcPts val="550"/>
              </a:spcBef>
              <a:buClr>
                <a:srgbClr val="72A376"/>
              </a:buClr>
              <a:buSzPct val="100000"/>
              <a:buFont typeface="Verdana" pitchFamily="34" charset="0"/>
              <a:buChar char="◦"/>
            </a:pPr>
            <a:r>
              <a:rPr lang="de-DE" sz="1400" dirty="0">
                <a:solidFill>
                  <a:srgbClr val="000000"/>
                </a:solidFill>
              </a:rPr>
              <a:t>London, Uninc Shelby County, Shelby, IN</a:t>
            </a:r>
          </a:p>
          <a:p>
            <a:pPr marL="634955" lvl="1" indent="-231759">
              <a:lnSpc>
                <a:spcPct val="80000"/>
              </a:lnSpc>
              <a:spcBef>
                <a:spcPts val="550"/>
              </a:spcBef>
              <a:buClr>
                <a:srgbClr val="72A376"/>
              </a:buClr>
              <a:buSzPct val="100000"/>
              <a:buFont typeface="Verdana" pitchFamily="34" charset="0"/>
              <a:buChar char="◦"/>
            </a:pPr>
            <a:r>
              <a:rPr lang="de-DE" sz="1400" dirty="0">
                <a:solidFill>
                  <a:srgbClr val="000000"/>
                </a:solidFill>
              </a:rPr>
              <a:t>London, Deerfield, WI</a:t>
            </a:r>
          </a:p>
          <a:p>
            <a:pPr marL="634955" lvl="1" indent="-231759">
              <a:lnSpc>
                <a:spcPct val="80000"/>
              </a:lnSpc>
              <a:spcBef>
                <a:spcPts val="550"/>
              </a:spcBef>
              <a:buClr>
                <a:srgbClr val="72A376"/>
              </a:buClr>
              <a:buSzPct val="100000"/>
              <a:buFont typeface="Verdana" pitchFamily="34" charset="0"/>
              <a:buChar char="◦"/>
            </a:pPr>
            <a:r>
              <a:rPr lang="de-DE" sz="1400" dirty="0">
                <a:solidFill>
                  <a:srgbClr val="000000"/>
                </a:solidFill>
              </a:rPr>
              <a:t>London, Deerfield, Dane, WI</a:t>
            </a:r>
          </a:p>
          <a:p>
            <a:pPr marL="634955" lvl="1" indent="-231759">
              <a:lnSpc>
                <a:spcPct val="80000"/>
              </a:lnSpc>
              <a:spcBef>
                <a:spcPts val="550"/>
              </a:spcBef>
              <a:buClr>
                <a:srgbClr val="72A376"/>
              </a:buClr>
              <a:buSzPct val="100000"/>
              <a:buFont typeface="Verdana" pitchFamily="34" charset="0"/>
              <a:buChar char="◦"/>
            </a:pPr>
            <a:r>
              <a:rPr lang="de-DE" sz="1400" dirty="0">
                <a:solidFill>
                  <a:srgbClr val="000000"/>
                </a:solidFill>
              </a:rPr>
              <a:t>London, Uninc Freeborn County, MN</a:t>
            </a:r>
          </a:p>
          <a:p>
            <a:pPr marL="634955" lvl="1" indent="-231759">
              <a:lnSpc>
                <a:spcPct val="80000"/>
              </a:lnSpc>
              <a:spcBef>
                <a:spcPts val="550"/>
              </a:spcBef>
              <a:buClr>
                <a:srgbClr val="72A376"/>
              </a:buClr>
              <a:buSzPct val="100000"/>
              <a:buFont typeface="Verdana" pitchFamily="34" charset="0"/>
              <a:buChar char="◦"/>
            </a:pPr>
            <a:r>
              <a:rPr lang="de-DE" sz="1400" dirty="0">
                <a:solidFill>
                  <a:srgbClr val="000000"/>
                </a:solidFill>
              </a:rPr>
              <a:t>...</a:t>
            </a:r>
          </a:p>
        </p:txBody>
      </p:sp>
      <p:sp>
        <p:nvSpPr>
          <p:cNvPr id="489475" name="Rectangle 3"/>
          <p:cNvSpPr>
            <a:spLocks noChangeArrowheads="1"/>
          </p:cNvSpPr>
          <p:nvPr/>
        </p:nvSpPr>
        <p:spPr bwMode="auto">
          <a:xfrm>
            <a:off x="5438462" y="1849799"/>
            <a:ext cx="3467096" cy="4184238"/>
          </a:xfrm>
          <a:prstGeom prst="rect">
            <a:avLst/>
          </a:prstGeom>
          <a:noFill/>
          <a:ln w="9525">
            <a:noFill/>
            <a:miter lim="800000"/>
            <a:headEnd/>
            <a:tailEnd/>
          </a:ln>
          <a:effectLst/>
        </p:spPr>
        <p:txBody>
          <a:bodyPr lIns="91434" tIns="45717" rIns="91434" bIns="45717"/>
          <a:lstStyle/>
          <a:p>
            <a:pPr marL="634955" lvl="1" indent="-231759">
              <a:lnSpc>
                <a:spcPct val="80000"/>
              </a:lnSpc>
              <a:spcBef>
                <a:spcPts val="550"/>
              </a:spcBef>
              <a:buClr>
                <a:srgbClr val="72A376"/>
              </a:buClr>
              <a:buSzPct val="100000"/>
              <a:buFont typeface="Verdana" pitchFamily="34" charset="0"/>
              <a:buChar char="◦"/>
            </a:pPr>
            <a:r>
              <a:rPr lang="en-US" sz="1400" dirty="0">
                <a:solidFill>
                  <a:srgbClr val="000000"/>
                </a:solidFill>
              </a:rPr>
              <a:t>London, Jack</a:t>
            </a:r>
            <a:br>
              <a:rPr lang="en-US" sz="1400" dirty="0">
                <a:solidFill>
                  <a:srgbClr val="000000"/>
                </a:solidFill>
              </a:rPr>
            </a:br>
            <a:r>
              <a:rPr lang="en-US" sz="1400" dirty="0">
                <a:solidFill>
                  <a:srgbClr val="000000"/>
                </a:solidFill>
              </a:rPr>
              <a:t>2612 </a:t>
            </a:r>
            <a:r>
              <a:rPr lang="en-US" sz="1400" dirty="0" err="1">
                <a:solidFill>
                  <a:srgbClr val="000000"/>
                </a:solidFill>
              </a:rPr>
              <a:t>Almes</a:t>
            </a:r>
            <a:r>
              <a:rPr lang="en-US" sz="1400" dirty="0">
                <a:solidFill>
                  <a:srgbClr val="000000"/>
                </a:solidFill>
              </a:rPr>
              <a:t> Dr</a:t>
            </a:r>
            <a:br>
              <a:rPr lang="en-US" sz="1400" dirty="0">
                <a:solidFill>
                  <a:srgbClr val="000000"/>
                </a:solidFill>
              </a:rPr>
            </a:br>
            <a:r>
              <a:rPr lang="en-US" sz="1400" dirty="0">
                <a:solidFill>
                  <a:srgbClr val="000000"/>
                </a:solidFill>
              </a:rPr>
              <a:t>Montgomery, AL</a:t>
            </a:r>
            <a:br>
              <a:rPr lang="en-US" sz="1400" dirty="0">
                <a:solidFill>
                  <a:srgbClr val="000000"/>
                </a:solidFill>
              </a:rPr>
            </a:br>
            <a:r>
              <a:rPr lang="en-US" sz="1400" dirty="0">
                <a:solidFill>
                  <a:srgbClr val="000000"/>
                </a:solidFill>
              </a:rPr>
              <a:t>(334) 272-7005</a:t>
            </a:r>
            <a:br>
              <a:rPr lang="en-US" sz="1400" dirty="0">
                <a:solidFill>
                  <a:srgbClr val="000000"/>
                </a:solidFill>
              </a:rPr>
            </a:br>
            <a:endParaRPr lang="en-US" sz="1400" dirty="0">
              <a:solidFill>
                <a:srgbClr val="000000"/>
              </a:solidFill>
            </a:endParaRPr>
          </a:p>
          <a:p>
            <a:pPr marL="634955" lvl="1" indent="-231759">
              <a:lnSpc>
                <a:spcPct val="80000"/>
              </a:lnSpc>
              <a:spcBef>
                <a:spcPts val="550"/>
              </a:spcBef>
              <a:buClr>
                <a:srgbClr val="72A376"/>
              </a:buClr>
              <a:buSzPct val="100000"/>
              <a:buFont typeface="Verdana" pitchFamily="34" charset="0"/>
              <a:buChar char="◦"/>
            </a:pPr>
            <a:r>
              <a:rPr lang="en-US" sz="1400" dirty="0">
                <a:solidFill>
                  <a:srgbClr val="000000"/>
                </a:solidFill>
              </a:rPr>
              <a:t>London, Jack R</a:t>
            </a:r>
            <a:br>
              <a:rPr lang="en-US" sz="1400" dirty="0">
                <a:solidFill>
                  <a:srgbClr val="000000"/>
                </a:solidFill>
              </a:rPr>
            </a:br>
            <a:r>
              <a:rPr lang="en-US" sz="1400" dirty="0">
                <a:solidFill>
                  <a:srgbClr val="000000"/>
                </a:solidFill>
              </a:rPr>
              <a:t>2511 Winchester Rd</a:t>
            </a:r>
            <a:br>
              <a:rPr lang="en-US" sz="1400" dirty="0">
                <a:solidFill>
                  <a:srgbClr val="000000"/>
                </a:solidFill>
              </a:rPr>
            </a:br>
            <a:r>
              <a:rPr lang="en-US" sz="1400" dirty="0">
                <a:solidFill>
                  <a:srgbClr val="000000"/>
                </a:solidFill>
              </a:rPr>
              <a:t>Montgomery, AL 36106-3327</a:t>
            </a:r>
            <a:br>
              <a:rPr lang="en-US" sz="1400" dirty="0">
                <a:solidFill>
                  <a:srgbClr val="000000"/>
                </a:solidFill>
              </a:rPr>
            </a:br>
            <a:r>
              <a:rPr lang="en-US" sz="1400" dirty="0">
                <a:solidFill>
                  <a:srgbClr val="000000"/>
                </a:solidFill>
              </a:rPr>
              <a:t>(334) 272-7005</a:t>
            </a:r>
            <a:br>
              <a:rPr lang="en-US" sz="1400" dirty="0">
                <a:solidFill>
                  <a:srgbClr val="000000"/>
                </a:solidFill>
              </a:rPr>
            </a:br>
            <a:endParaRPr lang="en-US" sz="1400" dirty="0">
              <a:solidFill>
                <a:srgbClr val="000000"/>
              </a:solidFill>
            </a:endParaRPr>
          </a:p>
          <a:p>
            <a:pPr marL="634955" lvl="1" indent="-231759">
              <a:lnSpc>
                <a:spcPct val="80000"/>
              </a:lnSpc>
              <a:spcBef>
                <a:spcPts val="550"/>
              </a:spcBef>
              <a:buClr>
                <a:srgbClr val="72A376"/>
              </a:buClr>
              <a:buSzPct val="100000"/>
              <a:buFont typeface="Verdana" pitchFamily="34" charset="0"/>
              <a:buChar char="◦"/>
            </a:pPr>
            <a:r>
              <a:rPr lang="en-US" sz="1400" dirty="0">
                <a:solidFill>
                  <a:srgbClr val="000000"/>
                </a:solidFill>
              </a:rPr>
              <a:t>London, Jack</a:t>
            </a:r>
            <a:br>
              <a:rPr lang="en-US" sz="1400" dirty="0">
                <a:solidFill>
                  <a:srgbClr val="000000"/>
                </a:solidFill>
              </a:rPr>
            </a:br>
            <a:r>
              <a:rPr lang="en-US" sz="1400" dirty="0">
                <a:solidFill>
                  <a:srgbClr val="000000"/>
                </a:solidFill>
              </a:rPr>
              <a:t>1222 Whitetail </a:t>
            </a:r>
            <a:r>
              <a:rPr lang="en-US" sz="1400" dirty="0" err="1">
                <a:solidFill>
                  <a:srgbClr val="000000"/>
                </a:solidFill>
              </a:rPr>
              <a:t>Trl</a:t>
            </a:r>
            <a:r>
              <a:rPr lang="en-US" sz="1400" dirty="0">
                <a:solidFill>
                  <a:srgbClr val="000000"/>
                </a:solidFill>
              </a:rPr>
              <a:t/>
            </a:r>
            <a:br>
              <a:rPr lang="en-US" sz="1400" dirty="0">
                <a:solidFill>
                  <a:srgbClr val="000000"/>
                </a:solidFill>
              </a:rPr>
            </a:br>
            <a:r>
              <a:rPr lang="en-US" sz="1400" dirty="0">
                <a:solidFill>
                  <a:srgbClr val="000000"/>
                </a:solidFill>
              </a:rPr>
              <a:t>Van Buren, AR 72956-7368</a:t>
            </a:r>
            <a:br>
              <a:rPr lang="en-US" sz="1400" dirty="0">
                <a:solidFill>
                  <a:srgbClr val="000000"/>
                </a:solidFill>
              </a:rPr>
            </a:br>
            <a:r>
              <a:rPr lang="en-US" sz="1400" dirty="0">
                <a:solidFill>
                  <a:srgbClr val="000000"/>
                </a:solidFill>
              </a:rPr>
              <a:t>(479) 474-4136</a:t>
            </a:r>
            <a:br>
              <a:rPr lang="en-US" sz="1400" dirty="0">
                <a:solidFill>
                  <a:srgbClr val="000000"/>
                </a:solidFill>
              </a:rPr>
            </a:br>
            <a:endParaRPr lang="en-US" sz="1400" dirty="0">
              <a:solidFill>
                <a:srgbClr val="000000"/>
              </a:solidFill>
            </a:endParaRPr>
          </a:p>
          <a:p>
            <a:pPr marL="634955" lvl="1" indent="-231759">
              <a:lnSpc>
                <a:spcPct val="80000"/>
              </a:lnSpc>
              <a:spcBef>
                <a:spcPts val="550"/>
              </a:spcBef>
              <a:buClr>
                <a:srgbClr val="72A376"/>
              </a:buClr>
              <a:buSzPct val="100000"/>
              <a:buFont typeface="Verdana" pitchFamily="34" charset="0"/>
              <a:buChar char="◦"/>
            </a:pPr>
            <a:r>
              <a:rPr lang="de-DE" sz="1400" dirty="0">
                <a:solidFill>
                  <a:srgbClr val="000000"/>
                </a:solidFill>
              </a:rPr>
              <a:t>London, Jack</a:t>
            </a:r>
            <a:br>
              <a:rPr lang="de-DE" sz="1400" dirty="0">
                <a:solidFill>
                  <a:srgbClr val="000000"/>
                </a:solidFill>
              </a:rPr>
            </a:br>
            <a:r>
              <a:rPr lang="de-DE" sz="1400" dirty="0">
                <a:solidFill>
                  <a:srgbClr val="000000"/>
                </a:solidFill>
              </a:rPr>
              <a:t>7400 Vista Del Mar Ave</a:t>
            </a:r>
            <a:br>
              <a:rPr lang="de-DE" sz="1400" dirty="0">
                <a:solidFill>
                  <a:srgbClr val="000000"/>
                </a:solidFill>
              </a:rPr>
            </a:br>
            <a:r>
              <a:rPr lang="de-DE" sz="1400" dirty="0">
                <a:solidFill>
                  <a:srgbClr val="000000"/>
                </a:solidFill>
              </a:rPr>
              <a:t>La Jolla, CA 92037-4954</a:t>
            </a:r>
            <a:br>
              <a:rPr lang="de-DE" sz="1400" dirty="0">
                <a:solidFill>
                  <a:srgbClr val="000000"/>
                </a:solidFill>
              </a:rPr>
            </a:br>
            <a:r>
              <a:rPr lang="de-DE" sz="1400" dirty="0">
                <a:solidFill>
                  <a:srgbClr val="000000"/>
                </a:solidFill>
              </a:rPr>
              <a:t>(858) 456-1850</a:t>
            </a:r>
            <a:br>
              <a:rPr lang="de-DE" sz="1400" dirty="0">
                <a:solidFill>
                  <a:srgbClr val="000000"/>
                </a:solidFill>
              </a:rPr>
            </a:br>
            <a:endParaRPr lang="de-DE" sz="1400" dirty="0">
              <a:solidFill>
                <a:srgbClr val="000000"/>
              </a:solidFill>
            </a:endParaRPr>
          </a:p>
          <a:p>
            <a:pPr marL="634955" lvl="1" indent="-231759">
              <a:lnSpc>
                <a:spcPct val="80000"/>
              </a:lnSpc>
              <a:spcBef>
                <a:spcPts val="550"/>
              </a:spcBef>
              <a:buClr>
                <a:srgbClr val="72A376"/>
              </a:buClr>
              <a:buSzPct val="100000"/>
              <a:buFont typeface="Verdana" pitchFamily="34" charset="0"/>
              <a:buChar char="◦"/>
            </a:pPr>
            <a:r>
              <a:rPr lang="de-DE" sz="1400" dirty="0">
                <a:solidFill>
                  <a:srgbClr val="000000"/>
                </a:solidFill>
              </a:rPr>
              <a:t>...</a:t>
            </a:r>
          </a:p>
        </p:txBody>
      </p:sp>
      <p:sp>
        <p:nvSpPr>
          <p:cNvPr id="489476" name="Text Box 4"/>
          <p:cNvSpPr txBox="1">
            <a:spLocks noChangeArrowheads="1"/>
          </p:cNvSpPr>
          <p:nvPr/>
        </p:nvSpPr>
        <p:spPr bwMode="auto">
          <a:xfrm>
            <a:off x="1174750" y="1047750"/>
            <a:ext cx="4771294" cy="372404"/>
          </a:xfrm>
          <a:prstGeom prst="rect">
            <a:avLst/>
          </a:prstGeom>
          <a:noFill/>
          <a:ln w="9525">
            <a:noFill/>
            <a:miter lim="800000"/>
            <a:headEnd/>
            <a:tailEnd/>
          </a:ln>
          <a:effectLst/>
        </p:spPr>
        <p:txBody>
          <a:bodyPr wrap="none" lIns="91434" tIns="45717" rIns="91434" bIns="45717">
            <a:spAutoFit/>
          </a:bodyPr>
          <a:lstStyle/>
          <a:p>
            <a:pPr eaLnBrk="0" hangingPunct="0">
              <a:lnSpc>
                <a:spcPct val="91000"/>
              </a:lnSpc>
              <a:buClr>
                <a:srgbClr val="000000"/>
              </a:buClr>
              <a:buSzPct val="100000"/>
              <a:buFont typeface="Arial" charset="0"/>
              <a:buNone/>
            </a:pPr>
            <a:r>
              <a:rPr lang="en-US" sz="2000" b="1" i="1">
                <a:solidFill>
                  <a:srgbClr val="000000"/>
                </a:solidFill>
              </a:rPr>
              <a:t>How many “entities” have the same name?</a:t>
            </a:r>
          </a:p>
        </p:txBody>
      </p:sp>
      <p:sp>
        <p:nvSpPr>
          <p:cNvPr id="489477" name="Rectangle 5"/>
          <p:cNvSpPr>
            <a:spLocks noGrp="1" noChangeArrowheads="1"/>
          </p:cNvSpPr>
          <p:nvPr>
            <p:ph type="title" idx="4294967295"/>
          </p:nvPr>
        </p:nvSpPr>
        <p:spPr>
          <a:xfrm>
            <a:off x="0" y="0"/>
            <a:ext cx="9144000" cy="721079"/>
          </a:xfrm>
          <a:noFill/>
        </p:spPr>
        <p:txBody>
          <a:bodyPr>
            <a:normAutofit fontScale="90000"/>
          </a:bodyPr>
          <a:lstStyle/>
          <a:p>
            <a:r>
              <a:rPr lang="en-US" dirty="0" smtClean="0"/>
              <a:t>… or …</a:t>
            </a:r>
          </a:p>
        </p:txBody>
      </p:sp>
      <p:sp>
        <p:nvSpPr>
          <p:cNvPr id="2" name="Θέση υποσέλιδου 1"/>
          <p:cNvSpPr>
            <a:spLocks noGrp="1"/>
          </p:cNvSpPr>
          <p:nvPr>
            <p:ph type="ftr" sz="quarter" idx="11"/>
          </p:nvPr>
        </p:nvSpPr>
        <p:spPr/>
        <p:txBody>
          <a:bodyPr/>
          <a:lstStyle/>
          <a:p>
            <a:pPr algn="ctr">
              <a:defRPr/>
            </a:pPr>
            <a:r>
              <a:rPr lang="en-US" smtClean="0"/>
              <a:t>Papadakis &amp; Palpanas, ScaDS, Leipzig, July 2016</a:t>
            </a:r>
            <a:endParaRPr lang="en-US" dirty="0"/>
          </a:p>
        </p:txBody>
      </p:sp>
    </p:spTree>
    <p:extLst>
      <p:ext uri="{BB962C8B-B14F-4D97-AF65-F5344CB8AC3E}">
        <p14:creationId xmlns:p14="http://schemas.microsoft.com/office/powerpoint/2010/main" val="217169144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46415"/>
            <a:ext cx="9144000" cy="721079"/>
          </a:xfrm>
        </p:spPr>
        <p:txBody>
          <a:bodyPr>
            <a:normAutofit fontScale="90000"/>
          </a:bodyPr>
          <a:lstStyle/>
          <a:p>
            <a:r>
              <a:rPr lang="en-US" dirty="0" smtClean="0"/>
              <a:t>General Principles</a:t>
            </a:r>
            <a:endParaRPr lang="en-US" dirty="0"/>
          </a:p>
        </p:txBody>
      </p:sp>
      <p:sp>
        <p:nvSpPr>
          <p:cNvPr id="3" name="Content Placeholder 2"/>
          <p:cNvSpPr>
            <a:spLocks noGrp="1"/>
          </p:cNvSpPr>
          <p:nvPr>
            <p:ph sz="quarter" idx="4294967295"/>
          </p:nvPr>
        </p:nvSpPr>
        <p:spPr>
          <a:xfrm>
            <a:off x="467544" y="1515175"/>
            <a:ext cx="7772488" cy="4938161"/>
          </a:xfrm>
        </p:spPr>
        <p:txBody>
          <a:bodyPr/>
          <a:lstStyle/>
          <a:p>
            <a:pPr marL="0" indent="0">
              <a:buNone/>
            </a:pPr>
            <a:r>
              <a:rPr lang="en-US" sz="2400" dirty="0" smtClean="0"/>
              <a:t>Goals</a:t>
            </a:r>
            <a:r>
              <a:rPr lang="en-US" sz="2400" dirty="0"/>
              <a:t>:</a:t>
            </a:r>
          </a:p>
          <a:p>
            <a:pPr marL="714375" indent="-352425">
              <a:buFont typeface="+mj-lt"/>
              <a:buAutoNum type="arabicPeriod"/>
            </a:pPr>
            <a:r>
              <a:rPr lang="en-US" sz="2400" dirty="0"/>
              <a:t>eliminate </a:t>
            </a:r>
            <a:r>
              <a:rPr lang="en-US" sz="2400" i="1" dirty="0" smtClean="0">
                <a:solidFill>
                  <a:srgbClr val="C00000"/>
                </a:solidFill>
              </a:rPr>
              <a:t>all</a:t>
            </a:r>
            <a:r>
              <a:rPr lang="en-US" sz="2400" dirty="0" smtClean="0">
                <a:solidFill>
                  <a:srgbClr val="C00000"/>
                </a:solidFill>
              </a:rPr>
              <a:t> redundant </a:t>
            </a:r>
            <a:r>
              <a:rPr lang="en-US" sz="2400" dirty="0" smtClean="0"/>
              <a:t>comparisons</a:t>
            </a:r>
            <a:endParaRPr lang="en-US" sz="2400" dirty="0"/>
          </a:p>
          <a:p>
            <a:pPr marL="714375" indent="-352425">
              <a:buFont typeface="+mj-lt"/>
              <a:buAutoNum type="arabicPeriod"/>
            </a:pPr>
            <a:r>
              <a:rPr lang="en-US" sz="2400" dirty="0" smtClean="0"/>
              <a:t>avoid </a:t>
            </a:r>
            <a:r>
              <a:rPr lang="en-US" sz="2400" i="1" dirty="0" smtClean="0">
                <a:solidFill>
                  <a:srgbClr val="C00000"/>
                </a:solidFill>
              </a:rPr>
              <a:t>most</a:t>
            </a:r>
            <a:r>
              <a:rPr lang="en-US" sz="2400" i="1" dirty="0" smtClean="0"/>
              <a:t> </a:t>
            </a:r>
            <a:r>
              <a:rPr lang="en-US" sz="2400" dirty="0" smtClean="0">
                <a:solidFill>
                  <a:srgbClr val="C00000"/>
                </a:solidFill>
              </a:rPr>
              <a:t>superfluous</a:t>
            </a:r>
            <a:r>
              <a:rPr lang="en-US" sz="2400" dirty="0" smtClean="0"/>
              <a:t> comparisons</a:t>
            </a:r>
            <a:endParaRPr lang="en-US" sz="2400" dirty="0"/>
          </a:p>
          <a:p>
            <a:pPr marL="0" indent="0">
              <a:buNone/>
            </a:pPr>
            <a:r>
              <a:rPr lang="en-US" sz="2400" dirty="0" smtClean="0"/>
              <a:t>without </a:t>
            </a:r>
            <a:r>
              <a:rPr lang="en-US" sz="2400" dirty="0"/>
              <a:t>affecting matching comparisons (i.e., </a:t>
            </a:r>
            <a:r>
              <a:rPr lang="en-US" sz="2400" dirty="0" smtClean="0"/>
              <a:t>PC).</a:t>
            </a:r>
          </a:p>
          <a:p>
            <a:pPr marL="0" indent="0">
              <a:buNone/>
            </a:pPr>
            <a:endParaRPr lang="en-US" sz="2400" dirty="0"/>
          </a:p>
          <a:p>
            <a:pPr marL="0" indent="0">
              <a:buNone/>
            </a:pPr>
            <a:r>
              <a:rPr lang="en-US" sz="2400" dirty="0" smtClean="0"/>
              <a:t>Depending on the granularity of their functionality, they are distinguished into:</a:t>
            </a:r>
          </a:p>
          <a:p>
            <a:pPr marL="457200" indent="-457200">
              <a:buFont typeface="+mj-lt"/>
              <a:buAutoNum type="arabicPeriod"/>
            </a:pPr>
            <a:r>
              <a:rPr lang="en-US" sz="2400" dirty="0" smtClean="0"/>
              <a:t>Block-refinement</a:t>
            </a:r>
          </a:p>
          <a:p>
            <a:pPr marL="457200" indent="-457200">
              <a:buFont typeface="+mj-lt"/>
              <a:buAutoNum type="arabicPeriod"/>
            </a:pPr>
            <a:r>
              <a:rPr lang="en-US" sz="2400" dirty="0" smtClean="0"/>
              <a:t>Comparison-refinement</a:t>
            </a:r>
          </a:p>
          <a:p>
            <a:pPr marL="857250" lvl="2" indent="-457200"/>
            <a:r>
              <a:rPr lang="en-US" dirty="0" smtClean="0"/>
              <a:t>Iterative Methods</a:t>
            </a:r>
            <a:endParaRPr lang="en-US" dirty="0"/>
          </a:p>
          <a:p>
            <a:pPr marL="457200" indent="-457200">
              <a:buFont typeface="+mj-lt"/>
              <a:buAutoNum type="arabicPeriod"/>
            </a:pPr>
            <a:endParaRPr lang="el-GR" sz="2400" dirty="0" smtClean="0"/>
          </a:p>
          <a:p>
            <a:pPr marL="0" indent="0">
              <a:buNone/>
            </a:pPr>
            <a:endParaRPr lang="en-US" sz="800" dirty="0" smtClean="0"/>
          </a:p>
        </p:txBody>
      </p:sp>
      <p:sp>
        <p:nvSpPr>
          <p:cNvPr id="5" name="Θέση υποσέλιδου 4"/>
          <p:cNvSpPr>
            <a:spLocks noGrp="1"/>
          </p:cNvSpPr>
          <p:nvPr>
            <p:ph type="ftr" sz="quarter" idx="11"/>
          </p:nvPr>
        </p:nvSpPr>
        <p:spPr/>
        <p:txBody>
          <a:bodyPr/>
          <a:lstStyle/>
          <a:p>
            <a:pPr>
              <a:defRPr/>
            </a:pPr>
            <a:r>
              <a:rPr lang="en-US" smtClean="0"/>
              <a:t>Papadakis &amp; Palpanas, ScaDS, Leipzig, July 2016</a:t>
            </a:r>
            <a:endParaRPr lang="en-US"/>
          </a:p>
        </p:txBody>
      </p:sp>
    </p:spTree>
    <p:extLst>
      <p:ext uri="{BB962C8B-B14F-4D97-AF65-F5344CB8AC3E}">
        <p14:creationId xmlns:p14="http://schemas.microsoft.com/office/powerpoint/2010/main" val="134862700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08737"/>
            <a:ext cx="9144000" cy="768483"/>
          </a:xfrm>
        </p:spPr>
        <p:txBody>
          <a:bodyPr>
            <a:normAutofit/>
          </a:bodyPr>
          <a:lstStyle/>
          <a:p>
            <a:r>
              <a:rPr lang="en-US" dirty="0" smtClean="0"/>
              <a:t>Block Purging</a:t>
            </a:r>
            <a:endParaRPr lang="de-DE" sz="1600" dirty="0"/>
          </a:p>
        </p:txBody>
      </p:sp>
      <p:sp>
        <p:nvSpPr>
          <p:cNvPr id="3" name="Content Placeholder 2"/>
          <p:cNvSpPr>
            <a:spLocks noGrp="1"/>
          </p:cNvSpPr>
          <p:nvPr>
            <p:ph sz="quarter" idx="4294967295"/>
          </p:nvPr>
        </p:nvSpPr>
        <p:spPr>
          <a:xfrm>
            <a:off x="251520" y="1089465"/>
            <a:ext cx="8892480" cy="5291863"/>
          </a:xfrm>
        </p:spPr>
        <p:txBody>
          <a:bodyPr>
            <a:noAutofit/>
          </a:bodyPr>
          <a:lstStyle/>
          <a:p>
            <a:pPr marL="0" indent="0">
              <a:buNone/>
            </a:pPr>
            <a:r>
              <a:rPr lang="en-US" sz="2400" dirty="0" smtClean="0"/>
              <a:t>Exploits power-law distribution of block sizes.</a:t>
            </a:r>
          </a:p>
          <a:p>
            <a:pPr marL="0" indent="0">
              <a:buNone/>
            </a:pPr>
            <a:endParaRPr lang="en-US" sz="2400" dirty="0" smtClean="0"/>
          </a:p>
          <a:p>
            <a:pPr marL="0" indent="0">
              <a:buNone/>
            </a:pPr>
            <a:r>
              <a:rPr lang="en-US" sz="2400" dirty="0" smtClean="0"/>
              <a:t>Targets</a:t>
            </a:r>
            <a:r>
              <a:rPr lang="en-US" sz="2400" b="1" dirty="0" smtClean="0"/>
              <a:t> oversized blocks</a:t>
            </a:r>
            <a:r>
              <a:rPr lang="en-US" sz="2400" dirty="0"/>
              <a:t> </a:t>
            </a:r>
            <a:r>
              <a:rPr lang="en-US" sz="2400" dirty="0" smtClean="0"/>
              <a:t>(i.e., many</a:t>
            </a:r>
            <a:r>
              <a:rPr lang="en-US" sz="2400" dirty="0"/>
              <a:t> </a:t>
            </a:r>
            <a:r>
              <a:rPr lang="en-US" sz="2400" dirty="0" smtClean="0"/>
              <a:t>comparisons, no duplicates)</a:t>
            </a:r>
          </a:p>
          <a:p>
            <a:pPr marL="0" indent="0">
              <a:buNone/>
            </a:pPr>
            <a:endParaRPr lang="en-US" sz="2400" dirty="0" smtClean="0"/>
          </a:p>
          <a:p>
            <a:pPr marL="0" indent="0">
              <a:buNone/>
            </a:pPr>
            <a:endParaRPr lang="en-US" sz="800" dirty="0"/>
          </a:p>
          <a:p>
            <a:pPr marL="0" indent="0">
              <a:buNone/>
            </a:pPr>
            <a:r>
              <a:rPr lang="de-DE" sz="2400" dirty="0" smtClean="0"/>
              <a:t>Discards them by </a:t>
            </a:r>
            <a:r>
              <a:rPr lang="de-DE" sz="2400" dirty="0"/>
              <a:t>setting an upper limit on:</a:t>
            </a:r>
          </a:p>
          <a:p>
            <a:pPr marL="0" indent="274638"/>
            <a:r>
              <a:rPr lang="de-DE" sz="2400" dirty="0"/>
              <a:t> </a:t>
            </a:r>
            <a:r>
              <a:rPr lang="el-GR" sz="2400" dirty="0" smtClean="0"/>
              <a:t> </a:t>
            </a:r>
            <a:r>
              <a:rPr lang="de-DE" sz="2400" dirty="0" smtClean="0"/>
              <a:t>the </a:t>
            </a:r>
            <a:r>
              <a:rPr lang="de-DE" sz="2400" dirty="0">
                <a:solidFill>
                  <a:srgbClr val="C00000"/>
                </a:solidFill>
              </a:rPr>
              <a:t>size</a:t>
            </a:r>
            <a:r>
              <a:rPr lang="de-DE" sz="2400" dirty="0"/>
              <a:t> of each block </a:t>
            </a:r>
            <a:r>
              <a:rPr lang="de-DE" sz="2400" dirty="0" smtClean="0"/>
              <a:t>[</a:t>
            </a:r>
            <a:r>
              <a:rPr lang="de-DE" sz="2400" dirty="0"/>
              <a:t>Papadakis et al., WSDM 2011], </a:t>
            </a:r>
          </a:p>
          <a:p>
            <a:pPr marL="0" indent="365125"/>
            <a:r>
              <a:rPr lang="de-DE" sz="2400" dirty="0"/>
              <a:t> </a:t>
            </a:r>
            <a:r>
              <a:rPr lang="de-DE" sz="2400" dirty="0" smtClean="0"/>
              <a:t>the </a:t>
            </a:r>
            <a:r>
              <a:rPr lang="de-DE" sz="2400" dirty="0">
                <a:solidFill>
                  <a:srgbClr val="C00000"/>
                </a:solidFill>
              </a:rPr>
              <a:t>cardinality</a:t>
            </a:r>
            <a:r>
              <a:rPr lang="de-DE" sz="2400" dirty="0"/>
              <a:t> of each block </a:t>
            </a:r>
            <a:r>
              <a:rPr lang="de-DE" sz="2400" dirty="0" smtClean="0"/>
              <a:t>[Papadakis et al., WSDM 2012]</a:t>
            </a:r>
            <a:endParaRPr lang="de-DE" sz="800" dirty="0"/>
          </a:p>
          <a:p>
            <a:pPr marL="0" indent="0">
              <a:buNone/>
            </a:pPr>
            <a:endParaRPr lang="de-DE" sz="2400" dirty="0" smtClean="0"/>
          </a:p>
          <a:p>
            <a:pPr marL="0" indent="0">
              <a:buNone/>
            </a:pPr>
            <a:r>
              <a:rPr lang="de-DE" sz="2400" dirty="0" smtClean="0"/>
              <a:t>Core </a:t>
            </a:r>
            <a:r>
              <a:rPr lang="de-DE" sz="2400" dirty="0"/>
              <a:t>method:</a:t>
            </a:r>
          </a:p>
          <a:p>
            <a:pPr marL="274638" lvl="1" indent="258763">
              <a:buFont typeface="Arial" pitchFamily="34" charset="0"/>
              <a:buChar char="•"/>
            </a:pPr>
            <a:r>
              <a:rPr lang="de-DE" sz="2400" dirty="0"/>
              <a:t>Low computational cost.</a:t>
            </a:r>
          </a:p>
          <a:p>
            <a:pPr marL="274638" lvl="1" indent="258763">
              <a:buFont typeface="Arial" pitchFamily="34" charset="0"/>
              <a:buChar char="•"/>
            </a:pPr>
            <a:r>
              <a:rPr lang="de-DE" sz="2400" dirty="0"/>
              <a:t>Low impact on effectiveness.</a:t>
            </a:r>
          </a:p>
          <a:p>
            <a:pPr marL="274638" lvl="1" indent="258763">
              <a:buFont typeface="Arial" pitchFamily="34" charset="0"/>
              <a:buChar char="•"/>
            </a:pPr>
            <a:r>
              <a:rPr lang="de-DE" sz="2400" dirty="0"/>
              <a:t>Boosts efficiency to a large extent.</a:t>
            </a:r>
          </a:p>
        </p:txBody>
      </p:sp>
      <p:sp>
        <p:nvSpPr>
          <p:cNvPr id="4" name="Θέση υποσέλιδου 3"/>
          <p:cNvSpPr>
            <a:spLocks noGrp="1"/>
          </p:cNvSpPr>
          <p:nvPr>
            <p:ph type="ftr" sz="quarter" idx="11"/>
          </p:nvPr>
        </p:nvSpPr>
        <p:spPr/>
        <p:txBody>
          <a:bodyPr/>
          <a:lstStyle/>
          <a:p>
            <a:pPr>
              <a:defRPr/>
            </a:pPr>
            <a:r>
              <a:rPr lang="en-US" smtClean="0"/>
              <a:t>Papadakis &amp; Palpanas, ScaDS, Leipzig, July 2016</a:t>
            </a:r>
            <a:endParaRPr lang="en-US"/>
          </a:p>
        </p:txBody>
      </p:sp>
    </p:spTree>
    <p:extLst>
      <p:ext uri="{BB962C8B-B14F-4D97-AF65-F5344CB8AC3E}">
        <p14:creationId xmlns:p14="http://schemas.microsoft.com/office/powerpoint/2010/main" val="161466799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rmAutofit fontScale="90000"/>
          </a:bodyPr>
          <a:lstStyle/>
          <a:p>
            <a:r>
              <a:rPr lang="en-US" dirty="0" smtClean="0"/>
              <a:t>Distributions of Block Sizes and Duplicates</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4051844365"/>
              </p:ext>
            </p:extLst>
          </p:nvPr>
        </p:nvGraphicFramePr>
        <p:xfrm>
          <a:off x="3563888" y="3641045"/>
          <a:ext cx="5781303" cy="3181549"/>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r>
              <a:rPr lang="en-US" smtClean="0"/>
              <a:t>Papadakis &amp; Palpanas, ScaDS, Leipzig, July 2016</a:t>
            </a:r>
            <a:endParaRPr lang="el-GR"/>
          </a:p>
        </p:txBody>
      </p:sp>
      <p:graphicFrame>
        <p:nvGraphicFramePr>
          <p:cNvPr id="7" name="Chart 6"/>
          <p:cNvGraphicFramePr>
            <a:graphicFrameLocks/>
          </p:cNvGraphicFramePr>
          <p:nvPr>
            <p:extLst>
              <p:ext uri="{D42A27DB-BD31-4B8C-83A1-F6EECF244321}">
                <p14:modId xmlns:p14="http://schemas.microsoft.com/office/powerpoint/2010/main" val="3786373338"/>
              </p:ext>
            </p:extLst>
          </p:nvPr>
        </p:nvGraphicFramePr>
        <p:xfrm>
          <a:off x="28540" y="764704"/>
          <a:ext cx="5112568" cy="35283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803211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rmAutofit fontScale="90000"/>
          </a:bodyPr>
          <a:lstStyle/>
          <a:p>
            <a:r>
              <a:rPr lang="en-US" dirty="0" smtClean="0"/>
              <a:t>Distributions of Block Sizes and Duplicates</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799788066"/>
              </p:ext>
            </p:extLst>
          </p:nvPr>
        </p:nvGraphicFramePr>
        <p:xfrm>
          <a:off x="3563888" y="3641045"/>
          <a:ext cx="5781303" cy="3181549"/>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r>
              <a:rPr lang="en-US" smtClean="0"/>
              <a:t>Papadakis &amp; Palpanas, ScaDS, Leipzig, July 2016</a:t>
            </a:r>
            <a:endParaRPr lang="el-GR"/>
          </a:p>
        </p:txBody>
      </p:sp>
      <p:sp>
        <p:nvSpPr>
          <p:cNvPr id="4" name="Oval 3"/>
          <p:cNvSpPr/>
          <p:nvPr/>
        </p:nvSpPr>
        <p:spPr>
          <a:xfrm>
            <a:off x="8388424" y="5949280"/>
            <a:ext cx="720080" cy="432048"/>
          </a:xfrm>
          <a:prstGeom prst="ellipse">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hart 7"/>
          <p:cNvGraphicFramePr>
            <a:graphicFrameLocks/>
          </p:cNvGraphicFramePr>
          <p:nvPr>
            <p:extLst>
              <p:ext uri="{D42A27DB-BD31-4B8C-83A1-F6EECF244321}">
                <p14:modId xmlns:p14="http://schemas.microsoft.com/office/powerpoint/2010/main" val="3574787248"/>
              </p:ext>
            </p:extLst>
          </p:nvPr>
        </p:nvGraphicFramePr>
        <p:xfrm>
          <a:off x="28540" y="764704"/>
          <a:ext cx="5112568" cy="35283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244848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4098793656"/>
              </p:ext>
            </p:extLst>
          </p:nvPr>
        </p:nvGraphicFramePr>
        <p:xfrm>
          <a:off x="28540" y="764704"/>
          <a:ext cx="5112568" cy="352839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0" y="-99392"/>
            <a:ext cx="9144000" cy="1143000"/>
          </a:xfrm>
        </p:spPr>
        <p:txBody>
          <a:bodyPr>
            <a:normAutofit fontScale="90000"/>
          </a:bodyPr>
          <a:lstStyle/>
          <a:p>
            <a:r>
              <a:rPr lang="en-US" dirty="0" smtClean="0"/>
              <a:t>Distributions of Block Sizes and Duplicates</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775382395"/>
              </p:ext>
            </p:extLst>
          </p:nvPr>
        </p:nvGraphicFramePr>
        <p:xfrm>
          <a:off x="3563888" y="3641045"/>
          <a:ext cx="5781303" cy="3181549"/>
        </p:xfrm>
        <a:graphic>
          <a:graphicData uri="http://schemas.openxmlformats.org/drawingml/2006/chart">
            <c:chart xmlns:c="http://schemas.openxmlformats.org/drawingml/2006/chart" xmlns:r="http://schemas.openxmlformats.org/officeDocument/2006/relationships" r:id="rId4"/>
          </a:graphicData>
        </a:graphic>
      </p:graphicFrame>
      <p:sp>
        <p:nvSpPr>
          <p:cNvPr id="3" name="Footer Placeholder 2"/>
          <p:cNvSpPr>
            <a:spLocks noGrp="1"/>
          </p:cNvSpPr>
          <p:nvPr>
            <p:ph type="ftr" sz="quarter" idx="11"/>
          </p:nvPr>
        </p:nvSpPr>
        <p:spPr/>
        <p:txBody>
          <a:bodyPr/>
          <a:lstStyle/>
          <a:p>
            <a:r>
              <a:rPr lang="en-US" smtClean="0"/>
              <a:t>Papadakis &amp; Palpanas, ScaDS, Leipzig, July 2016</a:t>
            </a:r>
            <a:endParaRPr lang="el-GR"/>
          </a:p>
        </p:txBody>
      </p:sp>
      <p:sp>
        <p:nvSpPr>
          <p:cNvPr id="4" name="Oval 3"/>
          <p:cNvSpPr/>
          <p:nvPr/>
        </p:nvSpPr>
        <p:spPr>
          <a:xfrm>
            <a:off x="8388424" y="5949280"/>
            <a:ext cx="720080" cy="432048"/>
          </a:xfrm>
          <a:prstGeom prst="ellipse">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779912" y="2924944"/>
            <a:ext cx="720080" cy="432048"/>
          </a:xfrm>
          <a:prstGeom prst="ellipse">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534867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02399"/>
            <a:ext cx="9144000" cy="721079"/>
          </a:xfrm>
        </p:spPr>
        <p:txBody>
          <a:bodyPr>
            <a:normAutofit fontScale="90000"/>
          </a:bodyPr>
          <a:lstStyle/>
          <a:p>
            <a:r>
              <a:rPr lang="en-US" dirty="0" smtClean="0"/>
              <a:t>Block Filtering </a:t>
            </a:r>
            <a:r>
              <a:rPr lang="en-US" sz="2700" dirty="0"/>
              <a:t>[</a:t>
            </a:r>
            <a:r>
              <a:rPr lang="en-US" sz="2700" dirty="0" err="1"/>
              <a:t>Papadakis</a:t>
            </a:r>
            <a:r>
              <a:rPr lang="en-US" sz="2700" dirty="0"/>
              <a:t> et. al, EDBT 2016]</a:t>
            </a:r>
          </a:p>
        </p:txBody>
      </p:sp>
      <p:sp>
        <p:nvSpPr>
          <p:cNvPr id="3" name="Content Placeholder 2"/>
          <p:cNvSpPr>
            <a:spLocks noGrp="1"/>
          </p:cNvSpPr>
          <p:nvPr>
            <p:ph sz="quarter" idx="4294967295"/>
          </p:nvPr>
        </p:nvSpPr>
        <p:spPr>
          <a:xfrm>
            <a:off x="467544" y="1227143"/>
            <a:ext cx="7772488" cy="4938161"/>
          </a:xfrm>
        </p:spPr>
        <p:txBody>
          <a:bodyPr/>
          <a:lstStyle/>
          <a:p>
            <a:pPr marL="0" indent="0">
              <a:buNone/>
            </a:pPr>
            <a:r>
              <a:rPr lang="en-US" sz="2400" dirty="0" smtClean="0"/>
              <a:t>Main ideas: </a:t>
            </a:r>
          </a:p>
          <a:p>
            <a:r>
              <a:rPr lang="en-US" sz="2400" dirty="0" smtClean="0"/>
              <a:t>each </a:t>
            </a:r>
            <a:r>
              <a:rPr lang="en-US" sz="2400" dirty="0">
                <a:solidFill>
                  <a:srgbClr val="C00000"/>
                </a:solidFill>
              </a:rPr>
              <a:t>block </a:t>
            </a:r>
            <a:r>
              <a:rPr lang="en-US" sz="2400" dirty="0"/>
              <a:t>has a different importance for every </a:t>
            </a:r>
            <a:r>
              <a:rPr lang="en-US" sz="2400" dirty="0">
                <a:solidFill>
                  <a:srgbClr val="C00000"/>
                </a:solidFill>
              </a:rPr>
              <a:t>entity </a:t>
            </a:r>
            <a:r>
              <a:rPr lang="en-US" sz="2400" dirty="0"/>
              <a:t>it contains. </a:t>
            </a:r>
            <a:endParaRPr lang="en-US" sz="2400" dirty="0" smtClean="0"/>
          </a:p>
          <a:p>
            <a:r>
              <a:rPr lang="en-US" sz="2400" dirty="0" smtClean="0"/>
              <a:t>Larger </a:t>
            </a:r>
            <a:r>
              <a:rPr lang="en-US" sz="2400" dirty="0"/>
              <a:t>blocks are less likely to contain unique duplicates and, thus, are less important.</a:t>
            </a:r>
          </a:p>
          <a:p>
            <a:pPr marL="0" indent="0">
              <a:buNone/>
            </a:pPr>
            <a:endParaRPr lang="en-US" sz="2400" b="1" dirty="0" smtClean="0"/>
          </a:p>
          <a:p>
            <a:pPr marL="0" indent="0">
              <a:buNone/>
            </a:pPr>
            <a:r>
              <a:rPr lang="en-US" sz="2400" b="1" dirty="0" smtClean="0"/>
              <a:t>Algorithm</a:t>
            </a:r>
            <a:r>
              <a:rPr lang="en-US" sz="2400" dirty="0" smtClean="0"/>
              <a:t> </a:t>
            </a:r>
          </a:p>
          <a:p>
            <a:r>
              <a:rPr lang="en-US" sz="2400" dirty="0" smtClean="0"/>
              <a:t>sort blocks in ascending cardinality</a:t>
            </a:r>
          </a:p>
          <a:p>
            <a:r>
              <a:rPr lang="en-US" sz="2400" dirty="0" smtClean="0"/>
              <a:t>build </a:t>
            </a:r>
            <a:r>
              <a:rPr lang="en-US" sz="2400" dirty="0" smtClean="0">
                <a:solidFill>
                  <a:srgbClr val="C00000"/>
                </a:solidFill>
              </a:rPr>
              <a:t>Entity Index</a:t>
            </a:r>
          </a:p>
          <a:p>
            <a:r>
              <a:rPr lang="en-US" sz="2400" dirty="0" smtClean="0"/>
              <a:t>retain </a:t>
            </a:r>
            <a:r>
              <a:rPr lang="en-US" sz="2400" dirty="0"/>
              <a:t>every entity in </a:t>
            </a:r>
            <a:r>
              <a:rPr lang="en-US" sz="2400" b="1" dirty="0"/>
              <a:t>r%</a:t>
            </a:r>
            <a:r>
              <a:rPr lang="en-US" sz="2400" dirty="0"/>
              <a:t> of its smallest </a:t>
            </a:r>
            <a:r>
              <a:rPr lang="en-US" sz="2400" dirty="0" smtClean="0"/>
              <a:t>blocks</a:t>
            </a:r>
            <a:endParaRPr lang="en-US" sz="2400" dirty="0"/>
          </a:p>
          <a:p>
            <a:r>
              <a:rPr lang="en-US" sz="2400" dirty="0"/>
              <a:t>reconstruct </a:t>
            </a:r>
            <a:r>
              <a:rPr lang="en-US" sz="2400" dirty="0" smtClean="0"/>
              <a:t>blocks</a:t>
            </a:r>
            <a:endParaRPr lang="el-GR" sz="2400" dirty="0" smtClean="0"/>
          </a:p>
          <a:p>
            <a:pPr marL="0" indent="0">
              <a:buNone/>
            </a:pPr>
            <a:endParaRPr lang="en-US" sz="800" dirty="0" smtClean="0"/>
          </a:p>
        </p:txBody>
      </p:sp>
      <p:sp>
        <p:nvSpPr>
          <p:cNvPr id="5" name="Θέση υποσέλιδου 4"/>
          <p:cNvSpPr>
            <a:spLocks noGrp="1"/>
          </p:cNvSpPr>
          <p:nvPr>
            <p:ph type="ftr" sz="quarter" idx="11"/>
          </p:nvPr>
        </p:nvSpPr>
        <p:spPr/>
        <p:txBody>
          <a:bodyPr/>
          <a:lstStyle/>
          <a:p>
            <a:pPr>
              <a:defRPr/>
            </a:pPr>
            <a:r>
              <a:rPr lang="en-US" smtClean="0"/>
              <a:t>Papadakis &amp; Palpanas, ScaDS, Leipzig, July 2016</a:t>
            </a:r>
            <a:endParaRPr lang="en-US"/>
          </a:p>
        </p:txBody>
      </p:sp>
    </p:spTree>
    <p:extLst>
      <p:ext uri="{BB962C8B-B14F-4D97-AF65-F5344CB8AC3E}">
        <p14:creationId xmlns:p14="http://schemas.microsoft.com/office/powerpoint/2010/main" val="64292813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5633"/>
            <a:ext cx="9144000" cy="721079"/>
          </a:xfrm>
        </p:spPr>
        <p:txBody>
          <a:bodyPr>
            <a:normAutofit fontScale="90000"/>
          </a:bodyPr>
          <a:lstStyle/>
          <a:p>
            <a:r>
              <a:rPr lang="en-US" dirty="0" smtClean="0"/>
              <a:t>Block Filtering Example</a:t>
            </a:r>
            <a:endParaRPr lang="en-US" sz="2700"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0068" y="1192123"/>
            <a:ext cx="5790404" cy="3373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4"/>
          <p:cNvSpPr>
            <a:spLocks noGrp="1"/>
          </p:cNvSpPr>
          <p:nvPr>
            <p:ph type="ftr" sz="quarter" idx="11"/>
          </p:nvPr>
        </p:nvSpPr>
        <p:spPr/>
        <p:txBody>
          <a:bodyPr/>
          <a:lstStyle/>
          <a:p>
            <a:pPr>
              <a:defRPr/>
            </a:pPr>
            <a:r>
              <a:rPr lang="en-US" smtClean="0"/>
              <a:t>Papadakis &amp; Palpanas, ScaDS, Leipzig, July 2016</a:t>
            </a:r>
            <a:endParaRPr lang="en-US"/>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741" y="1150697"/>
            <a:ext cx="2023247" cy="4032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2309988" y="2878890"/>
            <a:ext cx="72008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Multiply 3"/>
          <p:cNvSpPr/>
          <p:nvPr/>
        </p:nvSpPr>
        <p:spPr>
          <a:xfrm>
            <a:off x="5434265" y="1600269"/>
            <a:ext cx="1872208" cy="648072"/>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ultiply 8"/>
          <p:cNvSpPr/>
          <p:nvPr/>
        </p:nvSpPr>
        <p:spPr>
          <a:xfrm>
            <a:off x="6874965" y="2304245"/>
            <a:ext cx="1872208" cy="648072"/>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ultiply 9"/>
          <p:cNvSpPr/>
          <p:nvPr/>
        </p:nvSpPr>
        <p:spPr>
          <a:xfrm>
            <a:off x="5434265" y="3075620"/>
            <a:ext cx="1872208" cy="648072"/>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ultiply 10"/>
          <p:cNvSpPr/>
          <p:nvPr/>
        </p:nvSpPr>
        <p:spPr>
          <a:xfrm>
            <a:off x="6154885" y="3917582"/>
            <a:ext cx="1872208" cy="648072"/>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5434265" y="4814251"/>
            <a:ext cx="540" cy="5424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Grp="1" noChangeAspect="1" noChangeArrowheads="1"/>
          </p:cNvPicPr>
          <p:nvPr>
            <p:ph sz="quarter" idx="4294967295"/>
          </p:nvPr>
        </p:nvPicPr>
        <p:blipFill>
          <a:blip r:embed="rId5" cstate="print">
            <a:extLst>
              <a:ext uri="{28A0092B-C50C-407E-A947-70E740481C1C}">
                <a14:useLocalDpi xmlns:a14="http://schemas.microsoft.com/office/drawing/2010/main" val="0"/>
              </a:ext>
            </a:extLst>
          </a:blip>
          <a:srcRect/>
          <a:stretch>
            <a:fillRect/>
          </a:stretch>
        </p:blipFill>
        <p:spPr bwMode="auto">
          <a:xfrm>
            <a:off x="2861004" y="5543186"/>
            <a:ext cx="5927622" cy="694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44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74407"/>
            <a:ext cx="9144000" cy="721079"/>
          </a:xfrm>
        </p:spPr>
        <p:txBody>
          <a:bodyPr>
            <a:normAutofit fontScale="90000"/>
          </a:bodyPr>
          <a:lstStyle/>
          <a:p>
            <a:r>
              <a:rPr lang="en-US" dirty="0" smtClean="0"/>
              <a:t>Block Clustering </a:t>
            </a:r>
            <a:r>
              <a:rPr lang="da-DK" sz="2700" dirty="0" smtClean="0"/>
              <a:t>[</a:t>
            </a:r>
            <a:r>
              <a:rPr lang="da-DK" sz="2700" dirty="0"/>
              <a:t>Fisher et. al., KDD 2015</a:t>
            </a:r>
            <a:r>
              <a:rPr lang="da-DK" sz="2700" dirty="0" smtClean="0"/>
              <a:t>]</a:t>
            </a:r>
            <a:endParaRPr lang="en-US" sz="2700" dirty="0"/>
          </a:p>
        </p:txBody>
      </p:sp>
      <p:sp>
        <p:nvSpPr>
          <p:cNvPr id="3" name="Content Placeholder 2"/>
          <p:cNvSpPr>
            <a:spLocks noGrp="1"/>
          </p:cNvSpPr>
          <p:nvPr>
            <p:ph sz="quarter" idx="4294967295"/>
          </p:nvPr>
        </p:nvSpPr>
        <p:spPr>
          <a:xfrm>
            <a:off x="467544" y="1299151"/>
            <a:ext cx="8208912" cy="4938161"/>
          </a:xfrm>
        </p:spPr>
        <p:txBody>
          <a:bodyPr>
            <a:normAutofit/>
          </a:bodyPr>
          <a:lstStyle/>
          <a:p>
            <a:pPr marL="0" indent="0">
              <a:buNone/>
            </a:pPr>
            <a:r>
              <a:rPr lang="en-US" sz="2400" dirty="0" smtClean="0"/>
              <a:t>Main idea: </a:t>
            </a:r>
          </a:p>
          <a:p>
            <a:r>
              <a:rPr lang="en-US" sz="2400" dirty="0" smtClean="0"/>
              <a:t>restrict the size of every block into </a:t>
            </a:r>
            <a:r>
              <a:rPr lang="en-US" sz="2400" b="1" dirty="0" smtClean="0"/>
              <a:t>[</a:t>
            </a:r>
            <a:r>
              <a:rPr lang="en-US" sz="2400" b="1" dirty="0" err="1" smtClean="0"/>
              <a:t>b</a:t>
            </a:r>
            <a:r>
              <a:rPr lang="en-US" sz="2400" b="1" baseline="-25000" dirty="0" err="1" smtClean="0"/>
              <a:t>min</a:t>
            </a:r>
            <a:r>
              <a:rPr lang="en-US" sz="2400" b="1" dirty="0"/>
              <a:t>, </a:t>
            </a:r>
            <a:r>
              <a:rPr lang="en-US" sz="2400" b="1" dirty="0" err="1" smtClean="0"/>
              <a:t>b</a:t>
            </a:r>
            <a:r>
              <a:rPr lang="en-US" sz="2400" b="1" baseline="-25000" dirty="0" err="1" smtClean="0"/>
              <a:t>max</a:t>
            </a:r>
            <a:r>
              <a:rPr lang="en-US" sz="2400" b="1" dirty="0" smtClean="0"/>
              <a:t>]</a:t>
            </a:r>
            <a:endParaRPr lang="en-US" sz="2400" dirty="0" smtClean="0"/>
          </a:p>
          <a:p>
            <a:pPr lvl="1"/>
            <a:r>
              <a:rPr lang="en-US" sz="2200" dirty="0" smtClean="0"/>
              <a:t>necessary in applications like privacy-preserving ER</a:t>
            </a:r>
          </a:p>
          <a:p>
            <a:pPr lvl="1"/>
            <a:r>
              <a:rPr lang="en-US" sz="2200" dirty="0" smtClean="0"/>
              <a:t>operates so that ||B|| increases linearly with |E|</a:t>
            </a:r>
          </a:p>
          <a:p>
            <a:pPr marL="457200" lvl="1" indent="0">
              <a:buNone/>
            </a:pPr>
            <a:endParaRPr lang="en-US" sz="2000" dirty="0" smtClean="0"/>
          </a:p>
          <a:p>
            <a:pPr marL="0" indent="0">
              <a:buNone/>
            </a:pPr>
            <a:r>
              <a:rPr lang="en-US" sz="2400" b="1" dirty="0" smtClean="0"/>
              <a:t>Algorithm</a:t>
            </a:r>
            <a:r>
              <a:rPr lang="en-US" sz="2400" dirty="0" smtClean="0"/>
              <a:t> </a:t>
            </a:r>
          </a:p>
          <a:p>
            <a:r>
              <a:rPr lang="en-US" sz="2400" dirty="0" smtClean="0"/>
              <a:t>recursive agglomerative clustering </a:t>
            </a:r>
          </a:p>
          <a:p>
            <a:pPr lvl="1"/>
            <a:r>
              <a:rPr lang="en-US" sz="2200" dirty="0" smtClean="0"/>
              <a:t>merge similar blocks with size lower than </a:t>
            </a:r>
            <a:r>
              <a:rPr lang="en-US" sz="2200" dirty="0" err="1" smtClean="0"/>
              <a:t>b</a:t>
            </a:r>
            <a:r>
              <a:rPr lang="en-US" sz="2200" baseline="-25000" dirty="0" err="1" smtClean="0"/>
              <a:t>min</a:t>
            </a:r>
            <a:endParaRPr lang="en-US" sz="2200" dirty="0" smtClean="0"/>
          </a:p>
          <a:p>
            <a:pPr lvl="1"/>
            <a:r>
              <a:rPr lang="en-US" sz="2200" dirty="0" smtClean="0"/>
              <a:t>split blocks with size larger </a:t>
            </a:r>
            <a:r>
              <a:rPr lang="en-US" sz="2200" dirty="0"/>
              <a:t>than </a:t>
            </a:r>
            <a:r>
              <a:rPr lang="en-US" sz="2200" dirty="0" err="1" smtClean="0"/>
              <a:t>b</a:t>
            </a:r>
            <a:r>
              <a:rPr lang="en-US" sz="2200" baseline="-25000" dirty="0" err="1" smtClean="0"/>
              <a:t>max</a:t>
            </a:r>
            <a:endParaRPr lang="en-US" sz="2200" baseline="-25000" dirty="0" smtClean="0"/>
          </a:p>
          <a:p>
            <a:r>
              <a:rPr lang="en-US" sz="2400" dirty="0" smtClean="0"/>
              <a:t>until all blocks have the desired size</a:t>
            </a:r>
          </a:p>
          <a:p>
            <a:endParaRPr lang="en-US" sz="2400" dirty="0" smtClean="0"/>
          </a:p>
          <a:p>
            <a:endParaRPr lang="en-US" sz="800" dirty="0" smtClean="0"/>
          </a:p>
        </p:txBody>
      </p:sp>
      <p:sp>
        <p:nvSpPr>
          <p:cNvPr id="5" name="Θέση υποσέλιδου 4"/>
          <p:cNvSpPr>
            <a:spLocks noGrp="1"/>
          </p:cNvSpPr>
          <p:nvPr>
            <p:ph type="ftr" sz="quarter" idx="11"/>
          </p:nvPr>
        </p:nvSpPr>
        <p:spPr/>
        <p:txBody>
          <a:bodyPr/>
          <a:lstStyle/>
          <a:p>
            <a:pPr>
              <a:defRPr/>
            </a:pPr>
            <a:r>
              <a:rPr lang="en-US" smtClean="0"/>
              <a:t>Papadakis &amp; Palpanas, ScaDS, Leipzig, July 2016</a:t>
            </a:r>
            <a:endParaRPr lang="en-US"/>
          </a:p>
        </p:txBody>
      </p:sp>
    </p:spTree>
    <p:extLst>
      <p:ext uri="{BB962C8B-B14F-4D97-AF65-F5344CB8AC3E}">
        <p14:creationId xmlns:p14="http://schemas.microsoft.com/office/powerpoint/2010/main" val="25138224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0805"/>
            <a:ext cx="9144000" cy="1143000"/>
          </a:xfrm>
        </p:spPr>
        <p:txBody>
          <a:bodyPr>
            <a:normAutofit fontScale="90000"/>
          </a:bodyPr>
          <a:lstStyle/>
          <a:p>
            <a:r>
              <a:rPr lang="en-US" dirty="0" smtClean="0"/>
              <a:t>Comparison Propagation </a:t>
            </a:r>
            <a:r>
              <a:rPr lang="en-US" sz="2700" dirty="0"/>
              <a:t>[</a:t>
            </a:r>
            <a:r>
              <a:rPr lang="en-US" sz="2700" dirty="0" err="1"/>
              <a:t>Papadakis</a:t>
            </a:r>
            <a:r>
              <a:rPr lang="en-US" sz="2700" dirty="0"/>
              <a:t> et al., </a:t>
            </a:r>
            <a:r>
              <a:rPr lang="en-US" sz="2700" dirty="0" smtClean="0"/>
              <a:t>JCDL 2011]</a:t>
            </a:r>
            <a:r>
              <a:rPr lang="en-US" dirty="0" smtClean="0"/>
              <a:t> </a:t>
            </a:r>
            <a:endParaRPr lang="el-GR" dirty="0"/>
          </a:p>
        </p:txBody>
      </p:sp>
      <p:sp>
        <p:nvSpPr>
          <p:cNvPr id="3" name="Θέση περιεχομένου 2"/>
          <p:cNvSpPr>
            <a:spLocks noGrp="1"/>
          </p:cNvSpPr>
          <p:nvPr>
            <p:ph idx="1"/>
          </p:nvPr>
        </p:nvSpPr>
        <p:spPr>
          <a:xfrm>
            <a:off x="467544" y="1268760"/>
            <a:ext cx="8229600" cy="4785395"/>
          </a:xfrm>
        </p:spPr>
        <p:txBody>
          <a:bodyPr>
            <a:normAutofit/>
          </a:bodyPr>
          <a:lstStyle/>
          <a:p>
            <a:r>
              <a:rPr lang="en-US" sz="2400" dirty="0" smtClean="0"/>
              <a:t>Eliminate all </a:t>
            </a:r>
            <a:r>
              <a:rPr lang="en-US" sz="2400" dirty="0" smtClean="0">
                <a:solidFill>
                  <a:srgbClr val="C00000"/>
                </a:solidFill>
              </a:rPr>
              <a:t>redundant</a:t>
            </a:r>
            <a:r>
              <a:rPr lang="en-US" sz="2400" dirty="0" smtClean="0"/>
              <a:t> comparisons at no cost in recall.</a:t>
            </a:r>
          </a:p>
          <a:p>
            <a:r>
              <a:rPr lang="en-US" sz="2400" dirty="0" smtClean="0"/>
              <a:t>Naïve approach does not scale.</a:t>
            </a:r>
          </a:p>
          <a:p>
            <a:r>
              <a:rPr lang="en-US" sz="2400" dirty="0" smtClean="0"/>
              <a:t>Functionality:</a:t>
            </a:r>
            <a:endParaRPr lang="en-US" sz="2400" dirty="0"/>
          </a:p>
          <a:p>
            <a:pPr marL="971550" lvl="1" indent="-514350">
              <a:buFont typeface="+mj-lt"/>
              <a:buAutoNum type="arabicPeriod"/>
            </a:pPr>
            <a:r>
              <a:rPr lang="en-US" sz="2200" dirty="0" smtClean="0"/>
              <a:t>Build Entity Index</a:t>
            </a:r>
          </a:p>
          <a:p>
            <a:pPr marL="971550" lvl="1" indent="-514350">
              <a:buFont typeface="+mj-lt"/>
              <a:buAutoNum type="arabicPeriod"/>
            </a:pPr>
            <a:r>
              <a:rPr lang="en-US" sz="2200" dirty="0" smtClean="0"/>
              <a:t>Least Common Block Index condition.</a:t>
            </a:r>
          </a:p>
          <a:p>
            <a:endParaRPr lang="en-US" sz="2400" dirty="0"/>
          </a:p>
          <a:p>
            <a:pPr marL="0" indent="0">
              <a:buNone/>
            </a:pPr>
            <a:endParaRPr lang="el-GR" sz="2400" dirty="0"/>
          </a:p>
        </p:txBody>
      </p:sp>
      <p:sp>
        <p:nvSpPr>
          <p:cNvPr id="4" name="Θέση υποσέλιδου 3"/>
          <p:cNvSpPr>
            <a:spLocks noGrp="1"/>
          </p:cNvSpPr>
          <p:nvPr>
            <p:ph type="ftr" sz="quarter" idx="11"/>
          </p:nvPr>
        </p:nvSpPr>
        <p:spPr>
          <a:xfrm>
            <a:off x="2965746" y="5924302"/>
            <a:ext cx="2895600" cy="365125"/>
          </a:xfrm>
        </p:spPr>
        <p:txBody>
          <a:bodyPr/>
          <a:lstStyle/>
          <a:p>
            <a:r>
              <a:rPr lang="en-US" smtClean="0"/>
              <a:t>Papadakis &amp; Palpanas, ScaDS, Leipzig, July 2016</a:t>
            </a:r>
            <a:endParaRPr lang="el-GR"/>
          </a:p>
        </p:txBody>
      </p:sp>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4149080"/>
            <a:ext cx="5760640" cy="2132079"/>
          </a:xfrm>
          <a:prstGeom prst="rect">
            <a:avLst/>
          </a:prstGeom>
        </p:spPr>
      </p:pic>
    </p:spTree>
    <p:extLst>
      <p:ext uri="{BB962C8B-B14F-4D97-AF65-F5344CB8AC3E}">
        <p14:creationId xmlns:p14="http://schemas.microsoft.com/office/powerpoint/2010/main" val="34825284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rmAutofit/>
          </a:bodyPr>
          <a:lstStyle/>
          <a:p>
            <a:r>
              <a:rPr lang="en-US" dirty="0" smtClean="0"/>
              <a:t>Iterative Blocking </a:t>
            </a:r>
            <a:r>
              <a:rPr lang="da-DK" sz="2400" dirty="0"/>
              <a:t>[Whang et. Al, SIGMOD 2009]</a:t>
            </a:r>
            <a:endParaRPr lang="en-US" sz="2400" dirty="0"/>
          </a:p>
        </p:txBody>
      </p:sp>
      <p:sp>
        <p:nvSpPr>
          <p:cNvPr id="3" name="Content Placeholder 2"/>
          <p:cNvSpPr>
            <a:spLocks noGrp="1"/>
          </p:cNvSpPr>
          <p:nvPr>
            <p:ph idx="1"/>
          </p:nvPr>
        </p:nvSpPr>
        <p:spPr>
          <a:xfrm>
            <a:off x="179512" y="908720"/>
            <a:ext cx="8964488" cy="5949280"/>
          </a:xfrm>
        </p:spPr>
        <p:txBody>
          <a:bodyPr>
            <a:normAutofit/>
          </a:bodyPr>
          <a:lstStyle/>
          <a:p>
            <a:pPr marL="0" indent="0">
              <a:buNone/>
            </a:pPr>
            <a:r>
              <a:rPr lang="en-US" sz="2800" dirty="0" smtClean="0"/>
              <a:t>Main idea:</a:t>
            </a:r>
          </a:p>
          <a:p>
            <a:pPr marL="0" indent="0">
              <a:buNone/>
            </a:pPr>
            <a:r>
              <a:rPr lang="en-US" sz="2400" dirty="0"/>
              <a:t>i</a:t>
            </a:r>
            <a:r>
              <a:rPr lang="en-US" sz="2400" dirty="0" smtClean="0"/>
              <a:t>ntegrate block processing with </a:t>
            </a:r>
            <a:r>
              <a:rPr lang="en-US" sz="2400" dirty="0" smtClean="0">
                <a:solidFill>
                  <a:srgbClr val="C00000"/>
                </a:solidFill>
              </a:rPr>
              <a:t>entity matching </a:t>
            </a:r>
            <a:r>
              <a:rPr lang="en-US" sz="2400" dirty="0" smtClean="0"/>
              <a:t>and reflect outcomes to subsequently processed blocks, until no new matches are detected.</a:t>
            </a:r>
          </a:p>
          <a:p>
            <a:pPr marL="0" indent="0">
              <a:buNone/>
            </a:pPr>
            <a:endParaRPr lang="en-US" sz="1000" dirty="0" smtClean="0"/>
          </a:p>
          <a:p>
            <a:pPr marL="0" indent="0">
              <a:buNone/>
            </a:pPr>
            <a:r>
              <a:rPr lang="en-US" sz="2800" b="1" dirty="0" smtClean="0"/>
              <a:t>Algorithm</a:t>
            </a:r>
          </a:p>
          <a:p>
            <a:r>
              <a:rPr lang="en-US" sz="2400" dirty="0" smtClean="0"/>
              <a:t>Put all blocks in a queue Q</a:t>
            </a:r>
          </a:p>
          <a:p>
            <a:r>
              <a:rPr lang="en-US" sz="2400" dirty="0" smtClean="0"/>
              <a:t>While Q is not empty</a:t>
            </a:r>
          </a:p>
          <a:p>
            <a:pPr lvl="1"/>
            <a:r>
              <a:rPr lang="en-US" sz="2400" dirty="0" smtClean="0"/>
              <a:t>Get first block</a:t>
            </a:r>
          </a:p>
          <a:p>
            <a:pPr lvl="1"/>
            <a:r>
              <a:rPr lang="en-US" sz="2400" dirty="0" smtClean="0"/>
              <a:t>Get matches with an ER algorithm (e.g., R-Swoosh)</a:t>
            </a:r>
          </a:p>
          <a:p>
            <a:pPr lvl="2"/>
            <a:r>
              <a:rPr lang="en-US" dirty="0" smtClean="0"/>
              <a:t>For each </a:t>
            </a:r>
            <a:r>
              <a:rPr lang="en-US" dirty="0" smtClean="0">
                <a:solidFill>
                  <a:srgbClr val="C00000"/>
                </a:solidFill>
              </a:rPr>
              <a:t>new</a:t>
            </a:r>
            <a:r>
              <a:rPr lang="en-US" dirty="0" smtClean="0"/>
              <a:t> pair of duplicates </a:t>
            </a:r>
            <a:r>
              <a:rPr lang="en-US" dirty="0" err="1" smtClean="0"/>
              <a:t>p</a:t>
            </a:r>
            <a:r>
              <a:rPr lang="en-US" baseline="-25000" dirty="0" err="1" smtClean="0"/>
              <a:t>i</a:t>
            </a:r>
            <a:r>
              <a:rPr lang="en-US" dirty="0" err="1" smtClean="0"/>
              <a:t>≡p</a:t>
            </a:r>
            <a:r>
              <a:rPr lang="en-US" baseline="-25000" dirty="0" err="1" smtClean="0"/>
              <a:t>j</a:t>
            </a:r>
            <a:endParaRPr lang="en-US" baseline="-25000" dirty="0" smtClean="0"/>
          </a:p>
          <a:p>
            <a:pPr lvl="3"/>
            <a:r>
              <a:rPr lang="en-US" sz="2400" dirty="0" smtClean="0"/>
              <a:t>Merge their profiles </a:t>
            </a:r>
            <a:r>
              <a:rPr lang="en-US" sz="2400" dirty="0" err="1"/>
              <a:t>p’</a:t>
            </a:r>
            <a:r>
              <a:rPr lang="en-US" sz="2400" baseline="-25000" dirty="0" err="1"/>
              <a:t>i</a:t>
            </a:r>
            <a:r>
              <a:rPr lang="en-US" sz="2400" baseline="-25000" dirty="0"/>
              <a:t> </a:t>
            </a:r>
            <a:r>
              <a:rPr lang="en-US" sz="2400" dirty="0"/>
              <a:t>= </a:t>
            </a:r>
            <a:r>
              <a:rPr lang="en-US" sz="2400" dirty="0" err="1"/>
              <a:t>p’</a:t>
            </a:r>
            <a:r>
              <a:rPr lang="en-US" sz="2400" baseline="-25000" dirty="0" err="1"/>
              <a:t>j</a:t>
            </a:r>
            <a:r>
              <a:rPr lang="en-US" sz="2400" baseline="-25000" dirty="0"/>
              <a:t> </a:t>
            </a:r>
            <a:r>
              <a:rPr lang="en-US" sz="2400" dirty="0"/>
              <a:t>=&lt; p</a:t>
            </a:r>
            <a:r>
              <a:rPr lang="en-US" sz="2400" baseline="-25000" dirty="0"/>
              <a:t>i, </a:t>
            </a:r>
            <a:r>
              <a:rPr lang="en-US" sz="2400" dirty="0" err="1"/>
              <a:t>p</a:t>
            </a:r>
            <a:r>
              <a:rPr lang="en-US" sz="2400" baseline="-25000" dirty="0" err="1"/>
              <a:t>j</a:t>
            </a:r>
            <a:r>
              <a:rPr lang="en-US" sz="2400" baseline="-25000" dirty="0"/>
              <a:t> </a:t>
            </a:r>
            <a:r>
              <a:rPr lang="en-US" sz="2400" dirty="0"/>
              <a:t>&gt; </a:t>
            </a:r>
            <a:r>
              <a:rPr lang="en-US" sz="2400" dirty="0" smtClean="0"/>
              <a:t>and update them in all associated blocks</a:t>
            </a:r>
          </a:p>
          <a:p>
            <a:pPr lvl="3"/>
            <a:r>
              <a:rPr lang="en-US" sz="2400" dirty="0" smtClean="0"/>
              <a:t>Place in Q all associated blocks that are not already in it</a:t>
            </a:r>
            <a:endParaRPr lang="en-US" sz="2400" dirty="0"/>
          </a:p>
        </p:txBody>
      </p:sp>
      <p:sp>
        <p:nvSpPr>
          <p:cNvPr id="4" name="Footer Placeholder 3"/>
          <p:cNvSpPr>
            <a:spLocks noGrp="1"/>
          </p:cNvSpPr>
          <p:nvPr>
            <p:ph type="ftr" sz="quarter" idx="11"/>
          </p:nvPr>
        </p:nvSpPr>
        <p:spPr/>
        <p:txBody>
          <a:bodyPr/>
          <a:lstStyle/>
          <a:p>
            <a:r>
              <a:rPr lang="en-US" smtClean="0"/>
              <a:t>Papadakis &amp; Palpanas, ScaDS, Leipzig, July 2016</a:t>
            </a:r>
            <a:endParaRPr lang="el-GR"/>
          </a:p>
        </p:txBody>
      </p:sp>
    </p:spTree>
    <p:extLst>
      <p:ext uri="{BB962C8B-B14F-4D97-AF65-F5344CB8AC3E}">
        <p14:creationId xmlns:p14="http://schemas.microsoft.com/office/powerpoint/2010/main" val="266028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idx="4294967295"/>
          </p:nvPr>
        </p:nvSpPr>
        <p:spPr>
          <a:xfrm>
            <a:off x="0" y="0"/>
            <a:ext cx="9144000" cy="721079"/>
          </a:xfrm>
        </p:spPr>
        <p:txBody>
          <a:bodyPr>
            <a:normAutofit fontScale="90000"/>
          </a:bodyPr>
          <a:lstStyle/>
          <a:p>
            <a:r>
              <a:rPr lang="en-US" dirty="0" smtClean="0"/>
              <a:t>Content Providers</a:t>
            </a:r>
          </a:p>
        </p:txBody>
      </p:sp>
      <p:sp>
        <p:nvSpPr>
          <p:cNvPr id="491523" name="Rectangle 3"/>
          <p:cNvSpPr>
            <a:spLocks noGrp="1" noChangeArrowheads="1"/>
          </p:cNvSpPr>
          <p:nvPr>
            <p:ph idx="4294967295"/>
          </p:nvPr>
        </p:nvSpPr>
        <p:spPr>
          <a:xfrm>
            <a:off x="260053" y="918153"/>
            <a:ext cx="8686845" cy="4938161"/>
          </a:xfrm>
        </p:spPr>
        <p:txBody>
          <a:bodyPr>
            <a:normAutofit/>
          </a:bodyPr>
          <a:lstStyle/>
          <a:p>
            <a:pPr>
              <a:buFont typeface="Wingdings 2" pitchFamily="18" charset="2"/>
              <a:buNone/>
            </a:pPr>
            <a:r>
              <a:rPr lang="en-US" sz="2400" b="1" i="1" dirty="0" smtClean="0">
                <a:latin typeface="Arial" charset="0"/>
              </a:rPr>
              <a:t>How many content types / applications provide </a:t>
            </a:r>
          </a:p>
          <a:p>
            <a:pPr>
              <a:buFont typeface="Wingdings 2" pitchFamily="18" charset="2"/>
              <a:buNone/>
            </a:pPr>
            <a:r>
              <a:rPr lang="en-US" sz="2400" b="1" i="1" dirty="0" smtClean="0">
                <a:latin typeface="Arial" charset="0"/>
              </a:rPr>
              <a:t>valuable information about each of these </a:t>
            </a:r>
            <a:r>
              <a:rPr lang="en-US" sz="2400" b="1" i="1" dirty="0" smtClean="0"/>
              <a:t>“</a:t>
            </a:r>
            <a:r>
              <a:rPr lang="en-US" sz="2400" b="1" i="1" dirty="0" smtClean="0">
                <a:latin typeface="Arial" charset="0"/>
              </a:rPr>
              <a:t>entities</a:t>
            </a:r>
            <a:r>
              <a:rPr lang="en-US" sz="2400" b="1" i="1" dirty="0" smtClean="0"/>
              <a:t>”</a:t>
            </a:r>
            <a:r>
              <a:rPr lang="en-US" sz="2400" b="1" i="1" dirty="0" smtClean="0">
                <a:latin typeface="Arial" charset="0"/>
              </a:rPr>
              <a:t>?</a:t>
            </a:r>
          </a:p>
        </p:txBody>
      </p:sp>
      <p:pic>
        <p:nvPicPr>
          <p:cNvPr id="491524" name="Picture 4" descr="web"/>
          <p:cNvPicPr>
            <a:picLocks noChangeAspect="1" noChangeArrowheads="1"/>
          </p:cNvPicPr>
          <p:nvPr/>
        </p:nvPicPr>
        <p:blipFill>
          <a:blip r:embed="rId3" cstate="print"/>
          <a:srcRect/>
          <a:stretch>
            <a:fillRect/>
          </a:stretch>
        </p:blipFill>
        <p:spPr bwMode="auto">
          <a:xfrm>
            <a:off x="3741460" y="3490253"/>
            <a:ext cx="1009650" cy="1228725"/>
          </a:xfrm>
          <a:prstGeom prst="rect">
            <a:avLst/>
          </a:prstGeom>
          <a:noFill/>
        </p:spPr>
      </p:pic>
      <p:sp>
        <p:nvSpPr>
          <p:cNvPr id="491525" name="Line 5"/>
          <p:cNvSpPr>
            <a:spLocks noChangeShapeType="1"/>
          </p:cNvSpPr>
          <p:nvPr/>
        </p:nvSpPr>
        <p:spPr bwMode="auto">
          <a:xfrm>
            <a:off x="4118457" y="2715391"/>
            <a:ext cx="61935" cy="758854"/>
          </a:xfrm>
          <a:prstGeom prst="line">
            <a:avLst/>
          </a:prstGeom>
          <a:noFill/>
          <a:ln w="9525">
            <a:solidFill>
              <a:schemeClr val="tx1"/>
            </a:solidFill>
            <a:round/>
            <a:headEnd/>
            <a:tailEnd type="triangle" w="med" len="med"/>
          </a:ln>
          <a:effectLst/>
        </p:spPr>
        <p:txBody>
          <a:bodyPr lIns="91434" tIns="45717" rIns="91434" bIns="45717"/>
          <a:lstStyle/>
          <a:p>
            <a:endParaRPr lang="en-US"/>
          </a:p>
        </p:txBody>
      </p:sp>
      <p:pic>
        <p:nvPicPr>
          <p:cNvPr id="491526" name="Picture 6" descr="logo_reutersmedia"/>
          <p:cNvPicPr>
            <a:picLocks noChangeAspect="1" noChangeArrowheads="1"/>
          </p:cNvPicPr>
          <p:nvPr/>
        </p:nvPicPr>
        <p:blipFill>
          <a:blip r:embed="rId4" cstate="print"/>
          <a:srcRect/>
          <a:stretch>
            <a:fillRect/>
          </a:stretch>
        </p:blipFill>
        <p:spPr bwMode="auto">
          <a:xfrm>
            <a:off x="3435044" y="2367851"/>
            <a:ext cx="1409700" cy="476250"/>
          </a:xfrm>
          <a:prstGeom prst="rect">
            <a:avLst/>
          </a:prstGeom>
          <a:noFill/>
        </p:spPr>
      </p:pic>
      <p:sp>
        <p:nvSpPr>
          <p:cNvPr id="491527" name="Text Box 7"/>
          <p:cNvSpPr txBox="1">
            <a:spLocks noChangeArrowheads="1"/>
          </p:cNvSpPr>
          <p:nvPr/>
        </p:nvSpPr>
        <p:spPr bwMode="auto">
          <a:xfrm>
            <a:off x="3192157" y="2134488"/>
            <a:ext cx="1645695" cy="307771"/>
          </a:xfrm>
          <a:prstGeom prst="rect">
            <a:avLst/>
          </a:prstGeom>
          <a:noFill/>
          <a:ln w="9525">
            <a:noFill/>
            <a:miter lim="800000"/>
            <a:headEnd/>
            <a:tailEnd/>
          </a:ln>
          <a:effectLst/>
        </p:spPr>
        <p:txBody>
          <a:bodyPr wrap="none" lIns="91434" tIns="45717" rIns="91434" bIns="45717">
            <a:spAutoFit/>
          </a:bodyPr>
          <a:lstStyle/>
          <a:p>
            <a:r>
              <a:rPr lang="en-US" sz="1400"/>
              <a:t>News about London</a:t>
            </a:r>
          </a:p>
        </p:txBody>
      </p:sp>
      <p:sp>
        <p:nvSpPr>
          <p:cNvPr id="491528" name="Line 8"/>
          <p:cNvSpPr>
            <a:spLocks noChangeShapeType="1"/>
          </p:cNvSpPr>
          <p:nvPr/>
        </p:nvSpPr>
        <p:spPr bwMode="auto">
          <a:xfrm flipH="1">
            <a:off x="4817784" y="3123533"/>
            <a:ext cx="1655762" cy="720725"/>
          </a:xfrm>
          <a:prstGeom prst="line">
            <a:avLst/>
          </a:prstGeom>
          <a:noFill/>
          <a:ln w="9525">
            <a:solidFill>
              <a:schemeClr val="tx1"/>
            </a:solidFill>
            <a:round/>
            <a:headEnd/>
            <a:tailEnd type="triangle" w="med" len="med"/>
          </a:ln>
          <a:effectLst/>
        </p:spPr>
        <p:txBody>
          <a:bodyPr lIns="91434" tIns="45717" rIns="91434" bIns="45717"/>
          <a:lstStyle/>
          <a:p>
            <a:endParaRPr lang="en-US"/>
          </a:p>
        </p:txBody>
      </p:sp>
      <p:pic>
        <p:nvPicPr>
          <p:cNvPr id="491529" name="Picture 9" descr="linkeddata"/>
          <p:cNvPicPr>
            <a:picLocks noChangeAspect="1" noChangeArrowheads="1"/>
          </p:cNvPicPr>
          <p:nvPr/>
        </p:nvPicPr>
        <p:blipFill>
          <a:blip r:embed="rId5" cstate="print"/>
          <a:srcRect/>
          <a:stretch>
            <a:fillRect/>
          </a:stretch>
        </p:blipFill>
        <p:spPr bwMode="auto">
          <a:xfrm>
            <a:off x="5463902" y="2556787"/>
            <a:ext cx="1714500" cy="1352550"/>
          </a:xfrm>
          <a:prstGeom prst="rect">
            <a:avLst/>
          </a:prstGeom>
          <a:noFill/>
        </p:spPr>
      </p:pic>
      <p:pic>
        <p:nvPicPr>
          <p:cNvPr id="491530" name="Picture 10" descr="revyu-logo"/>
          <p:cNvPicPr>
            <a:picLocks noChangeAspect="1" noChangeArrowheads="1"/>
          </p:cNvPicPr>
          <p:nvPr/>
        </p:nvPicPr>
        <p:blipFill>
          <a:blip r:embed="rId6" cstate="print"/>
          <a:srcRect/>
          <a:stretch>
            <a:fillRect/>
          </a:stretch>
        </p:blipFill>
        <p:spPr bwMode="auto">
          <a:xfrm>
            <a:off x="5970311" y="3348950"/>
            <a:ext cx="1409700" cy="952500"/>
          </a:xfrm>
          <a:prstGeom prst="rect">
            <a:avLst/>
          </a:prstGeom>
          <a:noFill/>
        </p:spPr>
      </p:pic>
      <p:sp>
        <p:nvSpPr>
          <p:cNvPr id="491531" name="Text Box 11"/>
          <p:cNvSpPr txBox="1">
            <a:spLocks noChangeArrowheads="1"/>
          </p:cNvSpPr>
          <p:nvPr/>
        </p:nvSpPr>
        <p:spPr bwMode="auto">
          <a:xfrm>
            <a:off x="5392464" y="2271035"/>
            <a:ext cx="2227201" cy="307771"/>
          </a:xfrm>
          <a:prstGeom prst="rect">
            <a:avLst/>
          </a:prstGeom>
          <a:noFill/>
          <a:ln w="9525">
            <a:noFill/>
            <a:miter lim="800000"/>
            <a:headEnd/>
            <a:tailEnd/>
          </a:ln>
          <a:effectLst/>
        </p:spPr>
        <p:txBody>
          <a:bodyPr wrap="none" lIns="91434" tIns="45717" rIns="91434" bIns="45717">
            <a:spAutoFit/>
          </a:bodyPr>
          <a:lstStyle/>
          <a:p>
            <a:r>
              <a:rPr lang="en-US" sz="1400" dirty="0"/>
              <a:t>reviews on hotels in London</a:t>
            </a:r>
          </a:p>
        </p:txBody>
      </p:sp>
      <p:sp>
        <p:nvSpPr>
          <p:cNvPr id="491532" name="Line 12"/>
          <p:cNvSpPr>
            <a:spLocks noChangeShapeType="1"/>
          </p:cNvSpPr>
          <p:nvPr/>
        </p:nvSpPr>
        <p:spPr bwMode="auto">
          <a:xfrm flipH="1" flipV="1">
            <a:off x="4822546" y="4387183"/>
            <a:ext cx="1511300" cy="647700"/>
          </a:xfrm>
          <a:prstGeom prst="line">
            <a:avLst/>
          </a:prstGeom>
          <a:noFill/>
          <a:ln w="9525">
            <a:solidFill>
              <a:schemeClr val="tx1"/>
            </a:solidFill>
            <a:round/>
            <a:headEnd/>
            <a:tailEnd type="triangle" w="med" len="med"/>
          </a:ln>
          <a:effectLst/>
        </p:spPr>
        <p:txBody>
          <a:bodyPr lIns="91434" tIns="45717" rIns="91434" bIns="45717"/>
          <a:lstStyle/>
          <a:p>
            <a:endParaRPr lang="en-US"/>
          </a:p>
        </p:txBody>
      </p:sp>
      <p:pic>
        <p:nvPicPr>
          <p:cNvPr id="491533" name="Picture 13" descr="flickr_logo"/>
          <p:cNvPicPr>
            <a:picLocks noChangeAspect="1" noChangeArrowheads="1"/>
          </p:cNvPicPr>
          <p:nvPr/>
        </p:nvPicPr>
        <p:blipFill>
          <a:blip r:embed="rId7" cstate="print"/>
          <a:srcRect/>
          <a:stretch>
            <a:fillRect/>
          </a:stretch>
        </p:blipFill>
        <p:spPr bwMode="auto">
          <a:xfrm>
            <a:off x="6384646" y="4874545"/>
            <a:ext cx="1543050" cy="609600"/>
          </a:xfrm>
          <a:prstGeom prst="rect">
            <a:avLst/>
          </a:prstGeom>
          <a:noFill/>
        </p:spPr>
      </p:pic>
      <p:sp>
        <p:nvSpPr>
          <p:cNvPr id="491534" name="Text Box 14"/>
          <p:cNvSpPr txBox="1">
            <a:spLocks noChangeArrowheads="1"/>
          </p:cNvSpPr>
          <p:nvPr/>
        </p:nvSpPr>
        <p:spPr bwMode="auto">
          <a:xfrm>
            <a:off x="5963968" y="4628489"/>
            <a:ext cx="2486823" cy="307771"/>
          </a:xfrm>
          <a:prstGeom prst="rect">
            <a:avLst/>
          </a:prstGeom>
          <a:noFill/>
          <a:ln w="9525">
            <a:noFill/>
            <a:miter lim="800000"/>
            <a:headEnd/>
            <a:tailEnd/>
          </a:ln>
          <a:effectLst/>
        </p:spPr>
        <p:txBody>
          <a:bodyPr wrap="none" lIns="91434" tIns="45717" rIns="91434" bIns="45717">
            <a:spAutoFit/>
          </a:bodyPr>
          <a:lstStyle/>
          <a:p>
            <a:r>
              <a:rPr lang="en-US" sz="1400" dirty="0"/>
              <a:t>Pictures and tags about London</a:t>
            </a:r>
          </a:p>
        </p:txBody>
      </p:sp>
      <p:grpSp>
        <p:nvGrpSpPr>
          <p:cNvPr id="2" name="Group 15"/>
          <p:cNvGrpSpPr>
            <a:grpSpLocks/>
          </p:cNvGrpSpPr>
          <p:nvPr/>
        </p:nvGrpSpPr>
        <p:grpSpPr bwMode="auto">
          <a:xfrm>
            <a:off x="4118457" y="4718978"/>
            <a:ext cx="2171700" cy="1681163"/>
            <a:chOff x="2776" y="2931"/>
            <a:chExt cx="1368" cy="1059"/>
          </a:xfrm>
        </p:grpSpPr>
        <p:sp>
          <p:nvSpPr>
            <p:cNvPr id="491536" name="Line 16"/>
            <p:cNvSpPr>
              <a:spLocks noChangeShapeType="1"/>
            </p:cNvSpPr>
            <p:nvPr/>
          </p:nvSpPr>
          <p:spPr bwMode="auto">
            <a:xfrm flipH="1" flipV="1">
              <a:off x="3107" y="2931"/>
              <a:ext cx="317" cy="681"/>
            </a:xfrm>
            <a:prstGeom prst="line">
              <a:avLst/>
            </a:prstGeom>
            <a:noFill/>
            <a:ln w="9525">
              <a:solidFill>
                <a:schemeClr val="tx1"/>
              </a:solidFill>
              <a:round/>
              <a:headEnd/>
              <a:tailEnd type="triangle" w="med" len="med"/>
            </a:ln>
            <a:effectLst/>
          </p:spPr>
          <p:txBody>
            <a:bodyPr/>
            <a:lstStyle/>
            <a:p>
              <a:endParaRPr lang="en-US"/>
            </a:p>
          </p:txBody>
        </p:sp>
        <p:grpSp>
          <p:nvGrpSpPr>
            <p:cNvPr id="3" name="Group 17"/>
            <p:cNvGrpSpPr>
              <a:grpSpLocks/>
            </p:cNvGrpSpPr>
            <p:nvPr/>
          </p:nvGrpSpPr>
          <p:grpSpPr bwMode="auto">
            <a:xfrm>
              <a:off x="2776" y="3240"/>
              <a:ext cx="1368" cy="750"/>
              <a:chOff x="2776" y="3240"/>
              <a:chExt cx="1368" cy="750"/>
            </a:xfrm>
          </p:grpSpPr>
          <p:pic>
            <p:nvPicPr>
              <p:cNvPr id="491538" name="Picture 18" descr="youtube_logo"/>
              <p:cNvPicPr>
                <a:picLocks noChangeAspect="1" noChangeArrowheads="1"/>
              </p:cNvPicPr>
              <p:nvPr/>
            </p:nvPicPr>
            <p:blipFill>
              <a:blip r:embed="rId8" cstate="print"/>
              <a:srcRect/>
              <a:stretch>
                <a:fillRect/>
              </a:stretch>
            </p:blipFill>
            <p:spPr bwMode="auto">
              <a:xfrm>
                <a:off x="3017" y="3240"/>
                <a:ext cx="858" cy="642"/>
              </a:xfrm>
              <a:prstGeom prst="rect">
                <a:avLst/>
              </a:prstGeom>
              <a:noFill/>
            </p:spPr>
          </p:pic>
          <p:sp>
            <p:nvSpPr>
              <p:cNvPr id="491539" name="Text Box 19"/>
              <p:cNvSpPr txBox="1">
                <a:spLocks noChangeArrowheads="1"/>
              </p:cNvSpPr>
              <p:nvPr/>
            </p:nvSpPr>
            <p:spPr bwMode="auto">
              <a:xfrm>
                <a:off x="2776" y="3796"/>
                <a:ext cx="1368" cy="194"/>
              </a:xfrm>
              <a:prstGeom prst="rect">
                <a:avLst/>
              </a:prstGeom>
              <a:noFill/>
              <a:ln w="9525">
                <a:noFill/>
                <a:miter lim="800000"/>
                <a:headEnd/>
                <a:tailEnd/>
              </a:ln>
              <a:effectLst/>
            </p:spPr>
            <p:txBody>
              <a:bodyPr wrap="none">
                <a:spAutoFit/>
              </a:bodyPr>
              <a:lstStyle/>
              <a:p>
                <a:r>
                  <a:rPr lang="en-US" sz="1400" dirty="0"/>
                  <a:t>Videos and tags for London</a:t>
                </a:r>
              </a:p>
            </p:txBody>
          </p:sp>
        </p:grpSp>
      </p:grpSp>
      <p:grpSp>
        <p:nvGrpSpPr>
          <p:cNvPr id="4" name="Group 20"/>
          <p:cNvGrpSpPr>
            <a:grpSpLocks/>
          </p:cNvGrpSpPr>
          <p:nvPr/>
        </p:nvGrpSpPr>
        <p:grpSpPr bwMode="auto">
          <a:xfrm>
            <a:off x="1249084" y="4558641"/>
            <a:ext cx="2492375" cy="1301749"/>
            <a:chOff x="947" y="2704"/>
            <a:chExt cx="1570" cy="820"/>
          </a:xfrm>
        </p:grpSpPr>
        <p:sp>
          <p:nvSpPr>
            <p:cNvPr id="491541" name="Line 21"/>
            <p:cNvSpPr>
              <a:spLocks noChangeShapeType="1"/>
            </p:cNvSpPr>
            <p:nvPr/>
          </p:nvSpPr>
          <p:spPr bwMode="auto">
            <a:xfrm flipV="1">
              <a:off x="2027" y="2704"/>
              <a:ext cx="490" cy="401"/>
            </a:xfrm>
            <a:prstGeom prst="line">
              <a:avLst/>
            </a:prstGeom>
            <a:noFill/>
            <a:ln w="9525">
              <a:solidFill>
                <a:schemeClr val="tx1"/>
              </a:solidFill>
              <a:round/>
              <a:headEnd/>
              <a:tailEnd type="triangle" w="med" len="med"/>
            </a:ln>
            <a:effectLst/>
          </p:spPr>
          <p:txBody>
            <a:bodyPr/>
            <a:lstStyle/>
            <a:p>
              <a:endParaRPr lang="en-US"/>
            </a:p>
          </p:txBody>
        </p:sp>
        <p:grpSp>
          <p:nvGrpSpPr>
            <p:cNvPr id="5" name="Group 22"/>
            <p:cNvGrpSpPr>
              <a:grpSpLocks/>
            </p:cNvGrpSpPr>
            <p:nvPr/>
          </p:nvGrpSpPr>
          <p:grpSpPr bwMode="auto">
            <a:xfrm>
              <a:off x="947" y="3163"/>
              <a:ext cx="1316" cy="361"/>
              <a:chOff x="947" y="3163"/>
              <a:chExt cx="1316" cy="361"/>
            </a:xfrm>
          </p:grpSpPr>
          <p:pic>
            <p:nvPicPr>
              <p:cNvPr id="491543" name="Picture 23" descr="linkedin_logo"/>
              <p:cNvPicPr>
                <a:picLocks noChangeAspect="1" noChangeArrowheads="1"/>
              </p:cNvPicPr>
              <p:nvPr/>
            </p:nvPicPr>
            <p:blipFill>
              <a:blip r:embed="rId9" cstate="print"/>
              <a:srcRect/>
              <a:stretch>
                <a:fillRect/>
              </a:stretch>
            </p:blipFill>
            <p:spPr bwMode="auto">
              <a:xfrm>
                <a:off x="1264" y="3163"/>
                <a:ext cx="714" cy="192"/>
              </a:xfrm>
              <a:prstGeom prst="rect">
                <a:avLst/>
              </a:prstGeom>
              <a:noFill/>
            </p:spPr>
          </p:pic>
          <p:sp>
            <p:nvSpPr>
              <p:cNvPr id="491544" name="Text Box 24"/>
              <p:cNvSpPr txBox="1">
                <a:spLocks noChangeArrowheads="1"/>
              </p:cNvSpPr>
              <p:nvPr/>
            </p:nvSpPr>
            <p:spPr bwMode="auto">
              <a:xfrm>
                <a:off x="947" y="3330"/>
                <a:ext cx="1316" cy="194"/>
              </a:xfrm>
              <a:prstGeom prst="rect">
                <a:avLst/>
              </a:prstGeom>
              <a:noFill/>
              <a:ln w="9525">
                <a:noFill/>
                <a:miter lim="800000"/>
                <a:headEnd/>
                <a:tailEnd/>
              </a:ln>
              <a:effectLst/>
            </p:spPr>
            <p:txBody>
              <a:bodyPr wrap="none">
                <a:spAutoFit/>
              </a:bodyPr>
              <a:lstStyle/>
              <a:p>
                <a:r>
                  <a:rPr lang="en-US" sz="1400"/>
                  <a:t>Social networks in London</a:t>
                </a:r>
              </a:p>
            </p:txBody>
          </p:sp>
        </p:grpSp>
      </p:grpSp>
      <p:sp>
        <p:nvSpPr>
          <p:cNvPr id="491545" name="Line 25"/>
          <p:cNvSpPr>
            <a:spLocks noChangeShapeType="1"/>
          </p:cNvSpPr>
          <p:nvPr/>
        </p:nvSpPr>
        <p:spPr bwMode="auto">
          <a:xfrm>
            <a:off x="2320630" y="3628357"/>
            <a:ext cx="1420829" cy="319078"/>
          </a:xfrm>
          <a:prstGeom prst="line">
            <a:avLst/>
          </a:prstGeom>
          <a:noFill/>
          <a:ln w="9525">
            <a:solidFill>
              <a:schemeClr val="tx1"/>
            </a:solidFill>
            <a:round/>
            <a:headEnd/>
            <a:tailEnd type="triangle" w="med" len="med"/>
          </a:ln>
          <a:effectLst/>
        </p:spPr>
        <p:txBody>
          <a:bodyPr lIns="91434" tIns="45717" rIns="91434" bIns="45717"/>
          <a:lstStyle/>
          <a:p>
            <a:endParaRPr lang="en-US"/>
          </a:p>
        </p:txBody>
      </p:sp>
      <p:sp>
        <p:nvSpPr>
          <p:cNvPr id="491546" name="Text Box 26"/>
          <p:cNvSpPr txBox="1">
            <a:spLocks noChangeArrowheads="1"/>
          </p:cNvSpPr>
          <p:nvPr/>
        </p:nvSpPr>
        <p:spPr bwMode="auto">
          <a:xfrm>
            <a:off x="602947" y="3947435"/>
            <a:ext cx="2319982" cy="307771"/>
          </a:xfrm>
          <a:prstGeom prst="rect">
            <a:avLst/>
          </a:prstGeom>
          <a:noFill/>
          <a:ln w="9525">
            <a:noFill/>
            <a:miter lim="800000"/>
            <a:headEnd/>
            <a:tailEnd/>
          </a:ln>
          <a:effectLst/>
        </p:spPr>
        <p:txBody>
          <a:bodyPr wrap="none" lIns="91434" tIns="45717" rIns="91434" bIns="45717">
            <a:spAutoFit/>
          </a:bodyPr>
          <a:lstStyle/>
          <a:p>
            <a:r>
              <a:rPr lang="en-US" sz="1400"/>
              <a:t>Wiki pages about the London</a:t>
            </a:r>
          </a:p>
        </p:txBody>
      </p:sp>
      <p:pic>
        <p:nvPicPr>
          <p:cNvPr id="491547" name="Picture 27" descr="100px-Wiki"/>
          <p:cNvPicPr>
            <a:picLocks noChangeAspect="1" noChangeArrowheads="1"/>
          </p:cNvPicPr>
          <p:nvPr/>
        </p:nvPicPr>
        <p:blipFill>
          <a:blip r:embed="rId10" cstate="print"/>
          <a:srcRect/>
          <a:stretch>
            <a:fillRect/>
          </a:stretch>
        </p:blipFill>
        <p:spPr bwMode="auto">
          <a:xfrm>
            <a:off x="1034746" y="2342473"/>
            <a:ext cx="1270000" cy="1460500"/>
          </a:xfrm>
          <a:prstGeom prst="rect">
            <a:avLst/>
          </a:prstGeom>
          <a:noFill/>
        </p:spPr>
      </p:pic>
      <p:sp>
        <p:nvSpPr>
          <p:cNvPr id="6" name="Θέση υποσέλιδου 5"/>
          <p:cNvSpPr>
            <a:spLocks noGrp="1"/>
          </p:cNvSpPr>
          <p:nvPr>
            <p:ph type="ftr" sz="quarter" idx="11"/>
          </p:nvPr>
        </p:nvSpPr>
        <p:spPr/>
        <p:txBody>
          <a:bodyPr/>
          <a:lstStyle/>
          <a:p>
            <a:pPr algn="ctr">
              <a:defRPr/>
            </a:pPr>
            <a:r>
              <a:rPr lang="en-US" smtClean="0"/>
              <a:t>Papadakis &amp; Palpanas, ScaDS, Leipzig, July 2016</a:t>
            </a:r>
            <a:endParaRPr lang="en-US" dirty="0"/>
          </a:p>
        </p:txBody>
      </p:sp>
    </p:spTree>
    <p:extLst>
      <p:ext uri="{BB962C8B-B14F-4D97-AF65-F5344CB8AC3E}">
        <p14:creationId xmlns:p14="http://schemas.microsoft.com/office/powerpoint/2010/main" val="116251293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pPr algn="ctr">
              <a:defRPr/>
            </a:pPr>
            <a:r>
              <a:rPr lang="en-US" smtClean="0"/>
              <a:t>Papadakis &amp; Palpanas, ScaDS, Leipzig, July 2016</a:t>
            </a:r>
            <a:endParaRPr lang="en-US" dirty="0"/>
          </a:p>
        </p:txBody>
      </p:sp>
      <p:sp>
        <p:nvSpPr>
          <p:cNvPr id="3" name="Content Placeholder 2"/>
          <p:cNvSpPr txBox="1">
            <a:spLocks/>
          </p:cNvSpPr>
          <p:nvPr/>
        </p:nvSpPr>
        <p:spPr bwMode="auto">
          <a:xfrm>
            <a:off x="0" y="721079"/>
            <a:ext cx="9144000" cy="4938161"/>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lvl1pPr marL="482600" indent="-482600" algn="l" rtl="0" eaLnBrk="1" fontAlgn="base" hangingPunct="1">
              <a:spcBef>
                <a:spcPts val="1063"/>
              </a:spcBef>
              <a:spcAft>
                <a:spcPct val="0"/>
              </a:spcAft>
              <a:buClr>
                <a:schemeClr val="accent1"/>
              </a:buClr>
              <a:buSzPct val="76000"/>
              <a:buFont typeface="Wingdings 3" pitchFamily="18" charset="2"/>
              <a:defRPr sz="4600" kern="1200">
                <a:solidFill>
                  <a:schemeClr val="tx1"/>
                </a:solidFill>
                <a:latin typeface="+mn-lt"/>
                <a:ea typeface="+mn-ea"/>
                <a:cs typeface="+mn-cs"/>
              </a:defRPr>
            </a:lvl1pPr>
            <a:lvl2pPr marL="966788" indent="-482600" algn="l" rtl="0" eaLnBrk="1" fontAlgn="base" hangingPunct="1">
              <a:spcBef>
                <a:spcPts val="875"/>
              </a:spcBef>
              <a:spcAft>
                <a:spcPct val="0"/>
              </a:spcAft>
              <a:buClr>
                <a:schemeClr val="accent2"/>
              </a:buClr>
              <a:buSzPct val="76000"/>
              <a:buFont typeface="Wingdings 3" pitchFamily="18" charset="2"/>
              <a:buChar char=""/>
              <a:defRPr sz="4100" kern="1200">
                <a:solidFill>
                  <a:schemeClr val="tx2"/>
                </a:solidFill>
                <a:latin typeface="+mn-lt"/>
                <a:ea typeface="+mn-ea"/>
                <a:cs typeface="+mn-cs"/>
              </a:defRPr>
            </a:lvl2pPr>
            <a:lvl3pPr marL="1449388" indent="-401638" algn="l" rtl="0" eaLnBrk="1" fontAlgn="base" hangingPunct="1">
              <a:spcBef>
                <a:spcPts val="875"/>
              </a:spcBef>
              <a:spcAft>
                <a:spcPct val="0"/>
              </a:spcAft>
              <a:buClr>
                <a:srgbClr val="BCBCBC"/>
              </a:buClr>
              <a:buSzPct val="76000"/>
              <a:buFont typeface="Wingdings 3" pitchFamily="18" charset="2"/>
              <a:buChar char=""/>
              <a:defRPr sz="3500" kern="1200">
                <a:solidFill>
                  <a:schemeClr val="tx1"/>
                </a:solidFill>
                <a:latin typeface="+mn-lt"/>
                <a:ea typeface="+mn-ea"/>
                <a:cs typeface="+mn-cs"/>
              </a:defRPr>
            </a:lvl3pPr>
            <a:lvl4pPr marL="1933575" indent="-401638" algn="l" rtl="0" eaLnBrk="1" fontAlgn="base" hangingPunct="1">
              <a:spcBef>
                <a:spcPts val="700"/>
              </a:spcBef>
              <a:spcAft>
                <a:spcPct val="0"/>
              </a:spcAft>
              <a:buClr>
                <a:srgbClr val="8BA2B4"/>
              </a:buClr>
              <a:buSzPct val="70000"/>
              <a:buFont typeface="Wingdings" pitchFamily="2" charset="2"/>
              <a:buChar char=""/>
              <a:defRPr sz="3200" kern="1200">
                <a:solidFill>
                  <a:schemeClr val="tx1"/>
                </a:solidFill>
                <a:latin typeface="+mn-lt"/>
                <a:ea typeface="+mn-ea"/>
                <a:cs typeface="+mn-cs"/>
              </a:defRPr>
            </a:lvl4pPr>
            <a:lvl5pPr marL="2416175" indent="-401638" algn="l" rtl="0" eaLnBrk="1" fontAlgn="base" hangingPunct="1">
              <a:spcBef>
                <a:spcPts val="525"/>
              </a:spcBef>
              <a:spcAft>
                <a:spcPct val="0"/>
              </a:spcAft>
              <a:buClr>
                <a:schemeClr val="accent2"/>
              </a:buClr>
              <a:buSzPct val="70000"/>
              <a:buFont typeface="Wingdings" pitchFamily="2" charset="2"/>
              <a:buChar char=""/>
              <a:defRPr sz="2800" kern="1200">
                <a:solidFill>
                  <a:schemeClr val="tx1"/>
                </a:solidFill>
                <a:latin typeface="+mn-lt"/>
                <a:ea typeface="+mn-ea"/>
                <a:cs typeface="+mn-cs"/>
              </a:defRPr>
            </a:lvl5pPr>
            <a:lvl6pPr marL="2900605" indent="-322289" algn="l" rtl="0" eaLnBrk="1" latinLnBrk="0" hangingPunct="1">
              <a:spcBef>
                <a:spcPts val="529"/>
              </a:spcBef>
              <a:buClr>
                <a:srgbClr val="9FB8CD">
                  <a:shade val="75000"/>
                </a:srgbClr>
              </a:buClr>
              <a:buSzPct val="75000"/>
              <a:buFont typeface="Wingdings 3"/>
              <a:buChar char=""/>
              <a:defRPr kumimoji="0" lang="en-US" sz="2800" kern="1200" smtClean="0">
                <a:solidFill>
                  <a:schemeClr val="tx1"/>
                </a:solidFill>
                <a:latin typeface="+mn-lt"/>
                <a:ea typeface="+mn-ea"/>
                <a:cs typeface="+mn-cs"/>
              </a:defRPr>
            </a:lvl6pPr>
            <a:lvl7pPr marL="3222894" indent="-322289" algn="l" rtl="0" eaLnBrk="1" latinLnBrk="0" hangingPunct="1">
              <a:spcBef>
                <a:spcPts val="529"/>
              </a:spcBef>
              <a:buClr>
                <a:srgbClr val="727CA3">
                  <a:shade val="75000"/>
                </a:srgbClr>
              </a:buClr>
              <a:buSzPct val="75000"/>
              <a:buFont typeface="Wingdings 3"/>
              <a:buChar char=""/>
              <a:defRPr kumimoji="0" lang="en-US" sz="2500" kern="1200" smtClean="0">
                <a:solidFill>
                  <a:schemeClr val="tx1"/>
                </a:solidFill>
                <a:latin typeface="+mn-lt"/>
                <a:ea typeface="+mn-ea"/>
                <a:cs typeface="+mn-cs"/>
              </a:defRPr>
            </a:lvl7pPr>
            <a:lvl8pPr marL="3545184" indent="-322289" algn="l" rtl="0" eaLnBrk="1" latinLnBrk="0" hangingPunct="1">
              <a:spcBef>
                <a:spcPts val="529"/>
              </a:spcBef>
              <a:buClr>
                <a:prstClr val="white">
                  <a:shade val="50000"/>
                </a:prstClr>
              </a:buClr>
              <a:buSzPct val="75000"/>
              <a:buFont typeface="Wingdings 3"/>
              <a:buChar char=""/>
              <a:defRPr kumimoji="0" lang="en-US" sz="2500" kern="1200" smtClean="0">
                <a:solidFill>
                  <a:schemeClr val="tx1"/>
                </a:solidFill>
                <a:latin typeface="+mn-lt"/>
                <a:ea typeface="+mn-ea"/>
                <a:cs typeface="+mn-cs"/>
              </a:defRPr>
            </a:lvl8pPr>
            <a:lvl9pPr marL="3867473" indent="-322289" algn="l" rtl="0" eaLnBrk="1" latinLnBrk="0" hangingPunct="1">
              <a:spcBef>
                <a:spcPts val="529"/>
              </a:spcBef>
              <a:buClr>
                <a:srgbClr val="9FB8CD"/>
              </a:buClr>
              <a:buSzPct val="75000"/>
              <a:buFont typeface="Wingdings 3"/>
              <a:buChar char=""/>
              <a:defRPr kumimoji="0" lang="en-US" sz="2100" kern="1200" smtClean="0">
                <a:solidFill>
                  <a:schemeClr val="tx1"/>
                </a:solidFill>
                <a:latin typeface="+mn-lt"/>
                <a:ea typeface="+mn-ea"/>
                <a:cs typeface="+mn-cs"/>
              </a:defRPr>
            </a:lvl9pPr>
          </a:lstStyle>
          <a:p>
            <a:pPr marL="0" indent="0" algn="ctr"/>
            <a:endParaRPr lang="de-DE" sz="2300" dirty="0"/>
          </a:p>
          <a:p>
            <a:pPr marL="0" indent="0" algn="ctr"/>
            <a:endParaRPr lang="de-DE" sz="2300" dirty="0"/>
          </a:p>
          <a:p>
            <a:pPr marL="0" indent="0" algn="ctr"/>
            <a:endParaRPr lang="de-DE" sz="2300" dirty="0"/>
          </a:p>
          <a:p>
            <a:pPr marL="0" indent="0" algn="ctr"/>
            <a:endParaRPr lang="de-DE" sz="2300" dirty="0"/>
          </a:p>
          <a:p>
            <a:pPr marL="0" indent="0"/>
            <a:r>
              <a:rPr lang="de-DE" sz="3400" dirty="0">
                <a:solidFill>
                  <a:schemeClr val="tx1">
                    <a:lumMod val="65000"/>
                    <a:lumOff val="35000"/>
                  </a:schemeClr>
                </a:solidFill>
              </a:rPr>
              <a:t>	Part </a:t>
            </a:r>
            <a:r>
              <a:rPr lang="de-DE" sz="3400" dirty="0" smtClean="0">
                <a:solidFill>
                  <a:schemeClr val="tx1">
                    <a:lumMod val="65000"/>
                    <a:lumOff val="35000"/>
                  </a:schemeClr>
                </a:solidFill>
              </a:rPr>
              <a:t>5:</a:t>
            </a:r>
            <a:r>
              <a:rPr lang="de-DE" sz="3400" dirty="0">
                <a:solidFill>
                  <a:schemeClr val="tx1">
                    <a:lumMod val="65000"/>
                    <a:lumOff val="35000"/>
                  </a:schemeClr>
                </a:solidFill>
              </a:rPr>
              <a:t/>
            </a:r>
            <a:br>
              <a:rPr lang="de-DE" sz="3400" dirty="0">
                <a:solidFill>
                  <a:schemeClr val="tx1">
                    <a:lumMod val="65000"/>
                    <a:lumOff val="35000"/>
                  </a:schemeClr>
                </a:solidFill>
              </a:rPr>
            </a:br>
            <a:r>
              <a:rPr lang="de-DE" sz="3400" dirty="0">
                <a:solidFill>
                  <a:schemeClr val="tx1">
                    <a:lumMod val="65000"/>
                    <a:lumOff val="35000"/>
                  </a:schemeClr>
                </a:solidFill>
              </a:rPr>
              <a:t>	</a:t>
            </a:r>
            <a:r>
              <a:rPr lang="de-DE" sz="4500" dirty="0"/>
              <a:t>Meta-blocking</a:t>
            </a:r>
          </a:p>
        </p:txBody>
      </p:sp>
    </p:spTree>
    <p:extLst>
      <p:ext uri="{BB962C8B-B14F-4D97-AF65-F5344CB8AC3E}">
        <p14:creationId xmlns:p14="http://schemas.microsoft.com/office/powerpoint/2010/main" val="244690008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rmAutofit/>
          </a:bodyPr>
          <a:lstStyle/>
          <a:p>
            <a:r>
              <a:rPr lang="en-US" dirty="0" smtClean="0"/>
              <a:t>Motivation</a:t>
            </a:r>
            <a:endParaRPr lang="en-US" sz="2400" dirty="0"/>
          </a:p>
        </p:txBody>
      </p:sp>
      <p:sp>
        <p:nvSpPr>
          <p:cNvPr id="3" name="Content Placeholder 2"/>
          <p:cNvSpPr>
            <a:spLocks noGrp="1"/>
          </p:cNvSpPr>
          <p:nvPr>
            <p:ph idx="1"/>
          </p:nvPr>
        </p:nvSpPr>
        <p:spPr>
          <a:xfrm>
            <a:off x="107504" y="908720"/>
            <a:ext cx="9036496" cy="5949280"/>
          </a:xfrm>
        </p:spPr>
        <p:txBody>
          <a:bodyPr>
            <a:normAutofit/>
          </a:bodyPr>
          <a:lstStyle/>
          <a:p>
            <a:pPr marL="24320" lvl="1" indent="-24320" algn="ctr" defTabSz="299048">
              <a:buNone/>
            </a:pPr>
            <a:endParaRPr lang="en-US" sz="3300" dirty="0" smtClean="0"/>
          </a:p>
          <a:p>
            <a:pPr marL="24320" lvl="1" indent="-24320" algn="ctr" defTabSz="299048">
              <a:buNone/>
            </a:pPr>
            <a:endParaRPr lang="en-US" sz="800" b="1" dirty="0" smtClean="0"/>
          </a:p>
          <a:p>
            <a:pPr marL="24320" lvl="1" indent="-24320" algn="ctr" defTabSz="299048">
              <a:buNone/>
            </a:pPr>
            <a:r>
              <a:rPr lang="en-US" sz="2000" b="1" dirty="0" err="1" smtClean="0"/>
              <a:t>DBPedia</a:t>
            </a:r>
            <a:r>
              <a:rPr lang="en-US" sz="2000" b="1" dirty="0" smtClean="0"/>
              <a:t> </a:t>
            </a:r>
            <a:r>
              <a:rPr lang="en-US" sz="2000" b="1" dirty="0"/>
              <a:t>3.0rc ↔ </a:t>
            </a:r>
            <a:r>
              <a:rPr lang="en-US" sz="2000" b="1" dirty="0" err="1"/>
              <a:t>DBPedia</a:t>
            </a:r>
            <a:r>
              <a:rPr lang="en-US" sz="2000" b="1" dirty="0"/>
              <a:t> </a:t>
            </a:r>
            <a:r>
              <a:rPr lang="en-US" sz="2000" b="1" dirty="0" smtClean="0"/>
              <a:t>3.4</a:t>
            </a:r>
            <a:endParaRPr lang="en-US" sz="2000" dirty="0" smtClean="0"/>
          </a:p>
          <a:p>
            <a:pPr marL="24320" lvl="1" indent="-24320" algn="ctr" defTabSz="299048">
              <a:buNone/>
            </a:pPr>
            <a:r>
              <a:rPr lang="en-US" sz="2000" dirty="0"/>
              <a:t> 1.2 million entities ↔ 2.2 million entities</a:t>
            </a:r>
            <a:br>
              <a:rPr lang="en-US" sz="2000" dirty="0"/>
            </a:br>
            <a:r>
              <a:rPr lang="en-US" sz="2000" b="1" dirty="0" smtClean="0"/>
              <a:t/>
            </a:r>
            <a:br>
              <a:rPr lang="en-US" sz="2000" b="1" dirty="0" smtClean="0"/>
            </a:br>
            <a:r>
              <a:rPr lang="en-US" sz="700" b="1" dirty="0" smtClean="0"/>
              <a:t> </a:t>
            </a:r>
            <a:endParaRPr lang="en-US" sz="2000" b="1" dirty="0" smtClean="0"/>
          </a:p>
        </p:txBody>
      </p:sp>
      <p:sp>
        <p:nvSpPr>
          <p:cNvPr id="4" name="Footer Placeholder 3"/>
          <p:cNvSpPr>
            <a:spLocks noGrp="1"/>
          </p:cNvSpPr>
          <p:nvPr>
            <p:ph type="ftr" sz="quarter" idx="11"/>
          </p:nvPr>
        </p:nvSpPr>
        <p:spPr/>
        <p:txBody>
          <a:bodyPr/>
          <a:lstStyle/>
          <a:p>
            <a:r>
              <a:rPr lang="en-US" smtClean="0"/>
              <a:t>Papadakis &amp; Palpanas, ScaDS, Leipzig, July 2016</a:t>
            </a:r>
            <a:endParaRPr lang="el-GR"/>
          </a:p>
        </p:txBody>
      </p:sp>
      <p:sp>
        <p:nvSpPr>
          <p:cNvPr id="5" name="TextBox 4"/>
          <p:cNvSpPr txBox="1"/>
          <p:nvPr/>
        </p:nvSpPr>
        <p:spPr>
          <a:xfrm>
            <a:off x="2251205" y="837855"/>
            <a:ext cx="1336176" cy="523220"/>
          </a:xfrm>
          <a:prstGeom prst="rect">
            <a:avLst/>
          </a:prstGeom>
          <a:noFill/>
          <a:ln w="28575">
            <a:solidFill>
              <a:schemeClr val="tx1"/>
            </a:solidFill>
          </a:ln>
        </p:spPr>
        <p:txBody>
          <a:bodyPr wrap="square" rtlCol="0">
            <a:spAutoFit/>
          </a:bodyPr>
          <a:lstStyle/>
          <a:p>
            <a:pPr algn="ctr"/>
            <a:r>
              <a:rPr lang="en-US" sz="1400" b="1" dirty="0" smtClean="0"/>
              <a:t>Block</a:t>
            </a:r>
          </a:p>
          <a:p>
            <a:pPr algn="ctr"/>
            <a:r>
              <a:rPr lang="en-US" sz="1400" b="1" dirty="0" smtClean="0"/>
              <a:t>Building</a:t>
            </a:r>
          </a:p>
        </p:txBody>
      </p:sp>
      <p:sp>
        <p:nvSpPr>
          <p:cNvPr id="6" name="TextBox 5"/>
          <p:cNvSpPr txBox="1"/>
          <p:nvPr/>
        </p:nvSpPr>
        <p:spPr>
          <a:xfrm>
            <a:off x="5851605" y="839874"/>
            <a:ext cx="1336176" cy="523220"/>
          </a:xfrm>
          <a:prstGeom prst="rect">
            <a:avLst/>
          </a:prstGeom>
          <a:noFill/>
          <a:ln w="28575">
            <a:solidFill>
              <a:schemeClr val="tx1"/>
            </a:solidFill>
          </a:ln>
        </p:spPr>
        <p:txBody>
          <a:bodyPr wrap="square" rtlCol="0">
            <a:spAutoFit/>
          </a:bodyPr>
          <a:lstStyle>
            <a:defPPr>
              <a:defRPr lang="el-GR"/>
            </a:defPPr>
            <a:lvl1pPr algn="ctr">
              <a:defRPr sz="1400" b="1"/>
            </a:lvl1pPr>
          </a:lstStyle>
          <a:p>
            <a:r>
              <a:rPr lang="en-US" dirty="0"/>
              <a:t>Comparison</a:t>
            </a:r>
          </a:p>
          <a:p>
            <a:r>
              <a:rPr lang="en-US" dirty="0"/>
              <a:t>Cleaning</a:t>
            </a:r>
          </a:p>
        </p:txBody>
      </p:sp>
      <p:cxnSp>
        <p:nvCxnSpPr>
          <p:cNvPr id="7" name="Ευθύγραμμο βέλος σύνδεσης 105"/>
          <p:cNvCxnSpPr/>
          <p:nvPr/>
        </p:nvCxnSpPr>
        <p:spPr>
          <a:xfrm>
            <a:off x="7196308" y="1082819"/>
            <a:ext cx="32961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41"/>
          <p:cNvCxnSpPr/>
          <p:nvPr/>
        </p:nvCxnSpPr>
        <p:spPr>
          <a:xfrm>
            <a:off x="1790582" y="1099465"/>
            <a:ext cx="46526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19581" y="905599"/>
            <a:ext cx="292054" cy="369332"/>
          </a:xfrm>
          <a:prstGeom prst="rect">
            <a:avLst/>
          </a:prstGeom>
          <a:noFill/>
        </p:spPr>
        <p:txBody>
          <a:bodyPr wrap="square" rtlCol="0">
            <a:spAutoFit/>
          </a:bodyPr>
          <a:lstStyle/>
          <a:p>
            <a:r>
              <a:rPr lang="en-US" b="1" dirty="0" smtClean="0"/>
              <a:t>E</a:t>
            </a:r>
            <a:endParaRPr lang="en-US" b="1" dirty="0"/>
          </a:p>
        </p:txBody>
      </p:sp>
      <p:sp>
        <p:nvSpPr>
          <p:cNvPr id="10" name="TextBox 9"/>
          <p:cNvSpPr txBox="1"/>
          <p:nvPr/>
        </p:nvSpPr>
        <p:spPr>
          <a:xfrm>
            <a:off x="7525923" y="887393"/>
            <a:ext cx="292054" cy="369332"/>
          </a:xfrm>
          <a:prstGeom prst="rect">
            <a:avLst/>
          </a:prstGeom>
          <a:noFill/>
        </p:spPr>
        <p:txBody>
          <a:bodyPr wrap="square" rtlCol="0">
            <a:spAutoFit/>
          </a:bodyPr>
          <a:lstStyle/>
          <a:p>
            <a:r>
              <a:rPr lang="en-US" b="1" dirty="0" smtClean="0"/>
              <a:t>B</a:t>
            </a:r>
            <a:endParaRPr lang="en-US" b="1" dirty="0"/>
          </a:p>
        </p:txBody>
      </p:sp>
      <p:cxnSp>
        <p:nvCxnSpPr>
          <p:cNvPr id="11" name="Ευθύγραμμο βέλος σύνδεσης 41"/>
          <p:cNvCxnSpPr/>
          <p:nvPr/>
        </p:nvCxnSpPr>
        <p:spPr>
          <a:xfrm>
            <a:off x="3592018" y="1098322"/>
            <a:ext cx="46526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057278" y="836712"/>
            <a:ext cx="1336176" cy="523220"/>
          </a:xfrm>
          <a:prstGeom prst="rect">
            <a:avLst/>
          </a:prstGeom>
          <a:noFill/>
          <a:ln w="28575">
            <a:solidFill>
              <a:schemeClr val="tx1"/>
            </a:solidFill>
          </a:ln>
        </p:spPr>
        <p:txBody>
          <a:bodyPr wrap="square" rtlCol="0">
            <a:spAutoFit/>
          </a:bodyPr>
          <a:lstStyle/>
          <a:p>
            <a:pPr algn="ctr"/>
            <a:r>
              <a:rPr lang="en-US" sz="1400" b="1" dirty="0" smtClean="0"/>
              <a:t>Block</a:t>
            </a:r>
          </a:p>
          <a:p>
            <a:pPr algn="ctr"/>
            <a:r>
              <a:rPr lang="en-US" sz="1400" b="1" dirty="0" smtClean="0"/>
              <a:t>Cleaning</a:t>
            </a:r>
          </a:p>
        </p:txBody>
      </p:sp>
      <p:cxnSp>
        <p:nvCxnSpPr>
          <p:cNvPr id="13" name="Ευθύγραμμο βέλος σύνδεσης 41"/>
          <p:cNvCxnSpPr/>
          <p:nvPr/>
        </p:nvCxnSpPr>
        <p:spPr>
          <a:xfrm>
            <a:off x="5393454" y="1082819"/>
            <a:ext cx="46526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76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rmAutofit/>
          </a:bodyPr>
          <a:lstStyle/>
          <a:p>
            <a:r>
              <a:rPr lang="en-US" dirty="0" smtClean="0"/>
              <a:t>Motivation</a:t>
            </a:r>
            <a:endParaRPr lang="en-US" sz="2400" dirty="0"/>
          </a:p>
        </p:txBody>
      </p:sp>
      <p:sp>
        <p:nvSpPr>
          <p:cNvPr id="3" name="Content Placeholder 2"/>
          <p:cNvSpPr>
            <a:spLocks noGrp="1"/>
          </p:cNvSpPr>
          <p:nvPr>
            <p:ph idx="1"/>
          </p:nvPr>
        </p:nvSpPr>
        <p:spPr>
          <a:xfrm>
            <a:off x="107504" y="908720"/>
            <a:ext cx="9036496" cy="5949280"/>
          </a:xfrm>
        </p:spPr>
        <p:txBody>
          <a:bodyPr>
            <a:normAutofit/>
          </a:bodyPr>
          <a:lstStyle/>
          <a:p>
            <a:pPr marL="24320" lvl="1" indent="-24320" algn="ctr" defTabSz="299048">
              <a:buNone/>
            </a:pPr>
            <a:endParaRPr lang="en-US" sz="3300" dirty="0" smtClean="0"/>
          </a:p>
          <a:p>
            <a:pPr marL="24320" lvl="1" indent="-24320" algn="ctr" defTabSz="299048">
              <a:buNone/>
            </a:pPr>
            <a:endParaRPr lang="en-US" sz="800" b="1" dirty="0" smtClean="0"/>
          </a:p>
          <a:p>
            <a:pPr marL="24320" lvl="1" indent="-24320" algn="ctr" defTabSz="299048">
              <a:buNone/>
            </a:pPr>
            <a:r>
              <a:rPr lang="en-US" sz="2000" b="1" dirty="0" err="1" smtClean="0"/>
              <a:t>DBPedia</a:t>
            </a:r>
            <a:r>
              <a:rPr lang="en-US" sz="2000" b="1" dirty="0" smtClean="0"/>
              <a:t> </a:t>
            </a:r>
            <a:r>
              <a:rPr lang="en-US" sz="2000" b="1" dirty="0"/>
              <a:t>3.0rc ↔ </a:t>
            </a:r>
            <a:r>
              <a:rPr lang="en-US" sz="2000" b="1" dirty="0" err="1"/>
              <a:t>DBPedia</a:t>
            </a:r>
            <a:r>
              <a:rPr lang="en-US" sz="2000" b="1" dirty="0"/>
              <a:t> </a:t>
            </a:r>
            <a:r>
              <a:rPr lang="en-US" sz="2000" b="1" dirty="0" smtClean="0"/>
              <a:t>3.4</a:t>
            </a:r>
            <a:endParaRPr lang="en-US" sz="2000" dirty="0" smtClean="0"/>
          </a:p>
          <a:p>
            <a:pPr marL="24320" lvl="1" indent="-24320" algn="ctr" defTabSz="299048">
              <a:buNone/>
            </a:pPr>
            <a:r>
              <a:rPr lang="en-US" sz="2000" dirty="0"/>
              <a:t> 1.2 million entities ↔ 2.2 million entities</a:t>
            </a:r>
            <a:br>
              <a:rPr lang="en-US" sz="2000" dirty="0"/>
            </a:br>
            <a:endParaRPr lang="en-US" sz="1100" dirty="0" smtClean="0"/>
          </a:p>
          <a:p>
            <a:pPr marL="24320" lvl="1" indent="-24320" algn="ctr" defTabSz="299048">
              <a:buNone/>
            </a:pPr>
            <a:r>
              <a:rPr lang="en-US" sz="2000" u="sng" dirty="0" smtClean="0"/>
              <a:t>Brute-force approach</a:t>
            </a:r>
          </a:p>
          <a:p>
            <a:pPr marL="24320" lvl="1" indent="-24320" defTabSz="299048">
              <a:buNone/>
            </a:pPr>
            <a:r>
              <a:rPr lang="en-US" sz="2000" dirty="0" smtClean="0"/>
              <a:t>Comparisons</a:t>
            </a:r>
            <a:r>
              <a:rPr lang="en-US" sz="2000" dirty="0"/>
              <a:t>: 2.58 ∙ 10</a:t>
            </a:r>
            <a:r>
              <a:rPr lang="en-US" sz="2000" baseline="30000" dirty="0"/>
              <a:t>12</a:t>
            </a:r>
          </a:p>
          <a:p>
            <a:pPr marL="24320" lvl="1" indent="-24320" defTabSz="299048">
              <a:buNone/>
            </a:pPr>
            <a:r>
              <a:rPr lang="en-US" sz="2000" dirty="0"/>
              <a:t>Recall: 100%</a:t>
            </a:r>
          </a:p>
          <a:p>
            <a:pPr marL="24320" lvl="1" indent="-24320" defTabSz="299048">
              <a:buNone/>
            </a:pPr>
            <a:r>
              <a:rPr lang="en-US" sz="2000" dirty="0"/>
              <a:t>Running time: 1,344 days → </a:t>
            </a:r>
            <a:r>
              <a:rPr lang="en-US" sz="2000" b="1" dirty="0"/>
              <a:t>3.7 </a:t>
            </a:r>
            <a:r>
              <a:rPr lang="en-US" sz="2000" b="1" dirty="0" smtClean="0"/>
              <a:t>years</a:t>
            </a:r>
          </a:p>
          <a:p>
            <a:pPr marL="24320" lvl="1" indent="-24320" defTabSz="299048">
              <a:buNone/>
            </a:pPr>
            <a:endParaRPr lang="en-US" sz="700" dirty="0"/>
          </a:p>
          <a:p>
            <a:pPr marL="24320" lvl="1" indent="-24320" algn="ctr" defTabSz="299048">
              <a:buNone/>
            </a:pPr>
            <a:r>
              <a:rPr lang="en-US" sz="2300" b="1" dirty="0" smtClean="0"/>
              <a:t/>
            </a:r>
            <a:br>
              <a:rPr lang="en-US" sz="2300" b="1" dirty="0" smtClean="0"/>
            </a:br>
            <a:r>
              <a:rPr lang="en-US" sz="800" b="1" dirty="0" smtClean="0"/>
              <a:t> </a:t>
            </a:r>
            <a:endParaRPr lang="en-US" sz="2300" b="1" dirty="0" smtClean="0"/>
          </a:p>
        </p:txBody>
      </p:sp>
      <p:sp>
        <p:nvSpPr>
          <p:cNvPr id="4" name="Footer Placeholder 3"/>
          <p:cNvSpPr>
            <a:spLocks noGrp="1"/>
          </p:cNvSpPr>
          <p:nvPr>
            <p:ph type="ftr" sz="quarter" idx="11"/>
          </p:nvPr>
        </p:nvSpPr>
        <p:spPr/>
        <p:txBody>
          <a:bodyPr/>
          <a:lstStyle/>
          <a:p>
            <a:r>
              <a:rPr lang="en-US" smtClean="0"/>
              <a:t>Papadakis &amp; Palpanas, ScaDS, Leipzig, July 2016</a:t>
            </a:r>
            <a:endParaRPr lang="el-GR"/>
          </a:p>
        </p:txBody>
      </p:sp>
      <p:sp>
        <p:nvSpPr>
          <p:cNvPr id="5" name="TextBox 4"/>
          <p:cNvSpPr txBox="1"/>
          <p:nvPr/>
        </p:nvSpPr>
        <p:spPr>
          <a:xfrm>
            <a:off x="2251205" y="837855"/>
            <a:ext cx="1336176" cy="523220"/>
          </a:xfrm>
          <a:prstGeom prst="rect">
            <a:avLst/>
          </a:prstGeom>
          <a:noFill/>
          <a:ln w="28575">
            <a:solidFill>
              <a:schemeClr val="tx1"/>
            </a:solidFill>
          </a:ln>
        </p:spPr>
        <p:txBody>
          <a:bodyPr wrap="square" rtlCol="0">
            <a:spAutoFit/>
          </a:bodyPr>
          <a:lstStyle/>
          <a:p>
            <a:pPr algn="ctr"/>
            <a:r>
              <a:rPr lang="en-US" sz="1400" b="1" dirty="0" smtClean="0"/>
              <a:t>Block</a:t>
            </a:r>
          </a:p>
          <a:p>
            <a:pPr algn="ctr"/>
            <a:r>
              <a:rPr lang="en-US" sz="1400" b="1" dirty="0" smtClean="0"/>
              <a:t>Building</a:t>
            </a:r>
          </a:p>
        </p:txBody>
      </p:sp>
      <p:sp>
        <p:nvSpPr>
          <p:cNvPr id="6" name="TextBox 5"/>
          <p:cNvSpPr txBox="1"/>
          <p:nvPr/>
        </p:nvSpPr>
        <p:spPr>
          <a:xfrm>
            <a:off x="5851605" y="839874"/>
            <a:ext cx="1336176" cy="523220"/>
          </a:xfrm>
          <a:prstGeom prst="rect">
            <a:avLst/>
          </a:prstGeom>
          <a:noFill/>
          <a:ln w="28575">
            <a:solidFill>
              <a:schemeClr val="tx1"/>
            </a:solidFill>
          </a:ln>
        </p:spPr>
        <p:txBody>
          <a:bodyPr wrap="square" rtlCol="0">
            <a:spAutoFit/>
          </a:bodyPr>
          <a:lstStyle>
            <a:defPPr>
              <a:defRPr lang="el-GR"/>
            </a:defPPr>
            <a:lvl1pPr algn="ctr">
              <a:defRPr sz="1400" b="1"/>
            </a:lvl1pPr>
          </a:lstStyle>
          <a:p>
            <a:r>
              <a:rPr lang="en-US" dirty="0"/>
              <a:t>Comparison</a:t>
            </a:r>
          </a:p>
          <a:p>
            <a:r>
              <a:rPr lang="en-US" dirty="0"/>
              <a:t>Cleaning</a:t>
            </a:r>
          </a:p>
        </p:txBody>
      </p:sp>
      <p:cxnSp>
        <p:nvCxnSpPr>
          <p:cNvPr id="7" name="Ευθύγραμμο βέλος σύνδεσης 105"/>
          <p:cNvCxnSpPr/>
          <p:nvPr/>
        </p:nvCxnSpPr>
        <p:spPr>
          <a:xfrm>
            <a:off x="7196308" y="1082819"/>
            <a:ext cx="32961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41"/>
          <p:cNvCxnSpPr/>
          <p:nvPr/>
        </p:nvCxnSpPr>
        <p:spPr>
          <a:xfrm>
            <a:off x="1790582" y="1099465"/>
            <a:ext cx="46526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19581" y="905599"/>
            <a:ext cx="292054" cy="369332"/>
          </a:xfrm>
          <a:prstGeom prst="rect">
            <a:avLst/>
          </a:prstGeom>
          <a:noFill/>
        </p:spPr>
        <p:txBody>
          <a:bodyPr wrap="square" rtlCol="0">
            <a:spAutoFit/>
          </a:bodyPr>
          <a:lstStyle/>
          <a:p>
            <a:r>
              <a:rPr lang="en-US" b="1" dirty="0" smtClean="0"/>
              <a:t>E</a:t>
            </a:r>
            <a:endParaRPr lang="en-US" b="1" dirty="0"/>
          </a:p>
        </p:txBody>
      </p:sp>
      <p:sp>
        <p:nvSpPr>
          <p:cNvPr id="10" name="TextBox 9"/>
          <p:cNvSpPr txBox="1"/>
          <p:nvPr/>
        </p:nvSpPr>
        <p:spPr>
          <a:xfrm>
            <a:off x="7525923" y="887393"/>
            <a:ext cx="292054" cy="369332"/>
          </a:xfrm>
          <a:prstGeom prst="rect">
            <a:avLst/>
          </a:prstGeom>
          <a:noFill/>
        </p:spPr>
        <p:txBody>
          <a:bodyPr wrap="square" rtlCol="0">
            <a:spAutoFit/>
          </a:bodyPr>
          <a:lstStyle/>
          <a:p>
            <a:r>
              <a:rPr lang="en-US" b="1" dirty="0" smtClean="0"/>
              <a:t>B</a:t>
            </a:r>
            <a:endParaRPr lang="en-US" b="1" dirty="0"/>
          </a:p>
        </p:txBody>
      </p:sp>
      <p:cxnSp>
        <p:nvCxnSpPr>
          <p:cNvPr id="11" name="Ευθύγραμμο βέλος σύνδεσης 41"/>
          <p:cNvCxnSpPr/>
          <p:nvPr/>
        </p:nvCxnSpPr>
        <p:spPr>
          <a:xfrm>
            <a:off x="3592018" y="1098322"/>
            <a:ext cx="46526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057278" y="836712"/>
            <a:ext cx="1336176" cy="523220"/>
          </a:xfrm>
          <a:prstGeom prst="rect">
            <a:avLst/>
          </a:prstGeom>
          <a:noFill/>
          <a:ln w="28575">
            <a:solidFill>
              <a:schemeClr val="tx1"/>
            </a:solidFill>
          </a:ln>
        </p:spPr>
        <p:txBody>
          <a:bodyPr wrap="square" rtlCol="0">
            <a:spAutoFit/>
          </a:bodyPr>
          <a:lstStyle/>
          <a:p>
            <a:pPr algn="ctr"/>
            <a:r>
              <a:rPr lang="en-US" sz="1400" b="1" dirty="0" smtClean="0"/>
              <a:t>Block</a:t>
            </a:r>
          </a:p>
          <a:p>
            <a:pPr algn="ctr"/>
            <a:r>
              <a:rPr lang="en-US" sz="1400" b="1" dirty="0" smtClean="0"/>
              <a:t>Cleaning</a:t>
            </a:r>
          </a:p>
        </p:txBody>
      </p:sp>
      <p:cxnSp>
        <p:nvCxnSpPr>
          <p:cNvPr id="13" name="Ευθύγραμμο βέλος σύνδεσης 41"/>
          <p:cNvCxnSpPr/>
          <p:nvPr/>
        </p:nvCxnSpPr>
        <p:spPr>
          <a:xfrm>
            <a:off x="5393454" y="1082819"/>
            <a:ext cx="46526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707062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rmAutofit/>
          </a:bodyPr>
          <a:lstStyle/>
          <a:p>
            <a:r>
              <a:rPr lang="en-US" dirty="0" smtClean="0"/>
              <a:t>Motivation</a:t>
            </a:r>
            <a:endParaRPr lang="en-US" sz="2400" dirty="0"/>
          </a:p>
        </p:txBody>
      </p:sp>
      <p:sp>
        <p:nvSpPr>
          <p:cNvPr id="3" name="Content Placeholder 2"/>
          <p:cNvSpPr>
            <a:spLocks noGrp="1"/>
          </p:cNvSpPr>
          <p:nvPr>
            <p:ph idx="1"/>
          </p:nvPr>
        </p:nvSpPr>
        <p:spPr>
          <a:xfrm>
            <a:off x="107504" y="908720"/>
            <a:ext cx="9036496" cy="5949280"/>
          </a:xfrm>
        </p:spPr>
        <p:txBody>
          <a:bodyPr>
            <a:normAutofit/>
          </a:bodyPr>
          <a:lstStyle/>
          <a:p>
            <a:pPr marL="24320" lvl="1" indent="-24320" algn="ctr" defTabSz="299048">
              <a:buNone/>
            </a:pPr>
            <a:endParaRPr lang="en-US" sz="3300" dirty="0" smtClean="0"/>
          </a:p>
          <a:p>
            <a:pPr marL="24320" lvl="1" indent="-24320" algn="ctr" defTabSz="299048">
              <a:buNone/>
            </a:pPr>
            <a:endParaRPr lang="en-US" sz="800" b="1" dirty="0" smtClean="0"/>
          </a:p>
          <a:p>
            <a:pPr marL="24320" lvl="1" indent="-24320" algn="ctr" defTabSz="299048">
              <a:buNone/>
            </a:pPr>
            <a:r>
              <a:rPr lang="en-US" sz="2000" b="1" dirty="0" err="1" smtClean="0"/>
              <a:t>DBPedia</a:t>
            </a:r>
            <a:r>
              <a:rPr lang="en-US" sz="2000" b="1" dirty="0" smtClean="0"/>
              <a:t> </a:t>
            </a:r>
            <a:r>
              <a:rPr lang="en-US" sz="2000" b="1" dirty="0"/>
              <a:t>3.0rc ↔ </a:t>
            </a:r>
            <a:r>
              <a:rPr lang="en-US" sz="2000" b="1" dirty="0" err="1"/>
              <a:t>DBPedia</a:t>
            </a:r>
            <a:r>
              <a:rPr lang="en-US" sz="2000" b="1" dirty="0"/>
              <a:t> </a:t>
            </a:r>
            <a:r>
              <a:rPr lang="en-US" sz="2000" b="1" dirty="0" smtClean="0"/>
              <a:t>3.4</a:t>
            </a:r>
            <a:endParaRPr lang="en-US" sz="2000" dirty="0" smtClean="0"/>
          </a:p>
          <a:p>
            <a:pPr marL="24320" lvl="1" indent="-24320" algn="ctr" defTabSz="299048">
              <a:buNone/>
            </a:pPr>
            <a:r>
              <a:rPr lang="en-US" sz="2000" dirty="0"/>
              <a:t> 1.2 million entities ↔ 2.2 million entities</a:t>
            </a:r>
            <a:br>
              <a:rPr lang="en-US" sz="2000" dirty="0"/>
            </a:br>
            <a:endParaRPr lang="en-US" sz="1100" dirty="0" smtClean="0"/>
          </a:p>
          <a:p>
            <a:pPr marL="24320" lvl="1" indent="-24320" algn="ctr" defTabSz="299048">
              <a:buNone/>
            </a:pPr>
            <a:r>
              <a:rPr lang="en-US" sz="2000" u="sng" dirty="0" smtClean="0"/>
              <a:t>Brute-force approach</a:t>
            </a:r>
          </a:p>
          <a:p>
            <a:pPr marL="24320" lvl="1" indent="-24320" defTabSz="299048">
              <a:buNone/>
            </a:pPr>
            <a:r>
              <a:rPr lang="en-US" sz="2000" dirty="0" smtClean="0"/>
              <a:t>Comparisons</a:t>
            </a:r>
            <a:r>
              <a:rPr lang="en-US" sz="2000" dirty="0"/>
              <a:t>: 2.58 ∙ 10</a:t>
            </a:r>
            <a:r>
              <a:rPr lang="en-US" sz="2000" baseline="30000" dirty="0"/>
              <a:t>12</a:t>
            </a:r>
          </a:p>
          <a:p>
            <a:pPr marL="24320" lvl="1" indent="-24320" defTabSz="299048">
              <a:buNone/>
            </a:pPr>
            <a:r>
              <a:rPr lang="en-US" sz="2000" dirty="0"/>
              <a:t>Recall: 100%</a:t>
            </a:r>
          </a:p>
          <a:p>
            <a:pPr marL="24320" lvl="1" indent="-24320" defTabSz="299048">
              <a:buNone/>
            </a:pPr>
            <a:r>
              <a:rPr lang="en-US" sz="2000" dirty="0"/>
              <a:t>Running time: 1,344 days → </a:t>
            </a:r>
            <a:r>
              <a:rPr lang="en-US" sz="2000" b="1" dirty="0"/>
              <a:t>3.7 </a:t>
            </a:r>
            <a:r>
              <a:rPr lang="en-US" sz="2000" b="1" dirty="0" smtClean="0"/>
              <a:t>years</a:t>
            </a:r>
          </a:p>
          <a:p>
            <a:pPr marL="24320" lvl="1" indent="-24320" defTabSz="299048">
              <a:buNone/>
            </a:pPr>
            <a:endParaRPr lang="en-US" sz="700" dirty="0"/>
          </a:p>
          <a:p>
            <a:pPr marL="24320" lvl="1" indent="-24320" algn="ctr" defTabSz="299048">
              <a:buNone/>
            </a:pPr>
            <a:r>
              <a:rPr lang="en-US" sz="2000" u="sng" dirty="0" smtClean="0"/>
              <a:t>Token Blocking + Block Filtering + Comparison Propagation </a:t>
            </a:r>
            <a:endParaRPr lang="en-US" sz="2000" dirty="0"/>
          </a:p>
          <a:p>
            <a:pPr marL="24320" lvl="1" indent="-24320" defTabSz="299048">
              <a:buNone/>
            </a:pPr>
            <a:r>
              <a:rPr lang="en-US" sz="2000" dirty="0"/>
              <a:t>Overhead time: </a:t>
            </a:r>
            <a:r>
              <a:rPr lang="en-US" sz="2000" dirty="0" smtClean="0"/>
              <a:t>&lt;30 </a:t>
            </a:r>
            <a:r>
              <a:rPr lang="en-US" sz="2000" dirty="0" err="1" smtClean="0"/>
              <a:t>mins</a:t>
            </a:r>
            <a:endParaRPr lang="en-US" sz="2000" dirty="0"/>
          </a:p>
          <a:p>
            <a:pPr marL="24320" lvl="1" indent="-24320" defTabSz="299048">
              <a:buNone/>
            </a:pPr>
            <a:r>
              <a:rPr lang="en-US" sz="2000" dirty="0"/>
              <a:t>Comparisons: </a:t>
            </a:r>
            <a:r>
              <a:rPr lang="en-US" sz="2000" dirty="0" smtClean="0"/>
              <a:t>3.5 ∙ 10</a:t>
            </a:r>
            <a:r>
              <a:rPr lang="en-US" sz="2000" baseline="30000" dirty="0" smtClean="0"/>
              <a:t>10</a:t>
            </a:r>
            <a:endParaRPr lang="en-US" sz="2000" dirty="0"/>
          </a:p>
          <a:p>
            <a:pPr marL="24320" lvl="1" indent="-24320" defTabSz="299048">
              <a:buNone/>
            </a:pPr>
            <a:r>
              <a:rPr lang="en-US" sz="2000" dirty="0"/>
              <a:t>Recall: </a:t>
            </a:r>
            <a:r>
              <a:rPr lang="en-US" sz="2000" dirty="0" smtClean="0"/>
              <a:t>99%</a:t>
            </a:r>
            <a:endParaRPr lang="en-US" sz="2000" dirty="0"/>
          </a:p>
          <a:p>
            <a:pPr marL="24320" lvl="1" indent="-24320" defTabSz="299048">
              <a:buNone/>
            </a:pPr>
            <a:r>
              <a:rPr lang="en-US" sz="2000" dirty="0"/>
              <a:t>Total Running time: </a:t>
            </a:r>
            <a:r>
              <a:rPr lang="en-US" sz="2000" b="1" dirty="0" smtClean="0"/>
              <a:t>19 days </a:t>
            </a:r>
            <a:r>
              <a:rPr lang="en-US" sz="2300" b="1" dirty="0" smtClean="0"/>
              <a:t/>
            </a:r>
            <a:br>
              <a:rPr lang="en-US" sz="2300" b="1" dirty="0" smtClean="0"/>
            </a:br>
            <a:r>
              <a:rPr lang="en-US" sz="800" b="1" dirty="0" smtClean="0"/>
              <a:t> </a:t>
            </a:r>
            <a:endParaRPr lang="en-US" sz="2300" b="1" dirty="0" smtClean="0"/>
          </a:p>
        </p:txBody>
      </p:sp>
      <p:sp>
        <p:nvSpPr>
          <p:cNvPr id="4" name="Footer Placeholder 3"/>
          <p:cNvSpPr>
            <a:spLocks noGrp="1"/>
          </p:cNvSpPr>
          <p:nvPr>
            <p:ph type="ftr" sz="quarter" idx="11"/>
          </p:nvPr>
        </p:nvSpPr>
        <p:spPr/>
        <p:txBody>
          <a:bodyPr/>
          <a:lstStyle/>
          <a:p>
            <a:r>
              <a:rPr lang="en-US" smtClean="0"/>
              <a:t>Papadakis &amp; Palpanas, ScaDS, Leipzig, July 2016</a:t>
            </a:r>
            <a:endParaRPr lang="el-GR"/>
          </a:p>
        </p:txBody>
      </p:sp>
      <p:sp>
        <p:nvSpPr>
          <p:cNvPr id="5" name="TextBox 4"/>
          <p:cNvSpPr txBox="1"/>
          <p:nvPr/>
        </p:nvSpPr>
        <p:spPr>
          <a:xfrm>
            <a:off x="2251205" y="837855"/>
            <a:ext cx="1336176" cy="523220"/>
          </a:xfrm>
          <a:prstGeom prst="rect">
            <a:avLst/>
          </a:prstGeom>
          <a:noFill/>
          <a:ln w="28575">
            <a:solidFill>
              <a:schemeClr val="tx1"/>
            </a:solidFill>
          </a:ln>
        </p:spPr>
        <p:txBody>
          <a:bodyPr wrap="square" rtlCol="0">
            <a:spAutoFit/>
          </a:bodyPr>
          <a:lstStyle/>
          <a:p>
            <a:pPr algn="ctr"/>
            <a:r>
              <a:rPr lang="en-US" sz="1400" b="1" dirty="0" smtClean="0"/>
              <a:t>Block</a:t>
            </a:r>
          </a:p>
          <a:p>
            <a:pPr algn="ctr"/>
            <a:r>
              <a:rPr lang="en-US" sz="1400" b="1" dirty="0" smtClean="0"/>
              <a:t>Building</a:t>
            </a:r>
          </a:p>
        </p:txBody>
      </p:sp>
      <p:sp>
        <p:nvSpPr>
          <p:cNvPr id="6" name="TextBox 5"/>
          <p:cNvSpPr txBox="1"/>
          <p:nvPr/>
        </p:nvSpPr>
        <p:spPr>
          <a:xfrm>
            <a:off x="5851605" y="839874"/>
            <a:ext cx="1336176" cy="523220"/>
          </a:xfrm>
          <a:prstGeom prst="rect">
            <a:avLst/>
          </a:prstGeom>
          <a:noFill/>
          <a:ln w="28575">
            <a:solidFill>
              <a:schemeClr val="tx1"/>
            </a:solidFill>
          </a:ln>
        </p:spPr>
        <p:txBody>
          <a:bodyPr wrap="square" rtlCol="0">
            <a:spAutoFit/>
          </a:bodyPr>
          <a:lstStyle>
            <a:defPPr>
              <a:defRPr lang="el-GR"/>
            </a:defPPr>
            <a:lvl1pPr algn="ctr">
              <a:defRPr sz="1400" b="1"/>
            </a:lvl1pPr>
          </a:lstStyle>
          <a:p>
            <a:r>
              <a:rPr lang="en-US" dirty="0"/>
              <a:t>Comparison</a:t>
            </a:r>
          </a:p>
          <a:p>
            <a:r>
              <a:rPr lang="en-US" dirty="0"/>
              <a:t>Cleaning</a:t>
            </a:r>
          </a:p>
        </p:txBody>
      </p:sp>
      <p:cxnSp>
        <p:nvCxnSpPr>
          <p:cNvPr id="7" name="Ευθύγραμμο βέλος σύνδεσης 105"/>
          <p:cNvCxnSpPr/>
          <p:nvPr/>
        </p:nvCxnSpPr>
        <p:spPr>
          <a:xfrm>
            <a:off x="7196308" y="1082819"/>
            <a:ext cx="32961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41"/>
          <p:cNvCxnSpPr/>
          <p:nvPr/>
        </p:nvCxnSpPr>
        <p:spPr>
          <a:xfrm>
            <a:off x="1790582" y="1099465"/>
            <a:ext cx="46526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19581" y="905599"/>
            <a:ext cx="292054" cy="369332"/>
          </a:xfrm>
          <a:prstGeom prst="rect">
            <a:avLst/>
          </a:prstGeom>
          <a:noFill/>
        </p:spPr>
        <p:txBody>
          <a:bodyPr wrap="square" rtlCol="0">
            <a:spAutoFit/>
          </a:bodyPr>
          <a:lstStyle/>
          <a:p>
            <a:r>
              <a:rPr lang="en-US" b="1" dirty="0" smtClean="0"/>
              <a:t>E</a:t>
            </a:r>
            <a:endParaRPr lang="en-US" b="1" dirty="0"/>
          </a:p>
        </p:txBody>
      </p:sp>
      <p:sp>
        <p:nvSpPr>
          <p:cNvPr id="10" name="TextBox 9"/>
          <p:cNvSpPr txBox="1"/>
          <p:nvPr/>
        </p:nvSpPr>
        <p:spPr>
          <a:xfrm>
            <a:off x="7525923" y="887393"/>
            <a:ext cx="292054" cy="369332"/>
          </a:xfrm>
          <a:prstGeom prst="rect">
            <a:avLst/>
          </a:prstGeom>
          <a:noFill/>
        </p:spPr>
        <p:txBody>
          <a:bodyPr wrap="square" rtlCol="0">
            <a:spAutoFit/>
          </a:bodyPr>
          <a:lstStyle/>
          <a:p>
            <a:r>
              <a:rPr lang="en-US" b="1" dirty="0" smtClean="0"/>
              <a:t>B</a:t>
            </a:r>
            <a:endParaRPr lang="en-US" b="1" dirty="0"/>
          </a:p>
        </p:txBody>
      </p:sp>
      <p:cxnSp>
        <p:nvCxnSpPr>
          <p:cNvPr id="11" name="Ευθύγραμμο βέλος σύνδεσης 41"/>
          <p:cNvCxnSpPr/>
          <p:nvPr/>
        </p:nvCxnSpPr>
        <p:spPr>
          <a:xfrm>
            <a:off x="3592018" y="1098322"/>
            <a:ext cx="46526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057278" y="836712"/>
            <a:ext cx="1336176" cy="523220"/>
          </a:xfrm>
          <a:prstGeom prst="rect">
            <a:avLst/>
          </a:prstGeom>
          <a:noFill/>
          <a:ln w="28575">
            <a:solidFill>
              <a:schemeClr val="tx1"/>
            </a:solidFill>
          </a:ln>
        </p:spPr>
        <p:txBody>
          <a:bodyPr wrap="square" rtlCol="0">
            <a:spAutoFit/>
          </a:bodyPr>
          <a:lstStyle/>
          <a:p>
            <a:pPr algn="ctr"/>
            <a:r>
              <a:rPr lang="en-US" sz="1400" b="1" dirty="0" smtClean="0"/>
              <a:t>Block</a:t>
            </a:r>
          </a:p>
          <a:p>
            <a:pPr algn="ctr"/>
            <a:r>
              <a:rPr lang="en-US" sz="1400" b="1" dirty="0" smtClean="0"/>
              <a:t>Cleaning</a:t>
            </a:r>
          </a:p>
        </p:txBody>
      </p:sp>
      <p:cxnSp>
        <p:nvCxnSpPr>
          <p:cNvPr id="13" name="Ευθύγραμμο βέλος σύνδεσης 41"/>
          <p:cNvCxnSpPr/>
          <p:nvPr/>
        </p:nvCxnSpPr>
        <p:spPr>
          <a:xfrm>
            <a:off x="5393454" y="1082819"/>
            <a:ext cx="46526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10110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rmAutofit/>
          </a:bodyPr>
          <a:lstStyle/>
          <a:p>
            <a:r>
              <a:rPr lang="en-US" dirty="0" smtClean="0"/>
              <a:t>Motivation</a:t>
            </a:r>
            <a:endParaRPr lang="en-US" sz="2400" dirty="0"/>
          </a:p>
        </p:txBody>
      </p:sp>
      <p:sp>
        <p:nvSpPr>
          <p:cNvPr id="3" name="Content Placeholder 2"/>
          <p:cNvSpPr>
            <a:spLocks noGrp="1"/>
          </p:cNvSpPr>
          <p:nvPr>
            <p:ph idx="1"/>
          </p:nvPr>
        </p:nvSpPr>
        <p:spPr>
          <a:xfrm>
            <a:off x="107504" y="908720"/>
            <a:ext cx="9036496" cy="5949280"/>
          </a:xfrm>
        </p:spPr>
        <p:txBody>
          <a:bodyPr>
            <a:normAutofit/>
          </a:bodyPr>
          <a:lstStyle/>
          <a:p>
            <a:pPr marL="24320" lvl="1" indent="-24320" algn="ctr" defTabSz="299048">
              <a:buNone/>
            </a:pPr>
            <a:endParaRPr lang="en-US" sz="3300" dirty="0" smtClean="0"/>
          </a:p>
          <a:p>
            <a:pPr marL="24320" lvl="1" indent="-24320" algn="ctr" defTabSz="299048">
              <a:buNone/>
            </a:pPr>
            <a:endParaRPr lang="en-US" sz="800" b="1" dirty="0" smtClean="0"/>
          </a:p>
          <a:p>
            <a:pPr marL="24320" lvl="1" indent="-24320" algn="ctr" defTabSz="299048">
              <a:buNone/>
            </a:pPr>
            <a:r>
              <a:rPr lang="en-US" sz="2000" b="1" dirty="0" err="1" smtClean="0"/>
              <a:t>DBPedia</a:t>
            </a:r>
            <a:r>
              <a:rPr lang="en-US" sz="2000" b="1" dirty="0" smtClean="0"/>
              <a:t> </a:t>
            </a:r>
            <a:r>
              <a:rPr lang="en-US" sz="2000" b="1" dirty="0"/>
              <a:t>3.0rc ↔ </a:t>
            </a:r>
            <a:r>
              <a:rPr lang="en-US" sz="2000" b="1" dirty="0" err="1"/>
              <a:t>DBPedia</a:t>
            </a:r>
            <a:r>
              <a:rPr lang="en-US" sz="2000" b="1" dirty="0"/>
              <a:t> </a:t>
            </a:r>
            <a:r>
              <a:rPr lang="en-US" sz="2000" b="1" dirty="0" smtClean="0"/>
              <a:t>3.4</a:t>
            </a:r>
            <a:endParaRPr lang="en-US" sz="2000" dirty="0" smtClean="0"/>
          </a:p>
          <a:p>
            <a:pPr marL="24320" lvl="1" indent="-24320" algn="ctr" defTabSz="299048">
              <a:buNone/>
            </a:pPr>
            <a:r>
              <a:rPr lang="en-US" sz="2000" dirty="0"/>
              <a:t> 1.2 million entities ↔ 2.2 million entities</a:t>
            </a:r>
            <a:br>
              <a:rPr lang="en-US" sz="2000" dirty="0"/>
            </a:br>
            <a:endParaRPr lang="en-US" sz="1100" dirty="0" smtClean="0"/>
          </a:p>
          <a:p>
            <a:pPr marL="24320" lvl="1" indent="-24320" algn="ctr" defTabSz="299048">
              <a:buNone/>
            </a:pPr>
            <a:r>
              <a:rPr lang="en-US" sz="2000" u="sng" dirty="0" smtClean="0"/>
              <a:t>Brute-force approach</a:t>
            </a:r>
          </a:p>
          <a:p>
            <a:pPr marL="24320" lvl="1" indent="-24320" defTabSz="299048">
              <a:buNone/>
            </a:pPr>
            <a:r>
              <a:rPr lang="en-US" sz="2000" dirty="0" smtClean="0"/>
              <a:t>Comparisons</a:t>
            </a:r>
            <a:r>
              <a:rPr lang="en-US" sz="2000" dirty="0"/>
              <a:t>: 2.58 ∙ 10</a:t>
            </a:r>
            <a:r>
              <a:rPr lang="en-US" sz="2000" baseline="30000" dirty="0"/>
              <a:t>12</a:t>
            </a:r>
          </a:p>
          <a:p>
            <a:pPr marL="24320" lvl="1" indent="-24320" defTabSz="299048">
              <a:buNone/>
            </a:pPr>
            <a:r>
              <a:rPr lang="en-US" sz="2000" dirty="0"/>
              <a:t>Recall: 100%</a:t>
            </a:r>
          </a:p>
          <a:p>
            <a:pPr marL="24320" lvl="1" indent="-24320" defTabSz="299048">
              <a:buNone/>
            </a:pPr>
            <a:r>
              <a:rPr lang="en-US" sz="2000" dirty="0"/>
              <a:t>Running time: 1,344 days → </a:t>
            </a:r>
            <a:r>
              <a:rPr lang="en-US" sz="2000" b="1" dirty="0"/>
              <a:t>3.7 </a:t>
            </a:r>
            <a:r>
              <a:rPr lang="en-US" sz="2000" b="1" dirty="0" smtClean="0"/>
              <a:t>years</a:t>
            </a:r>
          </a:p>
          <a:p>
            <a:pPr marL="24320" lvl="1" indent="-24320" defTabSz="299048">
              <a:buNone/>
            </a:pPr>
            <a:endParaRPr lang="en-US" sz="700" dirty="0"/>
          </a:p>
          <a:p>
            <a:pPr marL="24320" lvl="1" indent="-24320" algn="ctr" defTabSz="299048">
              <a:buNone/>
            </a:pPr>
            <a:r>
              <a:rPr lang="en-US" sz="2000" u="sng" dirty="0" smtClean="0"/>
              <a:t>Token Blocking + Block Filtering + Comparison Propagation </a:t>
            </a:r>
            <a:endParaRPr lang="en-US" sz="2000" dirty="0"/>
          </a:p>
          <a:p>
            <a:pPr marL="24320" lvl="1" indent="-24320" defTabSz="299048">
              <a:buNone/>
            </a:pPr>
            <a:r>
              <a:rPr lang="en-US" sz="2000" dirty="0"/>
              <a:t>Overhead time: </a:t>
            </a:r>
            <a:r>
              <a:rPr lang="en-US" sz="2000" dirty="0" smtClean="0"/>
              <a:t>&lt;30 </a:t>
            </a:r>
            <a:r>
              <a:rPr lang="en-US" sz="2000" dirty="0" err="1" smtClean="0"/>
              <a:t>mins</a:t>
            </a:r>
            <a:endParaRPr lang="en-US" sz="2000" dirty="0"/>
          </a:p>
          <a:p>
            <a:pPr marL="24320" lvl="1" indent="-24320" defTabSz="299048">
              <a:buNone/>
            </a:pPr>
            <a:r>
              <a:rPr lang="en-US" sz="2000" dirty="0"/>
              <a:t>Comparisons: </a:t>
            </a:r>
            <a:r>
              <a:rPr lang="en-US" sz="2000" dirty="0" smtClean="0"/>
              <a:t>3.5 ∙ 10</a:t>
            </a:r>
            <a:r>
              <a:rPr lang="en-US" sz="2000" baseline="30000" dirty="0" smtClean="0"/>
              <a:t>10</a:t>
            </a:r>
            <a:endParaRPr lang="en-US" sz="2000" dirty="0"/>
          </a:p>
          <a:p>
            <a:pPr marL="24320" lvl="1" indent="-24320" defTabSz="299048">
              <a:buNone/>
            </a:pPr>
            <a:r>
              <a:rPr lang="en-US" sz="2000" dirty="0"/>
              <a:t>Recall: </a:t>
            </a:r>
            <a:r>
              <a:rPr lang="en-US" sz="2000" dirty="0" smtClean="0"/>
              <a:t>99%</a:t>
            </a:r>
            <a:endParaRPr lang="en-US" sz="2000" dirty="0"/>
          </a:p>
          <a:p>
            <a:pPr marL="24320" lvl="1" indent="-24320" defTabSz="299048">
              <a:buNone/>
            </a:pPr>
            <a:r>
              <a:rPr lang="en-US" sz="2000" dirty="0"/>
              <a:t>Total Running time: </a:t>
            </a:r>
            <a:r>
              <a:rPr lang="en-US" sz="2000" b="1" dirty="0" smtClean="0"/>
              <a:t>19 days </a:t>
            </a:r>
            <a:r>
              <a:rPr lang="en-US" sz="2300" b="1" dirty="0" smtClean="0"/>
              <a:t/>
            </a:r>
            <a:br>
              <a:rPr lang="en-US" sz="2300" b="1" dirty="0" smtClean="0"/>
            </a:br>
            <a:r>
              <a:rPr lang="en-US" sz="800" b="1" dirty="0" smtClean="0"/>
              <a:t> </a:t>
            </a:r>
            <a:endParaRPr lang="en-US" sz="2300" b="1" dirty="0" smtClean="0"/>
          </a:p>
        </p:txBody>
      </p:sp>
      <p:sp>
        <p:nvSpPr>
          <p:cNvPr id="4" name="Footer Placeholder 3"/>
          <p:cNvSpPr>
            <a:spLocks noGrp="1"/>
          </p:cNvSpPr>
          <p:nvPr>
            <p:ph type="ftr" sz="quarter" idx="11"/>
          </p:nvPr>
        </p:nvSpPr>
        <p:spPr/>
        <p:txBody>
          <a:bodyPr/>
          <a:lstStyle/>
          <a:p>
            <a:r>
              <a:rPr lang="en-US" smtClean="0"/>
              <a:t>Papadakis &amp; Palpanas, ScaDS, Leipzig, July 2016</a:t>
            </a:r>
            <a:endParaRPr lang="el-GR"/>
          </a:p>
        </p:txBody>
      </p:sp>
      <p:sp>
        <p:nvSpPr>
          <p:cNvPr id="5" name="TextBox 4"/>
          <p:cNvSpPr txBox="1"/>
          <p:nvPr/>
        </p:nvSpPr>
        <p:spPr>
          <a:xfrm>
            <a:off x="2251205" y="837855"/>
            <a:ext cx="1336176" cy="523220"/>
          </a:xfrm>
          <a:prstGeom prst="rect">
            <a:avLst/>
          </a:prstGeom>
          <a:noFill/>
          <a:ln w="28575">
            <a:solidFill>
              <a:schemeClr val="tx1"/>
            </a:solidFill>
          </a:ln>
        </p:spPr>
        <p:txBody>
          <a:bodyPr wrap="square" rtlCol="0">
            <a:spAutoFit/>
          </a:bodyPr>
          <a:lstStyle/>
          <a:p>
            <a:pPr algn="ctr"/>
            <a:r>
              <a:rPr lang="en-US" sz="1400" b="1" dirty="0" smtClean="0"/>
              <a:t>Block</a:t>
            </a:r>
          </a:p>
          <a:p>
            <a:pPr algn="ctr"/>
            <a:r>
              <a:rPr lang="en-US" sz="1400" b="1" dirty="0" smtClean="0"/>
              <a:t>Building</a:t>
            </a:r>
          </a:p>
        </p:txBody>
      </p:sp>
      <p:sp>
        <p:nvSpPr>
          <p:cNvPr id="6" name="TextBox 5"/>
          <p:cNvSpPr txBox="1"/>
          <p:nvPr/>
        </p:nvSpPr>
        <p:spPr>
          <a:xfrm>
            <a:off x="5851605" y="839874"/>
            <a:ext cx="1336176" cy="523220"/>
          </a:xfrm>
          <a:prstGeom prst="rect">
            <a:avLst/>
          </a:prstGeom>
          <a:noFill/>
          <a:ln w="28575">
            <a:solidFill>
              <a:schemeClr val="tx1"/>
            </a:solidFill>
          </a:ln>
        </p:spPr>
        <p:txBody>
          <a:bodyPr wrap="square" rtlCol="0">
            <a:spAutoFit/>
          </a:bodyPr>
          <a:lstStyle>
            <a:defPPr>
              <a:defRPr lang="el-GR"/>
            </a:defPPr>
            <a:lvl1pPr algn="ctr">
              <a:defRPr sz="1400" b="1"/>
            </a:lvl1pPr>
          </a:lstStyle>
          <a:p>
            <a:r>
              <a:rPr lang="en-US" dirty="0"/>
              <a:t>Comparison</a:t>
            </a:r>
          </a:p>
          <a:p>
            <a:r>
              <a:rPr lang="en-US" dirty="0"/>
              <a:t>Cleaning</a:t>
            </a:r>
          </a:p>
        </p:txBody>
      </p:sp>
      <p:cxnSp>
        <p:nvCxnSpPr>
          <p:cNvPr id="7" name="Ευθύγραμμο βέλος σύνδεσης 105"/>
          <p:cNvCxnSpPr/>
          <p:nvPr/>
        </p:nvCxnSpPr>
        <p:spPr>
          <a:xfrm>
            <a:off x="7196308" y="1082819"/>
            <a:ext cx="32961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41"/>
          <p:cNvCxnSpPr/>
          <p:nvPr/>
        </p:nvCxnSpPr>
        <p:spPr>
          <a:xfrm>
            <a:off x="1790582" y="1099465"/>
            <a:ext cx="46526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19581" y="905599"/>
            <a:ext cx="292054" cy="369332"/>
          </a:xfrm>
          <a:prstGeom prst="rect">
            <a:avLst/>
          </a:prstGeom>
          <a:noFill/>
        </p:spPr>
        <p:txBody>
          <a:bodyPr wrap="square" rtlCol="0">
            <a:spAutoFit/>
          </a:bodyPr>
          <a:lstStyle/>
          <a:p>
            <a:r>
              <a:rPr lang="en-US" b="1" dirty="0" smtClean="0"/>
              <a:t>E</a:t>
            </a:r>
            <a:endParaRPr lang="en-US" b="1" dirty="0"/>
          </a:p>
        </p:txBody>
      </p:sp>
      <p:sp>
        <p:nvSpPr>
          <p:cNvPr id="10" name="TextBox 9"/>
          <p:cNvSpPr txBox="1"/>
          <p:nvPr/>
        </p:nvSpPr>
        <p:spPr>
          <a:xfrm>
            <a:off x="7525923" y="887393"/>
            <a:ext cx="292054" cy="369332"/>
          </a:xfrm>
          <a:prstGeom prst="rect">
            <a:avLst/>
          </a:prstGeom>
          <a:noFill/>
        </p:spPr>
        <p:txBody>
          <a:bodyPr wrap="square" rtlCol="0">
            <a:spAutoFit/>
          </a:bodyPr>
          <a:lstStyle/>
          <a:p>
            <a:r>
              <a:rPr lang="en-US" b="1" dirty="0" smtClean="0"/>
              <a:t>B</a:t>
            </a:r>
            <a:endParaRPr lang="en-US" b="1" dirty="0"/>
          </a:p>
        </p:txBody>
      </p:sp>
      <p:cxnSp>
        <p:nvCxnSpPr>
          <p:cNvPr id="11" name="Ευθύγραμμο βέλος σύνδεσης 41"/>
          <p:cNvCxnSpPr/>
          <p:nvPr/>
        </p:nvCxnSpPr>
        <p:spPr>
          <a:xfrm>
            <a:off x="3592018" y="1098322"/>
            <a:ext cx="46526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057278" y="836712"/>
            <a:ext cx="1336176" cy="523220"/>
          </a:xfrm>
          <a:prstGeom prst="rect">
            <a:avLst/>
          </a:prstGeom>
          <a:noFill/>
          <a:ln w="28575">
            <a:solidFill>
              <a:schemeClr val="tx1"/>
            </a:solidFill>
          </a:ln>
        </p:spPr>
        <p:txBody>
          <a:bodyPr wrap="square" rtlCol="0">
            <a:spAutoFit/>
          </a:bodyPr>
          <a:lstStyle/>
          <a:p>
            <a:pPr algn="ctr"/>
            <a:r>
              <a:rPr lang="en-US" sz="1400" b="1" dirty="0" smtClean="0"/>
              <a:t>Block</a:t>
            </a:r>
          </a:p>
          <a:p>
            <a:pPr algn="ctr"/>
            <a:r>
              <a:rPr lang="en-US" sz="1400" b="1" dirty="0" smtClean="0"/>
              <a:t>Cleaning</a:t>
            </a:r>
          </a:p>
        </p:txBody>
      </p:sp>
      <p:cxnSp>
        <p:nvCxnSpPr>
          <p:cNvPr id="13" name="Ευθύγραμμο βέλος σύνδεσης 41"/>
          <p:cNvCxnSpPr/>
          <p:nvPr/>
        </p:nvCxnSpPr>
        <p:spPr>
          <a:xfrm>
            <a:off x="5393454" y="1082819"/>
            <a:ext cx="46526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915816" y="3501008"/>
            <a:ext cx="1296144" cy="648072"/>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979712" y="5373216"/>
            <a:ext cx="1296144" cy="648072"/>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85665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rmAutofit/>
          </a:bodyPr>
          <a:lstStyle/>
          <a:p>
            <a:r>
              <a:rPr lang="en-US" dirty="0" smtClean="0"/>
              <a:t>Motivation</a:t>
            </a:r>
            <a:endParaRPr lang="en-US" sz="2400" dirty="0"/>
          </a:p>
        </p:txBody>
      </p:sp>
      <p:sp>
        <p:nvSpPr>
          <p:cNvPr id="3" name="Content Placeholder 2"/>
          <p:cNvSpPr>
            <a:spLocks noGrp="1"/>
          </p:cNvSpPr>
          <p:nvPr>
            <p:ph idx="1"/>
          </p:nvPr>
        </p:nvSpPr>
        <p:spPr>
          <a:xfrm>
            <a:off x="107504" y="908720"/>
            <a:ext cx="9036496" cy="5949280"/>
          </a:xfrm>
        </p:spPr>
        <p:txBody>
          <a:bodyPr>
            <a:normAutofit/>
          </a:bodyPr>
          <a:lstStyle/>
          <a:p>
            <a:pPr marL="24320" lvl="1" indent="-24320" algn="ctr" defTabSz="299048">
              <a:buNone/>
            </a:pPr>
            <a:endParaRPr lang="en-US" sz="3300" dirty="0" smtClean="0"/>
          </a:p>
          <a:p>
            <a:pPr marL="24320" lvl="1" indent="-24320" algn="ctr" defTabSz="299048">
              <a:buNone/>
            </a:pPr>
            <a:endParaRPr lang="en-US" sz="800" b="1" dirty="0" smtClean="0"/>
          </a:p>
          <a:p>
            <a:pPr marL="24320" lvl="1" indent="-24320" algn="ctr" defTabSz="299048">
              <a:buNone/>
            </a:pPr>
            <a:r>
              <a:rPr lang="en-US" sz="2000" b="1" dirty="0" err="1" smtClean="0"/>
              <a:t>DBPedia</a:t>
            </a:r>
            <a:r>
              <a:rPr lang="en-US" sz="2000" b="1" dirty="0" smtClean="0"/>
              <a:t> </a:t>
            </a:r>
            <a:r>
              <a:rPr lang="en-US" sz="2000" b="1" dirty="0"/>
              <a:t>3.0rc ↔ </a:t>
            </a:r>
            <a:r>
              <a:rPr lang="en-US" sz="2000" b="1" dirty="0" err="1"/>
              <a:t>DBPedia</a:t>
            </a:r>
            <a:r>
              <a:rPr lang="en-US" sz="2000" b="1" dirty="0"/>
              <a:t> </a:t>
            </a:r>
            <a:r>
              <a:rPr lang="en-US" sz="2000" b="1" dirty="0" smtClean="0"/>
              <a:t>3.4</a:t>
            </a:r>
            <a:endParaRPr lang="en-US" sz="2000" dirty="0" smtClean="0"/>
          </a:p>
          <a:p>
            <a:pPr marL="24320" lvl="1" indent="-24320" algn="ctr" defTabSz="299048">
              <a:buNone/>
            </a:pPr>
            <a:r>
              <a:rPr lang="en-US" sz="2000" dirty="0"/>
              <a:t> 1.2 million entities ↔ 2.2 million entities</a:t>
            </a:r>
            <a:br>
              <a:rPr lang="en-US" sz="2000" dirty="0"/>
            </a:br>
            <a:endParaRPr lang="en-US" sz="1100" dirty="0" smtClean="0"/>
          </a:p>
          <a:p>
            <a:pPr marL="24320" lvl="1" indent="-24320" algn="ctr" defTabSz="299048">
              <a:buNone/>
            </a:pPr>
            <a:r>
              <a:rPr lang="en-US" sz="2000" u="sng" dirty="0" smtClean="0"/>
              <a:t>Brute-force approach</a:t>
            </a:r>
          </a:p>
          <a:p>
            <a:pPr marL="24320" lvl="1" indent="-24320" defTabSz="299048">
              <a:buNone/>
            </a:pPr>
            <a:r>
              <a:rPr lang="en-US" sz="2000" dirty="0" smtClean="0"/>
              <a:t>Comparisons</a:t>
            </a:r>
            <a:r>
              <a:rPr lang="en-US" sz="2000" dirty="0"/>
              <a:t>: 2.58 ∙ 10</a:t>
            </a:r>
            <a:r>
              <a:rPr lang="en-US" sz="2000" baseline="30000" dirty="0"/>
              <a:t>12</a:t>
            </a:r>
          </a:p>
          <a:p>
            <a:pPr marL="24320" lvl="1" indent="-24320" defTabSz="299048">
              <a:buNone/>
            </a:pPr>
            <a:r>
              <a:rPr lang="en-US" sz="2000" dirty="0"/>
              <a:t>Recall: 100%</a:t>
            </a:r>
          </a:p>
          <a:p>
            <a:pPr marL="24320" lvl="1" indent="-24320" defTabSz="299048">
              <a:buNone/>
            </a:pPr>
            <a:r>
              <a:rPr lang="en-US" sz="2000" dirty="0"/>
              <a:t>Running time: 1,344 days → </a:t>
            </a:r>
            <a:r>
              <a:rPr lang="en-US" sz="2000" b="1" dirty="0"/>
              <a:t>3.7 </a:t>
            </a:r>
            <a:r>
              <a:rPr lang="en-US" sz="2000" b="1" dirty="0" smtClean="0"/>
              <a:t>years</a:t>
            </a:r>
          </a:p>
          <a:p>
            <a:pPr marL="24320" lvl="1" indent="-24320" defTabSz="299048">
              <a:buNone/>
            </a:pPr>
            <a:endParaRPr lang="en-US" sz="700" dirty="0"/>
          </a:p>
          <a:p>
            <a:pPr marL="24320" lvl="1" indent="-24320" algn="ctr" defTabSz="299048">
              <a:buNone/>
            </a:pPr>
            <a:r>
              <a:rPr lang="en-US" sz="2000" u="sng" dirty="0" smtClean="0"/>
              <a:t>Token Blocking + Block Filtering + Comparison Propagation </a:t>
            </a:r>
            <a:endParaRPr lang="en-US" sz="2000" dirty="0"/>
          </a:p>
          <a:p>
            <a:pPr marL="24320" lvl="1" indent="-24320" defTabSz="299048">
              <a:buNone/>
            </a:pPr>
            <a:r>
              <a:rPr lang="en-US" sz="2000" dirty="0"/>
              <a:t>Overhead time: </a:t>
            </a:r>
            <a:r>
              <a:rPr lang="en-US" sz="2000" dirty="0" smtClean="0"/>
              <a:t>&lt;30 </a:t>
            </a:r>
            <a:r>
              <a:rPr lang="en-US" sz="2000" dirty="0" err="1" smtClean="0"/>
              <a:t>mins</a:t>
            </a:r>
            <a:endParaRPr lang="en-US" sz="2000" dirty="0"/>
          </a:p>
          <a:p>
            <a:pPr marL="24320" lvl="1" indent="-24320" defTabSz="299048">
              <a:buNone/>
            </a:pPr>
            <a:r>
              <a:rPr lang="en-US" sz="2000" dirty="0"/>
              <a:t>Comparisons: </a:t>
            </a:r>
            <a:r>
              <a:rPr lang="en-US" sz="2000" dirty="0" smtClean="0"/>
              <a:t>3.5 ∙ 10</a:t>
            </a:r>
            <a:r>
              <a:rPr lang="en-US" sz="2000" baseline="30000" dirty="0" smtClean="0"/>
              <a:t>10</a:t>
            </a:r>
            <a:endParaRPr lang="en-US" sz="2000" dirty="0"/>
          </a:p>
          <a:p>
            <a:pPr marL="24320" lvl="1" indent="-24320" defTabSz="299048">
              <a:buNone/>
            </a:pPr>
            <a:r>
              <a:rPr lang="en-US" sz="2000" dirty="0"/>
              <a:t>Recall: </a:t>
            </a:r>
            <a:r>
              <a:rPr lang="en-US" sz="2000" dirty="0" smtClean="0"/>
              <a:t>99%</a:t>
            </a:r>
            <a:endParaRPr lang="en-US" sz="2000" dirty="0"/>
          </a:p>
          <a:p>
            <a:pPr marL="24320" lvl="1" indent="-24320" defTabSz="299048">
              <a:buNone/>
            </a:pPr>
            <a:r>
              <a:rPr lang="en-US" sz="2000" dirty="0"/>
              <a:t>Total Running time: </a:t>
            </a:r>
            <a:r>
              <a:rPr lang="en-US" sz="2000" b="1" dirty="0" smtClean="0"/>
              <a:t>19 days </a:t>
            </a:r>
            <a:r>
              <a:rPr lang="en-US" sz="2300" b="1" dirty="0" smtClean="0"/>
              <a:t/>
            </a:r>
            <a:br>
              <a:rPr lang="en-US" sz="2300" b="1" dirty="0" smtClean="0"/>
            </a:br>
            <a:r>
              <a:rPr lang="en-US" sz="800" b="1" dirty="0" smtClean="0"/>
              <a:t> </a:t>
            </a:r>
          </a:p>
          <a:p>
            <a:pPr marL="24320" lvl="1" indent="-24320" algn="ctr" defTabSz="299048">
              <a:buNone/>
            </a:pPr>
            <a:r>
              <a:rPr lang="en-US" sz="2100" u="sng" dirty="0">
                <a:solidFill>
                  <a:prstClr val="black"/>
                </a:solidFill>
              </a:rPr>
              <a:t>Token Blocking + Block Filtering + </a:t>
            </a:r>
            <a:r>
              <a:rPr lang="en-US" sz="2100" b="1" u="sng" dirty="0" smtClean="0">
                <a:solidFill>
                  <a:srgbClr val="C00000"/>
                </a:solidFill>
              </a:rPr>
              <a:t>??</a:t>
            </a:r>
            <a:endParaRPr lang="en-US" sz="2100" u="sng" dirty="0">
              <a:solidFill>
                <a:srgbClr val="C00000"/>
              </a:solidFill>
            </a:endParaRPr>
          </a:p>
          <a:p>
            <a:pPr marL="24320" lvl="1" indent="-24320" defTabSz="299048">
              <a:buNone/>
            </a:pPr>
            <a:endParaRPr lang="en-US" sz="2300" b="1" dirty="0" smtClean="0"/>
          </a:p>
        </p:txBody>
      </p:sp>
      <p:sp>
        <p:nvSpPr>
          <p:cNvPr id="4" name="Footer Placeholder 3"/>
          <p:cNvSpPr>
            <a:spLocks noGrp="1"/>
          </p:cNvSpPr>
          <p:nvPr>
            <p:ph type="ftr" sz="quarter" idx="11"/>
          </p:nvPr>
        </p:nvSpPr>
        <p:spPr/>
        <p:txBody>
          <a:bodyPr/>
          <a:lstStyle/>
          <a:p>
            <a:r>
              <a:rPr lang="en-US" smtClean="0"/>
              <a:t>Papadakis &amp; Palpanas, ScaDS, Leipzig, July 2016</a:t>
            </a:r>
            <a:endParaRPr lang="el-GR"/>
          </a:p>
        </p:txBody>
      </p:sp>
      <p:sp>
        <p:nvSpPr>
          <p:cNvPr id="5" name="TextBox 4"/>
          <p:cNvSpPr txBox="1"/>
          <p:nvPr/>
        </p:nvSpPr>
        <p:spPr>
          <a:xfrm>
            <a:off x="2251205" y="837855"/>
            <a:ext cx="1336176" cy="523220"/>
          </a:xfrm>
          <a:prstGeom prst="rect">
            <a:avLst/>
          </a:prstGeom>
          <a:noFill/>
          <a:ln w="28575">
            <a:solidFill>
              <a:schemeClr val="tx1"/>
            </a:solidFill>
          </a:ln>
        </p:spPr>
        <p:txBody>
          <a:bodyPr wrap="square" rtlCol="0">
            <a:spAutoFit/>
          </a:bodyPr>
          <a:lstStyle/>
          <a:p>
            <a:pPr algn="ctr"/>
            <a:r>
              <a:rPr lang="en-US" sz="1400" b="1" dirty="0" smtClean="0"/>
              <a:t>Block</a:t>
            </a:r>
          </a:p>
          <a:p>
            <a:pPr algn="ctr"/>
            <a:r>
              <a:rPr lang="en-US" sz="1400" b="1" dirty="0" smtClean="0"/>
              <a:t>Building</a:t>
            </a:r>
          </a:p>
        </p:txBody>
      </p:sp>
      <p:sp>
        <p:nvSpPr>
          <p:cNvPr id="6" name="TextBox 5"/>
          <p:cNvSpPr txBox="1"/>
          <p:nvPr/>
        </p:nvSpPr>
        <p:spPr>
          <a:xfrm>
            <a:off x="5851605" y="839874"/>
            <a:ext cx="1336176" cy="523220"/>
          </a:xfrm>
          <a:prstGeom prst="rect">
            <a:avLst/>
          </a:prstGeom>
          <a:noFill/>
          <a:ln w="28575">
            <a:solidFill>
              <a:schemeClr val="tx1"/>
            </a:solidFill>
          </a:ln>
        </p:spPr>
        <p:txBody>
          <a:bodyPr wrap="square" rtlCol="0">
            <a:spAutoFit/>
          </a:bodyPr>
          <a:lstStyle>
            <a:defPPr>
              <a:defRPr lang="el-GR"/>
            </a:defPPr>
            <a:lvl1pPr algn="ctr">
              <a:defRPr sz="1400" b="1"/>
            </a:lvl1pPr>
          </a:lstStyle>
          <a:p>
            <a:r>
              <a:rPr lang="en-US" dirty="0"/>
              <a:t>Comparison</a:t>
            </a:r>
          </a:p>
          <a:p>
            <a:r>
              <a:rPr lang="en-US" dirty="0"/>
              <a:t>Cleaning</a:t>
            </a:r>
          </a:p>
        </p:txBody>
      </p:sp>
      <p:cxnSp>
        <p:nvCxnSpPr>
          <p:cNvPr id="7" name="Ευθύγραμμο βέλος σύνδεσης 105"/>
          <p:cNvCxnSpPr/>
          <p:nvPr/>
        </p:nvCxnSpPr>
        <p:spPr>
          <a:xfrm>
            <a:off x="7196308" y="1082819"/>
            <a:ext cx="32961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41"/>
          <p:cNvCxnSpPr/>
          <p:nvPr/>
        </p:nvCxnSpPr>
        <p:spPr>
          <a:xfrm>
            <a:off x="1790582" y="1099465"/>
            <a:ext cx="46526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19581" y="905599"/>
            <a:ext cx="292054" cy="369332"/>
          </a:xfrm>
          <a:prstGeom prst="rect">
            <a:avLst/>
          </a:prstGeom>
          <a:noFill/>
        </p:spPr>
        <p:txBody>
          <a:bodyPr wrap="square" rtlCol="0">
            <a:spAutoFit/>
          </a:bodyPr>
          <a:lstStyle/>
          <a:p>
            <a:r>
              <a:rPr lang="en-US" b="1" dirty="0" smtClean="0"/>
              <a:t>E</a:t>
            </a:r>
            <a:endParaRPr lang="en-US" b="1" dirty="0"/>
          </a:p>
        </p:txBody>
      </p:sp>
      <p:sp>
        <p:nvSpPr>
          <p:cNvPr id="10" name="TextBox 9"/>
          <p:cNvSpPr txBox="1"/>
          <p:nvPr/>
        </p:nvSpPr>
        <p:spPr>
          <a:xfrm>
            <a:off x="7525923" y="887393"/>
            <a:ext cx="292054" cy="369332"/>
          </a:xfrm>
          <a:prstGeom prst="rect">
            <a:avLst/>
          </a:prstGeom>
          <a:noFill/>
        </p:spPr>
        <p:txBody>
          <a:bodyPr wrap="square" rtlCol="0">
            <a:spAutoFit/>
          </a:bodyPr>
          <a:lstStyle/>
          <a:p>
            <a:r>
              <a:rPr lang="en-US" b="1" dirty="0" smtClean="0"/>
              <a:t>B</a:t>
            </a:r>
            <a:endParaRPr lang="en-US" b="1" dirty="0"/>
          </a:p>
        </p:txBody>
      </p:sp>
      <p:cxnSp>
        <p:nvCxnSpPr>
          <p:cNvPr id="11" name="Ευθύγραμμο βέλος σύνδεσης 41"/>
          <p:cNvCxnSpPr/>
          <p:nvPr/>
        </p:nvCxnSpPr>
        <p:spPr>
          <a:xfrm>
            <a:off x="3592018" y="1098322"/>
            <a:ext cx="46526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057278" y="836712"/>
            <a:ext cx="1336176" cy="523220"/>
          </a:xfrm>
          <a:prstGeom prst="rect">
            <a:avLst/>
          </a:prstGeom>
          <a:noFill/>
          <a:ln w="28575">
            <a:solidFill>
              <a:schemeClr val="tx1"/>
            </a:solidFill>
          </a:ln>
        </p:spPr>
        <p:txBody>
          <a:bodyPr wrap="square" rtlCol="0">
            <a:spAutoFit/>
          </a:bodyPr>
          <a:lstStyle/>
          <a:p>
            <a:pPr algn="ctr"/>
            <a:r>
              <a:rPr lang="en-US" sz="1400" b="1" dirty="0" smtClean="0"/>
              <a:t>Block</a:t>
            </a:r>
          </a:p>
          <a:p>
            <a:pPr algn="ctr"/>
            <a:r>
              <a:rPr lang="en-US" sz="1400" b="1" dirty="0" smtClean="0"/>
              <a:t>Cleaning</a:t>
            </a:r>
          </a:p>
        </p:txBody>
      </p:sp>
      <p:cxnSp>
        <p:nvCxnSpPr>
          <p:cNvPr id="13" name="Ευθύγραμμο βέλος σύνδεσης 41"/>
          <p:cNvCxnSpPr/>
          <p:nvPr/>
        </p:nvCxnSpPr>
        <p:spPr>
          <a:xfrm>
            <a:off x="5393454" y="1082819"/>
            <a:ext cx="46526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915816" y="3501008"/>
            <a:ext cx="1296144" cy="648072"/>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979712" y="5373216"/>
            <a:ext cx="1296144" cy="648072"/>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545335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9515"/>
            <a:ext cx="9144000" cy="721079"/>
          </a:xfrm>
        </p:spPr>
        <p:txBody>
          <a:bodyPr>
            <a:normAutofit fontScale="90000"/>
          </a:bodyPr>
          <a:lstStyle/>
          <a:p>
            <a:r>
              <a:rPr lang="en-US" dirty="0" smtClean="0"/>
              <a:t>Meta-blocking </a:t>
            </a:r>
            <a:r>
              <a:rPr lang="en-US" sz="2400" dirty="0"/>
              <a:t>[</a:t>
            </a:r>
            <a:r>
              <a:rPr lang="en-US" sz="2400" dirty="0" err="1"/>
              <a:t>Papadakis</a:t>
            </a:r>
            <a:r>
              <a:rPr lang="en-US" sz="2400" dirty="0"/>
              <a:t> et. al., </a:t>
            </a:r>
            <a:r>
              <a:rPr lang="en-US" sz="2400" dirty="0" smtClean="0"/>
              <a:t>TKDE 2014]</a:t>
            </a:r>
            <a:endParaRPr lang="en-US" sz="2400" dirty="0"/>
          </a:p>
        </p:txBody>
      </p:sp>
      <p:sp>
        <p:nvSpPr>
          <p:cNvPr id="3" name="Content Placeholder 2"/>
          <p:cNvSpPr>
            <a:spLocks noGrp="1"/>
          </p:cNvSpPr>
          <p:nvPr>
            <p:ph sz="quarter" idx="4294967295"/>
          </p:nvPr>
        </p:nvSpPr>
        <p:spPr>
          <a:xfrm>
            <a:off x="668647" y="1008235"/>
            <a:ext cx="8151825" cy="5373093"/>
          </a:xfrm>
        </p:spPr>
        <p:txBody>
          <a:bodyPr>
            <a:normAutofit/>
          </a:bodyPr>
          <a:lstStyle/>
          <a:p>
            <a:pPr marL="0" indent="0">
              <a:buNone/>
            </a:pPr>
            <a:r>
              <a:rPr lang="en-US" sz="2400" dirty="0" smtClean="0"/>
              <a:t>Goal:</a:t>
            </a:r>
          </a:p>
          <a:p>
            <a:pPr marL="268288" indent="0" algn="just">
              <a:buNone/>
            </a:pPr>
            <a:r>
              <a:rPr lang="en-US" sz="2400" dirty="0" smtClean="0"/>
              <a:t>restructure a </a:t>
            </a:r>
            <a:r>
              <a:rPr lang="en-US" sz="2400" b="1" dirty="0"/>
              <a:t>redundancy-positive</a:t>
            </a:r>
            <a:r>
              <a:rPr lang="en-US" sz="2400" dirty="0"/>
              <a:t> block </a:t>
            </a:r>
            <a:r>
              <a:rPr lang="en-US" sz="2400" dirty="0" smtClean="0"/>
              <a:t>collection into a new one that contains substantially lower number of </a:t>
            </a:r>
            <a:r>
              <a:rPr lang="en-US" sz="2400" dirty="0" smtClean="0">
                <a:solidFill>
                  <a:srgbClr val="C00000"/>
                </a:solidFill>
              </a:rPr>
              <a:t>redundant </a:t>
            </a:r>
            <a:r>
              <a:rPr lang="en-US" sz="2400" dirty="0" smtClean="0"/>
              <a:t>and </a:t>
            </a:r>
            <a:r>
              <a:rPr lang="en-US" sz="2400" dirty="0">
                <a:solidFill>
                  <a:srgbClr val="C00000"/>
                </a:solidFill>
              </a:rPr>
              <a:t>superfluous</a:t>
            </a:r>
            <a:r>
              <a:rPr lang="en-US" sz="2400" dirty="0"/>
              <a:t> comparisons</a:t>
            </a:r>
            <a:r>
              <a:rPr lang="en-US" sz="2400" dirty="0" smtClean="0"/>
              <a:t>, while maintaining the original number of </a:t>
            </a:r>
            <a:r>
              <a:rPr lang="en-US" sz="2400" dirty="0" smtClean="0">
                <a:solidFill>
                  <a:srgbClr val="C00000"/>
                </a:solidFill>
              </a:rPr>
              <a:t>matching</a:t>
            </a:r>
            <a:r>
              <a:rPr lang="en-US" sz="2400" dirty="0" smtClean="0"/>
              <a:t> ones (</a:t>
            </a:r>
            <a:r>
              <a:rPr lang="el-GR" sz="2400" dirty="0">
                <a:solidFill>
                  <a:srgbClr val="C00000"/>
                </a:solidFill>
              </a:rPr>
              <a:t>Δ</a:t>
            </a:r>
            <a:r>
              <a:rPr lang="en-US" sz="2400" dirty="0" smtClean="0">
                <a:solidFill>
                  <a:srgbClr val="C00000"/>
                </a:solidFill>
              </a:rPr>
              <a:t>PC ≈ </a:t>
            </a:r>
            <a:r>
              <a:rPr lang="el-GR" sz="2400" dirty="0" smtClean="0">
                <a:solidFill>
                  <a:srgbClr val="C00000"/>
                </a:solidFill>
              </a:rPr>
              <a:t>0</a:t>
            </a:r>
            <a:r>
              <a:rPr lang="en-US" sz="2400" dirty="0">
                <a:solidFill>
                  <a:srgbClr val="C00000"/>
                </a:solidFill>
              </a:rPr>
              <a:t>, </a:t>
            </a:r>
            <a:r>
              <a:rPr lang="el-GR" sz="2400" dirty="0">
                <a:solidFill>
                  <a:srgbClr val="C00000"/>
                </a:solidFill>
              </a:rPr>
              <a:t>Δ</a:t>
            </a:r>
            <a:r>
              <a:rPr lang="en-US" sz="2400" dirty="0" smtClean="0">
                <a:solidFill>
                  <a:srgbClr val="C00000"/>
                </a:solidFill>
              </a:rPr>
              <a:t>PQ</a:t>
            </a:r>
            <a:r>
              <a:rPr lang="en-US" sz="2400" dirty="0">
                <a:solidFill>
                  <a:srgbClr val="C00000"/>
                </a:solidFill>
              </a:rPr>
              <a:t> </a:t>
            </a:r>
            <a:r>
              <a:rPr lang="en-US" sz="2400" dirty="0" smtClean="0">
                <a:solidFill>
                  <a:srgbClr val="C00000"/>
                </a:solidFill>
              </a:rPr>
              <a:t>&gt;&gt; 1</a:t>
            </a:r>
            <a:r>
              <a:rPr lang="en-US" sz="2400" dirty="0" smtClean="0"/>
              <a:t>) →</a:t>
            </a:r>
          </a:p>
          <a:p>
            <a:pPr marL="268288" indent="0" algn="just">
              <a:buNone/>
            </a:pPr>
            <a:endParaRPr lang="en-US" sz="2400" dirty="0" smtClean="0"/>
          </a:p>
          <a:p>
            <a:pPr marL="268288" indent="0" algn="just">
              <a:buNone/>
            </a:pPr>
            <a:endParaRPr lang="en-US" sz="2400" dirty="0" smtClean="0"/>
          </a:p>
          <a:p>
            <a:pPr marL="0" indent="0" algn="just">
              <a:buNone/>
            </a:pPr>
            <a:endParaRPr lang="en-US" dirty="0" smtClean="0"/>
          </a:p>
          <a:p>
            <a:pPr algn="just"/>
            <a:endParaRPr lang="en-US" dirty="0" smtClean="0"/>
          </a:p>
          <a:p>
            <a:endParaRPr lang="en-US" sz="600" dirty="0"/>
          </a:p>
        </p:txBody>
      </p:sp>
      <p:sp>
        <p:nvSpPr>
          <p:cNvPr id="4" name="Θέση υποσέλιδου 3"/>
          <p:cNvSpPr>
            <a:spLocks noGrp="1"/>
          </p:cNvSpPr>
          <p:nvPr>
            <p:ph type="ftr" sz="quarter" idx="11"/>
          </p:nvPr>
        </p:nvSpPr>
        <p:spPr/>
        <p:txBody>
          <a:bodyPr/>
          <a:lstStyle/>
          <a:p>
            <a:pPr algn="ctr">
              <a:defRPr/>
            </a:pPr>
            <a:r>
              <a:rPr lang="en-US" smtClean="0"/>
              <a:t>Papadakis &amp; Palpanas, ScaDS, Leipzig, July 2016</a:t>
            </a:r>
            <a:endParaRPr lang="en-US" dirty="0"/>
          </a:p>
        </p:txBody>
      </p:sp>
    </p:spTree>
    <p:extLst>
      <p:ext uri="{BB962C8B-B14F-4D97-AF65-F5344CB8AC3E}">
        <p14:creationId xmlns:p14="http://schemas.microsoft.com/office/powerpoint/2010/main" val="292954495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9515"/>
            <a:ext cx="9144000" cy="721079"/>
          </a:xfrm>
        </p:spPr>
        <p:txBody>
          <a:bodyPr>
            <a:normAutofit fontScale="90000"/>
          </a:bodyPr>
          <a:lstStyle/>
          <a:p>
            <a:r>
              <a:rPr lang="en-US" dirty="0" smtClean="0"/>
              <a:t>Meta-blocking </a:t>
            </a:r>
            <a:r>
              <a:rPr lang="en-US" sz="2400" dirty="0"/>
              <a:t>[</a:t>
            </a:r>
            <a:r>
              <a:rPr lang="en-US" sz="2400" dirty="0" err="1"/>
              <a:t>Papadakis</a:t>
            </a:r>
            <a:r>
              <a:rPr lang="en-US" sz="2400" dirty="0"/>
              <a:t> et. al., </a:t>
            </a:r>
            <a:r>
              <a:rPr lang="en-US" sz="2400" dirty="0" smtClean="0"/>
              <a:t>TKDE 2014]</a:t>
            </a:r>
            <a:endParaRPr lang="en-US" sz="2400" dirty="0"/>
          </a:p>
        </p:txBody>
      </p:sp>
      <p:sp>
        <p:nvSpPr>
          <p:cNvPr id="3" name="Content Placeholder 2"/>
          <p:cNvSpPr>
            <a:spLocks noGrp="1"/>
          </p:cNvSpPr>
          <p:nvPr>
            <p:ph sz="quarter" idx="4294967295"/>
          </p:nvPr>
        </p:nvSpPr>
        <p:spPr>
          <a:xfrm>
            <a:off x="668647" y="1008235"/>
            <a:ext cx="8151825" cy="5373093"/>
          </a:xfrm>
        </p:spPr>
        <p:txBody>
          <a:bodyPr>
            <a:normAutofit/>
          </a:bodyPr>
          <a:lstStyle/>
          <a:p>
            <a:pPr marL="0" indent="0">
              <a:buNone/>
            </a:pPr>
            <a:r>
              <a:rPr lang="en-US" sz="2400" dirty="0" smtClean="0"/>
              <a:t>Goal:</a:t>
            </a:r>
          </a:p>
          <a:p>
            <a:pPr marL="268288" indent="0" algn="just">
              <a:buNone/>
            </a:pPr>
            <a:r>
              <a:rPr lang="en-US" sz="2400" dirty="0" smtClean="0"/>
              <a:t>restructure a </a:t>
            </a:r>
            <a:r>
              <a:rPr lang="en-US" sz="2400" b="1" dirty="0"/>
              <a:t>redundancy-positive</a:t>
            </a:r>
            <a:r>
              <a:rPr lang="en-US" sz="2400" dirty="0"/>
              <a:t> block </a:t>
            </a:r>
            <a:r>
              <a:rPr lang="en-US" sz="2400" dirty="0" smtClean="0"/>
              <a:t>collection into a new one that contains substantially lower number of </a:t>
            </a:r>
            <a:r>
              <a:rPr lang="en-US" sz="2400" dirty="0" smtClean="0">
                <a:solidFill>
                  <a:srgbClr val="C00000"/>
                </a:solidFill>
              </a:rPr>
              <a:t>redundant </a:t>
            </a:r>
            <a:r>
              <a:rPr lang="en-US" sz="2400" dirty="0" smtClean="0"/>
              <a:t>and </a:t>
            </a:r>
            <a:r>
              <a:rPr lang="en-US" sz="2400" dirty="0">
                <a:solidFill>
                  <a:srgbClr val="C00000"/>
                </a:solidFill>
              </a:rPr>
              <a:t>superfluous</a:t>
            </a:r>
            <a:r>
              <a:rPr lang="en-US" sz="2400" dirty="0"/>
              <a:t> comparisons</a:t>
            </a:r>
            <a:r>
              <a:rPr lang="en-US" sz="2400" dirty="0" smtClean="0"/>
              <a:t>, while maintaining the original number of </a:t>
            </a:r>
            <a:r>
              <a:rPr lang="en-US" sz="2400" dirty="0" smtClean="0">
                <a:solidFill>
                  <a:srgbClr val="C00000"/>
                </a:solidFill>
              </a:rPr>
              <a:t>matching</a:t>
            </a:r>
            <a:r>
              <a:rPr lang="en-US" sz="2400" dirty="0" smtClean="0"/>
              <a:t> ones (</a:t>
            </a:r>
            <a:r>
              <a:rPr lang="el-GR" sz="2400" dirty="0">
                <a:solidFill>
                  <a:srgbClr val="C00000"/>
                </a:solidFill>
              </a:rPr>
              <a:t>Δ</a:t>
            </a:r>
            <a:r>
              <a:rPr lang="en-US" sz="2400" dirty="0" smtClean="0">
                <a:solidFill>
                  <a:srgbClr val="C00000"/>
                </a:solidFill>
              </a:rPr>
              <a:t>PC ≈ </a:t>
            </a:r>
            <a:r>
              <a:rPr lang="el-GR" sz="2400" dirty="0" smtClean="0">
                <a:solidFill>
                  <a:srgbClr val="C00000"/>
                </a:solidFill>
              </a:rPr>
              <a:t>0</a:t>
            </a:r>
            <a:r>
              <a:rPr lang="en-US" sz="2400" dirty="0">
                <a:solidFill>
                  <a:srgbClr val="C00000"/>
                </a:solidFill>
              </a:rPr>
              <a:t>, </a:t>
            </a:r>
            <a:r>
              <a:rPr lang="el-GR" sz="2400" dirty="0">
                <a:solidFill>
                  <a:srgbClr val="C00000"/>
                </a:solidFill>
              </a:rPr>
              <a:t>Δ</a:t>
            </a:r>
            <a:r>
              <a:rPr lang="en-US" sz="2400" dirty="0" smtClean="0">
                <a:solidFill>
                  <a:srgbClr val="C00000"/>
                </a:solidFill>
              </a:rPr>
              <a:t>PQ &gt;&gt; 1</a:t>
            </a:r>
            <a:r>
              <a:rPr lang="en-US" sz="2400" dirty="0" smtClean="0"/>
              <a:t>) →</a:t>
            </a:r>
          </a:p>
          <a:p>
            <a:pPr marL="268288" indent="0" algn="just">
              <a:buNone/>
            </a:pPr>
            <a:endParaRPr lang="en-US" sz="2400" dirty="0" smtClean="0"/>
          </a:p>
          <a:p>
            <a:pPr marL="0" indent="0">
              <a:buNone/>
            </a:pPr>
            <a:r>
              <a:rPr lang="en-US" sz="2400" dirty="0" smtClean="0"/>
              <a:t>Main idea:</a:t>
            </a:r>
          </a:p>
          <a:p>
            <a:pPr marL="268288" indent="0">
              <a:buNone/>
            </a:pPr>
            <a:r>
              <a:rPr lang="en-US" sz="2400" dirty="0" smtClean="0"/>
              <a:t>common blocks provide valuable evidence for the similarity of entities </a:t>
            </a:r>
          </a:p>
          <a:p>
            <a:pPr marL="268288" indent="0">
              <a:buNone/>
            </a:pPr>
            <a:r>
              <a:rPr lang="en-US" sz="2400" dirty="0" smtClean="0"/>
              <a:t>→ the more blocks two entities share, the more similar and the more likely they are to be matching</a:t>
            </a:r>
          </a:p>
          <a:p>
            <a:pPr algn="just"/>
            <a:endParaRPr lang="en-US" dirty="0" smtClean="0"/>
          </a:p>
          <a:p>
            <a:pPr algn="just"/>
            <a:endParaRPr lang="en-US" dirty="0" smtClean="0"/>
          </a:p>
          <a:p>
            <a:endParaRPr lang="en-US" sz="600" dirty="0"/>
          </a:p>
        </p:txBody>
      </p:sp>
      <p:sp>
        <p:nvSpPr>
          <p:cNvPr id="4" name="Θέση υποσέλιδου 3"/>
          <p:cNvSpPr>
            <a:spLocks noGrp="1"/>
          </p:cNvSpPr>
          <p:nvPr>
            <p:ph type="ftr" sz="quarter" idx="11"/>
          </p:nvPr>
        </p:nvSpPr>
        <p:spPr/>
        <p:txBody>
          <a:bodyPr/>
          <a:lstStyle/>
          <a:p>
            <a:pPr algn="ctr">
              <a:defRPr/>
            </a:pPr>
            <a:r>
              <a:rPr lang="en-US" smtClean="0"/>
              <a:t>Papadakis &amp; Palpanas, ScaDS, Leipzig, July 2016</a:t>
            </a:r>
            <a:endParaRPr lang="en-US" dirty="0"/>
          </a:p>
        </p:txBody>
      </p:sp>
    </p:spTree>
    <p:extLst>
      <p:ext uri="{BB962C8B-B14F-4D97-AF65-F5344CB8AC3E}">
        <p14:creationId xmlns:p14="http://schemas.microsoft.com/office/powerpoint/2010/main" val="118792038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83958" y="0"/>
            <a:ext cx="8060042" cy="721079"/>
          </a:xfrm>
        </p:spPr>
        <p:txBody>
          <a:bodyPr>
            <a:normAutofit fontScale="90000"/>
          </a:bodyPr>
          <a:lstStyle/>
          <a:p>
            <a:r>
              <a:rPr lang="en-US" dirty="0" smtClean="0"/>
              <a:t>Outline of Meta-blocking</a:t>
            </a:r>
            <a:endParaRPr lang="en-US" dirty="0"/>
          </a:p>
        </p:txBody>
      </p:sp>
      <p:pic>
        <p:nvPicPr>
          <p:cNvPr id="4" name="Picture 3" descr="metaBlockingProcedure.jpg"/>
          <p:cNvPicPr>
            <a:picLocks noChangeAspect="1"/>
          </p:cNvPicPr>
          <p:nvPr/>
        </p:nvPicPr>
        <p:blipFill>
          <a:blip r:embed="rId3" cstate="print"/>
          <a:stretch>
            <a:fillRect/>
          </a:stretch>
        </p:blipFill>
        <p:spPr>
          <a:xfrm>
            <a:off x="1456525" y="967651"/>
            <a:ext cx="7690731" cy="873360"/>
          </a:xfrm>
          <a:prstGeom prst="rect">
            <a:avLst/>
          </a:prstGeom>
        </p:spPr>
      </p:pic>
      <p:sp>
        <p:nvSpPr>
          <p:cNvPr id="24" name="Flowchart: Connector 23"/>
          <p:cNvSpPr/>
          <p:nvPr/>
        </p:nvSpPr>
        <p:spPr>
          <a:xfrm>
            <a:off x="2266163" y="3506394"/>
            <a:ext cx="171433" cy="17502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1883" tIns="25942" rIns="51883" bIns="25942" rtlCol="0" anchor="ctr"/>
          <a:lstStyle/>
          <a:p>
            <a:pPr algn="ctr"/>
            <a:endParaRPr lang="en-US"/>
          </a:p>
        </p:txBody>
      </p:sp>
      <p:sp>
        <p:nvSpPr>
          <p:cNvPr id="25" name="TextBox 24"/>
          <p:cNvSpPr txBox="1"/>
          <p:nvPr/>
        </p:nvSpPr>
        <p:spPr>
          <a:xfrm>
            <a:off x="2051872" y="3200095"/>
            <a:ext cx="471441" cy="335801"/>
          </a:xfrm>
          <a:prstGeom prst="rect">
            <a:avLst/>
          </a:prstGeom>
          <a:noFill/>
        </p:spPr>
        <p:txBody>
          <a:bodyPr wrap="square" lIns="51883" tIns="25942" rIns="51883" bIns="25942" rtlCol="0">
            <a:spAutoFit/>
          </a:bodyPr>
          <a:lstStyle/>
          <a:p>
            <a:r>
              <a:rPr lang="en-US" b="1" dirty="0"/>
              <a:t>n</a:t>
            </a:r>
            <a:r>
              <a:rPr lang="en-US" b="1" baseline="-25000" dirty="0"/>
              <a:t>1</a:t>
            </a:r>
          </a:p>
        </p:txBody>
      </p:sp>
      <p:sp>
        <p:nvSpPr>
          <p:cNvPr id="26" name="Flowchart: Connector 25"/>
          <p:cNvSpPr/>
          <p:nvPr/>
        </p:nvSpPr>
        <p:spPr>
          <a:xfrm>
            <a:off x="3251904" y="3506394"/>
            <a:ext cx="171433" cy="17502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1883" tIns="25942" rIns="51883" bIns="25942" rtlCol="0" anchor="ctr"/>
          <a:lstStyle/>
          <a:p>
            <a:pPr algn="ctr"/>
            <a:endParaRPr lang="en-US"/>
          </a:p>
        </p:txBody>
      </p:sp>
      <p:sp>
        <p:nvSpPr>
          <p:cNvPr id="27" name="TextBox 26"/>
          <p:cNvSpPr txBox="1"/>
          <p:nvPr/>
        </p:nvSpPr>
        <p:spPr>
          <a:xfrm>
            <a:off x="3380479" y="3243852"/>
            <a:ext cx="471441" cy="335801"/>
          </a:xfrm>
          <a:prstGeom prst="rect">
            <a:avLst/>
          </a:prstGeom>
          <a:noFill/>
        </p:spPr>
        <p:txBody>
          <a:bodyPr wrap="square" lIns="51883" tIns="25942" rIns="51883" bIns="25942" rtlCol="0">
            <a:spAutoFit/>
          </a:bodyPr>
          <a:lstStyle/>
          <a:p>
            <a:r>
              <a:rPr lang="en-US" b="1" dirty="0"/>
              <a:t>n</a:t>
            </a:r>
            <a:r>
              <a:rPr lang="en-US" b="1" baseline="-25000" dirty="0"/>
              <a:t>3</a:t>
            </a:r>
          </a:p>
        </p:txBody>
      </p:sp>
      <p:sp>
        <p:nvSpPr>
          <p:cNvPr id="28" name="Flowchart: Connector 27"/>
          <p:cNvSpPr/>
          <p:nvPr/>
        </p:nvSpPr>
        <p:spPr>
          <a:xfrm>
            <a:off x="2266163" y="4469048"/>
            <a:ext cx="171433" cy="17502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1883" tIns="25942" rIns="51883" bIns="25942" rtlCol="0" anchor="ctr"/>
          <a:lstStyle/>
          <a:p>
            <a:pPr algn="ctr"/>
            <a:endParaRPr lang="en-US"/>
          </a:p>
        </p:txBody>
      </p:sp>
      <p:sp>
        <p:nvSpPr>
          <p:cNvPr id="29" name="TextBox 28"/>
          <p:cNvSpPr txBox="1"/>
          <p:nvPr/>
        </p:nvSpPr>
        <p:spPr>
          <a:xfrm>
            <a:off x="2051872" y="4162749"/>
            <a:ext cx="471441" cy="335801"/>
          </a:xfrm>
          <a:prstGeom prst="rect">
            <a:avLst/>
          </a:prstGeom>
          <a:noFill/>
        </p:spPr>
        <p:txBody>
          <a:bodyPr wrap="square" lIns="51883" tIns="25942" rIns="51883" bIns="25942" rtlCol="0">
            <a:spAutoFit/>
          </a:bodyPr>
          <a:lstStyle/>
          <a:p>
            <a:r>
              <a:rPr lang="en-US" b="1" dirty="0"/>
              <a:t>n</a:t>
            </a:r>
            <a:r>
              <a:rPr lang="en-US" b="1" baseline="-25000" dirty="0"/>
              <a:t>2</a:t>
            </a:r>
          </a:p>
        </p:txBody>
      </p:sp>
      <p:sp>
        <p:nvSpPr>
          <p:cNvPr id="30" name="Flowchart: Connector 29"/>
          <p:cNvSpPr/>
          <p:nvPr/>
        </p:nvSpPr>
        <p:spPr>
          <a:xfrm>
            <a:off x="3251904" y="4469048"/>
            <a:ext cx="171433" cy="17502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1883" tIns="25942" rIns="51883" bIns="25942" rtlCol="0" anchor="ctr"/>
          <a:lstStyle/>
          <a:p>
            <a:pPr algn="ctr"/>
            <a:endParaRPr lang="en-US"/>
          </a:p>
        </p:txBody>
      </p:sp>
      <p:sp>
        <p:nvSpPr>
          <p:cNvPr id="31" name="TextBox 30"/>
          <p:cNvSpPr txBox="1"/>
          <p:nvPr/>
        </p:nvSpPr>
        <p:spPr>
          <a:xfrm>
            <a:off x="3380479" y="4206506"/>
            <a:ext cx="471441" cy="335801"/>
          </a:xfrm>
          <a:prstGeom prst="rect">
            <a:avLst/>
          </a:prstGeom>
          <a:noFill/>
        </p:spPr>
        <p:txBody>
          <a:bodyPr wrap="square" lIns="51883" tIns="25942" rIns="51883" bIns="25942" rtlCol="0">
            <a:spAutoFit/>
          </a:bodyPr>
          <a:lstStyle/>
          <a:p>
            <a:r>
              <a:rPr lang="en-US" b="1" dirty="0"/>
              <a:t>n</a:t>
            </a:r>
            <a:r>
              <a:rPr lang="en-US" b="1" baseline="-25000" dirty="0"/>
              <a:t>4</a:t>
            </a:r>
          </a:p>
        </p:txBody>
      </p:sp>
      <p:cxnSp>
        <p:nvCxnSpPr>
          <p:cNvPr id="32" name="Straight Connector 31"/>
          <p:cNvCxnSpPr>
            <a:stCxn id="24" idx="6"/>
            <a:endCxn id="26" idx="2"/>
          </p:cNvCxnSpPr>
          <p:nvPr/>
        </p:nvCxnSpPr>
        <p:spPr>
          <a:xfrm>
            <a:off x="2437596" y="3593908"/>
            <a:ext cx="81430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4" idx="5"/>
            <a:endCxn id="30" idx="1"/>
          </p:cNvCxnSpPr>
          <p:nvPr/>
        </p:nvCxnSpPr>
        <p:spPr>
          <a:xfrm>
            <a:off x="2412490" y="3655790"/>
            <a:ext cx="864520" cy="8388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8" idx="7"/>
            <a:endCxn id="26" idx="3"/>
          </p:cNvCxnSpPr>
          <p:nvPr/>
        </p:nvCxnSpPr>
        <p:spPr>
          <a:xfrm flipV="1">
            <a:off x="2412490" y="3655790"/>
            <a:ext cx="864520" cy="8388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8" idx="6"/>
            <a:endCxn id="30" idx="2"/>
          </p:cNvCxnSpPr>
          <p:nvPr/>
        </p:nvCxnSpPr>
        <p:spPr>
          <a:xfrm>
            <a:off x="2437596" y="4556562"/>
            <a:ext cx="81430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24" idx="4"/>
          </p:cNvCxnSpPr>
          <p:nvPr/>
        </p:nvCxnSpPr>
        <p:spPr>
          <a:xfrm flipV="1">
            <a:off x="2351880" y="3681422"/>
            <a:ext cx="0" cy="7876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0" idx="0"/>
            <a:endCxn id="26" idx="4"/>
          </p:cNvCxnSpPr>
          <p:nvPr/>
        </p:nvCxnSpPr>
        <p:spPr>
          <a:xfrm flipV="1">
            <a:off x="3337621" y="3681422"/>
            <a:ext cx="0" cy="7876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Flowchart: Connector 43"/>
          <p:cNvSpPr/>
          <p:nvPr/>
        </p:nvSpPr>
        <p:spPr>
          <a:xfrm>
            <a:off x="5794554" y="3508481"/>
            <a:ext cx="171433" cy="17502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1883" tIns="25942" rIns="51883" bIns="25942" rtlCol="0" anchor="ctr"/>
          <a:lstStyle/>
          <a:p>
            <a:pPr algn="ctr"/>
            <a:endParaRPr lang="en-US"/>
          </a:p>
        </p:txBody>
      </p:sp>
      <p:sp>
        <p:nvSpPr>
          <p:cNvPr id="45" name="TextBox 44"/>
          <p:cNvSpPr txBox="1"/>
          <p:nvPr/>
        </p:nvSpPr>
        <p:spPr>
          <a:xfrm>
            <a:off x="5494546" y="3202182"/>
            <a:ext cx="471441" cy="335801"/>
          </a:xfrm>
          <a:prstGeom prst="rect">
            <a:avLst/>
          </a:prstGeom>
          <a:noFill/>
        </p:spPr>
        <p:txBody>
          <a:bodyPr wrap="square" lIns="51883" tIns="25942" rIns="51883" bIns="25942" rtlCol="0">
            <a:spAutoFit/>
          </a:bodyPr>
          <a:lstStyle/>
          <a:p>
            <a:r>
              <a:rPr lang="en-US" b="1" dirty="0"/>
              <a:t>n</a:t>
            </a:r>
            <a:r>
              <a:rPr lang="en-US" b="1" baseline="-25000" dirty="0"/>
              <a:t>1</a:t>
            </a:r>
          </a:p>
        </p:txBody>
      </p:sp>
      <p:sp>
        <p:nvSpPr>
          <p:cNvPr id="46" name="Flowchart: Connector 45"/>
          <p:cNvSpPr/>
          <p:nvPr/>
        </p:nvSpPr>
        <p:spPr>
          <a:xfrm>
            <a:off x="6780295" y="3508481"/>
            <a:ext cx="171433" cy="17502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1883" tIns="25942" rIns="51883" bIns="25942" rtlCol="0" anchor="ctr"/>
          <a:lstStyle/>
          <a:p>
            <a:pPr algn="ctr"/>
            <a:endParaRPr lang="en-US"/>
          </a:p>
        </p:txBody>
      </p:sp>
      <p:sp>
        <p:nvSpPr>
          <p:cNvPr id="47" name="TextBox 46"/>
          <p:cNvSpPr txBox="1"/>
          <p:nvPr/>
        </p:nvSpPr>
        <p:spPr>
          <a:xfrm>
            <a:off x="6908871" y="3229596"/>
            <a:ext cx="471441" cy="335801"/>
          </a:xfrm>
          <a:prstGeom prst="rect">
            <a:avLst/>
          </a:prstGeom>
          <a:noFill/>
        </p:spPr>
        <p:txBody>
          <a:bodyPr wrap="square" lIns="51883" tIns="25942" rIns="51883" bIns="25942" rtlCol="0">
            <a:spAutoFit/>
          </a:bodyPr>
          <a:lstStyle/>
          <a:p>
            <a:r>
              <a:rPr lang="en-US" b="1" dirty="0"/>
              <a:t>n</a:t>
            </a:r>
            <a:r>
              <a:rPr lang="en-US" b="1" baseline="-25000" dirty="0"/>
              <a:t>3</a:t>
            </a:r>
          </a:p>
        </p:txBody>
      </p:sp>
      <p:sp>
        <p:nvSpPr>
          <p:cNvPr id="48" name="Flowchart: Connector 47"/>
          <p:cNvSpPr/>
          <p:nvPr/>
        </p:nvSpPr>
        <p:spPr>
          <a:xfrm>
            <a:off x="5794554" y="4471135"/>
            <a:ext cx="171433" cy="17502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1883" tIns="25942" rIns="51883" bIns="25942" rtlCol="0" anchor="ctr"/>
          <a:lstStyle/>
          <a:p>
            <a:pPr algn="ctr"/>
            <a:endParaRPr lang="en-US"/>
          </a:p>
        </p:txBody>
      </p:sp>
      <p:sp>
        <p:nvSpPr>
          <p:cNvPr id="49" name="TextBox 48"/>
          <p:cNvSpPr txBox="1"/>
          <p:nvPr/>
        </p:nvSpPr>
        <p:spPr>
          <a:xfrm>
            <a:off x="5519885" y="4153057"/>
            <a:ext cx="471441" cy="335801"/>
          </a:xfrm>
          <a:prstGeom prst="rect">
            <a:avLst/>
          </a:prstGeom>
          <a:noFill/>
        </p:spPr>
        <p:txBody>
          <a:bodyPr wrap="square" lIns="51883" tIns="25942" rIns="51883" bIns="25942" rtlCol="0">
            <a:spAutoFit/>
          </a:bodyPr>
          <a:lstStyle/>
          <a:p>
            <a:r>
              <a:rPr lang="en-US" b="1" dirty="0"/>
              <a:t>n</a:t>
            </a:r>
            <a:r>
              <a:rPr lang="en-US" b="1" baseline="-25000" dirty="0"/>
              <a:t>2</a:t>
            </a:r>
          </a:p>
        </p:txBody>
      </p:sp>
      <p:sp>
        <p:nvSpPr>
          <p:cNvPr id="50" name="Flowchart: Connector 49"/>
          <p:cNvSpPr/>
          <p:nvPr/>
        </p:nvSpPr>
        <p:spPr>
          <a:xfrm>
            <a:off x="6780295" y="4471135"/>
            <a:ext cx="171433" cy="17502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1883" tIns="25942" rIns="51883" bIns="25942" rtlCol="0" anchor="ctr"/>
          <a:lstStyle/>
          <a:p>
            <a:pPr algn="ctr"/>
            <a:endParaRPr lang="en-US"/>
          </a:p>
        </p:txBody>
      </p:sp>
      <p:sp>
        <p:nvSpPr>
          <p:cNvPr id="51" name="TextBox 50"/>
          <p:cNvSpPr txBox="1"/>
          <p:nvPr/>
        </p:nvSpPr>
        <p:spPr>
          <a:xfrm>
            <a:off x="6908871" y="4192251"/>
            <a:ext cx="471441" cy="335801"/>
          </a:xfrm>
          <a:prstGeom prst="rect">
            <a:avLst/>
          </a:prstGeom>
          <a:noFill/>
        </p:spPr>
        <p:txBody>
          <a:bodyPr wrap="square" lIns="51883" tIns="25942" rIns="51883" bIns="25942" rtlCol="0">
            <a:spAutoFit/>
          </a:bodyPr>
          <a:lstStyle/>
          <a:p>
            <a:r>
              <a:rPr lang="en-US" b="1" dirty="0"/>
              <a:t>n</a:t>
            </a:r>
            <a:r>
              <a:rPr lang="en-US" b="1" baseline="-25000" dirty="0"/>
              <a:t>4</a:t>
            </a:r>
          </a:p>
        </p:txBody>
      </p:sp>
      <p:cxnSp>
        <p:nvCxnSpPr>
          <p:cNvPr id="52" name="Straight Connector 51"/>
          <p:cNvCxnSpPr>
            <a:stCxn id="44" idx="6"/>
            <a:endCxn id="46" idx="2"/>
          </p:cNvCxnSpPr>
          <p:nvPr/>
        </p:nvCxnSpPr>
        <p:spPr>
          <a:xfrm>
            <a:off x="5965987" y="3595995"/>
            <a:ext cx="81430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48" idx="6"/>
            <a:endCxn id="50" idx="2"/>
          </p:cNvCxnSpPr>
          <p:nvPr/>
        </p:nvCxnSpPr>
        <p:spPr>
          <a:xfrm>
            <a:off x="5965987" y="4558649"/>
            <a:ext cx="81430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1752979" y="3991460"/>
            <a:ext cx="514765" cy="91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Flowchart: Connector 71"/>
          <p:cNvSpPr/>
          <p:nvPr/>
        </p:nvSpPr>
        <p:spPr>
          <a:xfrm>
            <a:off x="3972925" y="3515608"/>
            <a:ext cx="171433" cy="17502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1883" tIns="25942" rIns="51883" bIns="25942" rtlCol="0" anchor="ctr"/>
          <a:lstStyle/>
          <a:p>
            <a:pPr algn="ctr"/>
            <a:endParaRPr lang="en-US"/>
          </a:p>
        </p:txBody>
      </p:sp>
      <p:sp>
        <p:nvSpPr>
          <p:cNvPr id="73" name="TextBox 72"/>
          <p:cNvSpPr txBox="1"/>
          <p:nvPr/>
        </p:nvSpPr>
        <p:spPr>
          <a:xfrm>
            <a:off x="3865779" y="3165552"/>
            <a:ext cx="471441" cy="335801"/>
          </a:xfrm>
          <a:prstGeom prst="rect">
            <a:avLst/>
          </a:prstGeom>
          <a:noFill/>
        </p:spPr>
        <p:txBody>
          <a:bodyPr wrap="square" lIns="51883" tIns="25942" rIns="51883" bIns="25942" rtlCol="0">
            <a:spAutoFit/>
          </a:bodyPr>
          <a:lstStyle/>
          <a:p>
            <a:r>
              <a:rPr lang="en-US" b="1" dirty="0"/>
              <a:t>n</a:t>
            </a:r>
            <a:r>
              <a:rPr lang="en-US" b="1" baseline="-25000" dirty="0"/>
              <a:t>1</a:t>
            </a:r>
          </a:p>
        </p:txBody>
      </p:sp>
      <p:sp>
        <p:nvSpPr>
          <p:cNvPr id="74" name="Flowchart: Connector 73"/>
          <p:cNvSpPr/>
          <p:nvPr/>
        </p:nvSpPr>
        <p:spPr>
          <a:xfrm>
            <a:off x="4958666" y="3515608"/>
            <a:ext cx="171433" cy="17502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1883" tIns="25942" rIns="51883" bIns="25942" rtlCol="0" anchor="ctr"/>
          <a:lstStyle/>
          <a:p>
            <a:pPr algn="ctr"/>
            <a:endParaRPr lang="en-US"/>
          </a:p>
        </p:txBody>
      </p:sp>
      <p:sp>
        <p:nvSpPr>
          <p:cNvPr id="75" name="TextBox 74"/>
          <p:cNvSpPr txBox="1"/>
          <p:nvPr/>
        </p:nvSpPr>
        <p:spPr>
          <a:xfrm>
            <a:off x="4894379" y="3179808"/>
            <a:ext cx="471441" cy="335801"/>
          </a:xfrm>
          <a:prstGeom prst="rect">
            <a:avLst/>
          </a:prstGeom>
          <a:noFill/>
        </p:spPr>
        <p:txBody>
          <a:bodyPr wrap="square" lIns="51883" tIns="25942" rIns="51883" bIns="25942" rtlCol="0">
            <a:spAutoFit/>
          </a:bodyPr>
          <a:lstStyle/>
          <a:p>
            <a:r>
              <a:rPr lang="en-US" b="1" dirty="0"/>
              <a:t>n</a:t>
            </a:r>
            <a:r>
              <a:rPr lang="en-US" b="1" baseline="-25000" dirty="0"/>
              <a:t>3</a:t>
            </a:r>
          </a:p>
        </p:txBody>
      </p:sp>
      <p:sp>
        <p:nvSpPr>
          <p:cNvPr id="76" name="Flowchart: Connector 75"/>
          <p:cNvSpPr/>
          <p:nvPr/>
        </p:nvSpPr>
        <p:spPr>
          <a:xfrm>
            <a:off x="3994354" y="4471135"/>
            <a:ext cx="171433" cy="17502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1883" tIns="25942" rIns="51883" bIns="25942" rtlCol="0" anchor="ctr"/>
          <a:lstStyle/>
          <a:p>
            <a:pPr algn="ctr"/>
            <a:endParaRPr lang="en-US"/>
          </a:p>
        </p:txBody>
      </p:sp>
      <p:sp>
        <p:nvSpPr>
          <p:cNvPr id="77" name="TextBox 76"/>
          <p:cNvSpPr txBox="1"/>
          <p:nvPr/>
        </p:nvSpPr>
        <p:spPr>
          <a:xfrm>
            <a:off x="3780063" y="4164836"/>
            <a:ext cx="471441" cy="335801"/>
          </a:xfrm>
          <a:prstGeom prst="rect">
            <a:avLst/>
          </a:prstGeom>
          <a:noFill/>
        </p:spPr>
        <p:txBody>
          <a:bodyPr wrap="square" lIns="51883" tIns="25942" rIns="51883" bIns="25942" rtlCol="0">
            <a:spAutoFit/>
          </a:bodyPr>
          <a:lstStyle/>
          <a:p>
            <a:r>
              <a:rPr lang="en-US" b="1" dirty="0"/>
              <a:t>n</a:t>
            </a:r>
            <a:r>
              <a:rPr lang="en-US" b="1" baseline="-25000" dirty="0"/>
              <a:t>2</a:t>
            </a:r>
          </a:p>
        </p:txBody>
      </p:sp>
      <p:sp>
        <p:nvSpPr>
          <p:cNvPr id="78" name="Flowchart: Connector 77"/>
          <p:cNvSpPr/>
          <p:nvPr/>
        </p:nvSpPr>
        <p:spPr>
          <a:xfrm>
            <a:off x="4980095" y="4471135"/>
            <a:ext cx="171433" cy="17502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1883" tIns="25942" rIns="51883" bIns="25942" rtlCol="0" anchor="ctr"/>
          <a:lstStyle/>
          <a:p>
            <a:pPr algn="ctr"/>
            <a:endParaRPr lang="en-US"/>
          </a:p>
        </p:txBody>
      </p:sp>
      <p:sp>
        <p:nvSpPr>
          <p:cNvPr id="79" name="TextBox 78"/>
          <p:cNvSpPr txBox="1"/>
          <p:nvPr/>
        </p:nvSpPr>
        <p:spPr>
          <a:xfrm>
            <a:off x="5108670" y="4208593"/>
            <a:ext cx="471441" cy="335801"/>
          </a:xfrm>
          <a:prstGeom prst="rect">
            <a:avLst/>
          </a:prstGeom>
          <a:noFill/>
        </p:spPr>
        <p:txBody>
          <a:bodyPr wrap="square" lIns="51883" tIns="25942" rIns="51883" bIns="25942" rtlCol="0">
            <a:spAutoFit/>
          </a:bodyPr>
          <a:lstStyle/>
          <a:p>
            <a:r>
              <a:rPr lang="en-US" b="1" dirty="0"/>
              <a:t>n</a:t>
            </a:r>
            <a:r>
              <a:rPr lang="en-US" b="1" baseline="-25000" dirty="0"/>
              <a:t>4</a:t>
            </a:r>
          </a:p>
        </p:txBody>
      </p:sp>
      <p:cxnSp>
        <p:nvCxnSpPr>
          <p:cNvPr id="80" name="Straight Connector 79"/>
          <p:cNvCxnSpPr>
            <a:stCxn id="72" idx="6"/>
            <a:endCxn id="74" idx="2"/>
          </p:cNvCxnSpPr>
          <p:nvPr/>
        </p:nvCxnSpPr>
        <p:spPr>
          <a:xfrm>
            <a:off x="4144358" y="3603122"/>
            <a:ext cx="81430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72" idx="5"/>
            <a:endCxn id="78" idx="1"/>
          </p:cNvCxnSpPr>
          <p:nvPr/>
        </p:nvCxnSpPr>
        <p:spPr>
          <a:xfrm rot="16200000" flipH="1">
            <a:off x="4146345" y="3637911"/>
            <a:ext cx="831763" cy="8859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76" idx="7"/>
            <a:endCxn id="74" idx="3"/>
          </p:cNvCxnSpPr>
          <p:nvPr/>
        </p:nvCxnSpPr>
        <p:spPr>
          <a:xfrm rot="5400000" flipH="1" flipV="1">
            <a:off x="4146345" y="3659340"/>
            <a:ext cx="831763" cy="8430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76" idx="6"/>
            <a:endCxn id="78" idx="2"/>
          </p:cNvCxnSpPr>
          <p:nvPr/>
        </p:nvCxnSpPr>
        <p:spPr>
          <a:xfrm>
            <a:off x="4165787" y="4558649"/>
            <a:ext cx="81430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endCxn id="72" idx="4"/>
          </p:cNvCxnSpPr>
          <p:nvPr/>
        </p:nvCxnSpPr>
        <p:spPr>
          <a:xfrm flipV="1">
            <a:off x="4058642" y="3690636"/>
            <a:ext cx="0" cy="7876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78" idx="0"/>
            <a:endCxn id="74" idx="4"/>
          </p:cNvCxnSpPr>
          <p:nvPr/>
        </p:nvCxnSpPr>
        <p:spPr>
          <a:xfrm rot="16200000" flipV="1">
            <a:off x="4664848" y="4070171"/>
            <a:ext cx="780499" cy="214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4444366" y="3384337"/>
            <a:ext cx="514300" cy="267834"/>
          </a:xfrm>
          <a:prstGeom prst="rect">
            <a:avLst/>
          </a:prstGeom>
          <a:noFill/>
        </p:spPr>
        <p:txBody>
          <a:bodyPr wrap="square" lIns="51883" tIns="25942" rIns="51883" bIns="25942" rtlCol="0">
            <a:spAutoFit/>
          </a:bodyPr>
          <a:lstStyle/>
          <a:p>
            <a:r>
              <a:rPr lang="en-US" sz="1400" b="1" dirty="0"/>
              <a:t>3</a:t>
            </a:r>
          </a:p>
        </p:txBody>
      </p:sp>
      <p:sp>
        <p:nvSpPr>
          <p:cNvPr id="87" name="TextBox 86"/>
          <p:cNvSpPr txBox="1"/>
          <p:nvPr/>
        </p:nvSpPr>
        <p:spPr>
          <a:xfrm>
            <a:off x="4508654" y="4339864"/>
            <a:ext cx="514300" cy="267834"/>
          </a:xfrm>
          <a:prstGeom prst="rect">
            <a:avLst/>
          </a:prstGeom>
          <a:noFill/>
        </p:spPr>
        <p:txBody>
          <a:bodyPr wrap="square" lIns="51883" tIns="25942" rIns="51883" bIns="25942" rtlCol="0">
            <a:spAutoFit/>
          </a:bodyPr>
          <a:lstStyle/>
          <a:p>
            <a:r>
              <a:rPr lang="en-US" sz="1400" b="1" dirty="0"/>
              <a:t>3</a:t>
            </a:r>
          </a:p>
        </p:txBody>
      </p:sp>
      <p:sp>
        <p:nvSpPr>
          <p:cNvPr id="88" name="TextBox 87"/>
          <p:cNvSpPr txBox="1"/>
          <p:nvPr/>
        </p:nvSpPr>
        <p:spPr>
          <a:xfrm>
            <a:off x="3908637" y="3946051"/>
            <a:ext cx="514300" cy="267834"/>
          </a:xfrm>
          <a:prstGeom prst="rect">
            <a:avLst/>
          </a:prstGeom>
          <a:noFill/>
        </p:spPr>
        <p:txBody>
          <a:bodyPr wrap="square" lIns="51883" tIns="25942" rIns="51883" bIns="25942" rtlCol="0">
            <a:spAutoFit/>
          </a:bodyPr>
          <a:lstStyle/>
          <a:p>
            <a:r>
              <a:rPr lang="en-US" sz="1400" b="1" dirty="0"/>
              <a:t>2</a:t>
            </a:r>
          </a:p>
        </p:txBody>
      </p:sp>
      <p:sp>
        <p:nvSpPr>
          <p:cNvPr id="89" name="TextBox 88"/>
          <p:cNvSpPr txBox="1"/>
          <p:nvPr/>
        </p:nvSpPr>
        <p:spPr>
          <a:xfrm>
            <a:off x="5065812" y="3946051"/>
            <a:ext cx="514300" cy="267834"/>
          </a:xfrm>
          <a:prstGeom prst="rect">
            <a:avLst/>
          </a:prstGeom>
          <a:noFill/>
        </p:spPr>
        <p:txBody>
          <a:bodyPr wrap="square" lIns="51883" tIns="25942" rIns="51883" bIns="25942" rtlCol="0">
            <a:spAutoFit/>
          </a:bodyPr>
          <a:lstStyle/>
          <a:p>
            <a:r>
              <a:rPr lang="en-US" sz="1400" b="1" dirty="0"/>
              <a:t>2</a:t>
            </a:r>
          </a:p>
        </p:txBody>
      </p:sp>
      <p:sp>
        <p:nvSpPr>
          <p:cNvPr id="90" name="TextBox 89"/>
          <p:cNvSpPr txBox="1"/>
          <p:nvPr/>
        </p:nvSpPr>
        <p:spPr>
          <a:xfrm>
            <a:off x="4251504" y="4077322"/>
            <a:ext cx="514300" cy="267834"/>
          </a:xfrm>
          <a:prstGeom prst="rect">
            <a:avLst/>
          </a:prstGeom>
          <a:noFill/>
        </p:spPr>
        <p:txBody>
          <a:bodyPr wrap="square" lIns="51883" tIns="25942" rIns="51883" bIns="25942" rtlCol="0">
            <a:spAutoFit/>
          </a:bodyPr>
          <a:lstStyle/>
          <a:p>
            <a:r>
              <a:rPr lang="en-US" sz="1400" b="1" dirty="0"/>
              <a:t>2</a:t>
            </a:r>
          </a:p>
        </p:txBody>
      </p:sp>
      <p:sp>
        <p:nvSpPr>
          <p:cNvPr id="91" name="TextBox 90"/>
          <p:cNvSpPr txBox="1"/>
          <p:nvPr/>
        </p:nvSpPr>
        <p:spPr>
          <a:xfrm>
            <a:off x="4337220" y="3683509"/>
            <a:ext cx="514300" cy="267834"/>
          </a:xfrm>
          <a:prstGeom prst="rect">
            <a:avLst/>
          </a:prstGeom>
          <a:noFill/>
        </p:spPr>
        <p:txBody>
          <a:bodyPr wrap="square" lIns="51883" tIns="25942" rIns="51883" bIns="25942" rtlCol="0">
            <a:spAutoFit/>
          </a:bodyPr>
          <a:lstStyle/>
          <a:p>
            <a:r>
              <a:rPr lang="en-US" sz="1400" b="1" dirty="0"/>
              <a:t>1</a:t>
            </a:r>
          </a:p>
        </p:txBody>
      </p:sp>
      <p:cxnSp>
        <p:nvCxnSpPr>
          <p:cNvPr id="93" name="Straight Arrow Connector 92"/>
          <p:cNvCxnSpPr/>
          <p:nvPr/>
        </p:nvCxnSpPr>
        <p:spPr>
          <a:xfrm>
            <a:off x="3409163" y="3990548"/>
            <a:ext cx="514765" cy="91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5210729" y="3989636"/>
            <a:ext cx="514765" cy="91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7049727" y="4013425"/>
            <a:ext cx="514765" cy="91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Θέση υποσέλιδου 2"/>
          <p:cNvSpPr>
            <a:spLocks noGrp="1"/>
          </p:cNvSpPr>
          <p:nvPr>
            <p:ph type="ftr" sz="quarter" idx="11"/>
          </p:nvPr>
        </p:nvSpPr>
        <p:spPr/>
        <p:txBody>
          <a:bodyPr/>
          <a:lstStyle/>
          <a:p>
            <a:pPr algn="ctr">
              <a:defRPr/>
            </a:pPr>
            <a:r>
              <a:rPr lang="en-US" smtClean="0"/>
              <a:t>Papadakis &amp; Palpanas, ScaDS, Leipzig, July 2016</a:t>
            </a:r>
            <a:endParaRPr lang="en-US" dirty="0"/>
          </a:p>
        </p:txBody>
      </p:sp>
      <p:pic>
        <p:nvPicPr>
          <p:cNvPr id="133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62" y="2027177"/>
            <a:ext cx="1695926" cy="4330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4328" y="3372783"/>
            <a:ext cx="1550477" cy="1388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023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linds(horizontal)">
                                      <p:cBhvr>
                                        <p:cTn id="13" dur="500"/>
                                        <p:tgtEl>
                                          <p:spTgt spid="2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linds(horizontal)">
                                      <p:cBhvr>
                                        <p:cTn id="16" dur="500"/>
                                        <p:tgtEl>
                                          <p:spTgt spid="2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linds(horizontal)">
                                      <p:cBhvr>
                                        <p:cTn id="19" dur="500"/>
                                        <p:tgtEl>
                                          <p:spTgt spid="2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linds(horizontal)">
                                      <p:cBhvr>
                                        <p:cTn id="22" dur="500"/>
                                        <p:tgtEl>
                                          <p:spTgt spid="2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linds(horizontal)">
                                      <p:cBhvr>
                                        <p:cTn id="25" dur="500"/>
                                        <p:tgtEl>
                                          <p:spTgt spid="3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blinds(horizontal)">
                                      <p:cBhvr>
                                        <p:cTn id="28" dur="500"/>
                                        <p:tgtEl>
                                          <p:spTgt spid="31"/>
                                        </p:tgtEl>
                                      </p:cBhvr>
                                    </p:animEffect>
                                  </p:childTnLst>
                                </p:cTn>
                              </p:par>
                              <p:par>
                                <p:cTn id="29" presetID="3" presetClass="entr" presetSubtype="1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linds(horizontal)">
                                      <p:cBhvr>
                                        <p:cTn id="31" dur="500"/>
                                        <p:tgtEl>
                                          <p:spTgt spid="32"/>
                                        </p:tgtEl>
                                      </p:cBhvr>
                                    </p:animEffect>
                                  </p:childTnLst>
                                </p:cTn>
                              </p:par>
                              <p:par>
                                <p:cTn id="32" presetID="3" presetClass="entr" presetSubtype="10"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blinds(horizontal)">
                                      <p:cBhvr>
                                        <p:cTn id="34" dur="500"/>
                                        <p:tgtEl>
                                          <p:spTgt spid="33"/>
                                        </p:tgtEl>
                                      </p:cBhvr>
                                    </p:animEffect>
                                  </p:childTnLst>
                                </p:cTn>
                              </p:par>
                              <p:par>
                                <p:cTn id="35" presetID="3" presetClass="entr" presetSubtype="1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linds(horizontal)">
                                      <p:cBhvr>
                                        <p:cTn id="37" dur="500"/>
                                        <p:tgtEl>
                                          <p:spTgt spid="34"/>
                                        </p:tgtEl>
                                      </p:cBhvr>
                                    </p:animEffect>
                                  </p:childTnLst>
                                </p:cTn>
                              </p:par>
                              <p:par>
                                <p:cTn id="38" presetID="3" presetClass="entr" presetSubtype="10"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blinds(horizontal)">
                                      <p:cBhvr>
                                        <p:cTn id="40" dur="500"/>
                                        <p:tgtEl>
                                          <p:spTgt spid="35"/>
                                        </p:tgtEl>
                                      </p:cBhvr>
                                    </p:animEffect>
                                  </p:childTnLst>
                                </p:cTn>
                              </p:par>
                              <p:par>
                                <p:cTn id="41" presetID="3" presetClass="entr" presetSubtype="1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blinds(horizontal)">
                                      <p:cBhvr>
                                        <p:cTn id="43" dur="500"/>
                                        <p:tgtEl>
                                          <p:spTgt spid="36"/>
                                        </p:tgtEl>
                                      </p:cBhvr>
                                    </p:animEffect>
                                  </p:childTnLst>
                                </p:cTn>
                              </p:par>
                              <p:par>
                                <p:cTn id="44" presetID="3" presetClass="entr" presetSubtype="10" fill="hold"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blinds(horizontal)">
                                      <p:cBhvr>
                                        <p:cTn id="46" dur="500"/>
                                        <p:tgtEl>
                                          <p:spTgt spid="37"/>
                                        </p:tgtEl>
                                      </p:cBhvr>
                                    </p:animEffect>
                                  </p:childTnLst>
                                </p:cTn>
                              </p:par>
                              <p:par>
                                <p:cTn id="47" presetID="3" presetClass="entr" presetSubtype="10" fill="hold" nodeType="with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blinds(horizontal)">
                                      <p:cBhvr>
                                        <p:cTn id="49" dur="500"/>
                                        <p:tgtEl>
                                          <p:spTgt spid="70"/>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72"/>
                                        </p:tgtEl>
                                        <p:attrNameLst>
                                          <p:attrName>style.visibility</p:attrName>
                                        </p:attrNameLst>
                                      </p:cBhvr>
                                      <p:to>
                                        <p:strVal val="visible"/>
                                      </p:to>
                                    </p:set>
                                    <p:animEffect transition="in" filter="blinds(horizontal)">
                                      <p:cBhvr>
                                        <p:cTn id="54" dur="500"/>
                                        <p:tgtEl>
                                          <p:spTgt spid="72"/>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73"/>
                                        </p:tgtEl>
                                        <p:attrNameLst>
                                          <p:attrName>style.visibility</p:attrName>
                                        </p:attrNameLst>
                                      </p:cBhvr>
                                      <p:to>
                                        <p:strVal val="visible"/>
                                      </p:to>
                                    </p:set>
                                    <p:animEffect transition="in" filter="blinds(horizontal)">
                                      <p:cBhvr>
                                        <p:cTn id="57" dur="500"/>
                                        <p:tgtEl>
                                          <p:spTgt spid="73"/>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74"/>
                                        </p:tgtEl>
                                        <p:attrNameLst>
                                          <p:attrName>style.visibility</p:attrName>
                                        </p:attrNameLst>
                                      </p:cBhvr>
                                      <p:to>
                                        <p:strVal val="visible"/>
                                      </p:to>
                                    </p:set>
                                    <p:animEffect transition="in" filter="blinds(horizontal)">
                                      <p:cBhvr>
                                        <p:cTn id="60" dur="500"/>
                                        <p:tgtEl>
                                          <p:spTgt spid="74"/>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75"/>
                                        </p:tgtEl>
                                        <p:attrNameLst>
                                          <p:attrName>style.visibility</p:attrName>
                                        </p:attrNameLst>
                                      </p:cBhvr>
                                      <p:to>
                                        <p:strVal val="visible"/>
                                      </p:to>
                                    </p:set>
                                    <p:animEffect transition="in" filter="blinds(horizontal)">
                                      <p:cBhvr>
                                        <p:cTn id="63" dur="500"/>
                                        <p:tgtEl>
                                          <p:spTgt spid="75"/>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76"/>
                                        </p:tgtEl>
                                        <p:attrNameLst>
                                          <p:attrName>style.visibility</p:attrName>
                                        </p:attrNameLst>
                                      </p:cBhvr>
                                      <p:to>
                                        <p:strVal val="visible"/>
                                      </p:to>
                                    </p:set>
                                    <p:animEffect transition="in" filter="blinds(horizontal)">
                                      <p:cBhvr>
                                        <p:cTn id="66" dur="500"/>
                                        <p:tgtEl>
                                          <p:spTgt spid="76"/>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blinds(horizontal)">
                                      <p:cBhvr>
                                        <p:cTn id="69" dur="500"/>
                                        <p:tgtEl>
                                          <p:spTgt spid="77"/>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78"/>
                                        </p:tgtEl>
                                        <p:attrNameLst>
                                          <p:attrName>style.visibility</p:attrName>
                                        </p:attrNameLst>
                                      </p:cBhvr>
                                      <p:to>
                                        <p:strVal val="visible"/>
                                      </p:to>
                                    </p:set>
                                    <p:animEffect transition="in" filter="blinds(horizontal)">
                                      <p:cBhvr>
                                        <p:cTn id="72" dur="500"/>
                                        <p:tgtEl>
                                          <p:spTgt spid="78"/>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blinds(horizontal)">
                                      <p:cBhvr>
                                        <p:cTn id="75" dur="500"/>
                                        <p:tgtEl>
                                          <p:spTgt spid="79"/>
                                        </p:tgtEl>
                                      </p:cBhvr>
                                    </p:animEffect>
                                  </p:childTnLst>
                                </p:cTn>
                              </p:par>
                              <p:par>
                                <p:cTn id="76" presetID="3" presetClass="entr" presetSubtype="10" fill="hold" nodeType="withEffect">
                                  <p:stCondLst>
                                    <p:cond delay="0"/>
                                  </p:stCondLst>
                                  <p:childTnLst>
                                    <p:set>
                                      <p:cBhvr>
                                        <p:cTn id="77" dur="1" fill="hold">
                                          <p:stCondLst>
                                            <p:cond delay="0"/>
                                          </p:stCondLst>
                                        </p:cTn>
                                        <p:tgtEl>
                                          <p:spTgt spid="80"/>
                                        </p:tgtEl>
                                        <p:attrNameLst>
                                          <p:attrName>style.visibility</p:attrName>
                                        </p:attrNameLst>
                                      </p:cBhvr>
                                      <p:to>
                                        <p:strVal val="visible"/>
                                      </p:to>
                                    </p:set>
                                    <p:animEffect transition="in" filter="blinds(horizontal)">
                                      <p:cBhvr>
                                        <p:cTn id="78" dur="500"/>
                                        <p:tgtEl>
                                          <p:spTgt spid="80"/>
                                        </p:tgtEl>
                                      </p:cBhvr>
                                    </p:animEffect>
                                  </p:childTnLst>
                                </p:cTn>
                              </p:par>
                              <p:par>
                                <p:cTn id="79" presetID="3" presetClass="entr" presetSubtype="10" fill="hold" nodeType="withEffect">
                                  <p:stCondLst>
                                    <p:cond delay="0"/>
                                  </p:stCondLst>
                                  <p:childTnLst>
                                    <p:set>
                                      <p:cBhvr>
                                        <p:cTn id="80" dur="1" fill="hold">
                                          <p:stCondLst>
                                            <p:cond delay="0"/>
                                          </p:stCondLst>
                                        </p:cTn>
                                        <p:tgtEl>
                                          <p:spTgt spid="81"/>
                                        </p:tgtEl>
                                        <p:attrNameLst>
                                          <p:attrName>style.visibility</p:attrName>
                                        </p:attrNameLst>
                                      </p:cBhvr>
                                      <p:to>
                                        <p:strVal val="visible"/>
                                      </p:to>
                                    </p:set>
                                    <p:animEffect transition="in" filter="blinds(horizontal)">
                                      <p:cBhvr>
                                        <p:cTn id="81" dur="500"/>
                                        <p:tgtEl>
                                          <p:spTgt spid="81"/>
                                        </p:tgtEl>
                                      </p:cBhvr>
                                    </p:animEffect>
                                  </p:childTnLst>
                                </p:cTn>
                              </p:par>
                              <p:par>
                                <p:cTn id="82" presetID="3" presetClass="entr" presetSubtype="10" fill="hold" nodeType="withEffect">
                                  <p:stCondLst>
                                    <p:cond delay="0"/>
                                  </p:stCondLst>
                                  <p:childTnLst>
                                    <p:set>
                                      <p:cBhvr>
                                        <p:cTn id="83" dur="1" fill="hold">
                                          <p:stCondLst>
                                            <p:cond delay="0"/>
                                          </p:stCondLst>
                                        </p:cTn>
                                        <p:tgtEl>
                                          <p:spTgt spid="82"/>
                                        </p:tgtEl>
                                        <p:attrNameLst>
                                          <p:attrName>style.visibility</p:attrName>
                                        </p:attrNameLst>
                                      </p:cBhvr>
                                      <p:to>
                                        <p:strVal val="visible"/>
                                      </p:to>
                                    </p:set>
                                    <p:animEffect transition="in" filter="blinds(horizontal)">
                                      <p:cBhvr>
                                        <p:cTn id="84" dur="500"/>
                                        <p:tgtEl>
                                          <p:spTgt spid="82"/>
                                        </p:tgtEl>
                                      </p:cBhvr>
                                    </p:animEffect>
                                  </p:childTnLst>
                                </p:cTn>
                              </p:par>
                              <p:par>
                                <p:cTn id="85" presetID="3" presetClass="entr" presetSubtype="10" fill="hold" nodeType="withEffect">
                                  <p:stCondLst>
                                    <p:cond delay="0"/>
                                  </p:stCondLst>
                                  <p:childTnLst>
                                    <p:set>
                                      <p:cBhvr>
                                        <p:cTn id="86" dur="1" fill="hold">
                                          <p:stCondLst>
                                            <p:cond delay="0"/>
                                          </p:stCondLst>
                                        </p:cTn>
                                        <p:tgtEl>
                                          <p:spTgt spid="83"/>
                                        </p:tgtEl>
                                        <p:attrNameLst>
                                          <p:attrName>style.visibility</p:attrName>
                                        </p:attrNameLst>
                                      </p:cBhvr>
                                      <p:to>
                                        <p:strVal val="visible"/>
                                      </p:to>
                                    </p:set>
                                    <p:animEffect transition="in" filter="blinds(horizontal)">
                                      <p:cBhvr>
                                        <p:cTn id="87" dur="500"/>
                                        <p:tgtEl>
                                          <p:spTgt spid="83"/>
                                        </p:tgtEl>
                                      </p:cBhvr>
                                    </p:animEffect>
                                  </p:childTnLst>
                                </p:cTn>
                              </p:par>
                              <p:par>
                                <p:cTn id="88" presetID="3" presetClass="entr" presetSubtype="10" fill="hold" nodeType="withEffect">
                                  <p:stCondLst>
                                    <p:cond delay="0"/>
                                  </p:stCondLst>
                                  <p:childTnLst>
                                    <p:set>
                                      <p:cBhvr>
                                        <p:cTn id="89" dur="1" fill="hold">
                                          <p:stCondLst>
                                            <p:cond delay="0"/>
                                          </p:stCondLst>
                                        </p:cTn>
                                        <p:tgtEl>
                                          <p:spTgt spid="84"/>
                                        </p:tgtEl>
                                        <p:attrNameLst>
                                          <p:attrName>style.visibility</p:attrName>
                                        </p:attrNameLst>
                                      </p:cBhvr>
                                      <p:to>
                                        <p:strVal val="visible"/>
                                      </p:to>
                                    </p:set>
                                    <p:animEffect transition="in" filter="blinds(horizontal)">
                                      <p:cBhvr>
                                        <p:cTn id="90" dur="500"/>
                                        <p:tgtEl>
                                          <p:spTgt spid="84"/>
                                        </p:tgtEl>
                                      </p:cBhvr>
                                    </p:animEffect>
                                  </p:childTnLst>
                                </p:cTn>
                              </p:par>
                              <p:par>
                                <p:cTn id="91" presetID="3" presetClass="entr" presetSubtype="10" fill="hold" nodeType="withEffect">
                                  <p:stCondLst>
                                    <p:cond delay="0"/>
                                  </p:stCondLst>
                                  <p:childTnLst>
                                    <p:set>
                                      <p:cBhvr>
                                        <p:cTn id="92" dur="1" fill="hold">
                                          <p:stCondLst>
                                            <p:cond delay="0"/>
                                          </p:stCondLst>
                                        </p:cTn>
                                        <p:tgtEl>
                                          <p:spTgt spid="85"/>
                                        </p:tgtEl>
                                        <p:attrNameLst>
                                          <p:attrName>style.visibility</p:attrName>
                                        </p:attrNameLst>
                                      </p:cBhvr>
                                      <p:to>
                                        <p:strVal val="visible"/>
                                      </p:to>
                                    </p:set>
                                    <p:animEffect transition="in" filter="blinds(horizontal)">
                                      <p:cBhvr>
                                        <p:cTn id="93" dur="500"/>
                                        <p:tgtEl>
                                          <p:spTgt spid="85"/>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86"/>
                                        </p:tgtEl>
                                        <p:attrNameLst>
                                          <p:attrName>style.visibility</p:attrName>
                                        </p:attrNameLst>
                                      </p:cBhvr>
                                      <p:to>
                                        <p:strVal val="visible"/>
                                      </p:to>
                                    </p:set>
                                    <p:animEffect transition="in" filter="blinds(horizontal)">
                                      <p:cBhvr>
                                        <p:cTn id="96" dur="500"/>
                                        <p:tgtEl>
                                          <p:spTgt spid="86"/>
                                        </p:tgtEl>
                                      </p:cBhvr>
                                    </p:animEffect>
                                  </p:childTnLst>
                                </p:cTn>
                              </p:par>
                              <p:par>
                                <p:cTn id="97" presetID="3" presetClass="entr" presetSubtype="10" fill="hold" grpId="0" nodeType="withEffect">
                                  <p:stCondLst>
                                    <p:cond delay="0"/>
                                  </p:stCondLst>
                                  <p:childTnLst>
                                    <p:set>
                                      <p:cBhvr>
                                        <p:cTn id="98" dur="1" fill="hold">
                                          <p:stCondLst>
                                            <p:cond delay="0"/>
                                          </p:stCondLst>
                                        </p:cTn>
                                        <p:tgtEl>
                                          <p:spTgt spid="87"/>
                                        </p:tgtEl>
                                        <p:attrNameLst>
                                          <p:attrName>style.visibility</p:attrName>
                                        </p:attrNameLst>
                                      </p:cBhvr>
                                      <p:to>
                                        <p:strVal val="visible"/>
                                      </p:to>
                                    </p:set>
                                    <p:animEffect transition="in" filter="blinds(horizontal)">
                                      <p:cBhvr>
                                        <p:cTn id="99" dur="500"/>
                                        <p:tgtEl>
                                          <p:spTgt spid="87"/>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88"/>
                                        </p:tgtEl>
                                        <p:attrNameLst>
                                          <p:attrName>style.visibility</p:attrName>
                                        </p:attrNameLst>
                                      </p:cBhvr>
                                      <p:to>
                                        <p:strVal val="visible"/>
                                      </p:to>
                                    </p:set>
                                    <p:animEffect transition="in" filter="blinds(horizontal)">
                                      <p:cBhvr>
                                        <p:cTn id="102" dur="500"/>
                                        <p:tgtEl>
                                          <p:spTgt spid="88"/>
                                        </p:tgtEl>
                                      </p:cBhvr>
                                    </p:animEffect>
                                  </p:childTnLst>
                                </p:cTn>
                              </p:par>
                              <p:par>
                                <p:cTn id="103" presetID="3" presetClass="entr" presetSubtype="10" fill="hold" grpId="0" nodeType="withEffect">
                                  <p:stCondLst>
                                    <p:cond delay="0"/>
                                  </p:stCondLst>
                                  <p:childTnLst>
                                    <p:set>
                                      <p:cBhvr>
                                        <p:cTn id="104" dur="1" fill="hold">
                                          <p:stCondLst>
                                            <p:cond delay="0"/>
                                          </p:stCondLst>
                                        </p:cTn>
                                        <p:tgtEl>
                                          <p:spTgt spid="89"/>
                                        </p:tgtEl>
                                        <p:attrNameLst>
                                          <p:attrName>style.visibility</p:attrName>
                                        </p:attrNameLst>
                                      </p:cBhvr>
                                      <p:to>
                                        <p:strVal val="visible"/>
                                      </p:to>
                                    </p:set>
                                    <p:animEffect transition="in" filter="blinds(horizontal)">
                                      <p:cBhvr>
                                        <p:cTn id="105" dur="500"/>
                                        <p:tgtEl>
                                          <p:spTgt spid="89"/>
                                        </p:tgtEl>
                                      </p:cBhvr>
                                    </p:animEffect>
                                  </p:childTnLst>
                                </p:cTn>
                              </p:par>
                              <p:par>
                                <p:cTn id="106" presetID="3" presetClass="entr" presetSubtype="10" fill="hold" grpId="0" nodeType="withEffect">
                                  <p:stCondLst>
                                    <p:cond delay="0"/>
                                  </p:stCondLst>
                                  <p:childTnLst>
                                    <p:set>
                                      <p:cBhvr>
                                        <p:cTn id="107" dur="1" fill="hold">
                                          <p:stCondLst>
                                            <p:cond delay="0"/>
                                          </p:stCondLst>
                                        </p:cTn>
                                        <p:tgtEl>
                                          <p:spTgt spid="90"/>
                                        </p:tgtEl>
                                        <p:attrNameLst>
                                          <p:attrName>style.visibility</p:attrName>
                                        </p:attrNameLst>
                                      </p:cBhvr>
                                      <p:to>
                                        <p:strVal val="visible"/>
                                      </p:to>
                                    </p:set>
                                    <p:animEffect transition="in" filter="blinds(horizontal)">
                                      <p:cBhvr>
                                        <p:cTn id="108" dur="500"/>
                                        <p:tgtEl>
                                          <p:spTgt spid="90"/>
                                        </p:tgtEl>
                                      </p:cBhvr>
                                    </p:animEffect>
                                  </p:childTnLst>
                                </p:cTn>
                              </p:par>
                              <p:par>
                                <p:cTn id="109" presetID="3" presetClass="entr" presetSubtype="10" fill="hold" grpId="0" nodeType="withEffect">
                                  <p:stCondLst>
                                    <p:cond delay="0"/>
                                  </p:stCondLst>
                                  <p:childTnLst>
                                    <p:set>
                                      <p:cBhvr>
                                        <p:cTn id="110" dur="1" fill="hold">
                                          <p:stCondLst>
                                            <p:cond delay="0"/>
                                          </p:stCondLst>
                                        </p:cTn>
                                        <p:tgtEl>
                                          <p:spTgt spid="91"/>
                                        </p:tgtEl>
                                        <p:attrNameLst>
                                          <p:attrName>style.visibility</p:attrName>
                                        </p:attrNameLst>
                                      </p:cBhvr>
                                      <p:to>
                                        <p:strVal val="visible"/>
                                      </p:to>
                                    </p:set>
                                    <p:animEffect transition="in" filter="blinds(horizontal)">
                                      <p:cBhvr>
                                        <p:cTn id="111" dur="500"/>
                                        <p:tgtEl>
                                          <p:spTgt spid="91"/>
                                        </p:tgtEl>
                                      </p:cBhvr>
                                    </p:animEffect>
                                  </p:childTnLst>
                                </p:cTn>
                              </p:par>
                              <p:par>
                                <p:cTn id="112" presetID="3" presetClass="entr" presetSubtype="10" fill="hold" nodeType="withEffect">
                                  <p:stCondLst>
                                    <p:cond delay="0"/>
                                  </p:stCondLst>
                                  <p:childTnLst>
                                    <p:set>
                                      <p:cBhvr>
                                        <p:cTn id="113" dur="1" fill="hold">
                                          <p:stCondLst>
                                            <p:cond delay="0"/>
                                          </p:stCondLst>
                                        </p:cTn>
                                        <p:tgtEl>
                                          <p:spTgt spid="93"/>
                                        </p:tgtEl>
                                        <p:attrNameLst>
                                          <p:attrName>style.visibility</p:attrName>
                                        </p:attrNameLst>
                                      </p:cBhvr>
                                      <p:to>
                                        <p:strVal val="visible"/>
                                      </p:to>
                                    </p:set>
                                    <p:animEffect transition="in" filter="blinds(horizontal)">
                                      <p:cBhvr>
                                        <p:cTn id="114" dur="500"/>
                                        <p:tgtEl>
                                          <p:spTgt spid="93"/>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44"/>
                                        </p:tgtEl>
                                        <p:attrNameLst>
                                          <p:attrName>style.visibility</p:attrName>
                                        </p:attrNameLst>
                                      </p:cBhvr>
                                      <p:to>
                                        <p:strVal val="visible"/>
                                      </p:to>
                                    </p:set>
                                    <p:animEffect transition="in" filter="blinds(horizontal)">
                                      <p:cBhvr>
                                        <p:cTn id="119" dur="500"/>
                                        <p:tgtEl>
                                          <p:spTgt spid="44"/>
                                        </p:tgtEl>
                                      </p:cBhvr>
                                    </p:animEffect>
                                  </p:childTnLst>
                                </p:cTn>
                              </p:par>
                              <p:par>
                                <p:cTn id="120" presetID="3" presetClass="entr" presetSubtype="10" fill="hold" grpId="0" nodeType="withEffect">
                                  <p:stCondLst>
                                    <p:cond delay="0"/>
                                  </p:stCondLst>
                                  <p:childTnLst>
                                    <p:set>
                                      <p:cBhvr>
                                        <p:cTn id="121" dur="1" fill="hold">
                                          <p:stCondLst>
                                            <p:cond delay="0"/>
                                          </p:stCondLst>
                                        </p:cTn>
                                        <p:tgtEl>
                                          <p:spTgt spid="45"/>
                                        </p:tgtEl>
                                        <p:attrNameLst>
                                          <p:attrName>style.visibility</p:attrName>
                                        </p:attrNameLst>
                                      </p:cBhvr>
                                      <p:to>
                                        <p:strVal val="visible"/>
                                      </p:to>
                                    </p:set>
                                    <p:animEffect transition="in" filter="blinds(horizontal)">
                                      <p:cBhvr>
                                        <p:cTn id="122" dur="500"/>
                                        <p:tgtEl>
                                          <p:spTgt spid="45"/>
                                        </p:tgtEl>
                                      </p:cBhvr>
                                    </p:animEffect>
                                  </p:childTnLst>
                                </p:cTn>
                              </p:par>
                              <p:par>
                                <p:cTn id="123" presetID="3" presetClass="entr" presetSubtype="10" fill="hold" grpId="0" nodeType="withEffect">
                                  <p:stCondLst>
                                    <p:cond delay="0"/>
                                  </p:stCondLst>
                                  <p:childTnLst>
                                    <p:set>
                                      <p:cBhvr>
                                        <p:cTn id="124" dur="1" fill="hold">
                                          <p:stCondLst>
                                            <p:cond delay="0"/>
                                          </p:stCondLst>
                                        </p:cTn>
                                        <p:tgtEl>
                                          <p:spTgt spid="46"/>
                                        </p:tgtEl>
                                        <p:attrNameLst>
                                          <p:attrName>style.visibility</p:attrName>
                                        </p:attrNameLst>
                                      </p:cBhvr>
                                      <p:to>
                                        <p:strVal val="visible"/>
                                      </p:to>
                                    </p:set>
                                    <p:animEffect transition="in" filter="blinds(horizontal)">
                                      <p:cBhvr>
                                        <p:cTn id="125" dur="500"/>
                                        <p:tgtEl>
                                          <p:spTgt spid="46"/>
                                        </p:tgtEl>
                                      </p:cBhvr>
                                    </p:animEffect>
                                  </p:childTnLst>
                                </p:cTn>
                              </p:par>
                              <p:par>
                                <p:cTn id="126" presetID="3" presetClass="entr" presetSubtype="10" fill="hold" grpId="0" nodeType="withEffect">
                                  <p:stCondLst>
                                    <p:cond delay="0"/>
                                  </p:stCondLst>
                                  <p:childTnLst>
                                    <p:set>
                                      <p:cBhvr>
                                        <p:cTn id="127" dur="1" fill="hold">
                                          <p:stCondLst>
                                            <p:cond delay="0"/>
                                          </p:stCondLst>
                                        </p:cTn>
                                        <p:tgtEl>
                                          <p:spTgt spid="47"/>
                                        </p:tgtEl>
                                        <p:attrNameLst>
                                          <p:attrName>style.visibility</p:attrName>
                                        </p:attrNameLst>
                                      </p:cBhvr>
                                      <p:to>
                                        <p:strVal val="visible"/>
                                      </p:to>
                                    </p:set>
                                    <p:animEffect transition="in" filter="blinds(horizontal)">
                                      <p:cBhvr>
                                        <p:cTn id="128" dur="500"/>
                                        <p:tgtEl>
                                          <p:spTgt spid="47"/>
                                        </p:tgtEl>
                                      </p:cBhvr>
                                    </p:animEffect>
                                  </p:childTnLst>
                                </p:cTn>
                              </p:par>
                              <p:par>
                                <p:cTn id="129" presetID="3" presetClass="entr" presetSubtype="10" fill="hold" grpId="0" nodeType="with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blinds(horizontal)">
                                      <p:cBhvr>
                                        <p:cTn id="131" dur="500"/>
                                        <p:tgtEl>
                                          <p:spTgt spid="48"/>
                                        </p:tgtEl>
                                      </p:cBhvr>
                                    </p:animEffect>
                                  </p:childTnLst>
                                </p:cTn>
                              </p:par>
                              <p:par>
                                <p:cTn id="132" presetID="3" presetClass="entr" presetSubtype="10" fill="hold" grpId="0" nodeType="with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blinds(horizontal)">
                                      <p:cBhvr>
                                        <p:cTn id="134" dur="500"/>
                                        <p:tgtEl>
                                          <p:spTgt spid="49"/>
                                        </p:tgtEl>
                                      </p:cBhvr>
                                    </p:animEffect>
                                  </p:childTnLst>
                                </p:cTn>
                              </p:par>
                              <p:par>
                                <p:cTn id="135" presetID="3" presetClass="entr" presetSubtype="10" fill="hold" grpId="0" nodeType="withEffect">
                                  <p:stCondLst>
                                    <p:cond delay="0"/>
                                  </p:stCondLst>
                                  <p:childTnLst>
                                    <p:set>
                                      <p:cBhvr>
                                        <p:cTn id="136" dur="1" fill="hold">
                                          <p:stCondLst>
                                            <p:cond delay="0"/>
                                          </p:stCondLst>
                                        </p:cTn>
                                        <p:tgtEl>
                                          <p:spTgt spid="50"/>
                                        </p:tgtEl>
                                        <p:attrNameLst>
                                          <p:attrName>style.visibility</p:attrName>
                                        </p:attrNameLst>
                                      </p:cBhvr>
                                      <p:to>
                                        <p:strVal val="visible"/>
                                      </p:to>
                                    </p:set>
                                    <p:animEffect transition="in" filter="blinds(horizontal)">
                                      <p:cBhvr>
                                        <p:cTn id="137" dur="500"/>
                                        <p:tgtEl>
                                          <p:spTgt spid="50"/>
                                        </p:tgtEl>
                                      </p:cBhvr>
                                    </p:animEffect>
                                  </p:childTnLst>
                                </p:cTn>
                              </p:par>
                              <p:par>
                                <p:cTn id="138" presetID="3" presetClass="entr" presetSubtype="1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blinds(horizontal)">
                                      <p:cBhvr>
                                        <p:cTn id="140" dur="500"/>
                                        <p:tgtEl>
                                          <p:spTgt spid="51"/>
                                        </p:tgtEl>
                                      </p:cBhvr>
                                    </p:animEffect>
                                  </p:childTnLst>
                                </p:cTn>
                              </p:par>
                              <p:par>
                                <p:cTn id="141" presetID="3" presetClass="entr" presetSubtype="10" fill="hold" nodeType="withEffect">
                                  <p:stCondLst>
                                    <p:cond delay="0"/>
                                  </p:stCondLst>
                                  <p:childTnLst>
                                    <p:set>
                                      <p:cBhvr>
                                        <p:cTn id="142" dur="1" fill="hold">
                                          <p:stCondLst>
                                            <p:cond delay="0"/>
                                          </p:stCondLst>
                                        </p:cTn>
                                        <p:tgtEl>
                                          <p:spTgt spid="52"/>
                                        </p:tgtEl>
                                        <p:attrNameLst>
                                          <p:attrName>style.visibility</p:attrName>
                                        </p:attrNameLst>
                                      </p:cBhvr>
                                      <p:to>
                                        <p:strVal val="visible"/>
                                      </p:to>
                                    </p:set>
                                    <p:animEffect transition="in" filter="blinds(horizontal)">
                                      <p:cBhvr>
                                        <p:cTn id="143" dur="500"/>
                                        <p:tgtEl>
                                          <p:spTgt spid="52"/>
                                        </p:tgtEl>
                                      </p:cBhvr>
                                    </p:animEffect>
                                  </p:childTnLst>
                                </p:cTn>
                              </p:par>
                              <p:par>
                                <p:cTn id="144" presetID="3" presetClass="entr" presetSubtype="10" fill="hold" nodeType="withEffect">
                                  <p:stCondLst>
                                    <p:cond delay="0"/>
                                  </p:stCondLst>
                                  <p:childTnLst>
                                    <p:set>
                                      <p:cBhvr>
                                        <p:cTn id="145" dur="1" fill="hold">
                                          <p:stCondLst>
                                            <p:cond delay="0"/>
                                          </p:stCondLst>
                                        </p:cTn>
                                        <p:tgtEl>
                                          <p:spTgt spid="53"/>
                                        </p:tgtEl>
                                        <p:attrNameLst>
                                          <p:attrName>style.visibility</p:attrName>
                                        </p:attrNameLst>
                                      </p:cBhvr>
                                      <p:to>
                                        <p:strVal val="visible"/>
                                      </p:to>
                                    </p:set>
                                    <p:animEffect transition="in" filter="blinds(horizontal)">
                                      <p:cBhvr>
                                        <p:cTn id="146" dur="500"/>
                                        <p:tgtEl>
                                          <p:spTgt spid="53"/>
                                        </p:tgtEl>
                                      </p:cBhvr>
                                    </p:animEffect>
                                  </p:childTnLst>
                                </p:cTn>
                              </p:par>
                              <p:par>
                                <p:cTn id="147" presetID="3" presetClass="entr" presetSubtype="10" fill="hold" nodeType="withEffect">
                                  <p:stCondLst>
                                    <p:cond delay="0"/>
                                  </p:stCondLst>
                                  <p:childTnLst>
                                    <p:set>
                                      <p:cBhvr>
                                        <p:cTn id="148" dur="1" fill="hold">
                                          <p:stCondLst>
                                            <p:cond delay="0"/>
                                          </p:stCondLst>
                                        </p:cTn>
                                        <p:tgtEl>
                                          <p:spTgt spid="100"/>
                                        </p:tgtEl>
                                        <p:attrNameLst>
                                          <p:attrName>style.visibility</p:attrName>
                                        </p:attrNameLst>
                                      </p:cBhvr>
                                      <p:to>
                                        <p:strVal val="visible"/>
                                      </p:to>
                                    </p:set>
                                    <p:animEffect transition="in" filter="blinds(horizontal)">
                                      <p:cBhvr>
                                        <p:cTn id="149" dur="500"/>
                                        <p:tgtEl>
                                          <p:spTgt spid="100"/>
                                        </p:tgtEl>
                                      </p:cBhvr>
                                    </p:animEffect>
                                  </p:childTnLst>
                                </p:cTn>
                              </p:par>
                            </p:childTnLst>
                          </p:cTn>
                        </p:par>
                      </p:childTnLst>
                    </p:cTn>
                  </p:par>
                  <p:par>
                    <p:cTn id="150" fill="hold">
                      <p:stCondLst>
                        <p:cond delay="indefinite"/>
                      </p:stCondLst>
                      <p:childTnLst>
                        <p:par>
                          <p:cTn id="151" fill="hold">
                            <p:stCondLst>
                              <p:cond delay="0"/>
                            </p:stCondLst>
                            <p:childTnLst>
                              <p:par>
                                <p:cTn id="152" presetID="1" presetClass="entr" presetSubtype="0" fill="hold" nodeType="clickEffect">
                                  <p:stCondLst>
                                    <p:cond delay="0"/>
                                  </p:stCondLst>
                                  <p:childTnLst>
                                    <p:set>
                                      <p:cBhvr>
                                        <p:cTn id="153" dur="1" fill="hold">
                                          <p:stCondLst>
                                            <p:cond delay="0"/>
                                          </p:stCondLst>
                                        </p:cTn>
                                        <p:tgtEl>
                                          <p:spTgt spid="13315"/>
                                        </p:tgtEl>
                                        <p:attrNameLst>
                                          <p:attrName>style.visibility</p:attrName>
                                        </p:attrNameLst>
                                      </p:cBhvr>
                                      <p:to>
                                        <p:strVal val="visible"/>
                                      </p:to>
                                    </p:set>
                                  </p:childTnLst>
                                </p:cTn>
                              </p:par>
                              <p:par>
                                <p:cTn id="154" presetID="1" presetClass="entr" presetSubtype="0" fill="hold" nodeType="withEffect">
                                  <p:stCondLst>
                                    <p:cond delay="0"/>
                                  </p:stCondLst>
                                  <p:childTnLst>
                                    <p:set>
                                      <p:cBhvr>
                                        <p:cTn id="155"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animBg="1"/>
      <p:bldP spid="27" grpId="0"/>
      <p:bldP spid="28" grpId="0" animBg="1"/>
      <p:bldP spid="29" grpId="0"/>
      <p:bldP spid="30" grpId="0" animBg="1"/>
      <p:bldP spid="31" grpId="0"/>
      <p:bldP spid="44" grpId="0" animBg="1"/>
      <p:bldP spid="45" grpId="0"/>
      <p:bldP spid="46" grpId="0" animBg="1"/>
      <p:bldP spid="47" grpId="0"/>
      <p:bldP spid="48" grpId="0" animBg="1"/>
      <p:bldP spid="49" grpId="0"/>
      <p:bldP spid="50" grpId="0" animBg="1"/>
      <p:bldP spid="51" grpId="0"/>
      <p:bldP spid="72" grpId="0" animBg="1"/>
      <p:bldP spid="73" grpId="0"/>
      <p:bldP spid="74" grpId="0" animBg="1"/>
      <p:bldP spid="75" grpId="0"/>
      <p:bldP spid="76" grpId="0" animBg="1"/>
      <p:bldP spid="77" grpId="0"/>
      <p:bldP spid="78" grpId="0" animBg="1"/>
      <p:bldP spid="79" grpId="0"/>
      <p:bldP spid="86" grpId="0"/>
      <p:bldP spid="87" grpId="0"/>
      <p:bldP spid="88" grpId="0"/>
      <p:bldP spid="89" grpId="0"/>
      <p:bldP spid="90" grpId="0"/>
      <p:bldP spid="91"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84929"/>
            <a:ext cx="9144000" cy="721079"/>
          </a:xfrm>
        </p:spPr>
        <p:txBody>
          <a:bodyPr>
            <a:normAutofit fontScale="90000"/>
          </a:bodyPr>
          <a:lstStyle/>
          <a:p>
            <a:r>
              <a:rPr lang="en-US" dirty="0" smtClean="0"/>
              <a:t>Graph Building</a:t>
            </a:r>
            <a:endParaRPr lang="en-US" dirty="0"/>
          </a:p>
        </p:txBody>
      </p:sp>
      <p:sp>
        <p:nvSpPr>
          <p:cNvPr id="3" name="Content Placeholder 2"/>
          <p:cNvSpPr>
            <a:spLocks noGrp="1"/>
          </p:cNvSpPr>
          <p:nvPr>
            <p:ph sz="quarter" idx="4294967295"/>
          </p:nvPr>
        </p:nvSpPr>
        <p:spPr>
          <a:xfrm>
            <a:off x="679483" y="1011119"/>
            <a:ext cx="7852957" cy="4938161"/>
          </a:xfrm>
        </p:spPr>
        <p:txBody>
          <a:bodyPr/>
          <a:lstStyle/>
          <a:p>
            <a:pPr marL="0" indent="0">
              <a:buNone/>
            </a:pPr>
            <a:r>
              <a:rPr lang="en-US" sz="2400" dirty="0" smtClean="0"/>
              <a:t>For </a:t>
            </a:r>
            <a:r>
              <a:rPr lang="en-US" sz="2400" dirty="0"/>
              <a:t>every </a:t>
            </a:r>
            <a:r>
              <a:rPr lang="en-US" sz="2400" dirty="0" smtClean="0"/>
              <a:t>block:</a:t>
            </a:r>
            <a:endParaRPr lang="en-US" sz="2400" dirty="0"/>
          </a:p>
          <a:p>
            <a:r>
              <a:rPr lang="en-US" sz="2400" dirty="0" smtClean="0"/>
              <a:t>for </a:t>
            </a:r>
            <a:r>
              <a:rPr lang="en-US" sz="2400" dirty="0"/>
              <a:t>every entity →</a:t>
            </a:r>
            <a:r>
              <a:rPr lang="en-US" sz="2400" dirty="0">
                <a:latin typeface="Times New Roman"/>
                <a:cs typeface="Times New Roman"/>
              </a:rPr>
              <a:t> </a:t>
            </a:r>
            <a:r>
              <a:rPr lang="en-US" sz="2400" dirty="0"/>
              <a:t>add a node</a:t>
            </a:r>
          </a:p>
          <a:p>
            <a:r>
              <a:rPr lang="en-US" sz="2400" dirty="0" smtClean="0"/>
              <a:t>for </a:t>
            </a:r>
            <a:r>
              <a:rPr lang="en-US" sz="2400" dirty="0"/>
              <a:t>every pair of </a:t>
            </a:r>
            <a:r>
              <a:rPr lang="en-US" sz="2400" dirty="0" smtClean="0">
                <a:solidFill>
                  <a:srgbClr val="C00000"/>
                </a:solidFill>
              </a:rPr>
              <a:t>co-occurring</a:t>
            </a:r>
            <a:r>
              <a:rPr lang="en-US" sz="2400" dirty="0" smtClean="0"/>
              <a:t> entities </a:t>
            </a:r>
            <a:r>
              <a:rPr lang="en-US" sz="2400" dirty="0"/>
              <a:t>→</a:t>
            </a:r>
            <a:r>
              <a:rPr lang="en-US" sz="2400" dirty="0">
                <a:latin typeface="Times New Roman"/>
                <a:cs typeface="Times New Roman"/>
              </a:rPr>
              <a:t> </a:t>
            </a:r>
            <a:r>
              <a:rPr lang="en-US" sz="2400" dirty="0"/>
              <a:t>add an undirected edge</a:t>
            </a:r>
          </a:p>
          <a:p>
            <a:endParaRPr lang="en-US" sz="2400" dirty="0"/>
          </a:p>
          <a:p>
            <a:pPr marL="0" indent="0">
              <a:buNone/>
            </a:pPr>
            <a:r>
              <a:rPr lang="en-US" sz="2400" dirty="0"/>
              <a:t>Blocking graph:</a:t>
            </a:r>
          </a:p>
          <a:p>
            <a:r>
              <a:rPr lang="en-US" sz="2400" dirty="0"/>
              <a:t>It eliminates all </a:t>
            </a:r>
            <a:r>
              <a:rPr lang="en-US" sz="2400" dirty="0">
                <a:solidFill>
                  <a:srgbClr val="C00000"/>
                </a:solidFill>
              </a:rPr>
              <a:t>redundant</a:t>
            </a:r>
            <a:r>
              <a:rPr lang="en-US" sz="2400" dirty="0"/>
              <a:t> comparisons </a:t>
            </a:r>
            <a:r>
              <a:rPr lang="en-US" sz="2400" dirty="0" smtClean="0"/>
              <a:t>→ </a:t>
            </a:r>
            <a:br>
              <a:rPr lang="en-US" sz="2400" dirty="0" smtClean="0"/>
            </a:br>
            <a:r>
              <a:rPr lang="en-US" sz="2400" dirty="0" smtClean="0"/>
              <a:t>no parallel edges.</a:t>
            </a:r>
            <a:endParaRPr lang="en-US" sz="2400" dirty="0"/>
          </a:p>
          <a:p>
            <a:pPr>
              <a:buFont typeface="Arial" pitchFamily="34" charset="0"/>
              <a:buChar char="•"/>
            </a:pPr>
            <a:r>
              <a:rPr lang="en-US" sz="2400" dirty="0"/>
              <a:t>Low materialization cost → </a:t>
            </a:r>
            <a:r>
              <a:rPr lang="en-US" sz="2400" dirty="0" smtClean="0"/>
              <a:t/>
            </a:r>
            <a:br>
              <a:rPr lang="en-US" sz="2400" dirty="0" smtClean="0"/>
            </a:br>
            <a:r>
              <a:rPr lang="en-US" sz="2400" dirty="0" smtClean="0"/>
              <a:t>implicit materialization through </a:t>
            </a:r>
            <a:r>
              <a:rPr lang="en-US" sz="2400" dirty="0"/>
              <a:t>inverted </a:t>
            </a:r>
            <a:r>
              <a:rPr lang="en-US" sz="2400" dirty="0" smtClean="0"/>
              <a:t>indices</a:t>
            </a:r>
            <a:endParaRPr lang="en-US" sz="2400" dirty="0"/>
          </a:p>
          <a:p>
            <a:r>
              <a:rPr lang="en-US" sz="2300" dirty="0" smtClean="0"/>
              <a:t>Different from </a:t>
            </a:r>
            <a:r>
              <a:rPr lang="en-US" sz="2300" dirty="0" smtClean="0">
                <a:solidFill>
                  <a:srgbClr val="C00000"/>
                </a:solidFill>
              </a:rPr>
              <a:t>similarity graph</a:t>
            </a:r>
            <a:r>
              <a:rPr lang="en-US" sz="2300" dirty="0" smtClean="0"/>
              <a:t>!</a:t>
            </a:r>
            <a:endParaRPr lang="en-US" sz="2300" dirty="0"/>
          </a:p>
        </p:txBody>
      </p:sp>
      <p:sp>
        <p:nvSpPr>
          <p:cNvPr id="4" name="Θέση υποσέλιδου 3"/>
          <p:cNvSpPr>
            <a:spLocks noGrp="1"/>
          </p:cNvSpPr>
          <p:nvPr>
            <p:ph type="ftr" sz="quarter" idx="11"/>
          </p:nvPr>
        </p:nvSpPr>
        <p:spPr/>
        <p:txBody>
          <a:bodyPr/>
          <a:lstStyle/>
          <a:p>
            <a:pPr>
              <a:defRPr/>
            </a:pPr>
            <a:r>
              <a:rPr lang="en-US" smtClean="0"/>
              <a:t>Papadakis &amp; Palpanas, ScaDS, Leipzig, July 2016</a:t>
            </a:r>
            <a:endParaRPr lang="en-US"/>
          </a:p>
        </p:txBody>
      </p:sp>
    </p:spTree>
    <p:extLst>
      <p:ext uri="{BB962C8B-B14F-4D97-AF65-F5344CB8AC3E}">
        <p14:creationId xmlns:p14="http://schemas.microsoft.com/office/powerpoint/2010/main" val="1408075762"/>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7462</TotalTime>
  <Words>15570</Words>
  <Application>Microsoft Office PowerPoint</Application>
  <PresentationFormat>On-screen Show (4:3)</PresentationFormat>
  <Paragraphs>2633</Paragraphs>
  <Slides>156</Slides>
  <Notes>122</Notes>
  <HiddenSlides>1</HiddenSlides>
  <MMClips>0</MMClips>
  <ScaleCrop>false</ScaleCrop>
  <HeadingPairs>
    <vt:vector size="4" baseType="variant">
      <vt:variant>
        <vt:lpstr>Theme</vt:lpstr>
      </vt:variant>
      <vt:variant>
        <vt:i4>1</vt:i4>
      </vt:variant>
      <vt:variant>
        <vt:lpstr>Slide Titles</vt:lpstr>
      </vt:variant>
      <vt:variant>
        <vt:i4>156</vt:i4>
      </vt:variant>
    </vt:vector>
  </HeadingPairs>
  <TitlesOfParts>
    <vt:vector size="157" baseType="lpstr">
      <vt:lpstr>Θέμα του Office</vt:lpstr>
      <vt:lpstr>Blocking for BIG Data Integration  Challenges, Algorithms, Practical Examples</vt:lpstr>
      <vt:lpstr>Entities: an invaluable asset</vt:lpstr>
      <vt:lpstr>However …</vt:lpstr>
      <vt:lpstr>However …</vt:lpstr>
      <vt:lpstr>However …</vt:lpstr>
      <vt:lpstr>However …</vt:lpstr>
      <vt:lpstr>… or …</vt:lpstr>
      <vt:lpstr>… or …</vt:lpstr>
      <vt:lpstr>Content Providers</vt:lpstr>
      <vt:lpstr>Preliminaries on Entity Resolution</vt:lpstr>
      <vt:lpstr>Types of Entity Resolution</vt:lpstr>
      <vt:lpstr>Types of Entity Resolution</vt:lpstr>
      <vt:lpstr>Computational cost</vt:lpstr>
      <vt:lpstr>Computational cost</vt:lpstr>
      <vt:lpstr>Computational cost</vt:lpstr>
      <vt:lpstr>Example of Computational cost</vt:lpstr>
      <vt:lpstr>Example of Computational cost</vt:lpstr>
      <vt:lpstr>Outline</vt:lpstr>
      <vt:lpstr>PowerPoint Presentation</vt:lpstr>
      <vt:lpstr>Fundamental Assumptions</vt:lpstr>
      <vt:lpstr>General Principles</vt:lpstr>
      <vt:lpstr>Problem Definition</vt:lpstr>
      <vt:lpstr>Blocking Techniques Taxonomy</vt:lpstr>
      <vt:lpstr>PowerPoint Presentation</vt:lpstr>
      <vt:lpstr>PowerPoint Presentation</vt:lpstr>
      <vt:lpstr>PowerPoint Presentation</vt:lpstr>
      <vt:lpstr>PowerPoint Presentation</vt:lpstr>
      <vt:lpstr>PowerPoint Presentation</vt:lpstr>
      <vt:lpstr>Blocks- and Signature-wise Categorization of Block Building Methods</vt:lpstr>
      <vt:lpstr>PowerPoint Presentation</vt:lpstr>
      <vt:lpstr>PowerPoint Presentation</vt:lpstr>
      <vt:lpstr>General Principles</vt:lpstr>
      <vt:lpstr>Overview of Schema-based Methods</vt:lpstr>
      <vt:lpstr>Overview of Schema-based Methods</vt:lpstr>
      <vt:lpstr>Overview of Schema-based Methods</vt:lpstr>
      <vt:lpstr>Overview of Schema-based Methods</vt:lpstr>
      <vt:lpstr>Standard Blocking [Fellegi et. al., JASS 1969]</vt:lpstr>
      <vt:lpstr>Example of Standard Blocking</vt:lpstr>
      <vt:lpstr>Overview of Schema-based Methods</vt:lpstr>
      <vt:lpstr>Overview of Schema-based Methods blocks contain entities with similar blocking keys</vt:lpstr>
      <vt:lpstr>Sorted Neighborhood [Hernandez et. al., SIGMOD 1995]</vt:lpstr>
      <vt:lpstr>Sorted Neighborhood [Hernandez et. al., SIGMOD 1995]</vt:lpstr>
      <vt:lpstr>Sorted Neighborhood [Hernandez et. al., SIGMOD 1995]</vt:lpstr>
      <vt:lpstr>Sorted Neighborhood [Hernandez et. al., SIGMOD 1995]</vt:lpstr>
      <vt:lpstr>Sorted Neighborhood [Hernandez et. al., SIGMOD 1995]</vt:lpstr>
      <vt:lpstr>Sorted Neighborhood [Hernandez et. al., SIGMOD 1995]</vt:lpstr>
      <vt:lpstr>Sorted Neighborhood [Hernandez et. al., SIGMOD 1995]</vt:lpstr>
      <vt:lpstr>Overview of Schema-based Methods</vt:lpstr>
      <vt:lpstr>Overview of Schema-based Methods blocks contain entities with same, or similar blocking keys</vt:lpstr>
      <vt:lpstr>Q-grams Blocking [Gravano et. al., VLDB 2001]</vt:lpstr>
      <vt:lpstr>Extended Q-grams Blocking [Baxter et. al., KDD 2003]</vt:lpstr>
      <vt:lpstr>MFIBlocks [Kenig et. al., IS 2013]</vt:lpstr>
      <vt:lpstr>Overview of Schema-based Methods</vt:lpstr>
      <vt:lpstr>Overview of Schema-based Methods blocks contain entities with similar blocking keys</vt:lpstr>
      <vt:lpstr>Canopy Clustering [McCallum et. al., KDD 2000]</vt:lpstr>
      <vt:lpstr>Extended Canopy Clustering [Christen, TKDE 2011]</vt:lpstr>
      <vt:lpstr>Overview of Schema-based Methods</vt:lpstr>
      <vt:lpstr>Overview of Schema-based Methods blocks contain entities with same blocking keys</vt:lpstr>
      <vt:lpstr>Overview of Schema-based Methods blocks contain entities with same blocking keys</vt:lpstr>
      <vt:lpstr>Suffix Arrays Blocking [Aizawa et. al., WIRI 2005]</vt:lpstr>
      <vt:lpstr>Extended Suffix Arrays Blocking [Christen, TKDE 2011]</vt:lpstr>
      <vt:lpstr>Summary of Blocking for Databases [Christen, TKDE2011]</vt:lpstr>
      <vt:lpstr>Improving Blocking for Databases [Papadakis et. al., VLDB 2015]</vt:lpstr>
      <vt:lpstr>PowerPoint Presentation</vt:lpstr>
      <vt:lpstr> Characteristics of Web Data</vt:lpstr>
      <vt:lpstr>Example of Web Data</vt:lpstr>
      <vt:lpstr>Token Blocking [Papadakis et al., WSDM2011]</vt:lpstr>
      <vt:lpstr>Token Blocking Example</vt:lpstr>
      <vt:lpstr>Attribute-Clustering Blocking [Papadakis et. al., TKDE 2013]</vt:lpstr>
      <vt:lpstr>Attribute-Clustering Blocking</vt:lpstr>
      <vt:lpstr>Attribute-Clustering vs  Schema Matching</vt:lpstr>
      <vt:lpstr>TYPiMatch [Ma et. al., WSDM 2013]</vt:lpstr>
      <vt:lpstr>TYPiMatch</vt:lpstr>
      <vt:lpstr>Evidence for Semantic Web Blocking</vt:lpstr>
      <vt:lpstr>URI Semantics Blocking [Papadakis et al., WSDM2012] </vt:lpstr>
      <vt:lpstr>Summary of Blocking for Web Data</vt:lpstr>
      <vt:lpstr>Token Blocking Example</vt:lpstr>
      <vt:lpstr>PowerPoint Presentation</vt:lpstr>
      <vt:lpstr>Outline</vt:lpstr>
      <vt:lpstr>General Principles</vt:lpstr>
      <vt:lpstr>Block Purging</vt:lpstr>
      <vt:lpstr>Distributions of Block Sizes and Duplicates</vt:lpstr>
      <vt:lpstr>Distributions of Block Sizes and Duplicates</vt:lpstr>
      <vt:lpstr>Distributions of Block Sizes and Duplicates</vt:lpstr>
      <vt:lpstr>Block Filtering [Papadakis et. al, EDBT 2016]</vt:lpstr>
      <vt:lpstr>Block Filtering Example</vt:lpstr>
      <vt:lpstr>Block Clustering [Fisher et. al., KDD 2015]</vt:lpstr>
      <vt:lpstr>Comparison Propagation [Papadakis et al., JCDL 2011] </vt:lpstr>
      <vt:lpstr>Iterative Blocking [Whang et. Al, SIGMOD 2009]</vt:lpstr>
      <vt:lpstr>PowerPoint Presentation</vt:lpstr>
      <vt:lpstr>Motivation</vt:lpstr>
      <vt:lpstr>Motivation</vt:lpstr>
      <vt:lpstr>Motivation</vt:lpstr>
      <vt:lpstr>Motivation</vt:lpstr>
      <vt:lpstr>Motivation</vt:lpstr>
      <vt:lpstr>Meta-blocking [Papadakis et. al., TKDE 2014]</vt:lpstr>
      <vt:lpstr>Meta-blocking [Papadakis et. al., TKDE 2014]</vt:lpstr>
      <vt:lpstr>Outline of Meta-blocking</vt:lpstr>
      <vt:lpstr>Graph Building</vt:lpstr>
      <vt:lpstr>Edge Weighting</vt:lpstr>
      <vt:lpstr>Weighting Schemes</vt:lpstr>
      <vt:lpstr>Graph Pruning</vt:lpstr>
      <vt:lpstr>Thresholds for Graph Pruning</vt:lpstr>
      <vt:lpstr>Meta-blocking Challenges</vt:lpstr>
      <vt:lpstr>Enhancing Meta-blocking Efficiency</vt:lpstr>
      <vt:lpstr>Motivation</vt:lpstr>
      <vt:lpstr>Motivation</vt:lpstr>
      <vt:lpstr>Motivation</vt:lpstr>
      <vt:lpstr>Parallel Meta-blocking</vt:lpstr>
      <vt:lpstr>Meta-blocking (advanced) Pre-processing</vt:lpstr>
      <vt:lpstr>Meta-blocking (advanced)  Weighted Edge Pruning (WEP) &amp; Jaccard Scheme (JS)</vt:lpstr>
      <vt:lpstr>Meta-blocking (advanced)  Weighted Edge Pruning (WEP) &amp; Jaccard Scheme (JS)</vt:lpstr>
      <vt:lpstr>Meta-blocking (advanced)  Weighted Edge Pruning (WEP) &amp; Jaccard Scheme (JS)</vt:lpstr>
      <vt:lpstr>Enhancing Meta-blocking Effectiveness</vt:lpstr>
      <vt:lpstr>Enhancing Meta-blocking Effectiveness Feature Engineering</vt:lpstr>
      <vt:lpstr>BLAST: Loosely Schema-aware Meta-blocking  [Simonini et. al., VLDB 2017]</vt:lpstr>
      <vt:lpstr>BLAST Algorithm</vt:lpstr>
      <vt:lpstr>Comparative Analysis of Approximate Blocking Techniques [Papadakis et. al., VLDB 2016]</vt:lpstr>
      <vt:lpstr>PowerPoint Presentation</vt:lpstr>
      <vt:lpstr>Experimental Analysis Setup</vt:lpstr>
      <vt:lpstr>Experimental Analysis Setup</vt:lpstr>
      <vt:lpstr>Effectiveness of Lazy Methods on DBPedia</vt:lpstr>
      <vt:lpstr>Effectiveness of Lazy Methods on DBPedia</vt:lpstr>
      <vt:lpstr>Time Efficiency of Lazy Methods on DBPedia</vt:lpstr>
      <vt:lpstr>Time Efficiency of Lazy Methods on DBPedia</vt:lpstr>
      <vt:lpstr>Effectiveness of Proactive methods on DBPedia</vt:lpstr>
      <vt:lpstr>Effectiveness of Proactive methods on DBPedia</vt:lpstr>
      <vt:lpstr>Time Efficiency of Proactive Methods on DBPedia</vt:lpstr>
      <vt:lpstr>Time Efficiency of Proactive Methods on DBPedia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JedAI Toolkit?</vt:lpstr>
      <vt:lpstr>How does the JedAI Toolkit work?</vt:lpstr>
      <vt:lpstr>How is the JedAI Toolkit structured?</vt:lpstr>
      <vt:lpstr>How can I build an ER workflow?</vt:lpstr>
      <vt:lpstr>Which Blocking Methods are included?</vt:lpstr>
      <vt:lpstr>Where can I find JedAI Toolkit?</vt:lpstr>
      <vt:lpstr>Which datasets are available for testing?</vt:lpstr>
      <vt:lpstr>What are the next steps?</vt:lpstr>
      <vt:lpstr>PowerPoint Presentation</vt:lpstr>
      <vt:lpstr>Conclusions – Block Building</vt:lpstr>
      <vt:lpstr>Conclusions – Block Cleaning</vt:lpstr>
      <vt:lpstr>Conclusions – Comparison Cleaning</vt:lpstr>
      <vt:lpstr>Big Data Research (BDR) Journal http://www.journals.elsevier.com/big-data-research/</vt:lpstr>
      <vt:lpstr>PowerPoint Presentation</vt:lpstr>
      <vt:lpstr>References – Part A</vt:lpstr>
      <vt:lpstr>References – Part B</vt:lpstr>
      <vt:lpstr>References – Part 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ER-Framework</dc:title>
  <dc:creator>gap2</dc:creator>
  <cp:lastModifiedBy>a</cp:lastModifiedBy>
  <cp:revision>509</cp:revision>
  <cp:lastPrinted>2014-12-03T17:34:59Z</cp:lastPrinted>
  <dcterms:created xsi:type="dcterms:W3CDTF">2014-10-06T09:27:33Z</dcterms:created>
  <dcterms:modified xsi:type="dcterms:W3CDTF">2017-05-13T17:20:27Z</dcterms:modified>
</cp:coreProperties>
</file>