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7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5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5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156.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157.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158.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notesSlides/notesSlide164.xml" ContentType="application/vnd.openxmlformats-officedocument.presentationml.notesSlide+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165.xml" ContentType="application/vnd.openxmlformats-officedocument.presentationml.notesSlide+xml"/>
  <Override PartName="/ppt/tags/tag307.xml" ContentType="application/vnd.openxmlformats-officedocument.presentationml.tags+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5"/>
  </p:notesMasterIdLst>
  <p:sldIdLst>
    <p:sldId id="265" r:id="rId2"/>
    <p:sldId id="268" r:id="rId3"/>
    <p:sldId id="269" r:id="rId4"/>
    <p:sldId id="270" r:id="rId5"/>
    <p:sldId id="271" r:id="rId6"/>
    <p:sldId id="272" r:id="rId7"/>
    <p:sldId id="273" r:id="rId8"/>
    <p:sldId id="274" r:id="rId9"/>
    <p:sldId id="275" r:id="rId10"/>
    <p:sldId id="276" r:id="rId11"/>
    <p:sldId id="365" r:id="rId12"/>
    <p:sldId id="278" r:id="rId13"/>
    <p:sldId id="697" r:id="rId14"/>
    <p:sldId id="345" r:id="rId15"/>
    <p:sldId id="280" r:id="rId16"/>
    <p:sldId id="281" r:id="rId17"/>
    <p:sldId id="441" r:id="rId18"/>
    <p:sldId id="459" r:id="rId19"/>
    <p:sldId id="698" r:id="rId20"/>
    <p:sldId id="440" r:id="rId21"/>
    <p:sldId id="282" r:id="rId22"/>
    <p:sldId id="283" r:id="rId23"/>
    <p:sldId id="284" r:id="rId24"/>
    <p:sldId id="285" r:id="rId25"/>
    <p:sldId id="442" r:id="rId26"/>
    <p:sldId id="404" r:id="rId27"/>
    <p:sldId id="460" r:id="rId28"/>
    <p:sldId id="405" r:id="rId29"/>
    <p:sldId id="461" r:id="rId30"/>
    <p:sldId id="406" r:id="rId31"/>
    <p:sldId id="287" r:id="rId32"/>
    <p:sldId id="408" r:id="rId33"/>
    <p:sldId id="288" r:id="rId34"/>
    <p:sldId id="289" r:id="rId35"/>
    <p:sldId id="374" r:id="rId36"/>
    <p:sldId id="462" r:id="rId37"/>
    <p:sldId id="464" r:id="rId38"/>
    <p:sldId id="466" r:id="rId39"/>
    <p:sldId id="290" r:id="rId40"/>
    <p:sldId id="291" r:id="rId41"/>
    <p:sldId id="435" r:id="rId42"/>
    <p:sldId id="467" r:id="rId43"/>
    <p:sldId id="294" r:id="rId44"/>
    <p:sldId id="347" r:id="rId45"/>
    <p:sldId id="350" r:id="rId46"/>
    <p:sldId id="351" r:id="rId47"/>
    <p:sldId id="375" r:id="rId48"/>
    <p:sldId id="497" r:id="rId49"/>
    <p:sldId id="472" r:id="rId50"/>
    <p:sldId id="436" r:id="rId51"/>
    <p:sldId id="468" r:id="rId52"/>
    <p:sldId id="292" r:id="rId53"/>
    <p:sldId id="378" r:id="rId54"/>
    <p:sldId id="444" r:id="rId55"/>
    <p:sldId id="437" r:id="rId56"/>
    <p:sldId id="469" r:id="rId57"/>
    <p:sldId id="369" r:id="rId58"/>
    <p:sldId id="382" r:id="rId59"/>
    <p:sldId id="438" r:id="rId60"/>
    <p:sldId id="470" r:id="rId61"/>
    <p:sldId id="471" r:id="rId62"/>
    <p:sldId id="293" r:id="rId63"/>
    <p:sldId id="384" r:id="rId64"/>
    <p:sldId id="299" r:id="rId65"/>
    <p:sldId id="427" r:id="rId66"/>
    <p:sldId id="300" r:id="rId67"/>
    <p:sldId id="301" r:id="rId68"/>
    <p:sldId id="302" r:id="rId69"/>
    <p:sldId id="303" r:id="rId70"/>
    <p:sldId id="304" r:id="rId71"/>
    <p:sldId id="305" r:id="rId72"/>
    <p:sldId id="428" r:id="rId73"/>
    <p:sldId id="389" r:id="rId74"/>
    <p:sldId id="390" r:id="rId75"/>
    <p:sldId id="431" r:id="rId76"/>
    <p:sldId id="307" r:id="rId77"/>
    <p:sldId id="308" r:id="rId78"/>
    <p:sldId id="309" r:id="rId79"/>
    <p:sldId id="397" r:id="rId80"/>
    <p:sldId id="391" r:id="rId81"/>
    <p:sldId id="476" r:id="rId82"/>
    <p:sldId id="392" r:id="rId83"/>
    <p:sldId id="393" r:id="rId84"/>
    <p:sldId id="473" r:id="rId85"/>
    <p:sldId id="474" r:id="rId86"/>
    <p:sldId id="475" r:id="rId87"/>
    <p:sldId id="433" r:id="rId88"/>
    <p:sldId id="434" r:id="rId89"/>
    <p:sldId id="447" r:id="rId90"/>
    <p:sldId id="394" r:id="rId91"/>
    <p:sldId id="401" r:id="rId92"/>
    <p:sldId id="498" r:id="rId93"/>
    <p:sldId id="499" r:id="rId94"/>
    <p:sldId id="500" r:id="rId95"/>
    <p:sldId id="501" r:id="rId96"/>
    <p:sldId id="502" r:id="rId97"/>
    <p:sldId id="503" r:id="rId98"/>
    <p:sldId id="504" r:id="rId99"/>
    <p:sldId id="505" r:id="rId100"/>
    <p:sldId id="506" r:id="rId101"/>
    <p:sldId id="507" r:id="rId102"/>
    <p:sldId id="508" r:id="rId103"/>
    <p:sldId id="509" r:id="rId104"/>
    <p:sldId id="510" r:id="rId105"/>
    <p:sldId id="511" r:id="rId106"/>
    <p:sldId id="669" r:id="rId107"/>
    <p:sldId id="670" r:id="rId108"/>
    <p:sldId id="671" r:id="rId109"/>
    <p:sldId id="512" r:id="rId110"/>
    <p:sldId id="513" r:id="rId111"/>
    <p:sldId id="514" r:id="rId112"/>
    <p:sldId id="515" r:id="rId113"/>
    <p:sldId id="517" r:id="rId114"/>
    <p:sldId id="659" r:id="rId115"/>
    <p:sldId id="660" r:id="rId116"/>
    <p:sldId id="661" r:id="rId117"/>
    <p:sldId id="662" r:id="rId118"/>
    <p:sldId id="663" r:id="rId119"/>
    <p:sldId id="664" r:id="rId120"/>
    <p:sldId id="665" r:id="rId121"/>
    <p:sldId id="666" r:id="rId122"/>
    <p:sldId id="667" r:id="rId123"/>
    <p:sldId id="668" r:id="rId124"/>
    <p:sldId id="518" r:id="rId125"/>
    <p:sldId id="519" r:id="rId126"/>
    <p:sldId id="520" r:id="rId127"/>
    <p:sldId id="521" r:id="rId128"/>
    <p:sldId id="522" r:id="rId129"/>
    <p:sldId id="523" r:id="rId130"/>
    <p:sldId id="524" r:id="rId131"/>
    <p:sldId id="525" r:id="rId132"/>
    <p:sldId id="526" r:id="rId133"/>
    <p:sldId id="527" r:id="rId134"/>
    <p:sldId id="528" r:id="rId135"/>
    <p:sldId id="529" r:id="rId136"/>
    <p:sldId id="530" r:id="rId137"/>
    <p:sldId id="531" r:id="rId138"/>
    <p:sldId id="532" r:id="rId139"/>
    <p:sldId id="533" r:id="rId140"/>
    <p:sldId id="693" r:id="rId141"/>
    <p:sldId id="694" r:id="rId142"/>
    <p:sldId id="695" r:id="rId143"/>
    <p:sldId id="696" r:id="rId144"/>
    <p:sldId id="535" r:id="rId145"/>
    <p:sldId id="536" r:id="rId146"/>
    <p:sldId id="537" r:id="rId147"/>
    <p:sldId id="538" r:id="rId148"/>
    <p:sldId id="539" r:id="rId149"/>
    <p:sldId id="540" r:id="rId150"/>
    <p:sldId id="541" r:id="rId151"/>
    <p:sldId id="542" r:id="rId152"/>
    <p:sldId id="543" r:id="rId153"/>
    <p:sldId id="544" r:id="rId154"/>
    <p:sldId id="545" r:id="rId155"/>
    <p:sldId id="546" r:id="rId156"/>
    <p:sldId id="547" r:id="rId157"/>
    <p:sldId id="548" r:id="rId158"/>
    <p:sldId id="549" r:id="rId159"/>
    <p:sldId id="550" r:id="rId160"/>
    <p:sldId id="551" r:id="rId161"/>
    <p:sldId id="552" r:id="rId162"/>
    <p:sldId id="553" r:id="rId163"/>
    <p:sldId id="554" r:id="rId164"/>
    <p:sldId id="555" r:id="rId165"/>
    <p:sldId id="556" r:id="rId166"/>
    <p:sldId id="699" r:id="rId167"/>
    <p:sldId id="557" r:id="rId168"/>
    <p:sldId id="558" r:id="rId169"/>
    <p:sldId id="559" r:id="rId170"/>
    <p:sldId id="560" r:id="rId171"/>
    <p:sldId id="561" r:id="rId172"/>
    <p:sldId id="562" r:id="rId173"/>
    <p:sldId id="563" r:id="rId174"/>
    <p:sldId id="719" r:id="rId175"/>
    <p:sldId id="720" r:id="rId176"/>
    <p:sldId id="700" r:id="rId177"/>
    <p:sldId id="701" r:id="rId178"/>
    <p:sldId id="703" r:id="rId179"/>
    <p:sldId id="564" r:id="rId180"/>
    <p:sldId id="565" r:id="rId181"/>
    <p:sldId id="566" r:id="rId182"/>
    <p:sldId id="567" r:id="rId183"/>
    <p:sldId id="568" r:id="rId184"/>
    <p:sldId id="704" r:id="rId185"/>
    <p:sldId id="705" r:id="rId186"/>
    <p:sldId id="709" r:id="rId187"/>
    <p:sldId id="731" r:id="rId188"/>
    <p:sldId id="710" r:id="rId189"/>
    <p:sldId id="569" r:id="rId190"/>
    <p:sldId id="570" r:id="rId191"/>
    <p:sldId id="571" r:id="rId192"/>
    <p:sldId id="572" r:id="rId193"/>
    <p:sldId id="573" r:id="rId194"/>
    <p:sldId id="574" r:id="rId195"/>
    <p:sldId id="575" r:id="rId196"/>
    <p:sldId id="576" r:id="rId197"/>
    <p:sldId id="577" r:id="rId198"/>
    <p:sldId id="578" r:id="rId199"/>
    <p:sldId id="579" r:id="rId200"/>
    <p:sldId id="580" r:id="rId201"/>
    <p:sldId id="581" r:id="rId202"/>
    <p:sldId id="582" r:id="rId203"/>
    <p:sldId id="583" r:id="rId204"/>
    <p:sldId id="584" r:id="rId205"/>
    <p:sldId id="585" r:id="rId206"/>
    <p:sldId id="586" r:id="rId207"/>
    <p:sldId id="587" r:id="rId208"/>
    <p:sldId id="675" r:id="rId209"/>
    <p:sldId id="729" r:id="rId210"/>
    <p:sldId id="722" r:id="rId211"/>
    <p:sldId id="723" r:id="rId212"/>
    <p:sldId id="598" r:id="rId213"/>
    <p:sldId id="726" r:id="rId214"/>
    <p:sldId id="724" r:id="rId215"/>
    <p:sldId id="727" r:id="rId216"/>
    <p:sldId id="725" r:id="rId217"/>
    <p:sldId id="728" r:id="rId218"/>
    <p:sldId id="676" r:id="rId219"/>
    <p:sldId id="601" r:id="rId220"/>
    <p:sldId id="602" r:id="rId221"/>
    <p:sldId id="711" r:id="rId222"/>
    <p:sldId id="712" r:id="rId223"/>
    <p:sldId id="713" r:id="rId224"/>
    <p:sldId id="714" r:id="rId225"/>
    <p:sldId id="716" r:id="rId226"/>
    <p:sldId id="604" r:id="rId227"/>
    <p:sldId id="605" r:id="rId228"/>
    <p:sldId id="606" r:id="rId229"/>
    <p:sldId id="607" r:id="rId230"/>
    <p:sldId id="608" r:id="rId231"/>
    <p:sldId id="609" r:id="rId232"/>
    <p:sldId id="610" r:id="rId233"/>
    <p:sldId id="611" r:id="rId234"/>
    <p:sldId id="612" r:id="rId235"/>
    <p:sldId id="613" r:id="rId236"/>
    <p:sldId id="614" r:id="rId237"/>
    <p:sldId id="615" r:id="rId238"/>
    <p:sldId id="616" r:id="rId239"/>
    <p:sldId id="677" r:id="rId240"/>
    <p:sldId id="682" r:id="rId241"/>
    <p:sldId id="681" r:id="rId242"/>
    <p:sldId id="680" r:id="rId243"/>
    <p:sldId id="678" r:id="rId244"/>
    <p:sldId id="617" r:id="rId245"/>
    <p:sldId id="618" r:id="rId246"/>
    <p:sldId id="619" r:id="rId247"/>
    <p:sldId id="620" r:id="rId248"/>
    <p:sldId id="621" r:id="rId249"/>
    <p:sldId id="741" r:id="rId250"/>
    <p:sldId id="623" r:id="rId251"/>
    <p:sldId id="624" r:id="rId252"/>
    <p:sldId id="625" r:id="rId253"/>
    <p:sldId id="626" r:id="rId254"/>
    <p:sldId id="742" r:id="rId255"/>
    <p:sldId id="628" r:id="rId256"/>
    <p:sldId id="629" r:id="rId257"/>
    <p:sldId id="743" r:id="rId258"/>
    <p:sldId id="631" r:id="rId259"/>
    <p:sldId id="691" r:id="rId260"/>
    <p:sldId id="690" r:id="rId261"/>
    <p:sldId id="689" r:id="rId262"/>
    <p:sldId id="684" r:id="rId263"/>
    <p:sldId id="688" r:id="rId264"/>
    <p:sldId id="685" r:id="rId265"/>
    <p:sldId id="687" r:id="rId266"/>
    <p:sldId id="686" r:id="rId267"/>
    <p:sldId id="692" r:id="rId268"/>
    <p:sldId id="632" r:id="rId269"/>
    <p:sldId id="633" r:id="rId270"/>
    <p:sldId id="634" r:id="rId271"/>
    <p:sldId id="635" r:id="rId272"/>
    <p:sldId id="732" r:id="rId273"/>
    <p:sldId id="736" r:id="rId274"/>
    <p:sldId id="735" r:id="rId275"/>
    <p:sldId id="734" r:id="rId276"/>
    <p:sldId id="733" r:id="rId277"/>
    <p:sldId id="636" r:id="rId278"/>
    <p:sldId id="637" r:id="rId279"/>
    <p:sldId id="638" r:id="rId280"/>
    <p:sldId id="639" r:id="rId281"/>
    <p:sldId id="739" r:id="rId282"/>
    <p:sldId id="740" r:id="rId283"/>
    <p:sldId id="641" r:id="rId284"/>
    <p:sldId id="642" r:id="rId285"/>
    <p:sldId id="640" r:id="rId286"/>
    <p:sldId id="738" r:id="rId287"/>
    <p:sldId id="643" r:id="rId288"/>
    <p:sldId id="644" r:id="rId289"/>
    <p:sldId id="645" r:id="rId290"/>
    <p:sldId id="646" r:id="rId291"/>
    <p:sldId id="647" r:id="rId292"/>
    <p:sldId id="648" r:id="rId293"/>
    <p:sldId id="649" r:id="rId294"/>
    <p:sldId id="650" r:id="rId295"/>
    <p:sldId id="651" r:id="rId296"/>
    <p:sldId id="652" r:id="rId297"/>
    <p:sldId id="653" r:id="rId298"/>
    <p:sldId id="654" r:id="rId299"/>
    <p:sldId id="655" r:id="rId300"/>
    <p:sldId id="656" r:id="rId301"/>
    <p:sldId id="657" r:id="rId302"/>
    <p:sldId id="658" r:id="rId303"/>
    <p:sldId id="718" r:id="rId304"/>
  </p:sldIdLst>
  <p:sldSz cx="9144000" cy="6858000" type="screen4x3"/>
  <p:notesSz cx="7099300" cy="102346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47" autoAdjust="0"/>
    <p:restoredTop sz="70083" autoAdjust="0"/>
  </p:normalViewPr>
  <p:slideViewPr>
    <p:cSldViewPr>
      <p:cViewPr varScale="1">
        <p:scale>
          <a:sx n="57" d="100"/>
          <a:sy n="57" d="100"/>
        </p:scale>
        <p:origin x="-1354" y="-82"/>
      </p:cViewPr>
      <p:guideLst>
        <p:guide orient="horz" pos="2160"/>
        <p:guide pos="2880"/>
      </p:guideLst>
    </p:cSldViewPr>
  </p:slideViewPr>
  <p:outlineViewPr>
    <p:cViewPr>
      <p:scale>
        <a:sx n="33" d="100"/>
        <a:sy n="33" d="100"/>
      </p:scale>
      <p:origin x="0" y="108366"/>
    </p:cViewPr>
  </p:outlineViewPr>
  <p:notesTextViewPr>
    <p:cViewPr>
      <p:scale>
        <a:sx n="1" d="1"/>
        <a:sy n="1" d="1"/>
      </p:scale>
      <p:origin x="0" y="0"/>
    </p:cViewPr>
  </p:notesTextViewPr>
  <p:sorterViewPr>
    <p:cViewPr>
      <p:scale>
        <a:sx n="100" d="100"/>
        <a:sy n="100" d="100"/>
      </p:scale>
      <p:origin x="0" y="3726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notesMaster" Target="notesMasters/notesMaster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s>
</file>

<file path=ppt/charts/_rels/chart1.xml.rels><?xml version="1.0" encoding="UTF-8" standalone="yes"?>
<Relationships xmlns="http://schemas.openxmlformats.org/package/2006/relationships"><Relationship Id="rId1" Type="http://schemas.openxmlformats.org/officeDocument/2006/relationships/oleObject" Target="file:///E:\workspace\AutoBlocking\experiments\Power-law%20distribution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G.A.P.%20II\Downloads\Power-law%20distribution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G.A.P.%20II\Downloads\Power-law%20distribution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workspace\AutoBlocking\experiments\Power-law%20distribution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workspace\AutoBlocking\experiments\Power-law%20distribution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G.A.P.%20II\Downloads\Power-law%20distribu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0397459750168603"/>
          <c:y val="3.9763530793743049E-2"/>
          <c:w val="0.63441777204723737"/>
          <c:h val="0.68404977200957839"/>
        </c:manualLayout>
      </c:layout>
      <c:scatterChart>
        <c:scatterStyle val="smoothMarker"/>
        <c:varyColors val="0"/>
        <c:ser>
          <c:idx val="0"/>
          <c:order val="0"/>
          <c:xVal>
            <c:numRef>
              <c:f>Sheet1!$B$1:$N$1</c:f>
              <c:numCache>
                <c:formatCode>0.E+00</c:formatCode>
                <c:ptCount val="13"/>
                <c:pt idx="0">
                  <c:v>1</c:v>
                </c:pt>
                <c:pt idx="1">
                  <c:v>10</c:v>
                </c:pt>
                <c:pt idx="2">
                  <c:v>100</c:v>
                </c:pt>
                <c:pt idx="3">
                  <c:v>10000</c:v>
                </c:pt>
                <c:pt idx="4">
                  <c:v>100000</c:v>
                </c:pt>
                <c:pt idx="5">
                  <c:v>1000000</c:v>
                </c:pt>
                <c:pt idx="6">
                  <c:v>10000000</c:v>
                </c:pt>
                <c:pt idx="7">
                  <c:v>100000000</c:v>
                </c:pt>
                <c:pt idx="8">
                  <c:v>1000000000</c:v>
                </c:pt>
                <c:pt idx="9">
                  <c:v>10000000000</c:v>
                </c:pt>
                <c:pt idx="10">
                  <c:v>100000000000</c:v>
                </c:pt>
                <c:pt idx="11">
                  <c:v>1000000000000</c:v>
                </c:pt>
                <c:pt idx="12">
                  <c:v>10000000000000</c:v>
                </c:pt>
              </c:numCache>
            </c:numRef>
          </c:xVal>
          <c:yVal>
            <c:numRef>
              <c:f>Sheet1!$B$2:$N$2</c:f>
              <c:numCache>
                <c:formatCode>General</c:formatCode>
                <c:ptCount val="13"/>
                <c:pt idx="0">
                  <c:v>875627</c:v>
                </c:pt>
                <c:pt idx="1">
                  <c:v>211999</c:v>
                </c:pt>
                <c:pt idx="2">
                  <c:v>86916</c:v>
                </c:pt>
                <c:pt idx="3">
                  <c:v>37322</c:v>
                </c:pt>
                <c:pt idx="4">
                  <c:v>16404</c:v>
                </c:pt>
                <c:pt idx="5">
                  <c:v>7458</c:v>
                </c:pt>
                <c:pt idx="6">
                  <c:v>2723</c:v>
                </c:pt>
                <c:pt idx="7">
                  <c:v>975</c:v>
                </c:pt>
                <c:pt idx="8">
                  <c:v>355</c:v>
                </c:pt>
                <c:pt idx="9">
                  <c:v>126</c:v>
                </c:pt>
                <c:pt idx="10">
                  <c:v>29</c:v>
                </c:pt>
                <c:pt idx="11">
                  <c:v>4</c:v>
                </c:pt>
                <c:pt idx="12">
                  <c:v>2</c:v>
                </c:pt>
              </c:numCache>
            </c:numRef>
          </c:yVal>
          <c:smooth val="1"/>
        </c:ser>
        <c:dLbls>
          <c:showLegendKey val="0"/>
          <c:showVal val="0"/>
          <c:showCatName val="0"/>
          <c:showSerName val="0"/>
          <c:showPercent val="0"/>
          <c:showBubbleSize val="0"/>
        </c:dLbls>
        <c:axId val="42740736"/>
        <c:axId val="44442752"/>
      </c:scatterChart>
      <c:valAx>
        <c:axId val="42740736"/>
        <c:scaling>
          <c:logBase val="10"/>
          <c:orientation val="minMax"/>
          <c:min val="1"/>
        </c:scaling>
        <c:delete val="0"/>
        <c:axPos val="b"/>
        <c:title>
          <c:tx>
            <c:rich>
              <a:bodyPr/>
              <a:lstStyle/>
              <a:p>
                <a:pPr>
                  <a:defRPr sz="1600"/>
                </a:pPr>
                <a:r>
                  <a:rPr lang="en-US" sz="1600"/>
                  <a:t>Block Cardinality</a:t>
                </a:r>
              </a:p>
            </c:rich>
          </c:tx>
          <c:layout/>
          <c:overlay val="0"/>
        </c:title>
        <c:numFmt formatCode="0E+0" sourceLinked="0"/>
        <c:majorTickMark val="out"/>
        <c:minorTickMark val="none"/>
        <c:tickLblPos val="nextTo"/>
        <c:txPr>
          <a:bodyPr/>
          <a:lstStyle/>
          <a:p>
            <a:pPr>
              <a:defRPr sz="1600"/>
            </a:pPr>
            <a:endParaRPr lang="en-US"/>
          </a:p>
        </c:txPr>
        <c:crossAx val="44442752"/>
        <c:crosses val="autoZero"/>
        <c:crossBetween val="midCat"/>
      </c:valAx>
      <c:valAx>
        <c:axId val="44442752"/>
        <c:scaling>
          <c:logBase val="10"/>
          <c:orientation val="minMax"/>
        </c:scaling>
        <c:delete val="0"/>
        <c:axPos val="l"/>
        <c:majorGridlines/>
        <c:title>
          <c:tx>
            <c:rich>
              <a:bodyPr rot="-5400000" vert="horz"/>
              <a:lstStyle/>
              <a:p>
                <a:pPr>
                  <a:defRPr sz="1600"/>
                </a:pPr>
                <a:r>
                  <a:rPr lang="en-US" sz="1600"/>
                  <a:t>Number</a:t>
                </a:r>
                <a:r>
                  <a:rPr lang="en-US" sz="1600" baseline="0"/>
                  <a:t> </a:t>
                </a:r>
                <a:r>
                  <a:rPr lang="en-US" sz="1600"/>
                  <a:t>of</a:t>
                </a:r>
                <a:r>
                  <a:rPr lang="en-US" sz="1600" baseline="0"/>
                  <a:t> </a:t>
                </a:r>
                <a:r>
                  <a:rPr lang="en-US" sz="1600"/>
                  <a:t>Blocks</a:t>
                </a:r>
              </a:p>
            </c:rich>
          </c:tx>
          <c:layout/>
          <c:overlay val="0"/>
        </c:title>
        <c:numFmt formatCode="0E+0" sourceLinked="0"/>
        <c:majorTickMark val="out"/>
        <c:minorTickMark val="none"/>
        <c:tickLblPos val="nextTo"/>
        <c:txPr>
          <a:bodyPr/>
          <a:lstStyle/>
          <a:p>
            <a:pPr>
              <a:defRPr sz="1600"/>
            </a:pPr>
            <a:endParaRPr lang="en-US"/>
          </a:p>
        </c:txPr>
        <c:crossAx val="42740736"/>
        <c:crossesAt val="1"/>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3637283844143786"/>
          <c:y val="4.9902943729717847E-2"/>
          <c:w val="0.6930404789370147"/>
          <c:h val="0.7428768188074425"/>
        </c:manualLayout>
      </c:layout>
      <c:scatterChart>
        <c:scatterStyle val="smoothMarker"/>
        <c:varyColors val="0"/>
        <c:ser>
          <c:idx val="0"/>
          <c:order val="0"/>
          <c:xVal>
            <c:numRef>
              <c:f>Sheet1!$B$1:$N$1</c:f>
              <c:numCache>
                <c:formatCode>0.E+00</c:formatCode>
                <c:ptCount val="13"/>
                <c:pt idx="0">
                  <c:v>1</c:v>
                </c:pt>
                <c:pt idx="1">
                  <c:v>10</c:v>
                </c:pt>
                <c:pt idx="2">
                  <c:v>100</c:v>
                </c:pt>
                <c:pt idx="3">
                  <c:v>10000</c:v>
                </c:pt>
                <c:pt idx="4">
                  <c:v>100000</c:v>
                </c:pt>
                <c:pt idx="5">
                  <c:v>1000000</c:v>
                </c:pt>
                <c:pt idx="6">
                  <c:v>10000000</c:v>
                </c:pt>
                <c:pt idx="7">
                  <c:v>100000000</c:v>
                </c:pt>
                <c:pt idx="8">
                  <c:v>1000000000</c:v>
                </c:pt>
                <c:pt idx="9">
                  <c:v>10000000000</c:v>
                </c:pt>
                <c:pt idx="10">
                  <c:v>100000000000</c:v>
                </c:pt>
                <c:pt idx="11">
                  <c:v>1000000000000</c:v>
                </c:pt>
                <c:pt idx="12">
                  <c:v>10000000000000</c:v>
                </c:pt>
              </c:numCache>
            </c:numRef>
          </c:xVal>
          <c:yVal>
            <c:numRef>
              <c:f>Sheet1!$B$3:$N$3</c:f>
              <c:numCache>
                <c:formatCode>General</c:formatCode>
                <c:ptCount val="13"/>
                <c:pt idx="0">
                  <c:v>5.2336999999999998</c:v>
                </c:pt>
                <c:pt idx="1">
                  <c:v>2.4943</c:v>
                </c:pt>
                <c:pt idx="2">
                  <c:v>2.4828999999999999</c:v>
                </c:pt>
                <c:pt idx="3">
                  <c:v>2.6021999999999998</c:v>
                </c:pt>
                <c:pt idx="4">
                  <c:v>5.0205000000000002</c:v>
                </c:pt>
                <c:pt idx="5">
                  <c:v>4.7858000000000001</c:v>
                </c:pt>
                <c:pt idx="6">
                  <c:v>7.1841999999999997</c:v>
                </c:pt>
                <c:pt idx="7">
                  <c:v>12.2963</c:v>
                </c:pt>
                <c:pt idx="8">
                  <c:v>15.730499999999999</c:v>
                </c:pt>
                <c:pt idx="9">
                  <c:v>16.881900000000002</c:v>
                </c:pt>
                <c:pt idx="10">
                  <c:v>25.163900000000002</c:v>
                </c:pt>
                <c:pt idx="11">
                  <c:v>0.12139999999999999</c:v>
                </c:pt>
                <c:pt idx="12" formatCode="0.00">
                  <c:v>1E-4</c:v>
                </c:pt>
              </c:numCache>
            </c:numRef>
          </c:yVal>
          <c:smooth val="1"/>
        </c:ser>
        <c:dLbls>
          <c:showLegendKey val="0"/>
          <c:showVal val="0"/>
          <c:showCatName val="0"/>
          <c:showSerName val="0"/>
          <c:showPercent val="0"/>
          <c:showBubbleSize val="0"/>
        </c:dLbls>
        <c:axId val="44479232"/>
        <c:axId val="44481152"/>
      </c:scatterChart>
      <c:valAx>
        <c:axId val="44479232"/>
        <c:scaling>
          <c:logBase val="10"/>
          <c:orientation val="minMax"/>
          <c:min val="1"/>
        </c:scaling>
        <c:delete val="0"/>
        <c:axPos val="b"/>
        <c:title>
          <c:tx>
            <c:rich>
              <a:bodyPr/>
              <a:lstStyle/>
              <a:p>
                <a:pPr>
                  <a:defRPr sz="1600"/>
                </a:pPr>
                <a:r>
                  <a:rPr lang="en-US" sz="1600"/>
                  <a:t>Block Cardinality</a:t>
                </a:r>
              </a:p>
            </c:rich>
          </c:tx>
          <c:layout/>
          <c:overlay val="0"/>
        </c:title>
        <c:numFmt formatCode="0.0E+00" sourceLinked="0"/>
        <c:majorTickMark val="out"/>
        <c:minorTickMark val="none"/>
        <c:tickLblPos val="nextTo"/>
        <c:txPr>
          <a:bodyPr/>
          <a:lstStyle/>
          <a:p>
            <a:pPr>
              <a:defRPr sz="1600"/>
            </a:pPr>
            <a:endParaRPr lang="en-US"/>
          </a:p>
        </c:txPr>
        <c:crossAx val="44481152"/>
        <c:crosses val="autoZero"/>
        <c:crossBetween val="midCat"/>
      </c:valAx>
      <c:valAx>
        <c:axId val="44481152"/>
        <c:scaling>
          <c:orientation val="minMax"/>
          <c:min val="0"/>
        </c:scaling>
        <c:delete val="0"/>
        <c:axPos val="l"/>
        <c:majorGridlines/>
        <c:title>
          <c:tx>
            <c:rich>
              <a:bodyPr rot="0" vert="horz"/>
              <a:lstStyle/>
              <a:p>
                <a:pPr>
                  <a:defRPr sz="1600"/>
                </a:pPr>
                <a:r>
                  <a:rPr lang="en-US" sz="1600"/>
                  <a:t>% of </a:t>
                </a:r>
                <a:br>
                  <a:rPr lang="en-US" sz="1600"/>
                </a:br>
                <a:r>
                  <a:rPr lang="en-US" sz="1600"/>
                  <a:t>Duplicates</a:t>
                </a:r>
              </a:p>
            </c:rich>
          </c:tx>
          <c:layout/>
          <c:overlay val="0"/>
        </c:title>
        <c:numFmt formatCode="0" sourceLinked="0"/>
        <c:majorTickMark val="out"/>
        <c:minorTickMark val="none"/>
        <c:tickLblPos val="nextTo"/>
        <c:txPr>
          <a:bodyPr/>
          <a:lstStyle/>
          <a:p>
            <a:pPr>
              <a:defRPr sz="1600"/>
            </a:pPr>
            <a:endParaRPr lang="en-US"/>
          </a:p>
        </c:txPr>
        <c:crossAx val="44479232"/>
        <c:crossesAt val="1"/>
        <c:crossBetween val="midCat"/>
      </c:valAx>
      <c:spPr>
        <a:solidFill>
          <a:schemeClr val="bg1"/>
        </a:solidFill>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3637283844143786"/>
          <c:y val="4.9902943729717847E-2"/>
          <c:w val="0.6930404789370147"/>
          <c:h val="0.7428768188074425"/>
        </c:manualLayout>
      </c:layout>
      <c:scatterChart>
        <c:scatterStyle val="smoothMarker"/>
        <c:varyColors val="0"/>
        <c:ser>
          <c:idx val="0"/>
          <c:order val="0"/>
          <c:xVal>
            <c:numRef>
              <c:f>Sheet1!$B$1:$N$1</c:f>
              <c:numCache>
                <c:formatCode>0.E+00</c:formatCode>
                <c:ptCount val="13"/>
                <c:pt idx="0">
                  <c:v>1</c:v>
                </c:pt>
                <c:pt idx="1">
                  <c:v>10</c:v>
                </c:pt>
                <c:pt idx="2">
                  <c:v>100</c:v>
                </c:pt>
                <c:pt idx="3">
                  <c:v>10000</c:v>
                </c:pt>
                <c:pt idx="4">
                  <c:v>100000</c:v>
                </c:pt>
                <c:pt idx="5">
                  <c:v>1000000</c:v>
                </c:pt>
                <c:pt idx="6">
                  <c:v>10000000</c:v>
                </c:pt>
                <c:pt idx="7">
                  <c:v>100000000</c:v>
                </c:pt>
                <c:pt idx="8">
                  <c:v>1000000000</c:v>
                </c:pt>
                <c:pt idx="9">
                  <c:v>10000000000</c:v>
                </c:pt>
                <c:pt idx="10">
                  <c:v>100000000000</c:v>
                </c:pt>
                <c:pt idx="11">
                  <c:v>1000000000000</c:v>
                </c:pt>
                <c:pt idx="12">
                  <c:v>10000000000000</c:v>
                </c:pt>
              </c:numCache>
            </c:numRef>
          </c:xVal>
          <c:yVal>
            <c:numRef>
              <c:f>Sheet1!$B$3:$N$3</c:f>
              <c:numCache>
                <c:formatCode>General</c:formatCode>
                <c:ptCount val="13"/>
                <c:pt idx="0">
                  <c:v>5.2336999999999998</c:v>
                </c:pt>
                <c:pt idx="1">
                  <c:v>2.4943</c:v>
                </c:pt>
                <c:pt idx="2">
                  <c:v>2.4828999999999999</c:v>
                </c:pt>
                <c:pt idx="3">
                  <c:v>2.6021999999999998</c:v>
                </c:pt>
                <c:pt idx="4">
                  <c:v>5.0205000000000002</c:v>
                </c:pt>
                <c:pt idx="5">
                  <c:v>4.7858000000000001</c:v>
                </c:pt>
                <c:pt idx="6">
                  <c:v>7.1841999999999997</c:v>
                </c:pt>
                <c:pt idx="7">
                  <c:v>12.2963</c:v>
                </c:pt>
                <c:pt idx="8">
                  <c:v>15.730499999999999</c:v>
                </c:pt>
                <c:pt idx="9">
                  <c:v>16.881900000000002</c:v>
                </c:pt>
                <c:pt idx="10">
                  <c:v>25.163900000000002</c:v>
                </c:pt>
                <c:pt idx="11">
                  <c:v>0.12139999999999999</c:v>
                </c:pt>
                <c:pt idx="12" formatCode="0.00">
                  <c:v>1E-4</c:v>
                </c:pt>
              </c:numCache>
            </c:numRef>
          </c:yVal>
          <c:smooth val="1"/>
        </c:ser>
        <c:dLbls>
          <c:showLegendKey val="0"/>
          <c:showVal val="0"/>
          <c:showCatName val="0"/>
          <c:showSerName val="0"/>
          <c:showPercent val="0"/>
          <c:showBubbleSize val="0"/>
        </c:dLbls>
        <c:axId val="45699072"/>
        <c:axId val="45700992"/>
      </c:scatterChart>
      <c:valAx>
        <c:axId val="45699072"/>
        <c:scaling>
          <c:logBase val="10"/>
          <c:orientation val="minMax"/>
          <c:min val="1"/>
        </c:scaling>
        <c:delete val="0"/>
        <c:axPos val="b"/>
        <c:title>
          <c:tx>
            <c:rich>
              <a:bodyPr/>
              <a:lstStyle/>
              <a:p>
                <a:pPr>
                  <a:defRPr sz="1600"/>
                </a:pPr>
                <a:r>
                  <a:rPr lang="en-US" sz="1600"/>
                  <a:t>Block Cardinality</a:t>
                </a:r>
              </a:p>
            </c:rich>
          </c:tx>
          <c:layout/>
          <c:overlay val="0"/>
        </c:title>
        <c:numFmt formatCode="0.0E+00" sourceLinked="0"/>
        <c:majorTickMark val="out"/>
        <c:minorTickMark val="none"/>
        <c:tickLblPos val="nextTo"/>
        <c:txPr>
          <a:bodyPr/>
          <a:lstStyle/>
          <a:p>
            <a:pPr>
              <a:defRPr sz="1600"/>
            </a:pPr>
            <a:endParaRPr lang="en-US"/>
          </a:p>
        </c:txPr>
        <c:crossAx val="45700992"/>
        <c:crosses val="autoZero"/>
        <c:crossBetween val="midCat"/>
      </c:valAx>
      <c:valAx>
        <c:axId val="45700992"/>
        <c:scaling>
          <c:orientation val="minMax"/>
          <c:min val="0"/>
        </c:scaling>
        <c:delete val="0"/>
        <c:axPos val="l"/>
        <c:majorGridlines/>
        <c:title>
          <c:tx>
            <c:rich>
              <a:bodyPr rot="0" vert="horz"/>
              <a:lstStyle/>
              <a:p>
                <a:pPr>
                  <a:defRPr sz="1600"/>
                </a:pPr>
                <a:r>
                  <a:rPr lang="en-US" sz="1600"/>
                  <a:t>% of </a:t>
                </a:r>
                <a:br>
                  <a:rPr lang="en-US" sz="1600"/>
                </a:br>
                <a:r>
                  <a:rPr lang="en-US" sz="1600"/>
                  <a:t>Duplicates</a:t>
                </a:r>
              </a:p>
            </c:rich>
          </c:tx>
          <c:layout/>
          <c:overlay val="0"/>
        </c:title>
        <c:numFmt formatCode="0" sourceLinked="0"/>
        <c:majorTickMark val="out"/>
        <c:minorTickMark val="none"/>
        <c:tickLblPos val="nextTo"/>
        <c:txPr>
          <a:bodyPr/>
          <a:lstStyle/>
          <a:p>
            <a:pPr>
              <a:defRPr sz="1600"/>
            </a:pPr>
            <a:endParaRPr lang="en-US"/>
          </a:p>
        </c:txPr>
        <c:crossAx val="45699072"/>
        <c:crossesAt val="1"/>
        <c:crossBetween val="midCat"/>
      </c:valAx>
      <c:spPr>
        <a:solidFill>
          <a:schemeClr val="bg1"/>
        </a:solidFill>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0397459750168603"/>
          <c:y val="3.9763530793743049E-2"/>
          <c:w val="0.63441777204723737"/>
          <c:h val="0.68404977200957839"/>
        </c:manualLayout>
      </c:layout>
      <c:scatterChart>
        <c:scatterStyle val="smoothMarker"/>
        <c:varyColors val="0"/>
        <c:ser>
          <c:idx val="0"/>
          <c:order val="0"/>
          <c:xVal>
            <c:numRef>
              <c:f>Sheet1!$B$1:$N$1</c:f>
              <c:numCache>
                <c:formatCode>0.E+00</c:formatCode>
                <c:ptCount val="13"/>
                <c:pt idx="0">
                  <c:v>1</c:v>
                </c:pt>
                <c:pt idx="1">
                  <c:v>10</c:v>
                </c:pt>
                <c:pt idx="2">
                  <c:v>100</c:v>
                </c:pt>
                <c:pt idx="3">
                  <c:v>10000</c:v>
                </c:pt>
                <c:pt idx="4">
                  <c:v>100000</c:v>
                </c:pt>
                <c:pt idx="5">
                  <c:v>1000000</c:v>
                </c:pt>
                <c:pt idx="6">
                  <c:v>10000000</c:v>
                </c:pt>
                <c:pt idx="7">
                  <c:v>100000000</c:v>
                </c:pt>
                <c:pt idx="8">
                  <c:v>1000000000</c:v>
                </c:pt>
                <c:pt idx="9">
                  <c:v>10000000000</c:v>
                </c:pt>
                <c:pt idx="10">
                  <c:v>100000000000</c:v>
                </c:pt>
                <c:pt idx="11">
                  <c:v>1000000000000</c:v>
                </c:pt>
                <c:pt idx="12">
                  <c:v>10000000000000</c:v>
                </c:pt>
              </c:numCache>
            </c:numRef>
          </c:xVal>
          <c:yVal>
            <c:numRef>
              <c:f>Sheet1!$B$2:$N$2</c:f>
              <c:numCache>
                <c:formatCode>General</c:formatCode>
                <c:ptCount val="13"/>
                <c:pt idx="0">
                  <c:v>875627</c:v>
                </c:pt>
                <c:pt idx="1">
                  <c:v>211999</c:v>
                </c:pt>
                <c:pt idx="2">
                  <c:v>86916</c:v>
                </c:pt>
                <c:pt idx="3">
                  <c:v>37322</c:v>
                </c:pt>
                <c:pt idx="4">
                  <c:v>16404</c:v>
                </c:pt>
                <c:pt idx="5">
                  <c:v>7458</c:v>
                </c:pt>
                <c:pt idx="6">
                  <c:v>2723</c:v>
                </c:pt>
                <c:pt idx="7">
                  <c:v>975</c:v>
                </c:pt>
                <c:pt idx="8">
                  <c:v>355</c:v>
                </c:pt>
                <c:pt idx="9">
                  <c:v>126</c:v>
                </c:pt>
                <c:pt idx="10">
                  <c:v>29</c:v>
                </c:pt>
                <c:pt idx="11">
                  <c:v>4</c:v>
                </c:pt>
                <c:pt idx="12">
                  <c:v>2</c:v>
                </c:pt>
              </c:numCache>
            </c:numRef>
          </c:yVal>
          <c:smooth val="1"/>
        </c:ser>
        <c:dLbls>
          <c:showLegendKey val="0"/>
          <c:showVal val="0"/>
          <c:showCatName val="0"/>
          <c:showSerName val="0"/>
          <c:showPercent val="0"/>
          <c:showBubbleSize val="0"/>
        </c:dLbls>
        <c:axId val="45737472"/>
        <c:axId val="45739392"/>
      </c:scatterChart>
      <c:valAx>
        <c:axId val="45737472"/>
        <c:scaling>
          <c:logBase val="10"/>
          <c:orientation val="minMax"/>
          <c:min val="1"/>
        </c:scaling>
        <c:delete val="0"/>
        <c:axPos val="b"/>
        <c:title>
          <c:tx>
            <c:rich>
              <a:bodyPr/>
              <a:lstStyle/>
              <a:p>
                <a:pPr>
                  <a:defRPr sz="1600"/>
                </a:pPr>
                <a:r>
                  <a:rPr lang="en-US" sz="1600"/>
                  <a:t>Block Cardinality</a:t>
                </a:r>
              </a:p>
            </c:rich>
          </c:tx>
          <c:layout/>
          <c:overlay val="0"/>
        </c:title>
        <c:numFmt formatCode="0E+0" sourceLinked="0"/>
        <c:majorTickMark val="out"/>
        <c:minorTickMark val="none"/>
        <c:tickLblPos val="nextTo"/>
        <c:txPr>
          <a:bodyPr/>
          <a:lstStyle/>
          <a:p>
            <a:pPr>
              <a:defRPr sz="1600"/>
            </a:pPr>
            <a:endParaRPr lang="en-US"/>
          </a:p>
        </c:txPr>
        <c:crossAx val="45739392"/>
        <c:crosses val="autoZero"/>
        <c:crossBetween val="midCat"/>
      </c:valAx>
      <c:valAx>
        <c:axId val="45739392"/>
        <c:scaling>
          <c:logBase val="10"/>
          <c:orientation val="minMax"/>
        </c:scaling>
        <c:delete val="0"/>
        <c:axPos val="l"/>
        <c:majorGridlines/>
        <c:title>
          <c:tx>
            <c:rich>
              <a:bodyPr rot="-5400000" vert="horz"/>
              <a:lstStyle/>
              <a:p>
                <a:pPr>
                  <a:defRPr sz="1600"/>
                </a:pPr>
                <a:r>
                  <a:rPr lang="en-US" sz="1600"/>
                  <a:t>Number</a:t>
                </a:r>
                <a:r>
                  <a:rPr lang="en-US" sz="1600" baseline="0"/>
                  <a:t> </a:t>
                </a:r>
                <a:r>
                  <a:rPr lang="en-US" sz="1600"/>
                  <a:t>of</a:t>
                </a:r>
                <a:r>
                  <a:rPr lang="en-US" sz="1600" baseline="0"/>
                  <a:t> </a:t>
                </a:r>
                <a:r>
                  <a:rPr lang="en-US" sz="1600"/>
                  <a:t>Blocks</a:t>
                </a:r>
              </a:p>
            </c:rich>
          </c:tx>
          <c:layout/>
          <c:overlay val="0"/>
        </c:title>
        <c:numFmt formatCode="0E+0" sourceLinked="0"/>
        <c:majorTickMark val="out"/>
        <c:minorTickMark val="none"/>
        <c:tickLblPos val="nextTo"/>
        <c:txPr>
          <a:bodyPr/>
          <a:lstStyle/>
          <a:p>
            <a:pPr>
              <a:defRPr sz="1600"/>
            </a:pPr>
            <a:endParaRPr lang="en-US"/>
          </a:p>
        </c:txPr>
        <c:crossAx val="45737472"/>
        <c:crossesAt val="1"/>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0397459750168603"/>
          <c:y val="3.9763530793743049E-2"/>
          <c:w val="0.63441777204723737"/>
          <c:h val="0.68404977200957839"/>
        </c:manualLayout>
      </c:layout>
      <c:scatterChart>
        <c:scatterStyle val="smoothMarker"/>
        <c:varyColors val="0"/>
        <c:ser>
          <c:idx val="0"/>
          <c:order val="0"/>
          <c:xVal>
            <c:numRef>
              <c:f>Sheet1!$B$1:$N$1</c:f>
              <c:numCache>
                <c:formatCode>0.E+00</c:formatCode>
                <c:ptCount val="13"/>
                <c:pt idx="0">
                  <c:v>1</c:v>
                </c:pt>
                <c:pt idx="1">
                  <c:v>10</c:v>
                </c:pt>
                <c:pt idx="2">
                  <c:v>100</c:v>
                </c:pt>
                <c:pt idx="3">
                  <c:v>10000</c:v>
                </c:pt>
                <c:pt idx="4">
                  <c:v>100000</c:v>
                </c:pt>
                <c:pt idx="5">
                  <c:v>1000000</c:v>
                </c:pt>
                <c:pt idx="6">
                  <c:v>10000000</c:v>
                </c:pt>
                <c:pt idx="7">
                  <c:v>100000000</c:v>
                </c:pt>
                <c:pt idx="8">
                  <c:v>1000000000</c:v>
                </c:pt>
                <c:pt idx="9">
                  <c:v>10000000000</c:v>
                </c:pt>
                <c:pt idx="10">
                  <c:v>100000000000</c:v>
                </c:pt>
                <c:pt idx="11">
                  <c:v>1000000000000</c:v>
                </c:pt>
                <c:pt idx="12">
                  <c:v>10000000000000</c:v>
                </c:pt>
              </c:numCache>
            </c:numRef>
          </c:xVal>
          <c:yVal>
            <c:numRef>
              <c:f>Sheet1!$B$2:$N$2</c:f>
              <c:numCache>
                <c:formatCode>General</c:formatCode>
                <c:ptCount val="13"/>
                <c:pt idx="0">
                  <c:v>875627</c:v>
                </c:pt>
                <c:pt idx="1">
                  <c:v>211999</c:v>
                </c:pt>
                <c:pt idx="2">
                  <c:v>86916</c:v>
                </c:pt>
                <c:pt idx="3">
                  <c:v>37322</c:v>
                </c:pt>
                <c:pt idx="4">
                  <c:v>16404</c:v>
                </c:pt>
                <c:pt idx="5">
                  <c:v>7458</c:v>
                </c:pt>
                <c:pt idx="6">
                  <c:v>2723</c:v>
                </c:pt>
                <c:pt idx="7">
                  <c:v>975</c:v>
                </c:pt>
                <c:pt idx="8">
                  <c:v>355</c:v>
                </c:pt>
                <c:pt idx="9">
                  <c:v>126</c:v>
                </c:pt>
                <c:pt idx="10">
                  <c:v>29</c:v>
                </c:pt>
                <c:pt idx="11">
                  <c:v>4</c:v>
                </c:pt>
                <c:pt idx="12">
                  <c:v>2</c:v>
                </c:pt>
              </c:numCache>
            </c:numRef>
          </c:yVal>
          <c:smooth val="1"/>
        </c:ser>
        <c:dLbls>
          <c:showLegendKey val="0"/>
          <c:showVal val="0"/>
          <c:showCatName val="0"/>
          <c:showSerName val="0"/>
          <c:showPercent val="0"/>
          <c:showBubbleSize val="0"/>
        </c:dLbls>
        <c:axId val="45769856"/>
        <c:axId val="45771776"/>
      </c:scatterChart>
      <c:valAx>
        <c:axId val="45769856"/>
        <c:scaling>
          <c:logBase val="10"/>
          <c:orientation val="minMax"/>
          <c:min val="1"/>
        </c:scaling>
        <c:delete val="0"/>
        <c:axPos val="b"/>
        <c:title>
          <c:tx>
            <c:rich>
              <a:bodyPr/>
              <a:lstStyle/>
              <a:p>
                <a:pPr>
                  <a:defRPr sz="1600"/>
                </a:pPr>
                <a:r>
                  <a:rPr lang="en-US" sz="1600"/>
                  <a:t>Block Cardinality</a:t>
                </a:r>
              </a:p>
            </c:rich>
          </c:tx>
          <c:layout/>
          <c:overlay val="0"/>
        </c:title>
        <c:numFmt formatCode="0E+0" sourceLinked="0"/>
        <c:majorTickMark val="out"/>
        <c:minorTickMark val="none"/>
        <c:tickLblPos val="nextTo"/>
        <c:txPr>
          <a:bodyPr/>
          <a:lstStyle/>
          <a:p>
            <a:pPr>
              <a:defRPr sz="1600"/>
            </a:pPr>
            <a:endParaRPr lang="en-US"/>
          </a:p>
        </c:txPr>
        <c:crossAx val="45771776"/>
        <c:crosses val="autoZero"/>
        <c:crossBetween val="midCat"/>
      </c:valAx>
      <c:valAx>
        <c:axId val="45771776"/>
        <c:scaling>
          <c:logBase val="10"/>
          <c:orientation val="minMax"/>
        </c:scaling>
        <c:delete val="0"/>
        <c:axPos val="l"/>
        <c:majorGridlines/>
        <c:title>
          <c:tx>
            <c:rich>
              <a:bodyPr rot="-5400000" vert="horz"/>
              <a:lstStyle/>
              <a:p>
                <a:pPr>
                  <a:defRPr sz="1600"/>
                </a:pPr>
                <a:r>
                  <a:rPr lang="en-US" sz="1600"/>
                  <a:t>Number</a:t>
                </a:r>
                <a:r>
                  <a:rPr lang="en-US" sz="1600" baseline="0"/>
                  <a:t> </a:t>
                </a:r>
                <a:r>
                  <a:rPr lang="en-US" sz="1600"/>
                  <a:t>of</a:t>
                </a:r>
                <a:r>
                  <a:rPr lang="en-US" sz="1600" baseline="0"/>
                  <a:t> </a:t>
                </a:r>
                <a:r>
                  <a:rPr lang="en-US" sz="1600"/>
                  <a:t>Blocks</a:t>
                </a:r>
              </a:p>
            </c:rich>
          </c:tx>
          <c:layout/>
          <c:overlay val="0"/>
        </c:title>
        <c:numFmt formatCode="0E+0" sourceLinked="0"/>
        <c:majorTickMark val="out"/>
        <c:minorTickMark val="none"/>
        <c:tickLblPos val="nextTo"/>
        <c:txPr>
          <a:bodyPr/>
          <a:lstStyle/>
          <a:p>
            <a:pPr>
              <a:defRPr sz="1600"/>
            </a:pPr>
            <a:endParaRPr lang="en-US"/>
          </a:p>
        </c:txPr>
        <c:crossAx val="45769856"/>
        <c:crossesAt val="1"/>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3637283844143786"/>
          <c:y val="4.9902943729717847E-2"/>
          <c:w val="0.6930404789370147"/>
          <c:h val="0.7428768188074425"/>
        </c:manualLayout>
      </c:layout>
      <c:scatterChart>
        <c:scatterStyle val="smoothMarker"/>
        <c:varyColors val="0"/>
        <c:ser>
          <c:idx val="0"/>
          <c:order val="0"/>
          <c:xVal>
            <c:numRef>
              <c:f>Sheet1!$B$1:$N$1</c:f>
              <c:numCache>
                <c:formatCode>0.E+00</c:formatCode>
                <c:ptCount val="13"/>
                <c:pt idx="0">
                  <c:v>1</c:v>
                </c:pt>
                <c:pt idx="1">
                  <c:v>10</c:v>
                </c:pt>
                <c:pt idx="2">
                  <c:v>100</c:v>
                </c:pt>
                <c:pt idx="3">
                  <c:v>10000</c:v>
                </c:pt>
                <c:pt idx="4">
                  <c:v>100000</c:v>
                </c:pt>
                <c:pt idx="5">
                  <c:v>1000000</c:v>
                </c:pt>
                <c:pt idx="6">
                  <c:v>10000000</c:v>
                </c:pt>
                <c:pt idx="7">
                  <c:v>100000000</c:v>
                </c:pt>
                <c:pt idx="8">
                  <c:v>1000000000</c:v>
                </c:pt>
                <c:pt idx="9">
                  <c:v>10000000000</c:v>
                </c:pt>
                <c:pt idx="10">
                  <c:v>100000000000</c:v>
                </c:pt>
                <c:pt idx="11">
                  <c:v>1000000000000</c:v>
                </c:pt>
                <c:pt idx="12">
                  <c:v>10000000000000</c:v>
                </c:pt>
              </c:numCache>
            </c:numRef>
          </c:xVal>
          <c:yVal>
            <c:numRef>
              <c:f>Sheet1!$B$3:$N$3</c:f>
              <c:numCache>
                <c:formatCode>General</c:formatCode>
                <c:ptCount val="13"/>
                <c:pt idx="0">
                  <c:v>5.2336999999999998</c:v>
                </c:pt>
                <c:pt idx="1">
                  <c:v>2.4943</c:v>
                </c:pt>
                <c:pt idx="2">
                  <c:v>2.4828999999999999</c:v>
                </c:pt>
                <c:pt idx="3">
                  <c:v>2.6021999999999998</c:v>
                </c:pt>
                <c:pt idx="4">
                  <c:v>5.0205000000000002</c:v>
                </c:pt>
                <c:pt idx="5">
                  <c:v>4.7858000000000001</c:v>
                </c:pt>
                <c:pt idx="6">
                  <c:v>7.1841999999999997</c:v>
                </c:pt>
                <c:pt idx="7">
                  <c:v>12.2963</c:v>
                </c:pt>
                <c:pt idx="8">
                  <c:v>15.730499999999999</c:v>
                </c:pt>
                <c:pt idx="9">
                  <c:v>16.881900000000002</c:v>
                </c:pt>
                <c:pt idx="10">
                  <c:v>25.163900000000002</c:v>
                </c:pt>
                <c:pt idx="11">
                  <c:v>0.12139999999999999</c:v>
                </c:pt>
                <c:pt idx="12" formatCode="0.00">
                  <c:v>1E-4</c:v>
                </c:pt>
              </c:numCache>
            </c:numRef>
          </c:yVal>
          <c:smooth val="1"/>
        </c:ser>
        <c:dLbls>
          <c:showLegendKey val="0"/>
          <c:showVal val="0"/>
          <c:showCatName val="0"/>
          <c:showSerName val="0"/>
          <c:showPercent val="0"/>
          <c:showBubbleSize val="0"/>
        </c:dLbls>
        <c:axId val="45783680"/>
        <c:axId val="45798144"/>
      </c:scatterChart>
      <c:valAx>
        <c:axId val="45783680"/>
        <c:scaling>
          <c:logBase val="10"/>
          <c:orientation val="minMax"/>
          <c:min val="1"/>
        </c:scaling>
        <c:delete val="0"/>
        <c:axPos val="b"/>
        <c:title>
          <c:tx>
            <c:rich>
              <a:bodyPr/>
              <a:lstStyle/>
              <a:p>
                <a:pPr>
                  <a:defRPr sz="1600"/>
                </a:pPr>
                <a:r>
                  <a:rPr lang="en-US" sz="1600"/>
                  <a:t>Block Cardinality</a:t>
                </a:r>
              </a:p>
            </c:rich>
          </c:tx>
          <c:layout/>
          <c:overlay val="0"/>
        </c:title>
        <c:numFmt formatCode="0.0E+00" sourceLinked="0"/>
        <c:majorTickMark val="out"/>
        <c:minorTickMark val="none"/>
        <c:tickLblPos val="nextTo"/>
        <c:txPr>
          <a:bodyPr/>
          <a:lstStyle/>
          <a:p>
            <a:pPr>
              <a:defRPr sz="1600"/>
            </a:pPr>
            <a:endParaRPr lang="en-US"/>
          </a:p>
        </c:txPr>
        <c:crossAx val="45798144"/>
        <c:crosses val="autoZero"/>
        <c:crossBetween val="midCat"/>
      </c:valAx>
      <c:valAx>
        <c:axId val="45798144"/>
        <c:scaling>
          <c:orientation val="minMax"/>
          <c:min val="0"/>
        </c:scaling>
        <c:delete val="0"/>
        <c:axPos val="l"/>
        <c:majorGridlines/>
        <c:title>
          <c:tx>
            <c:rich>
              <a:bodyPr rot="0" vert="horz"/>
              <a:lstStyle/>
              <a:p>
                <a:pPr>
                  <a:defRPr sz="1600"/>
                </a:pPr>
                <a:r>
                  <a:rPr lang="en-US" sz="1600"/>
                  <a:t>% of </a:t>
                </a:r>
                <a:br>
                  <a:rPr lang="en-US" sz="1600"/>
                </a:br>
                <a:r>
                  <a:rPr lang="en-US" sz="1600"/>
                  <a:t>Duplicates</a:t>
                </a:r>
              </a:p>
            </c:rich>
          </c:tx>
          <c:layout/>
          <c:overlay val="0"/>
        </c:title>
        <c:numFmt formatCode="0" sourceLinked="0"/>
        <c:majorTickMark val="out"/>
        <c:minorTickMark val="none"/>
        <c:tickLblPos val="nextTo"/>
        <c:txPr>
          <a:bodyPr/>
          <a:lstStyle/>
          <a:p>
            <a:pPr>
              <a:defRPr sz="1600"/>
            </a:pPr>
            <a:endParaRPr lang="en-US"/>
          </a:p>
        </c:txPr>
        <c:crossAx val="45783680"/>
        <c:crossesAt val="1"/>
        <c:crossBetween val="midCat"/>
      </c:valAx>
      <c:spPr>
        <a:solidFill>
          <a:schemeClr val="bg1"/>
        </a:solidFill>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l-GR"/>
          </a:p>
        </p:txBody>
      </p:sp>
      <p:sp>
        <p:nvSpPr>
          <p:cNvPr id="3" name="Θέση ημερομηνίας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6874AA98-3D9F-44CC-A0A1-E89B5B770009}" type="datetimeFigureOut">
              <a:rPr lang="el-GR" smtClean="0"/>
              <a:t>23/4/2018</a:t>
            </a:fld>
            <a:endParaRPr lang="el-GR"/>
          </a:p>
        </p:txBody>
      </p:sp>
      <p:sp>
        <p:nvSpPr>
          <p:cNvPr id="4" name="Θέση εικόνας διαφάνειας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l-GR"/>
          </a:p>
        </p:txBody>
      </p:sp>
      <p:sp>
        <p:nvSpPr>
          <p:cNvPr id="5" name="Θέση σημειώσεων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l-GR"/>
          </a:p>
        </p:txBody>
      </p:sp>
      <p:sp>
        <p:nvSpPr>
          <p:cNvPr id="7" name="Θέση αριθμού διαφάνειας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FAB58CA1-B062-4BDE-B210-364694453E85}" type="slidenum">
              <a:rPr lang="el-GR" smtClean="0"/>
              <a:t>‹#›</a:t>
            </a:fld>
            <a:endParaRPr lang="el-GR"/>
          </a:p>
        </p:txBody>
      </p:sp>
    </p:spTree>
    <p:extLst>
      <p:ext uri="{BB962C8B-B14F-4D97-AF65-F5344CB8AC3E}">
        <p14:creationId xmlns:p14="http://schemas.microsoft.com/office/powerpoint/2010/main" val="296125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a:t>
            </a:fld>
            <a:endParaRPr lang="el-GR"/>
          </a:p>
        </p:txBody>
      </p:sp>
    </p:spTree>
    <p:extLst>
      <p:ext uri="{BB962C8B-B14F-4D97-AF65-F5344CB8AC3E}">
        <p14:creationId xmlns:p14="http://schemas.microsoft.com/office/powerpoint/2010/main" val="2413822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w="9525"/>
        </p:spPr>
        <p:txBody>
          <a:bodyPr/>
          <a:lstStyle/>
          <a:p>
            <a:r>
              <a:rPr lang="en-US" baseline="0" dirty="0" smtClean="0">
                <a:latin typeface="Times New Roman" pitchFamily="18" charset="0"/>
              </a:rPr>
              <a:t>To leverage Big Data, we need to perform ER.</a:t>
            </a:r>
          </a:p>
          <a:p>
            <a:r>
              <a:rPr lang="en-US" baseline="0" dirty="0" smtClean="0">
                <a:latin typeface="Times New Roman" pitchFamily="18" charset="0"/>
              </a:rPr>
              <a:t>ER is a core task for many applications, like Linked Data.</a:t>
            </a:r>
            <a:endParaRPr lang="en-US" dirty="0" smtClean="0">
              <a:latin typeface="Times New Roman" pitchFamily="18" charset="0"/>
            </a:endParaRPr>
          </a:p>
        </p:txBody>
      </p:sp>
      <p:sp>
        <p:nvSpPr>
          <p:cNvPr id="32772" name="Slide Number Placeholder 3"/>
          <p:cNvSpPr>
            <a:spLocks noGrp="1"/>
          </p:cNvSpPr>
          <p:nvPr>
            <p:ph type="sldNum" sz="quarter" idx="5"/>
          </p:nvPr>
        </p:nvSpPr>
        <p:spPr>
          <a:noFill/>
        </p:spPr>
        <p:txBody>
          <a:bodyPr/>
          <a:lstStyle/>
          <a:p>
            <a:fld id="{A5CF7EAC-8B66-4137-986F-7A3388BAC19F}" type="slidenum">
              <a:rPr lang="de-DE" smtClean="0"/>
              <a:pPr/>
              <a:t>10</a:t>
            </a:fld>
            <a:endParaRPr lang="de-DE" smtClean="0"/>
          </a:p>
        </p:txBody>
      </p:sp>
    </p:spTree>
    <p:extLst>
      <p:ext uri="{BB962C8B-B14F-4D97-AF65-F5344CB8AC3E}">
        <p14:creationId xmlns:p14="http://schemas.microsoft.com/office/powerpoint/2010/main" val="7050709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BPE: average number of blocks per entity. -&gt; determines</a:t>
            </a:r>
            <a:r>
              <a:rPr lang="en-US" baseline="0" dirty="0" smtClean="0"/>
              <a:t> the cost of estimating the number of common blocks between two entities</a:t>
            </a:r>
            <a:endParaRPr lang="en-US" dirty="0" smtClean="0"/>
          </a:p>
          <a:p>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109</a:t>
            </a:fld>
            <a:endParaRPr lang="el-GR"/>
          </a:p>
        </p:txBody>
      </p:sp>
    </p:spTree>
    <p:extLst>
      <p:ext uri="{BB962C8B-B14F-4D97-AF65-F5344CB8AC3E}">
        <p14:creationId xmlns:p14="http://schemas.microsoft.com/office/powerpoint/2010/main" val="14506174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300" dirty="0" smtClean="0"/>
              <a:t>We will examine Parallel Meta-blocking in the Massive Parallelization</a:t>
            </a:r>
            <a:r>
              <a:rPr lang="en-US" sz="1300" baseline="0" dirty="0" smtClean="0"/>
              <a:t> section.</a:t>
            </a:r>
            <a:endParaRPr lang="en-US" sz="1300" dirty="0"/>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110</a:t>
            </a:fld>
            <a:endParaRPr lang="el-GR"/>
          </a:p>
        </p:txBody>
      </p:sp>
    </p:spTree>
    <p:extLst>
      <p:ext uri="{BB962C8B-B14F-4D97-AF65-F5344CB8AC3E}">
        <p14:creationId xmlns:p14="http://schemas.microsoft.com/office/powerpoint/2010/main" val="8608675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300" dirty="0" smtClean="0"/>
              <a:t>We </a:t>
            </a:r>
            <a:r>
              <a:rPr lang="en-US" sz="1300" dirty="0"/>
              <a:t>distinguish </a:t>
            </a:r>
            <a:r>
              <a:rPr lang="en-US" sz="1300" dirty="0" smtClean="0"/>
              <a:t>Multi-core Meta-blocking </a:t>
            </a:r>
            <a:r>
              <a:rPr lang="en-US" sz="1300" dirty="0"/>
              <a:t>in </a:t>
            </a:r>
            <a:r>
              <a:rPr lang="en-US" sz="1300" b="1" dirty="0"/>
              <a:t>two types of methods</a:t>
            </a:r>
            <a:r>
              <a:rPr lang="en-US" sz="1300" dirty="0"/>
              <a:t> depending on how they estimate the number of blocks two entities have in common. This information lies at the core of all meta-blocking algorithms. On the one hand, we have the block-based methods, go over the input blocks one by one and for each comparison they find, they compute the intersection of the blocks associated with the corresponding using the Entity Index (this is an inverted index that associates every entity id with the ids of the blocks that contain it). On the other hand, we have the entity-based methods, which iterate over the input every the given set of entities. For each entity, they aggregate its neighbors from all associated blocks. Then, the number of occurrences of each neighbor is recorded, as it is equal to the number of common blocks.</a:t>
            </a:r>
          </a:p>
          <a:p>
            <a:endParaRPr lang="en-US" dirty="0" smtClean="0"/>
          </a:p>
          <a:p>
            <a:r>
              <a:rPr lang="en-US" dirty="0" smtClean="0"/>
              <a:t>In our</a:t>
            </a:r>
            <a:r>
              <a:rPr lang="en-US" baseline="0" dirty="0" smtClean="0"/>
              <a:t> approach to Multi-core Meta-blocking, we follow the established </a:t>
            </a:r>
            <a:r>
              <a:rPr lang="en-US" sz="1300" b="1" dirty="0"/>
              <a:t>fork–join model</a:t>
            </a:r>
            <a:r>
              <a:rPr lang="en-US" sz="1300" dirty="0"/>
              <a:t>. As you might know, this approach sets up and executes parallel programs, such that execution branches off in parallel at designated points in the program, to "join" (merge) at a subsequent point and resume sequential execution. In more detail, the core idea of Multi-core Meta-blocking is that (read the bullets).</a:t>
            </a:r>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111</a:t>
            </a:fld>
            <a:endParaRPr lang="el-GR"/>
          </a:p>
        </p:txBody>
      </p:sp>
    </p:spTree>
    <p:extLst>
      <p:ext uri="{BB962C8B-B14F-4D97-AF65-F5344CB8AC3E}">
        <p14:creationId xmlns:p14="http://schemas.microsoft.com/office/powerpoint/2010/main" val="29911175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1" dirty="0" smtClean="0"/>
              <a:t>Rando</a:t>
            </a:r>
            <a:r>
              <a:rPr lang="en-US" b="1" baseline="0" dirty="0" smtClean="0"/>
              <a:t>m Parallelization</a:t>
            </a:r>
            <a:r>
              <a:rPr lang="en-US" baseline="0" dirty="0" smtClean="0"/>
              <a:t>: </a:t>
            </a:r>
            <a:r>
              <a:rPr lang="en-US" dirty="0" smtClean="0"/>
              <a:t>Every chunk corresponds to an individual item and its position in the array is arbitrarily determined. This may result in consecutive chunks of very low cost, causing the threads to frequently wait for the lock. Or, the largest chunk may be placed in one of the last positions in the array, thus causing significant waiting time.</a:t>
            </a:r>
          </a:p>
          <a:p>
            <a:endParaRPr lang="en-US" dirty="0" smtClean="0"/>
          </a:p>
          <a:p>
            <a:r>
              <a:rPr lang="en-US" b="1" dirty="0" smtClean="0"/>
              <a:t>Naïve</a:t>
            </a:r>
            <a:r>
              <a:rPr lang="en-US" b="1" baseline="0" dirty="0" smtClean="0"/>
              <a:t> Parallelization</a:t>
            </a:r>
            <a:r>
              <a:rPr lang="en-US" baseline="0" dirty="0" smtClean="0"/>
              <a:t>: </a:t>
            </a:r>
            <a:r>
              <a:rPr lang="en-US" dirty="0" smtClean="0"/>
              <a:t>The chunks correspond to individual items, but they are placed in the array in decreasing order of cost: the first position is occupied by the item with the most comparisons, while the last place contains the item with the least comparisons. This distribution is like a power law one: the first few</a:t>
            </a:r>
            <a:r>
              <a:rPr lang="en-US" baseline="0" dirty="0" smtClean="0"/>
              <a:t> items correspond to a high number of blocks, while the vast majority involves just a couple of comparisons. Thus, significant waiting for the lock will take place at the end of the chunk array.</a:t>
            </a:r>
          </a:p>
          <a:p>
            <a:endParaRPr lang="en-US" baseline="0" dirty="0" smtClean="0"/>
          </a:p>
          <a:p>
            <a:r>
              <a:rPr lang="en-US" b="1" baseline="0" dirty="0" smtClean="0"/>
              <a:t>Partition Parallelization</a:t>
            </a:r>
            <a:r>
              <a:rPr lang="en-US" baseline="0" dirty="0" smtClean="0"/>
              <a:t>: </a:t>
            </a:r>
            <a:r>
              <a:rPr lang="en-US" dirty="0" smtClean="0"/>
              <a:t>The idea behind this approach is to reduce the waiting for the lock by clustering items into larger chunks that have similar computational costs. We will demonstrate</a:t>
            </a:r>
            <a:r>
              <a:rPr lang="en-US" baseline="0" dirty="0" smtClean="0"/>
              <a:t> the algorithm we developed for this purpose </a:t>
            </a:r>
            <a:r>
              <a:rPr lang="en-US" dirty="0" smtClean="0"/>
              <a:t>in the next slide.</a:t>
            </a:r>
          </a:p>
          <a:p>
            <a:endParaRPr lang="en-US" dirty="0" smtClean="0"/>
          </a:p>
          <a:p>
            <a:pPr defTabSz="990478">
              <a:defRPr/>
            </a:pPr>
            <a:r>
              <a:rPr lang="en-US" b="1" dirty="0" smtClean="0"/>
              <a:t>Segment Parallelization</a:t>
            </a:r>
            <a:r>
              <a:rPr lang="en-US" dirty="0" smtClean="0"/>
              <a:t>: The motivation here is to develop a thread confinement parallelization strategy that eliminates the waiting time for the lock,</a:t>
            </a:r>
            <a:r>
              <a:rPr lang="en-US" baseline="0" dirty="0" smtClean="0"/>
              <a:t> due to a </a:t>
            </a:r>
            <a:r>
              <a:rPr lang="en-US" dirty="0" smtClean="0"/>
              <a:t>shared-nothing</a:t>
            </a:r>
            <a:r>
              <a:rPr lang="en-US" baseline="0" dirty="0" smtClean="0"/>
              <a:t> functionality. We explain this algorithm through an example </a:t>
            </a:r>
            <a:r>
              <a:rPr lang="en-US" dirty="0" smtClean="0"/>
              <a:t>in the second</a:t>
            </a:r>
            <a:r>
              <a:rPr lang="en-US" baseline="0" dirty="0" smtClean="0"/>
              <a:t> </a:t>
            </a:r>
            <a:r>
              <a:rPr lang="en-US" dirty="0" smtClean="0"/>
              <a:t>next slide.</a:t>
            </a:r>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112</a:t>
            </a:fld>
            <a:endParaRPr lang="el-GR"/>
          </a:p>
        </p:txBody>
      </p:sp>
    </p:spTree>
    <p:extLst>
      <p:ext uri="{BB962C8B-B14F-4D97-AF65-F5344CB8AC3E}">
        <p14:creationId xmlns:p14="http://schemas.microsoft.com/office/powerpoint/2010/main" val="28335951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set I of items: blocks, or entities </a:t>
            </a:r>
          </a:p>
          <a:p>
            <a:r>
              <a:rPr lang="en-US" dirty="0" smtClean="0"/>
              <a:t>the numbers represent</a:t>
            </a:r>
            <a:r>
              <a:rPr lang="en-US" baseline="0" dirty="0" smtClean="0"/>
              <a:t> the cost of a block/entity in terms of # of comparisons (in the case of entities it is the sum of the # of comparisons in the blocks in which the entity appears)</a:t>
            </a:r>
          </a:p>
          <a:p>
            <a:r>
              <a:rPr lang="en-US" baseline="0" dirty="0" smtClean="0"/>
              <a:t>we know the number of comparisons from the preprocessing step (where we know the size of each block)</a:t>
            </a:r>
          </a:p>
          <a:p>
            <a:endParaRPr lang="en-US" dirty="0" smtClean="0"/>
          </a:p>
          <a:p>
            <a:r>
              <a:rPr lang="en-US" dirty="0" smtClean="0"/>
              <a:t>This algorithm creates a priority queue with one empty segment per thread. The queue sorts the segments in increasing cost, from the least comparisons to the most ones. Then, our algorithm iterates over the input items and places each of them in the segment located at the head of the queue. The resulting segments are then placed in the chunk array and each thread undertakes one of them by retrieving the value of the index just once, at the beginning of its processing</a:t>
            </a:r>
            <a:endParaRPr lang="el-GR" dirty="0"/>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113</a:t>
            </a:fld>
            <a:endParaRPr lang="el-GR"/>
          </a:p>
        </p:txBody>
      </p:sp>
    </p:spTree>
    <p:extLst>
      <p:ext uri="{BB962C8B-B14F-4D97-AF65-F5344CB8AC3E}">
        <p14:creationId xmlns:p14="http://schemas.microsoft.com/office/powerpoint/2010/main" val="10719437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114</a:t>
            </a:fld>
            <a:endParaRPr lang="el-GR"/>
          </a:p>
        </p:txBody>
      </p:sp>
    </p:spTree>
    <p:extLst>
      <p:ext uri="{BB962C8B-B14F-4D97-AF65-F5344CB8AC3E}">
        <p14:creationId xmlns:p14="http://schemas.microsoft.com/office/powerpoint/2010/main" val="10719437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115</a:t>
            </a:fld>
            <a:endParaRPr lang="el-GR"/>
          </a:p>
        </p:txBody>
      </p:sp>
    </p:spTree>
    <p:extLst>
      <p:ext uri="{BB962C8B-B14F-4D97-AF65-F5344CB8AC3E}">
        <p14:creationId xmlns:p14="http://schemas.microsoft.com/office/powerpoint/2010/main" val="10719437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116</a:t>
            </a:fld>
            <a:endParaRPr lang="el-GR"/>
          </a:p>
        </p:txBody>
      </p:sp>
    </p:spTree>
    <p:extLst>
      <p:ext uri="{BB962C8B-B14F-4D97-AF65-F5344CB8AC3E}">
        <p14:creationId xmlns:p14="http://schemas.microsoft.com/office/powerpoint/2010/main" val="10719437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117</a:t>
            </a:fld>
            <a:endParaRPr lang="el-GR"/>
          </a:p>
        </p:txBody>
      </p:sp>
    </p:spTree>
    <p:extLst>
      <p:ext uri="{BB962C8B-B14F-4D97-AF65-F5344CB8AC3E}">
        <p14:creationId xmlns:p14="http://schemas.microsoft.com/office/powerpoint/2010/main" val="107194370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118</a:t>
            </a:fld>
            <a:endParaRPr lang="el-GR"/>
          </a:p>
        </p:txBody>
      </p:sp>
    </p:spTree>
    <p:extLst>
      <p:ext uri="{BB962C8B-B14F-4D97-AF65-F5344CB8AC3E}">
        <p14:creationId xmlns:p14="http://schemas.microsoft.com/office/powerpoint/2010/main" val="1071943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important aspect of the input entity</a:t>
            </a:r>
            <a:r>
              <a:rPr lang="en-US" baseline="0" dirty="0" smtClean="0"/>
              <a:t> collections</a:t>
            </a:r>
            <a:r>
              <a:rPr lang="en-US" dirty="0" smtClean="0"/>
              <a:t>:</a:t>
            </a:r>
            <a:r>
              <a:rPr lang="en-US" baseline="0" dirty="0" smtClean="0"/>
              <a:t> their quality.</a:t>
            </a:r>
          </a:p>
          <a:p>
            <a:r>
              <a:rPr lang="en-US" dirty="0" smtClean="0"/>
              <a:t>DBLP -&gt;</a:t>
            </a:r>
            <a:r>
              <a:rPr lang="en-US" baseline="0" dirty="0" smtClean="0"/>
              <a:t> most authors/papers appear only once</a:t>
            </a:r>
          </a:p>
          <a:p>
            <a:r>
              <a:rPr lang="en-US" baseline="0" dirty="0" smtClean="0"/>
              <a:t>Google Scholar -&gt; same paper with different titles, same author with different names.</a:t>
            </a:r>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11</a:t>
            </a:fld>
            <a:endParaRPr lang="de-DE"/>
          </a:p>
        </p:txBody>
      </p:sp>
    </p:spTree>
    <p:extLst>
      <p:ext uri="{BB962C8B-B14F-4D97-AF65-F5344CB8AC3E}">
        <p14:creationId xmlns:p14="http://schemas.microsoft.com/office/powerpoint/2010/main" val="83333038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119</a:t>
            </a:fld>
            <a:endParaRPr lang="el-GR"/>
          </a:p>
        </p:txBody>
      </p:sp>
    </p:spTree>
    <p:extLst>
      <p:ext uri="{BB962C8B-B14F-4D97-AF65-F5344CB8AC3E}">
        <p14:creationId xmlns:p14="http://schemas.microsoft.com/office/powerpoint/2010/main" val="10719437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120</a:t>
            </a:fld>
            <a:endParaRPr lang="el-GR"/>
          </a:p>
        </p:txBody>
      </p:sp>
    </p:spTree>
    <p:extLst>
      <p:ext uri="{BB962C8B-B14F-4D97-AF65-F5344CB8AC3E}">
        <p14:creationId xmlns:p14="http://schemas.microsoft.com/office/powerpoint/2010/main" val="10719437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121</a:t>
            </a:fld>
            <a:endParaRPr lang="el-GR"/>
          </a:p>
        </p:txBody>
      </p:sp>
    </p:spTree>
    <p:extLst>
      <p:ext uri="{BB962C8B-B14F-4D97-AF65-F5344CB8AC3E}">
        <p14:creationId xmlns:p14="http://schemas.microsoft.com/office/powerpoint/2010/main" val="107194370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122</a:t>
            </a:fld>
            <a:endParaRPr lang="el-GR"/>
          </a:p>
        </p:txBody>
      </p:sp>
    </p:spTree>
    <p:extLst>
      <p:ext uri="{BB962C8B-B14F-4D97-AF65-F5344CB8AC3E}">
        <p14:creationId xmlns:p14="http://schemas.microsoft.com/office/powerpoint/2010/main" val="107194370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123</a:t>
            </a:fld>
            <a:endParaRPr lang="el-GR"/>
          </a:p>
        </p:txBody>
      </p:sp>
    </p:spTree>
    <p:extLst>
      <p:ext uri="{BB962C8B-B14F-4D97-AF65-F5344CB8AC3E}">
        <p14:creationId xmlns:p14="http://schemas.microsoft.com/office/powerpoint/2010/main" val="107194370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Quickly go through the text of the figure.</a:t>
            </a:r>
          </a:p>
          <a:p>
            <a:r>
              <a:rPr lang="en-US" dirty="0" smtClean="0"/>
              <a:t>first two methods work on a threshold,</a:t>
            </a:r>
            <a:r>
              <a:rPr lang="en-US" baseline="0" dirty="0" smtClean="0"/>
              <a:t> this is why they need the extra two steps (stage 2)</a:t>
            </a:r>
            <a:endParaRPr lang="el-GR" dirty="0"/>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124</a:t>
            </a:fld>
            <a:endParaRPr lang="el-GR"/>
          </a:p>
        </p:txBody>
      </p:sp>
    </p:spTree>
    <p:extLst>
      <p:ext uri="{BB962C8B-B14F-4D97-AF65-F5344CB8AC3E}">
        <p14:creationId xmlns:p14="http://schemas.microsoft.com/office/powerpoint/2010/main" val="28991286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300" dirty="0"/>
              <a:t>The goal of our experiments is to identify the most efficient parallelization strategy in terms of absolute execution time, and to identify the strategy that scales better as the number of physical cores increases. It’s not our purpose to evaluate the performance of Meta-blocking with respect to effectiveness, as this has already been examined in a series of previous works in major conferences and journals.</a:t>
            </a:r>
          </a:p>
          <a:p>
            <a:endParaRPr lang="en-US" sz="1300" dirty="0"/>
          </a:p>
          <a:p>
            <a:pPr defTabSz="990478">
              <a:defRPr/>
            </a:pPr>
            <a:r>
              <a:rPr lang="en-US" sz="1300" dirty="0"/>
              <a:t>The table on the left presents the KBs we used in our experiments. The two versions of </a:t>
            </a:r>
            <a:r>
              <a:rPr lang="en-US" sz="1300" dirty="0" err="1"/>
              <a:t>DBPedia</a:t>
            </a:r>
            <a:r>
              <a:rPr lang="en-US" sz="1300" dirty="0"/>
              <a:t> chronologically differ by 2 years. As a result, out of 52 million triples, in total, only 10,36 million (&lt;25%) are common, turning the application of ER to these datasets a non-trivial task. As duplicate entities, we defined those having exactly the same URL. The number of predicates indicates the Variety of the dataset, while the last column indicates the number of comparisons executed by the brute force approach.</a:t>
            </a:r>
          </a:p>
          <a:p>
            <a:pPr defTabSz="990478">
              <a:defRPr/>
            </a:pPr>
            <a:endParaRPr lang="en-US" sz="1300" dirty="0"/>
          </a:p>
          <a:p>
            <a:r>
              <a:rPr lang="en-US" sz="1300" dirty="0"/>
              <a:t>The table on the right presents the performance of the block extracted from the input entities. The second column corresponds to the blocks that were given as input to Meta-blocking. In comparison with the brute-force approach, it reduces the number of comparisons by 2 orders of magnitude, even though its recall is almost 100%. To build these blocks, we first applied Token Blocking. Then, we used Block Purging to remove the blocks containing more than half the input entities. In the end, we applied Block Filtering, which retains every entity in 80% of its smaller blocks. In this way, we managed to reduce the number of superfluous and redundant comparisons to a large extent.</a:t>
            </a:r>
          </a:p>
          <a:p>
            <a:endParaRPr lang="en-US" sz="1300" dirty="0"/>
          </a:p>
          <a:p>
            <a:r>
              <a:rPr lang="en-US" sz="1300" dirty="0"/>
              <a:t>The right-most column demonstrates the performance after applying CNP. Note that precision raises by 3 orders of magnitude, because the comparisons are reduced to the same extent, while recall gets lower only by 2,5%.</a:t>
            </a:r>
            <a:endParaRPr lang="el-GR" dirty="0"/>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125</a:t>
            </a:fld>
            <a:endParaRPr lang="el-GR"/>
          </a:p>
        </p:txBody>
      </p:sp>
    </p:spTree>
    <p:extLst>
      <p:ext uri="{BB962C8B-B14F-4D97-AF65-F5344CB8AC3E}">
        <p14:creationId xmlns:p14="http://schemas.microsoft.com/office/powerpoint/2010/main" val="111749674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300" dirty="0"/>
              <a:t>Note that in our experiments we used 2, 4, 6 and 8 cores so that we avoid using logical cores (i.e., we only used physical ones). In this figure, we present the </a:t>
            </a:r>
            <a:r>
              <a:rPr lang="en-US" sz="1300" b="1" dirty="0"/>
              <a:t>Wall Clock Time (WCT)</a:t>
            </a:r>
            <a:r>
              <a:rPr lang="en-US" sz="1300" dirty="0"/>
              <a:t>, which is the time that intervenes between receiving a block collection as input and returning the restructured blocks as output. Lower values correspond to higher efficiency for Meta-blocking. We actually examine all 8 parallelization strategies for CNP, which gathers the top-k weighted edges per entity.</a:t>
            </a:r>
          </a:p>
          <a:p>
            <a:endParaRPr lang="en-US" sz="1300" dirty="0"/>
          </a:p>
          <a:p>
            <a:r>
              <a:rPr lang="en-US" sz="1300" dirty="0"/>
              <a:t>Note that the block-based methods exhibit poor performance, which is worse than the single-threaded approach for 2 cores, because the single-threaded implementation relies on a string similarity join technique with entity-centric functionality that is much faster than the block-based one. In contrast, we observe that all entity-based strategies perform much better, being significantly faster than the single-threaded approach already for 2 cores. Finally, the overall best performance is achieved by entity-based segment parallelization:  it requires around 15 minutes (9・10</a:t>
            </a:r>
            <a:r>
              <a:rPr lang="en-US" sz="1300" baseline="30000" dirty="0"/>
              <a:t>6</a:t>
            </a:r>
            <a:r>
              <a:rPr lang="en-US" sz="1300" dirty="0"/>
              <a:t> milliseconds) to apply CNP, when using 8 cores. Its advantages are the very low non-parallelizable cost and its shared-nothing functionality.</a:t>
            </a:r>
            <a:endParaRPr lang="el-GR" dirty="0"/>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126</a:t>
            </a:fld>
            <a:endParaRPr lang="el-GR"/>
          </a:p>
        </p:txBody>
      </p:sp>
    </p:spTree>
    <p:extLst>
      <p:ext uri="{BB962C8B-B14F-4D97-AF65-F5344CB8AC3E}">
        <p14:creationId xmlns:p14="http://schemas.microsoft.com/office/powerpoint/2010/main" val="393427295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300" dirty="0"/>
              <a:t>We now examine the </a:t>
            </a:r>
            <a:r>
              <a:rPr lang="en-US" sz="1300" b="1" dirty="0"/>
              <a:t>speedup</a:t>
            </a:r>
            <a:r>
              <a:rPr lang="en-US" sz="1300" dirty="0"/>
              <a:t> of our parallelization strategies. Speedup expresses the extent to which WCT time decreases as we increase the number of available cores. Higher values are better. For the number of cores we consider, a speedup=8 corresponds to the ideal case. We observe that the block-based strategies consistently achieve a significantly higher speedup than the entity-based ones. According to Amdahl’s law this means that a larger part of their functionality is parallelizable. Also, the number of comparisons reflects more accurately their computational cost than the entity-based methods, due to the larger portion of redundant comparisons per entity than per block.</a:t>
            </a:r>
          </a:p>
        </p:txBody>
      </p:sp>
      <p:sp>
        <p:nvSpPr>
          <p:cNvPr id="4" name="Θέση αριθμού διαφάνειας 3"/>
          <p:cNvSpPr>
            <a:spLocks noGrp="1"/>
          </p:cNvSpPr>
          <p:nvPr>
            <p:ph type="sldNum" sz="quarter" idx="10"/>
          </p:nvPr>
        </p:nvSpPr>
        <p:spPr/>
        <p:txBody>
          <a:bodyPr/>
          <a:lstStyle/>
          <a:p>
            <a:fld id="{4C25EE5F-AD97-4893-BFA7-394217718EA3}" type="slidenum">
              <a:rPr lang="el-GR" smtClean="0"/>
              <a:t>127</a:t>
            </a:fld>
            <a:endParaRPr lang="el-GR"/>
          </a:p>
        </p:txBody>
      </p:sp>
    </p:spTree>
    <p:extLst>
      <p:ext uri="{BB962C8B-B14F-4D97-AF65-F5344CB8AC3E}">
        <p14:creationId xmlns:p14="http://schemas.microsoft.com/office/powerpoint/2010/main" val="279561824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Complementary</a:t>
            </a:r>
            <a:r>
              <a:rPr lang="en-US" baseline="0" dirty="0" smtClean="0"/>
              <a:t> solutions.</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128</a:t>
            </a:fld>
            <a:endParaRPr lang="el-GR"/>
          </a:p>
        </p:txBody>
      </p:sp>
    </p:spTree>
    <p:extLst>
      <p:ext uri="{BB962C8B-B14F-4D97-AF65-F5344CB8AC3E}">
        <p14:creationId xmlns:p14="http://schemas.microsoft.com/office/powerpoint/2010/main" val="3743305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914311" marR="0" indent="-914311" algn="just" defTabSz="914400" rtl="0" eaLnBrk="1" fontAlgn="auto" latinLnBrk="0" hangingPunct="1">
              <a:lnSpc>
                <a:spcPct val="100000"/>
              </a:lnSpc>
              <a:spcBef>
                <a:spcPts val="0"/>
              </a:spcBef>
              <a:spcAft>
                <a:spcPts val="0"/>
              </a:spcAft>
              <a:buClrTx/>
              <a:buSzTx/>
              <a:buFontTx/>
              <a:buNone/>
              <a:tabLst/>
              <a:defRPr/>
            </a:pPr>
            <a:r>
              <a:rPr lang="en-US" dirty="0" smtClean="0"/>
              <a:t>Clean-Clean</a:t>
            </a:r>
            <a:r>
              <a:rPr lang="en-US" baseline="0" dirty="0" smtClean="0"/>
              <a:t> ER: </a:t>
            </a:r>
            <a:r>
              <a:rPr lang="en-US" dirty="0" smtClean="0"/>
              <a:t>Given two individually clean, but overlapping entity collections, identify the entity profiles they have in common</a:t>
            </a:r>
            <a:r>
              <a:rPr lang="en-US" baseline="0" dirty="0" smtClean="0"/>
              <a:t> without executing comparisons within each source.</a:t>
            </a:r>
            <a:endParaRPr lang="en-US" dirty="0" smtClean="0"/>
          </a:p>
          <a:p>
            <a:pPr marL="914311" marR="0" indent="-914311" algn="just" defTabSz="914400" rtl="0" eaLnBrk="1" fontAlgn="auto" latinLnBrk="0" hangingPunct="1">
              <a:lnSpc>
                <a:spcPct val="100000"/>
              </a:lnSpc>
              <a:spcBef>
                <a:spcPts val="0"/>
              </a:spcBef>
              <a:spcAft>
                <a:spcPts val="0"/>
              </a:spcAft>
              <a:buClrTx/>
              <a:buSzTx/>
              <a:buFontTx/>
              <a:buNone/>
              <a:tabLst/>
              <a:defRPr/>
            </a:pPr>
            <a:r>
              <a:rPr lang="en-US" dirty="0" smtClean="0"/>
              <a:t>For simplicity, we treat the</a:t>
            </a:r>
            <a:r>
              <a:rPr lang="en-US" baseline="0" dirty="0" smtClean="0"/>
              <a:t> other two </a:t>
            </a:r>
            <a:r>
              <a:rPr lang="en-US" dirty="0" smtClean="0"/>
              <a:t>tasks as equivalent to </a:t>
            </a:r>
            <a:r>
              <a:rPr lang="en-US" b="0" dirty="0" smtClean="0"/>
              <a:t>Dirty ER</a:t>
            </a:r>
            <a:r>
              <a:rPr lang="en-US" dirty="0" smtClean="0"/>
              <a:t>, which receives a single dirty entity collection as input.</a:t>
            </a:r>
          </a:p>
          <a:p>
            <a:pPr marL="914311" indent="-914311" algn="just"/>
            <a:r>
              <a:rPr lang="en-US" dirty="0" smtClean="0"/>
              <a:t>The</a:t>
            </a:r>
            <a:r>
              <a:rPr lang="en-US" baseline="0" dirty="0" smtClean="0"/>
              <a:t> goal is to partition its entities into sets of equivalence clusters.</a:t>
            </a:r>
            <a:endParaRPr lang="en-US" dirty="0" smtClean="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12</a:t>
            </a:fld>
            <a:endParaRPr lang="de-DE"/>
          </a:p>
        </p:txBody>
      </p:sp>
    </p:spTree>
    <p:extLst>
      <p:ext uri="{BB962C8B-B14F-4D97-AF65-F5344CB8AC3E}">
        <p14:creationId xmlns:p14="http://schemas.microsoft.com/office/powerpoint/2010/main" val="324646703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BLAST involves 3</a:t>
            </a:r>
            <a:r>
              <a:rPr lang="en-US" baseline="0" dirty="0" smtClean="0"/>
              <a:t> phases:</a:t>
            </a:r>
            <a:endParaRPr lang="en-US" dirty="0" smtClean="0"/>
          </a:p>
          <a:p>
            <a:pPr marL="228600" indent="-228600">
              <a:buFont typeface="+mj-lt"/>
              <a:buAutoNum type="arabicPeriod"/>
            </a:pPr>
            <a:r>
              <a:rPr lang="en-US" dirty="0" smtClean="0"/>
              <a:t>The loose schema information is extracted. It consists of: the </a:t>
            </a:r>
            <a:r>
              <a:rPr lang="en-US" b="1" dirty="0" smtClean="0"/>
              <a:t>attributes partitioning</a:t>
            </a:r>
            <a:r>
              <a:rPr lang="en-US" dirty="0" smtClean="0"/>
              <a:t>, and the </a:t>
            </a:r>
            <a:r>
              <a:rPr lang="en-US" b="1" dirty="0" smtClean="0"/>
              <a:t>aggregate entropy</a:t>
            </a:r>
            <a:r>
              <a:rPr lang="en-US" dirty="0" smtClean="0"/>
              <a:t>. The former describes how the attributes are partitioned according to the similarity of their values; it is the result of the attribute-match induction task. The latter is a measure associated to each cluster of attributes, derived from the attribute entropies. </a:t>
            </a:r>
          </a:p>
          <a:p>
            <a:pPr marL="228600" indent="-228600">
              <a:buFont typeface="+mj-lt"/>
              <a:buAutoNum type="arabicPeriod"/>
            </a:pPr>
            <a:r>
              <a:rPr lang="en-US" dirty="0" smtClean="0"/>
              <a:t>A traditional schema-agnostic blocking technique is enhanced by exploiting the attributes partitioning. In particular, Blast employs Token Blocking. </a:t>
            </a:r>
          </a:p>
          <a:p>
            <a:pPr marL="228600" indent="-228600">
              <a:buFont typeface="+mj-lt"/>
              <a:buAutoNum type="arabicPeriod"/>
            </a:pPr>
            <a:r>
              <a:rPr lang="en-US" dirty="0" smtClean="0"/>
              <a:t>A graph-based meta-blocking is applied to the block collection generated in the previous phase. In particular, Blast meta-blocking exploits the aggregate entropy to weight the blocking graph. </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129</a:t>
            </a:fld>
            <a:endParaRPr lang="el-GR"/>
          </a:p>
        </p:txBody>
      </p:sp>
    </p:spTree>
    <p:extLst>
      <p:ext uri="{BB962C8B-B14F-4D97-AF65-F5344CB8AC3E}">
        <p14:creationId xmlns:p14="http://schemas.microsoft.com/office/powerpoint/2010/main" val="282313239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BLAST’s Phase</a:t>
            </a:r>
            <a:r>
              <a:rPr lang="en-US" baseline="0" dirty="0" smtClean="0"/>
              <a:t> 1. There is no slide for Phase 2, because it’s rather simple: Token Blocking + schema information = Attribute Clustering.</a:t>
            </a:r>
          </a:p>
          <a:p>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tx2"/>
                </a:solidFill>
                <a:latin typeface="Lucida Grande"/>
                <a:cs typeface="Lucida Grande"/>
              </a:rPr>
              <a:t>The </a:t>
            </a:r>
            <a:r>
              <a:rPr lang="en-US" b="1" dirty="0" smtClean="0">
                <a:solidFill>
                  <a:schemeClr val="tx2"/>
                </a:solidFill>
                <a:latin typeface="Lucida Grande"/>
                <a:cs typeface="Lucida Grande"/>
              </a:rPr>
              <a:t>aggregate entropy</a:t>
            </a:r>
            <a:r>
              <a:rPr lang="en-US" b="1" baseline="0" dirty="0" smtClean="0">
                <a:solidFill>
                  <a:schemeClr val="tx2"/>
                </a:solidFill>
                <a:latin typeface="Lucida Grande"/>
                <a:cs typeface="Lucida Grande"/>
              </a:rPr>
              <a:t> per cluster </a:t>
            </a:r>
            <a:r>
              <a:rPr lang="en-US" b="0" dirty="0" smtClean="0">
                <a:solidFill>
                  <a:schemeClr val="tx2"/>
                </a:solidFill>
                <a:latin typeface="Lucida Grande"/>
                <a:cs typeface="Lucida Grande"/>
              </a:rPr>
              <a:t>tries to capture the “information content” of each blocking key. </a:t>
            </a:r>
            <a:r>
              <a:rPr lang="en-US" dirty="0" smtClean="0"/>
              <a:t>The rationale behind it is that the importance of a blocking key is proportional to the entropy of the attribute from which it is derived. If the attribute assumes predictable values (e.g., there are only 2 </a:t>
            </a:r>
            <a:r>
              <a:rPr lang="en-US" dirty="0" err="1" smtClean="0"/>
              <a:t>equiprobable</a:t>
            </a:r>
            <a:r>
              <a:rPr lang="en-US" dirty="0" smtClean="0"/>
              <a:t> values), the observation of the same value in two different entity profiles does not have a great  relevance; on the contrary, if the attribute has more unpredictable values (e.g., the possible </a:t>
            </a:r>
            <a:r>
              <a:rPr lang="en-US" dirty="0" err="1" smtClean="0"/>
              <a:t>equiprobable</a:t>
            </a:r>
            <a:r>
              <a:rPr lang="en-US" dirty="0" smtClean="0"/>
              <a:t> values are 100), observing two entity profiles that have the same value for that attribute can be considered a more significant clue for entity resolution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dirty="0" smtClean="0">
              <a:solidFill>
                <a:schemeClr val="tx2"/>
              </a:solidFill>
              <a:latin typeface="Lucida Grande"/>
              <a:cs typeface="Lucida Grande"/>
            </a:endParaRPr>
          </a:p>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130</a:t>
            </a:fld>
            <a:endParaRPr lang="el-GR"/>
          </a:p>
        </p:txBody>
      </p:sp>
    </p:spTree>
    <p:extLst>
      <p:ext uri="{BB962C8B-B14F-4D97-AF65-F5344CB8AC3E}">
        <p14:creationId xmlns:p14="http://schemas.microsoft.com/office/powerpoint/2010/main" val="349083941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BLAST’s</a:t>
            </a:r>
            <a:r>
              <a:rPr lang="en-US" baseline="0" dirty="0" smtClean="0"/>
              <a:t> Phase 3. </a:t>
            </a:r>
          </a:p>
          <a:p>
            <a:r>
              <a:rPr lang="en-US" dirty="0" smtClean="0"/>
              <a:t>h(</a:t>
            </a:r>
            <a:r>
              <a:rPr lang="en-US" dirty="0" err="1" smtClean="0"/>
              <a:t>Buv</a:t>
            </a:r>
            <a:r>
              <a:rPr lang="en-US" dirty="0" smtClean="0"/>
              <a:t>) is the aggregate entropy. It is estimated from the attribute names</a:t>
            </a:r>
            <a:r>
              <a:rPr lang="en-US" baseline="0" dirty="0" smtClean="0"/>
              <a:t> that are associated with every blocking key.</a:t>
            </a:r>
          </a:p>
          <a:p>
            <a:r>
              <a:rPr lang="en-US" dirty="0" smtClean="0"/>
              <a:t>Pearson’s </a:t>
            </a:r>
            <a:r>
              <a:rPr lang="en-US" dirty="0" err="1" smtClean="0"/>
              <a:t>chisquared</a:t>
            </a:r>
            <a:r>
              <a:rPr lang="en-US" dirty="0" smtClean="0"/>
              <a:t> test quantifies the independence of </a:t>
            </a:r>
            <a:r>
              <a:rPr lang="en-US" dirty="0" err="1" smtClean="0"/>
              <a:t>pu</a:t>
            </a:r>
            <a:r>
              <a:rPr lang="en-US" dirty="0" smtClean="0"/>
              <a:t> and </a:t>
            </a:r>
            <a:r>
              <a:rPr lang="en-US" dirty="0" err="1" smtClean="0"/>
              <a:t>pv</a:t>
            </a:r>
            <a:r>
              <a:rPr lang="en-US" dirty="0" smtClean="0"/>
              <a:t> in the given block</a:t>
            </a:r>
            <a:r>
              <a:rPr lang="en-US" baseline="0" dirty="0" smtClean="0"/>
              <a:t> collection</a:t>
            </a:r>
            <a:r>
              <a:rPr lang="en-US" dirty="0" smtClean="0"/>
              <a:t>; i.e., it tests if the block</a:t>
            </a:r>
            <a:r>
              <a:rPr lang="en-US" baseline="0" dirty="0" smtClean="0"/>
              <a:t> </a:t>
            </a:r>
            <a:r>
              <a:rPr lang="en-US" dirty="0" smtClean="0"/>
              <a:t>distribution of </a:t>
            </a:r>
            <a:r>
              <a:rPr lang="en-US" dirty="0" err="1" smtClean="0"/>
              <a:t>pu</a:t>
            </a:r>
            <a:r>
              <a:rPr lang="en-US" dirty="0" smtClean="0"/>
              <a:t>, given that </a:t>
            </a:r>
            <a:r>
              <a:rPr lang="en-US" dirty="0" err="1" smtClean="0"/>
              <a:t>pv</a:t>
            </a:r>
            <a:r>
              <a:rPr lang="en-US" dirty="0" smtClean="0"/>
              <a:t> is present in the blocks, is the same as the distribution of </a:t>
            </a:r>
            <a:r>
              <a:rPr lang="en-US" dirty="0" err="1" smtClean="0"/>
              <a:t>pu</a:t>
            </a:r>
            <a:r>
              <a:rPr lang="en-US" dirty="0" smtClean="0"/>
              <a:t>, given that </a:t>
            </a:r>
            <a:r>
              <a:rPr lang="en-US" dirty="0" err="1" smtClean="0"/>
              <a:t>pn</a:t>
            </a:r>
            <a:r>
              <a:rPr lang="en-US" dirty="0" smtClean="0"/>
              <a:t> is </a:t>
            </a:r>
            <a:r>
              <a:rPr lang="en-US" b="1" dirty="0" smtClean="0"/>
              <a:t>not</a:t>
            </a:r>
            <a:r>
              <a:rPr lang="en-US" dirty="0" smtClean="0"/>
              <a:t> present. In practice, the chi-squared test measures the divergence of observed and expected sample counts, where the expected values are with reference to the null hypothesis, i.e., assuming that </a:t>
            </a:r>
            <a:r>
              <a:rPr lang="en-US" dirty="0" err="1" smtClean="0"/>
              <a:t>pu</a:t>
            </a:r>
            <a:r>
              <a:rPr lang="en-US" dirty="0" smtClean="0"/>
              <a:t> and </a:t>
            </a:r>
            <a:r>
              <a:rPr lang="en-US" dirty="0" err="1" smtClean="0"/>
              <a:t>pv</a:t>
            </a:r>
            <a:r>
              <a:rPr lang="en-US" dirty="0" smtClean="0"/>
              <a:t> appear independently in the blocks.</a:t>
            </a:r>
          </a:p>
          <a:p>
            <a:r>
              <a:rPr lang="en-US" dirty="0" smtClean="0"/>
              <a:t>Edge Pruning.</a:t>
            </a:r>
          </a:p>
          <a:p>
            <a:r>
              <a:rPr lang="en-US" dirty="0" smtClean="0"/>
              <a:t>1) The</a:t>
            </a:r>
            <a:r>
              <a:rPr lang="en-US" baseline="0" dirty="0" smtClean="0"/>
              <a:t> local threshold for each node is </a:t>
            </a:r>
            <a:r>
              <a:rPr lang="en-US" baseline="0" dirty="0" err="1" smtClean="0"/>
              <a:t>maxWeight</a:t>
            </a:r>
            <a:r>
              <a:rPr lang="en-US" baseline="0" dirty="0" smtClean="0"/>
              <a:t>/2.</a:t>
            </a:r>
            <a:endParaRPr lang="en-US" dirty="0" smtClean="0"/>
          </a:p>
          <a:p>
            <a:r>
              <a:rPr lang="en-US" dirty="0" smtClean="0"/>
              <a:t>2) Condition 2Instead of taking a local decision</a:t>
            </a:r>
            <a:r>
              <a:rPr lang="en-US" baseline="0" dirty="0" smtClean="0"/>
              <a:t> for each edge, according to the local thresholds of each adjacent node (WNP), BLAST takes a global decision for each edge, based on the average of the adjacent local thresholds.</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131</a:t>
            </a:fld>
            <a:endParaRPr lang="el-GR"/>
          </a:p>
        </p:txBody>
      </p:sp>
    </p:spTree>
    <p:extLst>
      <p:ext uri="{BB962C8B-B14F-4D97-AF65-F5344CB8AC3E}">
        <p14:creationId xmlns:p14="http://schemas.microsoft.com/office/powerpoint/2010/main" val="220522164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Dashed lines represent pruned edges, and red ones the superfluous comparisons that remain</a:t>
            </a:r>
            <a:r>
              <a:rPr lang="en-US" baseline="0" dirty="0" smtClean="0"/>
              <a:t> after pruning</a:t>
            </a:r>
            <a:r>
              <a:rPr lang="en-US" dirty="0" smtClean="0"/>
              <a:t>.</a:t>
            </a:r>
          </a:p>
          <a:p>
            <a:r>
              <a:rPr lang="en-US" dirty="0" smtClean="0"/>
              <a:t>The example is about</a:t>
            </a:r>
            <a:r>
              <a:rPr lang="en-US" baseline="0" dirty="0" smtClean="0"/>
              <a:t> Clean-Clean ER. Threshold for pruning: weight &lt;= 2.</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132</a:t>
            </a:fld>
            <a:endParaRPr lang="el-GR"/>
          </a:p>
        </p:txBody>
      </p:sp>
    </p:spTree>
    <p:extLst>
      <p:ext uri="{BB962C8B-B14F-4D97-AF65-F5344CB8AC3E}">
        <p14:creationId xmlns:p14="http://schemas.microsoft.com/office/powerpoint/2010/main" val="353859755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Dashed lines represent pruned edges, and red ones the superfluous comparisons that remain</a:t>
            </a:r>
            <a:r>
              <a:rPr lang="en-US" baseline="0" dirty="0" smtClean="0"/>
              <a:t> after pruning</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Threshold for pruning: weight &lt;= 2.</a:t>
            </a:r>
            <a:endParaRPr lang="en-US" dirty="0" smtClean="0"/>
          </a:p>
          <a:p>
            <a:r>
              <a:rPr lang="en-US" dirty="0" smtClean="0"/>
              <a:t>1 of the superfluous comparison is not removed</a:t>
            </a:r>
            <a:r>
              <a:rPr lang="en-US" baseline="0" dirty="0" smtClean="0"/>
              <a:t> </a:t>
            </a:r>
            <a:r>
              <a:rPr lang="en-US" baseline="0" smtClean="0"/>
              <a:t>after pruning.</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133</a:t>
            </a:fld>
            <a:endParaRPr lang="el-GR"/>
          </a:p>
        </p:txBody>
      </p:sp>
    </p:spTree>
    <p:extLst>
      <p:ext uri="{BB962C8B-B14F-4D97-AF65-F5344CB8AC3E}">
        <p14:creationId xmlns:p14="http://schemas.microsoft.com/office/powerpoint/2010/main" val="103924311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superfluous comparisons are now removed.</a:t>
            </a:r>
          </a:p>
          <a:p>
            <a:r>
              <a:rPr lang="en-US" dirty="0" smtClean="0"/>
              <a:t>The weighting is done taking</a:t>
            </a:r>
            <a:r>
              <a:rPr lang="en-US" baseline="0" dirty="0" smtClean="0"/>
              <a:t> account the entropy.</a:t>
            </a:r>
            <a:endParaRPr lang="en-US" dirty="0" smtClean="0"/>
          </a:p>
          <a:p>
            <a:r>
              <a:rPr lang="en-US" dirty="0" smtClean="0"/>
              <a:t>How pruning is done: for all nodes, </a:t>
            </a:r>
            <a:r>
              <a:rPr lang="el-GR" dirty="0" smtClean="0"/>
              <a:t>θ</a:t>
            </a:r>
            <a:r>
              <a:rPr lang="en-US" dirty="0" err="1" smtClean="0"/>
              <a:t>i</a:t>
            </a:r>
            <a:r>
              <a:rPr lang="en-US" dirty="0" smtClean="0"/>
              <a:t> is</a:t>
            </a:r>
            <a:r>
              <a:rPr lang="en-US" baseline="0" dirty="0" smtClean="0"/>
              <a:t> 11/2, so</a:t>
            </a:r>
            <a:r>
              <a:rPr lang="en-US" dirty="0" smtClean="0"/>
              <a:t> the pruning threshold is (11/2+11/2)/2=5.5 for all edges.  SMALL</a:t>
            </a:r>
            <a:r>
              <a:rPr lang="en-US" baseline="0" dirty="0" smtClean="0"/>
              <a:t> ERROR HERE BY B</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134</a:t>
            </a:fld>
            <a:endParaRPr lang="el-GR"/>
          </a:p>
        </p:txBody>
      </p:sp>
    </p:spTree>
    <p:extLst>
      <p:ext uri="{BB962C8B-B14F-4D97-AF65-F5344CB8AC3E}">
        <p14:creationId xmlns:p14="http://schemas.microsoft.com/office/powerpoint/2010/main" val="22313266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135</a:t>
            </a:fld>
            <a:endParaRPr lang="el-GR"/>
          </a:p>
        </p:txBody>
      </p:sp>
    </p:spTree>
    <p:extLst>
      <p:ext uri="{BB962C8B-B14F-4D97-AF65-F5344CB8AC3E}">
        <p14:creationId xmlns:p14="http://schemas.microsoft.com/office/powerpoint/2010/main" val="188740003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Generic -&gt; not crafted</a:t>
            </a:r>
            <a:r>
              <a:rPr lang="en-US" baseline="0" dirty="0" smtClean="0"/>
              <a:t> for a particular application or schema</a:t>
            </a:r>
          </a:p>
          <a:p>
            <a:r>
              <a:rPr lang="en-US" baseline="0" dirty="0" smtClean="0"/>
              <a:t>Effective -&gt; capture distinctive information</a:t>
            </a:r>
          </a:p>
          <a:p>
            <a:r>
              <a:rPr lang="en-US" baseline="0" dirty="0" smtClean="0"/>
              <a:t>Efficient -&gt; low extraction cost</a:t>
            </a:r>
          </a:p>
          <a:p>
            <a:r>
              <a:rPr lang="en-US" baseline="0" dirty="0" smtClean="0"/>
              <a:t>Minimal -&gt; low classification cost</a:t>
            </a:r>
          </a:p>
          <a:p>
            <a:endParaRPr lang="en-US" baseline="0" dirty="0" smtClean="0"/>
          </a:p>
          <a:p>
            <a:r>
              <a:rPr lang="en-US" baseline="0" dirty="0" smtClean="0"/>
              <a:t>bottom half of slide:</a:t>
            </a:r>
          </a:p>
          <a:p>
            <a:r>
              <a:rPr lang="en-US" baseline="0" dirty="0" smtClean="0"/>
              <a:t>categories of features</a:t>
            </a:r>
          </a:p>
          <a:p>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136</a:t>
            </a:fld>
            <a:endParaRPr lang="el-GR"/>
          </a:p>
        </p:txBody>
      </p:sp>
    </p:spTree>
    <p:extLst>
      <p:ext uri="{BB962C8B-B14F-4D97-AF65-F5344CB8AC3E}">
        <p14:creationId xmlns:p14="http://schemas.microsoft.com/office/powerpoint/2010/main" val="228868778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in terms of blocks:</a:t>
            </a:r>
          </a:p>
          <a:p>
            <a:endParaRPr lang="en-US" dirty="0" smtClean="0"/>
          </a:p>
          <a:p>
            <a:r>
              <a:rPr lang="en-US" dirty="0" smtClean="0"/>
              <a:t>CF_IBF -&gt; Extended Common Blocks (IBF: log(# of all blocks / # of blocks containing this entity) )</a:t>
            </a:r>
          </a:p>
          <a:p>
            <a:r>
              <a:rPr lang="en-US" dirty="0" err="1" smtClean="0"/>
              <a:t>Jaccard_sim</a:t>
            </a:r>
            <a:r>
              <a:rPr lang="en-US" dirty="0" smtClean="0"/>
              <a:t> -&gt; # of blocks containin</a:t>
            </a:r>
            <a:r>
              <a:rPr lang="en-US" baseline="0" dirty="0" smtClean="0"/>
              <a:t>g the two entities / (# of blocks containing the 1</a:t>
            </a:r>
            <a:r>
              <a:rPr lang="en-US" baseline="30000" dirty="0" smtClean="0"/>
              <a:t>st</a:t>
            </a:r>
            <a:r>
              <a:rPr lang="en-US" baseline="0" dirty="0" smtClean="0"/>
              <a:t> entity + # of blocks for 2</a:t>
            </a:r>
            <a:r>
              <a:rPr lang="en-US" baseline="30000" dirty="0" smtClean="0"/>
              <a:t>nd</a:t>
            </a:r>
            <a:r>
              <a:rPr lang="en-US" baseline="0" dirty="0" smtClean="0"/>
              <a:t> entity)</a:t>
            </a:r>
            <a:endParaRPr lang="en-US" dirty="0" smtClean="0"/>
          </a:p>
          <a:p>
            <a:r>
              <a:rPr lang="en-US" dirty="0" smtClean="0"/>
              <a:t>RACCB -&gt; ARCS (sum of inverse block sizes for blocks where both</a:t>
            </a:r>
            <a:r>
              <a:rPr lang="en-US" baseline="0" dirty="0" smtClean="0"/>
              <a:t> entities co-occur</a:t>
            </a:r>
            <a:r>
              <a:rPr lang="en-US" dirty="0" smtClean="0"/>
              <a:t>)</a:t>
            </a:r>
          </a:p>
          <a:p>
            <a:r>
              <a:rPr lang="en-US" dirty="0" err="1" smtClean="0"/>
              <a:t>node_degree</a:t>
            </a:r>
            <a:r>
              <a:rPr lang="en-US" baseline="0" dirty="0" smtClean="0"/>
              <a:t> -&gt; degree of this node in the meta-blocking graph (# of distinct comparisons for this entity)</a:t>
            </a:r>
            <a:endParaRPr lang="en-US" dirty="0" smtClean="0"/>
          </a:p>
          <a:p>
            <a:r>
              <a:rPr lang="en-US" dirty="0" smtClean="0"/>
              <a:t>Iterative Degree -&gt; PageRank</a:t>
            </a:r>
          </a:p>
          <a:p>
            <a:r>
              <a:rPr lang="en-US" dirty="0" smtClean="0"/>
              <a:t>Transitive</a:t>
            </a:r>
            <a:r>
              <a:rPr lang="en-US" baseline="0" dirty="0" smtClean="0"/>
              <a:t> Degree -&gt; sum of adjacent (1 hop) node degrees</a:t>
            </a:r>
            <a:endParaRPr lang="en-US" dirty="0" smtClean="0"/>
          </a:p>
          <a:p>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137</a:t>
            </a:fld>
            <a:endParaRPr lang="el-GR"/>
          </a:p>
        </p:txBody>
      </p:sp>
    </p:spTree>
    <p:extLst>
      <p:ext uri="{BB962C8B-B14F-4D97-AF65-F5344CB8AC3E}">
        <p14:creationId xmlns:p14="http://schemas.microsoft.com/office/powerpoint/2010/main" val="142322318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dirty="0" smtClean="0"/>
              <a:t>Relatively small training sets are necessary</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138</a:t>
            </a:fld>
            <a:endParaRPr lang="el-GR"/>
          </a:p>
        </p:txBody>
      </p:sp>
    </p:spTree>
    <p:extLst>
      <p:ext uri="{BB962C8B-B14F-4D97-AF65-F5344CB8AC3E}">
        <p14:creationId xmlns:p14="http://schemas.microsoft.com/office/powerpoint/2010/main" val="663457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Typically,</a:t>
            </a:r>
            <a:r>
              <a:rPr lang="en-US" baseline="0" dirty="0" smtClean="0"/>
              <a:t> ER is performed by comparing every entity profile with all others using string similarity measures.</a:t>
            </a:r>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14</a:t>
            </a:fld>
            <a:endParaRPr lang="de-DE"/>
          </a:p>
        </p:txBody>
      </p:sp>
    </p:spTree>
    <p:extLst>
      <p:ext uri="{BB962C8B-B14F-4D97-AF65-F5344CB8AC3E}">
        <p14:creationId xmlns:p14="http://schemas.microsoft.com/office/powerpoint/2010/main" val="99735419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 typeface="Arial" pitchFamily="34" charset="0"/>
              <a:buNone/>
            </a:pPr>
            <a:r>
              <a:rPr lang="en-US" sz="3200" dirty="0" smtClean="0"/>
              <a:t>these pruning methods</a:t>
            </a:r>
            <a:r>
              <a:rPr lang="en-US" sz="3200" baseline="0" dirty="0" smtClean="0"/>
              <a:t> do not need fixed thresholds now, but can operate automatically based on the classifiers</a:t>
            </a:r>
            <a:endParaRPr lang="en-US" sz="3200" dirty="0" smtClean="0"/>
          </a:p>
        </p:txBody>
      </p:sp>
      <p:sp>
        <p:nvSpPr>
          <p:cNvPr id="4" name="Slide Number Placeholder 3"/>
          <p:cNvSpPr>
            <a:spLocks noGrp="1"/>
          </p:cNvSpPr>
          <p:nvPr>
            <p:ph type="sldNum" sz="quarter" idx="10"/>
          </p:nvPr>
        </p:nvSpPr>
        <p:spPr/>
        <p:txBody>
          <a:bodyPr/>
          <a:lstStyle/>
          <a:p>
            <a:fld id="{B3A51F88-9154-408A-814D-3999FD2763CA}" type="slidenum">
              <a:rPr lang="el-GR" smtClean="0"/>
              <a:t>139</a:t>
            </a:fld>
            <a:endParaRPr lang="el-GR"/>
          </a:p>
        </p:txBody>
      </p:sp>
    </p:spTree>
    <p:extLst>
      <p:ext uri="{BB962C8B-B14F-4D97-AF65-F5344CB8AC3E}">
        <p14:creationId xmlns:p14="http://schemas.microsoft.com/office/powerpoint/2010/main" val="233529959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Baseline methods:</a:t>
            </a:r>
          </a:p>
          <a:p>
            <a:r>
              <a:rPr lang="en-US" dirty="0" smtClean="0"/>
              <a:t>Iterative Blocking</a:t>
            </a:r>
          </a:p>
          <a:p>
            <a:r>
              <a:rPr lang="en-US" dirty="0" smtClean="0"/>
              <a:t>Unsupervised WEP</a:t>
            </a:r>
          </a:p>
          <a:p>
            <a:r>
              <a:rPr lang="en-US" dirty="0" smtClean="0"/>
              <a:t>RRT = Relative Running Time </a:t>
            </a:r>
            <a:r>
              <a:rPr lang="en-US" dirty="0" err="1" smtClean="0"/>
              <a:t>wrt</a:t>
            </a:r>
            <a:r>
              <a:rPr lang="en-US" dirty="0" smtClean="0"/>
              <a:t> to the original blocks (before meta-blocking)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Conclusion: regardless</a:t>
            </a:r>
            <a:r>
              <a:rPr lang="en-US" baseline="0" dirty="0" smtClean="0"/>
              <a:t> of the classification algorithm, the recall is reduced to a minor extent, remaining constantly higher than 93%, while the running time is significantly reduced.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This means that our </a:t>
            </a:r>
            <a:r>
              <a:rPr lang="en-US" sz="1200" dirty="0" smtClean="0"/>
              <a:t>generic features have low extraction cost and high discriminatory power.</a:t>
            </a:r>
          </a:p>
          <a:p>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140</a:t>
            </a:fld>
            <a:endParaRPr lang="el-GR"/>
          </a:p>
        </p:txBody>
      </p:sp>
    </p:spTree>
    <p:extLst>
      <p:ext uri="{BB962C8B-B14F-4D97-AF65-F5344CB8AC3E}">
        <p14:creationId xmlns:p14="http://schemas.microsoft.com/office/powerpoint/2010/main" val="231683792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Baseline methods:</a:t>
            </a:r>
          </a:p>
          <a:p>
            <a:r>
              <a:rPr lang="en-US" dirty="0" smtClean="0"/>
              <a:t>Iterative Blocking</a:t>
            </a:r>
          </a:p>
          <a:p>
            <a:r>
              <a:rPr lang="en-US" dirty="0" smtClean="0"/>
              <a:t>Unsupervised WEP</a:t>
            </a:r>
          </a:p>
          <a:p>
            <a:r>
              <a:rPr lang="en-US" dirty="0" smtClean="0"/>
              <a:t>RRT = Relative Running Time </a:t>
            </a:r>
            <a:r>
              <a:rPr lang="en-US" dirty="0" err="1" smtClean="0"/>
              <a:t>wrt</a:t>
            </a:r>
            <a:r>
              <a:rPr lang="en-US" dirty="0" smtClean="0"/>
              <a:t> to the original blocks (before meta-blocking)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Conclusion: regardless</a:t>
            </a:r>
            <a:r>
              <a:rPr lang="en-US" baseline="0" dirty="0" smtClean="0"/>
              <a:t> of the classification algorithm, the recall is reduced to a minor extent, remaining constantly higher than 93%, while the running time is significantly reduced.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This means that our </a:t>
            </a:r>
            <a:r>
              <a:rPr lang="en-US" sz="1200" dirty="0" smtClean="0"/>
              <a:t>generic features have low extraction cost and high discriminatory power.</a:t>
            </a:r>
          </a:p>
          <a:p>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141</a:t>
            </a:fld>
            <a:endParaRPr lang="el-GR"/>
          </a:p>
        </p:txBody>
      </p:sp>
    </p:spTree>
    <p:extLst>
      <p:ext uri="{BB962C8B-B14F-4D97-AF65-F5344CB8AC3E}">
        <p14:creationId xmlns:p14="http://schemas.microsoft.com/office/powerpoint/2010/main" val="23168379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Baseline methods:</a:t>
            </a:r>
          </a:p>
          <a:p>
            <a:r>
              <a:rPr lang="en-US" dirty="0" smtClean="0"/>
              <a:t>Iterative Blocking</a:t>
            </a:r>
          </a:p>
          <a:p>
            <a:r>
              <a:rPr lang="en-US" dirty="0" smtClean="0"/>
              <a:t>Unsupervised WEP</a:t>
            </a:r>
          </a:p>
          <a:p>
            <a:r>
              <a:rPr lang="en-US" dirty="0" smtClean="0"/>
              <a:t>RRT = Relative Running Time </a:t>
            </a:r>
            <a:r>
              <a:rPr lang="en-US" dirty="0" err="1" smtClean="0"/>
              <a:t>wrt</a:t>
            </a:r>
            <a:r>
              <a:rPr lang="en-US" dirty="0" smtClean="0"/>
              <a:t> to the original blocks (before meta-blocking)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Conclusion: regardless</a:t>
            </a:r>
            <a:r>
              <a:rPr lang="en-US" baseline="0" dirty="0" smtClean="0"/>
              <a:t> of the classification algorithm, the recall is reduced to a minor extent, remaining constantly higher than 93%, while the running time is significantly reduced.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This means that our </a:t>
            </a:r>
            <a:r>
              <a:rPr lang="en-US" sz="1200" dirty="0" smtClean="0"/>
              <a:t>generic features have low extraction cost and high discriminatory power.</a:t>
            </a:r>
          </a:p>
          <a:p>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142</a:t>
            </a:fld>
            <a:endParaRPr lang="el-GR"/>
          </a:p>
        </p:txBody>
      </p:sp>
    </p:spTree>
    <p:extLst>
      <p:ext uri="{BB962C8B-B14F-4D97-AF65-F5344CB8AC3E}">
        <p14:creationId xmlns:p14="http://schemas.microsoft.com/office/powerpoint/2010/main" val="231683792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Baseline methods:</a:t>
            </a:r>
          </a:p>
          <a:p>
            <a:r>
              <a:rPr lang="en-US" dirty="0" smtClean="0"/>
              <a:t>Iterative Blocking</a:t>
            </a:r>
          </a:p>
          <a:p>
            <a:r>
              <a:rPr lang="en-US" dirty="0" smtClean="0"/>
              <a:t>Unsupervised WEP</a:t>
            </a:r>
          </a:p>
          <a:p>
            <a:r>
              <a:rPr lang="en-US" dirty="0" smtClean="0"/>
              <a:t>RRT = Relative Running Time </a:t>
            </a:r>
            <a:r>
              <a:rPr lang="en-US" dirty="0" err="1" smtClean="0"/>
              <a:t>wrt</a:t>
            </a:r>
            <a:r>
              <a:rPr lang="en-US" dirty="0" smtClean="0"/>
              <a:t> to the original blocks (before meta-blocking)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Conclusion: regardless</a:t>
            </a:r>
            <a:r>
              <a:rPr lang="en-US" baseline="0" dirty="0" smtClean="0"/>
              <a:t> of the classification algorithm, the recall is reduced to a minor extent, remaining constantly higher than 93%, while the running time is significantly reduced.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This means that our </a:t>
            </a:r>
            <a:r>
              <a:rPr lang="en-US" sz="1200" dirty="0" smtClean="0"/>
              <a:t>generic features have low extraction cost and high discriminatory power.</a:t>
            </a:r>
          </a:p>
          <a:p>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143</a:t>
            </a:fld>
            <a:endParaRPr lang="el-GR"/>
          </a:p>
        </p:txBody>
      </p:sp>
    </p:spTree>
    <p:extLst>
      <p:ext uri="{BB962C8B-B14F-4D97-AF65-F5344CB8AC3E}">
        <p14:creationId xmlns:p14="http://schemas.microsoft.com/office/powerpoint/2010/main" val="231683792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extension of supervised meta-blocking</a:t>
            </a:r>
          </a:p>
          <a:p>
            <a:r>
              <a:rPr lang="en-US" sz="1200" b="0" i="0" u="none" strike="noStrike" kern="1200" baseline="0" dirty="0" smtClean="0">
                <a:solidFill>
                  <a:schemeClr val="tx1"/>
                </a:solidFill>
                <a:latin typeface="+mn-lt"/>
                <a:ea typeface="+mn-ea"/>
                <a:cs typeface="+mn-cs"/>
              </a:rPr>
              <a:t>main idea: with a much smaller training set (carefully selected), you get the same performance </a:t>
            </a:r>
          </a:p>
          <a:p>
            <a:r>
              <a:rPr lang="en-US" sz="1200" b="0" i="0" u="none" strike="noStrike" kern="1200" baseline="0" dirty="0" smtClean="0">
                <a:solidFill>
                  <a:schemeClr val="tx1"/>
                </a:solidFill>
                <a:latin typeface="+mn-lt"/>
                <a:ea typeface="+mn-ea"/>
                <a:cs typeface="+mn-cs"/>
              </a:rPr>
              <a:t>The main goal of BLOSS is to select a reduced and very informative set of pairs to configure the meta-blocking step.</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144</a:t>
            </a:fld>
            <a:endParaRPr lang="el-GR"/>
          </a:p>
        </p:txBody>
      </p:sp>
    </p:spTree>
    <p:extLst>
      <p:ext uri="{BB962C8B-B14F-4D97-AF65-F5344CB8AC3E}">
        <p14:creationId xmlns:p14="http://schemas.microsoft.com/office/powerpoint/2010/main" val="288708423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Stage 1 </a:t>
            </a:r>
            <a:r>
              <a:rPr lang="en-US" sz="1200" b="0" i="0" u="none" strike="noStrike" kern="1200" baseline="0" dirty="0" smtClean="0">
                <a:solidFill>
                  <a:schemeClr val="tx1"/>
                </a:solidFill>
                <a:latin typeface="+mn-lt"/>
                <a:ea typeface="+mn-ea"/>
                <a:cs typeface="+mn-cs"/>
              </a:rPr>
              <a:t>makes it feasible to apply the active learning solution used in the second stage, besides accelerating its convergence. It is unfeasible to apply any active</a:t>
            </a:r>
          </a:p>
          <a:p>
            <a:r>
              <a:rPr lang="en-US" sz="1200" b="0" i="0" u="none" strike="noStrike" kern="1200" baseline="0" dirty="0" smtClean="0">
                <a:solidFill>
                  <a:schemeClr val="tx1"/>
                </a:solidFill>
                <a:latin typeface="+mn-lt"/>
                <a:ea typeface="+mn-ea"/>
                <a:cs typeface="+mn-cs"/>
              </a:rPr>
              <a:t>learning approach to all unlabeled pairs due to the involved computational costs; </a:t>
            </a:r>
          </a:p>
          <a:p>
            <a:r>
              <a:rPr lang="en-US" sz="1200" b="1" i="0" u="none" strike="noStrike" kern="1200" baseline="0" dirty="0" smtClean="0">
                <a:solidFill>
                  <a:schemeClr val="tx1"/>
                </a:solidFill>
                <a:latin typeface="+mn-lt"/>
                <a:ea typeface="+mn-ea"/>
                <a:cs typeface="+mn-cs"/>
              </a:rPr>
              <a:t>Stage 2 </a:t>
            </a:r>
            <a:r>
              <a:rPr lang="en-US" sz="1200" b="0" i="0" u="none" strike="noStrike" kern="1200" baseline="0" dirty="0" smtClean="0">
                <a:solidFill>
                  <a:schemeClr val="tx1"/>
                </a:solidFill>
                <a:latin typeface="+mn-lt"/>
                <a:ea typeface="+mn-ea"/>
                <a:cs typeface="+mn-cs"/>
              </a:rPr>
              <a:t>maximizes the gain of information for the meta-blocking learning process while reducing the user labeling effort. </a:t>
            </a:r>
          </a:p>
          <a:p>
            <a:r>
              <a:rPr lang="en-US" sz="1200" b="1" i="0" u="none" strike="noStrike" kern="1200" baseline="0" dirty="0" smtClean="0">
                <a:solidFill>
                  <a:schemeClr val="tx1"/>
                </a:solidFill>
                <a:latin typeface="+mn-lt"/>
                <a:ea typeface="+mn-ea"/>
                <a:cs typeface="+mn-cs"/>
              </a:rPr>
              <a:t>Stage 3</a:t>
            </a:r>
            <a:r>
              <a:rPr lang="en-US" sz="1200" b="0" i="0" u="none" strike="noStrike" kern="1200" baseline="0" dirty="0" smtClean="0">
                <a:solidFill>
                  <a:schemeClr val="tx1"/>
                </a:solidFill>
                <a:latin typeface="+mn-lt"/>
                <a:ea typeface="+mn-ea"/>
                <a:cs typeface="+mn-cs"/>
              </a:rPr>
              <a:t> corrects some potential bias of the learning process due to skewness issues (i.e., a dominance of non-matchings in the dataset) and presence of outliers that could harm the effectiveness of the learned model.</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145</a:t>
            </a:fld>
            <a:endParaRPr lang="el-GR"/>
          </a:p>
        </p:txBody>
      </p:sp>
    </p:spTree>
    <p:extLst>
      <p:ext uri="{BB962C8B-B14F-4D97-AF65-F5344CB8AC3E}">
        <p14:creationId xmlns:p14="http://schemas.microsoft.com/office/powerpoint/2010/main" val="235098035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high value of CF_IBF represents a high probability of a pair to be matching (and vice-versa).</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high CF_IBF value means we have two entities that appear in a small number of blocks, and they appear together in a large percentage of those.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As the metric is not normalized, the number of levels depends on the dataset patterns and size.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divides all candidate</a:t>
            </a:r>
            <a:r>
              <a:rPr lang="en-US" b="0" baseline="0" dirty="0" smtClean="0"/>
              <a:t> matching pairs of entities (from all blocks) into levels based on CF_IBF</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then picks one pair at</a:t>
            </a:r>
            <a:r>
              <a:rPr lang="en-US" b="0" baseline="0" dirty="0" smtClean="0"/>
              <a:t> random from each level</a:t>
            </a:r>
            <a:endParaRPr lang="en-US" b="0" dirty="0" smtClean="0"/>
          </a:p>
        </p:txBody>
      </p:sp>
    </p:spTree>
    <p:extLst>
      <p:ext uri="{BB962C8B-B14F-4D97-AF65-F5344CB8AC3E}">
        <p14:creationId xmlns:p14="http://schemas.microsoft.com/office/powerpoint/2010/main" val="245694054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first levels have small threshold values, that is, they probably have more non-matching pairs. The last levels, on the other hand, group more matching pairs. </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147</a:t>
            </a:fld>
            <a:endParaRPr lang="el-GR"/>
          </a:p>
        </p:txBody>
      </p:sp>
    </p:spTree>
    <p:extLst>
      <p:ext uri="{BB962C8B-B14F-4D97-AF65-F5344CB8AC3E}">
        <p14:creationId xmlns:p14="http://schemas.microsoft.com/office/powerpoint/2010/main" val="197609065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this second step, we select among all randomly selected pairs the ones that we will label, in order to construct our training set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 use active learning to only label those pairs that are most dissimilar to the already labeled ones: each new pair should have the smallest possible number of common values with the values in the existing pairs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Remember that the goal of</a:t>
            </a:r>
            <a:r>
              <a:rPr lang="en-US" baseline="0" dirty="0" smtClean="0"/>
              <a:t> this step </a:t>
            </a:r>
            <a:r>
              <a:rPr lang="en-US" dirty="0" smtClean="0"/>
              <a:t>is to s</a:t>
            </a:r>
            <a:r>
              <a:rPr lang="en-US" sz="1200" dirty="0" smtClean="0"/>
              <a:t>elect the Pairs for Labeling.</a:t>
            </a:r>
            <a:r>
              <a:rPr lang="en-US" sz="1200" baseline="0" dirty="0" smtClean="0"/>
              <a:t> </a:t>
            </a:r>
            <a:r>
              <a:rPr lang="en-US" dirty="0" smtClean="0"/>
              <a:t>We look for pairs that when labeled and included in labelled set, they brings most information to the process. Such pairs usually shares few or no feature values at all with already labelled instances. In other words, the labelled set includes the rarest and most challenging pairs, which carry valuable information.</a:t>
            </a:r>
          </a:p>
          <a:p>
            <a:pPr marL="0" lvl="0" indent="0">
              <a:spcBef>
                <a:spcPts val="0"/>
              </a:spcBef>
              <a:spcAft>
                <a:spcPts val="0"/>
              </a:spcAft>
              <a:buNone/>
            </a:pPr>
            <a:endParaRPr lang="en-US" dirty="0" smtClean="0"/>
          </a:p>
          <a:p>
            <a:pPr marL="0" lvl="0" indent="0">
              <a:spcBef>
                <a:spcPts val="0"/>
              </a:spcBef>
              <a:spcAft>
                <a:spcPts val="0"/>
              </a:spcAft>
              <a:buNone/>
            </a:pPr>
            <a:r>
              <a:rPr lang="en-US" dirty="0" smtClean="0"/>
              <a:t>The</a:t>
            </a:r>
            <a:r>
              <a:rPr lang="en-US" baseline="0" dirty="0" smtClean="0"/>
              <a:t> process works as follows: An unlabeled pair </a:t>
            </a:r>
            <a:r>
              <a:rPr lang="en-US" baseline="0" dirty="0" err="1" smtClean="0"/>
              <a:t>ui</a:t>
            </a:r>
            <a:r>
              <a:rPr lang="en-US" baseline="0" dirty="0" smtClean="0"/>
              <a:t> is selected to be labeled by the user by considering the number of association rules produced within a </a:t>
            </a:r>
            <a:r>
              <a:rPr lang="en-US" b="1" baseline="0" dirty="0" smtClean="0"/>
              <a:t>projected training set </a:t>
            </a:r>
            <a:r>
              <a:rPr lang="en-US" baseline="0" dirty="0" smtClean="0"/>
              <a:t>specific for </a:t>
            </a:r>
            <a:r>
              <a:rPr lang="en-US" baseline="0" dirty="0" err="1" smtClean="0"/>
              <a:t>ui</a:t>
            </a:r>
            <a:r>
              <a:rPr lang="en-US" baseline="0" dirty="0" smtClean="0"/>
              <a:t>. The projected training set is produced by removing from the current training set instances and features that </a:t>
            </a:r>
            <a:r>
              <a:rPr lang="en-US" b="1" baseline="0" dirty="0" smtClean="0"/>
              <a:t>do not share </a:t>
            </a:r>
            <a:r>
              <a:rPr lang="en-US" baseline="0" dirty="0" smtClean="0"/>
              <a:t>features values with </a:t>
            </a:r>
            <a:r>
              <a:rPr lang="en-US" baseline="0" dirty="0" err="1" smtClean="0"/>
              <a:t>ui</a:t>
            </a:r>
            <a:r>
              <a:rPr lang="en-US" baseline="0" dirty="0" smtClean="0"/>
              <a:t>. When compared to the current training set, the unlabeled pair with </a:t>
            </a:r>
            <a:r>
              <a:rPr lang="en-US" b="1" baseline="0" dirty="0" smtClean="0"/>
              <a:t>fewer</a:t>
            </a:r>
            <a:r>
              <a:rPr lang="en-US" baseline="0" dirty="0" smtClean="0"/>
              <a:t> classification rules over the projected training set represents the most informative pair (i.e., the selected pair removed so many unrelated instances that there were not enough left for extracting many classification rules). BLOSS stops this selection process when it decides that it has already captured most of the information contained in the unlabeled set.</a:t>
            </a:r>
            <a:endParaRPr dirty="0"/>
          </a:p>
        </p:txBody>
      </p:sp>
    </p:spTree>
    <p:extLst>
      <p:ext uri="{BB962C8B-B14F-4D97-AF65-F5344CB8AC3E}">
        <p14:creationId xmlns:p14="http://schemas.microsoft.com/office/powerpoint/2010/main" val="3770683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Basic</a:t>
            </a:r>
            <a:r>
              <a:rPr lang="en-US" baseline="0" dirty="0" smtClean="0"/>
              <a:t> idea of blocking: most comparisons involve non-matching entities.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constitutes an approximate solution, sacrificing recall to a controllable extent for much higher precision.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15</a:t>
            </a:fld>
            <a:endParaRPr lang="de-DE"/>
          </a:p>
        </p:txBody>
      </p:sp>
    </p:spTree>
    <p:extLst>
      <p:ext uri="{BB962C8B-B14F-4D97-AF65-F5344CB8AC3E}">
        <p14:creationId xmlns:p14="http://schemas.microsoft.com/office/powerpoint/2010/main" val="19034332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pt-BR" sz="1200" dirty="0" smtClean="0">
                <a:solidFill>
                  <a:schemeClr val="dk1"/>
                </a:solidFill>
              </a:rPr>
              <a:t>The problem is caused Non-Matching Outliers as show in the figure. </a:t>
            </a:r>
            <a:r>
              <a:rPr lang="en-US" sz="1200" b="0" i="0" u="none" strike="noStrike" kern="1200" baseline="0" dirty="0" smtClean="0">
                <a:solidFill>
                  <a:schemeClr val="tx1"/>
                </a:solidFill>
                <a:latin typeface="+mn-lt"/>
                <a:ea typeface="+mn-ea"/>
                <a:cs typeface="+mn-cs"/>
              </a:rPr>
              <a:t>If BLOSS is trained with such pairs, the matching pairs that are next to the outlier are probably identified as non-matching ones. Depending on the non-matching outliers in the training set, the number of matching pairs recovered may be substantially reduced (reducing recall). However, in the blocking context, it is better to retrieve some non-matching pairs as false-positives than missing a significant group of matching pairs.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Note that this is done only to improve the meta-blocking step, and, thus, all labeled pairs can indeed be exploited in the next deduplication step (i.e., classification).</a:t>
            </a:r>
            <a:endParaRPr dirty="0"/>
          </a:p>
        </p:txBody>
      </p:sp>
    </p:spTree>
    <p:extLst>
      <p:ext uri="{BB962C8B-B14F-4D97-AF65-F5344CB8AC3E}">
        <p14:creationId xmlns:p14="http://schemas.microsoft.com/office/powerpoint/2010/main" val="288827584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from</a:t>
            </a:r>
            <a:r>
              <a:rPr lang="en-US" baseline="0" dirty="0" smtClean="0"/>
              <a:t> the non-matching training samples, we remove those that have a </a:t>
            </a:r>
            <a:r>
              <a:rPr lang="en-US" baseline="0" dirty="0" err="1" smtClean="0"/>
              <a:t>jaccard</a:t>
            </a:r>
            <a:r>
              <a:rPr lang="en-US" baseline="0" dirty="0" smtClean="0"/>
              <a:t> sim (because it’s normalized [0,1]) larger than the average sim of all non-matching labeled samples</a:t>
            </a:r>
            <a:endParaRPr lang="en-US" dirty="0" smtClean="0"/>
          </a:p>
          <a:p>
            <a:pPr marL="0" lvl="0" indent="0">
              <a:spcBef>
                <a:spcPts val="0"/>
              </a:spcBef>
              <a:spcAft>
                <a:spcPts val="0"/>
              </a:spcAft>
              <a:buNone/>
            </a:pPr>
            <a:endParaRPr lang="en-US" dirty="0" smtClean="0"/>
          </a:p>
          <a:p>
            <a:pPr marL="0" lvl="0" indent="0">
              <a:spcBef>
                <a:spcPts val="0"/>
              </a:spcBef>
              <a:spcAft>
                <a:spcPts val="0"/>
              </a:spcAft>
              <a:buNone/>
            </a:pPr>
            <a:r>
              <a:rPr lang="en-US" dirty="0" smtClean="0"/>
              <a:t>The vertical line shows</a:t>
            </a:r>
            <a:r>
              <a:rPr lang="en-US" baseline="0" dirty="0" smtClean="0"/>
              <a:t> the pruning threshold for 3 different datasets.</a:t>
            </a:r>
            <a:endParaRPr dirty="0"/>
          </a:p>
        </p:txBody>
      </p:sp>
    </p:spTree>
    <p:extLst>
      <p:ext uri="{BB962C8B-B14F-4D97-AF65-F5344CB8AC3E}">
        <p14:creationId xmlns:p14="http://schemas.microsoft.com/office/powerpoint/2010/main" val="361730132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Baselines:</a:t>
            </a:r>
          </a:p>
          <a:p>
            <a:pPr marL="0" lvl="0" indent="0">
              <a:spcBef>
                <a:spcPts val="0"/>
              </a:spcBef>
              <a:spcAft>
                <a:spcPts val="0"/>
              </a:spcAft>
              <a:buNone/>
            </a:pPr>
            <a:r>
              <a:rPr lang="en-US" dirty="0" smtClean="0"/>
              <a:t>BLAST (best unsupervised</a:t>
            </a:r>
            <a:r>
              <a:rPr lang="en-US" baseline="0" dirty="0" smtClean="0"/>
              <a:t> meta-blocking)</a:t>
            </a:r>
            <a:r>
              <a:rPr lang="en-US" dirty="0" smtClean="0"/>
              <a:t>, Supervised Meta-Blocking (SMB)</a:t>
            </a:r>
          </a:p>
          <a:p>
            <a:pPr marL="0" lvl="0" indent="0">
              <a:spcBef>
                <a:spcPts val="0"/>
              </a:spcBef>
              <a:spcAft>
                <a:spcPts val="0"/>
              </a:spcAft>
              <a:buNone/>
            </a:pPr>
            <a:r>
              <a:rPr lang="en-US" dirty="0" smtClean="0"/>
              <a:t>Results:</a:t>
            </a:r>
          </a:p>
          <a:p>
            <a:r>
              <a:rPr lang="en-US" dirty="0" smtClean="0"/>
              <a:t>Figure 1 (leftmost): BLAST is the fastest</a:t>
            </a:r>
            <a:r>
              <a:rPr lang="en-US" baseline="0" dirty="0" smtClean="0"/>
              <a:t> one, followed by SMB. BLOSS </a:t>
            </a:r>
            <a:r>
              <a:rPr lang="en-US" sz="1200" b="0" i="0" u="none" strike="noStrike" kern="1200" baseline="0" dirty="0" smtClean="0">
                <a:solidFill>
                  <a:schemeClr val="tx1"/>
                </a:solidFill>
                <a:latin typeface="+mn-lt"/>
                <a:ea typeface="+mn-ea"/>
                <a:cs typeface="+mn-cs"/>
              </a:rPr>
              <a:t>increases the run-time of the latter by 10%, because of its first step. The reason is that BLAST retains a lower number of comparisons. As a result, it reduces recall to a larger extent (3x times), yielding much higher precision. </a:t>
            </a:r>
          </a:p>
          <a:p>
            <a:r>
              <a:rPr lang="en-US" sz="1200" b="0" i="0" u="none" strike="noStrike" kern="1200" baseline="0" dirty="0" smtClean="0">
                <a:solidFill>
                  <a:schemeClr val="tx1"/>
                </a:solidFill>
                <a:latin typeface="+mn-lt"/>
                <a:ea typeface="+mn-ea"/>
                <a:cs typeface="+mn-cs"/>
              </a:rPr>
              <a:t>Figure 2: BLOSS and SMB have similar behavior, even though BLOSS uses 40 times smaller training sets.</a:t>
            </a:r>
          </a:p>
          <a:p>
            <a:r>
              <a:rPr lang="en-US" sz="1200" b="0" i="0" u="none" strike="noStrike" kern="1200" baseline="0" dirty="0" smtClean="0">
                <a:solidFill>
                  <a:schemeClr val="tx1"/>
                </a:solidFill>
                <a:latin typeface="+mn-lt"/>
                <a:ea typeface="+mn-ea"/>
                <a:cs typeface="+mn-cs"/>
              </a:rPr>
              <a:t>Figure 3: BLOSS increases precision by 3 times more than SMB, because it retains a much smaller portion of non-matching comparisons.</a:t>
            </a:r>
            <a:endParaRPr dirty="0"/>
          </a:p>
        </p:txBody>
      </p:sp>
    </p:spTree>
    <p:extLst>
      <p:ext uri="{BB962C8B-B14F-4D97-AF65-F5344CB8AC3E}">
        <p14:creationId xmlns:p14="http://schemas.microsoft.com/office/powerpoint/2010/main" val="225215351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Reduction Ratio (RR) estimates the portion of comparisons that are avoided in B with respect to the naive, brute-force approach.</a:t>
            </a:r>
          </a:p>
          <a:p>
            <a:r>
              <a:rPr lang="en-US" sz="1200" b="0" i="0" u="none" strike="noStrike" kern="1200" baseline="0" dirty="0" smtClean="0">
                <a:solidFill>
                  <a:schemeClr val="tx1"/>
                </a:solidFill>
                <a:latin typeface="+mn-lt"/>
                <a:ea typeface="+mn-ea"/>
                <a:cs typeface="+mn-cs"/>
              </a:rPr>
              <a:t>Formally, RR(B, E)=1-||B||=||E||.</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155</a:t>
            </a:fld>
            <a:endParaRPr lang="el-GR"/>
          </a:p>
        </p:txBody>
      </p:sp>
    </p:spTree>
    <p:extLst>
      <p:ext uri="{BB962C8B-B14F-4D97-AF65-F5344CB8AC3E}">
        <p14:creationId xmlns:p14="http://schemas.microsoft.com/office/powerpoint/2010/main" val="121286746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high recall (PC&gt;&gt;0.80), for all steps</a:t>
            </a:r>
            <a:r>
              <a:rPr lang="en-US" baseline="0" dirty="0" smtClean="0"/>
              <a:t> and configurations. This applies to all datasets. Difference between best and default configuration increases as we move from Block Building to Block Clean and Comparison Cleaning. All steps are indispensable, especially Meta-blocking, which decreases comparisons by up to 3 orders of magnitude! Without it, the number of comparisons remains very high.</a:t>
            </a:r>
          </a:p>
          <a:p>
            <a:endParaRPr lang="en-US" baseline="0" dirty="0" smtClean="0"/>
          </a:p>
          <a:p>
            <a:r>
              <a:rPr lang="en-US" baseline="0" dirty="0" smtClean="0"/>
              <a:t>I have highlighted the performance of the best configuration of Meta-blocking for Token Blocking. Comparisons are reduced by 3 orders of magnitude, at a very limited cost in recall. The same applies to all other lazy methods. The performance of default configuration is not that good, but the best configuration shows that there is great potential.</a:t>
            </a:r>
            <a:endParaRPr lang="en-US" dirty="0"/>
          </a:p>
        </p:txBody>
      </p:sp>
      <p:sp>
        <p:nvSpPr>
          <p:cNvPr id="4" name="Slide Number Placeholder 3"/>
          <p:cNvSpPr>
            <a:spLocks noGrp="1"/>
          </p:cNvSpPr>
          <p:nvPr>
            <p:ph type="sldNum" sz="quarter" idx="10"/>
          </p:nvPr>
        </p:nvSpPr>
        <p:spPr/>
        <p:txBody>
          <a:bodyPr/>
          <a:lstStyle/>
          <a:p>
            <a:fld id="{7AD20933-8F80-4116-8DBF-9BFC9FE825AC}" type="slidenum">
              <a:rPr lang="en-US" smtClean="0"/>
              <a:t>156</a:t>
            </a:fld>
            <a:endParaRPr lang="en-US"/>
          </a:p>
        </p:txBody>
      </p:sp>
    </p:spTree>
    <p:extLst>
      <p:ext uri="{BB962C8B-B14F-4D97-AF65-F5344CB8AC3E}">
        <p14:creationId xmlns:p14="http://schemas.microsoft.com/office/powerpoint/2010/main" val="90330731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high recall (PC&gt;&gt;0.80), for all steps</a:t>
            </a:r>
            <a:r>
              <a:rPr lang="en-US" baseline="0" dirty="0" smtClean="0"/>
              <a:t> and configurations. This applies to all datasets. Difference between best and default configuration increases as we move from Block Building to Block Clean and Comparison Cleaning. All steps are indispensable, especially Meta-blocking, which decreases comparisons by up to 3 orders of magnitude! Without it, the number of comparisons remains very high.</a:t>
            </a:r>
          </a:p>
          <a:p>
            <a:endParaRPr lang="en-US" baseline="0" dirty="0" smtClean="0"/>
          </a:p>
          <a:p>
            <a:r>
              <a:rPr lang="en-US" baseline="0" dirty="0" smtClean="0"/>
              <a:t>I have highlighted the performance of the best configuration of Meta-blocking for Token Blocking. Comparisons are reduced by 3 orders of magnitude, at a very limited cost in recall. The same applies to all other lazy methods. The performance of default configuration is not that good, but the best configuration shows that there is great potential.</a:t>
            </a:r>
            <a:endParaRPr lang="en-US" dirty="0"/>
          </a:p>
        </p:txBody>
      </p:sp>
      <p:sp>
        <p:nvSpPr>
          <p:cNvPr id="4" name="Slide Number Placeholder 3"/>
          <p:cNvSpPr>
            <a:spLocks noGrp="1"/>
          </p:cNvSpPr>
          <p:nvPr>
            <p:ph type="sldNum" sz="quarter" idx="10"/>
          </p:nvPr>
        </p:nvSpPr>
        <p:spPr/>
        <p:txBody>
          <a:bodyPr/>
          <a:lstStyle/>
          <a:p>
            <a:fld id="{7AD20933-8F80-4116-8DBF-9BFC9FE825AC}" type="slidenum">
              <a:rPr lang="en-US" smtClean="0"/>
              <a:t>157</a:t>
            </a:fld>
            <a:endParaRPr lang="en-US"/>
          </a:p>
        </p:txBody>
      </p:sp>
    </p:spTree>
    <p:extLst>
      <p:ext uri="{BB962C8B-B14F-4D97-AF65-F5344CB8AC3E}">
        <p14:creationId xmlns:p14="http://schemas.microsoft.com/office/powerpoint/2010/main" val="277434533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Meta-blocking increases</a:t>
            </a:r>
            <a:r>
              <a:rPr lang="en-US" baseline="0" dirty="0" smtClean="0"/>
              <a:t> overhead time, </a:t>
            </a:r>
            <a:r>
              <a:rPr lang="en-US" baseline="0" dirty="0" err="1" smtClean="0"/>
              <a:t>Otime</a:t>
            </a:r>
            <a:r>
              <a:rPr lang="en-US" baseline="0" dirty="0" smtClean="0"/>
              <a:t>, but compensates for this by decreasing resolution time, </a:t>
            </a:r>
            <a:r>
              <a:rPr lang="en-US" baseline="0" dirty="0" err="1" smtClean="0"/>
              <a:t>Rtime</a:t>
            </a:r>
            <a:r>
              <a:rPr lang="en-US" baseline="0" dirty="0" smtClean="0"/>
              <a:t>, by 2 to 3 orders of magnitude. Token Blocking should be preferred when using a cheap entity matching method. For more expensive ones, the higher run time of Attribute Clustering pays off. This was shown in the scalability analysis, as well.</a:t>
            </a:r>
          </a:p>
          <a:p>
            <a:endParaRPr lang="en-US" baseline="0" dirty="0" smtClean="0"/>
          </a:p>
          <a:p>
            <a:r>
              <a:rPr lang="en-US" baseline="0" dirty="0" smtClean="0"/>
              <a:t>Again, the best configuration of Meta-blocking over Token Blocking is highlighted. The same pattern applies to all other lazy blocking methods.</a:t>
            </a:r>
            <a:endParaRPr lang="en-US" dirty="0"/>
          </a:p>
        </p:txBody>
      </p:sp>
      <p:sp>
        <p:nvSpPr>
          <p:cNvPr id="4" name="Slide Number Placeholder 3"/>
          <p:cNvSpPr>
            <a:spLocks noGrp="1"/>
          </p:cNvSpPr>
          <p:nvPr>
            <p:ph type="sldNum" sz="quarter" idx="10"/>
          </p:nvPr>
        </p:nvSpPr>
        <p:spPr/>
        <p:txBody>
          <a:bodyPr/>
          <a:lstStyle/>
          <a:p>
            <a:fld id="{7AD20933-8F80-4116-8DBF-9BFC9FE825AC}" type="slidenum">
              <a:rPr lang="en-US" smtClean="0"/>
              <a:t>158</a:t>
            </a:fld>
            <a:endParaRPr lang="en-US"/>
          </a:p>
        </p:txBody>
      </p:sp>
    </p:spTree>
    <p:extLst>
      <p:ext uri="{BB962C8B-B14F-4D97-AF65-F5344CB8AC3E}">
        <p14:creationId xmlns:p14="http://schemas.microsoft.com/office/powerpoint/2010/main" val="78806348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Meta-blocking increases</a:t>
            </a:r>
            <a:r>
              <a:rPr lang="en-US" baseline="0" dirty="0" smtClean="0"/>
              <a:t> overhead time, </a:t>
            </a:r>
            <a:r>
              <a:rPr lang="en-US" baseline="0" dirty="0" err="1" smtClean="0"/>
              <a:t>Otime</a:t>
            </a:r>
            <a:r>
              <a:rPr lang="en-US" baseline="0" dirty="0" smtClean="0"/>
              <a:t>, but compensates for this by decreasing resolution time, </a:t>
            </a:r>
            <a:r>
              <a:rPr lang="en-US" baseline="0" dirty="0" err="1" smtClean="0"/>
              <a:t>Rtime</a:t>
            </a:r>
            <a:r>
              <a:rPr lang="en-US" baseline="0" dirty="0" smtClean="0"/>
              <a:t>, by 2 to 3 orders of magnitude. Token Blocking should be preferred when using a cheap entity matching method. For more expensive ones, the higher run time of Attribute Clustering pays off. This was shown in the scalability analysis, as well.</a:t>
            </a:r>
          </a:p>
          <a:p>
            <a:endParaRPr lang="en-US" baseline="0" dirty="0" smtClean="0"/>
          </a:p>
          <a:p>
            <a:r>
              <a:rPr lang="en-US" baseline="0" dirty="0" smtClean="0"/>
              <a:t>Again, the best configuration of Meta-blocking over Token Blocking is highlighted. The same pattern applies to all other lazy blocking methods.</a:t>
            </a:r>
            <a:endParaRPr lang="en-US" dirty="0"/>
          </a:p>
        </p:txBody>
      </p:sp>
      <p:sp>
        <p:nvSpPr>
          <p:cNvPr id="4" name="Slide Number Placeholder 3"/>
          <p:cNvSpPr>
            <a:spLocks noGrp="1"/>
          </p:cNvSpPr>
          <p:nvPr>
            <p:ph type="sldNum" sz="quarter" idx="10"/>
          </p:nvPr>
        </p:nvSpPr>
        <p:spPr/>
        <p:txBody>
          <a:bodyPr/>
          <a:lstStyle/>
          <a:p>
            <a:fld id="{7AD20933-8F80-4116-8DBF-9BFC9FE825AC}" type="slidenum">
              <a:rPr lang="en-US" smtClean="0"/>
              <a:t>159</a:t>
            </a:fld>
            <a:endParaRPr lang="en-US"/>
          </a:p>
        </p:txBody>
      </p:sp>
    </p:spTree>
    <p:extLst>
      <p:ext uri="{BB962C8B-B14F-4D97-AF65-F5344CB8AC3E}">
        <p14:creationId xmlns:p14="http://schemas.microsoft.com/office/powerpoint/2010/main" val="75892267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proactive methods cannot</a:t>
            </a:r>
            <a:r>
              <a:rPr lang="en-US" baseline="0" dirty="0" smtClean="0"/>
              <a:t> scale to </a:t>
            </a:r>
            <a:r>
              <a:rPr lang="en-US" baseline="0" dirty="0" err="1" smtClean="0"/>
              <a:t>DBPedia</a:t>
            </a:r>
            <a:r>
              <a:rPr lang="en-US" baseline="0" dirty="0" smtClean="0"/>
              <a:t>, due to their very high overhead time.</a:t>
            </a:r>
          </a:p>
          <a:p>
            <a:r>
              <a:rPr lang="en-US" baseline="0" dirty="0" smtClean="0"/>
              <a:t>This was shown in the scalability analysis, as well.</a:t>
            </a:r>
          </a:p>
          <a:p>
            <a:r>
              <a:rPr lang="en-US" baseline="0" dirty="0" smtClean="0"/>
              <a:t>They depend heavily on their configuration: their default configuration has very poor performance.</a:t>
            </a:r>
          </a:p>
          <a:p>
            <a:r>
              <a:rPr lang="en-US" baseline="0" dirty="0" smtClean="0"/>
              <a:t>Very poor recall, unless they execute a lot of comparisons.</a:t>
            </a:r>
          </a:p>
          <a:p>
            <a:endParaRPr lang="en-US" baseline="0" dirty="0" smtClean="0"/>
          </a:p>
          <a:p>
            <a:r>
              <a:rPr lang="en-US" baseline="0" dirty="0" smtClean="0"/>
              <a:t>Comparison Cleaning for </a:t>
            </a:r>
            <a:r>
              <a:rPr lang="en-US" baseline="0" dirty="0" err="1" smtClean="0"/>
              <a:t>SoNe</a:t>
            </a:r>
            <a:r>
              <a:rPr lang="en-US" baseline="0" dirty="0" smtClean="0"/>
              <a:t> is performed with Comparison Propagation. Meta-blocking is not applicable here, as it is a redundancy-neutral method. For </a:t>
            </a:r>
            <a:r>
              <a:rPr lang="en-US" baseline="0" dirty="0" err="1" smtClean="0"/>
              <a:t>SuAr</a:t>
            </a:r>
            <a:r>
              <a:rPr lang="en-US" baseline="0" dirty="0" smtClean="0"/>
              <a:t> and </a:t>
            </a:r>
            <a:r>
              <a:rPr lang="en-US" baseline="0" dirty="0" err="1" smtClean="0"/>
              <a:t>ESuAr</a:t>
            </a:r>
            <a:r>
              <a:rPr lang="en-US" baseline="0" dirty="0" smtClean="0"/>
              <a:t>, we employ Meta-blocking and again, its best configuration reduces ||B|| by 2 orders of magnitude at a rather limited cost in recall.</a:t>
            </a:r>
            <a:endParaRPr lang="en-US" dirty="0"/>
          </a:p>
        </p:txBody>
      </p:sp>
      <p:sp>
        <p:nvSpPr>
          <p:cNvPr id="4" name="Slide Number Placeholder 3"/>
          <p:cNvSpPr>
            <a:spLocks noGrp="1"/>
          </p:cNvSpPr>
          <p:nvPr>
            <p:ph type="sldNum" sz="quarter" idx="10"/>
          </p:nvPr>
        </p:nvSpPr>
        <p:spPr/>
        <p:txBody>
          <a:bodyPr/>
          <a:lstStyle/>
          <a:p>
            <a:fld id="{7AD20933-8F80-4116-8DBF-9BFC9FE825AC}" type="slidenum">
              <a:rPr lang="en-US" smtClean="0"/>
              <a:t>160</a:t>
            </a:fld>
            <a:endParaRPr lang="en-US"/>
          </a:p>
        </p:txBody>
      </p:sp>
    </p:spTree>
    <p:extLst>
      <p:ext uri="{BB962C8B-B14F-4D97-AF65-F5344CB8AC3E}">
        <p14:creationId xmlns:p14="http://schemas.microsoft.com/office/powerpoint/2010/main" val="119097832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proactive methods cannot</a:t>
            </a:r>
            <a:r>
              <a:rPr lang="en-US" baseline="0" dirty="0" smtClean="0"/>
              <a:t> scale to </a:t>
            </a:r>
            <a:r>
              <a:rPr lang="en-US" baseline="0" dirty="0" err="1" smtClean="0"/>
              <a:t>DBPedia</a:t>
            </a:r>
            <a:r>
              <a:rPr lang="en-US" baseline="0" dirty="0" smtClean="0"/>
              <a:t>, due to their very high overhead time.</a:t>
            </a:r>
          </a:p>
          <a:p>
            <a:r>
              <a:rPr lang="en-US" baseline="0" dirty="0" smtClean="0"/>
              <a:t>This was shown in the scalability analysis, as well.</a:t>
            </a:r>
          </a:p>
          <a:p>
            <a:r>
              <a:rPr lang="en-US" baseline="0" dirty="0" smtClean="0"/>
              <a:t>They depend heavily on their configuration: their default configuration has very poor performance.</a:t>
            </a:r>
          </a:p>
          <a:p>
            <a:r>
              <a:rPr lang="en-US" baseline="0" dirty="0" smtClean="0"/>
              <a:t>Very poor recall, unless they execute a lot of comparisons.</a:t>
            </a:r>
          </a:p>
          <a:p>
            <a:endParaRPr lang="en-US" baseline="0" dirty="0" smtClean="0"/>
          </a:p>
          <a:p>
            <a:r>
              <a:rPr lang="en-US" baseline="0" dirty="0" smtClean="0"/>
              <a:t>Comparison Cleaning for </a:t>
            </a:r>
            <a:r>
              <a:rPr lang="en-US" baseline="0" dirty="0" err="1" smtClean="0"/>
              <a:t>SoNe</a:t>
            </a:r>
            <a:r>
              <a:rPr lang="en-US" baseline="0" dirty="0" smtClean="0"/>
              <a:t> is performed with Comparison Propagation. Meta-blocking is not applicable here, as it is a redundancy-neutral method. For </a:t>
            </a:r>
            <a:r>
              <a:rPr lang="en-US" baseline="0" dirty="0" err="1" smtClean="0"/>
              <a:t>SuAr</a:t>
            </a:r>
            <a:r>
              <a:rPr lang="en-US" baseline="0" dirty="0" smtClean="0"/>
              <a:t> and </a:t>
            </a:r>
            <a:r>
              <a:rPr lang="en-US" baseline="0" dirty="0" err="1" smtClean="0"/>
              <a:t>ESuAr</a:t>
            </a:r>
            <a:r>
              <a:rPr lang="en-US" baseline="0" dirty="0" smtClean="0"/>
              <a:t>, we employ Meta-blocking and again, its best configuration reduces ||B|| by 2 orders of magnitude at a rather limited cost in recall.</a:t>
            </a:r>
            <a:endParaRPr lang="en-US" dirty="0"/>
          </a:p>
        </p:txBody>
      </p:sp>
      <p:sp>
        <p:nvSpPr>
          <p:cNvPr id="4" name="Slide Number Placeholder 3"/>
          <p:cNvSpPr>
            <a:spLocks noGrp="1"/>
          </p:cNvSpPr>
          <p:nvPr>
            <p:ph type="sldNum" sz="quarter" idx="10"/>
          </p:nvPr>
        </p:nvSpPr>
        <p:spPr/>
        <p:txBody>
          <a:bodyPr/>
          <a:lstStyle/>
          <a:p>
            <a:fld id="{7AD20933-8F80-4116-8DBF-9BFC9FE825AC}" type="slidenum">
              <a:rPr lang="en-US" smtClean="0"/>
              <a:t>161</a:t>
            </a:fld>
            <a:endParaRPr lang="en-US"/>
          </a:p>
        </p:txBody>
      </p:sp>
    </p:spTree>
    <p:extLst>
      <p:ext uri="{BB962C8B-B14F-4D97-AF65-F5344CB8AC3E}">
        <p14:creationId xmlns:p14="http://schemas.microsoft.com/office/powerpoint/2010/main" val="4200283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illustrate the relative cost of the main approaches through a diagram.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the ideal case, the green circle coincides with the red one. </a:t>
            </a:r>
            <a:endParaRPr lang="en-US" dirty="0" smtClean="0"/>
          </a:p>
          <a:p>
            <a:r>
              <a:rPr lang="en-US" dirty="0" smtClean="0"/>
              <a:t>Blocking covers the largest part of duplicate pairs,</a:t>
            </a:r>
            <a:r>
              <a:rPr lang="en-US" baseline="0" dirty="0" smtClean="0"/>
              <a:t> but not all of them. </a:t>
            </a:r>
          </a:p>
          <a:p>
            <a:r>
              <a:rPr lang="en-US" baseline="0" dirty="0" smtClean="0"/>
              <a:t>It also incorporates comparisons between non-matching entities.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closer the green circle is to the red one, the better the blocking method is.</a:t>
            </a:r>
            <a:endParaRPr lang="en-US" dirty="0" smtClean="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16</a:t>
            </a:fld>
            <a:endParaRPr lang="de-DE"/>
          </a:p>
        </p:txBody>
      </p:sp>
    </p:spTree>
    <p:extLst>
      <p:ext uri="{BB962C8B-B14F-4D97-AF65-F5344CB8AC3E}">
        <p14:creationId xmlns:p14="http://schemas.microsoft.com/office/powerpoint/2010/main" val="352138810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proactive methods are very fast and could be used for applications that emphasize time efficiency, instead of effectiveness.</a:t>
            </a:r>
          </a:p>
          <a:p>
            <a:endParaRPr lang="en-US" baseline="0" dirty="0" smtClean="0"/>
          </a:p>
          <a:p>
            <a:r>
              <a:rPr lang="en-US" baseline="0" dirty="0" smtClean="0"/>
              <a:t>Meta-blocking does not increase their overhead to a significant extend, because they already involve a low number of comparisons. Remember that the running time of Meta-blocking is linear to the number of input comparisons and the average number of blocks per entity.</a:t>
            </a:r>
            <a:endParaRPr lang="en-US" dirty="0"/>
          </a:p>
        </p:txBody>
      </p:sp>
      <p:sp>
        <p:nvSpPr>
          <p:cNvPr id="4" name="Slide Number Placeholder 3"/>
          <p:cNvSpPr>
            <a:spLocks noGrp="1"/>
          </p:cNvSpPr>
          <p:nvPr>
            <p:ph type="sldNum" sz="quarter" idx="10"/>
          </p:nvPr>
        </p:nvSpPr>
        <p:spPr/>
        <p:txBody>
          <a:bodyPr/>
          <a:lstStyle/>
          <a:p>
            <a:fld id="{7AD20933-8F80-4116-8DBF-9BFC9FE825AC}" type="slidenum">
              <a:rPr lang="en-US" smtClean="0"/>
              <a:t>162</a:t>
            </a:fld>
            <a:endParaRPr lang="en-US"/>
          </a:p>
        </p:txBody>
      </p:sp>
    </p:spTree>
    <p:extLst>
      <p:ext uri="{BB962C8B-B14F-4D97-AF65-F5344CB8AC3E}">
        <p14:creationId xmlns:p14="http://schemas.microsoft.com/office/powerpoint/2010/main" val="425713634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proactive methods are very fast and could be used for applications that emphasize time efficiency, instead of effectiveness.</a:t>
            </a:r>
          </a:p>
          <a:p>
            <a:endParaRPr lang="en-US" baseline="0" dirty="0" smtClean="0"/>
          </a:p>
          <a:p>
            <a:r>
              <a:rPr lang="en-US" baseline="0" dirty="0" smtClean="0"/>
              <a:t>Meta-blocking does not increase their overhead to a significant extend, because they already involve a low number of comparisons. Remember that the running time of Meta-blocking is linear to the number of input comparisons and the average number of blocks per entity.</a:t>
            </a:r>
            <a:endParaRPr lang="en-US" dirty="0"/>
          </a:p>
        </p:txBody>
      </p:sp>
      <p:sp>
        <p:nvSpPr>
          <p:cNvPr id="4" name="Slide Number Placeholder 3"/>
          <p:cNvSpPr>
            <a:spLocks noGrp="1"/>
          </p:cNvSpPr>
          <p:nvPr>
            <p:ph type="sldNum" sz="quarter" idx="10"/>
          </p:nvPr>
        </p:nvSpPr>
        <p:spPr/>
        <p:txBody>
          <a:bodyPr/>
          <a:lstStyle/>
          <a:p>
            <a:fld id="{7AD20933-8F80-4116-8DBF-9BFC9FE825AC}" type="slidenum">
              <a:rPr lang="en-US" smtClean="0"/>
              <a:t>163</a:t>
            </a:fld>
            <a:endParaRPr lang="en-US"/>
          </a:p>
        </p:txBody>
      </p:sp>
    </p:spTree>
    <p:extLst>
      <p:ext uri="{BB962C8B-B14F-4D97-AF65-F5344CB8AC3E}">
        <p14:creationId xmlns:p14="http://schemas.microsoft.com/office/powerpoint/2010/main" val="346051237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l-GR" smtClean="0"/>
          </a:p>
        </p:txBody>
      </p:sp>
    </p:spTree>
    <p:extLst>
      <p:ext uri="{BB962C8B-B14F-4D97-AF65-F5344CB8AC3E}">
        <p14:creationId xmlns:p14="http://schemas.microsoft.com/office/powerpoint/2010/main" val="122689472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166</a:t>
            </a:fld>
            <a:endParaRPr lang="el-GR"/>
          </a:p>
        </p:txBody>
      </p:sp>
    </p:spTree>
    <p:extLst>
      <p:ext uri="{BB962C8B-B14F-4D97-AF65-F5344CB8AC3E}">
        <p14:creationId xmlns:p14="http://schemas.microsoft.com/office/powerpoint/2010/main" val="42632065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More advanced methods are required for higher performance. We begin with a method</a:t>
            </a:r>
            <a:r>
              <a:rPr lang="en-US" baseline="0" dirty="0" smtClean="0"/>
              <a:t> that was originally proposed for relational data, but can be easily extended to a schema-agnostic functionality that applies to Web data, too.</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167</a:t>
            </a:fld>
            <a:endParaRPr lang="el-GR"/>
          </a:p>
        </p:txBody>
      </p:sp>
    </p:spTree>
    <p:extLst>
      <p:ext uri="{BB962C8B-B14F-4D97-AF65-F5344CB8AC3E}">
        <p14:creationId xmlns:p14="http://schemas.microsoft.com/office/powerpoint/2010/main" val="104499631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ovals: entities</a:t>
            </a:r>
          </a:p>
          <a:p>
            <a:r>
              <a:rPr lang="en-US" dirty="0" smtClean="0"/>
              <a:t>small circles:</a:t>
            </a:r>
            <a:r>
              <a:rPr lang="en-US" baseline="0" dirty="0" smtClean="0"/>
              <a:t> </a:t>
            </a:r>
            <a:r>
              <a:rPr lang="en-US" baseline="0" dirty="0" err="1" smtClean="0"/>
              <a:t>attr</a:t>
            </a:r>
            <a:r>
              <a:rPr lang="en-US" baseline="0" dirty="0" smtClean="0"/>
              <a:t>-value pairs</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168</a:t>
            </a:fld>
            <a:endParaRPr lang="el-GR"/>
          </a:p>
        </p:txBody>
      </p:sp>
    </p:spTree>
    <p:extLst>
      <p:ext uri="{BB962C8B-B14F-4D97-AF65-F5344CB8AC3E}">
        <p14:creationId xmlns:p14="http://schemas.microsoft.com/office/powerpoint/2010/main" val="57176062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all candidate distances</a:t>
            </a:r>
          </a:p>
          <a:p>
            <a:r>
              <a:rPr lang="en-US" baseline="0" dirty="0" smtClean="0"/>
              <a:t>we prune distances less than local similarity threshold, rho (defined by the user)</a:t>
            </a:r>
          </a:p>
          <a:p>
            <a:r>
              <a:rPr lang="en-US" baseline="0" dirty="0" smtClean="0"/>
              <a:t>we then keep only edges with maximum similarity (for both nodes in the pair)</a:t>
            </a:r>
          </a:p>
          <a:p>
            <a:r>
              <a:rPr lang="en-US" baseline="0" dirty="0" smtClean="0"/>
              <a:t>then we compute group similarity (</a:t>
            </a:r>
            <a:r>
              <a:rPr lang="en-US" baseline="0" dirty="0" err="1" smtClean="0"/>
              <a:t>eg</a:t>
            </a:r>
            <a:r>
              <a:rPr lang="en-US" baseline="0" dirty="0" smtClean="0"/>
              <a:t>, all values of an entity), BM, and check if it’s above global (group) similarity threshold theta (defined by the user)</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171</a:t>
            </a:fld>
            <a:endParaRPr lang="el-GR"/>
          </a:p>
        </p:txBody>
      </p:sp>
    </p:spTree>
    <p:extLst>
      <p:ext uri="{BB962C8B-B14F-4D97-AF65-F5344CB8AC3E}">
        <p14:creationId xmlns:p14="http://schemas.microsoft.com/office/powerpoint/2010/main" val="155961201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 and S2 are the sets that</a:t>
            </a:r>
            <a:r>
              <a:rPr lang="en-US" baseline="0" dirty="0" smtClean="0"/>
              <a:t> contain the maximum similarities for every element</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173</a:t>
            </a:fld>
            <a:endParaRPr lang="el-GR"/>
          </a:p>
        </p:txBody>
      </p:sp>
    </p:spTree>
    <p:extLst>
      <p:ext uri="{BB962C8B-B14F-4D97-AF65-F5344CB8AC3E}">
        <p14:creationId xmlns:p14="http://schemas.microsoft.com/office/powerpoint/2010/main" val="366361651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ltLang="el-GR" dirty="0" smtClean="0"/>
              <a:t>Properties:</a:t>
            </a:r>
          </a:p>
          <a:p>
            <a:pPr lvl="1"/>
            <a:r>
              <a:rPr lang="en-US" altLang="el-GR" dirty="0" smtClean="0"/>
              <a:t>Numerator of UB is </a:t>
            </a:r>
            <a:r>
              <a:rPr lang="en-US" altLang="el-GR" dirty="0" smtClean="0">
                <a:solidFill>
                  <a:srgbClr val="FF3300"/>
                </a:solidFill>
              </a:rPr>
              <a:t>at least as large as</a:t>
            </a:r>
            <a:r>
              <a:rPr lang="en-US" altLang="el-GR" dirty="0" smtClean="0"/>
              <a:t> that of BM</a:t>
            </a:r>
          </a:p>
          <a:p>
            <a:pPr lvl="1"/>
            <a:r>
              <a:rPr lang="en-US" altLang="el-GR" dirty="0" smtClean="0"/>
              <a:t>Denominator of UB is </a:t>
            </a:r>
            <a:r>
              <a:rPr lang="en-US" altLang="el-GR" dirty="0" smtClean="0">
                <a:solidFill>
                  <a:srgbClr val="FF3300"/>
                </a:solidFill>
              </a:rPr>
              <a:t>no larger than</a:t>
            </a:r>
            <a:r>
              <a:rPr lang="en-US" altLang="el-GR" dirty="0" smtClean="0"/>
              <a:t> that of BM</a:t>
            </a:r>
          </a:p>
          <a:p>
            <a:r>
              <a:rPr lang="en-US" altLang="el-GR" dirty="0" smtClean="0"/>
              <a:t>=&gt; UB is the upper-bound of BM</a:t>
            </a:r>
          </a:p>
          <a:p>
            <a:r>
              <a:rPr lang="en-US" dirty="0" smtClean="0"/>
              <a:t>Similarly for LB</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174</a:t>
            </a:fld>
            <a:endParaRPr lang="el-GR"/>
          </a:p>
        </p:txBody>
      </p:sp>
    </p:spTree>
    <p:extLst>
      <p:ext uri="{BB962C8B-B14F-4D97-AF65-F5344CB8AC3E}">
        <p14:creationId xmlns:p14="http://schemas.microsoft.com/office/powerpoint/2010/main" val="113480374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The advantage of these simpler group similarity measures </a:t>
            </a:r>
            <a:r>
              <a:rPr lang="en-US" dirty="0" err="1" smtClean="0"/>
              <a:t>UBsim,ρ</a:t>
            </a:r>
            <a:r>
              <a:rPr lang="en-US" dirty="0" smtClean="0"/>
              <a:t> and </a:t>
            </a:r>
            <a:r>
              <a:rPr lang="en-US" dirty="0" err="1" smtClean="0"/>
              <a:t>LBsim,ρ</a:t>
            </a:r>
            <a:r>
              <a:rPr lang="en-US" dirty="0" smtClean="0"/>
              <a:t> is that these bounds can be easily and efficiently instantiated using SQL, permitting them to be implemented inside the database system itself.</a:t>
            </a:r>
          </a:p>
          <a:p>
            <a:endParaRPr lang="en-US" dirty="0" smtClean="0"/>
          </a:p>
          <a:p>
            <a:r>
              <a:rPr lang="en-US" dirty="0" smtClean="0"/>
              <a:t>The group similarity measures </a:t>
            </a:r>
            <a:r>
              <a:rPr lang="en-US" dirty="0" err="1" smtClean="0"/>
              <a:t>UBsim,ρ</a:t>
            </a:r>
            <a:r>
              <a:rPr lang="en-US" dirty="0" smtClean="0"/>
              <a:t> and </a:t>
            </a:r>
            <a:r>
              <a:rPr lang="en-US" dirty="0" err="1" smtClean="0"/>
              <a:t>LBsim,ρ</a:t>
            </a:r>
            <a:r>
              <a:rPr lang="en-US" dirty="0" smtClean="0"/>
              <a:t> can be used in a pre-processing step to speed up computation of the answers to the approximate match problem, </a:t>
            </a:r>
            <a:r>
              <a:rPr lang="en-US" b="1" dirty="0" smtClean="0"/>
              <a:t>without incurring any false negatives.</a:t>
            </a:r>
            <a:endParaRPr lang="el-GR" b="1"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175</a:t>
            </a:fld>
            <a:endParaRPr lang="el-GR"/>
          </a:p>
        </p:txBody>
      </p:sp>
    </p:spTree>
    <p:extLst>
      <p:ext uri="{BB962C8B-B14F-4D97-AF65-F5344CB8AC3E}">
        <p14:creationId xmlns:p14="http://schemas.microsoft.com/office/powerpoint/2010/main" val="241717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total comparisons for brute force approach:</a:t>
            </a:r>
            <a:r>
              <a:rPr lang="en-US" baseline="0" dirty="0" smtClean="0"/>
              <a:t> multiplication of the two (we assume </a:t>
            </a:r>
            <a:r>
              <a:rPr lang="en-US" baseline="0" dirty="0" err="1" smtClean="0"/>
              <a:t>dbpedia</a:t>
            </a:r>
            <a:r>
              <a:rPr lang="en-US" baseline="0" dirty="0" smtClean="0"/>
              <a:t> is clean)</a:t>
            </a:r>
          </a:p>
          <a:p>
            <a:r>
              <a:rPr lang="en-US" baseline="0" dirty="0" smtClean="0"/>
              <a:t>the true number of entities are not exactly 1.2 and 2.2 million, this is why the result is not 2.64</a:t>
            </a:r>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17</a:t>
            </a:fld>
            <a:endParaRPr lang="de-DE"/>
          </a:p>
        </p:txBody>
      </p:sp>
    </p:spTree>
    <p:extLst>
      <p:ext uri="{BB962C8B-B14F-4D97-AF65-F5344CB8AC3E}">
        <p14:creationId xmlns:p14="http://schemas.microsoft.com/office/powerpoint/2010/main" val="300475643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Iterative matching approaches depend</a:t>
            </a:r>
            <a:r>
              <a:rPr lang="en-US" baseline="0" dirty="0" smtClean="0"/>
              <a:t> on relationships between entities</a:t>
            </a:r>
          </a:p>
          <a:p>
            <a:r>
              <a:rPr lang="en-US" baseline="0" dirty="0" smtClean="0"/>
              <a:t>we propagate matchings already discovered to discover more matches</a:t>
            </a:r>
          </a:p>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176</a:t>
            </a:fld>
            <a:endParaRPr lang="el-GR"/>
          </a:p>
        </p:txBody>
      </p:sp>
    </p:spTree>
    <p:extLst>
      <p:ext uri="{BB962C8B-B14F-4D97-AF65-F5344CB8AC3E}">
        <p14:creationId xmlns:p14="http://schemas.microsoft.com/office/powerpoint/2010/main" val="282821866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Crafted </a:t>
            </a:r>
            <a:r>
              <a:rPr lang="en-US" baseline="0" dirty="0" smtClean="0"/>
              <a:t>for relational data.</a:t>
            </a:r>
          </a:p>
          <a:p>
            <a:r>
              <a:rPr lang="en-US" baseline="0" dirty="0" smtClean="0"/>
              <a:t>insert all matching pairs in output</a:t>
            </a:r>
          </a:p>
          <a:p>
            <a:r>
              <a:rPr lang="en-US" baseline="0" dirty="0" smtClean="0"/>
              <a:t>then I only need to compare new inputs to the elements in the output list</a:t>
            </a:r>
          </a:p>
          <a:p>
            <a:r>
              <a:rPr lang="en-US" baseline="0" dirty="0" smtClean="0"/>
              <a:t>if I get a match, I merge, and move this back to the input list, so that I can compare it again to all the other elements</a:t>
            </a:r>
          </a:p>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177</a:t>
            </a:fld>
            <a:endParaRPr lang="el-GR"/>
          </a:p>
        </p:txBody>
      </p:sp>
    </p:spTree>
    <p:extLst>
      <p:ext uri="{BB962C8B-B14F-4D97-AF65-F5344CB8AC3E}">
        <p14:creationId xmlns:p14="http://schemas.microsoft.com/office/powerpoint/2010/main" val="73904773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Let’s examine another greedy algorithm for matching.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works only on knowledge graphs, because it is based on relations among the elements</a:t>
            </a:r>
          </a:p>
          <a:p>
            <a:r>
              <a:rPr lang="en-US" dirty="0" smtClean="0"/>
              <a:t>makes 1-1 assumption:</a:t>
            </a:r>
            <a:r>
              <a:rPr lang="en-US" baseline="0" dirty="0" smtClean="0"/>
              <a:t> once I find a match, I never compare it to other elements</a:t>
            </a:r>
          </a:p>
          <a:p>
            <a:r>
              <a:rPr lang="en-US" dirty="0" smtClean="0"/>
              <a:t>iterative in the sense</a:t>
            </a:r>
            <a:r>
              <a:rPr lang="en-US" baseline="0" dirty="0" smtClean="0"/>
              <a:t> that a match may affect the similarity score of other elements in the graph</a:t>
            </a:r>
          </a:p>
          <a:p>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179</a:t>
            </a:fld>
            <a:endParaRPr lang="el-GR"/>
          </a:p>
        </p:txBody>
      </p:sp>
    </p:spTree>
    <p:extLst>
      <p:ext uri="{BB962C8B-B14F-4D97-AF65-F5344CB8AC3E}">
        <p14:creationId xmlns:p14="http://schemas.microsoft.com/office/powerpoint/2010/main" val="293583527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of neighborhood to match in YAGO &amp; IMDb: even though entities </a:t>
            </a:r>
            <a:r>
              <a:rPr lang="en-US" dirty="0" err="1" smtClean="0"/>
              <a:t>i</a:t>
            </a:r>
            <a:r>
              <a:rPr lang="en-US" dirty="0" smtClean="0"/>
              <a:t> &amp; j share no words in their literal values, the fact that several of their respective neighbors are already matched together is a strong signal that </a:t>
            </a:r>
            <a:r>
              <a:rPr lang="en-US" dirty="0" err="1" smtClean="0"/>
              <a:t>i</a:t>
            </a:r>
            <a:r>
              <a:rPr lang="en-US" dirty="0" smtClean="0"/>
              <a:t> &amp; j should also be matched together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smtClean="0"/>
              <a:t>SiGMa</a:t>
            </a:r>
            <a:r>
              <a:rPr lang="en-US" baseline="0" dirty="0" smtClean="0"/>
              <a:t> uses these contextual neighborhoods not only to suggest candidate pairs, but to score possible matches.</a:t>
            </a:r>
            <a:endParaRPr lang="en-US" dirty="0"/>
          </a:p>
        </p:txBody>
      </p:sp>
      <p:sp>
        <p:nvSpPr>
          <p:cNvPr id="4" name="Slide Number Placeholder 3"/>
          <p:cNvSpPr>
            <a:spLocks noGrp="1"/>
          </p:cNvSpPr>
          <p:nvPr>
            <p:ph type="sldNum" sz="quarter" idx="10"/>
          </p:nvPr>
        </p:nvSpPr>
        <p:spPr/>
        <p:txBody>
          <a:bodyPr/>
          <a:lstStyle/>
          <a:p>
            <a:pPr>
              <a:defRPr/>
            </a:pPr>
            <a:fld id="{49BF53D5-260A-4A57-9511-46410CA9C8C6}" type="slidenum">
              <a:rPr lang="en-US" smtClean="0"/>
              <a:pPr>
                <a:defRPr/>
              </a:pPr>
              <a:t>180</a:t>
            </a:fld>
            <a:endParaRPr lang="en-US"/>
          </a:p>
        </p:txBody>
      </p:sp>
    </p:spTree>
    <p:extLst>
      <p:ext uri="{BB962C8B-B14F-4D97-AF65-F5344CB8AC3E}">
        <p14:creationId xmlns:p14="http://schemas.microsoft.com/office/powerpoint/2010/main" val="121122258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dirty="0" err="1" smtClean="0"/>
              <a:t>SiGMa</a:t>
            </a:r>
            <a:r>
              <a:rPr lang="en-US" dirty="0" smtClean="0"/>
              <a:t> can be formalized as a greedy algorithm to optimize the following Quadratic Assignment Problem objective.</a:t>
            </a:r>
          </a:p>
          <a:p>
            <a:pPr>
              <a:buFont typeface="Arial" charset="0"/>
              <a:buNone/>
            </a:pPr>
            <a:r>
              <a:rPr lang="en-US" b="1" baseline="0" dirty="0" smtClean="0"/>
              <a:t>y </a:t>
            </a:r>
            <a:r>
              <a:rPr lang="en-US" baseline="0" dirty="0" smtClean="0"/>
              <a:t>is the matching matrix. </a:t>
            </a:r>
            <a:r>
              <a:rPr lang="en-US" b="1" baseline="0" dirty="0" err="1" smtClean="0"/>
              <a:t>yij</a:t>
            </a:r>
            <a:r>
              <a:rPr lang="en-US" baseline="0" dirty="0" smtClean="0"/>
              <a:t>=1 means that entity </a:t>
            </a:r>
            <a:r>
              <a:rPr lang="en-US" baseline="0" dirty="0" err="1" smtClean="0"/>
              <a:t>i</a:t>
            </a:r>
            <a:r>
              <a:rPr lang="en-US" baseline="0" dirty="0" smtClean="0"/>
              <a:t> is matched to entity j, </a:t>
            </a:r>
            <a:r>
              <a:rPr lang="en-US" baseline="0" dirty="0" err="1" smtClean="0"/>
              <a:t>yij</a:t>
            </a:r>
            <a:r>
              <a:rPr lang="en-US" baseline="0" dirty="0" smtClean="0"/>
              <a:t>=0 otherwise</a:t>
            </a:r>
          </a:p>
          <a:p>
            <a:pPr>
              <a:buFont typeface="Arial" charset="0"/>
              <a:buNone/>
            </a:pPr>
            <a:r>
              <a:rPr lang="en-US" b="1" baseline="0" dirty="0" err="1" smtClean="0"/>
              <a:t>Nij</a:t>
            </a:r>
            <a:r>
              <a:rPr lang="en-US" baseline="0" dirty="0" smtClean="0"/>
              <a:t> = compatible neighbors: (</a:t>
            </a:r>
            <a:r>
              <a:rPr lang="en-US" baseline="0" dirty="0" err="1" smtClean="0"/>
              <a:t>k,l</a:t>
            </a:r>
            <a:r>
              <a:rPr lang="en-US" baseline="0" dirty="0" smtClean="0"/>
              <a:t>) is a valid neighboring pair of (</a:t>
            </a:r>
            <a:r>
              <a:rPr lang="en-US" baseline="0" dirty="0" err="1" smtClean="0"/>
              <a:t>i,j</a:t>
            </a:r>
            <a:r>
              <a:rPr lang="en-US" baseline="0" dirty="0" smtClean="0"/>
              <a:t>) if </a:t>
            </a:r>
            <a:r>
              <a:rPr lang="en-US" baseline="0" dirty="0" err="1" smtClean="0"/>
              <a:t>i</a:t>
            </a:r>
            <a:r>
              <a:rPr lang="en-US" baseline="0" dirty="0" smtClean="0"/>
              <a:t> is related to k in KB1 the same way as j is related to l in KB2</a:t>
            </a:r>
          </a:p>
          <a:p>
            <a:pPr>
              <a:buFont typeface="Arial" charset="0"/>
              <a:buNone/>
            </a:pPr>
            <a:endParaRPr lang="en-US" baseline="0" dirty="0" smtClean="0"/>
          </a:p>
          <a:p>
            <a:pPr>
              <a:buFont typeface="Arial" charset="0"/>
              <a:buNone/>
            </a:pPr>
            <a:r>
              <a:rPr lang="en-US" baseline="0" dirty="0" smtClean="0"/>
              <a:t>Main idea: Amongst a small set S of reasonable candidate unmatched pairs, choose (</a:t>
            </a:r>
            <a:r>
              <a:rPr lang="en-US" baseline="0" dirty="0" err="1" smtClean="0"/>
              <a:t>i,j</a:t>
            </a:r>
            <a:r>
              <a:rPr lang="en-US" baseline="0" dirty="0" smtClean="0"/>
              <a:t>) which maximally increase objective</a:t>
            </a:r>
          </a:p>
        </p:txBody>
      </p:sp>
      <p:sp>
        <p:nvSpPr>
          <p:cNvPr id="4" name="Slide Number Placeholder 3"/>
          <p:cNvSpPr>
            <a:spLocks noGrp="1"/>
          </p:cNvSpPr>
          <p:nvPr>
            <p:ph type="sldNum" sz="quarter" idx="10"/>
          </p:nvPr>
        </p:nvSpPr>
        <p:spPr/>
        <p:txBody>
          <a:bodyPr/>
          <a:lstStyle/>
          <a:p>
            <a:pPr>
              <a:defRPr/>
            </a:pPr>
            <a:fld id="{49BF53D5-260A-4A57-9511-46410CA9C8C6}" type="slidenum">
              <a:rPr lang="en-US" smtClean="0"/>
              <a:pPr>
                <a:defRPr/>
              </a:pPr>
              <a:t>181</a:t>
            </a:fld>
            <a:endParaRPr lang="en-US"/>
          </a:p>
        </p:txBody>
      </p:sp>
    </p:spTree>
    <p:extLst>
      <p:ext uri="{BB962C8B-B14F-4D97-AF65-F5344CB8AC3E}">
        <p14:creationId xmlns:p14="http://schemas.microsoft.com/office/powerpoint/2010/main" val="104365951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1" dirty="0" smtClean="0"/>
              <a:t>String</a:t>
            </a:r>
            <a:r>
              <a:rPr lang="en-US" dirty="0" smtClean="0"/>
              <a:t>: the string representation property - label - of entities (as it is such a strong signal for our datasets),</a:t>
            </a:r>
          </a:p>
          <a:p>
            <a:r>
              <a:rPr lang="en-US" b="1" dirty="0" smtClean="0"/>
              <a:t>Prop</a:t>
            </a:r>
            <a:r>
              <a:rPr lang="en-US" dirty="0" smtClean="0"/>
              <a:t>: considers the other properties except for the string representation property. We assume that the </a:t>
            </a:r>
            <a:r>
              <a:rPr lang="en-US" b="1" dirty="0" smtClean="0"/>
              <a:t>user</a:t>
            </a:r>
            <a:r>
              <a:rPr lang="en-US" dirty="0" smtClean="0"/>
              <a:t> provides a partial matching between properties of both databases. I.e.,</a:t>
            </a:r>
            <a:r>
              <a:rPr lang="en-US" baseline="0" dirty="0" smtClean="0"/>
              <a:t> it relies on </a:t>
            </a:r>
            <a:r>
              <a:rPr lang="en-US" b="1" baseline="0" dirty="0" smtClean="0">
                <a:solidFill>
                  <a:srgbClr val="FF0000"/>
                </a:solidFill>
              </a:rPr>
              <a:t>m</a:t>
            </a:r>
            <a:r>
              <a:rPr lang="en-US" b="1" dirty="0" smtClean="0">
                <a:solidFill>
                  <a:srgbClr val="FF0000"/>
                </a:solidFill>
              </a:rPr>
              <a:t>anually aligned </a:t>
            </a:r>
            <a:r>
              <a:rPr lang="en-US" dirty="0" smtClean="0"/>
              <a:t>relationships and </a:t>
            </a:r>
            <a:r>
              <a:rPr lang="en-US" dirty="0" err="1" smtClean="0"/>
              <a:t>propertie</a:t>
            </a:r>
            <a:r>
              <a:rPr lang="en-US" dirty="0" smtClean="0"/>
              <a:t>.</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182</a:t>
            </a:fld>
            <a:endParaRPr lang="el-GR"/>
          </a:p>
        </p:txBody>
      </p:sp>
    </p:spTree>
    <p:extLst>
      <p:ext uri="{BB962C8B-B14F-4D97-AF65-F5344CB8AC3E}">
        <p14:creationId xmlns:p14="http://schemas.microsoft.com/office/powerpoint/2010/main" val="367991670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baseline="0" dirty="0" smtClean="0"/>
              <a:t>Step 1: it</a:t>
            </a:r>
            <a:r>
              <a:rPr lang="en-US" dirty="0" smtClean="0"/>
              <a:t> looks for entities with the same </a:t>
            </a:r>
            <a:r>
              <a:rPr lang="en-US" b="1" dirty="0" smtClean="0"/>
              <a:t>string representation</a:t>
            </a:r>
            <a:r>
              <a:rPr lang="en-US" dirty="0" smtClean="0"/>
              <a:t> (with minimal standardization like removing capitalization and punctuation) </a:t>
            </a:r>
            <a:r>
              <a:rPr lang="en-US" b="1" dirty="0" smtClean="0"/>
              <a:t>with an unambiguous 1–1 match </a:t>
            </a:r>
            <a:r>
              <a:rPr lang="en-US" dirty="0" smtClean="0"/>
              <a:t>– that is, we do not include an exact matched pair when more than two entities have this same string representation, thereby increasing precision.</a:t>
            </a:r>
            <a:r>
              <a:rPr lang="en-US" baseline="0" dirty="0" smtClean="0"/>
              <a:t/>
            </a:r>
            <a:br>
              <a:rPr lang="en-US" baseline="0" dirty="0" smtClean="0"/>
            </a:br>
            <a:endParaRPr lang="en-US" baseline="0" dirty="0" smtClean="0"/>
          </a:p>
          <a:p>
            <a:pPr>
              <a:buFont typeface="Arial" charset="0"/>
              <a:buNone/>
            </a:pPr>
            <a:r>
              <a:rPr lang="en-US" baseline="0" dirty="0" smtClean="0"/>
              <a:t>-- define </a:t>
            </a:r>
            <a:r>
              <a:rPr lang="en-US" baseline="0" dirty="0" err="1" smtClean="0"/>
              <a:t>N_ij</a:t>
            </a:r>
            <a:r>
              <a:rPr lang="en-US" baseline="0" dirty="0" smtClean="0"/>
              <a:t> -&gt; compatible neighbors (with relationship)</a:t>
            </a:r>
          </a:p>
          <a:p>
            <a:pPr>
              <a:buFont typeface="Arial" charset="0"/>
              <a:buNone/>
            </a:pPr>
            <a:r>
              <a:rPr lang="en-US" baseline="0" dirty="0" smtClean="0"/>
              <a:t>-- </a:t>
            </a:r>
            <a:r>
              <a:rPr lang="en-US" b="1" baseline="0" dirty="0" err="1" smtClean="0"/>
              <a:t>w_ij,kl</a:t>
            </a:r>
            <a:r>
              <a:rPr lang="en-US" baseline="0" dirty="0" smtClean="0"/>
              <a:t> -&gt; </a:t>
            </a:r>
            <a:r>
              <a:rPr lang="en-US" baseline="0" dirty="0" err="1" smtClean="0"/>
              <a:t>Jaccard</a:t>
            </a:r>
            <a:r>
              <a:rPr lang="en-US" baseline="0" dirty="0" smtClean="0"/>
              <a:t> normalization distance + smoothing</a:t>
            </a:r>
            <a:endParaRPr lang="en-US" baseline="0" dirty="0"/>
          </a:p>
          <a:p>
            <a:pPr>
              <a:buFont typeface="Arial" charset="0"/>
              <a:buNone/>
            </a:pPr>
            <a:r>
              <a:rPr lang="en-US" baseline="0" dirty="0" smtClean="0"/>
              <a:t>-- </a:t>
            </a:r>
            <a:r>
              <a:rPr lang="en-US" b="1" baseline="0" dirty="0" err="1" smtClean="0"/>
              <a:t>s_ij</a:t>
            </a:r>
            <a:r>
              <a:rPr lang="en-US" b="1" baseline="0" dirty="0" smtClean="0"/>
              <a:t> </a:t>
            </a:r>
            <a:r>
              <a:rPr lang="en-US" baseline="0" dirty="0" smtClean="0"/>
              <a:t>-&gt; </a:t>
            </a:r>
            <a:r>
              <a:rPr lang="en-US" baseline="0" dirty="0" err="1" smtClean="0"/>
              <a:t>pairwise</a:t>
            </a:r>
            <a:r>
              <a:rPr lang="en-US" baseline="0" dirty="0" smtClean="0"/>
              <a:t> similarity measure (</a:t>
            </a:r>
            <a:r>
              <a:rPr lang="en-US" baseline="0" dirty="0" err="1" smtClean="0"/>
              <a:t>Jaccard</a:t>
            </a:r>
            <a:r>
              <a:rPr lang="en-US" baseline="0" dirty="0" smtClean="0"/>
              <a:t> on words + other properties of entities like dates</a:t>
            </a:r>
          </a:p>
          <a:p>
            <a:pPr>
              <a:buFont typeface="Arial" charset="0"/>
              <a:buNone/>
            </a:pPr>
            <a:r>
              <a:rPr lang="en-US" baseline="0" dirty="0" smtClean="0"/>
              <a:t>-- </a:t>
            </a:r>
            <a:r>
              <a:rPr lang="en-US" b="1" baseline="0" dirty="0" smtClean="0"/>
              <a:t>threshold</a:t>
            </a:r>
            <a:r>
              <a:rPr lang="en-US" baseline="0" dirty="0" smtClean="0"/>
              <a:t> -&gt; </a:t>
            </a:r>
            <a:r>
              <a:rPr lang="en-US" b="1" baseline="0" dirty="0" smtClean="0"/>
              <a:t>0.25</a:t>
            </a:r>
            <a:r>
              <a:rPr lang="en-US" baseline="0" dirty="0" smtClean="0"/>
              <a:t> in experiments – correlated with leveling of F-measure; can use as pr/recall tradeoff</a:t>
            </a:r>
          </a:p>
          <a:p>
            <a:pPr>
              <a:buFont typeface="Arial" charset="0"/>
              <a:buNone/>
            </a:pPr>
            <a:r>
              <a:rPr lang="en-US" baseline="0" dirty="0" smtClean="0"/>
              <a:t>++ include inverted index suggestions in S as well...</a:t>
            </a:r>
          </a:p>
          <a:p>
            <a:pPr>
              <a:buFont typeface="Arial" charset="0"/>
              <a:buNone/>
            </a:pPr>
            <a:endParaRPr lang="en-US" baseline="0" dirty="0" smtClean="0"/>
          </a:p>
          <a:p>
            <a:pPr>
              <a:buFont typeface="Arial" charset="0"/>
              <a:buNone/>
            </a:pPr>
            <a:r>
              <a:rPr lang="en-US" b="1" baseline="0" dirty="0" smtClean="0"/>
              <a:t>Information propagation </a:t>
            </a:r>
            <a:r>
              <a:rPr lang="en-US" baseline="0" dirty="0" smtClean="0"/>
              <a:t>on the graph (fire analogy)</a:t>
            </a:r>
          </a:p>
          <a:p>
            <a:pPr>
              <a:buFont typeface="Arial" charset="0"/>
              <a:buNone/>
            </a:pPr>
            <a:r>
              <a:rPr lang="en-US" baseline="0" dirty="0" smtClean="0"/>
              <a:t>All score updates &amp; score computation are </a:t>
            </a:r>
            <a:r>
              <a:rPr lang="en-US" b="1" baseline="0" dirty="0" smtClean="0"/>
              <a:t>local</a:t>
            </a:r>
            <a:r>
              <a:rPr lang="en-US" baseline="0" dirty="0" smtClean="0"/>
              <a:t> in the graph -&gt; efficient implementation</a:t>
            </a:r>
          </a:p>
          <a:p>
            <a:pPr>
              <a:buFont typeface="Arial" charset="0"/>
              <a:buNone/>
            </a:pPr>
            <a:r>
              <a:rPr lang="en-US" baseline="0" dirty="0" smtClean="0"/>
              <a:t>Starting seed not that important on the datasets tested</a:t>
            </a:r>
          </a:p>
        </p:txBody>
      </p:sp>
      <p:sp>
        <p:nvSpPr>
          <p:cNvPr id="4" name="Slide Number Placeholder 3"/>
          <p:cNvSpPr>
            <a:spLocks noGrp="1"/>
          </p:cNvSpPr>
          <p:nvPr>
            <p:ph type="sldNum" sz="quarter" idx="10"/>
          </p:nvPr>
        </p:nvSpPr>
        <p:spPr/>
        <p:txBody>
          <a:bodyPr/>
          <a:lstStyle/>
          <a:p>
            <a:pPr>
              <a:defRPr/>
            </a:pPr>
            <a:fld id="{49BF53D5-260A-4A57-9511-46410CA9C8C6}" type="slidenum">
              <a:rPr lang="en-US" smtClean="0"/>
              <a:pPr>
                <a:defRPr/>
              </a:pPr>
              <a:t>183</a:t>
            </a:fld>
            <a:endParaRPr lang="en-US"/>
          </a:p>
        </p:txBody>
      </p:sp>
    </p:spTree>
    <p:extLst>
      <p:ext uri="{BB962C8B-B14F-4D97-AF65-F5344CB8AC3E}">
        <p14:creationId xmlns:p14="http://schemas.microsoft.com/office/powerpoint/2010/main" val="83556080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for 2 clean</a:t>
            </a:r>
            <a:r>
              <a:rPr lang="en-US" baseline="0" dirty="0" smtClean="0"/>
              <a:t> knowledge graphs</a:t>
            </a:r>
          </a:p>
          <a:p>
            <a:endParaRPr lang="en-US" dirty="0" smtClean="0"/>
          </a:p>
          <a:p>
            <a:r>
              <a:rPr lang="en-US" dirty="0" smtClean="0"/>
              <a:t>3 is the iteration step</a:t>
            </a:r>
          </a:p>
          <a:p>
            <a:r>
              <a:rPr lang="en-US" dirty="0" smtClean="0"/>
              <a:t>We have not yet succeeded in proving a theoretical condition under which the iteration of Equations (12) and (13) reaches a </a:t>
            </a:r>
            <a:r>
              <a:rPr lang="en-US" dirty="0" err="1" smtClean="0"/>
              <a:t>fixpoint</a:t>
            </a:r>
            <a:r>
              <a:rPr lang="en-US" dirty="0" smtClean="0"/>
              <a:t>. In practice, we iterate until the entity pairs under the maximal assignments change no more (which is what we call convergence). In our experiments, this state was always reached after a few iterations. We note that one could always enforce convergence of such iterations by introducing a progressively increasing dampening factor.</a:t>
            </a:r>
          </a:p>
          <a:p>
            <a:r>
              <a:rPr lang="en-US" dirty="0" smtClean="0"/>
              <a:t>4 is the final step. In practice, we found that the class information is of less use for the equivalence of instances. This may be because of different granularities in the class hierarchies. It might also be because some ontologies use classes to express certain properties (</a:t>
            </a:r>
            <a:r>
              <a:rPr lang="en-US" dirty="0" err="1" smtClean="0"/>
              <a:t>MaleSingers</a:t>
            </a:r>
            <a:r>
              <a:rPr lang="en-US" dirty="0" smtClean="0"/>
              <a:t>), whereas others use relations for the same purpose (gender = male). Therefore, we compute the class equivalences only after the instance equivalences have been computed.</a:t>
            </a:r>
          </a:p>
          <a:p>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184</a:t>
            </a:fld>
            <a:endParaRPr lang="el-GR"/>
          </a:p>
        </p:txBody>
      </p:sp>
    </p:spTree>
    <p:extLst>
      <p:ext uri="{BB962C8B-B14F-4D97-AF65-F5344CB8AC3E}">
        <p14:creationId xmlns:p14="http://schemas.microsoft.com/office/powerpoint/2010/main" val="60243793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1" dirty="0" smtClean="0"/>
              <a:t>Literals: </a:t>
            </a:r>
            <a:r>
              <a:rPr lang="en-US" dirty="0" smtClean="0"/>
              <a:t>Then we set the probability </a:t>
            </a:r>
            <a:r>
              <a:rPr lang="en-US" dirty="0" err="1" smtClean="0"/>
              <a:t>Pr</a:t>
            </a:r>
            <a:r>
              <a:rPr lang="en-US" dirty="0" smtClean="0"/>
              <a:t>(x ≡ y) to 1 if x and y are </a:t>
            </a:r>
            <a:r>
              <a:rPr lang="en-US" b="1" dirty="0" smtClean="0"/>
              <a:t>identical</a:t>
            </a:r>
            <a:r>
              <a:rPr lang="en-US" dirty="0" smtClean="0"/>
              <a:t> literals, to 0 otherwise. The goal of this work is to show that even with such a simple, domain-agnostic, similarity comparison between literals our probabilistic model is able to align ontologies with high precision; obviously, precision could be raised even higher by implementing more elaborate literal similarity functions. </a:t>
            </a:r>
          </a:p>
          <a:p>
            <a:r>
              <a:rPr lang="en-US" b="1" dirty="0" smtClean="0"/>
              <a:t>Entities: </a:t>
            </a:r>
            <a:r>
              <a:rPr lang="en-US" dirty="0" smtClean="0"/>
              <a:t>Note that the probability of x ≡ x’ (x matches x’) depends recursively on the probabilities of other equivalences. These other equivalences may hold either between instances or between literals (as long as,</a:t>
            </a:r>
            <a:r>
              <a:rPr lang="en-US" baseline="0" dirty="0" smtClean="0"/>
              <a:t> for literals we choose a more elaborate similarity function).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formulas we have just established estimate the equivalence between two entities that reside in two different ontologies, if there is a relation r that is common to the </a:t>
            </a:r>
            <a:r>
              <a:rPr lang="en-US" dirty="0" err="1" smtClean="0"/>
              <a:t>ontologi</a:t>
            </a:r>
            <a:endParaRPr lang="el-GR" dirty="0" smtClean="0"/>
          </a:p>
          <a:p>
            <a:r>
              <a:rPr lang="en-US" b="1" baseline="0" dirty="0" smtClean="0"/>
              <a:t>Classes: </a:t>
            </a:r>
            <a:r>
              <a:rPr lang="en-US" dirty="0" smtClean="0"/>
              <a:t>we aim to find out not whether one class c of one ontology is equivalent to another class c 0 of another ontology, but whether c is a subclass of c 0 , c ⊆ c 0 . Intuitively, the probability </a:t>
            </a:r>
            <a:r>
              <a:rPr lang="en-US" dirty="0" err="1" smtClean="0"/>
              <a:t>Pr</a:t>
            </a:r>
            <a:r>
              <a:rPr lang="en-US" dirty="0" smtClean="0"/>
              <a:t>(c ⊆ c 0 ) shall be proportional to the number of instances of c that are also instances of c 0</a:t>
            </a:r>
            <a:endParaRPr lang="en-US" b="1" dirty="0" smtClean="0"/>
          </a:p>
          <a:p>
            <a:r>
              <a:rPr lang="en-US" dirty="0" smtClean="0"/>
              <a:t>The Equality of Relations can be solved analogously to the </a:t>
            </a:r>
            <a:r>
              <a:rPr lang="en-US" dirty="0" err="1" smtClean="0"/>
              <a:t>subsumption</a:t>
            </a:r>
            <a:r>
              <a:rPr lang="en-US" dirty="0" smtClean="0"/>
              <a:t> of classes.</a:t>
            </a:r>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185</a:t>
            </a:fld>
            <a:endParaRPr lang="el-GR"/>
          </a:p>
        </p:txBody>
      </p:sp>
    </p:spTree>
    <p:extLst>
      <p:ext uri="{BB962C8B-B14F-4D97-AF65-F5344CB8AC3E}">
        <p14:creationId xmlns:p14="http://schemas.microsoft.com/office/powerpoint/2010/main" val="291646431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noRot="1" noChangeAspect="1"/>
          </p:cNvSpPr>
          <p:nvPr>
            <p:ph type="sldImg"/>
          </p:nvPr>
        </p:nvSpPr>
        <p:spPr>
          <a:prstGeom prst="rect">
            <a:avLst/>
          </a:prstGeom>
        </p:spPr>
        <p:txBody>
          <a:bodyPr/>
          <a:lstStyle/>
          <a:p>
            <a:endParaRPr/>
          </a:p>
        </p:txBody>
      </p:sp>
      <p:sp>
        <p:nvSpPr>
          <p:cNvPr id="560" name="Shape 560"/>
          <p:cNvSpPr>
            <a:spLocks noGrp="1"/>
          </p:cNvSpPr>
          <p:nvPr>
            <p:ph type="body" sz="quarter" idx="1"/>
          </p:nvPr>
        </p:nvSpPr>
        <p:spPr>
          <a:prstGeom prst="rect">
            <a:avLst/>
          </a:prstGeom>
        </p:spPr>
        <p:txBody>
          <a:bodyPr/>
          <a:lstStyle/>
          <a:p>
            <a:r>
              <a:t>small number of human provided examples!! demo in SIGMOD17</a:t>
            </a:r>
          </a:p>
        </p:txBody>
      </p:sp>
    </p:spTree>
    <p:extLst>
      <p:ext uri="{BB962C8B-B14F-4D97-AF65-F5344CB8AC3E}">
        <p14:creationId xmlns:p14="http://schemas.microsoft.com/office/powerpoint/2010/main" val="1674441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18</a:t>
            </a:fld>
            <a:endParaRPr lang="de-DE"/>
          </a:p>
        </p:txBody>
      </p:sp>
    </p:spTree>
    <p:extLst>
      <p:ext uri="{BB962C8B-B14F-4D97-AF65-F5344CB8AC3E}">
        <p14:creationId xmlns:p14="http://schemas.microsoft.com/office/powerpoint/2010/main" val="287080694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noRot="1" noChangeAspect="1"/>
          </p:cNvSpPr>
          <p:nvPr>
            <p:ph type="sldImg"/>
          </p:nvPr>
        </p:nvSpPr>
        <p:spPr>
          <a:prstGeom prst="rect">
            <a:avLst/>
          </a:prstGeom>
        </p:spPr>
        <p:txBody>
          <a:bodyPr/>
          <a:lstStyle/>
          <a:p>
            <a:endParaRPr/>
          </a:p>
        </p:txBody>
      </p:sp>
      <p:sp>
        <p:nvSpPr>
          <p:cNvPr id="560" name="Shape 560"/>
          <p:cNvSpPr>
            <a:spLocks noGrp="1"/>
          </p:cNvSpPr>
          <p:nvPr>
            <p:ph type="body" sz="quarter" idx="1"/>
          </p:nvPr>
        </p:nvSpPr>
        <p:spPr>
          <a:prstGeom prst="rect">
            <a:avLst/>
          </a:prstGeom>
        </p:spPr>
        <p:txBody>
          <a:bodyPr/>
          <a:lstStyle/>
          <a:p>
            <a:r>
              <a:t>small number of human provided examples!! demo in SIGMOD17</a:t>
            </a:r>
          </a:p>
        </p:txBody>
      </p:sp>
    </p:spTree>
    <p:extLst>
      <p:ext uri="{BB962C8B-B14F-4D97-AF65-F5344CB8AC3E}">
        <p14:creationId xmlns:p14="http://schemas.microsoft.com/office/powerpoint/2010/main" val="167444188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prstGeom prst="rect">
            <a:avLst/>
          </a:prstGeom>
        </p:spPr>
        <p:txBody>
          <a:bodyPr/>
          <a:lstStyle/>
          <a:p>
            <a:endParaRPr/>
          </a:p>
        </p:txBody>
      </p:sp>
      <p:sp>
        <p:nvSpPr>
          <p:cNvPr id="567" name="Shape 567"/>
          <p:cNvSpPr>
            <a:spLocks noGrp="1"/>
          </p:cNvSpPr>
          <p:nvPr>
            <p:ph type="body" sz="quarter" idx="1"/>
          </p:nvPr>
        </p:nvSpPr>
        <p:spPr>
          <a:prstGeom prst="rect">
            <a:avLst/>
          </a:prstGeom>
        </p:spPr>
        <p:txBody>
          <a:bodyPr/>
          <a:lstStyle/>
          <a:p>
            <a:r>
              <a:t>exploit PL cutting edge results for more expressive rules</a:t>
            </a:r>
          </a:p>
        </p:txBody>
      </p:sp>
    </p:spTree>
    <p:extLst>
      <p:ext uri="{BB962C8B-B14F-4D97-AF65-F5344CB8AC3E}">
        <p14:creationId xmlns:p14="http://schemas.microsoft.com/office/powerpoint/2010/main" val="226659604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l-GR" smtClean="0"/>
          </a:p>
        </p:txBody>
      </p:sp>
    </p:spTree>
    <p:extLst>
      <p:ext uri="{BB962C8B-B14F-4D97-AF65-F5344CB8AC3E}">
        <p14:creationId xmlns:p14="http://schemas.microsoft.com/office/powerpoint/2010/main" val="192495044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l-GR" dirty="0" smtClean="0"/>
              <a:t>only this </a:t>
            </a:r>
            <a:r>
              <a:rPr lang="en-CA" altLang="el-GR" dirty="0" err="1" smtClean="0"/>
              <a:t>algo</a:t>
            </a:r>
            <a:r>
              <a:rPr lang="en-CA" altLang="el-GR" dirty="0" smtClean="0"/>
              <a:t> for clean-clean ER</a:t>
            </a:r>
          </a:p>
          <a:p>
            <a:pPr eaLnBrk="1" hangingPunct="1"/>
            <a:r>
              <a:rPr lang="en-CA" altLang="el-GR" dirty="0" smtClean="0"/>
              <a:t>there is only match for each entity</a:t>
            </a:r>
          </a:p>
        </p:txBody>
      </p:sp>
    </p:spTree>
    <p:extLst>
      <p:ext uri="{BB962C8B-B14F-4D97-AF65-F5344CB8AC3E}">
        <p14:creationId xmlns:p14="http://schemas.microsoft.com/office/powerpoint/2010/main" val="107658471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l-GR" smtClean="0"/>
          </a:p>
        </p:txBody>
      </p:sp>
    </p:spTree>
    <p:extLst>
      <p:ext uri="{BB962C8B-B14F-4D97-AF65-F5344CB8AC3E}">
        <p14:creationId xmlns:p14="http://schemas.microsoft.com/office/powerpoint/2010/main" val="21671051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l-GR" smtClean="0"/>
          </a:p>
        </p:txBody>
      </p:sp>
    </p:spTree>
    <p:extLst>
      <p:ext uri="{BB962C8B-B14F-4D97-AF65-F5344CB8AC3E}">
        <p14:creationId xmlns:p14="http://schemas.microsoft.com/office/powerpoint/2010/main" val="77244020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l-GR" smtClean="0"/>
          </a:p>
        </p:txBody>
      </p:sp>
    </p:spTree>
    <p:extLst>
      <p:ext uri="{BB962C8B-B14F-4D97-AF65-F5344CB8AC3E}">
        <p14:creationId xmlns:p14="http://schemas.microsoft.com/office/powerpoint/2010/main" val="316595633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l-GR" b="0" dirty="0" smtClean="0"/>
          </a:p>
        </p:txBody>
      </p:sp>
    </p:spTree>
    <p:extLst>
      <p:ext uri="{BB962C8B-B14F-4D97-AF65-F5344CB8AC3E}">
        <p14:creationId xmlns:p14="http://schemas.microsoft.com/office/powerpoint/2010/main" val="136697235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l-GR" dirty="0" smtClean="0"/>
              <a:t>Transitive</a:t>
            </a:r>
            <a:r>
              <a:rPr lang="en-CA" altLang="el-GR" baseline="0" dirty="0" smtClean="0"/>
              <a:t> Closure: the standard approach</a:t>
            </a:r>
          </a:p>
          <a:p>
            <a:pPr eaLnBrk="1" hangingPunct="1"/>
            <a:r>
              <a:rPr lang="en-CA" altLang="el-GR" b="1" baseline="0" dirty="0" smtClean="0"/>
              <a:t>But</a:t>
            </a:r>
          </a:p>
          <a:p>
            <a:pPr marL="171450" indent="-171450" eaLnBrk="1" hangingPunct="1">
              <a:buFont typeface="Arial" panose="020B0604020202020204" pitchFamily="34" charset="0"/>
              <a:buChar char="•"/>
            </a:pPr>
            <a:r>
              <a:rPr lang="en-CA" altLang="el-GR" dirty="0" smtClean="0"/>
              <a:t>May put together many dissimilar records (low threshold)</a:t>
            </a:r>
          </a:p>
          <a:p>
            <a:pPr marL="171450" indent="-171450" eaLnBrk="1" hangingPunct="1">
              <a:buFont typeface="Arial" panose="020B0604020202020204" pitchFamily="34" charset="0"/>
              <a:buChar char="•"/>
            </a:pPr>
            <a:r>
              <a:rPr lang="en-CA" altLang="el-GR" dirty="0" smtClean="0"/>
              <a:t>May split many similar records (high thresholds)</a:t>
            </a:r>
          </a:p>
          <a:p>
            <a:pPr marL="171450" indent="-171450" eaLnBrk="1" hangingPunct="1">
              <a:buFont typeface="Arial" panose="020B0604020202020204" pitchFamily="34" charset="0"/>
              <a:buChar char="•"/>
            </a:pPr>
            <a:r>
              <a:rPr lang="en-CA" altLang="el-GR" dirty="0" smtClean="0"/>
              <a:t>Very sensitive to the value of the threshold used for the similarity join</a:t>
            </a:r>
          </a:p>
          <a:p>
            <a:pPr eaLnBrk="1" hangingPunct="1"/>
            <a:endParaRPr lang="en-CA" altLang="el-GR" b="0" dirty="0" smtClean="0"/>
          </a:p>
          <a:p>
            <a:pPr eaLnBrk="1" hangingPunct="1"/>
            <a:endParaRPr lang="en-CA" altLang="el-GR" dirty="0" smtClean="0"/>
          </a:p>
        </p:txBody>
      </p:sp>
    </p:spTree>
    <p:extLst>
      <p:ext uri="{BB962C8B-B14F-4D97-AF65-F5344CB8AC3E}">
        <p14:creationId xmlns:p14="http://schemas.microsoft.com/office/powerpoint/2010/main" val="284605759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CENTER algorithm performs clustering by partitioning the similarity graph into clusters that have a center, and all records in each cluster are similar to the center of the cluster. The input</a:t>
            </a:r>
            <a:r>
              <a:rPr lang="en-US" baseline="0" dirty="0" smtClean="0"/>
              <a:t> should be </a:t>
            </a:r>
            <a:r>
              <a:rPr lang="en-US" dirty="0" smtClean="0"/>
              <a:t>sorted in decreasing order of similarity scores. For the first </a:t>
            </a:r>
            <a:r>
              <a:rPr lang="en-US" baseline="0" dirty="0" smtClean="0"/>
              <a:t>edge </a:t>
            </a:r>
            <a:r>
              <a:rPr lang="en-US" dirty="0" smtClean="0"/>
              <a:t>u-v,</a:t>
            </a:r>
            <a:r>
              <a:rPr lang="en-US" baseline="0" dirty="0" smtClean="0"/>
              <a:t> </a:t>
            </a:r>
            <a:r>
              <a:rPr lang="en-US" dirty="0" smtClean="0"/>
              <a:t>the center of the cluster is the node with the</a:t>
            </a:r>
            <a:r>
              <a:rPr lang="en-US" baseline="0" dirty="0" smtClean="0"/>
              <a:t> highest average weight across all its adjacent edge</a:t>
            </a:r>
            <a:r>
              <a:rPr lang="en-US" dirty="0" smtClean="0"/>
              <a:t>. All the subsequent nodes w that are similar to u (i.e., appear in a pair (u, w) in the list) are assigned to the cluster of u and are not considered again</a:t>
            </a:r>
            <a:r>
              <a:rPr lang="en-US" baseline="0" dirty="0" smtClean="0"/>
              <a:t> – as long as they are not centers themselves. </a:t>
            </a:r>
            <a:r>
              <a:rPr lang="en-US" dirty="0" smtClean="0"/>
              <a:t>This algorithm could result in more clusters than Connected Components</a:t>
            </a:r>
            <a:r>
              <a:rPr lang="en-US" baseline="0" dirty="0" smtClean="0"/>
              <a:t> </a:t>
            </a:r>
            <a:r>
              <a:rPr lang="en-US" dirty="0" smtClean="0"/>
              <a:t>since it assigns to a cluster only those records that are similar to the center of the cluster.</a:t>
            </a:r>
          </a:p>
          <a:p>
            <a:pPr eaLnBrk="1" hangingPunct="1"/>
            <a:endParaRPr lang="en-US" altLang="el-GR" dirty="0" smtClean="0"/>
          </a:p>
          <a:p>
            <a:pPr eaLnBrk="1" hangingPunct="1"/>
            <a:r>
              <a:rPr lang="en-US" altLang="el-GR" dirty="0" smtClean="0"/>
              <a:t>MIGHT BE A PROBLEM HERE!!!</a:t>
            </a:r>
            <a:endParaRPr lang="en-CA" altLang="el-GR" dirty="0" smtClean="0"/>
          </a:p>
        </p:txBody>
      </p:sp>
    </p:spTree>
    <p:extLst>
      <p:ext uri="{BB962C8B-B14F-4D97-AF65-F5344CB8AC3E}">
        <p14:creationId xmlns:p14="http://schemas.microsoft.com/office/powerpoint/2010/main" val="3099267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basis of this</a:t>
            </a:r>
            <a:r>
              <a:rPr lang="en-US" baseline="0" dirty="0" smtClean="0"/>
              <a:t> tutorial</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19</a:t>
            </a:fld>
            <a:endParaRPr lang="el-GR"/>
          </a:p>
        </p:txBody>
      </p:sp>
    </p:spTree>
    <p:extLst>
      <p:ext uri="{BB962C8B-B14F-4D97-AF65-F5344CB8AC3E}">
        <p14:creationId xmlns:p14="http://schemas.microsoft.com/office/powerpoint/2010/main" val="252693864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It performs similar to CENTER, but merges two clusters ci and </a:t>
            </a:r>
            <a:r>
              <a:rPr lang="en-US" dirty="0" err="1" smtClean="0"/>
              <a:t>cj</a:t>
            </a:r>
            <a:r>
              <a:rPr lang="en-US" dirty="0" smtClean="0"/>
              <a:t> whenever a record similar to the center node of </a:t>
            </a:r>
            <a:r>
              <a:rPr lang="en-US" dirty="0" err="1" smtClean="0"/>
              <a:t>cj</a:t>
            </a:r>
            <a:r>
              <a:rPr lang="en-US" dirty="0" smtClean="0"/>
              <a:t> is in the cluster ci, i.e., a record that is similar to the center of the cluster ci is similar to the center of </a:t>
            </a:r>
            <a:r>
              <a:rPr lang="en-US" dirty="0" err="1" smtClean="0"/>
              <a:t>cj</a:t>
            </a:r>
            <a:r>
              <a:rPr lang="en-US" dirty="0" smtClean="0"/>
              <a:t> . Again, the first time a node u appears in a pair, it is assigned as the center of the cluster. All the subsequent nodes v that appear in a pair (u, v) in the scan and are not assigned to any cluster, are assigned to the cluster of u, and are not assigned as the center of any other cluster. Whenever a pair (u, v′ ) is encountered such that v ′ is already in another cluster, the cluster of u is merged with the cluster of v ′. </a:t>
            </a:r>
          </a:p>
          <a:p>
            <a:pPr eaLnBrk="1" hangingPunct="1"/>
            <a:r>
              <a:rPr lang="en-US" dirty="0" smtClean="0"/>
              <a:t>MERGE-CENTER creates fewer clusters for the sample graph than the CENTER algorithm, but more than the Partitioning algorithm.</a:t>
            </a:r>
            <a:endParaRPr lang="en-CA" altLang="el-GR" dirty="0" smtClean="0"/>
          </a:p>
        </p:txBody>
      </p:sp>
    </p:spTree>
    <p:extLst>
      <p:ext uri="{BB962C8B-B14F-4D97-AF65-F5344CB8AC3E}">
        <p14:creationId xmlns:p14="http://schemas.microsoft.com/office/powerpoint/2010/main" val="346430249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buAutoNum type="alphaLcPeriod"/>
            </a:pPr>
            <a:r>
              <a:rPr lang="en-US" dirty="0" smtClean="0"/>
              <a:t>Let each vertex in G be initially unmarked. </a:t>
            </a:r>
          </a:p>
          <a:p>
            <a:pPr marL="228600" indent="-228600" eaLnBrk="1" hangingPunct="1">
              <a:buAutoNum type="alphaLcPeriod"/>
            </a:pPr>
            <a:r>
              <a:rPr lang="en-US" dirty="0" smtClean="0"/>
              <a:t>Calculate the degree of each vertex u ∈ U. </a:t>
            </a:r>
          </a:p>
          <a:p>
            <a:pPr marL="228600" indent="-228600" eaLnBrk="1" hangingPunct="1">
              <a:buAutoNum type="alphaLcPeriod"/>
            </a:pPr>
            <a:r>
              <a:rPr lang="en-US" dirty="0" smtClean="0"/>
              <a:t>Let the highest degree unmarked vertex be a star center, and construct a cluster from the center and its associated vertices. Mark each node in the newly constructed star. </a:t>
            </a:r>
          </a:p>
          <a:p>
            <a:pPr marL="228600" indent="-228600" eaLnBrk="1" hangingPunct="1">
              <a:buAutoNum type="alphaLcPeriod"/>
            </a:pPr>
            <a:r>
              <a:rPr lang="en-US" dirty="0" smtClean="0"/>
              <a:t>Repeat step c until all the nodes are marked.</a:t>
            </a:r>
            <a:endParaRPr lang="en-CA" altLang="el-GR" dirty="0" smtClean="0"/>
          </a:p>
        </p:txBody>
      </p:sp>
    </p:spTree>
    <p:extLst>
      <p:ext uri="{BB962C8B-B14F-4D97-AF65-F5344CB8AC3E}">
        <p14:creationId xmlns:p14="http://schemas.microsoft.com/office/powerpoint/2010/main" val="239007452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Two phases:</a:t>
            </a:r>
          </a:p>
          <a:p>
            <a:pPr marL="228600" indent="-228600" eaLnBrk="1" hangingPunct="1">
              <a:buFont typeface="+mj-lt"/>
              <a:buAutoNum type="arabicPeriod"/>
            </a:pPr>
            <a:r>
              <a:rPr lang="en-US" dirty="0" smtClean="0"/>
              <a:t>The seeds of the clusters are specified, which is similar to selecting star centers in the Star algorithm. </a:t>
            </a:r>
          </a:p>
          <a:p>
            <a:pPr marL="228600" indent="-228600" eaLnBrk="1" hangingPunct="1">
              <a:buFont typeface="+mj-lt"/>
              <a:buAutoNum type="arabicPeriod"/>
            </a:pPr>
            <a:r>
              <a:rPr lang="en-US" dirty="0" smtClean="0"/>
              <a:t>Vertices are assigned to clusters associated with seeds. This phase is similar to the re-assignment phase in the K-means algorithm. </a:t>
            </a:r>
          </a:p>
          <a:p>
            <a:pPr marL="0" indent="0" eaLnBrk="1" hangingPunct="1">
              <a:buFont typeface="+mj-lt"/>
              <a:buNone/>
            </a:pPr>
            <a:endParaRPr lang="en-US" dirty="0" smtClean="0"/>
          </a:p>
          <a:p>
            <a:pPr marL="0" indent="0" eaLnBrk="1" hangingPunct="1">
              <a:buFont typeface="+mj-lt"/>
              <a:buNone/>
            </a:pPr>
            <a:r>
              <a:rPr lang="en-US" dirty="0" smtClean="0"/>
              <a:t>Name</a:t>
            </a:r>
            <a:r>
              <a:rPr lang="en-US" baseline="0" dirty="0" smtClean="0"/>
              <a:t>s of algorithms:</a:t>
            </a:r>
          </a:p>
          <a:p>
            <a:pPr marL="0" indent="0" eaLnBrk="1" hangingPunct="1">
              <a:buFont typeface="+mj-lt"/>
              <a:buNone/>
            </a:pPr>
            <a:r>
              <a:rPr lang="en-US" dirty="0" smtClean="0"/>
              <a:t>Sequential Rippling (</a:t>
            </a:r>
            <a:r>
              <a:rPr lang="en-US" b="1" dirty="0" smtClean="0"/>
              <a:t>SR</a:t>
            </a:r>
            <a:r>
              <a:rPr lang="en-US" dirty="0" smtClean="0"/>
              <a:t>)</a:t>
            </a:r>
          </a:p>
          <a:p>
            <a:pPr marL="0" indent="0" eaLnBrk="1" hangingPunct="1">
              <a:buFont typeface="+mj-lt"/>
              <a:buNone/>
            </a:pPr>
            <a:r>
              <a:rPr lang="en-US" dirty="0" smtClean="0"/>
              <a:t>Balanced Sequential Rippling (</a:t>
            </a:r>
            <a:r>
              <a:rPr lang="en-US" b="1" dirty="0" smtClean="0"/>
              <a:t>BSR</a:t>
            </a:r>
            <a:r>
              <a:rPr lang="en-US" dirty="0" smtClean="0"/>
              <a:t>)</a:t>
            </a:r>
          </a:p>
          <a:p>
            <a:pPr marL="0" indent="0" eaLnBrk="1" hangingPunct="1">
              <a:buFont typeface="+mj-lt"/>
              <a:buNone/>
            </a:pPr>
            <a:r>
              <a:rPr lang="en-US" dirty="0" smtClean="0"/>
              <a:t>Concurrent Rippling (</a:t>
            </a:r>
            <a:r>
              <a:rPr lang="en-US" b="1" dirty="0" smtClean="0"/>
              <a:t>CR</a:t>
            </a:r>
            <a:r>
              <a:rPr lang="en-US" dirty="0" smtClean="0"/>
              <a:t>)</a:t>
            </a:r>
          </a:p>
          <a:p>
            <a:pPr marL="0" indent="0" eaLnBrk="1" hangingPunct="1">
              <a:buFont typeface="+mj-lt"/>
              <a:buNone/>
            </a:pPr>
            <a:r>
              <a:rPr lang="en-US" dirty="0" smtClean="0"/>
              <a:t>Ordered Concurrent Rippling (</a:t>
            </a:r>
            <a:r>
              <a:rPr lang="en-US" b="1" dirty="0" smtClean="0"/>
              <a:t>OCR</a:t>
            </a:r>
            <a:r>
              <a:rPr lang="en-US" dirty="0" smtClean="0"/>
              <a:t>)</a:t>
            </a:r>
            <a:endParaRPr lang="en-CA" altLang="el-GR" dirty="0" smtClean="0"/>
          </a:p>
        </p:txBody>
      </p:sp>
    </p:spTree>
    <p:extLst>
      <p:ext uri="{BB962C8B-B14F-4D97-AF65-F5344CB8AC3E}">
        <p14:creationId xmlns:p14="http://schemas.microsoft.com/office/powerpoint/2010/main" val="281307860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l-GR" smtClean="0"/>
          </a:p>
        </p:txBody>
      </p:sp>
    </p:spTree>
    <p:extLst>
      <p:ext uri="{BB962C8B-B14F-4D97-AF65-F5344CB8AC3E}">
        <p14:creationId xmlns:p14="http://schemas.microsoft.com/office/powerpoint/2010/main" val="66825494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l-GR" smtClean="0"/>
          </a:p>
        </p:txBody>
      </p:sp>
    </p:spTree>
    <p:extLst>
      <p:ext uri="{BB962C8B-B14F-4D97-AF65-F5344CB8AC3E}">
        <p14:creationId xmlns:p14="http://schemas.microsoft.com/office/powerpoint/2010/main" val="395149193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l-GR" smtClean="0"/>
          </a:p>
        </p:txBody>
      </p:sp>
    </p:spTree>
    <p:extLst>
      <p:ext uri="{BB962C8B-B14F-4D97-AF65-F5344CB8AC3E}">
        <p14:creationId xmlns:p14="http://schemas.microsoft.com/office/powerpoint/2010/main" val="251194632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l-GR" dirty="0" smtClean="0"/>
          </a:p>
        </p:txBody>
      </p:sp>
    </p:spTree>
    <p:extLst>
      <p:ext uri="{BB962C8B-B14F-4D97-AF65-F5344CB8AC3E}">
        <p14:creationId xmlns:p14="http://schemas.microsoft.com/office/powerpoint/2010/main" val="353964580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indent="0">
              <a:buNone/>
            </a:pPr>
            <a:r>
              <a:rPr lang="en-US" dirty="0" smtClean="0"/>
              <a:t>Map function</a:t>
            </a:r>
          </a:p>
          <a:p>
            <a:pPr marL="0" indent="0">
              <a:buNone/>
            </a:pPr>
            <a:r>
              <a:rPr lang="en-US" dirty="0" smtClean="0"/>
              <a:t> Input: an entity description </a:t>
            </a:r>
            <a:r>
              <a:rPr lang="en-US" dirty="0" err="1" smtClean="0"/>
              <a:t>ei</a:t>
            </a:r>
            <a:endParaRPr lang="en-US" dirty="0" smtClean="0"/>
          </a:p>
          <a:p>
            <a:pPr marL="0" indent="0">
              <a:buNone/>
            </a:pPr>
            <a:r>
              <a:rPr lang="en-US" dirty="0" smtClean="0"/>
              <a:t> Output: a (key, value) pair</a:t>
            </a:r>
          </a:p>
          <a:p>
            <a:pPr marL="0" indent="0">
              <a:buNone/>
            </a:pPr>
            <a:r>
              <a:rPr lang="en-US" dirty="0" smtClean="0"/>
              <a:t>key: the blocking key of </a:t>
            </a:r>
            <a:r>
              <a:rPr lang="en-US" dirty="0" err="1" smtClean="0"/>
              <a:t>ei</a:t>
            </a:r>
            <a:endParaRPr lang="en-US" dirty="0" smtClean="0"/>
          </a:p>
          <a:p>
            <a:pPr marL="0" indent="0">
              <a:buNone/>
            </a:pPr>
            <a:r>
              <a:rPr lang="en-US" dirty="0" smtClean="0"/>
              <a:t>value: the entire entity description </a:t>
            </a:r>
            <a:r>
              <a:rPr lang="en-US" dirty="0" err="1" smtClean="0"/>
              <a:t>ei</a:t>
            </a:r>
            <a:endParaRPr lang="en-US" dirty="0" smtClean="0"/>
          </a:p>
          <a:p>
            <a:pPr marL="0" indent="0">
              <a:buNone/>
            </a:pPr>
            <a:endParaRPr lang="en-US" dirty="0" smtClean="0"/>
          </a:p>
          <a:p>
            <a:pPr marL="0" indent="0">
              <a:buNone/>
            </a:pPr>
            <a:r>
              <a:rPr lang="en-US" dirty="0" smtClean="0"/>
              <a:t>Reduce function</a:t>
            </a:r>
          </a:p>
          <a:p>
            <a:pPr marL="0" indent="0">
              <a:buNone/>
            </a:pPr>
            <a:r>
              <a:rPr lang="en-US" dirty="0" smtClean="0"/>
              <a:t>Gathers all entities with the same key, creating a block. Then, it computes all similarities between the co-occurring entities</a:t>
            </a:r>
          </a:p>
          <a:p>
            <a:pPr marL="0" indent="0">
              <a:buNone/>
            </a:pPr>
            <a:r>
              <a:rPr lang="en-US" dirty="0" smtClean="0"/>
              <a:t>Input: A BKV along with descriptions with this BKV</a:t>
            </a:r>
          </a:p>
          <a:p>
            <a:pPr marL="0" indent="0">
              <a:buNone/>
            </a:pPr>
            <a:r>
              <a:rPr lang="en-US" dirty="0" smtClean="0"/>
              <a:t>Output: (key, value) pairs</a:t>
            </a:r>
          </a:p>
          <a:p>
            <a:pPr marL="0" indent="0">
              <a:buNone/>
            </a:pPr>
            <a:r>
              <a:rPr lang="en-US" dirty="0" smtClean="0"/>
              <a:t>key: </a:t>
            </a:r>
            <a:r>
              <a:rPr lang="en-US" dirty="0" err="1" smtClean="0"/>
              <a:t>i</a:t>
            </a:r>
            <a:r>
              <a:rPr lang="en-US" dirty="0" smtClean="0"/>
              <a:t>-j, the ids of a pair of descriptions, </a:t>
            </a:r>
            <a:r>
              <a:rPr lang="en-US" dirty="0" err="1" smtClean="0"/>
              <a:t>ei-ej</a:t>
            </a:r>
            <a:endParaRPr lang="en-US" dirty="0" smtClean="0"/>
          </a:p>
          <a:p>
            <a:pPr marL="0" indent="0">
              <a:buNone/>
            </a:pPr>
            <a:r>
              <a:rPr lang="en-US" dirty="0" smtClean="0"/>
              <a:t>value: Boolean value (1 for match, 0 for non-match)</a:t>
            </a: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209</a:t>
            </a:fld>
            <a:endParaRPr lang="el-GR"/>
          </a:p>
        </p:txBody>
      </p:sp>
    </p:spTree>
    <p:extLst>
      <p:ext uri="{BB962C8B-B14F-4D97-AF65-F5344CB8AC3E}">
        <p14:creationId xmlns:p14="http://schemas.microsoft.com/office/powerpoint/2010/main" val="125531477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Edge-based</a:t>
            </a:r>
            <a:r>
              <a:rPr lang="en-US" baseline="0" dirty="0" smtClean="0"/>
              <a:t> -&gt; baseline</a:t>
            </a:r>
            <a:endParaRPr lang="en-US" dirty="0" smtClean="0"/>
          </a:p>
          <a:p>
            <a:r>
              <a:rPr lang="en-US" dirty="0" smtClean="0"/>
              <a:t>Comparison-based -&gt;</a:t>
            </a:r>
            <a:r>
              <a:rPr lang="en-US" baseline="0" dirty="0" smtClean="0"/>
              <a:t> ideal for CEP and EP</a:t>
            </a:r>
          </a:p>
          <a:p>
            <a:r>
              <a:rPr lang="en-US" baseline="0" dirty="0" smtClean="0"/>
              <a:t>Edge-based -&gt; ideal for CNP and WNP (node-based pruning algorithms)</a:t>
            </a:r>
            <a:endParaRPr lang="en-US" dirty="0" smtClean="0"/>
          </a:p>
          <a:p>
            <a:r>
              <a:rPr lang="en-US" dirty="0" smtClean="0"/>
              <a:t>In the following examples, we focus on comparison-based,</a:t>
            </a:r>
            <a:r>
              <a:rPr lang="en-US" baseline="0" dirty="0" smtClean="0"/>
              <a:t> as it is easier to illustrate.</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212</a:t>
            </a:fld>
            <a:endParaRPr lang="el-GR"/>
          </a:p>
        </p:txBody>
      </p:sp>
    </p:spTree>
    <p:extLst>
      <p:ext uri="{BB962C8B-B14F-4D97-AF65-F5344CB8AC3E}">
        <p14:creationId xmlns:p14="http://schemas.microsoft.com/office/powerpoint/2010/main" val="248749515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could we improve this using </a:t>
            </a:r>
            <a:r>
              <a:rPr lang="en-US" dirty="0" err="1" smtClean="0"/>
              <a:t>Flink</a:t>
            </a:r>
            <a:r>
              <a:rPr lang="en-US" dirty="0" smtClean="0"/>
              <a:t>/Spark/</a:t>
            </a:r>
            <a:r>
              <a:rPr lang="en-US" dirty="0" err="1" smtClean="0"/>
              <a:t>Gradoop</a:t>
            </a:r>
            <a:r>
              <a:rPr lang="en-US" dirty="0" smtClean="0"/>
              <a:t>?</a:t>
            </a:r>
          </a:p>
          <a:p>
            <a:endParaRPr lang="en-US" dirty="0" smtClean="0"/>
          </a:p>
          <a:p>
            <a:r>
              <a:rPr lang="en-US" dirty="0" smtClean="0"/>
              <a:t>For e_1</a:t>
            </a:r>
            <a:r>
              <a:rPr lang="en-US" baseline="0" dirty="0" smtClean="0"/>
              <a:t> and e_2, the edge weight is 1/3 because it is given by the </a:t>
            </a:r>
            <a:r>
              <a:rPr lang="en-US" baseline="0" dirty="0" err="1" smtClean="0"/>
              <a:t>Jaccard</a:t>
            </a:r>
            <a:r>
              <a:rPr lang="en-US" baseline="0" dirty="0" smtClean="0"/>
              <a:t> Weighting Scheme. For e_1, we have the following list of blocks containing it: </a:t>
            </a:r>
            <a:r>
              <a:rPr lang="en-US" dirty="0" smtClean="0"/>
              <a:t>b</a:t>
            </a:r>
            <a:r>
              <a:rPr lang="en-US" baseline="-25000" dirty="0" smtClean="0"/>
              <a:t>1</a:t>
            </a:r>
            <a:r>
              <a:rPr lang="en-US" dirty="0" smtClean="0"/>
              <a:t>,b</a:t>
            </a:r>
            <a:r>
              <a:rPr lang="en-US" baseline="-25000" dirty="0" smtClean="0"/>
              <a:t>4</a:t>
            </a:r>
            <a:r>
              <a:rPr lang="en-US" dirty="0" smtClean="0"/>
              <a:t>,b</a:t>
            </a:r>
            <a:r>
              <a:rPr lang="en-US" baseline="-25000" dirty="0" smtClean="0"/>
              <a:t>6</a:t>
            </a:r>
            <a:r>
              <a:rPr lang="en-US" baseline="0" dirty="0" smtClean="0"/>
              <a:t>, while</a:t>
            </a:r>
            <a:r>
              <a:rPr lang="en-US" baseline="-25000" dirty="0" smtClean="0"/>
              <a:t> </a:t>
            </a:r>
            <a:r>
              <a:rPr lang="en-US" baseline="0" dirty="0" smtClean="0"/>
              <a:t>e_2 is contained only in </a:t>
            </a:r>
            <a:r>
              <a:rPr lang="en-US" dirty="0" smtClean="0"/>
              <a:t>b</a:t>
            </a:r>
            <a:r>
              <a:rPr lang="en-US" baseline="-25000" dirty="0" smtClean="0"/>
              <a:t>1</a:t>
            </a:r>
            <a:r>
              <a:rPr lang="en-US" baseline="0" dirty="0" smtClean="0"/>
              <a:t>. The </a:t>
            </a:r>
            <a:r>
              <a:rPr lang="en-US" baseline="0" dirty="0" err="1" smtClean="0"/>
              <a:t>Jaccard</a:t>
            </a:r>
            <a:r>
              <a:rPr lang="en-US" baseline="0" dirty="0" smtClean="0"/>
              <a:t> similarity of these two block lists is 1/3. Assuming that the overall weight threshold of WEP is ½, we get the two edges in the end.</a:t>
            </a:r>
            <a:endParaRPr lang="en-US" baseline="0" dirty="0"/>
          </a:p>
        </p:txBody>
      </p:sp>
      <p:sp>
        <p:nvSpPr>
          <p:cNvPr id="4" name="Slide Number Placeholder 3"/>
          <p:cNvSpPr>
            <a:spLocks noGrp="1"/>
          </p:cNvSpPr>
          <p:nvPr>
            <p:ph type="sldNum" sz="quarter" idx="10"/>
          </p:nvPr>
        </p:nvSpPr>
        <p:spPr/>
        <p:txBody>
          <a:bodyPr/>
          <a:lstStyle/>
          <a:p>
            <a:fld id="{FAB58CA1-B062-4BDE-B210-364694453E85}" type="slidenum">
              <a:rPr lang="el-GR" smtClean="0"/>
              <a:t>216</a:t>
            </a:fld>
            <a:endParaRPr lang="el-GR"/>
          </a:p>
        </p:txBody>
      </p:sp>
    </p:spTree>
    <p:extLst>
      <p:ext uri="{BB962C8B-B14F-4D97-AF65-F5344CB8AC3E}">
        <p14:creationId xmlns:p14="http://schemas.microsoft.com/office/powerpoint/2010/main" val="2441731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Sections 3</a:t>
            </a:r>
            <a:r>
              <a:rPr lang="en-US" baseline="0" dirty="0" smtClean="0"/>
              <a:t> and </a:t>
            </a:r>
            <a:r>
              <a:rPr lang="en-US" dirty="0" smtClean="0"/>
              <a:t>4</a:t>
            </a:r>
            <a:r>
              <a:rPr lang="en-US" baseline="0" dirty="0" smtClean="0"/>
              <a:t> pertain to the creation of blocks.</a:t>
            </a:r>
          </a:p>
          <a:p>
            <a:r>
              <a:rPr lang="en-US" baseline="0" dirty="0" smtClean="0"/>
              <a:t>Sections 5 and 6 pertain to the processing of blocks.</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20</a:t>
            </a:fld>
            <a:endParaRPr lang="el-GR"/>
          </a:p>
        </p:txBody>
      </p:sp>
    </p:spTree>
    <p:extLst>
      <p:ext uri="{BB962C8B-B14F-4D97-AF65-F5344CB8AC3E}">
        <p14:creationId xmlns:p14="http://schemas.microsoft.com/office/powerpoint/2010/main" val="103498060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to Partition Multicore Parallelization.</a:t>
            </a:r>
          </a:p>
          <a:p>
            <a:endParaRPr lang="en-US" dirty="0" smtClean="0"/>
          </a:p>
          <a:p>
            <a:r>
              <a:rPr lang="en-US" dirty="0" smtClean="0"/>
              <a:t>Prev. slide: different blocks are processed in different</a:t>
            </a:r>
            <a:r>
              <a:rPr lang="en-US" baseline="0" dirty="0" smtClean="0"/>
              <a:t> cluster nodes</a:t>
            </a:r>
          </a:p>
          <a:p>
            <a:r>
              <a:rPr lang="en-US" dirty="0" smtClean="0"/>
              <a:t>goal: create partitions that have similar</a:t>
            </a:r>
            <a:r>
              <a:rPr lang="en-US" baseline="0" dirty="0" smtClean="0"/>
              <a:t> workloads (similar #comparisons to execute)</a:t>
            </a:r>
            <a:endParaRPr lang="en-US" dirty="0" smtClean="0"/>
          </a:p>
          <a:p>
            <a:r>
              <a:rPr lang="en-US" dirty="0" smtClean="0"/>
              <a:t>sort</a:t>
            </a:r>
            <a:r>
              <a:rPr lang="en-US" baseline="0" dirty="0" smtClean="0"/>
              <a:t> blocks (</a:t>
            </a:r>
            <a:r>
              <a:rPr lang="en-US" baseline="0" dirty="0" err="1" smtClean="0"/>
              <a:t>desc</a:t>
            </a:r>
            <a:r>
              <a:rPr lang="en-US" baseline="0" dirty="0" smtClean="0"/>
              <a:t>. size) and assign the next biggest block to the next smallest partition. </a:t>
            </a:r>
          </a:p>
          <a:p>
            <a:r>
              <a:rPr lang="en-US" baseline="0" dirty="0" smtClean="0"/>
              <a:t>if not fitting (&gt;max size), add it to a new partition</a:t>
            </a:r>
          </a:p>
          <a:p>
            <a:r>
              <a:rPr lang="en-US" baseline="0" dirty="0" smtClean="0"/>
              <a:t>…and so on and so forth…</a:t>
            </a:r>
          </a:p>
          <a:p>
            <a:r>
              <a:rPr lang="en-US" baseline="0" dirty="0" smtClean="0"/>
              <a:t>Note: we do not require a given number of partitions; this is determined dynamically.</a:t>
            </a:r>
            <a:endParaRPr lang="en-US" dirty="0"/>
          </a:p>
        </p:txBody>
      </p:sp>
      <p:sp>
        <p:nvSpPr>
          <p:cNvPr id="4" name="Slide Number Placeholder 3"/>
          <p:cNvSpPr>
            <a:spLocks noGrp="1"/>
          </p:cNvSpPr>
          <p:nvPr>
            <p:ph type="sldNum" sz="quarter" idx="10"/>
          </p:nvPr>
        </p:nvSpPr>
        <p:spPr/>
        <p:txBody>
          <a:bodyPr/>
          <a:lstStyle/>
          <a:p>
            <a:fld id="{9D9EE23A-2F44-4098-BA72-E32137D62BF6}" type="slidenum">
              <a:rPr lang="en-US" smtClean="0">
                <a:solidFill>
                  <a:prstClr val="black"/>
                </a:solidFill>
              </a:rPr>
              <a:pPr/>
              <a:t>218</a:t>
            </a:fld>
            <a:endParaRPr lang="en-US">
              <a:solidFill>
                <a:prstClr val="black"/>
              </a:solidFill>
            </a:endParaRPr>
          </a:p>
        </p:txBody>
      </p:sp>
    </p:spTree>
    <p:extLst>
      <p:ext uri="{BB962C8B-B14F-4D97-AF65-F5344CB8AC3E}">
        <p14:creationId xmlns:p14="http://schemas.microsoft.com/office/powerpoint/2010/main" val="315301100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a:t>
            </a:r>
            <a:r>
              <a:rPr lang="en-US" baseline="0" dirty="0" smtClean="0"/>
              <a:t> in minutes. For the comparison-based strategy, the edge-centric algorithms (CEP &amp; WEP) are much faster than the node-centric ones (CNP &amp; WNP), and vice versa for the entity-based strategy. Both strategies significantly outperform the edge-based, which materializes the blocking graph. </a:t>
            </a:r>
            <a:endParaRPr lang="en-US" dirty="0" smtClean="0"/>
          </a:p>
          <a:p>
            <a:endParaRPr lang="en-US" dirty="0" smtClean="0"/>
          </a:p>
          <a:p>
            <a:r>
              <a:rPr lang="en-US" dirty="0" smtClean="0"/>
              <a:t>Using </a:t>
            </a:r>
            <a:r>
              <a:rPr lang="en-US" dirty="0" err="1" smtClean="0"/>
              <a:t>Flink</a:t>
            </a:r>
            <a:r>
              <a:rPr lang="en-US" dirty="0" smtClean="0"/>
              <a:t>/</a:t>
            </a:r>
            <a:r>
              <a:rPr lang="en-US" baseline="0" dirty="0" smtClean="0"/>
              <a:t>Spark instead of Hadoop should improve performance to a large extent, as they store intermediate results in memory instead of on-disk.</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219</a:t>
            </a:fld>
            <a:endParaRPr lang="el-GR"/>
          </a:p>
        </p:txBody>
      </p:sp>
    </p:spTree>
    <p:extLst>
      <p:ext uri="{BB962C8B-B14F-4D97-AF65-F5344CB8AC3E}">
        <p14:creationId xmlns:p14="http://schemas.microsoft.com/office/powerpoint/2010/main" val="394700030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could we improve this using </a:t>
            </a:r>
            <a:r>
              <a:rPr lang="en-US" dirty="0" err="1" smtClean="0"/>
              <a:t>Flink</a:t>
            </a:r>
            <a:r>
              <a:rPr lang="en-US" dirty="0" smtClean="0"/>
              <a:t>/Spark/</a:t>
            </a:r>
            <a:r>
              <a:rPr lang="en-US" dirty="0" err="1" smtClean="0"/>
              <a:t>Gradoop</a:t>
            </a:r>
            <a:r>
              <a:rPr lang="en-US" dirty="0" smtClean="0"/>
              <a:t>? </a:t>
            </a:r>
          </a:p>
          <a:p>
            <a:endParaRPr lang="en-US" dirty="0" smtClean="0"/>
          </a:p>
          <a:p>
            <a:r>
              <a:rPr lang="en-US" dirty="0" smtClean="0"/>
              <a:t>Time</a:t>
            </a:r>
            <a:r>
              <a:rPr lang="en-US" baseline="0" dirty="0" smtClean="0"/>
              <a:t> in minutes. The edge-centric algorithms (CEP &amp; WEP) are much faster than the node-centric ones (CNP &amp; WNP). The advanced strategy significantly outperforms the basic one, which materializes the blocking graph. The 3 weighting schemes have similar times. Speedup is almost linear.</a:t>
            </a:r>
          </a:p>
          <a:p>
            <a:endParaRPr lang="en-US" dirty="0" smtClean="0"/>
          </a:p>
          <a:p>
            <a:r>
              <a:rPr lang="en-US" dirty="0" smtClean="0"/>
              <a:t>Using </a:t>
            </a:r>
            <a:r>
              <a:rPr lang="en-US" dirty="0" err="1" smtClean="0"/>
              <a:t>Flink</a:t>
            </a:r>
            <a:r>
              <a:rPr lang="en-US" dirty="0" smtClean="0"/>
              <a:t>/</a:t>
            </a:r>
            <a:r>
              <a:rPr lang="en-US" baseline="0" dirty="0" smtClean="0"/>
              <a:t>Spark instead of </a:t>
            </a:r>
            <a:r>
              <a:rPr lang="en-US" baseline="0" dirty="0" err="1" smtClean="0"/>
              <a:t>Hadoop</a:t>
            </a:r>
            <a:r>
              <a:rPr lang="en-US" baseline="0" dirty="0" smtClean="0"/>
              <a:t> should improve performance to a large extent, as they store intermediate in memory instead of on-disk.</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220</a:t>
            </a:fld>
            <a:endParaRPr lang="el-GR"/>
          </a:p>
        </p:txBody>
      </p:sp>
    </p:spTree>
    <p:extLst>
      <p:ext uri="{BB962C8B-B14F-4D97-AF65-F5344CB8AC3E}">
        <p14:creationId xmlns:p14="http://schemas.microsoft.com/office/powerpoint/2010/main" val="263083466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a:p>
            <a:r>
              <a:rPr lang="de-DE"/>
              <a:t>----- Besprechungsnotizen (10/17/12 12:13) -----</a:t>
            </a:r>
          </a:p>
          <a:p>
            <a:r>
              <a:rPr lang="de-DE"/>
              <a:t>consider figure with overview</a:t>
            </a:r>
          </a:p>
          <a:p>
            <a:r>
              <a:rPr lang="de-DE"/>
              <a:t>unify Xes</a:t>
            </a:r>
          </a:p>
          <a:p>
            <a:endParaRPr lang="de-DE"/>
          </a:p>
          <a:p>
            <a:r>
              <a:rPr lang="de-DE"/>
              <a:t>unique mapping constraint example</a:t>
            </a:r>
          </a:p>
        </p:txBody>
      </p:sp>
      <p:sp>
        <p:nvSpPr>
          <p:cNvPr id="4" name="Foliennummernplatzhalter 3"/>
          <p:cNvSpPr>
            <a:spLocks noGrp="1"/>
          </p:cNvSpPr>
          <p:nvPr>
            <p:ph type="sldNum" sz="quarter" idx="10"/>
          </p:nvPr>
        </p:nvSpPr>
        <p:spPr/>
        <p:txBody>
          <a:bodyPr/>
          <a:lstStyle/>
          <a:p>
            <a:fld id="{6A8F3DCA-10DE-494A-957E-84CDB678C40F}" type="slidenum">
              <a:rPr lang="de-DE" smtClean="0"/>
              <a:pPr/>
              <a:t>221</a:t>
            </a:fld>
            <a:endParaRPr lang="de-DE" dirty="0"/>
          </a:p>
        </p:txBody>
      </p:sp>
    </p:spTree>
    <p:extLst>
      <p:ext uri="{BB962C8B-B14F-4D97-AF65-F5344CB8AC3E}">
        <p14:creationId xmlns:p14="http://schemas.microsoft.com/office/powerpoint/2010/main" val="103695146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just"/>
            <a:r>
              <a:rPr lang="en-US" smtClean="0"/>
              <a:t>Addresses Velocity.</a:t>
            </a:r>
            <a:endParaRPr lang="en-US" dirty="0" smtClean="0"/>
          </a:p>
        </p:txBody>
      </p:sp>
      <p:sp>
        <p:nvSpPr>
          <p:cNvPr id="4" name="Slide Number Placeholder 3"/>
          <p:cNvSpPr>
            <a:spLocks noGrp="1"/>
          </p:cNvSpPr>
          <p:nvPr>
            <p:ph type="sldNum" sz="quarter" idx="10"/>
          </p:nvPr>
        </p:nvSpPr>
        <p:spPr/>
        <p:txBody>
          <a:bodyPr/>
          <a:lstStyle/>
          <a:p>
            <a:fld id="{FAB58CA1-B062-4BDE-B210-364694453E85}" type="slidenum">
              <a:rPr lang="el-GR" smtClean="0"/>
              <a:t>227</a:t>
            </a:fld>
            <a:endParaRPr lang="el-GR"/>
          </a:p>
        </p:txBody>
      </p:sp>
    </p:spTree>
    <p:extLst>
      <p:ext uri="{BB962C8B-B14F-4D97-AF65-F5344CB8AC3E}">
        <p14:creationId xmlns:p14="http://schemas.microsoft.com/office/powerpoint/2010/main" val="401701970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just"/>
            <a:endParaRPr lang="en-US" dirty="0" smtClean="0"/>
          </a:p>
        </p:txBody>
      </p:sp>
      <p:sp>
        <p:nvSpPr>
          <p:cNvPr id="4" name="Slide Number Placeholder 3"/>
          <p:cNvSpPr>
            <a:spLocks noGrp="1"/>
          </p:cNvSpPr>
          <p:nvPr>
            <p:ph type="sldNum" sz="quarter" idx="10"/>
          </p:nvPr>
        </p:nvSpPr>
        <p:spPr/>
        <p:txBody>
          <a:bodyPr/>
          <a:lstStyle/>
          <a:p>
            <a:fld id="{FAB58CA1-B062-4BDE-B210-364694453E85}" type="slidenum">
              <a:rPr lang="el-GR" smtClean="0"/>
              <a:t>228</a:t>
            </a:fld>
            <a:endParaRPr lang="el-GR"/>
          </a:p>
        </p:txBody>
      </p:sp>
    </p:spTree>
    <p:extLst>
      <p:ext uri="{BB962C8B-B14F-4D97-AF65-F5344CB8AC3E}">
        <p14:creationId xmlns:p14="http://schemas.microsoft.com/office/powerpoint/2010/main" val="257994444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just"/>
            <a:endParaRPr lang="en-US" dirty="0" smtClean="0"/>
          </a:p>
        </p:txBody>
      </p:sp>
      <p:sp>
        <p:nvSpPr>
          <p:cNvPr id="4" name="Slide Number Placeholder 3"/>
          <p:cNvSpPr>
            <a:spLocks noGrp="1"/>
          </p:cNvSpPr>
          <p:nvPr>
            <p:ph type="sldNum" sz="quarter" idx="10"/>
          </p:nvPr>
        </p:nvSpPr>
        <p:spPr/>
        <p:txBody>
          <a:bodyPr/>
          <a:lstStyle/>
          <a:p>
            <a:fld id="{FAB58CA1-B062-4BDE-B210-364694453E85}" type="slidenum">
              <a:rPr lang="el-GR" smtClean="0"/>
              <a:t>229</a:t>
            </a:fld>
            <a:endParaRPr lang="el-GR"/>
          </a:p>
        </p:txBody>
      </p:sp>
    </p:spTree>
    <p:extLst>
      <p:ext uri="{BB962C8B-B14F-4D97-AF65-F5344CB8AC3E}">
        <p14:creationId xmlns:p14="http://schemas.microsoft.com/office/powerpoint/2010/main" val="255968231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6275E7DA-7F99-E849-937A-243112A47BB9}" type="slidenum">
              <a:rPr lang="en-US" smtClean="0"/>
              <a:t>232</a:t>
            </a:fld>
            <a:endParaRPr lang="en-US"/>
          </a:p>
        </p:txBody>
      </p:sp>
    </p:spTree>
    <p:extLst>
      <p:ext uri="{BB962C8B-B14F-4D97-AF65-F5344CB8AC3E}">
        <p14:creationId xmlns:p14="http://schemas.microsoft.com/office/powerpoint/2010/main" val="417033244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recall is low, multiple schema-based blocking keys should be used.</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233</a:t>
            </a:fld>
            <a:endParaRPr lang="el-GR"/>
          </a:p>
        </p:txBody>
      </p:sp>
    </p:spTree>
    <p:extLst>
      <p:ext uri="{BB962C8B-B14F-4D97-AF65-F5344CB8AC3E}">
        <p14:creationId xmlns:p14="http://schemas.microsoft.com/office/powerpoint/2010/main" val="306708293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6275E7DA-7F99-E849-937A-243112A47BB9}" type="slidenum">
              <a:rPr lang="en-US" smtClean="0"/>
              <a:t>234</a:t>
            </a:fld>
            <a:endParaRPr lang="en-US"/>
          </a:p>
        </p:txBody>
      </p:sp>
    </p:spTree>
    <p:extLst>
      <p:ext uri="{BB962C8B-B14F-4D97-AF65-F5344CB8AC3E}">
        <p14:creationId xmlns:p14="http://schemas.microsoft.com/office/powerpoint/2010/main" val="332180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first question</a:t>
            </a:r>
            <a:r>
              <a:rPr lang="en-US" baseline="0" dirty="0" smtClean="0"/>
              <a:t> we have to answer is why entity resolution is important.</a:t>
            </a:r>
            <a:endParaRPr lang="en-US" baseline="0" dirty="0" smtClean="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Times New Roman" pitchFamily="18" charset="0"/>
              </a:rPr>
              <a:t>Web data are dominated by entity profiles.</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In an ideal</a:t>
            </a:r>
            <a:r>
              <a:rPr lang="de-DE" baseline="0" dirty="0" smtClean="0"/>
              <a:t> world, every entity is described by a universally unique identifier, thus facilitating all applications that are based on entities, e.g., entity-centric search.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latin typeface="Times New Roman" pitchFamily="18" charset="0"/>
            </a:endParaRPr>
          </a:p>
          <a:p>
            <a:endParaRPr lang="de-DE" dirty="0" smtClean="0"/>
          </a:p>
        </p:txBody>
      </p:sp>
    </p:spTree>
    <p:extLst>
      <p:ext uri="{BB962C8B-B14F-4D97-AF65-F5344CB8AC3E}">
        <p14:creationId xmlns:p14="http://schemas.microsoft.com/office/powerpoint/2010/main" val="293522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Flexible</a:t>
            </a:r>
            <a:r>
              <a:rPr lang="en-US" baseline="0" dirty="0" smtClean="0"/>
              <a:t> representation model that accommodates any format: databases, XML, RDF. If the representation is not unique, then our only choice is to merge the exact duplicates (there is no way to tell them apart). Usually, some attribute(s) is(are) different.</a:t>
            </a:r>
            <a:endParaRPr lang="en-US" dirty="0" smtClean="0"/>
          </a:p>
          <a:p>
            <a:endParaRPr lang="en-US" dirty="0" smtClean="0"/>
          </a:p>
          <a:p>
            <a:r>
              <a:rPr lang="en-US" dirty="0" smtClean="0"/>
              <a:t>3. Precision </a:t>
            </a:r>
            <a:r>
              <a:rPr lang="en-US" dirty="0"/>
              <a:t>of entity matching is dependent on the entity similarity measures, and is orthogonal to the above problem</a:t>
            </a:r>
            <a:r>
              <a:rPr lang="en-US" dirty="0" smtClean="0"/>
              <a:t>.</a:t>
            </a:r>
          </a:p>
          <a:p>
            <a:r>
              <a:rPr lang="en-US" dirty="0" smtClean="0"/>
              <a:t>Many reasons for this assumption. For example, there</a:t>
            </a:r>
            <a:r>
              <a:rPr lang="en-US" baseline="0" dirty="0" smtClean="0"/>
              <a:t> is no universal entity matching method. Entity Matching is a difficult problem itself.</a:t>
            </a:r>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22</a:t>
            </a:fld>
            <a:endParaRPr lang="de-DE"/>
          </a:p>
        </p:txBody>
      </p:sp>
    </p:spTree>
    <p:extLst>
      <p:ext uri="{BB962C8B-B14F-4D97-AF65-F5344CB8AC3E}">
        <p14:creationId xmlns:p14="http://schemas.microsoft.com/office/powerpoint/2010/main" val="284757993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A partition hierarchy gives information on likely matching records in the form of partitions with different levels of granularity where each partition represents a “possible world” of an ER result. The partition of the bottom-most level is the most fine-grained clustering of the input records. Higher partitions in the hierarchy are more coarse grained with larger clusters. That is, instead of storing arbitrary partitions, we require the partitions to have an order of granularity where coarser partitions are higher up in the hierarchy. A significant advantage of the partition hierarchy structure is that the storage space is linear in the number of records regardless of the height L.</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235</a:t>
            </a:fld>
            <a:endParaRPr lang="el-GR"/>
          </a:p>
        </p:txBody>
      </p:sp>
    </p:spTree>
    <p:extLst>
      <p:ext uri="{BB962C8B-B14F-4D97-AF65-F5344CB8AC3E}">
        <p14:creationId xmlns:p14="http://schemas.microsoft.com/office/powerpoint/2010/main" val="287294982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6275E7DA-7F99-E849-937A-243112A47BB9}" type="slidenum">
              <a:rPr lang="en-US" smtClean="0"/>
              <a:t>236</a:t>
            </a:fld>
            <a:endParaRPr lang="en-US"/>
          </a:p>
        </p:txBody>
      </p:sp>
    </p:spTree>
    <p:extLst>
      <p:ext uri="{BB962C8B-B14F-4D97-AF65-F5344CB8AC3E}">
        <p14:creationId xmlns:p14="http://schemas.microsoft.com/office/powerpoint/2010/main" val="368229606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238</a:t>
            </a:fld>
            <a:endParaRPr lang="el-GR"/>
          </a:p>
        </p:txBody>
      </p:sp>
    </p:spTree>
    <p:extLst>
      <p:ext uri="{BB962C8B-B14F-4D97-AF65-F5344CB8AC3E}">
        <p14:creationId xmlns:p14="http://schemas.microsoft.com/office/powerpoint/2010/main" val="9446201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239</a:t>
            </a:fld>
            <a:endParaRPr lang="el-GR"/>
          </a:p>
        </p:txBody>
      </p:sp>
    </p:spTree>
    <p:extLst>
      <p:ext uri="{BB962C8B-B14F-4D97-AF65-F5344CB8AC3E}">
        <p14:creationId xmlns:p14="http://schemas.microsoft.com/office/powerpoint/2010/main" val="9446201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240</a:t>
            </a:fld>
            <a:endParaRPr lang="el-GR"/>
          </a:p>
        </p:txBody>
      </p:sp>
    </p:spTree>
    <p:extLst>
      <p:ext uri="{BB962C8B-B14F-4D97-AF65-F5344CB8AC3E}">
        <p14:creationId xmlns:p14="http://schemas.microsoft.com/office/powerpoint/2010/main" val="9446201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241</a:t>
            </a:fld>
            <a:endParaRPr lang="el-GR"/>
          </a:p>
        </p:txBody>
      </p:sp>
    </p:spTree>
    <p:extLst>
      <p:ext uri="{BB962C8B-B14F-4D97-AF65-F5344CB8AC3E}">
        <p14:creationId xmlns:p14="http://schemas.microsoft.com/office/powerpoint/2010/main" val="9446201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242</a:t>
            </a:fld>
            <a:endParaRPr lang="el-GR"/>
          </a:p>
        </p:txBody>
      </p:sp>
    </p:spTree>
    <p:extLst>
      <p:ext uri="{BB962C8B-B14F-4D97-AF65-F5344CB8AC3E}">
        <p14:creationId xmlns:p14="http://schemas.microsoft.com/office/powerpoint/2010/main" val="9446201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243</a:t>
            </a:fld>
            <a:endParaRPr lang="el-GR"/>
          </a:p>
        </p:txBody>
      </p:sp>
    </p:spTree>
    <p:extLst>
      <p:ext uri="{BB962C8B-B14F-4D97-AF65-F5344CB8AC3E}">
        <p14:creationId xmlns:p14="http://schemas.microsoft.com/office/powerpoint/2010/main" val="9446201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We start with the </a:t>
            </a:r>
            <a:r>
              <a:rPr lang="en-US" b="1" dirty="0" smtClean="0"/>
              <a:t>similarity-based</a:t>
            </a:r>
            <a:r>
              <a:rPr lang="en-US" baseline="0" dirty="0" smtClean="0"/>
              <a:t> algorithms, which rely on the similarity of blocking keys. They produce </a:t>
            </a:r>
            <a:r>
              <a:rPr lang="en-US" dirty="0" smtClean="0"/>
              <a:t>a list of profiles by sorting all profiles alphabetically, according to the blocking keys that represent them. They assume that the matching likelihood of any two profiles is analogous to their proximity after sorting.</a:t>
            </a:r>
            <a:endParaRPr lang="en-US" dirty="0"/>
          </a:p>
        </p:txBody>
      </p:sp>
      <p:sp>
        <p:nvSpPr>
          <p:cNvPr id="4" name="Segnaposto numero diapositiva 3"/>
          <p:cNvSpPr>
            <a:spLocks noGrp="1"/>
          </p:cNvSpPr>
          <p:nvPr>
            <p:ph type="sldNum" sz="quarter" idx="10"/>
          </p:nvPr>
        </p:nvSpPr>
        <p:spPr/>
        <p:txBody>
          <a:bodyPr/>
          <a:lstStyle/>
          <a:p>
            <a:fld id="{6275E7DA-7F99-E849-937A-243112A47BB9}" type="slidenum">
              <a:rPr lang="en-US" smtClean="0"/>
              <a:t>244</a:t>
            </a:fld>
            <a:endParaRPr lang="en-US"/>
          </a:p>
        </p:txBody>
      </p:sp>
    </p:spTree>
    <p:extLst>
      <p:ext uri="{BB962C8B-B14F-4D97-AF65-F5344CB8AC3E}">
        <p14:creationId xmlns:p14="http://schemas.microsoft.com/office/powerpoint/2010/main" val="351563187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 with a</a:t>
            </a:r>
            <a:r>
              <a:rPr lang="en-US" baseline="0" dirty="0" smtClean="0"/>
              <a:t> naïve approach that demonstrates that schema-agnostic PER is a non-trivial task.</a:t>
            </a:r>
          </a:p>
          <a:p>
            <a:r>
              <a:rPr lang="en-US" dirty="0" smtClean="0"/>
              <a:t>Valid comparisons: entities from different entity collections (for </a:t>
            </a:r>
            <a:r>
              <a:rPr lang="en-US" baseline="0" dirty="0" smtClean="0"/>
              <a:t>Clean-Clean </a:t>
            </a:r>
            <a:r>
              <a:rPr lang="en-US" dirty="0" smtClean="0"/>
              <a:t>ER) or simply</a:t>
            </a:r>
            <a:r>
              <a:rPr lang="en-US" baseline="0" dirty="0" smtClean="0"/>
              <a:t> different entities (for </a:t>
            </a:r>
            <a:r>
              <a:rPr lang="en-US" dirty="0" smtClean="0"/>
              <a:t>Dirty </a:t>
            </a:r>
            <a:r>
              <a:rPr lang="en-US" baseline="0" dirty="0" smtClean="0"/>
              <a:t>ER)</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245</a:t>
            </a:fld>
            <a:endParaRPr lang="el-GR"/>
          </a:p>
        </p:txBody>
      </p:sp>
    </p:spTree>
    <p:extLst>
      <p:ext uri="{BB962C8B-B14F-4D97-AF65-F5344CB8AC3E}">
        <p14:creationId xmlns:p14="http://schemas.microsoft.com/office/powerpoint/2010/main" val="2682488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Blocking in a</a:t>
            </a:r>
            <a:r>
              <a:rPr lang="en-US" baseline="0" dirty="0" smtClean="0"/>
              <a:t> nutshell: use signatures to represent entities.</a:t>
            </a:r>
          </a:p>
          <a:p>
            <a:r>
              <a:rPr lang="en-US" baseline="0" dirty="0" smtClean="0"/>
              <a:t>The more comparisons are executed, the higher PC gets. PQ, though, decreases, as the denominator increases faster than the numerator.</a:t>
            </a:r>
          </a:p>
          <a:p>
            <a:endParaRPr lang="en-US" baseline="0" dirty="0" smtClean="0"/>
          </a:p>
          <a:p>
            <a:r>
              <a:rPr lang="en-US" baseline="0" dirty="0" smtClean="0"/>
              <a:t>detected matches: duplicate entities co-occurring in a block</a:t>
            </a:r>
          </a:p>
          <a:p>
            <a:endParaRPr lang="en-US" baseline="0" dirty="0" smtClean="0"/>
          </a:p>
          <a:p>
            <a:r>
              <a:rPr lang="en-US" baseline="0" dirty="0" smtClean="0"/>
              <a:t>optimistic recall: we assume that entity matching never fails</a:t>
            </a:r>
          </a:p>
          <a:p>
            <a:r>
              <a:rPr lang="en-US" baseline="0" dirty="0" smtClean="0"/>
              <a:t>pessimistic precision: we count all redundant comparisons as false positives (but in reality some of them are true positives)</a:t>
            </a:r>
          </a:p>
          <a:p>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23</a:t>
            </a:fld>
            <a:endParaRPr lang="de-DE"/>
          </a:p>
        </p:txBody>
      </p:sp>
    </p:spTree>
    <p:extLst>
      <p:ext uri="{BB962C8B-B14F-4D97-AF65-F5344CB8AC3E}">
        <p14:creationId xmlns:p14="http://schemas.microsoft.com/office/powerpoint/2010/main" val="201626991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6275E7DA-7F99-E849-937A-243112A47BB9}" type="slidenum">
              <a:rPr lang="en-US" smtClean="0"/>
              <a:t>247</a:t>
            </a:fld>
            <a:endParaRPr lang="en-US"/>
          </a:p>
        </p:txBody>
      </p:sp>
    </p:spTree>
    <p:extLst>
      <p:ext uri="{BB962C8B-B14F-4D97-AF65-F5344CB8AC3E}">
        <p14:creationId xmlns:p14="http://schemas.microsoft.com/office/powerpoint/2010/main" val="230563909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RCF counts how many times a pair of</a:t>
            </a:r>
            <a:r>
              <a:rPr lang="en-US" baseline="0" dirty="0" smtClean="0"/>
              <a:t> </a:t>
            </a:r>
            <a:r>
              <a:rPr lang="en-US" dirty="0" smtClean="0"/>
              <a:t>profiles lies at a distance of w positions in the Neighbor List and then normalizes it by the number of positions corresponding to each profile</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248</a:t>
            </a:fld>
            <a:endParaRPr lang="el-GR"/>
          </a:p>
        </p:txBody>
      </p:sp>
    </p:spTree>
    <p:extLst>
      <p:ext uri="{BB962C8B-B14F-4D97-AF65-F5344CB8AC3E}">
        <p14:creationId xmlns:p14="http://schemas.microsoft.com/office/powerpoint/2010/main" val="168218295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0" i="0" u="none" strike="noStrike" kern="1200" dirty="0">
                <a:solidFill>
                  <a:schemeClr val="tx1"/>
                </a:solidFill>
                <a:effectLst/>
                <a:latin typeface="+mn-lt"/>
                <a:ea typeface="+mn-ea"/>
                <a:cs typeface="+mn-cs"/>
              </a:rPr>
              <a:t>[</a:t>
            </a:r>
            <a:r>
              <a:rPr lang="it-IT" sz="1200" b="0" i="0" u="none" strike="noStrike" kern="1200" dirty="0" err="1">
                <a:solidFill>
                  <a:schemeClr val="tx1"/>
                </a:solidFill>
                <a:effectLst/>
                <a:latin typeface="+mn-lt"/>
                <a:ea typeface="+mn-ea"/>
                <a:cs typeface="+mn-cs"/>
              </a:rPr>
              <a:t>comparison</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weighting</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numbers</a:t>
            </a:r>
            <a:r>
              <a:rPr lang="it-IT" sz="1200" b="0" i="0" u="none" strike="noStrike" kern="1200" dirty="0">
                <a:solidFill>
                  <a:schemeClr val="tx1"/>
                </a:solidFill>
                <a:effectLst/>
                <a:latin typeface="+mn-lt"/>
                <a:ea typeface="+mn-ea"/>
                <a:cs typeface="+mn-cs"/>
              </a:rPr>
              <a:t> for p1-p2, p2-p3, p3-p4, p4-p5]</a:t>
            </a:r>
          </a:p>
          <a:p>
            <a:r>
              <a:rPr lang="en-US" sz="1200" b="0" i="1" dirty="0"/>
              <a:t>1) [blocking keys] </a:t>
            </a:r>
            <a:r>
              <a:rPr lang="en-US" sz="1200" i="1" dirty="0"/>
              <a:t>LS-PSN extracts blocking keys, sorts them alphabetically.</a:t>
            </a:r>
            <a:endParaRPr lang="en-US" sz="800" i="1" dirty="0"/>
          </a:p>
          <a:p>
            <a:r>
              <a:rPr lang="en-US" sz="1200" i="1" dirty="0"/>
              <a:t>2) [Neighbor List] LS-PSN forms </a:t>
            </a:r>
            <a:r>
              <a:rPr lang="en-US" sz="1200" dirty="0"/>
              <a:t>Neighbor List by sorting the entity profiles according to the sorted list of blocking keys (from the previous step).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 Notice that: </a:t>
            </a:r>
            <a:r>
              <a:rPr lang="en-US" sz="1200" b="0" dirty="0">
                <a:solidFill>
                  <a:schemeClr val="tx1"/>
                </a:solidFill>
              </a:rPr>
              <a:t>e</a:t>
            </a:r>
            <a:r>
              <a:rPr lang="en-US" b="0" dirty="0">
                <a:solidFill>
                  <a:schemeClr val="tx1"/>
                </a:solidFill>
              </a:rPr>
              <a:t>ach profile appears in the </a:t>
            </a:r>
            <a:r>
              <a:rPr lang="en-US" sz="1200" dirty="0"/>
              <a:t>Neighbor List </a:t>
            </a:r>
            <a:r>
              <a:rPr lang="en-US" b="0" dirty="0">
                <a:solidFill>
                  <a:srgbClr val="FF0000"/>
                </a:solidFill>
              </a:rPr>
              <a:t>as many times as the number of its tokens (i.e., Redundancy)</a:t>
            </a:r>
            <a:endParaRPr lang="en-US" sz="1200" b="0" dirty="0"/>
          </a:p>
          <a:p>
            <a:r>
              <a:rPr lang="en-US" sz="1200" dirty="0"/>
              <a:t>3)</a:t>
            </a:r>
            <a:r>
              <a:rPr lang="en-US" sz="1200" i="1" dirty="0"/>
              <a:t> [Sliding Window]</a:t>
            </a:r>
            <a:r>
              <a:rPr lang="en-US" sz="1200" dirty="0"/>
              <a:t> </a:t>
            </a:r>
            <a:r>
              <a:rPr lang="en-US" sz="1200" i="1" dirty="0"/>
              <a:t>LS-PSN </a:t>
            </a:r>
            <a:r>
              <a:rPr lang="en-US" sz="1200" dirty="0"/>
              <a:t> </a:t>
            </a:r>
            <a:r>
              <a:rPr lang="en-US" sz="1200" i="0" dirty="0"/>
              <a:t>slides window of size 1, so to count how many times each pair of profiles appear together with a distance = 1 (co-occurrences)</a:t>
            </a:r>
            <a:endParaRPr lang="en-US" sz="800" i="0" dirty="0"/>
          </a:p>
          <a:p>
            <a:r>
              <a:rPr lang="en-US" sz="1200" b="0" i="1" dirty="0"/>
              <a:t>4) [Comparison Weighting] </a:t>
            </a:r>
            <a:r>
              <a:rPr lang="en-US" sz="1200" b="0" i="0" dirty="0"/>
              <a:t>Each pair is weighted taking into account: the </a:t>
            </a:r>
            <a:r>
              <a:rPr lang="en-US" sz="1200" i="0" dirty="0"/>
              <a:t>co-occurrence, the number of times that each profile appear in the list (normalization factor)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dirty="0" smtClean="0"/>
              <a:t>We </a:t>
            </a:r>
            <a:r>
              <a:rPr lang="en-US" sz="1200" b="0" i="0" dirty="0"/>
              <a:t>call this RCF: </a:t>
            </a:r>
            <a:r>
              <a:rPr lang="it-IT" sz="1200" i="1" kern="1200" dirty="0">
                <a:solidFill>
                  <a:schemeClr val="tx1"/>
                </a:solidFill>
                <a:effectLst/>
                <a:latin typeface="+mn-lt"/>
                <a:ea typeface="+mn-ea"/>
                <a:cs typeface="+mn-cs"/>
              </a:rPr>
              <a:t>Relative Co-occurrence Frequency </a:t>
            </a:r>
            <a:endParaRPr lang="it-IT" sz="1200" i="1" kern="1200" dirty="0" smtClean="0">
              <a:solidFill>
                <a:schemeClr val="tx1"/>
              </a:solidFill>
              <a:effectLst/>
              <a:latin typeface="+mn-lt"/>
              <a:ea typeface="+mn-ea"/>
              <a:cs typeface="+mn-cs"/>
            </a:endParaRPr>
          </a:p>
          <a:p>
            <a:r>
              <a:rPr lang="en-US" dirty="0" smtClean="0"/>
              <a:t>The pair (p1-p2) appears 3 times (for win=1)</a:t>
            </a:r>
          </a:p>
          <a:p>
            <a:r>
              <a:rPr lang="en-US" dirty="0" smtClean="0"/>
              <a:t>p1 has 4 positions in the list (i.e., appears 4 times)</a:t>
            </a:r>
          </a:p>
          <a:p>
            <a:r>
              <a:rPr lang="en-US" dirty="0" smtClean="0"/>
              <a:t>p2 has 4 positions in the list (i.e., appears 4 times)</a:t>
            </a:r>
          </a:p>
          <a:p>
            <a:r>
              <a:rPr lang="en-US" dirty="0" smtClean="0"/>
              <a:t>w(p1-p2) = count(p1-p2) / count(p1)+count(p2)-count(p1-p2)</a:t>
            </a:r>
            <a:r>
              <a:rPr lang="en-US" baseline="0" dirty="0" smtClean="0"/>
              <a:t> </a:t>
            </a:r>
            <a:r>
              <a:rPr lang="en-US" dirty="0" smtClean="0"/>
              <a:t>= 3 / (4+4-3) = 3 / 5 = .6</a:t>
            </a:r>
          </a:p>
          <a:p>
            <a:r>
              <a:rPr lang="en-US" dirty="0" smtClean="0"/>
              <a:t>Basically: "count(p1)+count(p2)-count(p1-p2)” is the normalization factor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i="0" dirty="0"/>
          </a:p>
          <a:p>
            <a:r>
              <a:rPr lang="en-US" sz="1200" b="0" i="1" dirty="0"/>
              <a:t>5) </a:t>
            </a:r>
            <a:r>
              <a:rPr lang="en-US" sz="1200" i="1" dirty="0"/>
              <a:t>All comparisons are added to a priority queue (of the size of the Neighbor List) </a:t>
            </a:r>
          </a:p>
          <a:p>
            <a:r>
              <a:rPr lang="en-US" sz="1200" i="1" dirty="0"/>
              <a:t>- Emitting them one by one, the result is to have an emission of pairs sorted by their weight (high to low)</a:t>
            </a:r>
            <a:endParaRPr lang="en-US" sz="800" i="1" dirty="0"/>
          </a:p>
        </p:txBody>
      </p:sp>
      <p:sp>
        <p:nvSpPr>
          <p:cNvPr id="4" name="Slide Number Placeholder 3"/>
          <p:cNvSpPr>
            <a:spLocks noGrp="1"/>
          </p:cNvSpPr>
          <p:nvPr>
            <p:ph type="sldNum" sz="quarter" idx="10"/>
          </p:nvPr>
        </p:nvSpPr>
        <p:spPr/>
        <p:txBody>
          <a:bodyPr/>
          <a:lstStyle/>
          <a:p>
            <a:fld id="{FAB58CA1-B062-4BDE-B210-364694453E85}" type="slidenum">
              <a:rPr lang="el-GR" smtClean="0"/>
              <a:t>249</a:t>
            </a:fld>
            <a:endParaRPr lang="el-GR"/>
          </a:p>
        </p:txBody>
      </p:sp>
    </p:spTree>
    <p:extLst>
      <p:ext uri="{BB962C8B-B14F-4D97-AF65-F5344CB8AC3E}">
        <p14:creationId xmlns:p14="http://schemas.microsoft.com/office/powerpoint/2010/main" val="223939432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now</a:t>
            </a:r>
            <a:r>
              <a:rPr lang="en-US" baseline="0" dirty="0" smtClean="0"/>
              <a:t> look into </a:t>
            </a:r>
            <a:r>
              <a:rPr lang="en-US" b="1" baseline="0" dirty="0" smtClean="0"/>
              <a:t>equality-based</a:t>
            </a:r>
            <a:r>
              <a:rPr lang="en-US" baseline="0" dirty="0" smtClean="0"/>
              <a:t> methods, which consider the equality of blocking keys.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Most of them rely on redundancy-positive</a:t>
            </a:r>
            <a:r>
              <a:rPr lang="en-US" baseline="0" dirty="0" smtClean="0"/>
              <a:t> blocks, </a:t>
            </a:r>
            <a:r>
              <a:rPr lang="en-US" dirty="0" smtClean="0"/>
              <a:t>assuming that the similarity of two profiles is proportional to the number of blocks they share.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start with a</a:t>
            </a:r>
            <a:r>
              <a:rPr lang="en-US" baseline="0" dirty="0" smtClean="0"/>
              <a:t> naïve approach that demonstrates that schema-agnostic PER is a non-trivial task.</a:t>
            </a:r>
          </a:p>
          <a:p>
            <a:endParaRPr lang="en-US" dirty="0"/>
          </a:p>
        </p:txBody>
      </p:sp>
      <p:sp>
        <p:nvSpPr>
          <p:cNvPr id="4" name="Segnaposto numero diapositiva 3"/>
          <p:cNvSpPr>
            <a:spLocks noGrp="1"/>
          </p:cNvSpPr>
          <p:nvPr>
            <p:ph type="sldNum" sz="quarter" idx="10"/>
          </p:nvPr>
        </p:nvSpPr>
        <p:spPr/>
        <p:txBody>
          <a:bodyPr/>
          <a:lstStyle/>
          <a:p>
            <a:fld id="{6275E7DA-7F99-E849-937A-243112A47BB9}" type="slidenum">
              <a:rPr lang="en-US" smtClean="0"/>
              <a:t>250</a:t>
            </a:fld>
            <a:endParaRPr lang="en-US"/>
          </a:p>
        </p:txBody>
      </p:sp>
    </p:spTree>
    <p:extLst>
      <p:ext uri="{BB962C8B-B14F-4D97-AF65-F5344CB8AC3E}">
        <p14:creationId xmlns:p14="http://schemas.microsoft.com/office/powerpoint/2010/main" val="39474787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6275E7DA-7F99-E849-937A-243112A47BB9}" type="slidenum">
              <a:rPr lang="en-US" smtClean="0"/>
              <a:t>252</a:t>
            </a:fld>
            <a:endParaRPr lang="en-US"/>
          </a:p>
        </p:txBody>
      </p:sp>
    </p:spTree>
    <p:extLst>
      <p:ext uri="{BB962C8B-B14F-4D97-AF65-F5344CB8AC3E}">
        <p14:creationId xmlns:p14="http://schemas.microsoft.com/office/powerpoint/2010/main" val="195788405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253</a:t>
            </a:fld>
            <a:endParaRPr lang="el-GR"/>
          </a:p>
        </p:txBody>
      </p:sp>
    </p:spTree>
    <p:extLst>
      <p:ext uri="{BB962C8B-B14F-4D97-AF65-F5344CB8AC3E}">
        <p14:creationId xmlns:p14="http://schemas.microsoft.com/office/powerpoint/2010/main" val="289446418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Least Common Block Index (</a:t>
            </a:r>
            <a:r>
              <a:rPr lang="en-US" dirty="0" err="1"/>
              <a:t>LeCoBI</a:t>
            </a:r>
            <a:r>
              <a:rPr lang="en-US" dirty="0"/>
              <a:t>) condition</a:t>
            </a:r>
            <a:r>
              <a:rPr lang="en-US" baseline="0" dirty="0"/>
              <a:t> </a:t>
            </a:r>
            <a:r>
              <a:rPr lang="en-US" dirty="0"/>
              <a:t>checks whether a comparison is repeated in the following way: given a comparison </a:t>
            </a:r>
            <a:r>
              <a:rPr lang="en-US" dirty="0" err="1"/>
              <a:t>cij</a:t>
            </a:r>
            <a:r>
              <a:rPr lang="en-US" dirty="0"/>
              <a:t> in block </a:t>
            </a:r>
            <a:r>
              <a:rPr lang="en-US" dirty="0" err="1"/>
              <a:t>bY</a:t>
            </a:r>
            <a:r>
              <a:rPr lang="en-US" dirty="0"/>
              <a:t> , the </a:t>
            </a:r>
            <a:r>
              <a:rPr lang="en-US" dirty="0" err="1"/>
              <a:t>LeCoBI</a:t>
            </a:r>
            <a:r>
              <a:rPr lang="en-US" dirty="0"/>
              <a:t> condition identifies the least common block id, X, between the profiles pi and </a:t>
            </a:r>
            <a:r>
              <a:rPr lang="en-US" dirty="0" err="1"/>
              <a:t>pj</a:t>
            </a:r>
            <a:r>
              <a:rPr lang="en-US" dirty="0"/>
              <a:t> and compares it with the id of </a:t>
            </a:r>
            <a:r>
              <a:rPr lang="en-US" dirty="0" err="1"/>
              <a:t>bY</a:t>
            </a:r>
            <a:r>
              <a:rPr lang="en-US" dirty="0"/>
              <a:t> , Y. If the two ids match (X = Y ), </a:t>
            </a:r>
            <a:r>
              <a:rPr lang="en-US" dirty="0" err="1"/>
              <a:t>cij</a:t>
            </a:r>
            <a:r>
              <a:rPr lang="en-US" dirty="0"/>
              <a:t> corresponds to a new comparison. Otherwise X &lt; Y , which means that </a:t>
            </a:r>
            <a:r>
              <a:rPr lang="en-US" dirty="0" err="1"/>
              <a:t>cij</a:t>
            </a:r>
            <a:r>
              <a:rPr lang="en-US" dirty="0"/>
              <a:t> has already been compared in block </a:t>
            </a:r>
            <a:r>
              <a:rPr lang="en-US" dirty="0" err="1"/>
              <a:t>bX</a:t>
            </a:r>
            <a:r>
              <a:rPr lang="en-US" dirty="0"/>
              <a:t>, but is repeated in block </a:t>
            </a:r>
            <a:r>
              <a:rPr lang="en-US" dirty="0" err="1"/>
              <a:t>bY</a:t>
            </a:r>
            <a:r>
              <a:rPr lang="en-US" dirty="0"/>
              <a:t> . Note that X &gt; Y is impossible, because the id of every block indicates its position in the processing list after sorting all blocks in increasing cardinalities (i.e., </a:t>
            </a:r>
            <a:r>
              <a:rPr lang="en-US" dirty="0" err="1"/>
              <a:t>bk</a:t>
            </a:r>
            <a:r>
              <a:rPr lang="en-US" dirty="0"/>
              <a:t> denotes the block placed in the k </a:t>
            </a:r>
            <a:r>
              <a:rPr lang="en-US" dirty="0" err="1"/>
              <a:t>th</a:t>
            </a:r>
            <a:r>
              <a:rPr lang="en-US" dirty="0"/>
              <a:t> position after sorting).</a:t>
            </a:r>
          </a:p>
          <a:p>
            <a:endParaRPr lang="en-US" dirty="0"/>
          </a:p>
          <a:p>
            <a:r>
              <a:rPr lang="it-IT" sz="1200" b="1" i="0" u="none" strike="noStrike" kern="1200" baseline="0" dirty="0" err="1">
                <a:solidFill>
                  <a:srgbClr val="00B050"/>
                </a:solidFill>
                <a:effectLst/>
                <a:latin typeface="+mn-lt"/>
                <a:ea typeface="+mn-ea"/>
                <a:cs typeface="+mn-cs"/>
              </a:rPr>
              <a:t>LeCoBi</a:t>
            </a:r>
            <a:r>
              <a:rPr lang="it-IT" sz="1200" b="1" i="0" u="none" strike="noStrike" kern="1200" baseline="0" dirty="0">
                <a:solidFill>
                  <a:srgbClr val="00B050"/>
                </a:solidFill>
                <a:effectLst/>
                <a:latin typeface="+mn-lt"/>
                <a:ea typeface="+mn-ea"/>
                <a:cs typeface="+mn-cs"/>
              </a:rPr>
              <a:t> in green </a:t>
            </a:r>
            <a:r>
              <a:rPr lang="it-IT" sz="1200" b="0" i="0" u="none" strike="noStrike" kern="1200" baseline="0" dirty="0" err="1">
                <a:solidFill>
                  <a:schemeClr val="accent3"/>
                </a:solidFill>
                <a:effectLst/>
                <a:latin typeface="+mn-lt"/>
                <a:ea typeface="+mn-ea"/>
                <a:cs typeface="+mn-cs"/>
              </a:rPr>
              <a:t>means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that</a:t>
            </a:r>
            <a:r>
              <a:rPr lang="it-IT" sz="1200" b="0" i="0" u="none" strike="noStrike" kern="1200" dirty="0">
                <a:solidFill>
                  <a:schemeClr val="tx1"/>
                </a:solidFill>
                <a:effectLst/>
                <a:latin typeface="+mn-lt"/>
                <a:ea typeface="+mn-ea"/>
                <a:cs typeface="+mn-cs"/>
              </a:rPr>
              <a:t> the </a:t>
            </a:r>
            <a:r>
              <a:rPr lang="it-IT" sz="1200" b="0" i="0" u="none" strike="noStrike" kern="1200" dirty="0" err="1">
                <a:solidFill>
                  <a:schemeClr val="tx1"/>
                </a:solidFill>
                <a:effectLst/>
                <a:latin typeface="+mn-lt"/>
                <a:ea typeface="+mn-ea"/>
                <a:cs typeface="+mn-cs"/>
              </a:rPr>
              <a:t>comparison</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is</a:t>
            </a:r>
            <a:r>
              <a:rPr lang="it-IT" sz="1200" b="0" i="0" u="none" strike="noStrike" kern="1200" dirty="0">
                <a:solidFill>
                  <a:schemeClr val="tx1"/>
                </a:solidFill>
                <a:effectLst/>
                <a:latin typeface="+mn-lt"/>
                <a:ea typeface="+mn-ea"/>
                <a:cs typeface="+mn-cs"/>
              </a:rPr>
              <a:t> non-</a:t>
            </a:r>
            <a:r>
              <a:rPr lang="it-IT" sz="1200" b="0" i="0" u="none" strike="noStrike" kern="1200" dirty="0" err="1">
                <a:solidFill>
                  <a:schemeClr val="tx1"/>
                </a:solidFill>
                <a:effectLst/>
                <a:latin typeface="+mn-lt"/>
                <a:ea typeface="+mn-ea"/>
                <a:cs typeface="+mn-cs"/>
              </a:rPr>
              <a:t>redundant</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as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it</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has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not</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been</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executed</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before</a:t>
            </a:r>
            <a:r>
              <a:rPr lang="it-IT" sz="1200" b="0" i="0" u="none" strike="noStrike" kern="1200" dirty="0">
                <a:solidFill>
                  <a:schemeClr val="tx1"/>
                </a:solidFill>
                <a:effectLst/>
                <a:latin typeface="+mn-lt"/>
                <a:ea typeface="+mn-ea"/>
                <a:cs typeface="+mn-cs"/>
              </a:rPr>
              <a:t>.</a:t>
            </a:r>
          </a:p>
          <a:p>
            <a:r>
              <a:rPr lang="it-IT" sz="1200" b="1" i="0" u="none" strike="noStrike" kern="1200" dirty="0" err="1">
                <a:solidFill>
                  <a:schemeClr val="tx1"/>
                </a:solidFill>
                <a:effectLst/>
                <a:latin typeface="+mn-lt"/>
                <a:ea typeface="+mn-ea"/>
                <a:cs typeface="+mn-cs"/>
              </a:rPr>
              <a:t>LeCoBi</a:t>
            </a:r>
            <a:r>
              <a:rPr lang="it-IT" sz="1200" b="1" i="0" u="none" strike="noStrike" kern="1200" dirty="0">
                <a:solidFill>
                  <a:schemeClr val="tx1"/>
                </a:solidFill>
                <a:effectLst/>
                <a:latin typeface="+mn-lt"/>
                <a:ea typeface="+mn-ea"/>
                <a:cs typeface="+mn-cs"/>
              </a:rPr>
              <a:t> in </a:t>
            </a:r>
            <a:r>
              <a:rPr lang="it-IT" sz="1200" b="1" i="0" u="none" strike="noStrike" kern="1200" dirty="0" err="1">
                <a:solidFill>
                  <a:schemeClr val="tx1"/>
                </a:solidFill>
                <a:effectLst/>
                <a:latin typeface="+mn-lt"/>
                <a:ea typeface="+mn-ea"/>
                <a:cs typeface="+mn-cs"/>
              </a:rPr>
              <a:t>red</a:t>
            </a:r>
            <a:r>
              <a:rPr lang="it-IT" sz="1200" b="1"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means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that</a:t>
            </a:r>
            <a:r>
              <a:rPr lang="it-IT" sz="1200" b="0" i="0" u="none" strike="noStrike" kern="1200" dirty="0">
                <a:solidFill>
                  <a:schemeClr val="tx1"/>
                </a:solidFill>
                <a:effectLst/>
                <a:latin typeface="+mn-lt"/>
                <a:ea typeface="+mn-ea"/>
                <a:cs typeface="+mn-cs"/>
              </a:rPr>
              <a:t> the </a:t>
            </a:r>
            <a:r>
              <a:rPr lang="it-IT" sz="1200" b="0" i="0" u="none" strike="noStrike" kern="1200" dirty="0" err="1">
                <a:solidFill>
                  <a:schemeClr val="tx1"/>
                </a:solidFill>
                <a:effectLst/>
                <a:latin typeface="+mn-lt"/>
                <a:ea typeface="+mn-ea"/>
                <a:cs typeface="+mn-cs"/>
              </a:rPr>
              <a:t>comparison</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is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redundant</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as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it</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has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already</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been</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repeated</a:t>
            </a:r>
            <a:r>
              <a:rPr lang="it-IT" sz="1200" b="0" i="0" u="none" strike="noStrike" kern="1200" dirty="0">
                <a:solidFill>
                  <a:schemeClr val="tx1"/>
                </a:solidFill>
                <a:effectLst/>
                <a:latin typeface="+mn-lt"/>
                <a:ea typeface="+mn-ea"/>
                <a:cs typeface="+mn-cs"/>
              </a:rPr>
              <a:t> in a </a:t>
            </a:r>
            <a:r>
              <a:rPr lang="it-IT" sz="1200" b="0" i="0" u="none" strike="noStrike" kern="1200" dirty="0" err="1">
                <a:solidFill>
                  <a:schemeClr val="tx1"/>
                </a:solidFill>
                <a:effectLst/>
                <a:latin typeface="+mn-lt"/>
                <a:ea typeface="+mn-ea"/>
                <a:cs typeface="+mn-cs"/>
              </a:rPr>
              <a:t>previous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block</a:t>
            </a:r>
            <a:r>
              <a:rPr lang="it-IT" sz="1200" b="0" i="0" u="none" strike="noStrike" kern="1200" dirty="0">
                <a:solidFill>
                  <a:schemeClr val="tx1"/>
                </a:solidFill>
                <a:effectLst/>
                <a:latin typeface="+mn-lt"/>
                <a:ea typeface="+mn-ea"/>
                <a:cs typeface="+mn-cs"/>
              </a:rPr>
              <a:t> (b2).</a:t>
            </a:r>
          </a:p>
          <a:p>
            <a:r>
              <a:rPr lang="it-IT" sz="1200" b="0" i="0" u="none" strike="noStrike" kern="1200" dirty="0">
                <a:solidFill>
                  <a:schemeClr val="tx1"/>
                </a:solidFill>
                <a:effectLst/>
                <a:latin typeface="+mn-lt"/>
                <a:ea typeface="+mn-ea"/>
                <a:cs typeface="+mn-cs"/>
              </a:rPr>
              <a:t>The </a:t>
            </a:r>
            <a:r>
              <a:rPr lang="it-IT" sz="1200" b="0" i="0" u="none" strike="noStrike" kern="1200" dirty="0" err="1">
                <a:solidFill>
                  <a:schemeClr val="tx1"/>
                </a:solidFill>
                <a:effectLst/>
                <a:latin typeface="+mn-lt"/>
                <a:ea typeface="+mn-ea"/>
                <a:cs typeface="+mn-cs"/>
              </a:rPr>
              <a:t>Comparison</a:t>
            </a:r>
            <a:r>
              <a:rPr lang="it-IT" sz="1200" b="0" i="0" u="none" strike="noStrike" kern="1200" dirty="0">
                <a:solidFill>
                  <a:schemeClr val="tx1"/>
                </a:solidFill>
                <a:effectLst/>
                <a:latin typeface="+mn-lt"/>
                <a:ea typeface="+mn-ea"/>
                <a:cs typeface="+mn-cs"/>
              </a:rPr>
              <a:t> p4-p5 </a:t>
            </a:r>
            <a:r>
              <a:rPr lang="it-IT" sz="1200" b="0" i="0" u="none" strike="noStrike" kern="1200" dirty="0" err="1">
                <a:solidFill>
                  <a:schemeClr val="tx1"/>
                </a:solidFill>
                <a:effectLst/>
                <a:latin typeface="+mn-lt"/>
                <a:ea typeface="+mn-ea"/>
                <a:cs typeface="+mn-cs"/>
              </a:rPr>
              <a:t>is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emitted</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only</a:t>
            </a:r>
            <a:r>
              <a:rPr lang="it-IT" sz="1200" b="0" i="0" u="none" strike="noStrike" kern="1200" dirty="0">
                <a:solidFill>
                  <a:schemeClr val="tx1"/>
                </a:solidFill>
                <a:effectLst/>
                <a:latin typeface="+mn-lt"/>
                <a:ea typeface="+mn-ea"/>
                <a:cs typeface="+mn-cs"/>
              </a:rPr>
              <a:t> once: </a:t>
            </a:r>
            <a:r>
              <a:rPr lang="it-IT" sz="1200" b="0" i="0" u="none" strike="noStrike" kern="1200" dirty="0" err="1">
                <a:solidFill>
                  <a:schemeClr val="tx1"/>
                </a:solidFill>
                <a:effectLst/>
                <a:latin typeface="+mn-lt"/>
                <a:ea typeface="+mn-ea"/>
                <a:cs typeface="+mn-cs"/>
              </a:rPr>
              <a:t>when</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block</a:t>
            </a:r>
            <a:r>
              <a:rPr lang="it-IT" sz="1200" b="0" i="0" u="none" strike="noStrike" kern="1200" dirty="0">
                <a:solidFill>
                  <a:schemeClr val="tx1"/>
                </a:solidFill>
                <a:effectLst/>
                <a:latin typeface="+mn-lt"/>
                <a:ea typeface="+mn-ea"/>
                <a:cs typeface="+mn-cs"/>
              </a:rPr>
              <a:t> b2 </a:t>
            </a:r>
            <a:r>
              <a:rPr lang="it-IT" sz="1200" b="0" i="0" u="none" strike="noStrike" kern="1200" dirty="0" err="1">
                <a:solidFill>
                  <a:schemeClr val="tx1"/>
                </a:solidFill>
                <a:effectLst/>
                <a:latin typeface="+mn-lt"/>
                <a:ea typeface="+mn-ea"/>
                <a:cs typeface="+mn-cs"/>
              </a:rPr>
              <a:t>is</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evaluated</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254</a:t>
            </a:fld>
            <a:endParaRPr lang="el-GR"/>
          </a:p>
        </p:txBody>
      </p:sp>
    </p:spTree>
    <p:extLst>
      <p:ext uri="{BB962C8B-B14F-4D97-AF65-F5344CB8AC3E}">
        <p14:creationId xmlns:p14="http://schemas.microsoft.com/office/powerpoint/2010/main" val="53846895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We now</a:t>
            </a:r>
            <a:r>
              <a:rPr lang="en-US" baseline="0" dirty="0" smtClean="0"/>
              <a:t> look into </a:t>
            </a:r>
            <a:r>
              <a:rPr lang="en-US" b="1" baseline="0" dirty="0" smtClean="0"/>
              <a:t>equality-based</a:t>
            </a:r>
            <a:r>
              <a:rPr lang="en-US" baseline="0" dirty="0" smtClean="0"/>
              <a:t> methods. </a:t>
            </a:r>
            <a:r>
              <a:rPr lang="en-US" dirty="0" smtClean="0"/>
              <a:t>They rely on redundancy-positive</a:t>
            </a:r>
            <a:r>
              <a:rPr lang="en-US" baseline="0" dirty="0" smtClean="0"/>
              <a:t> blocks, </a:t>
            </a:r>
            <a:r>
              <a:rPr lang="en-US" dirty="0" smtClean="0"/>
              <a:t>assuming that the similarity of two profiles is proportional to the number of blocks they share.</a:t>
            </a:r>
            <a:endParaRPr lang="en-US" dirty="0"/>
          </a:p>
        </p:txBody>
      </p:sp>
      <p:sp>
        <p:nvSpPr>
          <p:cNvPr id="4" name="Segnaposto numero diapositiva 3"/>
          <p:cNvSpPr>
            <a:spLocks noGrp="1"/>
          </p:cNvSpPr>
          <p:nvPr>
            <p:ph type="sldNum" sz="quarter" idx="10"/>
          </p:nvPr>
        </p:nvSpPr>
        <p:spPr/>
        <p:txBody>
          <a:bodyPr/>
          <a:lstStyle/>
          <a:p>
            <a:fld id="{6275E7DA-7F99-E849-937A-243112A47BB9}" type="slidenum">
              <a:rPr lang="en-US" smtClean="0"/>
              <a:t>255</a:t>
            </a:fld>
            <a:endParaRPr lang="en-US"/>
          </a:p>
        </p:txBody>
      </p:sp>
    </p:spTree>
    <p:extLst>
      <p:ext uri="{BB962C8B-B14F-4D97-AF65-F5344CB8AC3E}">
        <p14:creationId xmlns:p14="http://schemas.microsoft.com/office/powerpoint/2010/main" val="150914998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RCF counts how many times a pair of</a:t>
            </a:r>
            <a:r>
              <a:rPr lang="en-US" baseline="0" dirty="0" smtClean="0"/>
              <a:t> </a:t>
            </a:r>
            <a:r>
              <a:rPr lang="en-US" dirty="0" smtClean="0"/>
              <a:t>profiles lies at a distance of w positions in the Neighbor List and then normalizes it by the number of positions corresponding</a:t>
            </a:r>
          </a:p>
          <a:p>
            <a:r>
              <a:rPr lang="en-US" dirty="0" smtClean="0"/>
              <a:t>to each profile</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256</a:t>
            </a:fld>
            <a:endParaRPr lang="el-GR"/>
          </a:p>
        </p:txBody>
      </p:sp>
    </p:spTree>
    <p:extLst>
      <p:ext uri="{BB962C8B-B14F-4D97-AF65-F5344CB8AC3E}">
        <p14:creationId xmlns:p14="http://schemas.microsoft.com/office/powerpoint/2010/main" val="270517885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blocking graph edge weights:</a:t>
            </a:r>
          </a:p>
          <a:p>
            <a:r>
              <a:rPr lang="en-US" noProof="0" dirty="0"/>
              <a:t>the ARCS function sums the inverse cardinality of common blocks, assigning higher scores to pairs of profiles sharing smaller (i.e., more distinctive) blocks</a:t>
            </a:r>
          </a:p>
          <a:p>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noProof="0" dirty="0"/>
              <a:t>For instance:</a:t>
            </a:r>
          </a:p>
          <a:p>
            <a:r>
              <a:rPr lang="en-US" noProof="0" dirty="0"/>
              <a:t>p1-p2 appear together in blocks:</a:t>
            </a:r>
          </a:p>
          <a:p>
            <a:r>
              <a:rPr lang="en-US" noProof="0" dirty="0"/>
              <a:t>“carl” (1 comparison in this block); </a:t>
            </a:r>
          </a:p>
          <a:p>
            <a:r>
              <a:rPr lang="en-US" noProof="0" dirty="0"/>
              <a:t>“</a:t>
            </a:r>
            <a:r>
              <a:rPr lang="en-US" noProof="0" dirty="0" err="1"/>
              <a:t>ny</a:t>
            </a:r>
            <a:r>
              <a:rPr lang="en-US" noProof="0" dirty="0"/>
              <a:t>” (3 comparisons in this block);</a:t>
            </a:r>
          </a:p>
          <a:p>
            <a:r>
              <a:rPr lang="en-US" noProof="0" dirty="0"/>
              <a:t>“white” (15 comparisons in this block);</a:t>
            </a:r>
          </a:p>
          <a:p>
            <a:r>
              <a:rPr lang="en-US" noProof="0" dirty="0"/>
              <a:t>“tailor” (6 comparisons in this </a:t>
            </a:r>
            <a:r>
              <a:rPr lang="en-US" noProof="0" dirty="0" err="1"/>
              <a:t>blcok</a:t>
            </a:r>
            <a:r>
              <a:rPr lang="en-US" noProof="0" dirty="0"/>
              <a:t>)</a:t>
            </a:r>
          </a:p>
          <a:p>
            <a:r>
              <a:rPr lang="en-US" noProof="0" dirty="0"/>
              <a:t>Then: (1/1 + 1/3 + 1/15 + 1/6) = 1.57</a:t>
            </a:r>
          </a:p>
          <a:p>
            <a:endParaRPr lang="en-US" noProof="0" dirty="0"/>
          </a:p>
          <a:p>
            <a:r>
              <a:rPr lang="en-US" b="1" noProof="0" dirty="0"/>
              <a:t>The weight of each profile </a:t>
            </a:r>
            <a:r>
              <a:rPr lang="en-US" noProof="0" dirty="0"/>
              <a:t>is obtained averaging the weight of all it adjacent edges in the Blocking Graph.</a:t>
            </a:r>
          </a:p>
          <a:p>
            <a:r>
              <a:rPr lang="en-US" noProof="0" dirty="0"/>
              <a:t>For instance:</a:t>
            </a:r>
          </a:p>
          <a:p>
            <a:r>
              <a:rPr lang="en-US" noProof="0" dirty="0"/>
              <a:t>Weight(p5)= (4*.07 + 2.7)/5 = .6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Weight(p2)= (1.57 + .57 + 0.14 + .23)/5 = .5</a:t>
            </a:r>
          </a:p>
          <a:p>
            <a:endParaRPr lang="en-US" noProof="0" dirty="0"/>
          </a:p>
          <a:p>
            <a:r>
              <a:rPr lang="en-US" sz="1200" b="0" i="0" u="none" strike="noStrike" kern="1200" noProof="0" dirty="0">
                <a:solidFill>
                  <a:schemeClr val="tx1"/>
                </a:solidFill>
                <a:effectLst/>
                <a:latin typeface="+mn-lt"/>
                <a:ea typeface="+mn-ea"/>
                <a:cs typeface="+mn-cs"/>
              </a:rPr>
              <a:t>L</a:t>
            </a:r>
            <a:r>
              <a:rPr lang="en-US" sz="1200" b="0" i="0" u="none" strike="noStrike" kern="1200" noProof="0">
                <a:solidFill>
                  <a:schemeClr val="tx1"/>
                </a:solidFill>
                <a:effectLst/>
                <a:latin typeface="+mn-lt"/>
                <a:ea typeface="+mn-ea"/>
                <a:cs typeface="+mn-cs"/>
              </a:rPr>
              <a:t>ocal </a:t>
            </a:r>
            <a:r>
              <a:rPr lang="en-US" sz="1200" b="0" i="0" u="none" strike="noStrike" kern="1200" noProof="0" dirty="0">
                <a:solidFill>
                  <a:schemeClr val="tx1"/>
                </a:solidFill>
                <a:effectLst/>
                <a:latin typeface="+mn-lt"/>
                <a:ea typeface="+mn-ea"/>
                <a:cs typeface="+mn-cs"/>
              </a:rPr>
              <a:t>comparison list for p2 graph (what are the dotted edges?)</a:t>
            </a:r>
          </a:p>
          <a:p>
            <a:r>
              <a:rPr lang="en-US" sz="1200" b="0" i="0" u="none" strike="noStrike" kern="1200" noProof="0" dirty="0">
                <a:solidFill>
                  <a:schemeClr val="tx1"/>
                </a:solidFill>
                <a:effectLst/>
                <a:latin typeface="+mn-lt"/>
                <a:ea typeface="+mn-ea"/>
                <a:cs typeface="+mn-cs"/>
              </a:rPr>
              <a:t>Dotted edges are discarded comparisons (WNP, local pruning).</a:t>
            </a:r>
          </a:p>
          <a:p>
            <a:r>
              <a:rPr lang="en-US" sz="1200" b="0" i="0" u="none" strike="noStrike" kern="1200" noProof="0" dirty="0">
                <a:solidFill>
                  <a:schemeClr val="tx1"/>
                </a:solidFill>
                <a:effectLst/>
                <a:latin typeface="+mn-lt"/>
                <a:ea typeface="+mn-ea"/>
                <a:cs typeface="+mn-cs"/>
              </a:rPr>
              <a:t>- Notice that p2-p1 here is discarded because p1 has already been evaluated (so p1-p2 has been emitted when evaluating p1). To do that, PPS just checks for the condition profile1_position &lt; profile2_position (</a:t>
            </a:r>
            <a:r>
              <a:rPr lang="en-US" sz="1200" b="0" i="0" u="none" strike="noStrike" kern="1200" noProof="0" dirty="0" err="1">
                <a:solidFill>
                  <a:schemeClr val="tx1"/>
                </a:solidFill>
                <a:effectLst/>
                <a:latin typeface="+mn-lt"/>
                <a:ea typeface="+mn-ea"/>
                <a:cs typeface="+mn-cs"/>
              </a:rPr>
              <a:t>w.r.t</a:t>
            </a:r>
            <a:r>
              <a:rPr lang="en-US" sz="1200" b="0" i="0" u="none" strike="noStrike" kern="1200" noProof="0" dirty="0">
                <a:solidFill>
                  <a:schemeClr val="tx1"/>
                </a:solidFill>
                <a:effectLst/>
                <a:latin typeface="+mn-lt"/>
                <a:ea typeface="+mn-ea"/>
                <a:cs typeface="+mn-cs"/>
              </a:rPr>
              <a:t>. the sorted profile list).</a:t>
            </a:r>
          </a:p>
          <a:p>
            <a:endParaRPr lang="en-US" noProof="0" dirty="0"/>
          </a:p>
        </p:txBody>
      </p:sp>
      <p:sp>
        <p:nvSpPr>
          <p:cNvPr id="4" name="Slide Number Placeholder 3"/>
          <p:cNvSpPr>
            <a:spLocks noGrp="1"/>
          </p:cNvSpPr>
          <p:nvPr>
            <p:ph type="sldNum" sz="quarter" idx="10"/>
          </p:nvPr>
        </p:nvSpPr>
        <p:spPr/>
        <p:txBody>
          <a:bodyPr/>
          <a:lstStyle/>
          <a:p>
            <a:fld id="{FAB58CA1-B062-4BDE-B210-364694453E85}" type="slidenum">
              <a:rPr lang="el-GR" smtClean="0"/>
              <a:t>257</a:t>
            </a:fld>
            <a:endParaRPr lang="el-GR"/>
          </a:p>
        </p:txBody>
      </p:sp>
    </p:spTree>
    <p:extLst>
      <p:ext uri="{BB962C8B-B14F-4D97-AF65-F5344CB8AC3E}">
        <p14:creationId xmlns:p14="http://schemas.microsoft.com/office/powerpoint/2010/main" val="2855182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Goal: maximize the number of detected</a:t>
            </a:r>
            <a:r>
              <a:rPr lang="en-GB" baseline="0" dirty="0" smtClean="0"/>
              <a:t> duplicates, while minimizing the number of executed comparisons.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Blocking is n</a:t>
            </a:r>
            <a:r>
              <a:rPr lang="en-US" sz="1200" dirty="0" err="1" smtClean="0"/>
              <a:t>ot</a:t>
            </a:r>
            <a:r>
              <a:rPr lang="en-US" sz="1200" dirty="0" smtClean="0"/>
              <a:t> an optimization task,</a:t>
            </a:r>
            <a:r>
              <a:rPr lang="en-US" sz="1200" baseline="0" dirty="0" smtClean="0"/>
              <a:t> but </a:t>
            </a:r>
            <a:r>
              <a:rPr lang="en-GB" baseline="0" dirty="0" smtClean="0"/>
              <a:t>an engineering task, because there is no way we can know that two entities are matching. If for example, we knew that their </a:t>
            </a:r>
            <a:r>
              <a:rPr lang="en-GB" baseline="0" dirty="0" err="1" smtClean="0"/>
              <a:t>Jaccard</a:t>
            </a:r>
            <a:r>
              <a:rPr lang="en-GB" baseline="0" dirty="0" smtClean="0"/>
              <a:t> similarity should exceed a threshold, we could do some optimization. In practice, though, it is possible for two duplicates to share no information at all, if for example they are described in different languages.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definition implies that PC and PQ are equally important. In practice, though, emphasis should be placed on PC, as it should exceed 80% or 90% in order to be useful.</a:t>
            </a:r>
            <a:endParaRPr lang="en-GB"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24</a:t>
            </a:fld>
            <a:endParaRPr lang="de-DE"/>
          </a:p>
        </p:txBody>
      </p:sp>
    </p:spTree>
    <p:extLst>
      <p:ext uri="{BB962C8B-B14F-4D97-AF65-F5344CB8AC3E}">
        <p14:creationId xmlns:p14="http://schemas.microsoft.com/office/powerpoint/2010/main" val="340187285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Note</a:t>
            </a:r>
            <a:r>
              <a:rPr lang="en-US" baseline="0" dirty="0" smtClean="0"/>
              <a:t> that the pink column corresponds to schema-based PSN. We outperform it even over structured datasets!</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258</a:t>
            </a:fld>
            <a:endParaRPr lang="el-GR"/>
          </a:p>
        </p:txBody>
      </p:sp>
    </p:spTree>
    <p:extLst>
      <p:ext uri="{BB962C8B-B14F-4D97-AF65-F5344CB8AC3E}">
        <p14:creationId xmlns:p14="http://schemas.microsoft.com/office/powerpoint/2010/main" val="106550088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Note</a:t>
            </a:r>
            <a:r>
              <a:rPr lang="en-US" baseline="0" dirty="0" smtClean="0"/>
              <a:t> that the pink column corresponds to schema-based PSN. We outperform it even over structured datasets!</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259</a:t>
            </a:fld>
            <a:endParaRPr lang="el-GR"/>
          </a:p>
        </p:txBody>
      </p:sp>
    </p:spTree>
    <p:extLst>
      <p:ext uri="{BB962C8B-B14F-4D97-AF65-F5344CB8AC3E}">
        <p14:creationId xmlns:p14="http://schemas.microsoft.com/office/powerpoint/2010/main" val="106550088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Note</a:t>
            </a:r>
            <a:r>
              <a:rPr lang="en-US" baseline="0" dirty="0" smtClean="0"/>
              <a:t> that the pink column corresponds to schema-based PSN. We outperform it even over structured datasets!</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260</a:t>
            </a:fld>
            <a:endParaRPr lang="el-GR"/>
          </a:p>
        </p:txBody>
      </p:sp>
    </p:spTree>
    <p:extLst>
      <p:ext uri="{BB962C8B-B14F-4D97-AF65-F5344CB8AC3E}">
        <p14:creationId xmlns:p14="http://schemas.microsoft.com/office/powerpoint/2010/main" val="106550088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Note</a:t>
            </a:r>
            <a:r>
              <a:rPr lang="en-US" baseline="0" dirty="0" smtClean="0"/>
              <a:t> that the pink column corresponds to schema-based PSN. We outperform it even over structured datasets!</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261</a:t>
            </a:fld>
            <a:endParaRPr lang="el-GR"/>
          </a:p>
        </p:txBody>
      </p:sp>
    </p:spTree>
    <p:extLst>
      <p:ext uri="{BB962C8B-B14F-4D97-AF65-F5344CB8AC3E}">
        <p14:creationId xmlns:p14="http://schemas.microsoft.com/office/powerpoint/2010/main" val="106550088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Note</a:t>
            </a:r>
            <a:r>
              <a:rPr lang="en-US" baseline="0" dirty="0" smtClean="0"/>
              <a:t> that the pink column corresponds to schema-based PSN. We outperform it even over structured datasets!</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262</a:t>
            </a:fld>
            <a:endParaRPr lang="el-GR"/>
          </a:p>
        </p:txBody>
      </p:sp>
    </p:spTree>
    <p:extLst>
      <p:ext uri="{BB962C8B-B14F-4D97-AF65-F5344CB8AC3E}">
        <p14:creationId xmlns:p14="http://schemas.microsoft.com/office/powerpoint/2010/main" val="106550088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Note</a:t>
            </a:r>
            <a:r>
              <a:rPr lang="en-US" baseline="0" dirty="0" smtClean="0"/>
              <a:t> that the pink column corresponds to schema-based PSN. We outperform it even over structured datasets!</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263</a:t>
            </a:fld>
            <a:endParaRPr lang="el-GR"/>
          </a:p>
        </p:txBody>
      </p:sp>
    </p:spTree>
    <p:extLst>
      <p:ext uri="{BB962C8B-B14F-4D97-AF65-F5344CB8AC3E}">
        <p14:creationId xmlns:p14="http://schemas.microsoft.com/office/powerpoint/2010/main" val="106550088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Note</a:t>
            </a:r>
            <a:r>
              <a:rPr lang="en-US" baseline="0" dirty="0" smtClean="0"/>
              <a:t> that the pink column corresponds to schema-based PSN. We outperform it even over structured datasets!</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264</a:t>
            </a:fld>
            <a:endParaRPr lang="el-GR"/>
          </a:p>
        </p:txBody>
      </p:sp>
    </p:spTree>
    <p:extLst>
      <p:ext uri="{BB962C8B-B14F-4D97-AF65-F5344CB8AC3E}">
        <p14:creationId xmlns:p14="http://schemas.microsoft.com/office/powerpoint/2010/main" val="106550088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Note</a:t>
            </a:r>
            <a:r>
              <a:rPr lang="en-US" baseline="0" dirty="0" smtClean="0"/>
              <a:t> that the pink column corresponds to schema-based PSN. We outperform it even over structured datasets!</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265</a:t>
            </a:fld>
            <a:endParaRPr lang="el-GR"/>
          </a:p>
        </p:txBody>
      </p:sp>
    </p:spTree>
    <p:extLst>
      <p:ext uri="{BB962C8B-B14F-4D97-AF65-F5344CB8AC3E}">
        <p14:creationId xmlns:p14="http://schemas.microsoft.com/office/powerpoint/2010/main" val="1065500880"/>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Note</a:t>
            </a:r>
            <a:r>
              <a:rPr lang="en-US" baseline="0" dirty="0" smtClean="0"/>
              <a:t> that the pink column corresponds to schema-based PSN. We outperform it even over structured datasets!</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266</a:t>
            </a:fld>
            <a:endParaRPr lang="el-GR"/>
          </a:p>
        </p:txBody>
      </p:sp>
    </p:spTree>
    <p:extLst>
      <p:ext uri="{BB962C8B-B14F-4D97-AF65-F5344CB8AC3E}">
        <p14:creationId xmlns:p14="http://schemas.microsoft.com/office/powerpoint/2010/main" val="106550088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Note</a:t>
            </a:r>
            <a:r>
              <a:rPr lang="en-US" baseline="0" dirty="0" smtClean="0"/>
              <a:t> that the pink column corresponds to schema-based PSN. We outperform it even over structured datasets!</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267</a:t>
            </a:fld>
            <a:endParaRPr lang="el-GR"/>
          </a:p>
        </p:txBody>
      </p:sp>
    </p:spTree>
    <p:extLst>
      <p:ext uri="{BB962C8B-B14F-4D97-AF65-F5344CB8AC3E}">
        <p14:creationId xmlns:p14="http://schemas.microsoft.com/office/powerpoint/2010/main" val="1065500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facilitate</a:t>
            </a:r>
            <a:r>
              <a:rPr lang="en-US" baseline="0" dirty="0" smtClean="0"/>
              <a:t> the understanding of the blocking methods we discuss in the following, we now present a taxonomy based on 4 dimensions. Every dimension splits blocking methods into main categories. We will examine every dimension in detail in the following slides.</a:t>
            </a:r>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25</a:t>
            </a:fld>
            <a:endParaRPr lang="de-DE"/>
          </a:p>
        </p:txBody>
      </p:sp>
    </p:spTree>
    <p:extLst>
      <p:ext uri="{BB962C8B-B14F-4D97-AF65-F5344CB8AC3E}">
        <p14:creationId xmlns:p14="http://schemas.microsoft.com/office/powerpoint/2010/main" val="378489023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They are integrated with entity matching, adjusting the processing order on-the-fly. They assume that entity matching is performed by an oracle (</a:t>
            </a:r>
            <a:r>
              <a:rPr lang="el-GR" dirty="0" smtClean="0"/>
              <a:t>α=100%), </a:t>
            </a:r>
            <a:r>
              <a:rPr lang="en-US" dirty="0" smtClean="0"/>
              <a:t>thus yielding an optimistic estimation of their performance. </a:t>
            </a:r>
            <a:r>
              <a:rPr lang="en-US" b="1" dirty="0" smtClean="0"/>
              <a:t>They need to load the compared entity profiles in memory</a:t>
            </a:r>
          </a:p>
          <a:p>
            <a:endParaRPr lang="en-US" b="1" dirty="0"/>
          </a:p>
        </p:txBody>
      </p:sp>
      <p:sp>
        <p:nvSpPr>
          <p:cNvPr id="4" name="Slide Number Placeholder 3"/>
          <p:cNvSpPr>
            <a:spLocks noGrp="1"/>
          </p:cNvSpPr>
          <p:nvPr>
            <p:ph type="sldNum" sz="quarter" idx="10"/>
          </p:nvPr>
        </p:nvSpPr>
        <p:spPr/>
        <p:txBody>
          <a:bodyPr/>
          <a:lstStyle/>
          <a:p>
            <a:fld id="{FAB58CA1-B062-4BDE-B210-364694453E85}" type="slidenum">
              <a:rPr lang="el-GR" smtClean="0"/>
              <a:t>268</a:t>
            </a:fld>
            <a:endParaRPr lang="el-GR"/>
          </a:p>
        </p:txBody>
      </p:sp>
    </p:spTree>
    <p:extLst>
      <p:ext uri="{BB962C8B-B14F-4D97-AF65-F5344CB8AC3E}">
        <p14:creationId xmlns:p14="http://schemas.microsoft.com/office/powerpoint/2010/main" val="2918050687"/>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Entity Matching, more methods will be added in </a:t>
            </a:r>
            <a:r>
              <a:rPr lang="en-US" dirty="0" err="1" smtClean="0"/>
              <a:t>JedAI</a:t>
            </a:r>
            <a:r>
              <a:rPr lang="en-US" baseline="0" dirty="0" smtClean="0"/>
              <a:t> v2. Profile Matcher builds a single vector or graph model for each entity profile, by aggregating all attribute values, regardless of the associated </a:t>
            </a:r>
            <a:r>
              <a:rPr lang="en-US" baseline="0" smtClean="0"/>
              <a:t>attribute names.</a:t>
            </a:r>
            <a:endParaRPr lang="en-US" dirty="0" smtClean="0"/>
          </a:p>
          <a:p>
            <a:r>
              <a:rPr lang="en-US" dirty="0" smtClean="0"/>
              <a:t>For</a:t>
            </a:r>
            <a:r>
              <a:rPr lang="en-US" baseline="0" dirty="0" smtClean="0"/>
              <a:t> Entity Clustering, all methods apply exclusively to Dirty ER, except for Unique Mapping Clustering, which applies exclusively to Clean-Clean ER.</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282</a:t>
            </a:fld>
            <a:endParaRPr lang="el-GR"/>
          </a:p>
        </p:txBody>
      </p:sp>
    </p:spTree>
    <p:extLst>
      <p:ext uri="{BB962C8B-B14F-4D97-AF65-F5344CB8AC3E}">
        <p14:creationId xmlns:p14="http://schemas.microsoft.com/office/powerpoint/2010/main" val="174986403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1" dirty="0" smtClean="0"/>
              <a:t>Schema Clustering </a:t>
            </a:r>
            <a:r>
              <a:rPr lang="en-US" dirty="0" smtClean="0"/>
              <a:t>is similar </a:t>
            </a:r>
            <a:r>
              <a:rPr lang="en-US" b="1" dirty="0" smtClean="0"/>
              <a:t>to Schema Matching </a:t>
            </a:r>
            <a:r>
              <a:rPr lang="en-US" dirty="0" smtClean="0"/>
              <a:t>in the sense that it yields a mapping between attributes based on their relatedness, as inferred from the similarity of their structure, name and values. Yet, its purpose is fundamentally different: instead of seeking semantically identical attributes (e.g., "profession" and "job"), its goal is to improve the creation and processing of schema-agnostic blocks. This is accomplished by splitting large blocks into smaller ones according to the schema clusters that are associated with every signature. This idea has been successfully applied to blocking via Attribute Clustering and to meta-blocking via BLAST. </a:t>
            </a:r>
            <a:r>
              <a:rPr lang="en-US" dirty="0" err="1" smtClean="0"/>
              <a:t>JedAI</a:t>
            </a:r>
            <a:r>
              <a:rPr lang="en-US" dirty="0" smtClean="0"/>
              <a:t> 2.0 generalizes it to cover the first three steps of its workflow, from Block Building to Comparison Cleaning. </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284</a:t>
            </a:fld>
            <a:endParaRPr lang="el-GR"/>
          </a:p>
        </p:txBody>
      </p:sp>
    </p:spTree>
    <p:extLst>
      <p:ext uri="{BB962C8B-B14F-4D97-AF65-F5344CB8AC3E}">
        <p14:creationId xmlns:p14="http://schemas.microsoft.com/office/powerpoint/2010/main" val="172313965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lazy methods are more robust in block building, but need configuration for block and comparison cleaning. The opposite is true for proactive methods.</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288</a:t>
            </a:fld>
            <a:endParaRPr lang="el-GR"/>
          </a:p>
        </p:txBody>
      </p:sp>
    </p:spTree>
    <p:extLst>
      <p:ext uri="{BB962C8B-B14F-4D97-AF65-F5344CB8AC3E}">
        <p14:creationId xmlns:p14="http://schemas.microsoft.com/office/powerpoint/2010/main" val="44329330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289</a:t>
            </a:fld>
            <a:endParaRPr lang="el-GR"/>
          </a:p>
        </p:txBody>
      </p:sp>
    </p:spTree>
    <p:extLst>
      <p:ext uri="{BB962C8B-B14F-4D97-AF65-F5344CB8AC3E}">
        <p14:creationId xmlns:p14="http://schemas.microsoft.com/office/powerpoint/2010/main" val="216407988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ER has been considered a static, offline procedure</a:t>
            </a:r>
            <a:r>
              <a:rPr lang="en-US" baseline="0" dirty="0" smtClean="0"/>
              <a:t> that is applied only once. In practice, it is a constant, dynamic process, as its results have to be updated whenever new data become available.</a:t>
            </a:r>
          </a:p>
          <a:p>
            <a:r>
              <a:rPr lang="en-US" baseline="0" dirty="0" smtClean="0"/>
              <a:t>Updating blocks is easy when relying on a signature-based functionality, such as Token Blocking. What happens, though, when we have a large, dense graph that is not materialized and we have to process with a global constraint (e.g., average edge weight) that is updated?</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290</a:t>
            </a:fld>
            <a:endParaRPr lang="el-GR"/>
          </a:p>
        </p:txBody>
      </p:sp>
    </p:spTree>
    <p:extLst>
      <p:ext uri="{BB962C8B-B14F-4D97-AF65-F5344CB8AC3E}">
        <p14:creationId xmlns:p14="http://schemas.microsoft.com/office/powerpoint/2010/main" val="761897231"/>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291</a:t>
            </a:fld>
            <a:endParaRPr lang="el-GR"/>
          </a:p>
        </p:txBody>
      </p:sp>
    </p:spTree>
    <p:extLst>
      <p:ext uri="{BB962C8B-B14F-4D97-AF65-F5344CB8AC3E}">
        <p14:creationId xmlns:p14="http://schemas.microsoft.com/office/powerpoint/2010/main" val="121162266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l-GR" smtClean="0"/>
          </a:p>
        </p:txBody>
      </p:sp>
    </p:spTree>
    <p:extLst>
      <p:ext uri="{BB962C8B-B14F-4D97-AF65-F5344CB8AC3E}">
        <p14:creationId xmlns:p14="http://schemas.microsoft.com/office/powerpoint/2010/main" val="1789736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have a better</a:t>
            </a:r>
            <a:r>
              <a:rPr lang="en-US" baseline="0" dirty="0" smtClean="0"/>
              <a:t> </a:t>
            </a:r>
            <a:r>
              <a:rPr lang="en-US" dirty="0" smtClean="0"/>
              <a:t>understanding on the scope of this tutorial, we now</a:t>
            </a:r>
            <a:r>
              <a:rPr lang="en-US" baseline="0" dirty="0" smtClean="0"/>
              <a:t> present a taxonomy of blocking methods according to two fundamental dimensions.</a:t>
            </a:r>
          </a:p>
          <a:p>
            <a:endParaRPr lang="en-US" baseline="0" dirty="0" smtClean="0"/>
          </a:p>
          <a:p>
            <a:r>
              <a:rPr lang="en-US" baseline="0" dirty="0" smtClean="0"/>
              <a:t>Closed-world assumption -&gt; in conjunction with entity matching </a:t>
            </a:r>
          </a:p>
          <a:p>
            <a:r>
              <a:rPr lang="en-US" baseline="0" dirty="0" smtClean="0"/>
              <a:t>we assume that we know which similarity function and when a similarity value implies a match</a:t>
            </a:r>
          </a:p>
          <a:p>
            <a:endParaRPr lang="en-US" baseline="0" dirty="0" smtClean="0"/>
          </a:p>
          <a:p>
            <a:r>
              <a:rPr lang="en-US" baseline="0" dirty="0" smtClean="0"/>
              <a:t>Approximate Blocking methods are usually independent of similarity metrics and thresholds. To this category belongs the vast majority of blocking methods. We focus on them.</a:t>
            </a:r>
          </a:p>
          <a:p>
            <a:endParaRPr lang="en-US" baseline="0" dirty="0" smtClean="0"/>
          </a:p>
          <a:p>
            <a:r>
              <a:rPr lang="en-US" baseline="0" dirty="0" smtClean="0"/>
              <a:t>Open-world assumption -&gt; standalone blocking methods</a:t>
            </a:r>
          </a:p>
          <a:p>
            <a:r>
              <a:rPr lang="en-US" baseline="0" dirty="0" smtClean="0"/>
              <a:t>we assume that we don’t know how entity matching </a:t>
            </a:r>
            <a:r>
              <a:rPr lang="en-US" baseline="0" dirty="0" err="1" smtClean="0"/>
              <a:t>perfoms</a:t>
            </a:r>
            <a:r>
              <a:rPr lang="en-US" baseline="0" dirty="0" smtClean="0"/>
              <a:t>/works</a:t>
            </a:r>
          </a:p>
          <a:p>
            <a:endParaRPr lang="en-US" baseline="0" dirty="0" smtClean="0"/>
          </a:p>
          <a:p>
            <a:r>
              <a:rPr lang="en-US" dirty="0" smtClean="0"/>
              <a:t>Silk (</a:t>
            </a:r>
            <a:r>
              <a:rPr lang="en-US" dirty="0" err="1" smtClean="0"/>
              <a:t>Univ</a:t>
            </a:r>
            <a:r>
              <a:rPr lang="en-US" baseline="0" dirty="0" smtClean="0"/>
              <a:t> of Mannheim) </a:t>
            </a:r>
            <a:r>
              <a:rPr lang="en-US" dirty="0" smtClean="0"/>
              <a:t>is an open source framework for integrating heterogeneous data sources. The primary uses cases of Silk include: </a:t>
            </a:r>
          </a:p>
          <a:p>
            <a:r>
              <a:rPr lang="en-US" dirty="0" smtClean="0"/>
              <a:t>- Generating links between related data items within different Linked Data sources.</a:t>
            </a:r>
          </a:p>
          <a:p>
            <a:r>
              <a:rPr lang="en-US" dirty="0" smtClean="0"/>
              <a:t>- Linked Data publishers can use Silk to set RDF links from their data sources to other data sources on the Web.</a:t>
            </a:r>
          </a:p>
          <a:p>
            <a:r>
              <a:rPr lang="en-US" dirty="0" smtClean="0"/>
              <a:t>- Applying data transformations to structured data sources.</a:t>
            </a:r>
          </a:p>
          <a:p>
            <a:r>
              <a:rPr lang="en-US" dirty="0" smtClean="0"/>
              <a:t>Silk is based on the Linked Data paradigm</a:t>
            </a:r>
          </a:p>
          <a:p>
            <a:endParaRPr lang="en-US" dirty="0" smtClean="0"/>
          </a:p>
          <a:p>
            <a:r>
              <a:rPr lang="en-US" dirty="0" smtClean="0"/>
              <a:t>LIMES (Leipzig </a:t>
            </a:r>
            <a:r>
              <a:rPr lang="en-US" dirty="0" err="1" smtClean="0"/>
              <a:t>Univ</a:t>
            </a:r>
            <a:r>
              <a:rPr lang="en-US" dirty="0" smtClean="0"/>
              <a:t>)</a:t>
            </a:r>
          </a:p>
          <a:p>
            <a:r>
              <a:rPr lang="en-US" dirty="0" smtClean="0"/>
              <a:t>The Linked Data paradigm has evolved into a powerful enabler for the transition from the document-oriented Web into the Semantic Web. While the amount of data published as Linked Data grows steadily and has surpassed 25 billion triples, less than 5% of these triples are links between knowledge bases. Link discovery frameworks provide the functionality necessary to discover missing links between knowledge bases. Yet, this task requires a significant amount of time, especially when it is carried out on large data sets. This paper presents and evaluates LIMES, a novel time-efficient approach for link discovery in metric spaces. Our approach utilizes the mathematical characteristics of metric spaces during the mapping process to filter out a large number of those instance pairs that do not suffice the mapping conditions. We present the mathematical foundation and the core algorithms employed in LIMES. We evaluate our algorithms with synthetic data to elucidate their behavior on small and large data sets with different configurations and compare the runtime of LIMES with another state-of-the-art link discovery tool.</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26</a:t>
            </a:fld>
            <a:endParaRPr lang="el-GR"/>
          </a:p>
        </p:txBody>
      </p:sp>
    </p:spTree>
    <p:extLst>
      <p:ext uri="{BB962C8B-B14F-4D97-AF65-F5344CB8AC3E}">
        <p14:creationId xmlns:p14="http://schemas.microsoft.com/office/powerpoint/2010/main" val="664539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have a better</a:t>
            </a:r>
            <a:r>
              <a:rPr lang="en-US" baseline="0" dirty="0" smtClean="0"/>
              <a:t> </a:t>
            </a:r>
            <a:r>
              <a:rPr lang="en-US" dirty="0" smtClean="0"/>
              <a:t>understanding on the scope of this tutorial, we now</a:t>
            </a:r>
            <a:r>
              <a:rPr lang="en-US" baseline="0" dirty="0" smtClean="0"/>
              <a:t> present a taxonomy of blocking methods according to two fundamental dimensions.</a:t>
            </a:r>
          </a:p>
          <a:p>
            <a:r>
              <a:rPr lang="en-US" baseline="0" dirty="0" smtClean="0"/>
              <a:t>Closed-world assumption -&gt; in conjunction with entity matching </a:t>
            </a:r>
          </a:p>
          <a:p>
            <a:endParaRPr lang="en-US" baseline="0" dirty="0" smtClean="0"/>
          </a:p>
          <a:p>
            <a:r>
              <a:rPr lang="en-US" baseline="0" dirty="0" smtClean="0"/>
              <a:t>Approximate Blocking methods are usually independent of similarity metrics and thresholds. To this category belongs the vast majority of blocking methods. We focus on them.</a:t>
            </a:r>
          </a:p>
          <a:p>
            <a:r>
              <a:rPr lang="en-US" baseline="0" dirty="0" smtClean="0"/>
              <a:t>Open-world assumption -&gt; standalone blocking methods</a:t>
            </a:r>
          </a:p>
          <a:p>
            <a:endParaRPr lang="en-US" baseline="0" dirty="0" smtClean="0"/>
          </a:p>
          <a:p>
            <a:r>
              <a:rPr lang="en-US" dirty="0" smtClean="0"/>
              <a:t>Silk (</a:t>
            </a:r>
            <a:r>
              <a:rPr lang="en-US" dirty="0" err="1" smtClean="0"/>
              <a:t>Univ</a:t>
            </a:r>
            <a:r>
              <a:rPr lang="en-US" baseline="0" dirty="0" smtClean="0"/>
              <a:t> of Mannheim) </a:t>
            </a:r>
            <a:r>
              <a:rPr lang="en-US" dirty="0" smtClean="0"/>
              <a:t>is an open source framework for integrating heterogeneous data sources. The primary uses cases of Silk include: </a:t>
            </a:r>
          </a:p>
          <a:p>
            <a:r>
              <a:rPr lang="en-US" dirty="0" smtClean="0"/>
              <a:t>- Generating links between related data items within different Linked Data sources.</a:t>
            </a:r>
          </a:p>
          <a:p>
            <a:r>
              <a:rPr lang="en-US" dirty="0" smtClean="0"/>
              <a:t>- Linked Data publishers can use Silk to set RDF links from their data sources to other data sources on the Web.</a:t>
            </a:r>
          </a:p>
          <a:p>
            <a:r>
              <a:rPr lang="en-US" dirty="0" smtClean="0"/>
              <a:t>- Applying data transformations to structured data sources.</a:t>
            </a:r>
          </a:p>
          <a:p>
            <a:r>
              <a:rPr lang="en-US" dirty="0" smtClean="0"/>
              <a:t>Silk is based on the Linked Data paradigm</a:t>
            </a:r>
          </a:p>
          <a:p>
            <a:endParaRPr lang="en-US" dirty="0" smtClean="0"/>
          </a:p>
          <a:p>
            <a:r>
              <a:rPr lang="en-US" dirty="0" smtClean="0"/>
              <a:t>LIMES (Leipzig </a:t>
            </a:r>
            <a:r>
              <a:rPr lang="en-US" dirty="0" err="1" smtClean="0"/>
              <a:t>Univ</a:t>
            </a:r>
            <a:r>
              <a:rPr lang="en-US" dirty="0" smtClean="0"/>
              <a:t>)</a:t>
            </a:r>
          </a:p>
          <a:p>
            <a:r>
              <a:rPr lang="en-US" dirty="0" smtClean="0"/>
              <a:t>The Linked Data paradigm has evolved into a powerful enabler for the transition from the document-oriented Web into the Semantic Web. While the amount of data published as Linked Data grows steadily and has surpassed 25 billion triples, less than 5% of these triples are links between knowledge bases. Link discovery frameworks provide the functionality necessary to discover missing links between knowledge bases. Yet, this task requires a significant amount of time, especially when it is carried out on large data sets. This paper presents and evaluates LIMES, a novel time-efficient approach for link discovery in metric spaces. Our approach utilizes the mathematical characteristics of metric spaces during the mapping process to filter out a large number of those instance pairs that do not suffice the mapping conditions. We present the mathematical foundation and the core algorithms employed in LIMES. We evaluate our algorithms with synthetic data to elucidate their behavior on small and large data sets with different configurations and compare the runtime of LIMES with another state-of-the-art link discovery tool.</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27</a:t>
            </a:fld>
            <a:endParaRPr lang="el-GR"/>
          </a:p>
        </p:txBody>
      </p:sp>
    </p:spTree>
    <p:extLst>
      <p:ext uri="{BB962C8B-B14F-4D97-AF65-F5344CB8AC3E}">
        <p14:creationId xmlns:p14="http://schemas.microsoft.com/office/powerpoint/2010/main" val="664539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facilitate the understanding of blocking methods, we present a categorization.</a:t>
            </a:r>
          </a:p>
          <a:p>
            <a:r>
              <a:rPr lang="en-US" dirty="0" smtClean="0"/>
              <a:t>The</a:t>
            </a:r>
            <a:r>
              <a:rPr lang="en-US" baseline="0" dirty="0" smtClean="0"/>
              <a:t> supervised blocking methods try to learn the best blocking key definitions from a training set, e.g., by using combinations of attribute names.</a:t>
            </a:r>
            <a:endParaRPr lang="en-US" dirty="0" smtClean="0"/>
          </a:p>
          <a:p>
            <a:r>
              <a:rPr lang="en-US" dirty="0" smtClean="0"/>
              <a:t>The</a:t>
            </a:r>
            <a:r>
              <a:rPr lang="en-US" baseline="0" dirty="0" smtClean="0"/>
              <a:t> main drawback of supervised blocking techniques is the requirement for a training set. </a:t>
            </a:r>
          </a:p>
          <a:p>
            <a:r>
              <a:rPr lang="en-US" baseline="0" dirty="0" smtClean="0"/>
              <a:t>Even if there is a set of labeled instances for a specific domain available, it is application specific, in the sense that it does not necessarily yield a good classifier on another domain.</a:t>
            </a:r>
          </a:p>
          <a:p>
            <a:r>
              <a:rPr lang="en-US" baseline="0" dirty="0" smtClean="0"/>
              <a:t>Most techniques in the literature are unsupervised. We focus on them.</a:t>
            </a:r>
          </a:p>
        </p:txBody>
      </p:sp>
      <p:sp>
        <p:nvSpPr>
          <p:cNvPr id="4" name="Slide Number Placeholder 3"/>
          <p:cNvSpPr>
            <a:spLocks noGrp="1"/>
          </p:cNvSpPr>
          <p:nvPr>
            <p:ph type="sldNum" sz="quarter" idx="10"/>
          </p:nvPr>
        </p:nvSpPr>
        <p:spPr/>
        <p:txBody>
          <a:bodyPr/>
          <a:lstStyle/>
          <a:p>
            <a:fld id="{FAB58CA1-B062-4BDE-B210-364694453E85}" type="slidenum">
              <a:rPr lang="el-GR" smtClean="0"/>
              <a:t>28</a:t>
            </a:fld>
            <a:endParaRPr lang="el-GR"/>
          </a:p>
        </p:txBody>
      </p:sp>
    </p:spTree>
    <p:extLst>
      <p:ext uri="{BB962C8B-B14F-4D97-AF65-F5344CB8AC3E}">
        <p14:creationId xmlns:p14="http://schemas.microsoft.com/office/powerpoint/2010/main" val="646494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facilitate the understanding of blocking methods, we present a categorization.</a:t>
            </a:r>
          </a:p>
          <a:p>
            <a:r>
              <a:rPr lang="en-US" dirty="0" smtClean="0"/>
              <a:t>The</a:t>
            </a:r>
            <a:r>
              <a:rPr lang="en-US" baseline="0" dirty="0" smtClean="0"/>
              <a:t> supervised blocking methods try to learn the best blocking key definitions from a training set, e.g., by using combinations of attribute names.</a:t>
            </a:r>
            <a:endParaRPr lang="en-US" dirty="0" smtClean="0"/>
          </a:p>
          <a:p>
            <a:r>
              <a:rPr lang="en-US" dirty="0" smtClean="0"/>
              <a:t>The</a:t>
            </a:r>
            <a:r>
              <a:rPr lang="en-US" baseline="0" dirty="0" smtClean="0"/>
              <a:t> main drawback of supervised blocking techniques is the requirement for a training set. </a:t>
            </a:r>
          </a:p>
          <a:p>
            <a:r>
              <a:rPr lang="en-US" baseline="0" dirty="0" smtClean="0"/>
              <a:t>Even if there is a set of labeled instances for a specific domain available, it is application specific, in the sense that it does not necessarily yield a good classifier on another domain.</a:t>
            </a:r>
          </a:p>
          <a:p>
            <a:r>
              <a:rPr lang="en-US" baseline="0" dirty="0" smtClean="0"/>
              <a:t>Most techniques in the literature are unsupervised. We focus on them.</a:t>
            </a:r>
          </a:p>
        </p:txBody>
      </p:sp>
      <p:sp>
        <p:nvSpPr>
          <p:cNvPr id="4" name="Slide Number Placeholder 3"/>
          <p:cNvSpPr>
            <a:spLocks noGrp="1"/>
          </p:cNvSpPr>
          <p:nvPr>
            <p:ph type="sldNum" sz="quarter" idx="10"/>
          </p:nvPr>
        </p:nvSpPr>
        <p:spPr/>
        <p:txBody>
          <a:bodyPr/>
          <a:lstStyle/>
          <a:p>
            <a:fld id="{FAB58CA1-B062-4BDE-B210-364694453E85}" type="slidenum">
              <a:rPr lang="el-GR" smtClean="0"/>
              <a:t>29</a:t>
            </a:fld>
            <a:endParaRPr lang="el-GR"/>
          </a:p>
        </p:txBody>
      </p:sp>
    </p:spTree>
    <p:extLst>
      <p:ext uri="{BB962C8B-B14F-4D97-AF65-F5344CB8AC3E}">
        <p14:creationId xmlns:p14="http://schemas.microsoft.com/office/powerpoint/2010/main" val="646494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the approximate, unsupervised blocking methods we consider in this work,</a:t>
            </a:r>
            <a:r>
              <a:rPr lang="en-US" baseline="0" dirty="0" smtClean="0"/>
              <a:t> we can describe their internal functionality using three steps.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BlCl</a:t>
            </a:r>
            <a:r>
              <a:rPr lang="en-US" baseline="0" dirty="0" smtClean="0"/>
              <a:t> -&gt; faster, less accurate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CoCl</a:t>
            </a:r>
            <a:r>
              <a:rPr lang="en-US" baseline="0" dirty="0" smtClean="0"/>
              <a:t> -&gt; more accurate, more time-consuming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methods that perform only Block Building are called Lazy. Those performing only </a:t>
            </a:r>
            <a:r>
              <a:rPr lang="en-US" baseline="0" dirty="0" err="1" smtClean="0"/>
              <a:t>BlCl</a:t>
            </a:r>
            <a:r>
              <a:rPr lang="en-US" baseline="0" dirty="0" smtClean="0"/>
              <a:t>, Block-refinement.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Block Building (Lazy &amp; Proactive) </a:t>
            </a:r>
            <a:r>
              <a:rPr lang="en-US" baseline="0" dirty="0" err="1" smtClean="0"/>
              <a:t>vs</a:t>
            </a:r>
            <a:r>
              <a:rPr lang="en-US" baseline="0" dirty="0" smtClean="0"/>
              <a:t> Block Processing (Block- and Comparison-refinement)</a:t>
            </a:r>
            <a:endParaRPr lang="en-US" dirty="0" smtClean="0"/>
          </a:p>
          <a:p>
            <a:endParaRPr lang="en-US" dirty="0"/>
          </a:p>
        </p:txBody>
      </p:sp>
      <p:sp>
        <p:nvSpPr>
          <p:cNvPr id="4" name="Slide Number Placeholder 3"/>
          <p:cNvSpPr>
            <a:spLocks noGrp="1"/>
          </p:cNvSpPr>
          <p:nvPr>
            <p:ph type="sldNum" sz="quarter" idx="10"/>
          </p:nvPr>
        </p:nvSpPr>
        <p:spPr/>
        <p:txBody>
          <a:bodyPr/>
          <a:lstStyle/>
          <a:p>
            <a:fld id="{43C6F2E8-0910-4DB5-AC88-92556CDCF114}" type="slidenum">
              <a:rPr lang="en-US" smtClean="0"/>
              <a:t>30</a:t>
            </a:fld>
            <a:endParaRPr lang="en-US"/>
          </a:p>
        </p:txBody>
      </p:sp>
    </p:spTree>
    <p:extLst>
      <p:ext uri="{BB962C8B-B14F-4D97-AF65-F5344CB8AC3E}">
        <p14:creationId xmlns:p14="http://schemas.microsoft.com/office/powerpoint/2010/main" val="3354457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Redundancy expresses the number of blocks that are associated with every entity, on average.</a:t>
            </a:r>
            <a:endParaRPr lang="en-US" dirty="0" smtClean="0"/>
          </a:p>
          <a:p>
            <a:r>
              <a:rPr lang="en-US" dirty="0" smtClean="0"/>
              <a:t>First</a:t>
            </a:r>
            <a:r>
              <a:rPr lang="en-US" baseline="0" dirty="0" smtClean="0"/>
              <a:t> row: methods for databases. They cover all categories of redundancy.</a:t>
            </a:r>
          </a:p>
          <a:p>
            <a:r>
              <a:rPr lang="en-US" baseline="0" dirty="0" smtClean="0"/>
              <a:t>Second row: methods for Web data. They are all redundancy-positive.</a:t>
            </a:r>
          </a:p>
          <a:p>
            <a:endParaRPr lang="en-US" baseline="0" dirty="0" smtClean="0"/>
          </a:p>
          <a:p>
            <a:r>
              <a:rPr lang="en-US" baseline="0" dirty="0" smtClean="0"/>
              <a:t>overlapping methods: the same entity may appear in more than 1 block</a:t>
            </a:r>
          </a:p>
          <a:p>
            <a:r>
              <a:rPr lang="en-US" baseline="0" dirty="0" smtClean="0"/>
              <a:t>redundancy-positive: the more common blocks for two entities, the higher the probability to match</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redundancy-negative: the most similar entities coincide (almost always) in a single block</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redundancy-neutral: number of common blocks independent of matching probability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31</a:t>
            </a:fld>
            <a:endParaRPr lang="de-DE"/>
          </a:p>
        </p:txBody>
      </p:sp>
    </p:spTree>
    <p:extLst>
      <p:ext uri="{BB962C8B-B14F-4D97-AF65-F5344CB8AC3E}">
        <p14:creationId xmlns:p14="http://schemas.microsoft.com/office/powerpoint/2010/main" val="1714747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p:spPr>
        <p:txBody>
          <a:bodyPr/>
          <a:lstStyle/>
          <a:p>
            <a:r>
              <a:rPr lang="de-DE" baseline="0" dirty="0" smtClean="0"/>
              <a:t>In reality, there is ambiguity/noise of two forms: </a:t>
            </a:r>
          </a:p>
          <a:p>
            <a:pPr marL="228600" indent="-228600">
              <a:buAutoNum type="arabicParenR"/>
            </a:pPr>
            <a:r>
              <a:rPr lang="de-DE" baseline="0" dirty="0" smtClean="0"/>
              <a:t>different </a:t>
            </a:r>
            <a:r>
              <a:rPr lang="de-DE" baseline="0" dirty="0" err="1" smtClean="0"/>
              <a:t>entities</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same </a:t>
            </a:r>
            <a:r>
              <a:rPr lang="de-DE" baseline="0" dirty="0" err="1" smtClean="0"/>
              <a:t>description</a:t>
            </a:r>
            <a:r>
              <a:rPr lang="de-DE" baseline="0" dirty="0" smtClean="0"/>
              <a:t>/</a:t>
            </a:r>
            <a:r>
              <a:rPr lang="de-DE" baseline="0" dirty="0" err="1" smtClean="0"/>
              <a:t>name</a:t>
            </a:r>
            <a:r>
              <a:rPr lang="de-DE" baseline="0" dirty="0" smtClean="0"/>
              <a:t>, </a:t>
            </a:r>
            <a:r>
              <a:rPr lang="de-DE" baseline="0" dirty="0" err="1" smtClean="0"/>
              <a:t>and</a:t>
            </a:r>
            <a:r>
              <a:rPr lang="de-DE" baseline="0" dirty="0" smtClean="0"/>
              <a:t> </a:t>
            </a:r>
          </a:p>
          <a:p>
            <a:pPr marL="228600" indent="-228600">
              <a:buAutoNum type="arabicParenR"/>
            </a:pPr>
            <a:r>
              <a:rPr lang="de-DE" baseline="0" dirty="0" smtClean="0"/>
              <a:t>same </a:t>
            </a:r>
            <a:r>
              <a:rPr lang="de-DE" baseline="0" dirty="0" err="1" smtClean="0"/>
              <a:t>entity</a:t>
            </a:r>
            <a:r>
              <a:rPr lang="de-DE" baseline="0" dirty="0" smtClean="0"/>
              <a:t> </a:t>
            </a:r>
            <a:r>
              <a:rPr lang="de-DE" baseline="0" dirty="0" err="1" smtClean="0"/>
              <a:t>with</a:t>
            </a:r>
            <a:r>
              <a:rPr lang="de-DE" baseline="0" dirty="0" smtClean="0"/>
              <a:t> different </a:t>
            </a:r>
            <a:r>
              <a:rPr lang="de-DE" baseline="0" dirty="0" err="1" smtClean="0"/>
              <a:t>descriptions</a:t>
            </a:r>
            <a:r>
              <a:rPr lang="de-DE" baseline="0" dirty="0" smtClean="0"/>
              <a:t>/</a:t>
            </a:r>
            <a:r>
              <a:rPr lang="de-DE" baseline="0" dirty="0" err="1" smtClean="0"/>
              <a:t>names</a:t>
            </a:r>
            <a:r>
              <a:rPr lang="de-DE" baseline="0" dirty="0" smtClean="0"/>
              <a:t>.</a:t>
            </a:r>
            <a:endParaRPr lang="de-DE" dirty="0" smtClean="0"/>
          </a:p>
        </p:txBody>
      </p:sp>
    </p:spTree>
    <p:extLst>
      <p:ext uri="{BB962C8B-B14F-4D97-AF65-F5344CB8AC3E}">
        <p14:creationId xmlns:p14="http://schemas.microsoft.com/office/powerpoint/2010/main" val="688404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block cleaning</a:t>
            </a:r>
          </a:p>
          <a:p>
            <a:r>
              <a:rPr lang="en-US" dirty="0" smtClean="0"/>
              <a:t>block level: block purging (remove blocks with many entities/comparisons)</a:t>
            </a:r>
          </a:p>
          <a:p>
            <a:r>
              <a:rPr lang="en-US" dirty="0" smtClean="0"/>
              <a:t>entity level: block filtering (remove</a:t>
            </a:r>
            <a:r>
              <a:rPr lang="en-US" baseline="0" dirty="0" smtClean="0"/>
              <a:t> a given entity from a percentage r of the largest blocks it belongs to)</a:t>
            </a:r>
          </a:p>
          <a:p>
            <a:endParaRPr lang="en-US" baseline="0" dirty="0" smtClean="0"/>
          </a:p>
          <a:p>
            <a:r>
              <a:rPr lang="en-US" baseline="0" dirty="0" smtClean="0"/>
              <a:t>comparison cleaning</a:t>
            </a:r>
          </a:p>
          <a:p>
            <a:r>
              <a:rPr lang="en-US" baseline="0" dirty="0" smtClean="0"/>
              <a:t>redundant comparison: comparison propagation (removes redundant comparisons by executing comparisons in a sorted order)</a:t>
            </a:r>
          </a:p>
          <a:p>
            <a:r>
              <a:rPr lang="en-US" dirty="0" smtClean="0"/>
              <a:t>superfluous comparisons: meta-blocking</a:t>
            </a:r>
          </a:p>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32</a:t>
            </a:fld>
            <a:endParaRPr lang="el-GR"/>
          </a:p>
        </p:txBody>
      </p:sp>
    </p:spTree>
    <p:extLst>
      <p:ext uri="{BB962C8B-B14F-4D97-AF65-F5344CB8AC3E}">
        <p14:creationId xmlns:p14="http://schemas.microsoft.com/office/powerpoint/2010/main" val="3485215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entity profiles adhere to a specific schema.</a:t>
            </a:r>
          </a:p>
          <a:p>
            <a:r>
              <a:rPr lang="en-US" dirty="0" smtClean="0"/>
              <a:t>Many</a:t>
            </a:r>
            <a:r>
              <a:rPr lang="en-US" baseline="0" dirty="0" smtClean="0"/>
              <a:t> methods operate in this way. We will examine the most important ones.</a:t>
            </a:r>
            <a:endParaRPr lang="en-US" dirty="0" smtClean="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34</a:t>
            </a:fld>
            <a:endParaRPr lang="de-DE"/>
          </a:p>
        </p:txBody>
      </p:sp>
    </p:spTree>
    <p:extLst>
      <p:ext uri="{BB962C8B-B14F-4D97-AF65-F5344CB8AC3E}">
        <p14:creationId xmlns:p14="http://schemas.microsoft.com/office/powerpoint/2010/main" val="2845184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family tree of blocking methods. Standard</a:t>
            </a:r>
            <a:r>
              <a:rPr lang="en-US" baseline="0" dirty="0" smtClean="0"/>
              <a:t> Blocking is the cornerstone method.</a:t>
            </a:r>
          </a:p>
          <a:p>
            <a:r>
              <a:rPr lang="en-US" baseline="0" dirty="0" smtClean="0"/>
              <a:t>All other methods employ the same BKs but in a different way in order to offer higher robustness and a better balance between recall and precision.</a:t>
            </a:r>
          </a:p>
          <a:p>
            <a:r>
              <a:rPr lang="en-US" baseline="0" dirty="0" smtClean="0"/>
              <a:t>Every method has many variations. We present just one extended version for each one of them.</a:t>
            </a:r>
          </a:p>
          <a:p>
            <a:r>
              <a:rPr lang="en-US" baseline="0" dirty="0" smtClean="0"/>
              <a:t>Blue indicates lazy blocking methods, and red proactive blocking methods. </a:t>
            </a:r>
          </a:p>
          <a:p>
            <a:r>
              <a:rPr lang="en-US" baseline="0" dirty="0" smtClean="0"/>
              <a:t>We have 3 branches. On the left, blocks contain entities with similar blocking keys, on the right, blocks contain entities with the same blocking keys, and in the middle, we have a mixture.</a:t>
            </a:r>
          </a:p>
        </p:txBody>
      </p:sp>
      <p:sp>
        <p:nvSpPr>
          <p:cNvPr id="4" name="Slide Number Placeholder 3"/>
          <p:cNvSpPr>
            <a:spLocks noGrp="1"/>
          </p:cNvSpPr>
          <p:nvPr>
            <p:ph type="sldNum" sz="quarter" idx="10"/>
          </p:nvPr>
        </p:nvSpPr>
        <p:spPr/>
        <p:txBody>
          <a:bodyPr/>
          <a:lstStyle/>
          <a:p>
            <a:fld id="{FAB58CA1-B062-4BDE-B210-364694453E85}" type="slidenum">
              <a:rPr lang="el-GR" smtClean="0"/>
              <a:t>35</a:t>
            </a:fld>
            <a:endParaRPr lang="el-GR"/>
          </a:p>
        </p:txBody>
      </p:sp>
    </p:spTree>
    <p:extLst>
      <p:ext uri="{BB962C8B-B14F-4D97-AF65-F5344CB8AC3E}">
        <p14:creationId xmlns:p14="http://schemas.microsoft.com/office/powerpoint/2010/main" val="1513273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family tree of blocking methods. Standard</a:t>
            </a:r>
            <a:r>
              <a:rPr lang="en-US" baseline="0" dirty="0" smtClean="0"/>
              <a:t> Blocking is the cornerstone method.</a:t>
            </a:r>
          </a:p>
          <a:p>
            <a:r>
              <a:rPr lang="en-US" baseline="0" dirty="0" smtClean="0"/>
              <a:t>All other methods employ the same BKs but in a different way in order to offer higher robustness and a better balance between recall and precision.</a:t>
            </a:r>
          </a:p>
          <a:p>
            <a:r>
              <a:rPr lang="en-US" baseline="0" dirty="0" smtClean="0"/>
              <a:t>Every method has many variations. We present just one extended version for each one of them.</a:t>
            </a:r>
          </a:p>
          <a:p>
            <a:r>
              <a:rPr lang="en-US" baseline="0" dirty="0" smtClean="0"/>
              <a:t>Blue indicates lazy blocking methods, and red proactive blocking methods. </a:t>
            </a:r>
          </a:p>
          <a:p>
            <a:r>
              <a:rPr lang="en-US" baseline="0" dirty="0" smtClean="0"/>
              <a:t>We have 3 branches. On the left, blocks contain entities with similar blocking keys, on the right, blocks contain entities with the same blocking keys, and in the middle, we have a mixture.</a:t>
            </a:r>
          </a:p>
        </p:txBody>
      </p:sp>
      <p:sp>
        <p:nvSpPr>
          <p:cNvPr id="4" name="Slide Number Placeholder 3"/>
          <p:cNvSpPr>
            <a:spLocks noGrp="1"/>
          </p:cNvSpPr>
          <p:nvPr>
            <p:ph type="sldNum" sz="quarter" idx="10"/>
          </p:nvPr>
        </p:nvSpPr>
        <p:spPr/>
        <p:txBody>
          <a:bodyPr/>
          <a:lstStyle/>
          <a:p>
            <a:fld id="{FAB58CA1-B062-4BDE-B210-364694453E85}" type="slidenum">
              <a:rPr lang="el-GR" smtClean="0"/>
              <a:t>36</a:t>
            </a:fld>
            <a:endParaRPr lang="el-GR"/>
          </a:p>
        </p:txBody>
      </p:sp>
    </p:spTree>
    <p:extLst>
      <p:ext uri="{BB962C8B-B14F-4D97-AF65-F5344CB8AC3E}">
        <p14:creationId xmlns:p14="http://schemas.microsoft.com/office/powerpoint/2010/main" val="1513273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family tree of blocking methods. Standard</a:t>
            </a:r>
            <a:r>
              <a:rPr lang="en-US" baseline="0" dirty="0" smtClean="0"/>
              <a:t> Blocking is the cornerstone method.</a:t>
            </a:r>
          </a:p>
          <a:p>
            <a:r>
              <a:rPr lang="en-US" baseline="0" dirty="0" smtClean="0"/>
              <a:t>All other methods employ the same BKs but in a different way in order to offer higher robustness and a better balance between recall and precision.</a:t>
            </a:r>
          </a:p>
          <a:p>
            <a:r>
              <a:rPr lang="en-US" baseline="0" dirty="0" smtClean="0"/>
              <a:t>Every method has many variations. We present just one extended version for each one of them.</a:t>
            </a:r>
          </a:p>
          <a:p>
            <a:r>
              <a:rPr lang="en-US" baseline="0" dirty="0" smtClean="0"/>
              <a:t>Blue indicates lazy blocking methods, and red proactive blocking methods. </a:t>
            </a:r>
          </a:p>
          <a:p>
            <a:r>
              <a:rPr lang="en-US" baseline="0" dirty="0" smtClean="0"/>
              <a:t>We have 3 branches. On the left, blocks contain entities with similar blocking keys, on the right, blocks contain entities with the same blocking keys, and in the middle, we have a mixture.</a:t>
            </a:r>
          </a:p>
        </p:txBody>
      </p:sp>
      <p:sp>
        <p:nvSpPr>
          <p:cNvPr id="4" name="Slide Number Placeholder 3"/>
          <p:cNvSpPr>
            <a:spLocks noGrp="1"/>
          </p:cNvSpPr>
          <p:nvPr>
            <p:ph type="sldNum" sz="quarter" idx="10"/>
          </p:nvPr>
        </p:nvSpPr>
        <p:spPr/>
        <p:txBody>
          <a:bodyPr/>
          <a:lstStyle/>
          <a:p>
            <a:fld id="{FAB58CA1-B062-4BDE-B210-364694453E85}" type="slidenum">
              <a:rPr lang="el-GR" smtClean="0"/>
              <a:t>37</a:t>
            </a:fld>
            <a:endParaRPr lang="el-GR"/>
          </a:p>
        </p:txBody>
      </p:sp>
    </p:spTree>
    <p:extLst>
      <p:ext uri="{BB962C8B-B14F-4D97-AF65-F5344CB8AC3E}">
        <p14:creationId xmlns:p14="http://schemas.microsoft.com/office/powerpoint/2010/main" val="1513273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family tree of blocking methods. Standard</a:t>
            </a:r>
            <a:r>
              <a:rPr lang="en-US" baseline="0" dirty="0" smtClean="0"/>
              <a:t> Blocking is the cornerstone method.</a:t>
            </a:r>
          </a:p>
          <a:p>
            <a:r>
              <a:rPr lang="en-US" baseline="0" dirty="0" smtClean="0"/>
              <a:t>All other methods employ the same BKs but in a different way in order to offer higher robustness and a better balance between recall and precision.</a:t>
            </a:r>
          </a:p>
          <a:p>
            <a:r>
              <a:rPr lang="en-US" baseline="0" dirty="0" smtClean="0"/>
              <a:t>Every method has many variations. We present just one extended version for each one of them.</a:t>
            </a:r>
          </a:p>
          <a:p>
            <a:r>
              <a:rPr lang="en-US" baseline="0" dirty="0" smtClean="0"/>
              <a:t>Blue indicates lazy blocking methods, and red proactive blocking methods. </a:t>
            </a:r>
          </a:p>
          <a:p>
            <a:r>
              <a:rPr lang="en-US" baseline="0" dirty="0" smtClean="0"/>
              <a:t>We have 3 branches. On the left, blocks contain entities with similar blocking keys, on the right, blocks contain entities with the same blocking keys, and in the middle, we have a mixture.</a:t>
            </a:r>
          </a:p>
        </p:txBody>
      </p:sp>
      <p:sp>
        <p:nvSpPr>
          <p:cNvPr id="4" name="Slide Number Placeholder 3"/>
          <p:cNvSpPr>
            <a:spLocks noGrp="1"/>
          </p:cNvSpPr>
          <p:nvPr>
            <p:ph type="sldNum" sz="quarter" idx="10"/>
          </p:nvPr>
        </p:nvSpPr>
        <p:spPr/>
        <p:txBody>
          <a:bodyPr/>
          <a:lstStyle/>
          <a:p>
            <a:fld id="{FAB58CA1-B062-4BDE-B210-364694453E85}" type="slidenum">
              <a:rPr lang="el-GR" smtClean="0"/>
              <a:t>38</a:t>
            </a:fld>
            <a:endParaRPr lang="el-GR"/>
          </a:p>
        </p:txBody>
      </p:sp>
    </p:spTree>
    <p:extLst>
      <p:ext uri="{BB962C8B-B14F-4D97-AF65-F5344CB8AC3E}">
        <p14:creationId xmlns:p14="http://schemas.microsoft.com/office/powerpoint/2010/main" val="15132736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39</a:t>
            </a:fld>
            <a:endParaRPr lang="el-GR"/>
          </a:p>
        </p:txBody>
      </p:sp>
    </p:spTree>
    <p:extLst>
      <p:ext uri="{BB962C8B-B14F-4D97-AF65-F5344CB8AC3E}">
        <p14:creationId xmlns:p14="http://schemas.microsoft.com/office/powerpoint/2010/main" val="4100616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Two homogeneous</a:t>
            </a:r>
            <a:r>
              <a:rPr lang="en-US" baseline="0" dirty="0" smtClean="0"/>
              <a:t> datasets described by the same schema.</a:t>
            </a:r>
          </a:p>
          <a:p>
            <a:r>
              <a:rPr lang="en-US" dirty="0" smtClean="0"/>
              <a:t>E1</a:t>
            </a:r>
            <a:r>
              <a:rPr lang="en-US" baseline="0" dirty="0" smtClean="0"/>
              <a:t> matches E3 and E2 with E4.</a:t>
            </a:r>
          </a:p>
          <a:p>
            <a:r>
              <a:rPr lang="en-US" baseline="0" dirty="0" smtClean="0"/>
              <a:t>Brute force approach: four comparisons.</a:t>
            </a:r>
          </a:p>
          <a:p>
            <a:r>
              <a:rPr lang="en-US" dirty="0" smtClean="0"/>
              <a:t>Advantages</a:t>
            </a:r>
            <a:r>
              <a:rPr lang="en-US" baseline="0" dirty="0" smtClean="0"/>
              <a:t> of Standard Blocking: highly efficient (disjoint blocks, which produce few comparisons) -&gt; high precision.</a:t>
            </a:r>
          </a:p>
          <a:p>
            <a:r>
              <a:rPr lang="en-US" baseline="0" dirty="0" smtClean="0"/>
              <a:t>Disadvantages of Standard Blocking: not robust to noise (mainly in values) -&gt; low recall.</a:t>
            </a:r>
          </a:p>
          <a:p>
            <a:r>
              <a:rPr lang="en-US" baseline="0" dirty="0" smtClean="0"/>
              <a:t>One solution: multiple blocking keys per entity -&gt; redundancy.</a:t>
            </a:r>
          </a:p>
          <a:p>
            <a:pPr defTabSz="914311" eaLnBrk="0" fontAlgn="base" hangingPunct="0">
              <a:spcBef>
                <a:spcPct val="30000"/>
              </a:spcBef>
              <a:spcAft>
                <a:spcPct val="0"/>
              </a:spcAft>
              <a:defRPr/>
            </a:pPr>
            <a:r>
              <a:rPr lang="en-US" baseline="0" dirty="0" smtClean="0"/>
              <a:t>Another solution is to use more advanced methods that are inherently crafted for noise in </a:t>
            </a:r>
            <a:r>
              <a:rPr lang="en-US" baseline="0" dirty="0" err="1" smtClean="0"/>
              <a:t>BKs.</a:t>
            </a:r>
            <a:endParaRPr lang="en-US" baseline="0" dirty="0" smtClean="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40</a:t>
            </a:fld>
            <a:endParaRPr lang="de-DE"/>
          </a:p>
        </p:txBody>
      </p:sp>
    </p:spTree>
    <p:extLst>
      <p:ext uri="{BB962C8B-B14F-4D97-AF65-F5344CB8AC3E}">
        <p14:creationId xmlns:p14="http://schemas.microsoft.com/office/powerpoint/2010/main" val="1599427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look at the similarity branch</a:t>
            </a:r>
            <a:r>
              <a:rPr lang="en-US" baseline="0" dirty="0" smtClean="0"/>
              <a:t> of Blocking Methods.</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41</a:t>
            </a:fld>
            <a:endParaRPr lang="el-GR"/>
          </a:p>
        </p:txBody>
      </p:sp>
    </p:spTree>
    <p:extLst>
      <p:ext uri="{BB962C8B-B14F-4D97-AF65-F5344CB8AC3E}">
        <p14:creationId xmlns:p14="http://schemas.microsoft.com/office/powerpoint/2010/main" val="1513273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look at the similarity branch</a:t>
            </a:r>
            <a:r>
              <a:rPr lang="en-US" baseline="0" dirty="0" smtClean="0"/>
              <a:t> of Blocking Methods.</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42</a:t>
            </a:fld>
            <a:endParaRPr lang="el-GR"/>
          </a:p>
        </p:txBody>
      </p:sp>
    </p:spTree>
    <p:extLst>
      <p:ext uri="{BB962C8B-B14F-4D97-AF65-F5344CB8AC3E}">
        <p14:creationId xmlns:p14="http://schemas.microsoft.com/office/powerpoint/2010/main" val="1513273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27777205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aseline="0" dirty="0" smtClean="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43</a:t>
            </a:fld>
            <a:endParaRPr lang="el-GR"/>
          </a:p>
        </p:txBody>
      </p:sp>
    </p:spTree>
    <p:extLst>
      <p:ext uri="{BB962C8B-B14F-4D97-AF65-F5344CB8AC3E}">
        <p14:creationId xmlns:p14="http://schemas.microsoft.com/office/powerpoint/2010/main" val="16449079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Redundancy neutral</a:t>
            </a:r>
            <a:r>
              <a:rPr lang="en-US" baseline="0" dirty="0" smtClean="0"/>
              <a:t> method for two reasons:</a:t>
            </a:r>
          </a:p>
          <a:p>
            <a:pPr marL="228600" indent="-228600">
              <a:buAutoNum type="arabicParenR"/>
            </a:pPr>
            <a:r>
              <a:rPr lang="en-US" baseline="0" dirty="0" smtClean="0"/>
              <a:t>Two entities might share a block even if their values are not similar.</a:t>
            </a:r>
          </a:p>
          <a:p>
            <a:pPr marL="228600" indent="-228600">
              <a:buAutoNum type="arabicParenR"/>
            </a:pPr>
            <a:r>
              <a:rPr lang="en-US" baseline="0" dirty="0" smtClean="0"/>
              <a:t>Every pair of entities shares the same number of blocks.</a:t>
            </a:r>
          </a:p>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46</a:t>
            </a:fld>
            <a:endParaRPr lang="el-GR"/>
          </a:p>
        </p:txBody>
      </p:sp>
    </p:spTree>
    <p:extLst>
      <p:ext uri="{BB962C8B-B14F-4D97-AF65-F5344CB8AC3E}">
        <p14:creationId xmlns:p14="http://schemas.microsoft.com/office/powerpoint/2010/main" val="3403794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Disadvantages: depends heavily on the size of the window.</a:t>
            </a:r>
          </a:p>
          <a:p>
            <a:pPr marL="0" indent="0">
              <a:buNone/>
            </a:pPr>
            <a:r>
              <a:rPr lang="en-US" baseline="0" dirty="0" smtClean="0"/>
              <a:t>A very small window leads to high precision, but low recall and vice versa for a large window.</a:t>
            </a:r>
          </a:p>
        </p:txBody>
      </p:sp>
      <p:sp>
        <p:nvSpPr>
          <p:cNvPr id="4" name="Slide Number Placeholder 3"/>
          <p:cNvSpPr>
            <a:spLocks noGrp="1"/>
          </p:cNvSpPr>
          <p:nvPr>
            <p:ph type="sldNum" sz="quarter" idx="10"/>
          </p:nvPr>
        </p:nvSpPr>
        <p:spPr/>
        <p:txBody>
          <a:bodyPr/>
          <a:lstStyle/>
          <a:p>
            <a:fld id="{FAB58CA1-B062-4BDE-B210-364694453E85}" type="slidenum">
              <a:rPr lang="el-GR" smtClean="0"/>
              <a:t>47</a:t>
            </a:fld>
            <a:endParaRPr lang="el-GR"/>
          </a:p>
        </p:txBody>
      </p:sp>
    </p:spTree>
    <p:extLst>
      <p:ext uri="{BB962C8B-B14F-4D97-AF65-F5344CB8AC3E}">
        <p14:creationId xmlns:p14="http://schemas.microsoft.com/office/powerpoint/2010/main" val="25859482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Disadvantages: depends heavily on the size of the window.</a:t>
            </a:r>
          </a:p>
          <a:p>
            <a:pPr marL="0" indent="0">
              <a:buNone/>
            </a:pPr>
            <a:r>
              <a:rPr lang="en-US" baseline="0" dirty="0" smtClean="0"/>
              <a:t>A very small window leads to high precision, but low recall and vice versa for a large window.</a:t>
            </a:r>
          </a:p>
        </p:txBody>
      </p:sp>
      <p:sp>
        <p:nvSpPr>
          <p:cNvPr id="4" name="Slide Number Placeholder 3"/>
          <p:cNvSpPr>
            <a:spLocks noGrp="1"/>
          </p:cNvSpPr>
          <p:nvPr>
            <p:ph type="sldNum" sz="quarter" idx="10"/>
          </p:nvPr>
        </p:nvSpPr>
        <p:spPr/>
        <p:txBody>
          <a:bodyPr/>
          <a:lstStyle/>
          <a:p>
            <a:fld id="{FAB58CA1-B062-4BDE-B210-364694453E85}" type="slidenum">
              <a:rPr lang="el-GR" smtClean="0"/>
              <a:t>48</a:t>
            </a:fld>
            <a:endParaRPr lang="el-GR"/>
          </a:p>
        </p:txBody>
      </p:sp>
    </p:spTree>
    <p:extLst>
      <p:ext uri="{BB962C8B-B14F-4D97-AF65-F5344CB8AC3E}">
        <p14:creationId xmlns:p14="http://schemas.microsoft.com/office/powerpoint/2010/main" val="2585948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Disadvantages: depends heavily on the size of the window.</a:t>
            </a:r>
          </a:p>
          <a:p>
            <a:pPr marL="0" indent="0">
              <a:buNone/>
            </a:pPr>
            <a:r>
              <a:rPr lang="en-US" baseline="0" dirty="0" smtClean="0"/>
              <a:t>A very small window leads to high precision, but low recall and vice versa for a large window.</a:t>
            </a:r>
          </a:p>
        </p:txBody>
      </p:sp>
      <p:sp>
        <p:nvSpPr>
          <p:cNvPr id="4" name="Slide Number Placeholder 3"/>
          <p:cNvSpPr>
            <a:spLocks noGrp="1"/>
          </p:cNvSpPr>
          <p:nvPr>
            <p:ph type="sldNum" sz="quarter" idx="10"/>
          </p:nvPr>
        </p:nvSpPr>
        <p:spPr/>
        <p:txBody>
          <a:bodyPr/>
          <a:lstStyle/>
          <a:p>
            <a:fld id="{FAB58CA1-B062-4BDE-B210-364694453E85}" type="slidenum">
              <a:rPr lang="el-GR" smtClean="0"/>
              <a:t>49</a:t>
            </a:fld>
            <a:endParaRPr lang="el-GR"/>
          </a:p>
        </p:txBody>
      </p:sp>
    </p:spTree>
    <p:extLst>
      <p:ext uri="{BB962C8B-B14F-4D97-AF65-F5344CB8AC3E}">
        <p14:creationId xmlns:p14="http://schemas.microsoft.com/office/powerpoint/2010/main" val="25859482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have a</a:t>
            </a:r>
            <a:r>
              <a:rPr lang="en-US" baseline="0" dirty="0" smtClean="0"/>
              <a:t> look now at the mixture-branch of blocking methods.</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50</a:t>
            </a:fld>
            <a:endParaRPr lang="el-GR"/>
          </a:p>
        </p:txBody>
      </p:sp>
    </p:spTree>
    <p:extLst>
      <p:ext uri="{BB962C8B-B14F-4D97-AF65-F5344CB8AC3E}">
        <p14:creationId xmlns:p14="http://schemas.microsoft.com/office/powerpoint/2010/main" val="1513273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have a</a:t>
            </a:r>
            <a:r>
              <a:rPr lang="en-US" baseline="0" dirty="0" smtClean="0"/>
              <a:t> look now at the mixture-branch of blocking methods.</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51</a:t>
            </a:fld>
            <a:endParaRPr lang="el-GR"/>
          </a:p>
        </p:txBody>
      </p:sp>
    </p:spTree>
    <p:extLst>
      <p:ext uri="{BB962C8B-B14F-4D97-AF65-F5344CB8AC3E}">
        <p14:creationId xmlns:p14="http://schemas.microsoft.com/office/powerpoint/2010/main" val="15132736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smaller the q</a:t>
            </a:r>
            <a:r>
              <a:rPr lang="en-US" baseline="0" dirty="0" smtClean="0"/>
              <a:t> is, the more robust it is to noise, but the more frequent its keys are, and the larger are the resulting blocks.</a:t>
            </a:r>
            <a:endParaRPr lang="en-US" dirty="0" smtClean="0"/>
          </a:p>
          <a:p>
            <a:endParaRPr lang="en-US" dirty="0" smtClean="0"/>
          </a:p>
          <a:p>
            <a:r>
              <a:rPr lang="en-US" dirty="0" smtClean="0"/>
              <a:t>the 45 block with two entities is wrong: the correct label is 52</a:t>
            </a:r>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52</a:t>
            </a:fld>
            <a:endParaRPr lang="de-DE"/>
          </a:p>
        </p:txBody>
      </p:sp>
    </p:spTree>
    <p:extLst>
      <p:ext uri="{BB962C8B-B14F-4D97-AF65-F5344CB8AC3E}">
        <p14:creationId xmlns:p14="http://schemas.microsoft.com/office/powerpoint/2010/main" val="862556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increase the </a:t>
            </a:r>
            <a:r>
              <a:rPr lang="en-US" dirty="0" err="1" smtClean="0"/>
              <a:t>discriminativeness</a:t>
            </a:r>
            <a:r>
              <a:rPr lang="en-US" dirty="0" smtClean="0"/>
              <a:t> of q-grams, we use their combinations.</a:t>
            </a:r>
          </a:p>
          <a:p>
            <a:r>
              <a:rPr lang="en-US" dirty="0" smtClean="0"/>
              <a:t>More</a:t>
            </a:r>
            <a:r>
              <a:rPr lang="en-US" baseline="0" dirty="0" smtClean="0"/>
              <a:t> blocks, but smaller in size and comparisons.</a:t>
            </a:r>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53</a:t>
            </a:fld>
            <a:endParaRPr lang="de-DE"/>
          </a:p>
        </p:txBody>
      </p:sp>
    </p:spTree>
    <p:extLst>
      <p:ext uri="{BB962C8B-B14F-4D97-AF65-F5344CB8AC3E}">
        <p14:creationId xmlns:p14="http://schemas.microsoft.com/office/powerpoint/2010/main" val="41851728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err="1" smtClean="0"/>
              <a:t>itemset</a:t>
            </a:r>
            <a:r>
              <a:rPr lang="en-US" dirty="0" smtClean="0"/>
              <a:t>: set of entities</a:t>
            </a:r>
          </a:p>
          <a:p>
            <a:r>
              <a:rPr lang="en-US" dirty="0" smtClean="0"/>
              <a:t>support:</a:t>
            </a:r>
            <a:r>
              <a:rPr lang="en-US" baseline="0" dirty="0" smtClean="0"/>
              <a:t> the number of blocks where all these entities coincide</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54</a:t>
            </a:fld>
            <a:endParaRPr lang="el-GR"/>
          </a:p>
        </p:txBody>
      </p:sp>
    </p:spTree>
    <p:extLst>
      <p:ext uri="{BB962C8B-B14F-4D97-AF65-F5344CB8AC3E}">
        <p14:creationId xmlns:p14="http://schemas.microsoft.com/office/powerpoint/2010/main" val="2279957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0656479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have a look at the similarity-based variations of </a:t>
            </a:r>
            <a:r>
              <a:rPr lang="en-US" dirty="0" err="1" smtClean="0"/>
              <a:t>StBl</a:t>
            </a:r>
            <a:r>
              <a:rPr lang="en-US" dirty="0" smtClean="0"/>
              <a:t> that rely on q-grams.</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55</a:t>
            </a:fld>
            <a:endParaRPr lang="el-GR"/>
          </a:p>
        </p:txBody>
      </p:sp>
    </p:spTree>
    <p:extLst>
      <p:ext uri="{BB962C8B-B14F-4D97-AF65-F5344CB8AC3E}">
        <p14:creationId xmlns:p14="http://schemas.microsoft.com/office/powerpoint/2010/main" val="1513273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have a look at the similarity-based variations of </a:t>
            </a:r>
            <a:r>
              <a:rPr lang="en-US" dirty="0" err="1" smtClean="0"/>
              <a:t>StBl</a:t>
            </a:r>
            <a:r>
              <a:rPr lang="en-US" dirty="0" smtClean="0"/>
              <a:t> that rely on q-grams.</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56</a:t>
            </a:fld>
            <a:endParaRPr lang="el-GR"/>
          </a:p>
        </p:txBody>
      </p:sp>
    </p:spTree>
    <p:extLst>
      <p:ext uri="{BB962C8B-B14F-4D97-AF65-F5344CB8AC3E}">
        <p14:creationId xmlns:p14="http://schemas.microsoft.com/office/powerpoint/2010/main" val="15132736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Redundancy</a:t>
            </a:r>
            <a:r>
              <a:rPr lang="en-US" baseline="0" dirty="0" smtClean="0"/>
              <a:t>-negative method.</a:t>
            </a:r>
          </a:p>
          <a:p>
            <a:r>
              <a:rPr lang="en-US" baseline="0" dirty="0" smtClean="0"/>
              <a:t>Was proposed for clustering, but is widely used for blocking.</a:t>
            </a:r>
          </a:p>
          <a:p>
            <a:endParaRPr lang="en-US" baseline="0" dirty="0" smtClean="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57</a:t>
            </a:fld>
            <a:endParaRPr lang="el-GR"/>
          </a:p>
        </p:txBody>
      </p:sp>
    </p:spTree>
    <p:extLst>
      <p:ext uri="{BB962C8B-B14F-4D97-AF65-F5344CB8AC3E}">
        <p14:creationId xmlns:p14="http://schemas.microsoft.com/office/powerpoint/2010/main" val="22799577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Redundancy</a:t>
            </a:r>
            <a:r>
              <a:rPr lang="en-US" baseline="0" dirty="0" smtClean="0"/>
              <a:t>-negative.</a:t>
            </a:r>
            <a:endParaRPr lang="el-GR" dirty="0" smtClean="0"/>
          </a:p>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58</a:t>
            </a:fld>
            <a:endParaRPr lang="el-GR"/>
          </a:p>
        </p:txBody>
      </p:sp>
    </p:spTree>
    <p:extLst>
      <p:ext uri="{BB962C8B-B14F-4D97-AF65-F5344CB8AC3E}">
        <p14:creationId xmlns:p14="http://schemas.microsoft.com/office/powerpoint/2010/main" val="39193373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we look into the equality-branch of blocking methods, which exclusively involves proactive techniques.</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59</a:t>
            </a:fld>
            <a:endParaRPr lang="el-GR"/>
          </a:p>
        </p:txBody>
      </p:sp>
    </p:spTree>
    <p:extLst>
      <p:ext uri="{BB962C8B-B14F-4D97-AF65-F5344CB8AC3E}">
        <p14:creationId xmlns:p14="http://schemas.microsoft.com/office/powerpoint/2010/main" val="15132736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we look into the equality-branch of blocking methods, which exclusively involves proactive techniques.</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60</a:t>
            </a:fld>
            <a:endParaRPr lang="el-GR"/>
          </a:p>
        </p:txBody>
      </p:sp>
    </p:spTree>
    <p:extLst>
      <p:ext uri="{BB962C8B-B14F-4D97-AF65-F5344CB8AC3E}">
        <p14:creationId xmlns:p14="http://schemas.microsoft.com/office/powerpoint/2010/main" val="15132736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we look into the equality-branch of blocking methods, which exclusively involves proactive techniques.</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61</a:t>
            </a:fld>
            <a:endParaRPr lang="el-GR"/>
          </a:p>
        </p:txBody>
      </p:sp>
    </p:spTree>
    <p:extLst>
      <p:ext uri="{BB962C8B-B14F-4D97-AF65-F5344CB8AC3E}">
        <p14:creationId xmlns:p14="http://schemas.microsoft.com/office/powerpoint/2010/main" val="1513273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In a way, it</a:t>
            </a:r>
            <a:r>
              <a:rPr lang="en-US" baseline="0" dirty="0" smtClean="0"/>
              <a:t> builds hierarchical blocks.</a:t>
            </a:r>
            <a:endParaRPr lang="en-US" dirty="0" smtClean="0"/>
          </a:p>
          <a:p>
            <a:r>
              <a:rPr lang="en-US" dirty="0" smtClean="0"/>
              <a:t>Advantage: robust to noisy BKs, redundancy-positive</a:t>
            </a:r>
          </a:p>
          <a:p>
            <a:r>
              <a:rPr lang="en-US" dirty="0" smtClean="0"/>
              <a:t>Disadvantage:</a:t>
            </a:r>
            <a:r>
              <a:rPr lang="en-US" baseline="0" dirty="0" smtClean="0"/>
              <a:t> cannot support noise at the end of BKs</a:t>
            </a:r>
            <a:endParaRPr lang="en-US" dirty="0" smtClean="0"/>
          </a:p>
          <a:p>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62</a:t>
            </a:fld>
            <a:endParaRPr lang="el-GR"/>
          </a:p>
        </p:txBody>
      </p:sp>
    </p:spTree>
    <p:extLst>
      <p:ext uri="{BB962C8B-B14F-4D97-AF65-F5344CB8AC3E}">
        <p14:creationId xmlns:p14="http://schemas.microsoft.com/office/powerpoint/2010/main" val="11613164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Similar to Q-grams, but discards very frequent suffixes. </a:t>
            </a:r>
          </a:p>
          <a:p>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63</a:t>
            </a:fld>
            <a:endParaRPr lang="el-GR"/>
          </a:p>
        </p:txBody>
      </p:sp>
    </p:spTree>
    <p:extLst>
      <p:ext uri="{BB962C8B-B14F-4D97-AF65-F5344CB8AC3E}">
        <p14:creationId xmlns:p14="http://schemas.microsoft.com/office/powerpoint/2010/main" val="11613164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Redundancy: every entity participates in many blocks.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most important of these parameters is </a:t>
            </a:r>
            <a:r>
              <a:rPr lang="en-US" baseline="0" dirty="0" err="1" smtClean="0"/>
              <a:t>BKs.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They</a:t>
            </a:r>
            <a:r>
              <a:rPr lang="en-US" baseline="0" dirty="0" smtClean="0"/>
              <a:t> need an expert to fine-tune their BKs manually.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recall low because blocking keys are usually not correctly selected</a:t>
            </a:r>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64</a:t>
            </a:fld>
            <a:endParaRPr lang="de-DE"/>
          </a:p>
        </p:txBody>
      </p:sp>
    </p:spTree>
    <p:extLst>
      <p:ext uri="{BB962C8B-B14F-4D97-AF65-F5344CB8AC3E}">
        <p14:creationId xmlns:p14="http://schemas.microsoft.com/office/powerpoint/2010/main" val="129544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2429547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Use every token as a key</a:t>
            </a:r>
            <a:r>
              <a:rPr lang="en-US" sz="1200" baseline="0" dirty="0" smtClean="0"/>
              <a:t> i</a:t>
            </a:r>
            <a:r>
              <a:rPr lang="en-US" baseline="0" dirty="0" smtClean="0"/>
              <a:t>ndependently of the associated attribute-name and then apply the usual transformations on the resulting keys.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every token (in attribute values) becomes a blocking key, and every blocking key leads to a block (with all entities that contain this blocking key)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65</a:t>
            </a:fld>
            <a:endParaRPr lang="de-DE"/>
          </a:p>
        </p:txBody>
      </p:sp>
    </p:spTree>
    <p:extLst>
      <p:ext uri="{BB962C8B-B14F-4D97-AF65-F5344CB8AC3E}">
        <p14:creationId xmlns:p14="http://schemas.microsoft.com/office/powerpoint/2010/main" val="22622045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The characteristics differ substantially</a:t>
            </a:r>
            <a:r>
              <a:rPr lang="en-US" baseline="0" dirty="0" smtClean="0"/>
              <a:t> from databases.</a:t>
            </a:r>
          </a:p>
          <a:p>
            <a:r>
              <a:rPr lang="en-US" baseline="0" dirty="0" smtClean="0"/>
              <a:t>Schema-based blocking methods were usually applied up to tens of thousands of entities.</a:t>
            </a:r>
          </a:p>
          <a:p>
            <a:r>
              <a:rPr lang="en-US" b="1" baseline="0" dirty="0" smtClean="0"/>
              <a:t>Schema matching is simply not applicable here, because it does not scale.</a:t>
            </a:r>
            <a:endParaRPr lang="el-GR" b="1"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67</a:t>
            </a:fld>
            <a:endParaRPr lang="el-GR"/>
          </a:p>
        </p:txBody>
      </p:sp>
    </p:spTree>
    <p:extLst>
      <p:ext uri="{BB962C8B-B14F-4D97-AF65-F5344CB8AC3E}">
        <p14:creationId xmlns:p14="http://schemas.microsoft.com/office/powerpoint/2010/main" val="21620796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Different granularity</a:t>
            </a:r>
            <a:r>
              <a:rPr lang="en-US" baseline="0" dirty="0" smtClean="0"/>
              <a:t> in attribute names and values.</a:t>
            </a:r>
          </a:p>
          <a:p>
            <a:r>
              <a:rPr lang="en-US" baseline="0" dirty="0" smtClean="0"/>
              <a:t>Loose schema binding: tag-style values, different schema for each entity.</a:t>
            </a:r>
            <a:endParaRPr lang="en-US" dirty="0" smtClean="0"/>
          </a:p>
          <a:p>
            <a:r>
              <a:rPr lang="de-DE" dirty="0" smtClean="0"/>
              <a:t>These settings call for blocking methods that are:</a:t>
            </a:r>
          </a:p>
          <a:p>
            <a:pPr>
              <a:buFont typeface="Arial" pitchFamily="34" charset="0"/>
              <a:buChar char="•"/>
            </a:pPr>
            <a:r>
              <a:rPr lang="de-DE" dirty="0" smtClean="0"/>
              <a:t>Inherently</a:t>
            </a:r>
            <a:r>
              <a:rPr lang="de-DE" baseline="0" dirty="0" smtClean="0"/>
              <a:t> </a:t>
            </a:r>
            <a:r>
              <a:rPr lang="de-DE" dirty="0" smtClean="0"/>
              <a:t>robust to noise</a:t>
            </a:r>
            <a:r>
              <a:rPr lang="de-DE" baseline="0" dirty="0" smtClean="0"/>
              <a:t> in both attribute names and attribute values</a:t>
            </a:r>
            <a:endParaRPr lang="de-DE" dirty="0" smtClean="0"/>
          </a:p>
          <a:p>
            <a:pPr>
              <a:buFont typeface="Arial" pitchFamily="34" charset="0"/>
              <a:buChar char="•"/>
            </a:pPr>
            <a:r>
              <a:rPr lang="de-DE" dirty="0" smtClean="0"/>
              <a:t>decoupled from </a:t>
            </a:r>
            <a:r>
              <a:rPr lang="de-DE" dirty="0" err="1" smtClean="0"/>
              <a:t>schema</a:t>
            </a:r>
            <a:r>
              <a:rPr lang="de-DE" dirty="0" smtClean="0"/>
              <a:t> </a:t>
            </a:r>
            <a:r>
              <a:rPr lang="de-DE" dirty="0" err="1" smtClean="0"/>
              <a:t>information</a:t>
            </a:r>
            <a:r>
              <a:rPr lang="de-DE" dirty="0" smtClean="0"/>
              <a:t>.</a:t>
            </a:r>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68</a:t>
            </a:fld>
            <a:endParaRPr lang="de-DE"/>
          </a:p>
        </p:txBody>
      </p:sp>
    </p:spTree>
    <p:extLst>
      <p:ext uri="{BB962C8B-B14F-4D97-AF65-F5344CB8AC3E}">
        <p14:creationId xmlns:p14="http://schemas.microsoft.com/office/powerpoint/2010/main" val="40661371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Simplest schema-agnostic</a:t>
            </a:r>
            <a:r>
              <a:rPr lang="en-US" baseline="0" dirty="0" smtClean="0"/>
              <a:t> </a:t>
            </a:r>
            <a:r>
              <a:rPr lang="en-US" dirty="0" smtClean="0"/>
              <a:t>approach.</a:t>
            </a:r>
          </a:p>
          <a:p>
            <a:r>
              <a:rPr lang="en-US" dirty="0" smtClean="0"/>
              <a:t>Ignores attribute names completely.</a:t>
            </a:r>
          </a:p>
          <a:p>
            <a:r>
              <a:rPr lang="en-US" dirty="0" smtClean="0"/>
              <a:t>Deals with heterogeneity</a:t>
            </a:r>
            <a:r>
              <a:rPr lang="en-US" baseline="0" dirty="0" smtClean="0"/>
              <a:t> </a:t>
            </a:r>
            <a:r>
              <a:rPr lang="en-US" dirty="0" smtClean="0"/>
              <a:t>of any scale.</a:t>
            </a:r>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69</a:t>
            </a:fld>
            <a:endParaRPr lang="de-DE"/>
          </a:p>
        </p:txBody>
      </p:sp>
    </p:spTree>
    <p:extLst>
      <p:ext uri="{BB962C8B-B14F-4D97-AF65-F5344CB8AC3E}">
        <p14:creationId xmlns:p14="http://schemas.microsoft.com/office/powerpoint/2010/main" val="39625967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“united”, “nations”, children’s”, and “fund” al</a:t>
            </a:r>
            <a:r>
              <a:rPr lang="en-US" baseline="0" dirty="0" smtClean="0"/>
              <a:t>l lead to blocks with a single entity (E1), and therefore are discarded</a:t>
            </a:r>
            <a:endParaRPr lang="en-US" dirty="0" smtClean="0"/>
          </a:p>
          <a:p>
            <a:endParaRPr lang="en-US" dirty="0" smtClean="0"/>
          </a:p>
          <a:p>
            <a:r>
              <a:rPr lang="en-US" dirty="0" smtClean="0"/>
              <a:t>Highly</a:t>
            </a:r>
            <a:r>
              <a:rPr lang="en-US" baseline="0" dirty="0" smtClean="0"/>
              <a:t> robust to noise.</a:t>
            </a:r>
          </a:p>
          <a:p>
            <a:r>
              <a:rPr lang="en-US" baseline="0" dirty="0" smtClean="0"/>
              <a:t>Drawback: many comparisons, large blocks.</a:t>
            </a:r>
          </a:p>
          <a:p>
            <a:r>
              <a:rPr lang="en-US" baseline="0" dirty="0" smtClean="0"/>
              <a:t>Two solutions to overcome this issue:</a:t>
            </a:r>
          </a:p>
          <a:p>
            <a:pPr marL="228600" indent="-228600">
              <a:buAutoNum type="arabicParenR"/>
            </a:pPr>
            <a:r>
              <a:rPr lang="en-US" baseline="0" dirty="0" smtClean="0"/>
              <a:t>We use more advanced blocking methods that build more refined blocks.</a:t>
            </a:r>
          </a:p>
          <a:p>
            <a:pPr marL="228600" indent="-228600">
              <a:buAutoNum type="arabicParenR"/>
            </a:pPr>
            <a:r>
              <a:rPr lang="en-US" baseline="0" dirty="0" smtClean="0"/>
              <a:t>We employ block processing techniques to discard the unnecessary comparisons, without affecting the matching ones.</a:t>
            </a:r>
          </a:p>
          <a:p>
            <a:pPr marL="0" indent="0">
              <a:buNone/>
            </a:pPr>
            <a:r>
              <a:rPr lang="en-US" baseline="0" dirty="0" smtClean="0"/>
              <a:t>The two solutions are </a:t>
            </a:r>
            <a:r>
              <a:rPr lang="en-US" b="1" baseline="0" dirty="0" smtClean="0"/>
              <a:t>complementary</a:t>
            </a:r>
            <a:r>
              <a:rPr lang="en-US" baseline="0" dirty="0" smtClean="0"/>
              <a:t>.</a:t>
            </a:r>
          </a:p>
          <a:p>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70</a:t>
            </a:fld>
            <a:endParaRPr lang="el-GR"/>
          </a:p>
        </p:txBody>
      </p:sp>
    </p:spTree>
    <p:extLst>
      <p:ext uri="{BB962C8B-B14F-4D97-AF65-F5344CB8AC3E}">
        <p14:creationId xmlns:p14="http://schemas.microsoft.com/office/powerpoint/2010/main" val="464187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cluster attribute names based on the</a:t>
            </a:r>
            <a:r>
              <a:rPr lang="en-US" baseline="0" dirty="0" smtClean="0"/>
              <a:t> attribute values</a:t>
            </a:r>
          </a:p>
          <a:p>
            <a:r>
              <a:rPr lang="en-US" baseline="0" dirty="0" smtClean="0"/>
              <a:t>goal: break the token-based blocks into smaller ones</a:t>
            </a:r>
          </a:p>
          <a:p>
            <a:r>
              <a:rPr lang="en-US" baseline="0" dirty="0" smtClean="0"/>
              <a:t>Every node represents the aggregate values of each attribute name.</a:t>
            </a:r>
          </a:p>
          <a:p>
            <a:r>
              <a:rPr lang="en-US" baseline="0" dirty="0" smtClean="0"/>
              <a:t>Example: block for California in the previous slide.</a:t>
            </a:r>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71</a:t>
            </a:fld>
            <a:endParaRPr lang="de-DE"/>
          </a:p>
        </p:txBody>
      </p:sp>
    </p:spTree>
    <p:extLst>
      <p:ext uri="{BB962C8B-B14F-4D97-AF65-F5344CB8AC3E}">
        <p14:creationId xmlns:p14="http://schemas.microsoft.com/office/powerpoint/2010/main" val="9458324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cluster attribute names based on the</a:t>
            </a:r>
            <a:r>
              <a:rPr lang="en-US" baseline="0" dirty="0" smtClean="0"/>
              <a:t> attribute values</a:t>
            </a:r>
          </a:p>
          <a:p>
            <a:r>
              <a:rPr lang="en-US" baseline="0" dirty="0" smtClean="0"/>
              <a:t>goal: break the token-based blocks into smaller ones</a:t>
            </a:r>
          </a:p>
          <a:p>
            <a:r>
              <a:rPr lang="en-US" baseline="0" dirty="0" smtClean="0"/>
              <a:t>Every node represents the aggregate values of each attribute name.</a:t>
            </a:r>
          </a:p>
          <a:p>
            <a:r>
              <a:rPr lang="en-US" baseline="0" dirty="0" smtClean="0"/>
              <a:t>Example: block for California in the previous slide.</a:t>
            </a:r>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72</a:t>
            </a:fld>
            <a:endParaRPr lang="de-DE"/>
          </a:p>
        </p:txBody>
      </p:sp>
    </p:spTree>
    <p:extLst>
      <p:ext uri="{BB962C8B-B14F-4D97-AF65-F5344CB8AC3E}">
        <p14:creationId xmlns:p14="http://schemas.microsoft.com/office/powerpoint/2010/main" val="9458324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singleton: are in a block</a:t>
            </a:r>
            <a:r>
              <a:rPr lang="en-US" baseline="0" dirty="0" smtClean="0"/>
              <a:t> by themselves</a:t>
            </a:r>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73</a:t>
            </a:fld>
            <a:endParaRPr lang="de-DE"/>
          </a:p>
        </p:txBody>
      </p:sp>
    </p:spTree>
    <p:extLst>
      <p:ext uri="{BB962C8B-B14F-4D97-AF65-F5344CB8AC3E}">
        <p14:creationId xmlns:p14="http://schemas.microsoft.com/office/powerpoint/2010/main" val="9458324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74</a:t>
            </a:fld>
            <a:endParaRPr lang="de-DE"/>
          </a:p>
        </p:txBody>
      </p:sp>
    </p:spTree>
    <p:extLst>
      <p:ext uri="{BB962C8B-B14F-4D97-AF65-F5344CB8AC3E}">
        <p14:creationId xmlns:p14="http://schemas.microsoft.com/office/powerpoint/2010/main" val="9458324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75</a:t>
            </a:fld>
            <a:endParaRPr lang="de-DE"/>
          </a:p>
        </p:txBody>
      </p:sp>
    </p:spTree>
    <p:extLst>
      <p:ext uri="{BB962C8B-B14F-4D97-AF65-F5344CB8AC3E}">
        <p14:creationId xmlns:p14="http://schemas.microsoft.com/office/powerpoint/2010/main" val="945832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Rot="1" noChangeAspect="1" noChangeArrowheads="1" noTextEdit="1"/>
          </p:cNvSpPr>
          <p:nvPr>
            <p:ph type="sldImg"/>
          </p:nvPr>
        </p:nvSpPr>
        <p:spPr>
          <a:ln/>
        </p:spPr>
      </p:sp>
      <p:sp>
        <p:nvSpPr>
          <p:cNvPr id="490499"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24117336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Blocking method for Semantic Web only. </a:t>
            </a:r>
            <a:br>
              <a:rPr lang="en-US" dirty="0" smtClean="0"/>
            </a:br>
            <a:r>
              <a:rPr lang="en-US" dirty="0" smtClean="0"/>
              <a:t>Unlike</a:t>
            </a:r>
            <a:r>
              <a:rPr lang="en-US" baseline="0" dirty="0" smtClean="0"/>
              <a:t> Token Blocking, it does</a:t>
            </a:r>
            <a:r>
              <a:rPr lang="en-US" dirty="0" smtClean="0"/>
              <a:t> </a:t>
            </a:r>
            <a:r>
              <a:rPr lang="en-US" dirty="0"/>
              <a:t>not tokenize the entire URIs. </a:t>
            </a:r>
            <a:r>
              <a:rPr lang="en-US" dirty="0" smtClean="0"/>
              <a:t>Example: URL of entity</a:t>
            </a:r>
            <a:r>
              <a:rPr lang="en-US" baseline="0" dirty="0" smtClean="0"/>
              <a:t> “O</a:t>
            </a:r>
            <a:r>
              <a:rPr lang="en-US" dirty="0" smtClean="0"/>
              <a:t>bama”.</a:t>
            </a:r>
          </a:p>
          <a:p>
            <a:r>
              <a:rPr lang="en-US" dirty="0" smtClean="0"/>
              <a:t>In </a:t>
            </a:r>
            <a:r>
              <a:rPr lang="en-US" dirty="0"/>
              <a:t>addition, Infixes may consist of several concatenated tokens.</a:t>
            </a:r>
          </a:p>
          <a:p>
            <a:r>
              <a:rPr lang="en-US" dirty="0"/>
              <a:t>Infix Profile -&gt; Relations between entities </a:t>
            </a:r>
          </a:p>
          <a:p>
            <a:r>
              <a:rPr lang="en-US" dirty="0"/>
              <a:t>Values that do not correspond to blank nodes or URIs can be represented by their tokens.</a:t>
            </a:r>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76</a:t>
            </a:fld>
            <a:endParaRPr lang="de-DE"/>
          </a:p>
        </p:txBody>
      </p:sp>
    </p:spTree>
    <p:extLst>
      <p:ext uri="{BB962C8B-B14F-4D97-AF65-F5344CB8AC3E}">
        <p14:creationId xmlns:p14="http://schemas.microsoft.com/office/powerpoint/2010/main" val="35398412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Their</a:t>
            </a:r>
            <a:r>
              <a:rPr lang="en-US" baseline="0" dirty="0" smtClean="0"/>
              <a:t> combination yields significantly better performance than Token Blocking.</a:t>
            </a:r>
            <a:endParaRPr lang="el-GR" dirty="0"/>
          </a:p>
        </p:txBody>
      </p:sp>
      <p:sp>
        <p:nvSpPr>
          <p:cNvPr id="4" name="Slide Number Placeholder 3"/>
          <p:cNvSpPr>
            <a:spLocks noGrp="1"/>
          </p:cNvSpPr>
          <p:nvPr>
            <p:ph type="sldNum" sz="quarter" idx="10"/>
          </p:nvPr>
        </p:nvSpPr>
        <p:spPr/>
        <p:txBody>
          <a:bodyPr/>
          <a:lstStyle/>
          <a:p>
            <a:fld id="{FAB58CA1-B062-4BDE-B210-364694453E85}" type="slidenum">
              <a:rPr lang="el-GR" smtClean="0"/>
              <a:t>77</a:t>
            </a:fld>
            <a:endParaRPr lang="el-GR"/>
          </a:p>
        </p:txBody>
      </p:sp>
    </p:spTree>
    <p:extLst>
      <p:ext uri="{BB962C8B-B14F-4D97-AF65-F5344CB8AC3E}">
        <p14:creationId xmlns:p14="http://schemas.microsoft.com/office/powerpoint/2010/main" val="29215097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78</a:t>
            </a:fld>
            <a:endParaRPr lang="de-DE"/>
          </a:p>
        </p:txBody>
      </p:sp>
    </p:spTree>
    <p:extLst>
      <p:ext uri="{BB962C8B-B14F-4D97-AF65-F5344CB8AC3E}">
        <p14:creationId xmlns:p14="http://schemas.microsoft.com/office/powerpoint/2010/main" val="18444298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superfluous comparison</a:t>
            </a:r>
            <a:r>
              <a:rPr lang="en-US" baseline="0" dirty="0" smtClean="0"/>
              <a:t> E3-E2, because they do not match</a:t>
            </a:r>
            <a:endParaRPr lang="en-US" dirty="0" smtClean="0"/>
          </a:p>
          <a:p>
            <a:r>
              <a:rPr lang="en-US" dirty="0" smtClean="0"/>
              <a:t>redundant</a:t>
            </a:r>
            <a:r>
              <a:rPr lang="en-US" baseline="0" dirty="0" smtClean="0"/>
              <a:t> comparison E2-E4, because it appears again in block “Ann”</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79</a:t>
            </a:fld>
            <a:endParaRPr lang="el-GR"/>
          </a:p>
        </p:txBody>
      </p:sp>
    </p:spTree>
    <p:extLst>
      <p:ext uri="{BB962C8B-B14F-4D97-AF65-F5344CB8AC3E}">
        <p14:creationId xmlns:p14="http://schemas.microsoft.com/office/powerpoint/2010/main" val="14684554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Goal: to process</a:t>
            </a:r>
            <a:r>
              <a:rPr lang="en-US" baseline="0" dirty="0" smtClean="0"/>
              <a:t> a set of blocks in the optimal way.</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80</a:t>
            </a:fld>
            <a:endParaRPr lang="el-GR"/>
          </a:p>
        </p:txBody>
      </p:sp>
    </p:spTree>
    <p:extLst>
      <p:ext uri="{BB962C8B-B14F-4D97-AF65-F5344CB8AC3E}">
        <p14:creationId xmlns:p14="http://schemas.microsoft.com/office/powerpoint/2010/main" val="27512963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Sections 3</a:t>
            </a:r>
            <a:r>
              <a:rPr lang="en-US" baseline="0" dirty="0" smtClean="0"/>
              <a:t> and </a:t>
            </a:r>
            <a:r>
              <a:rPr lang="en-US" dirty="0" smtClean="0"/>
              <a:t>4</a:t>
            </a:r>
            <a:r>
              <a:rPr lang="en-US" baseline="0" dirty="0" smtClean="0"/>
              <a:t> pertain to the creation of blocks.</a:t>
            </a:r>
          </a:p>
          <a:p>
            <a:r>
              <a:rPr lang="en-US" baseline="0" dirty="0" smtClean="0"/>
              <a:t>Sections 5 and 6 pertain to the processing of blocks.</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81</a:t>
            </a:fld>
            <a:endParaRPr lang="el-GR"/>
          </a:p>
        </p:txBody>
      </p:sp>
    </p:spTree>
    <p:extLst>
      <p:ext uri="{BB962C8B-B14F-4D97-AF65-F5344CB8AC3E}">
        <p14:creationId xmlns:p14="http://schemas.microsoft.com/office/powerpoint/2010/main" val="10349806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block-refinement are faster,</a:t>
            </a:r>
            <a:r>
              <a:rPr lang="en-US" baseline="0" dirty="0" smtClean="0"/>
              <a:t> but have a less accurate functionality.</a:t>
            </a:r>
            <a:br>
              <a:rPr lang="en-US" baseline="0" dirty="0" smtClean="0"/>
            </a:br>
            <a:r>
              <a:rPr lang="en-US" baseline="0" dirty="0" smtClean="0"/>
              <a:t>The comparison-refinement techniques are more accurate, but more time-consuming.</a:t>
            </a:r>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82</a:t>
            </a:fld>
            <a:endParaRPr lang="de-DE"/>
          </a:p>
        </p:txBody>
      </p:sp>
    </p:spTree>
    <p:extLst>
      <p:ext uri="{BB962C8B-B14F-4D97-AF65-F5344CB8AC3E}">
        <p14:creationId xmlns:p14="http://schemas.microsoft.com/office/powerpoint/2010/main" val="6357841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Exploits</a:t>
            </a:r>
            <a:r>
              <a:rPr lang="en-US" baseline="0" dirty="0" smtClean="0"/>
              <a:t> the power-law distribution of block sizes and tries to prune its tail.</a:t>
            </a:r>
          </a:p>
          <a:p>
            <a:r>
              <a:rPr lang="en-US" baseline="0" dirty="0" smtClean="0"/>
              <a:t>The power law distribution isn’t reported by other researchers, but it is obvious in the following diagrams, slides 81 to 83. The same pattern appears in all other datasets we have tested in our experiments. The cardinality limit is automatically set through the BC-CC metric space. More details in the WSDM 2012 paper. The size limit was empirically determined to be equal to 0.005 * min (|E1|,|E2|).</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83</a:t>
            </a:fld>
            <a:endParaRPr lang="el-GR"/>
          </a:p>
        </p:txBody>
      </p:sp>
    </p:spTree>
    <p:extLst>
      <p:ext uri="{BB962C8B-B14F-4D97-AF65-F5344CB8AC3E}">
        <p14:creationId xmlns:p14="http://schemas.microsoft.com/office/powerpoint/2010/main" val="28977290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upper diagram is log-log. There are 2 or 3 blocks of size 10^13.</a:t>
            </a:r>
            <a:endParaRPr lang="el-GR" dirty="0"/>
          </a:p>
        </p:txBody>
      </p:sp>
      <p:sp>
        <p:nvSpPr>
          <p:cNvPr id="4" name="Slide Number Placeholder 3"/>
          <p:cNvSpPr>
            <a:spLocks noGrp="1"/>
          </p:cNvSpPr>
          <p:nvPr>
            <p:ph type="sldNum" sz="quarter" idx="10"/>
          </p:nvPr>
        </p:nvSpPr>
        <p:spPr/>
        <p:txBody>
          <a:bodyPr/>
          <a:lstStyle/>
          <a:p>
            <a:fld id="{FAB58CA1-B062-4BDE-B210-364694453E85}" type="slidenum">
              <a:rPr lang="el-GR" smtClean="0"/>
              <a:t>86</a:t>
            </a:fld>
            <a:endParaRPr lang="el-GR"/>
          </a:p>
        </p:txBody>
      </p:sp>
    </p:spTree>
    <p:extLst>
      <p:ext uri="{BB962C8B-B14F-4D97-AF65-F5344CB8AC3E}">
        <p14:creationId xmlns:p14="http://schemas.microsoft.com/office/powerpoint/2010/main" val="20742516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very large</a:t>
            </a:r>
            <a:r>
              <a:rPr lang="en-US" baseline="0" dirty="0" smtClean="0"/>
              <a:t> blocks are highly probable to contain a random mix of entities</a:t>
            </a:r>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87</a:t>
            </a:fld>
            <a:endParaRPr lang="de-DE"/>
          </a:p>
        </p:txBody>
      </p:sp>
    </p:spTree>
    <p:extLst>
      <p:ext uri="{BB962C8B-B14F-4D97-AF65-F5344CB8AC3E}">
        <p14:creationId xmlns:p14="http://schemas.microsoft.com/office/powerpoint/2010/main" val="390431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Rot="1" noChangeAspect="1" noChangeArrowheads="1" noTextEdit="1"/>
          </p:cNvSpPr>
          <p:nvPr>
            <p:ph type="sldImg"/>
          </p:nvPr>
        </p:nvSpPr>
        <p:spPr>
          <a:ln/>
        </p:spPr>
      </p:sp>
      <p:sp>
        <p:nvSpPr>
          <p:cNvPr id="490499"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38925461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matching entities still coincide in some block: E1-E3 in “</a:t>
            </a:r>
            <a:r>
              <a:rPr lang="en-US" dirty="0" err="1" smtClean="0"/>
              <a:t>unicef</a:t>
            </a:r>
            <a:r>
              <a:rPr lang="en-US" dirty="0" smtClean="0"/>
              <a:t>”, and E2-E4 in “Ann” (and “</a:t>
            </a:r>
            <a:r>
              <a:rPr lang="en-US" dirty="0" err="1" smtClean="0"/>
              <a:t>Veneman</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88</a:t>
            </a:fld>
            <a:endParaRPr lang="de-DE"/>
          </a:p>
        </p:txBody>
      </p:sp>
    </p:spTree>
    <p:extLst>
      <p:ext uri="{BB962C8B-B14F-4D97-AF65-F5344CB8AC3E}">
        <p14:creationId xmlns:p14="http://schemas.microsoft.com/office/powerpoint/2010/main" val="18241564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privacy-preserving record linkage, there may be privacy requirements on both the minimum and maximum block size.  For example, to guarantee k-anonymous privacy it is necessary that each block contains at least k records. If all blocks have a similar size,</a:t>
            </a:r>
            <a:r>
              <a:rPr lang="en-US" baseline="0" dirty="0" smtClean="0"/>
              <a:t> </a:t>
            </a:r>
            <a:r>
              <a:rPr lang="en-US" dirty="0" smtClean="0"/>
              <a:t>this reduces the vulnerability of the ER process to frequency-based attacks. In this situation it is important to produce blocks in the specified size range.</a:t>
            </a:r>
          </a:p>
          <a:p>
            <a:endParaRPr lang="en-US" dirty="0" smtClean="0"/>
          </a:p>
          <a:p>
            <a:r>
              <a:rPr lang="en-US" dirty="0" smtClean="0"/>
              <a:t>The scalability</a:t>
            </a:r>
            <a:r>
              <a:rPr lang="en-US" baseline="0" dirty="0" smtClean="0"/>
              <a:t> analysis i</a:t>
            </a:r>
            <a:r>
              <a:rPr lang="en-US" dirty="0" smtClean="0"/>
              <a:t>n</a:t>
            </a:r>
            <a:r>
              <a:rPr lang="en-US" baseline="0" dirty="0" smtClean="0"/>
              <a:t> the paper shows an almost linear increase in comparison when increasing the size of the dataset.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a:t>
            </a:r>
            <a:r>
              <a:rPr lang="en-US" sz="1200" b="1" dirty="0" err="1" smtClean="0"/>
              <a:t>b</a:t>
            </a:r>
            <a:r>
              <a:rPr lang="en-US" sz="1200" b="1" baseline="-25000" dirty="0" err="1" smtClean="0"/>
              <a:t>min</a:t>
            </a:r>
            <a:r>
              <a:rPr lang="en-US" sz="1200" b="1" dirty="0" smtClean="0"/>
              <a:t>, </a:t>
            </a:r>
            <a:r>
              <a:rPr lang="en-US" sz="1200" b="1" dirty="0" err="1" smtClean="0"/>
              <a:t>b</a:t>
            </a:r>
            <a:r>
              <a:rPr lang="en-US" sz="1200" b="1" baseline="-25000" dirty="0" err="1" smtClean="0"/>
              <a:t>max</a:t>
            </a:r>
            <a:r>
              <a:rPr lang="en-US" sz="1200" b="1" dirty="0" smtClean="0"/>
              <a:t>]</a:t>
            </a:r>
            <a:r>
              <a:rPr lang="en-US" sz="1200" b="0" baseline="0" dirty="0"/>
              <a:t> </a:t>
            </a:r>
            <a:r>
              <a:rPr lang="en-US" sz="1200" b="0" baseline="0" dirty="0" smtClean="0"/>
              <a:t>are input parameters. They can be set in accordance with operational requirements such as computational limitations, real-time efficiency requirements, or privacy-preserving requirements. </a:t>
            </a:r>
            <a:endParaRPr lang="en-US" sz="1200" dirty="0" smtClean="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89</a:t>
            </a:fld>
            <a:endParaRPr lang="de-DE"/>
          </a:p>
        </p:txBody>
      </p:sp>
    </p:spTree>
    <p:extLst>
      <p:ext uri="{BB962C8B-B14F-4D97-AF65-F5344CB8AC3E}">
        <p14:creationId xmlns:p14="http://schemas.microsoft.com/office/powerpoint/2010/main" val="13159917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Naïve approach stores all executed comparisons </a:t>
            </a:r>
            <a:r>
              <a:rPr lang="en-US" b="1" dirty="0" smtClean="0"/>
              <a:t>explicitly</a:t>
            </a:r>
            <a:r>
              <a:rPr lang="en-US" dirty="0" smtClean="0"/>
              <a:t> in memory,</a:t>
            </a:r>
            <a:r>
              <a:rPr lang="en-US" baseline="0" dirty="0" smtClean="0"/>
              <a:t> having a space complexity that is linear to the number of comparisons. It uses a </a:t>
            </a:r>
            <a:r>
              <a:rPr lang="en-US" baseline="0" dirty="0" err="1" smtClean="0"/>
              <a:t>hashset</a:t>
            </a:r>
            <a:r>
              <a:rPr lang="en-US" baseline="0" dirty="0" smtClean="0"/>
              <a:t> that allows to check in constant time O(1) whether a new comparison has already been executed. </a:t>
            </a:r>
          </a:p>
          <a:p>
            <a:endParaRPr lang="en-US" baseline="0" dirty="0" smtClean="0"/>
          </a:p>
          <a:p>
            <a:r>
              <a:rPr lang="en-US" baseline="0" dirty="0" smtClean="0"/>
              <a:t>Comparison Propagation stores executed comparisons </a:t>
            </a:r>
            <a:r>
              <a:rPr lang="en-US" b="1" baseline="0" dirty="0" smtClean="0"/>
              <a:t>implicitly</a:t>
            </a:r>
            <a:r>
              <a:rPr lang="en-US" baseline="0" dirty="0" smtClean="0"/>
              <a:t> in memory, having a space complexity that is linear to the number of entities. It uses an inverted index that points from entity ids to block ids and compares two entities </a:t>
            </a:r>
            <a:r>
              <a:rPr lang="en-US" baseline="0" dirty="0" err="1" smtClean="0"/>
              <a:t>e_i</a:t>
            </a:r>
            <a:r>
              <a:rPr lang="en-US" baseline="0" dirty="0" smtClean="0"/>
              <a:t> and </a:t>
            </a:r>
            <a:r>
              <a:rPr lang="en-US" baseline="0" dirty="0" err="1" smtClean="0"/>
              <a:t>e_j</a:t>
            </a:r>
            <a:r>
              <a:rPr lang="en-US" baseline="0" dirty="0" smtClean="0"/>
              <a:t> in block </a:t>
            </a:r>
            <a:r>
              <a:rPr lang="en-US" baseline="0" dirty="0" err="1" smtClean="0"/>
              <a:t>b_k</a:t>
            </a:r>
            <a:r>
              <a:rPr lang="en-US" baseline="0" dirty="0" smtClean="0"/>
              <a:t> only if k is the least common block id of </a:t>
            </a:r>
            <a:r>
              <a:rPr lang="en-US" baseline="0" dirty="0" err="1" smtClean="0"/>
              <a:t>e_i</a:t>
            </a:r>
            <a:r>
              <a:rPr lang="en-US" baseline="0" dirty="0" smtClean="0"/>
              <a:t> and </a:t>
            </a:r>
            <a:r>
              <a:rPr lang="en-US" baseline="0" dirty="0" err="1" smtClean="0"/>
              <a:t>e_j</a:t>
            </a:r>
            <a:r>
              <a:rPr lang="en-US" baseline="0" dirty="0" smtClean="0"/>
              <a:t>. The time complexity in this case is linear to the average number of blocks per entity.</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90</a:t>
            </a:fld>
            <a:endParaRPr lang="el-GR"/>
          </a:p>
        </p:txBody>
      </p:sp>
    </p:spTree>
    <p:extLst>
      <p:ext uri="{BB962C8B-B14F-4D97-AF65-F5344CB8AC3E}">
        <p14:creationId xmlns:p14="http://schemas.microsoft.com/office/powerpoint/2010/main" val="21300959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Saves repeated comparisons and increases</a:t>
            </a:r>
            <a:r>
              <a:rPr lang="en-US" baseline="0" dirty="0" smtClean="0"/>
              <a:t> recall.</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91</a:t>
            </a:fld>
            <a:endParaRPr lang="el-GR"/>
          </a:p>
        </p:txBody>
      </p:sp>
    </p:spTree>
    <p:extLst>
      <p:ext uri="{BB962C8B-B14F-4D97-AF65-F5344CB8AC3E}">
        <p14:creationId xmlns:p14="http://schemas.microsoft.com/office/powerpoint/2010/main" val="35393342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most</a:t>
            </a:r>
            <a:r>
              <a:rPr lang="en-US" baseline="0" dirty="0" smtClean="0"/>
              <a:t> versatile and powerful block processing/comparison cleaning method.</a:t>
            </a:r>
            <a:endParaRPr lang="en-US" dirty="0" smtClean="0"/>
          </a:p>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92</a:t>
            </a:fld>
            <a:endParaRPr lang="el-GR"/>
          </a:p>
        </p:txBody>
      </p:sp>
    </p:spTree>
    <p:extLst>
      <p:ext uri="{BB962C8B-B14F-4D97-AF65-F5344CB8AC3E}">
        <p14:creationId xmlns:p14="http://schemas.microsoft.com/office/powerpoint/2010/main" val="13418139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attribute</a:t>
            </a:r>
            <a:r>
              <a:rPr lang="en-US" baseline="0" dirty="0" smtClean="0"/>
              <a:t> clustering would lead to less comparisons than token blocking, but is more time consuming</a:t>
            </a:r>
          </a:p>
          <a:p>
            <a:r>
              <a:rPr lang="en-US" baseline="0" dirty="0" smtClean="0"/>
              <a:t>would only make sense for a very expensive entity similarity function</a:t>
            </a:r>
          </a:p>
          <a:p>
            <a:endParaRPr lang="en-US" dirty="0" smtClean="0"/>
          </a:p>
          <a:p>
            <a:r>
              <a:rPr lang="en-US" dirty="0" smtClean="0"/>
              <a:t>26 days (with optimal parameters)</a:t>
            </a:r>
          </a:p>
          <a:p>
            <a:r>
              <a:rPr lang="en-US" dirty="0" smtClean="0"/>
              <a:t>block building: token blocking</a:t>
            </a:r>
          </a:p>
          <a:p>
            <a:r>
              <a:rPr lang="en-US" dirty="0" smtClean="0"/>
              <a:t>block cleaning: block filtering</a:t>
            </a:r>
          </a:p>
          <a:p>
            <a:endParaRPr lang="en-US" dirty="0" smtClean="0"/>
          </a:p>
          <a:p>
            <a:r>
              <a:rPr lang="en-US" dirty="0" smtClean="0"/>
              <a:t>5 hours (with optimal parameters)</a:t>
            </a:r>
          </a:p>
          <a:p>
            <a:r>
              <a:rPr lang="en-US" dirty="0" smtClean="0"/>
              <a:t>block building: token blocking</a:t>
            </a:r>
          </a:p>
          <a:p>
            <a:r>
              <a:rPr lang="en-US" dirty="0" smtClean="0"/>
              <a:t>block cleaning: block filtering</a:t>
            </a:r>
          </a:p>
          <a:p>
            <a:r>
              <a:rPr lang="en-US" dirty="0" smtClean="0"/>
              <a:t>comparison cleaning: </a:t>
            </a:r>
            <a:r>
              <a:rPr lang="en-US" dirty="0" err="1" smtClean="0"/>
              <a:t>metablocking</a:t>
            </a:r>
            <a:r>
              <a:rPr lang="en-US" dirty="0" smtClean="0"/>
              <a:t> single</a:t>
            </a:r>
            <a:r>
              <a:rPr lang="en-US" baseline="0" dirty="0" smtClean="0"/>
              <a:t> core; parallel </a:t>
            </a:r>
            <a:r>
              <a:rPr lang="en-US" baseline="0" dirty="0" err="1" smtClean="0"/>
              <a:t>metablocking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93</a:t>
            </a:fld>
            <a:endParaRPr lang="el-GR"/>
          </a:p>
        </p:txBody>
      </p:sp>
    </p:spTree>
    <p:extLst>
      <p:ext uri="{BB962C8B-B14F-4D97-AF65-F5344CB8AC3E}">
        <p14:creationId xmlns:p14="http://schemas.microsoft.com/office/powerpoint/2010/main" val="7824262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attribute</a:t>
            </a:r>
            <a:r>
              <a:rPr lang="en-US" baseline="0" dirty="0" smtClean="0"/>
              <a:t> clustering would lead to less comparisons than token blocking, but is more time consuming</a:t>
            </a:r>
          </a:p>
          <a:p>
            <a:r>
              <a:rPr lang="en-US" baseline="0" dirty="0" smtClean="0"/>
              <a:t>would only make sense for a very expensive entity similarity function</a:t>
            </a:r>
          </a:p>
          <a:p>
            <a:endParaRPr lang="en-US" dirty="0" smtClean="0"/>
          </a:p>
          <a:p>
            <a:r>
              <a:rPr lang="en-US" dirty="0" smtClean="0"/>
              <a:t>26 days (with optimal parameters)</a:t>
            </a:r>
          </a:p>
          <a:p>
            <a:r>
              <a:rPr lang="en-US" dirty="0" smtClean="0"/>
              <a:t>block building: token blocking</a:t>
            </a:r>
          </a:p>
          <a:p>
            <a:r>
              <a:rPr lang="en-US" dirty="0" smtClean="0"/>
              <a:t>block cleaning: block filtering</a:t>
            </a:r>
          </a:p>
          <a:p>
            <a:endParaRPr lang="en-US" dirty="0" smtClean="0"/>
          </a:p>
          <a:p>
            <a:r>
              <a:rPr lang="en-US" dirty="0" smtClean="0"/>
              <a:t>5 hours (with optimal parameters)</a:t>
            </a:r>
          </a:p>
          <a:p>
            <a:r>
              <a:rPr lang="en-US" dirty="0" smtClean="0"/>
              <a:t>block building: token blocking</a:t>
            </a:r>
          </a:p>
          <a:p>
            <a:r>
              <a:rPr lang="en-US" dirty="0" smtClean="0"/>
              <a:t>block cleaning: block filtering</a:t>
            </a:r>
          </a:p>
          <a:p>
            <a:r>
              <a:rPr lang="en-US" dirty="0" smtClean="0"/>
              <a:t>comparison cleaning: </a:t>
            </a:r>
            <a:r>
              <a:rPr lang="en-US" dirty="0" err="1" smtClean="0"/>
              <a:t>metablocking</a:t>
            </a:r>
            <a:r>
              <a:rPr lang="en-US" dirty="0" smtClean="0"/>
              <a:t> single</a:t>
            </a:r>
            <a:r>
              <a:rPr lang="en-US" baseline="0" dirty="0" smtClean="0"/>
              <a:t> core; parallel </a:t>
            </a:r>
            <a:r>
              <a:rPr lang="en-US" baseline="0" dirty="0" err="1" smtClean="0"/>
              <a:t>metablocking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94</a:t>
            </a:fld>
            <a:endParaRPr lang="el-GR"/>
          </a:p>
        </p:txBody>
      </p:sp>
    </p:spTree>
    <p:extLst>
      <p:ext uri="{BB962C8B-B14F-4D97-AF65-F5344CB8AC3E}">
        <p14:creationId xmlns:p14="http://schemas.microsoft.com/office/powerpoint/2010/main" val="37716631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attribute</a:t>
            </a:r>
            <a:r>
              <a:rPr lang="en-US" baseline="0" dirty="0" smtClean="0"/>
              <a:t> clustering would lead to less comparisons than token blocking, but is more time consuming</a:t>
            </a:r>
          </a:p>
          <a:p>
            <a:r>
              <a:rPr lang="en-US" baseline="0" dirty="0" smtClean="0"/>
              <a:t>would only make sense for a very expensive entity similarity function</a:t>
            </a:r>
          </a:p>
          <a:p>
            <a:endParaRPr lang="en-US" dirty="0" smtClean="0"/>
          </a:p>
          <a:p>
            <a:r>
              <a:rPr lang="en-US" dirty="0" smtClean="0"/>
              <a:t>26 days (with optimal parameters)</a:t>
            </a:r>
          </a:p>
          <a:p>
            <a:r>
              <a:rPr lang="en-US" dirty="0" smtClean="0"/>
              <a:t>block building: token blocking</a:t>
            </a:r>
          </a:p>
          <a:p>
            <a:r>
              <a:rPr lang="en-US" dirty="0" smtClean="0"/>
              <a:t>block cleaning: block filtering</a:t>
            </a:r>
          </a:p>
          <a:p>
            <a:endParaRPr lang="en-US" dirty="0" smtClean="0"/>
          </a:p>
          <a:p>
            <a:r>
              <a:rPr lang="en-US" dirty="0" smtClean="0"/>
              <a:t>5 hours (with optimal parameters)</a:t>
            </a:r>
          </a:p>
          <a:p>
            <a:r>
              <a:rPr lang="en-US" dirty="0" smtClean="0"/>
              <a:t>block building: token blocking</a:t>
            </a:r>
          </a:p>
          <a:p>
            <a:r>
              <a:rPr lang="en-US" dirty="0" smtClean="0"/>
              <a:t>block cleaning: block filtering</a:t>
            </a:r>
          </a:p>
          <a:p>
            <a:r>
              <a:rPr lang="en-US" dirty="0" smtClean="0"/>
              <a:t>comparison cleaning: </a:t>
            </a:r>
            <a:r>
              <a:rPr lang="en-US" dirty="0" err="1" smtClean="0"/>
              <a:t>metablocking</a:t>
            </a:r>
            <a:r>
              <a:rPr lang="en-US" dirty="0" smtClean="0"/>
              <a:t> single</a:t>
            </a:r>
            <a:r>
              <a:rPr lang="en-US" baseline="0" dirty="0" smtClean="0"/>
              <a:t> core; parallel </a:t>
            </a:r>
            <a:r>
              <a:rPr lang="en-US" baseline="0" dirty="0" err="1" smtClean="0"/>
              <a:t>metablocking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95</a:t>
            </a:fld>
            <a:endParaRPr lang="el-GR"/>
          </a:p>
        </p:txBody>
      </p:sp>
    </p:spTree>
    <p:extLst>
      <p:ext uri="{BB962C8B-B14F-4D97-AF65-F5344CB8AC3E}">
        <p14:creationId xmlns:p14="http://schemas.microsoft.com/office/powerpoint/2010/main" val="37320680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attribute</a:t>
            </a:r>
            <a:r>
              <a:rPr lang="en-US" baseline="0" dirty="0" smtClean="0"/>
              <a:t> clustering would lead to less comparisons than token blocking, but is more time consuming</a:t>
            </a:r>
          </a:p>
          <a:p>
            <a:r>
              <a:rPr lang="en-US" baseline="0" dirty="0" smtClean="0"/>
              <a:t>would only make sense for a very expensive entity similarity function</a:t>
            </a:r>
          </a:p>
          <a:p>
            <a:endParaRPr lang="en-US" dirty="0" smtClean="0"/>
          </a:p>
          <a:p>
            <a:r>
              <a:rPr lang="en-US" dirty="0" smtClean="0"/>
              <a:t>26 days (with optimal parameters)</a:t>
            </a:r>
          </a:p>
          <a:p>
            <a:r>
              <a:rPr lang="en-US" dirty="0" smtClean="0"/>
              <a:t>block building: token blocking</a:t>
            </a:r>
          </a:p>
          <a:p>
            <a:r>
              <a:rPr lang="en-US" dirty="0" smtClean="0"/>
              <a:t>block cleaning: block filtering</a:t>
            </a:r>
          </a:p>
          <a:p>
            <a:endParaRPr lang="en-US" dirty="0" smtClean="0"/>
          </a:p>
          <a:p>
            <a:r>
              <a:rPr lang="en-US" dirty="0" smtClean="0"/>
              <a:t>5 hours (with optimal parameters)</a:t>
            </a:r>
          </a:p>
          <a:p>
            <a:r>
              <a:rPr lang="en-US" dirty="0" smtClean="0"/>
              <a:t>block building: token blocking</a:t>
            </a:r>
          </a:p>
          <a:p>
            <a:r>
              <a:rPr lang="en-US" dirty="0" smtClean="0"/>
              <a:t>block cleaning: block filtering</a:t>
            </a:r>
          </a:p>
          <a:p>
            <a:r>
              <a:rPr lang="en-US" dirty="0" smtClean="0"/>
              <a:t>comparison cleaning: </a:t>
            </a:r>
            <a:r>
              <a:rPr lang="en-US" dirty="0" err="1" smtClean="0"/>
              <a:t>metablocking</a:t>
            </a:r>
            <a:r>
              <a:rPr lang="en-US" dirty="0" smtClean="0"/>
              <a:t> single</a:t>
            </a:r>
            <a:r>
              <a:rPr lang="en-US" baseline="0" dirty="0" smtClean="0"/>
              <a:t> core; parallel </a:t>
            </a:r>
            <a:r>
              <a:rPr lang="en-US" baseline="0" dirty="0" err="1" smtClean="0"/>
              <a:t>metablocking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96</a:t>
            </a:fld>
            <a:endParaRPr lang="el-GR"/>
          </a:p>
        </p:txBody>
      </p:sp>
    </p:spTree>
    <p:extLst>
      <p:ext uri="{BB962C8B-B14F-4D97-AF65-F5344CB8AC3E}">
        <p14:creationId xmlns:p14="http://schemas.microsoft.com/office/powerpoint/2010/main" val="17749975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attribute</a:t>
            </a:r>
            <a:r>
              <a:rPr lang="en-US" baseline="0" dirty="0" smtClean="0"/>
              <a:t> clustering would lead to less comparisons than token blocking, but is more time consuming</a:t>
            </a:r>
          </a:p>
          <a:p>
            <a:r>
              <a:rPr lang="en-US" baseline="0" dirty="0" smtClean="0"/>
              <a:t>would only make sense for a very expensive entity similarity function</a:t>
            </a:r>
          </a:p>
          <a:p>
            <a:endParaRPr lang="en-US" dirty="0" smtClean="0"/>
          </a:p>
          <a:p>
            <a:r>
              <a:rPr lang="en-US" dirty="0" smtClean="0"/>
              <a:t>26 days (with optimal parameters)</a:t>
            </a:r>
          </a:p>
          <a:p>
            <a:r>
              <a:rPr lang="en-US" dirty="0" smtClean="0"/>
              <a:t>block building: token blocking</a:t>
            </a:r>
          </a:p>
          <a:p>
            <a:r>
              <a:rPr lang="en-US" dirty="0" smtClean="0"/>
              <a:t>block cleaning: block filtering</a:t>
            </a:r>
          </a:p>
          <a:p>
            <a:endParaRPr lang="en-US" dirty="0" smtClean="0"/>
          </a:p>
          <a:p>
            <a:r>
              <a:rPr lang="en-US" dirty="0" smtClean="0"/>
              <a:t>5 hours (with optimal parameters)</a:t>
            </a:r>
          </a:p>
          <a:p>
            <a:r>
              <a:rPr lang="en-US" dirty="0" smtClean="0"/>
              <a:t>block building: token blocking</a:t>
            </a:r>
          </a:p>
          <a:p>
            <a:r>
              <a:rPr lang="en-US" dirty="0" smtClean="0"/>
              <a:t>block cleaning: block filtering</a:t>
            </a:r>
          </a:p>
          <a:p>
            <a:r>
              <a:rPr lang="en-US" dirty="0" smtClean="0"/>
              <a:t>comparison cleaning: </a:t>
            </a:r>
            <a:r>
              <a:rPr lang="en-US" dirty="0" err="1" smtClean="0"/>
              <a:t>metablocking</a:t>
            </a:r>
            <a:r>
              <a:rPr lang="en-US" dirty="0" smtClean="0"/>
              <a:t> single</a:t>
            </a:r>
            <a:r>
              <a:rPr lang="en-US" baseline="0" dirty="0" smtClean="0"/>
              <a:t> core; parallel </a:t>
            </a:r>
            <a:r>
              <a:rPr lang="en-US" baseline="0" dirty="0" err="1" smtClean="0"/>
              <a:t>metablocking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97</a:t>
            </a:fld>
            <a:endParaRPr lang="el-GR"/>
          </a:p>
        </p:txBody>
      </p:sp>
    </p:spTree>
    <p:extLst>
      <p:ext uri="{BB962C8B-B14F-4D97-AF65-F5344CB8AC3E}">
        <p14:creationId xmlns:p14="http://schemas.microsoft.com/office/powerpoint/2010/main" val="4219311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Rot="1" noChangeAspect="1" noChangeArrowheads="1" noTextEdit="1"/>
          </p:cNvSpPr>
          <p:nvPr>
            <p:ph type="sldImg"/>
          </p:nvPr>
        </p:nvSpPr>
        <p:spPr>
          <a:ln/>
        </p:spPr>
      </p:sp>
      <p:sp>
        <p:nvSpPr>
          <p:cNvPr id="492547" name="Rectangle 3"/>
          <p:cNvSpPr>
            <a:spLocks noGrp="1" noChangeArrowheads="1"/>
          </p:cNvSpPr>
          <p:nvPr>
            <p:ph type="body" idx="1"/>
          </p:nvPr>
        </p:nvSpPr>
        <p:spPr>
          <a:noFill/>
          <a:ln/>
        </p:spPr>
        <p:txBody>
          <a:bodyPr/>
          <a:lstStyle/>
          <a:p>
            <a:r>
              <a:rPr lang="de-DE" dirty="0" smtClean="0"/>
              <a:t>The </a:t>
            </a:r>
            <a:r>
              <a:rPr lang="de-DE" dirty="0" err="1" smtClean="0"/>
              <a:t>situation</a:t>
            </a:r>
            <a:r>
              <a:rPr lang="de-DE" baseline="0" dirty="0" smtClean="0"/>
              <a:t> </a:t>
            </a:r>
            <a:r>
              <a:rPr lang="de-DE" baseline="0" dirty="0" err="1" smtClean="0"/>
              <a:t>is</a:t>
            </a:r>
            <a:r>
              <a:rPr lang="de-DE" baseline="0" dirty="0" smtClean="0"/>
              <a:t> </a:t>
            </a:r>
            <a:r>
              <a:rPr lang="de-DE" baseline="0" dirty="0" err="1" smtClean="0"/>
              <a:t>aggrevated</a:t>
            </a:r>
            <a:r>
              <a:rPr lang="de-DE" baseline="0" dirty="0" smtClean="0"/>
              <a:t> due </a:t>
            </a:r>
            <a:r>
              <a:rPr lang="de-DE" baseline="0" dirty="0" err="1" smtClean="0"/>
              <a:t>to</a:t>
            </a:r>
            <a:r>
              <a:rPr lang="de-DE" baseline="0" dirty="0" smtClean="0"/>
              <a:t> </a:t>
            </a:r>
            <a:r>
              <a:rPr lang="de-DE" baseline="0" dirty="0" err="1" smtClean="0"/>
              <a:t>the</a:t>
            </a:r>
            <a:r>
              <a:rPr lang="de-DE" baseline="0" dirty="0" smtClean="0"/>
              <a:t> Web 2.0 </a:t>
            </a:r>
            <a:r>
              <a:rPr lang="de-DE" baseline="0" dirty="0" err="1" smtClean="0"/>
              <a:t>tools</a:t>
            </a:r>
            <a:r>
              <a:rPr lang="de-DE" baseline="0" dirty="0" smtClean="0"/>
              <a:t>, </a:t>
            </a:r>
            <a:r>
              <a:rPr lang="de-DE" baseline="0" dirty="0" err="1" smtClean="0"/>
              <a:t>which</a:t>
            </a:r>
            <a:r>
              <a:rPr lang="de-DE" baseline="0" dirty="0" smtClean="0"/>
              <a:t> </a:t>
            </a:r>
            <a:r>
              <a:rPr lang="de-DE" baseline="0" dirty="0" err="1" smtClean="0"/>
              <a:t>allow</a:t>
            </a:r>
            <a:r>
              <a:rPr lang="de-DE" baseline="0" dirty="0" smtClean="0"/>
              <a:t> </a:t>
            </a:r>
            <a:r>
              <a:rPr lang="de-DE" baseline="0" dirty="0" err="1" smtClean="0"/>
              <a:t>every</a:t>
            </a:r>
            <a:r>
              <a:rPr lang="de-DE" baseline="0" dirty="0" smtClean="0"/>
              <a:t> Web </a:t>
            </a:r>
            <a:r>
              <a:rPr lang="de-DE" baseline="0" dirty="0" err="1" smtClean="0"/>
              <a:t>user</a:t>
            </a:r>
            <a:r>
              <a:rPr lang="de-DE" baseline="0" dirty="0" smtClean="0"/>
              <a:t> </a:t>
            </a:r>
            <a:r>
              <a:rPr lang="de-DE" baseline="0" dirty="0" err="1" smtClean="0"/>
              <a:t>to</a:t>
            </a:r>
            <a:r>
              <a:rPr lang="de-DE" baseline="0" dirty="0" smtClean="0"/>
              <a:t> </a:t>
            </a:r>
            <a:r>
              <a:rPr lang="de-DE" baseline="0" dirty="0" err="1" smtClean="0"/>
              <a:t>upload</a:t>
            </a:r>
            <a:r>
              <a:rPr lang="de-DE" baseline="0" dirty="0" smtClean="0"/>
              <a:t> non-</a:t>
            </a:r>
            <a:r>
              <a:rPr lang="de-DE" baseline="0" dirty="0" err="1" smtClean="0"/>
              <a:t>curated</a:t>
            </a:r>
            <a:r>
              <a:rPr lang="de-DE" baseline="0" dirty="0" smtClean="0"/>
              <a:t> </a:t>
            </a:r>
            <a:r>
              <a:rPr lang="de-DE" baseline="0" dirty="0" err="1" smtClean="0"/>
              <a:t>and</a:t>
            </a:r>
            <a:r>
              <a:rPr lang="de-DE" baseline="0" dirty="0" smtClean="0"/>
              <a:t>, </a:t>
            </a:r>
            <a:r>
              <a:rPr lang="de-DE" baseline="0" dirty="0" err="1" smtClean="0"/>
              <a:t>thus</a:t>
            </a:r>
            <a:r>
              <a:rPr lang="de-DE" baseline="0" dirty="0" smtClean="0"/>
              <a:t>, </a:t>
            </a:r>
            <a:r>
              <a:rPr lang="de-DE" baseline="0" dirty="0" err="1" smtClean="0"/>
              <a:t>noisy</a:t>
            </a:r>
            <a:r>
              <a:rPr lang="de-DE" baseline="0" dirty="0" smtClean="0"/>
              <a:t> </a:t>
            </a:r>
            <a:r>
              <a:rPr lang="de-DE" baseline="0" dirty="0" err="1" smtClean="0"/>
              <a:t>content</a:t>
            </a:r>
            <a:r>
              <a:rPr lang="de-DE" baseline="0" dirty="0" smtClean="0"/>
              <a:t>.</a:t>
            </a:r>
            <a:endParaRPr lang="de-DE" dirty="0" smtClean="0"/>
          </a:p>
        </p:txBody>
      </p:sp>
    </p:spTree>
    <p:extLst>
      <p:ext uri="{BB962C8B-B14F-4D97-AF65-F5344CB8AC3E}">
        <p14:creationId xmlns:p14="http://schemas.microsoft.com/office/powerpoint/2010/main" val="34837233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redundancy-positive: </a:t>
            </a:r>
            <a:r>
              <a:rPr lang="en-US" baseline="0" dirty="0" smtClean="0"/>
              <a:t>the more common blocks for two entities, the higher the probability to match</a:t>
            </a:r>
          </a:p>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98</a:t>
            </a:fld>
            <a:endParaRPr lang="el-GR"/>
          </a:p>
        </p:txBody>
      </p:sp>
    </p:spTree>
    <p:extLst>
      <p:ext uri="{BB962C8B-B14F-4D97-AF65-F5344CB8AC3E}">
        <p14:creationId xmlns:p14="http://schemas.microsoft.com/office/powerpoint/2010/main" val="6681404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redundancy-positive: </a:t>
            </a:r>
            <a:r>
              <a:rPr lang="en-US" baseline="0" dirty="0" smtClean="0"/>
              <a:t>the more common blocks for two entities, the higher the probability to match</a:t>
            </a:r>
          </a:p>
          <a:p>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99</a:t>
            </a:fld>
            <a:endParaRPr lang="el-GR"/>
          </a:p>
        </p:txBody>
      </p:sp>
    </p:spTree>
    <p:extLst>
      <p:ext uri="{BB962C8B-B14F-4D97-AF65-F5344CB8AC3E}">
        <p14:creationId xmlns:p14="http://schemas.microsoft.com/office/powerpoint/2010/main" val="9821487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solidFill>
                  <a:srgbClr val="C00000"/>
                </a:solidFill>
              </a:rPr>
              <a:t>Blocking graph</a:t>
            </a:r>
          </a:p>
          <a:p>
            <a:r>
              <a:rPr lang="en-US" dirty="0" smtClean="0"/>
              <a:t>	Nodes → </a:t>
            </a:r>
            <a:r>
              <a:rPr lang="en-US" dirty="0"/>
              <a:t>entities</a:t>
            </a:r>
          </a:p>
          <a:p>
            <a:r>
              <a:rPr lang="en-US" dirty="0" smtClean="0"/>
              <a:t>	Edges → </a:t>
            </a:r>
            <a:r>
              <a:rPr lang="en-US" dirty="0"/>
              <a:t>between</a:t>
            </a:r>
            <a:r>
              <a:rPr lang="en-US" dirty="0" smtClean="0"/>
              <a:t> </a:t>
            </a:r>
            <a:r>
              <a:rPr lang="en-US" dirty="0"/>
              <a:t>entities co-occurring in at least one block</a:t>
            </a:r>
          </a:p>
          <a:p>
            <a:pPr algn="just"/>
            <a:r>
              <a:rPr lang="en-US" dirty="0" smtClean="0"/>
              <a:t>	Weights → </a:t>
            </a:r>
            <a:r>
              <a:rPr lang="en-US" dirty="0"/>
              <a:t>how similar are the adjacent </a:t>
            </a:r>
            <a:r>
              <a:rPr lang="en-US" dirty="0" smtClean="0"/>
              <a:t>entities, the higher the weight, the more</a:t>
            </a:r>
            <a:r>
              <a:rPr lang="en-US" baseline="0" dirty="0" smtClean="0"/>
              <a:t> similar the entities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100</a:t>
            </a:fld>
            <a:endParaRPr lang="de-DE"/>
          </a:p>
        </p:txBody>
      </p:sp>
    </p:spTree>
    <p:extLst>
      <p:ext uri="{BB962C8B-B14F-4D97-AF65-F5344CB8AC3E}">
        <p14:creationId xmlns:p14="http://schemas.microsoft.com/office/powerpoint/2010/main" val="38427200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Co-occurring pair of entities: they belong to the same block (and not in the</a:t>
            </a:r>
            <a:r>
              <a:rPr lang="en-US" baseline="0" dirty="0" smtClean="0"/>
              <a:t> same dataset in the case of clean-clean ER).</a:t>
            </a:r>
          </a:p>
          <a:p>
            <a:r>
              <a:rPr lang="en-US" baseline="0" dirty="0" smtClean="0"/>
              <a:t>Technical issues with the implementation of the graph.</a:t>
            </a:r>
          </a:p>
          <a:p>
            <a:r>
              <a:rPr lang="en-US" baseline="0" dirty="0" smtClean="0"/>
              <a:t>Similarity graph -&gt; materialized, edge weights derived from entity matching, used for clustering entities into equivalence clusters</a:t>
            </a:r>
            <a:endParaRPr lang="en-US" dirty="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101</a:t>
            </a:fld>
            <a:endParaRPr lang="de-DE"/>
          </a:p>
        </p:txBody>
      </p:sp>
    </p:spTree>
    <p:extLst>
      <p:ext uri="{BB962C8B-B14F-4D97-AF65-F5344CB8AC3E}">
        <p14:creationId xmlns:p14="http://schemas.microsoft.com/office/powerpoint/2010/main" val="8048737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For all schemes,</a:t>
            </a:r>
            <a:r>
              <a:rPr lang="en-US" baseline="0" dirty="0" smtClean="0"/>
              <a:t> the higher the value, the more likely the adjacent entities are to be matching.</a:t>
            </a:r>
            <a:endParaRPr lang="en-US" dirty="0" smtClean="0"/>
          </a:p>
          <a:p>
            <a:r>
              <a:rPr lang="en-US" dirty="0" smtClean="0"/>
              <a:t>ECBS/EJS enhances CBS/JS through an IDF scheme.</a:t>
            </a:r>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103</a:t>
            </a:fld>
            <a:endParaRPr lang="el-GR"/>
          </a:p>
        </p:txBody>
      </p:sp>
    </p:spTree>
    <p:extLst>
      <p:ext uri="{BB962C8B-B14F-4D97-AF65-F5344CB8AC3E}">
        <p14:creationId xmlns:p14="http://schemas.microsoft.com/office/powerpoint/2010/main" val="3074380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mj-lt"/>
              <a:buNone/>
            </a:pPr>
            <a:r>
              <a:rPr lang="en-US" dirty="0" smtClean="0"/>
              <a:t>Graph Pruning consists of two parts: the</a:t>
            </a:r>
            <a:r>
              <a:rPr lang="en-US" baseline="0" dirty="0" smtClean="0"/>
              <a:t> pruning algorithm and the pruning criterion.</a:t>
            </a:r>
            <a:endParaRPr lang="en-US" dirty="0" smtClean="0"/>
          </a:p>
          <a:p>
            <a:pPr marL="0" indent="0">
              <a:buFont typeface="+mj-lt"/>
              <a:buNone/>
            </a:pPr>
            <a:r>
              <a:rPr lang="en-US" dirty="0" smtClean="0"/>
              <a:t>Edge-centric:</a:t>
            </a:r>
            <a:r>
              <a:rPr lang="en-US" baseline="0" dirty="0" smtClean="0"/>
              <a:t> best edges over the entire graph.</a:t>
            </a:r>
          </a:p>
          <a:p>
            <a:pPr marL="0" indent="0">
              <a:buFont typeface="+mj-lt"/>
              <a:buNone/>
            </a:pPr>
            <a:r>
              <a:rPr lang="en-US" baseline="0" dirty="0" smtClean="0"/>
              <a:t>Node-centric: best edges for each node neighborhood.</a:t>
            </a:r>
          </a:p>
          <a:p>
            <a:pPr marL="0" indent="0">
              <a:buFont typeface="+mj-lt"/>
              <a:buNone/>
            </a:pPr>
            <a:r>
              <a:rPr lang="en-US" baseline="0" dirty="0" smtClean="0"/>
              <a:t>Weight threshold: minimum weight of retained edges.</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baseline="0" dirty="0" smtClean="0"/>
              <a:t>Cardinality threshold: maximum number of retained edges.</a:t>
            </a:r>
            <a:endParaRPr lang="en-US" dirty="0" smtClean="0"/>
          </a:p>
        </p:txBody>
      </p:sp>
      <p:sp>
        <p:nvSpPr>
          <p:cNvPr id="4" name="Slide Number Placeholder 3"/>
          <p:cNvSpPr>
            <a:spLocks noGrp="1"/>
          </p:cNvSpPr>
          <p:nvPr>
            <p:ph type="sldNum" sz="quarter" idx="10"/>
          </p:nvPr>
        </p:nvSpPr>
        <p:spPr/>
        <p:txBody>
          <a:bodyPr/>
          <a:lstStyle/>
          <a:p>
            <a:pPr>
              <a:defRPr/>
            </a:pPr>
            <a:fld id="{EFF40ABD-C0AA-46AF-A3C1-BEC3B209CDCB}" type="slidenum">
              <a:rPr lang="de-DE" smtClean="0"/>
              <a:pPr>
                <a:defRPr/>
              </a:pPr>
              <a:t>104</a:t>
            </a:fld>
            <a:endParaRPr lang="de-DE"/>
          </a:p>
        </p:txBody>
      </p:sp>
    </p:spTree>
    <p:extLst>
      <p:ext uri="{BB962C8B-B14F-4D97-AF65-F5344CB8AC3E}">
        <p14:creationId xmlns:p14="http://schemas.microsoft.com/office/powerpoint/2010/main" val="17992467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BPE: average number of blocks per entity.</a:t>
            </a:r>
          </a:p>
          <a:p>
            <a:r>
              <a:rPr lang="en-US" dirty="0" smtClean="0"/>
              <a:t>Used</a:t>
            </a:r>
            <a:r>
              <a:rPr lang="en-US" baseline="0" dirty="0" smtClean="0"/>
              <a:t> the BC-CC metric space to compute the cardinality thresholds.</a:t>
            </a:r>
            <a:endParaRPr lang="en-US" dirty="0" smtClean="0"/>
          </a:p>
          <a:p>
            <a:pPr marL="0" indent="0">
              <a:buFont typeface="+mj-lt"/>
              <a:buNone/>
            </a:pPr>
            <a:r>
              <a:rPr lang="en-US" dirty="0" smtClean="0"/>
              <a:t>Weight-Edge Pruning (</a:t>
            </a:r>
            <a:r>
              <a:rPr lang="en-US" dirty="0" smtClean="0">
                <a:solidFill>
                  <a:srgbClr val="C00000"/>
                </a:solidFill>
              </a:rPr>
              <a:t>WEP</a:t>
            </a:r>
            <a:r>
              <a:rPr lang="en-US" dirty="0" smtClean="0"/>
              <a:t>) retains all edges whose weight exceeds a certain threshold</a:t>
            </a:r>
          </a:p>
          <a:p>
            <a:pPr marL="0" indent="0">
              <a:buFont typeface="+mj-lt"/>
              <a:buNone/>
            </a:pPr>
            <a:r>
              <a:rPr lang="en-US" dirty="0" smtClean="0"/>
              <a:t>Cardinality-Edge Pruning (</a:t>
            </a:r>
            <a:r>
              <a:rPr lang="en-US" dirty="0" smtClean="0">
                <a:solidFill>
                  <a:srgbClr val="C00000"/>
                </a:solidFill>
              </a:rPr>
              <a:t>CEP</a:t>
            </a:r>
            <a:r>
              <a:rPr lang="en-US" dirty="0" smtClean="0"/>
              <a:t>) retains the top-K weighted edges</a:t>
            </a:r>
          </a:p>
          <a:p>
            <a:pPr marL="0" indent="0">
              <a:buFont typeface="+mj-lt"/>
              <a:buNone/>
            </a:pPr>
            <a:r>
              <a:rPr lang="en-US" dirty="0" smtClean="0"/>
              <a:t>Weight-Node Pruning (</a:t>
            </a:r>
            <a:r>
              <a:rPr lang="en-US" dirty="0" smtClean="0">
                <a:solidFill>
                  <a:srgbClr val="C00000"/>
                </a:solidFill>
              </a:rPr>
              <a:t>WNP</a:t>
            </a:r>
            <a:r>
              <a:rPr lang="en-US" dirty="0" smtClean="0"/>
              <a:t>) for every node, retains all edges whose weight exceeds a certain threshold</a:t>
            </a:r>
          </a:p>
          <a:p>
            <a:pPr marL="0" indent="0">
              <a:buFont typeface="+mj-lt"/>
              <a:buNone/>
            </a:pPr>
            <a:r>
              <a:rPr lang="en-US" dirty="0" smtClean="0"/>
              <a:t>Cardinality-Node Pruning (</a:t>
            </a:r>
            <a:r>
              <a:rPr lang="en-US" dirty="0" smtClean="0">
                <a:solidFill>
                  <a:srgbClr val="C00000"/>
                </a:solidFill>
              </a:rPr>
              <a:t>CNP</a:t>
            </a:r>
            <a:r>
              <a:rPr lang="en-US" dirty="0" smtClean="0"/>
              <a:t>) for every node, retains the top-k weighted edges</a:t>
            </a:r>
          </a:p>
          <a:p>
            <a:endParaRPr lang="el-GR" dirty="0"/>
          </a:p>
        </p:txBody>
      </p:sp>
      <p:sp>
        <p:nvSpPr>
          <p:cNvPr id="4" name="Θέση αριθμού διαφάνειας 3"/>
          <p:cNvSpPr>
            <a:spLocks noGrp="1"/>
          </p:cNvSpPr>
          <p:nvPr>
            <p:ph type="sldNum" sz="quarter" idx="10"/>
          </p:nvPr>
        </p:nvSpPr>
        <p:spPr/>
        <p:txBody>
          <a:bodyPr/>
          <a:lstStyle/>
          <a:p>
            <a:fld id="{FAB58CA1-B062-4BDE-B210-364694453E85}" type="slidenum">
              <a:rPr lang="el-GR" smtClean="0"/>
              <a:t>105</a:t>
            </a:fld>
            <a:endParaRPr lang="el-GR"/>
          </a:p>
        </p:txBody>
      </p:sp>
    </p:spTree>
    <p:extLst>
      <p:ext uri="{BB962C8B-B14F-4D97-AF65-F5344CB8AC3E}">
        <p14:creationId xmlns:p14="http://schemas.microsoft.com/office/powerpoint/2010/main" val="37544503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attribute</a:t>
            </a:r>
            <a:r>
              <a:rPr lang="en-US" baseline="0" dirty="0" smtClean="0"/>
              <a:t> clustering would lead to less comparisons than token blocking, but is more time consuming</a:t>
            </a:r>
          </a:p>
          <a:p>
            <a:r>
              <a:rPr lang="en-US" baseline="0" dirty="0" smtClean="0"/>
              <a:t>would only make sense for a very expensive entity similarity function</a:t>
            </a:r>
          </a:p>
          <a:p>
            <a:endParaRPr lang="en-US" dirty="0" smtClean="0"/>
          </a:p>
          <a:p>
            <a:r>
              <a:rPr lang="en-US" dirty="0" smtClean="0"/>
              <a:t>26 days (with optimal parameters)</a:t>
            </a:r>
          </a:p>
          <a:p>
            <a:r>
              <a:rPr lang="en-US" dirty="0" smtClean="0"/>
              <a:t>block building: token blocking</a:t>
            </a:r>
          </a:p>
          <a:p>
            <a:r>
              <a:rPr lang="en-US" dirty="0" smtClean="0"/>
              <a:t>block cleaning: block filtering</a:t>
            </a:r>
          </a:p>
          <a:p>
            <a:endParaRPr lang="en-US" dirty="0" smtClean="0"/>
          </a:p>
          <a:p>
            <a:r>
              <a:rPr lang="en-US" dirty="0" smtClean="0"/>
              <a:t>5 hours (with optimal parameters)</a:t>
            </a:r>
          </a:p>
          <a:p>
            <a:r>
              <a:rPr lang="en-US" dirty="0" smtClean="0"/>
              <a:t>block building: token blocking</a:t>
            </a:r>
          </a:p>
          <a:p>
            <a:r>
              <a:rPr lang="en-US" dirty="0" smtClean="0"/>
              <a:t>block cleaning: block filtering</a:t>
            </a:r>
          </a:p>
          <a:p>
            <a:r>
              <a:rPr lang="en-US" dirty="0" smtClean="0"/>
              <a:t>comparison cleaning: </a:t>
            </a:r>
            <a:r>
              <a:rPr lang="en-US" dirty="0" err="1" smtClean="0"/>
              <a:t>metablocking</a:t>
            </a:r>
            <a:r>
              <a:rPr lang="en-US" dirty="0" smtClean="0"/>
              <a:t> single</a:t>
            </a:r>
            <a:r>
              <a:rPr lang="en-US" baseline="0" dirty="0" smtClean="0"/>
              <a:t> core; parallel </a:t>
            </a:r>
            <a:r>
              <a:rPr lang="en-US" baseline="0" dirty="0" err="1" smtClean="0"/>
              <a:t>metablocking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106</a:t>
            </a:fld>
            <a:endParaRPr lang="el-GR"/>
          </a:p>
        </p:txBody>
      </p:sp>
    </p:spTree>
    <p:extLst>
      <p:ext uri="{BB962C8B-B14F-4D97-AF65-F5344CB8AC3E}">
        <p14:creationId xmlns:p14="http://schemas.microsoft.com/office/powerpoint/2010/main" val="29078679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attribute</a:t>
            </a:r>
            <a:r>
              <a:rPr lang="en-US" baseline="0" dirty="0" smtClean="0"/>
              <a:t> clustering would lead to less comparisons than token blocking, but is more time consuming</a:t>
            </a:r>
          </a:p>
          <a:p>
            <a:r>
              <a:rPr lang="en-US" baseline="0" dirty="0" smtClean="0"/>
              <a:t>would only make sense for a very expensive entity similarity function</a:t>
            </a:r>
          </a:p>
          <a:p>
            <a:endParaRPr lang="en-US" dirty="0" smtClean="0"/>
          </a:p>
          <a:p>
            <a:r>
              <a:rPr lang="en-US" dirty="0" smtClean="0"/>
              <a:t>26 days (with optimal parameters)</a:t>
            </a:r>
          </a:p>
          <a:p>
            <a:r>
              <a:rPr lang="en-US" dirty="0" smtClean="0"/>
              <a:t>block building: token blocking</a:t>
            </a:r>
          </a:p>
          <a:p>
            <a:r>
              <a:rPr lang="en-US" dirty="0" smtClean="0"/>
              <a:t>block cleaning: block filtering</a:t>
            </a:r>
          </a:p>
          <a:p>
            <a:endParaRPr lang="en-US" dirty="0" smtClean="0"/>
          </a:p>
          <a:p>
            <a:r>
              <a:rPr lang="en-US" dirty="0" smtClean="0"/>
              <a:t>5 hours (with optimal parameters)</a:t>
            </a:r>
          </a:p>
          <a:p>
            <a:r>
              <a:rPr lang="en-US" dirty="0" smtClean="0"/>
              <a:t>block building: token blocking</a:t>
            </a:r>
          </a:p>
          <a:p>
            <a:r>
              <a:rPr lang="en-US" dirty="0" smtClean="0"/>
              <a:t>block cleaning: block filtering</a:t>
            </a:r>
          </a:p>
          <a:p>
            <a:r>
              <a:rPr lang="en-US" dirty="0" smtClean="0"/>
              <a:t>comparison cleaning: </a:t>
            </a:r>
            <a:r>
              <a:rPr lang="en-US" dirty="0" err="1" smtClean="0"/>
              <a:t>metablocking</a:t>
            </a:r>
            <a:r>
              <a:rPr lang="en-US" dirty="0" smtClean="0"/>
              <a:t> single</a:t>
            </a:r>
            <a:r>
              <a:rPr lang="en-US" baseline="0" dirty="0" smtClean="0"/>
              <a:t> core; parallel </a:t>
            </a:r>
            <a:r>
              <a:rPr lang="en-US" baseline="0" dirty="0" err="1" smtClean="0"/>
              <a:t>metablocking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107</a:t>
            </a:fld>
            <a:endParaRPr lang="el-GR"/>
          </a:p>
        </p:txBody>
      </p:sp>
    </p:spTree>
    <p:extLst>
      <p:ext uri="{BB962C8B-B14F-4D97-AF65-F5344CB8AC3E}">
        <p14:creationId xmlns:p14="http://schemas.microsoft.com/office/powerpoint/2010/main" val="3436667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attribute</a:t>
            </a:r>
            <a:r>
              <a:rPr lang="en-US" baseline="0" dirty="0" smtClean="0"/>
              <a:t> clustering would lead to less comparisons than token blocking, but is more time consuming</a:t>
            </a:r>
          </a:p>
          <a:p>
            <a:r>
              <a:rPr lang="en-US" baseline="0" dirty="0" smtClean="0"/>
              <a:t>would only make sense for a very expensive entity similarity function</a:t>
            </a:r>
          </a:p>
          <a:p>
            <a:endParaRPr lang="en-US" dirty="0" smtClean="0"/>
          </a:p>
          <a:p>
            <a:r>
              <a:rPr lang="en-US" dirty="0" smtClean="0"/>
              <a:t>26 days (with optimal parameters)</a:t>
            </a:r>
          </a:p>
          <a:p>
            <a:r>
              <a:rPr lang="en-US" dirty="0" smtClean="0"/>
              <a:t>block building: token blocking</a:t>
            </a:r>
          </a:p>
          <a:p>
            <a:r>
              <a:rPr lang="en-US" dirty="0" smtClean="0"/>
              <a:t>block cleaning: block filtering</a:t>
            </a:r>
          </a:p>
          <a:p>
            <a:endParaRPr lang="en-US" dirty="0" smtClean="0"/>
          </a:p>
          <a:p>
            <a:r>
              <a:rPr lang="en-US" dirty="0" smtClean="0"/>
              <a:t>5 hours (with optimal parameters)</a:t>
            </a:r>
          </a:p>
          <a:p>
            <a:r>
              <a:rPr lang="en-US" dirty="0" smtClean="0"/>
              <a:t>block building: token blocking</a:t>
            </a:r>
          </a:p>
          <a:p>
            <a:r>
              <a:rPr lang="en-US" dirty="0" smtClean="0"/>
              <a:t>block cleaning: block filtering</a:t>
            </a:r>
          </a:p>
          <a:p>
            <a:r>
              <a:rPr lang="en-US" dirty="0" smtClean="0"/>
              <a:t>comparison cleaning: </a:t>
            </a:r>
            <a:r>
              <a:rPr lang="en-US" dirty="0" err="1" smtClean="0"/>
              <a:t>metablocking</a:t>
            </a:r>
            <a:r>
              <a:rPr lang="en-US" dirty="0" smtClean="0"/>
              <a:t> single</a:t>
            </a:r>
            <a:r>
              <a:rPr lang="en-US" baseline="0" dirty="0" smtClean="0"/>
              <a:t> core; parallel </a:t>
            </a:r>
            <a:r>
              <a:rPr lang="en-US" baseline="0" dirty="0" err="1" smtClean="0"/>
              <a:t>metablocking</a:t>
            </a:r>
            <a:r>
              <a:rPr lang="en-US" baseline="0" dirty="0" smtClean="0"/>
              <a:t>: 1.2hours</a:t>
            </a:r>
            <a:endParaRPr lang="en-US" dirty="0"/>
          </a:p>
        </p:txBody>
      </p:sp>
      <p:sp>
        <p:nvSpPr>
          <p:cNvPr id="4" name="Slide Number Placeholder 3"/>
          <p:cNvSpPr>
            <a:spLocks noGrp="1"/>
          </p:cNvSpPr>
          <p:nvPr>
            <p:ph type="sldNum" sz="quarter" idx="10"/>
          </p:nvPr>
        </p:nvSpPr>
        <p:spPr/>
        <p:txBody>
          <a:bodyPr/>
          <a:lstStyle/>
          <a:p>
            <a:fld id="{FAB58CA1-B062-4BDE-B210-364694453E85}" type="slidenum">
              <a:rPr lang="el-GR" smtClean="0"/>
              <a:t>108</a:t>
            </a:fld>
            <a:endParaRPr lang="el-GR"/>
          </a:p>
        </p:txBody>
      </p:sp>
    </p:spTree>
    <p:extLst>
      <p:ext uri="{BB962C8B-B14F-4D97-AF65-F5344CB8AC3E}">
        <p14:creationId xmlns:p14="http://schemas.microsoft.com/office/powerpoint/2010/main" val="2965787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F870723A-6A98-4185-A3A3-D3F21A06F77E}" type="datetime1">
              <a:rPr lang="el-GR" smtClean="0"/>
              <a:t>23/4/2018</a:t>
            </a:fld>
            <a:endParaRPr lang="el-GR"/>
          </a:p>
        </p:txBody>
      </p:sp>
      <p:sp>
        <p:nvSpPr>
          <p:cNvPr id="5" name="Θέση υποσέλιδου 4"/>
          <p:cNvSpPr>
            <a:spLocks noGrp="1"/>
          </p:cNvSpPr>
          <p:nvPr>
            <p:ph type="ftr" sz="quarter" idx="11"/>
          </p:nvPr>
        </p:nvSpPr>
        <p:spPr>
          <a:xfrm>
            <a:off x="2987824" y="6520259"/>
            <a:ext cx="3240360" cy="365125"/>
          </a:xfrm>
        </p:spPr>
        <p:txBody>
          <a:bodyPr/>
          <a:lstStyle/>
          <a:p>
            <a:r>
              <a:rPr lang="pt-BR" smtClean="0"/>
              <a:t>Papadakis &amp; Palpanas, WWW 2018, April 2018</a:t>
            </a:r>
            <a:endParaRPr lang="el-GR" dirty="0"/>
          </a:p>
        </p:txBody>
      </p:sp>
      <p:sp>
        <p:nvSpPr>
          <p:cNvPr id="6" name="Θέση αριθμού διαφάνειας 5"/>
          <p:cNvSpPr>
            <a:spLocks noGrp="1"/>
          </p:cNvSpPr>
          <p:nvPr>
            <p:ph type="sldNum" sz="quarter" idx="12"/>
          </p:nvPr>
        </p:nvSpPr>
        <p:spPr/>
        <p:txBody>
          <a:bodyPr/>
          <a:lstStyle/>
          <a:p>
            <a:fld id="{7E46E34C-DF4F-43C8-9B01-5546C481D7C1}" type="slidenum">
              <a:rPr lang="el-GR" smtClean="0"/>
              <a:t>‹#›</a:t>
            </a:fld>
            <a:endParaRPr lang="el-GR"/>
          </a:p>
        </p:txBody>
      </p:sp>
    </p:spTree>
    <p:extLst>
      <p:ext uri="{BB962C8B-B14F-4D97-AF65-F5344CB8AC3E}">
        <p14:creationId xmlns:p14="http://schemas.microsoft.com/office/powerpoint/2010/main" val="22227147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54126605-28B0-4152-B48B-06E0D672FD60}" type="datetime1">
              <a:rPr lang="el-GR" smtClean="0"/>
              <a:t>23/4/2018</a:t>
            </a:fld>
            <a:endParaRPr lang="el-GR"/>
          </a:p>
        </p:txBody>
      </p:sp>
      <p:sp>
        <p:nvSpPr>
          <p:cNvPr id="5" name="Θέση υποσέλιδου 4"/>
          <p:cNvSpPr>
            <a:spLocks noGrp="1"/>
          </p:cNvSpPr>
          <p:nvPr>
            <p:ph type="ftr" sz="quarter" idx="11"/>
          </p:nvPr>
        </p:nvSpPr>
        <p:spPr/>
        <p:txBody>
          <a:bodyPr/>
          <a:lstStyle/>
          <a:p>
            <a:r>
              <a:rPr lang="pt-BR" smtClean="0"/>
              <a:t>Papadakis &amp; Palpanas, WWW 2018, April 2018</a:t>
            </a:r>
            <a:endParaRPr lang="el-GR" dirty="0"/>
          </a:p>
        </p:txBody>
      </p:sp>
      <p:sp>
        <p:nvSpPr>
          <p:cNvPr id="6" name="Θέση αριθμού διαφάνειας 5"/>
          <p:cNvSpPr>
            <a:spLocks noGrp="1"/>
          </p:cNvSpPr>
          <p:nvPr>
            <p:ph type="sldNum" sz="quarter" idx="12"/>
          </p:nvPr>
        </p:nvSpPr>
        <p:spPr/>
        <p:txBody>
          <a:bodyPr/>
          <a:lstStyle/>
          <a:p>
            <a:fld id="{7E46E34C-DF4F-43C8-9B01-5546C481D7C1}" type="slidenum">
              <a:rPr lang="el-GR" smtClean="0"/>
              <a:t>‹#›</a:t>
            </a:fld>
            <a:endParaRPr lang="el-GR"/>
          </a:p>
        </p:txBody>
      </p:sp>
    </p:spTree>
    <p:extLst>
      <p:ext uri="{BB962C8B-B14F-4D97-AF65-F5344CB8AC3E}">
        <p14:creationId xmlns:p14="http://schemas.microsoft.com/office/powerpoint/2010/main" val="279564531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47DBDF94-C2B7-4D13-9A3C-AE45085E64BF}" type="datetime1">
              <a:rPr lang="el-GR" smtClean="0"/>
              <a:t>23/4/2018</a:t>
            </a:fld>
            <a:endParaRPr lang="el-GR"/>
          </a:p>
        </p:txBody>
      </p:sp>
      <p:sp>
        <p:nvSpPr>
          <p:cNvPr id="5" name="Θέση υποσέλιδου 4"/>
          <p:cNvSpPr>
            <a:spLocks noGrp="1"/>
          </p:cNvSpPr>
          <p:nvPr>
            <p:ph type="ftr" sz="quarter" idx="11"/>
          </p:nvPr>
        </p:nvSpPr>
        <p:spPr/>
        <p:txBody>
          <a:bodyPr/>
          <a:lstStyle/>
          <a:p>
            <a:r>
              <a:rPr lang="pt-BR" smtClean="0"/>
              <a:t>Papadakis &amp; Palpanas, WWW 2018, April 2018</a:t>
            </a:r>
            <a:endParaRPr lang="el-GR" dirty="0"/>
          </a:p>
        </p:txBody>
      </p:sp>
      <p:sp>
        <p:nvSpPr>
          <p:cNvPr id="6" name="Θέση αριθμού διαφάνειας 5"/>
          <p:cNvSpPr>
            <a:spLocks noGrp="1"/>
          </p:cNvSpPr>
          <p:nvPr>
            <p:ph type="sldNum" sz="quarter" idx="12"/>
          </p:nvPr>
        </p:nvSpPr>
        <p:spPr/>
        <p:txBody>
          <a:bodyPr/>
          <a:lstStyle/>
          <a:p>
            <a:fld id="{7E46E34C-DF4F-43C8-9B01-5546C481D7C1}" type="slidenum">
              <a:rPr lang="el-GR" smtClean="0"/>
              <a:t>‹#›</a:t>
            </a:fld>
            <a:endParaRPr lang="el-GR"/>
          </a:p>
        </p:txBody>
      </p:sp>
    </p:spTree>
    <p:extLst>
      <p:ext uri="{BB962C8B-B14F-4D97-AF65-F5344CB8AC3E}">
        <p14:creationId xmlns:p14="http://schemas.microsoft.com/office/powerpoint/2010/main" val="180399470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457172" y="273352"/>
            <a:ext cx="8228700" cy="1144800"/>
          </a:xfrm>
          <a:prstGeom prst="rect">
            <a:avLst/>
          </a:prstGeom>
          <a:noFill/>
          <a:ln>
            <a:noFill/>
          </a:ln>
        </p:spPr>
        <p:txBody>
          <a:bodyPr spcFirstLastPara="1" wrap="square" lIns="76025" tIns="76025" rIns="76025" bIns="76025" anchor="ctr" anchorCtr="0"/>
          <a:lstStyle>
            <a:lvl1pPr marL="0" marR="0" lvl="0" indent="0" algn="l" rtl="0">
              <a:spcBef>
                <a:spcPts val="0"/>
              </a:spcBef>
              <a:spcAft>
                <a:spcPts val="0"/>
              </a:spcAft>
              <a:buSzPts val="1200"/>
              <a:buNone/>
              <a:defRPr sz="1500" b="0" i="0" u="none" strike="noStrike" cap="none"/>
            </a:lvl1pPr>
            <a:lvl2pPr marL="0" marR="0" lvl="1" indent="0" algn="l" rtl="0">
              <a:spcBef>
                <a:spcPts val="0"/>
              </a:spcBef>
              <a:spcAft>
                <a:spcPts val="0"/>
              </a:spcAft>
              <a:buSzPts val="1200"/>
              <a:buNone/>
              <a:defRPr sz="1500" b="0" i="0" u="none" strike="noStrike" cap="none"/>
            </a:lvl2pPr>
            <a:lvl3pPr marL="0" marR="0" lvl="2" indent="0" algn="l" rtl="0">
              <a:spcBef>
                <a:spcPts val="0"/>
              </a:spcBef>
              <a:spcAft>
                <a:spcPts val="0"/>
              </a:spcAft>
              <a:buSzPts val="1200"/>
              <a:buNone/>
              <a:defRPr sz="1500" b="0" i="0" u="none" strike="noStrike" cap="none"/>
            </a:lvl3pPr>
            <a:lvl4pPr marL="0" marR="0" lvl="3" indent="0" algn="l" rtl="0">
              <a:spcBef>
                <a:spcPts val="0"/>
              </a:spcBef>
              <a:spcAft>
                <a:spcPts val="0"/>
              </a:spcAft>
              <a:buSzPts val="1200"/>
              <a:buNone/>
              <a:defRPr sz="1500" b="0" i="0" u="none" strike="noStrike" cap="none"/>
            </a:lvl4pPr>
            <a:lvl5pPr marL="0" marR="0" lvl="4" indent="0" algn="l" rtl="0">
              <a:spcBef>
                <a:spcPts val="0"/>
              </a:spcBef>
              <a:spcAft>
                <a:spcPts val="0"/>
              </a:spcAft>
              <a:buSzPts val="1200"/>
              <a:buNone/>
              <a:defRPr sz="1500" b="0" i="0" u="none" strike="noStrike" cap="none"/>
            </a:lvl5pPr>
            <a:lvl6pPr marL="0" marR="0" lvl="5" indent="0" algn="l" rtl="0">
              <a:spcBef>
                <a:spcPts val="0"/>
              </a:spcBef>
              <a:spcAft>
                <a:spcPts val="0"/>
              </a:spcAft>
              <a:buSzPts val="1200"/>
              <a:buNone/>
              <a:defRPr sz="1500" b="0" i="0" u="none" strike="noStrike" cap="none"/>
            </a:lvl6pPr>
            <a:lvl7pPr marL="0" marR="0" lvl="6" indent="0" algn="l" rtl="0">
              <a:spcBef>
                <a:spcPts val="0"/>
              </a:spcBef>
              <a:spcAft>
                <a:spcPts val="0"/>
              </a:spcAft>
              <a:buSzPts val="1200"/>
              <a:buNone/>
              <a:defRPr sz="1500" b="0" i="0" u="none" strike="noStrike" cap="none"/>
            </a:lvl7pPr>
            <a:lvl8pPr marL="0" marR="0" lvl="7" indent="0" algn="l" rtl="0">
              <a:spcBef>
                <a:spcPts val="0"/>
              </a:spcBef>
              <a:spcAft>
                <a:spcPts val="0"/>
              </a:spcAft>
              <a:buSzPts val="1200"/>
              <a:buNone/>
              <a:defRPr sz="1500" b="0" i="0" u="none" strike="noStrike" cap="none"/>
            </a:lvl8pPr>
            <a:lvl9pPr marL="0" marR="0" lvl="8" indent="0" algn="l" rtl="0">
              <a:spcBef>
                <a:spcPts val="0"/>
              </a:spcBef>
              <a:spcAft>
                <a:spcPts val="0"/>
              </a:spcAft>
              <a:buSzPts val="1200"/>
              <a:buNone/>
              <a:defRPr sz="1500" b="0" i="0" u="none" strike="noStrike" cap="none"/>
            </a:lvl9pPr>
          </a:lstStyle>
          <a:p>
            <a:endParaRPr/>
          </a:p>
        </p:txBody>
      </p:sp>
      <p:sp>
        <p:nvSpPr>
          <p:cNvPr id="98" name="Shape 98"/>
          <p:cNvSpPr txBox="1">
            <a:spLocks noGrp="1"/>
          </p:cNvSpPr>
          <p:nvPr>
            <p:ph type="body" idx="1"/>
          </p:nvPr>
        </p:nvSpPr>
        <p:spPr>
          <a:xfrm>
            <a:off x="457172" y="1604841"/>
            <a:ext cx="8228700" cy="3977600"/>
          </a:xfrm>
          <a:prstGeom prst="rect">
            <a:avLst/>
          </a:prstGeom>
          <a:noFill/>
          <a:ln>
            <a:noFill/>
          </a:ln>
        </p:spPr>
        <p:txBody>
          <a:bodyPr spcFirstLastPara="1" wrap="square" lIns="76025" tIns="76025" rIns="76025" bIns="76025" anchor="t" anchorCtr="0"/>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99" name="Shape 99"/>
          <p:cNvSpPr txBox="1">
            <a:spLocks noGrp="1"/>
          </p:cNvSpPr>
          <p:nvPr>
            <p:ph type="body" idx="2"/>
          </p:nvPr>
        </p:nvSpPr>
        <p:spPr>
          <a:xfrm>
            <a:off x="457172" y="1604841"/>
            <a:ext cx="8228700" cy="3977600"/>
          </a:xfrm>
          <a:prstGeom prst="rect">
            <a:avLst/>
          </a:prstGeom>
          <a:noFill/>
          <a:ln>
            <a:noFill/>
          </a:ln>
        </p:spPr>
        <p:txBody>
          <a:bodyPr spcFirstLastPara="1" wrap="square" lIns="76025" tIns="76025" rIns="76025" bIns="76025" anchor="t" anchorCtr="0"/>
          <a:lstStyle>
            <a:lvl1pPr marL="457200" marR="0" lvl="0" indent="-228600" algn="l" rtl="0">
              <a:spcBef>
                <a:spcPts val="0"/>
              </a:spcBef>
              <a:spcAft>
                <a:spcPts val="0"/>
              </a:spcAft>
              <a:buSzPts val="1200"/>
              <a:buNone/>
              <a:defRPr sz="1500" b="0" i="0" u="none" strike="noStrike" cap="none"/>
            </a:lvl1pPr>
            <a:lvl2pPr marL="914400" marR="0" lvl="1" indent="-228600" algn="l" rtl="0">
              <a:spcBef>
                <a:spcPts val="0"/>
              </a:spcBef>
              <a:spcAft>
                <a:spcPts val="0"/>
              </a:spcAft>
              <a:buSzPts val="1200"/>
              <a:buNone/>
              <a:defRPr sz="1500" b="0" i="0" u="none" strike="noStrike" cap="none"/>
            </a:lvl2pPr>
            <a:lvl3pPr marL="1371600" marR="0" lvl="2" indent="-228600" algn="l" rtl="0">
              <a:spcBef>
                <a:spcPts val="0"/>
              </a:spcBef>
              <a:spcAft>
                <a:spcPts val="0"/>
              </a:spcAft>
              <a:buSzPts val="1200"/>
              <a:buNone/>
              <a:defRPr sz="1500" b="0" i="0" u="none" strike="noStrike" cap="none"/>
            </a:lvl3pPr>
            <a:lvl4pPr marL="1828800" marR="0" lvl="3" indent="-228600" algn="l" rtl="0">
              <a:spcBef>
                <a:spcPts val="0"/>
              </a:spcBef>
              <a:spcAft>
                <a:spcPts val="0"/>
              </a:spcAft>
              <a:buSzPts val="1200"/>
              <a:buNone/>
              <a:defRPr sz="1500" b="0" i="0" u="none" strike="noStrike" cap="none"/>
            </a:lvl4pPr>
            <a:lvl5pPr marL="2286000" marR="0" lvl="4" indent="-228600" algn="l" rtl="0">
              <a:spcBef>
                <a:spcPts val="0"/>
              </a:spcBef>
              <a:spcAft>
                <a:spcPts val="0"/>
              </a:spcAft>
              <a:buSzPts val="1200"/>
              <a:buNone/>
              <a:defRPr sz="1500" b="0" i="0" u="none" strike="noStrike" cap="none"/>
            </a:lvl5pPr>
            <a:lvl6pPr marL="2743200" marR="0" lvl="5" indent="-228600" algn="l" rtl="0">
              <a:spcBef>
                <a:spcPts val="0"/>
              </a:spcBef>
              <a:spcAft>
                <a:spcPts val="0"/>
              </a:spcAft>
              <a:buSzPts val="1200"/>
              <a:buNone/>
              <a:defRPr sz="1500" b="0" i="0" u="none" strike="noStrike" cap="none"/>
            </a:lvl6pPr>
            <a:lvl7pPr marL="3200400" marR="0" lvl="6" indent="-228600" algn="l" rtl="0">
              <a:spcBef>
                <a:spcPts val="0"/>
              </a:spcBef>
              <a:spcAft>
                <a:spcPts val="0"/>
              </a:spcAft>
              <a:buSzPts val="1200"/>
              <a:buNone/>
              <a:defRPr sz="1500" b="0" i="0" u="none" strike="noStrike" cap="none"/>
            </a:lvl7pPr>
            <a:lvl8pPr marL="3657600" marR="0" lvl="7" indent="-228600" algn="l" rtl="0">
              <a:spcBef>
                <a:spcPts val="0"/>
              </a:spcBef>
              <a:spcAft>
                <a:spcPts val="0"/>
              </a:spcAft>
              <a:buSzPts val="1200"/>
              <a:buNone/>
              <a:defRPr sz="1500" b="0" i="0" u="none" strike="noStrike" cap="none"/>
            </a:lvl8pPr>
            <a:lvl9pPr marL="4114800" marR="0" lvl="8" indent="-228600" algn="l" rtl="0">
              <a:spcBef>
                <a:spcPts val="0"/>
              </a:spcBef>
              <a:spcAft>
                <a:spcPts val="0"/>
              </a:spcAft>
              <a:buSzPts val="1200"/>
              <a:buNone/>
              <a:defRPr sz="1500" b="0" i="0" u="none" strike="noStrike" cap="none"/>
            </a:lvl9pPr>
          </a:lstStyle>
          <a:p>
            <a:endParaRPr/>
          </a:p>
        </p:txBody>
      </p:sp>
      <p:sp>
        <p:nvSpPr>
          <p:cNvPr id="100" name="Shape 100"/>
          <p:cNvSpPr/>
          <p:nvPr/>
        </p:nvSpPr>
        <p:spPr>
          <a:xfrm>
            <a:off x="457172" y="1604841"/>
            <a:ext cx="8228700" cy="3977600"/>
          </a:xfrm>
          <a:prstGeom prst="rect">
            <a:avLst/>
          </a:prstGeom>
          <a:noFill/>
          <a:ln>
            <a:noFill/>
          </a:ln>
        </p:spPr>
        <p:txBody>
          <a:bodyPr spcFirstLastPara="1" wrap="square" lIns="76025" tIns="76025" rIns="76025" bIns="76025" anchor="ctr" anchorCtr="0">
            <a:noAutofit/>
          </a:bodyPr>
          <a:lstStyle/>
          <a:p>
            <a:pPr marL="0" lvl="0" indent="0">
              <a:spcBef>
                <a:spcPts val="0"/>
              </a:spcBef>
              <a:spcAft>
                <a:spcPts val="0"/>
              </a:spcAft>
              <a:buNone/>
            </a:pPr>
            <a:endParaRPr sz="1800"/>
          </a:p>
        </p:txBody>
      </p:sp>
      <p:sp>
        <p:nvSpPr>
          <p:cNvPr id="101" name="Shape 101"/>
          <p:cNvSpPr/>
          <p:nvPr/>
        </p:nvSpPr>
        <p:spPr>
          <a:xfrm>
            <a:off x="457172" y="1604841"/>
            <a:ext cx="8228700" cy="3977600"/>
          </a:xfrm>
          <a:prstGeom prst="rect">
            <a:avLst/>
          </a:prstGeom>
          <a:noFill/>
          <a:ln>
            <a:noFill/>
          </a:ln>
        </p:spPr>
        <p:txBody>
          <a:bodyPr spcFirstLastPara="1" wrap="square" lIns="76025" tIns="76025" rIns="76025" bIns="76025" anchor="ctr" anchorCtr="0">
            <a:noAutofit/>
          </a:bodyPr>
          <a:lstStyle/>
          <a:p>
            <a:pPr marL="0" lvl="0" indent="0">
              <a:spcBef>
                <a:spcPts val="0"/>
              </a:spcBef>
              <a:spcAft>
                <a:spcPts val="0"/>
              </a:spcAft>
              <a:buNone/>
            </a:pPr>
            <a:endParaRPr sz="1800"/>
          </a:p>
        </p:txBody>
      </p:sp>
    </p:spTree>
    <p:extLst>
      <p:ext uri="{BB962C8B-B14F-4D97-AF65-F5344CB8AC3E}">
        <p14:creationId xmlns:p14="http://schemas.microsoft.com/office/powerpoint/2010/main" val="272000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40005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600200"/>
            <a:ext cx="40005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2"/>
          <p:cNvSpPr>
            <a:spLocks noGrp="1"/>
          </p:cNvSpPr>
          <p:nvPr>
            <p:ph type="ftr" sz="quarter" idx="10"/>
          </p:nvPr>
        </p:nvSpPr>
        <p:spPr/>
        <p:txBody>
          <a:bodyPr/>
          <a:lstStyle>
            <a:lvl1pPr>
              <a:defRPr/>
            </a:lvl1pPr>
          </a:lstStyle>
          <a:p>
            <a:pPr>
              <a:defRPr/>
            </a:pPr>
            <a:r>
              <a:rPr lang="pt-BR" smtClean="0"/>
              <a:t>Papadakis &amp; Palpanas, WWW 2018, April 2018</a:t>
            </a:r>
            <a:endParaRPr lang="en-US"/>
          </a:p>
        </p:txBody>
      </p:sp>
      <p:sp>
        <p:nvSpPr>
          <p:cNvPr id="6" name="Slide Number Placeholder 22"/>
          <p:cNvSpPr>
            <a:spLocks noGrp="1"/>
          </p:cNvSpPr>
          <p:nvPr>
            <p:ph type="sldNum" sz="quarter" idx="11"/>
          </p:nvPr>
        </p:nvSpPr>
        <p:spPr/>
        <p:txBody>
          <a:bodyPr/>
          <a:lstStyle>
            <a:lvl1pPr>
              <a:defRPr/>
            </a:lvl1pPr>
          </a:lstStyle>
          <a:p>
            <a:fld id="{62984BCF-BC2B-405C-81AC-DAE0CD5D1E2F}" type="slidenum">
              <a:rPr lang="en-US" altLang="el-GR"/>
              <a:pPr/>
              <a:t>‹#›</a:t>
            </a:fld>
            <a:endParaRPr lang="en-US" altLang="el-GR"/>
          </a:p>
        </p:txBody>
      </p:sp>
    </p:spTree>
    <p:extLst>
      <p:ext uri="{BB962C8B-B14F-4D97-AF65-F5344CB8AC3E}">
        <p14:creationId xmlns:p14="http://schemas.microsoft.com/office/powerpoint/2010/main" val="3576298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22238"/>
            <a:ext cx="8218488" cy="714375"/>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125538"/>
            <a:ext cx="4038600" cy="511175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8200" y="1125538"/>
            <a:ext cx="4038600" cy="24796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8200" y="3757613"/>
            <a:ext cx="4038600" cy="24796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ημερομηνίας 5"/>
          <p:cNvSpPr>
            <a:spLocks noGrp="1"/>
          </p:cNvSpPr>
          <p:nvPr>
            <p:ph type="dt" sz="half" idx="10"/>
          </p:nvPr>
        </p:nvSpPr>
        <p:spPr>
          <a:xfrm>
            <a:off x="457200" y="6453188"/>
            <a:ext cx="2133600" cy="252412"/>
          </a:xfrm>
        </p:spPr>
        <p:txBody>
          <a:bodyPr/>
          <a:lstStyle>
            <a:lvl1pPr>
              <a:defRPr/>
            </a:lvl1pPr>
          </a:lstStyle>
          <a:p>
            <a:fld id="{E179CA90-23B9-4E1A-876E-74DD66596150}" type="datetime1">
              <a:rPr lang="el-GR" altLang="ko-KR" smtClean="0"/>
              <a:t>23/4/2018</a:t>
            </a:fld>
            <a:endParaRPr lang="en-US" altLang="ko-KR"/>
          </a:p>
        </p:txBody>
      </p:sp>
      <p:sp>
        <p:nvSpPr>
          <p:cNvPr id="7" name="Θέση υποσέλιδου 6"/>
          <p:cNvSpPr>
            <a:spLocks noGrp="1"/>
          </p:cNvSpPr>
          <p:nvPr>
            <p:ph type="ftr" sz="quarter" idx="11"/>
          </p:nvPr>
        </p:nvSpPr>
        <p:spPr>
          <a:xfrm>
            <a:off x="3124200" y="6556375"/>
            <a:ext cx="2895600" cy="257175"/>
          </a:xfrm>
        </p:spPr>
        <p:txBody>
          <a:bodyPr/>
          <a:lstStyle>
            <a:lvl1pPr>
              <a:defRPr/>
            </a:lvl1pPr>
          </a:lstStyle>
          <a:p>
            <a:r>
              <a:rPr lang="pt-BR" altLang="ko-KR" smtClean="0"/>
              <a:t>Papadakis &amp; Palpanas, WWW 2018, April 2018</a:t>
            </a:r>
            <a:endParaRPr lang="en-US" altLang="ko-KR"/>
          </a:p>
        </p:txBody>
      </p:sp>
      <p:sp>
        <p:nvSpPr>
          <p:cNvPr id="8" name="Θέση αριθμού διαφάνειας 7"/>
          <p:cNvSpPr>
            <a:spLocks noGrp="1"/>
          </p:cNvSpPr>
          <p:nvPr>
            <p:ph type="sldNum" sz="quarter" idx="12"/>
          </p:nvPr>
        </p:nvSpPr>
        <p:spPr>
          <a:xfrm>
            <a:off x="6553200" y="6381750"/>
            <a:ext cx="2133600" cy="257175"/>
          </a:xfrm>
        </p:spPr>
        <p:txBody>
          <a:bodyPr/>
          <a:lstStyle>
            <a:lvl1pPr>
              <a:defRPr sz="1200"/>
            </a:lvl1pPr>
          </a:lstStyle>
          <a:p>
            <a:endParaRPr lang="en-US" altLang="ko-KR"/>
          </a:p>
          <a:p>
            <a:fld id="{81B500D3-F8A4-4764-8EB5-9C970EC584C3}" type="slidenum">
              <a:rPr lang="en-US" altLang="ko-KR" sz="1000"/>
              <a:pPr/>
              <a:t>‹#›</a:t>
            </a:fld>
            <a:endParaRPr lang="en-US" altLang="ko-KR" sz="1000"/>
          </a:p>
        </p:txBody>
      </p:sp>
    </p:spTree>
    <p:extLst>
      <p:ext uri="{BB962C8B-B14F-4D97-AF65-F5344CB8AC3E}">
        <p14:creationId xmlns:p14="http://schemas.microsoft.com/office/powerpoint/2010/main" val="1351314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22238"/>
            <a:ext cx="8218488" cy="714375"/>
          </a:xfrm>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125538"/>
            <a:ext cx="4038600" cy="511175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8200" y="1125538"/>
            <a:ext cx="4038600" cy="24796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8200" y="3757613"/>
            <a:ext cx="4038600" cy="24796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ημερομηνίας 5"/>
          <p:cNvSpPr>
            <a:spLocks noGrp="1"/>
          </p:cNvSpPr>
          <p:nvPr>
            <p:ph type="dt" sz="half" idx="10"/>
          </p:nvPr>
        </p:nvSpPr>
        <p:spPr>
          <a:xfrm>
            <a:off x="457200" y="6453188"/>
            <a:ext cx="2133600" cy="252412"/>
          </a:xfrm>
        </p:spPr>
        <p:txBody>
          <a:bodyPr/>
          <a:lstStyle>
            <a:lvl1pPr>
              <a:defRPr/>
            </a:lvl1pPr>
          </a:lstStyle>
          <a:p>
            <a:fld id="{D20041ED-4230-4C36-A322-31D9AFBBF417}" type="datetime1">
              <a:rPr lang="el-GR" altLang="ko-KR" smtClean="0"/>
              <a:t>23/4/2018</a:t>
            </a:fld>
            <a:endParaRPr lang="en-US" altLang="ko-KR"/>
          </a:p>
        </p:txBody>
      </p:sp>
      <p:sp>
        <p:nvSpPr>
          <p:cNvPr id="7" name="Θέση υποσέλιδου 6"/>
          <p:cNvSpPr>
            <a:spLocks noGrp="1"/>
          </p:cNvSpPr>
          <p:nvPr>
            <p:ph type="ftr" sz="quarter" idx="11"/>
          </p:nvPr>
        </p:nvSpPr>
        <p:spPr>
          <a:xfrm>
            <a:off x="3124200" y="6556375"/>
            <a:ext cx="2895600" cy="257175"/>
          </a:xfrm>
        </p:spPr>
        <p:txBody>
          <a:bodyPr/>
          <a:lstStyle>
            <a:lvl1pPr>
              <a:defRPr/>
            </a:lvl1pPr>
          </a:lstStyle>
          <a:p>
            <a:r>
              <a:rPr lang="pt-BR" altLang="ko-KR" smtClean="0"/>
              <a:t>Papadakis &amp; Palpanas, WWW 2018, April 2018</a:t>
            </a:r>
            <a:endParaRPr lang="en-US" altLang="ko-KR"/>
          </a:p>
        </p:txBody>
      </p:sp>
      <p:sp>
        <p:nvSpPr>
          <p:cNvPr id="8" name="Θέση αριθμού διαφάνειας 7"/>
          <p:cNvSpPr>
            <a:spLocks noGrp="1"/>
          </p:cNvSpPr>
          <p:nvPr>
            <p:ph type="sldNum" sz="quarter" idx="12"/>
          </p:nvPr>
        </p:nvSpPr>
        <p:spPr>
          <a:xfrm>
            <a:off x="6553200" y="6381750"/>
            <a:ext cx="2133600" cy="257175"/>
          </a:xfrm>
        </p:spPr>
        <p:txBody>
          <a:bodyPr/>
          <a:lstStyle>
            <a:lvl1pPr>
              <a:defRPr sz="1200"/>
            </a:lvl1pPr>
          </a:lstStyle>
          <a:p>
            <a:endParaRPr lang="en-US" altLang="ko-KR"/>
          </a:p>
          <a:p>
            <a:fld id="{571FB8B6-C765-4B59-9343-0E0948EC7500}" type="slidenum">
              <a:rPr lang="en-US" altLang="ko-KR" sz="1000"/>
              <a:pPr/>
              <a:t>‹#›</a:t>
            </a:fld>
            <a:endParaRPr lang="en-US" altLang="ko-KR" sz="1000"/>
          </a:p>
        </p:txBody>
      </p:sp>
    </p:spTree>
    <p:extLst>
      <p:ext uri="{BB962C8B-B14F-4D97-AF65-F5344CB8AC3E}">
        <p14:creationId xmlns:p14="http://schemas.microsoft.com/office/powerpoint/2010/main" val="3719214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524302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ECA35919-D3E0-41C3-AF85-9CE5CF644BE2}" type="datetime1">
              <a:rPr lang="el-GR" smtClean="0"/>
              <a:t>23/4/2018</a:t>
            </a:fld>
            <a:endParaRPr lang="el-GR"/>
          </a:p>
        </p:txBody>
      </p:sp>
      <p:sp>
        <p:nvSpPr>
          <p:cNvPr id="5" name="Θέση υποσέλιδου 4"/>
          <p:cNvSpPr>
            <a:spLocks noGrp="1"/>
          </p:cNvSpPr>
          <p:nvPr>
            <p:ph type="ftr" sz="quarter" idx="11"/>
          </p:nvPr>
        </p:nvSpPr>
        <p:spPr>
          <a:xfrm>
            <a:off x="2987824" y="6520259"/>
            <a:ext cx="3240360" cy="365125"/>
          </a:xfrm>
        </p:spPr>
        <p:txBody>
          <a:bodyPr/>
          <a:lstStyle/>
          <a:p>
            <a:r>
              <a:rPr lang="pt-BR" smtClean="0"/>
              <a:t>Papadakis &amp; Palpanas, WWW 2018, April 2018</a:t>
            </a:r>
            <a:endParaRPr lang="el-GR" dirty="0"/>
          </a:p>
        </p:txBody>
      </p:sp>
      <p:sp>
        <p:nvSpPr>
          <p:cNvPr id="6" name="Θέση αριθμού διαφάνειας 5"/>
          <p:cNvSpPr>
            <a:spLocks noGrp="1"/>
          </p:cNvSpPr>
          <p:nvPr>
            <p:ph type="sldNum" sz="quarter" idx="12"/>
          </p:nvPr>
        </p:nvSpPr>
        <p:spPr/>
        <p:txBody>
          <a:bodyPr/>
          <a:lstStyle/>
          <a:p>
            <a:fld id="{7E46E34C-DF4F-43C8-9B01-5546C481D7C1}" type="slidenum">
              <a:rPr lang="el-GR" smtClean="0"/>
              <a:t>‹#›</a:t>
            </a:fld>
            <a:endParaRPr lang="el-GR"/>
          </a:p>
        </p:txBody>
      </p:sp>
    </p:spTree>
    <p:extLst>
      <p:ext uri="{BB962C8B-B14F-4D97-AF65-F5344CB8AC3E}">
        <p14:creationId xmlns:p14="http://schemas.microsoft.com/office/powerpoint/2010/main" val="2156611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924E46E-F05D-457A-BAEC-02F0ED1DE3BE}" type="datetime1">
              <a:rPr lang="el-GR" smtClean="0"/>
              <a:t>23/4/2018</a:t>
            </a:fld>
            <a:endParaRPr lang="el-GR"/>
          </a:p>
        </p:txBody>
      </p:sp>
      <p:sp>
        <p:nvSpPr>
          <p:cNvPr id="5" name="Θέση υποσέλιδου 4"/>
          <p:cNvSpPr>
            <a:spLocks noGrp="1"/>
          </p:cNvSpPr>
          <p:nvPr>
            <p:ph type="ftr" sz="quarter" idx="11"/>
          </p:nvPr>
        </p:nvSpPr>
        <p:spPr/>
        <p:txBody>
          <a:bodyPr/>
          <a:lstStyle/>
          <a:p>
            <a:r>
              <a:rPr lang="pt-BR" smtClean="0"/>
              <a:t>Papadakis &amp; Palpanas, WWW 2018, April 2018</a:t>
            </a:r>
            <a:endParaRPr lang="el-GR" dirty="0"/>
          </a:p>
        </p:txBody>
      </p:sp>
      <p:sp>
        <p:nvSpPr>
          <p:cNvPr id="6" name="Θέση αριθμού διαφάνειας 5"/>
          <p:cNvSpPr>
            <a:spLocks noGrp="1"/>
          </p:cNvSpPr>
          <p:nvPr>
            <p:ph type="sldNum" sz="quarter" idx="12"/>
          </p:nvPr>
        </p:nvSpPr>
        <p:spPr/>
        <p:txBody>
          <a:bodyPr/>
          <a:lstStyle/>
          <a:p>
            <a:fld id="{7E46E34C-DF4F-43C8-9B01-5546C481D7C1}" type="slidenum">
              <a:rPr lang="el-GR" smtClean="0"/>
              <a:t>‹#›</a:t>
            </a:fld>
            <a:endParaRPr lang="el-GR"/>
          </a:p>
        </p:txBody>
      </p:sp>
    </p:spTree>
    <p:extLst>
      <p:ext uri="{BB962C8B-B14F-4D97-AF65-F5344CB8AC3E}">
        <p14:creationId xmlns:p14="http://schemas.microsoft.com/office/powerpoint/2010/main" val="22529732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92DF04E-EEF6-4F49-A0A7-25A74A26A7AD}" type="datetime1">
              <a:rPr lang="el-GR" smtClean="0"/>
              <a:t>23/4/2018</a:t>
            </a:fld>
            <a:endParaRPr lang="el-GR"/>
          </a:p>
        </p:txBody>
      </p:sp>
      <p:sp>
        <p:nvSpPr>
          <p:cNvPr id="6" name="Θέση υποσέλιδου 5"/>
          <p:cNvSpPr>
            <a:spLocks noGrp="1"/>
          </p:cNvSpPr>
          <p:nvPr>
            <p:ph type="ftr" sz="quarter" idx="11"/>
          </p:nvPr>
        </p:nvSpPr>
        <p:spPr/>
        <p:txBody>
          <a:bodyPr/>
          <a:lstStyle/>
          <a:p>
            <a:r>
              <a:rPr lang="pt-BR" smtClean="0"/>
              <a:t>Papadakis &amp; Palpanas, WWW 2018, April 2018</a:t>
            </a:r>
            <a:endParaRPr lang="el-GR" dirty="0"/>
          </a:p>
        </p:txBody>
      </p:sp>
      <p:sp>
        <p:nvSpPr>
          <p:cNvPr id="7" name="Θέση αριθμού διαφάνειας 6"/>
          <p:cNvSpPr>
            <a:spLocks noGrp="1"/>
          </p:cNvSpPr>
          <p:nvPr>
            <p:ph type="sldNum" sz="quarter" idx="12"/>
          </p:nvPr>
        </p:nvSpPr>
        <p:spPr/>
        <p:txBody>
          <a:bodyPr/>
          <a:lstStyle/>
          <a:p>
            <a:fld id="{7E46E34C-DF4F-43C8-9B01-5546C481D7C1}" type="slidenum">
              <a:rPr lang="el-GR" smtClean="0"/>
              <a:t>‹#›</a:t>
            </a:fld>
            <a:endParaRPr lang="el-GR"/>
          </a:p>
        </p:txBody>
      </p:sp>
    </p:spTree>
    <p:extLst>
      <p:ext uri="{BB962C8B-B14F-4D97-AF65-F5344CB8AC3E}">
        <p14:creationId xmlns:p14="http://schemas.microsoft.com/office/powerpoint/2010/main" val="104997714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87596C00-72B3-4F0E-98FF-0A76F770687D}" type="datetime1">
              <a:rPr lang="el-GR" smtClean="0"/>
              <a:t>23/4/2018</a:t>
            </a:fld>
            <a:endParaRPr lang="el-GR"/>
          </a:p>
        </p:txBody>
      </p:sp>
      <p:sp>
        <p:nvSpPr>
          <p:cNvPr id="8" name="Θέση υποσέλιδου 7"/>
          <p:cNvSpPr>
            <a:spLocks noGrp="1"/>
          </p:cNvSpPr>
          <p:nvPr>
            <p:ph type="ftr" sz="quarter" idx="11"/>
          </p:nvPr>
        </p:nvSpPr>
        <p:spPr/>
        <p:txBody>
          <a:bodyPr/>
          <a:lstStyle/>
          <a:p>
            <a:r>
              <a:rPr lang="pt-BR" smtClean="0"/>
              <a:t>Papadakis &amp; Palpanas, WWW 2018, April 2018</a:t>
            </a:r>
            <a:endParaRPr lang="el-GR" dirty="0"/>
          </a:p>
        </p:txBody>
      </p:sp>
      <p:sp>
        <p:nvSpPr>
          <p:cNvPr id="9" name="Θέση αριθμού διαφάνειας 8"/>
          <p:cNvSpPr>
            <a:spLocks noGrp="1"/>
          </p:cNvSpPr>
          <p:nvPr>
            <p:ph type="sldNum" sz="quarter" idx="12"/>
          </p:nvPr>
        </p:nvSpPr>
        <p:spPr/>
        <p:txBody>
          <a:bodyPr/>
          <a:lstStyle/>
          <a:p>
            <a:fld id="{7E46E34C-DF4F-43C8-9B01-5546C481D7C1}" type="slidenum">
              <a:rPr lang="el-GR" smtClean="0"/>
              <a:t>‹#›</a:t>
            </a:fld>
            <a:endParaRPr lang="el-GR"/>
          </a:p>
        </p:txBody>
      </p:sp>
    </p:spTree>
    <p:extLst>
      <p:ext uri="{BB962C8B-B14F-4D97-AF65-F5344CB8AC3E}">
        <p14:creationId xmlns:p14="http://schemas.microsoft.com/office/powerpoint/2010/main" val="607942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E620EF34-AEB2-4D58-90A3-6141F3364DC4}" type="datetime1">
              <a:rPr lang="el-GR" smtClean="0"/>
              <a:t>23/4/2018</a:t>
            </a:fld>
            <a:endParaRPr lang="el-GR"/>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Θέση αριθμού διαφάνειας 4"/>
          <p:cNvSpPr>
            <a:spLocks noGrp="1"/>
          </p:cNvSpPr>
          <p:nvPr>
            <p:ph type="sldNum" sz="quarter" idx="12"/>
          </p:nvPr>
        </p:nvSpPr>
        <p:spPr/>
        <p:txBody>
          <a:bodyPr/>
          <a:lstStyle/>
          <a:p>
            <a:fld id="{7E46E34C-DF4F-43C8-9B01-5546C481D7C1}" type="slidenum">
              <a:rPr lang="el-GR" smtClean="0"/>
              <a:t>‹#›</a:t>
            </a:fld>
            <a:endParaRPr lang="el-GR"/>
          </a:p>
        </p:txBody>
      </p:sp>
    </p:spTree>
    <p:extLst>
      <p:ext uri="{BB962C8B-B14F-4D97-AF65-F5344CB8AC3E}">
        <p14:creationId xmlns:p14="http://schemas.microsoft.com/office/powerpoint/2010/main" val="9044170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BF00E456-2171-4D0E-8DE0-CFC92B6C7565}" type="datetime1">
              <a:rPr lang="el-GR" smtClean="0"/>
              <a:t>23/4/2018</a:t>
            </a:fld>
            <a:endParaRPr lang="el-GR"/>
          </a:p>
        </p:txBody>
      </p:sp>
      <p:sp>
        <p:nvSpPr>
          <p:cNvPr id="3" name="Θέση υποσέλιδου 2"/>
          <p:cNvSpPr>
            <a:spLocks noGrp="1"/>
          </p:cNvSpPr>
          <p:nvPr>
            <p:ph type="ftr" sz="quarter" idx="11"/>
          </p:nvPr>
        </p:nvSpPr>
        <p:spPr>
          <a:xfrm>
            <a:off x="3124200" y="6525344"/>
            <a:ext cx="3175992" cy="365125"/>
          </a:xfrm>
        </p:spPr>
        <p:txBody>
          <a:bodyPr/>
          <a:lstStyle/>
          <a:p>
            <a:r>
              <a:rPr lang="pt-BR" smtClean="0"/>
              <a:t>Papadakis &amp; Palpanas, WWW 2018, April 2018</a:t>
            </a:r>
            <a:endParaRPr lang="el-GR" dirty="0"/>
          </a:p>
        </p:txBody>
      </p:sp>
      <p:sp>
        <p:nvSpPr>
          <p:cNvPr id="4" name="Θέση αριθμού διαφάνειας 3"/>
          <p:cNvSpPr>
            <a:spLocks noGrp="1"/>
          </p:cNvSpPr>
          <p:nvPr>
            <p:ph type="sldNum" sz="quarter" idx="12"/>
          </p:nvPr>
        </p:nvSpPr>
        <p:spPr/>
        <p:txBody>
          <a:bodyPr/>
          <a:lstStyle/>
          <a:p>
            <a:fld id="{7E46E34C-DF4F-43C8-9B01-5546C481D7C1}" type="slidenum">
              <a:rPr lang="el-GR" smtClean="0"/>
              <a:t>‹#›</a:t>
            </a:fld>
            <a:endParaRPr lang="el-GR"/>
          </a:p>
        </p:txBody>
      </p:sp>
    </p:spTree>
    <p:extLst>
      <p:ext uri="{BB962C8B-B14F-4D97-AF65-F5344CB8AC3E}">
        <p14:creationId xmlns:p14="http://schemas.microsoft.com/office/powerpoint/2010/main" val="31875865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E399896F-601D-4D39-9D15-BFEAA36CA4D4}" type="datetime1">
              <a:rPr lang="el-GR" smtClean="0"/>
              <a:t>23/4/2018</a:t>
            </a:fld>
            <a:endParaRPr lang="el-GR"/>
          </a:p>
        </p:txBody>
      </p:sp>
      <p:sp>
        <p:nvSpPr>
          <p:cNvPr id="6" name="Θέση υποσέλιδου 5"/>
          <p:cNvSpPr>
            <a:spLocks noGrp="1"/>
          </p:cNvSpPr>
          <p:nvPr>
            <p:ph type="ftr" sz="quarter" idx="11"/>
          </p:nvPr>
        </p:nvSpPr>
        <p:spPr/>
        <p:txBody>
          <a:bodyPr/>
          <a:lstStyle/>
          <a:p>
            <a:r>
              <a:rPr lang="pt-BR" smtClean="0"/>
              <a:t>Papadakis &amp; Palpanas, WWW 2018, April 2018</a:t>
            </a:r>
            <a:endParaRPr lang="el-GR" dirty="0"/>
          </a:p>
        </p:txBody>
      </p:sp>
      <p:sp>
        <p:nvSpPr>
          <p:cNvPr id="7" name="Θέση αριθμού διαφάνειας 6"/>
          <p:cNvSpPr>
            <a:spLocks noGrp="1"/>
          </p:cNvSpPr>
          <p:nvPr>
            <p:ph type="sldNum" sz="quarter" idx="12"/>
          </p:nvPr>
        </p:nvSpPr>
        <p:spPr/>
        <p:txBody>
          <a:bodyPr/>
          <a:lstStyle/>
          <a:p>
            <a:fld id="{7E46E34C-DF4F-43C8-9B01-5546C481D7C1}" type="slidenum">
              <a:rPr lang="el-GR" smtClean="0"/>
              <a:t>‹#›</a:t>
            </a:fld>
            <a:endParaRPr lang="el-GR"/>
          </a:p>
        </p:txBody>
      </p:sp>
    </p:spTree>
    <p:extLst>
      <p:ext uri="{BB962C8B-B14F-4D97-AF65-F5344CB8AC3E}">
        <p14:creationId xmlns:p14="http://schemas.microsoft.com/office/powerpoint/2010/main" val="25157948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5586EBB6-0599-4D9C-B887-64DB8B090662}" type="datetime1">
              <a:rPr lang="el-GR" smtClean="0"/>
              <a:t>23/4/2018</a:t>
            </a:fld>
            <a:endParaRPr lang="el-GR"/>
          </a:p>
        </p:txBody>
      </p:sp>
      <p:sp>
        <p:nvSpPr>
          <p:cNvPr id="6" name="Θέση υποσέλιδου 5"/>
          <p:cNvSpPr>
            <a:spLocks noGrp="1"/>
          </p:cNvSpPr>
          <p:nvPr>
            <p:ph type="ftr" sz="quarter" idx="11"/>
          </p:nvPr>
        </p:nvSpPr>
        <p:spPr/>
        <p:txBody>
          <a:bodyPr/>
          <a:lstStyle/>
          <a:p>
            <a:r>
              <a:rPr lang="pt-BR" smtClean="0"/>
              <a:t>Papadakis &amp; Palpanas, WWW 2018, April 2018</a:t>
            </a:r>
            <a:endParaRPr lang="el-GR" dirty="0"/>
          </a:p>
        </p:txBody>
      </p:sp>
      <p:sp>
        <p:nvSpPr>
          <p:cNvPr id="7" name="Θέση αριθμού διαφάνειας 6"/>
          <p:cNvSpPr>
            <a:spLocks noGrp="1"/>
          </p:cNvSpPr>
          <p:nvPr>
            <p:ph type="sldNum" sz="quarter" idx="12"/>
          </p:nvPr>
        </p:nvSpPr>
        <p:spPr/>
        <p:txBody>
          <a:bodyPr/>
          <a:lstStyle/>
          <a:p>
            <a:fld id="{7E46E34C-DF4F-43C8-9B01-5546C481D7C1}" type="slidenum">
              <a:rPr lang="el-GR" smtClean="0"/>
              <a:t>‹#›</a:t>
            </a:fld>
            <a:endParaRPr lang="el-GR"/>
          </a:p>
        </p:txBody>
      </p:sp>
    </p:spTree>
    <p:extLst>
      <p:ext uri="{BB962C8B-B14F-4D97-AF65-F5344CB8AC3E}">
        <p14:creationId xmlns:p14="http://schemas.microsoft.com/office/powerpoint/2010/main" val="39119615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CD7E7C-6893-438D-8637-290D0A71401E}" type="datetime1">
              <a:rPr lang="el-GR" smtClean="0"/>
              <a:t>23/4/2018</a:t>
            </a:fld>
            <a:endParaRPr lang="el-GR"/>
          </a:p>
        </p:txBody>
      </p:sp>
      <p:sp>
        <p:nvSpPr>
          <p:cNvPr id="5" name="Θέση υποσέλιδου 4"/>
          <p:cNvSpPr>
            <a:spLocks noGrp="1"/>
          </p:cNvSpPr>
          <p:nvPr>
            <p:ph type="ftr" sz="quarter" idx="3"/>
          </p:nvPr>
        </p:nvSpPr>
        <p:spPr>
          <a:xfrm>
            <a:off x="3124200" y="6356350"/>
            <a:ext cx="310398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smtClean="0"/>
              <a:t>Papadakis &amp; Palpanas, WWW 2018, April 2018</a:t>
            </a:r>
            <a:endParaRPr lang="el-GR" dirty="0"/>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6E34C-DF4F-43C8-9B01-5546C481D7C1}" type="slidenum">
              <a:rPr lang="el-GR" smtClean="0"/>
              <a:t>‹#›</a:t>
            </a:fld>
            <a:endParaRPr lang="el-GR"/>
          </a:p>
        </p:txBody>
      </p:sp>
    </p:spTree>
    <p:extLst>
      <p:ext uri="{BB962C8B-B14F-4D97-AF65-F5344CB8AC3E}">
        <p14:creationId xmlns:p14="http://schemas.microsoft.com/office/powerpoint/2010/main" val="2767969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gpapadis@di.uoa.gr" TargetMode="External"/><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mailto:themis@mi.parisdescartes.fr" TargetMode="External"/><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tats.lod2.eu/"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emf"/></Relationships>
</file>

<file path=ppt/slides/_rels/slide1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32.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notesSlide" Target="../notesSlides/notesSlide123.xml"/><Relationship Id="rId1" Type="http://schemas.openxmlformats.org/officeDocument/2006/relationships/slideLayout" Target="../slideLayouts/slideLayout6.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133.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7.emf"/><Relationship Id="rId2" Type="http://schemas.openxmlformats.org/officeDocument/2006/relationships/notesSlide" Target="../notesSlides/notesSlide124.xml"/><Relationship Id="rId1" Type="http://schemas.openxmlformats.org/officeDocument/2006/relationships/slideLayout" Target="../slideLayouts/slideLayout6.xml"/><Relationship Id="rId6" Type="http://schemas.openxmlformats.org/officeDocument/2006/relationships/image" Target="../media/image56.emf"/><Relationship Id="rId5" Type="http://schemas.openxmlformats.org/officeDocument/2006/relationships/image" Target="../media/image52.emf"/><Relationship Id="rId4" Type="http://schemas.openxmlformats.org/officeDocument/2006/relationships/image" Target="../media/image55.emf"/></Relationships>
</file>

<file path=ppt/slides/_rels/slide134.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0.emf"/><Relationship Id="rId7" Type="http://schemas.openxmlformats.org/officeDocument/2006/relationships/image" Target="../media/image59.emf"/><Relationship Id="rId2" Type="http://schemas.openxmlformats.org/officeDocument/2006/relationships/notesSlide" Target="../notesSlides/notesSlide125.xml"/><Relationship Id="rId1" Type="http://schemas.openxmlformats.org/officeDocument/2006/relationships/slideLayout" Target="../slideLayouts/slideLayout6.xml"/><Relationship Id="rId6" Type="http://schemas.openxmlformats.org/officeDocument/2006/relationships/image" Target="../media/image58.emf"/><Relationship Id="rId5" Type="http://schemas.openxmlformats.org/officeDocument/2006/relationships/image" Target="../media/image52.emf"/><Relationship Id="rId4" Type="http://schemas.openxmlformats.org/officeDocument/2006/relationships/image" Target="../media/image55.emf"/></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1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1.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1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1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1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1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1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1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154.xml"/><Relationship Id="rId4"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tags" Target="../tags/tag28.xml"/><Relationship Id="rId3" Type="http://schemas.openxmlformats.org/officeDocument/2006/relationships/tags" Target="../tags/tag5.xml"/><Relationship Id="rId21" Type="http://schemas.openxmlformats.org/officeDocument/2006/relationships/tags" Target="../tags/tag23.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29" Type="http://schemas.openxmlformats.org/officeDocument/2006/relationships/notesSlide" Target="../notesSlides/notesSlide155.xml"/><Relationship Id="rId1" Type="http://schemas.openxmlformats.org/officeDocument/2006/relationships/vmlDrawing" Target="../drawings/vmlDrawing1.v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tags" Target="../tags/tag26.xml"/><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slideLayout" Target="../slideLayouts/slideLayout13.xml"/><Relationship Id="rId10" Type="http://schemas.openxmlformats.org/officeDocument/2006/relationships/tags" Target="../tags/tag12.xml"/><Relationship Id="rId19" Type="http://schemas.openxmlformats.org/officeDocument/2006/relationships/tags" Target="../tags/tag21.xml"/><Relationship Id="rId31" Type="http://schemas.openxmlformats.org/officeDocument/2006/relationships/image" Target="../media/image81.wmf"/><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tags" Target="../tags/tag29.xml"/><Relationship Id="rId30" Type="http://schemas.openxmlformats.org/officeDocument/2006/relationships/oleObject" Target="../embeddings/oleObject1.bin"/></Relationships>
</file>

<file path=ppt/slides/_rels/slide169.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tags" Target="../tags/tag42.xml"/><Relationship Id="rId18" Type="http://schemas.openxmlformats.org/officeDocument/2006/relationships/tags" Target="../tags/tag47.xml"/><Relationship Id="rId26" Type="http://schemas.openxmlformats.org/officeDocument/2006/relationships/tags" Target="../tags/tag55.xml"/><Relationship Id="rId39" Type="http://schemas.openxmlformats.org/officeDocument/2006/relationships/tags" Target="../tags/tag68.xml"/><Relationship Id="rId3" Type="http://schemas.openxmlformats.org/officeDocument/2006/relationships/tags" Target="../tags/tag32.xml"/><Relationship Id="rId21" Type="http://schemas.openxmlformats.org/officeDocument/2006/relationships/tags" Target="../tags/tag50.xml"/><Relationship Id="rId34" Type="http://schemas.openxmlformats.org/officeDocument/2006/relationships/tags" Target="../tags/tag63.xml"/><Relationship Id="rId42" Type="http://schemas.openxmlformats.org/officeDocument/2006/relationships/tags" Target="../tags/tag71.xml"/><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tags" Target="../tags/tag46.xml"/><Relationship Id="rId25" Type="http://schemas.openxmlformats.org/officeDocument/2006/relationships/tags" Target="../tags/tag54.xml"/><Relationship Id="rId33" Type="http://schemas.openxmlformats.org/officeDocument/2006/relationships/tags" Target="../tags/tag62.xml"/><Relationship Id="rId38" Type="http://schemas.openxmlformats.org/officeDocument/2006/relationships/tags" Target="../tags/tag67.xml"/><Relationship Id="rId46" Type="http://schemas.openxmlformats.org/officeDocument/2006/relationships/slideLayout" Target="../slideLayouts/slideLayout2.xml"/><Relationship Id="rId2" Type="http://schemas.openxmlformats.org/officeDocument/2006/relationships/tags" Target="../tags/tag31.xml"/><Relationship Id="rId16" Type="http://schemas.openxmlformats.org/officeDocument/2006/relationships/tags" Target="../tags/tag45.xml"/><Relationship Id="rId20" Type="http://schemas.openxmlformats.org/officeDocument/2006/relationships/tags" Target="../tags/tag49.xml"/><Relationship Id="rId29" Type="http://schemas.openxmlformats.org/officeDocument/2006/relationships/tags" Target="../tags/tag58.xml"/><Relationship Id="rId41" Type="http://schemas.openxmlformats.org/officeDocument/2006/relationships/tags" Target="../tags/tag70.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24" Type="http://schemas.openxmlformats.org/officeDocument/2006/relationships/tags" Target="../tags/tag53.xml"/><Relationship Id="rId32" Type="http://schemas.openxmlformats.org/officeDocument/2006/relationships/tags" Target="../tags/tag61.xml"/><Relationship Id="rId37" Type="http://schemas.openxmlformats.org/officeDocument/2006/relationships/tags" Target="../tags/tag66.xml"/><Relationship Id="rId40" Type="http://schemas.openxmlformats.org/officeDocument/2006/relationships/tags" Target="../tags/tag69.xml"/><Relationship Id="rId45" Type="http://schemas.openxmlformats.org/officeDocument/2006/relationships/tags" Target="../tags/tag74.xml"/><Relationship Id="rId5" Type="http://schemas.openxmlformats.org/officeDocument/2006/relationships/tags" Target="../tags/tag34.xml"/><Relationship Id="rId15" Type="http://schemas.openxmlformats.org/officeDocument/2006/relationships/tags" Target="../tags/tag44.xml"/><Relationship Id="rId23" Type="http://schemas.openxmlformats.org/officeDocument/2006/relationships/tags" Target="../tags/tag52.xml"/><Relationship Id="rId28" Type="http://schemas.openxmlformats.org/officeDocument/2006/relationships/tags" Target="../tags/tag57.xml"/><Relationship Id="rId36" Type="http://schemas.openxmlformats.org/officeDocument/2006/relationships/tags" Target="../tags/tag65.xml"/><Relationship Id="rId10" Type="http://schemas.openxmlformats.org/officeDocument/2006/relationships/tags" Target="../tags/tag39.xml"/><Relationship Id="rId19" Type="http://schemas.openxmlformats.org/officeDocument/2006/relationships/tags" Target="../tags/tag48.xml"/><Relationship Id="rId31" Type="http://schemas.openxmlformats.org/officeDocument/2006/relationships/tags" Target="../tags/tag60.xml"/><Relationship Id="rId44" Type="http://schemas.openxmlformats.org/officeDocument/2006/relationships/tags" Target="../tags/tag73.xml"/><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tags" Target="../tags/tag43.xml"/><Relationship Id="rId22" Type="http://schemas.openxmlformats.org/officeDocument/2006/relationships/tags" Target="../tags/tag51.xml"/><Relationship Id="rId27" Type="http://schemas.openxmlformats.org/officeDocument/2006/relationships/tags" Target="../tags/tag56.xml"/><Relationship Id="rId30" Type="http://schemas.openxmlformats.org/officeDocument/2006/relationships/tags" Target="../tags/tag59.xml"/><Relationship Id="rId35" Type="http://schemas.openxmlformats.org/officeDocument/2006/relationships/tags" Target="../tags/tag64.xml"/><Relationship Id="rId43" Type="http://schemas.openxmlformats.org/officeDocument/2006/relationships/tags" Target="../tags/tag7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8" Type="http://schemas.openxmlformats.org/officeDocument/2006/relationships/tags" Target="../tags/tag81.xml"/><Relationship Id="rId13" Type="http://schemas.openxmlformats.org/officeDocument/2006/relationships/oleObject" Target="../embeddings/oleObject2.bin"/><Relationship Id="rId18" Type="http://schemas.openxmlformats.org/officeDocument/2006/relationships/image" Target="../media/image84.wmf"/><Relationship Id="rId3" Type="http://schemas.openxmlformats.org/officeDocument/2006/relationships/tags" Target="../tags/tag76.xml"/><Relationship Id="rId7" Type="http://schemas.openxmlformats.org/officeDocument/2006/relationships/tags" Target="../tags/tag80.xml"/><Relationship Id="rId12" Type="http://schemas.openxmlformats.org/officeDocument/2006/relationships/slideLayout" Target="../slideLayouts/slideLayout14.xml"/><Relationship Id="rId17" Type="http://schemas.openxmlformats.org/officeDocument/2006/relationships/oleObject" Target="../embeddings/oleObject4.bin"/><Relationship Id="rId2" Type="http://schemas.openxmlformats.org/officeDocument/2006/relationships/tags" Target="../tags/tag75.xml"/><Relationship Id="rId16" Type="http://schemas.openxmlformats.org/officeDocument/2006/relationships/image" Target="../media/image83.wmf"/><Relationship Id="rId1" Type="http://schemas.openxmlformats.org/officeDocument/2006/relationships/vmlDrawing" Target="../drawings/vmlDrawing2.vml"/><Relationship Id="rId6" Type="http://schemas.openxmlformats.org/officeDocument/2006/relationships/tags" Target="../tags/tag79.xml"/><Relationship Id="rId11" Type="http://schemas.openxmlformats.org/officeDocument/2006/relationships/tags" Target="../tags/tag84.xml"/><Relationship Id="rId5" Type="http://schemas.openxmlformats.org/officeDocument/2006/relationships/tags" Target="../tags/tag78.xml"/><Relationship Id="rId15" Type="http://schemas.openxmlformats.org/officeDocument/2006/relationships/oleObject" Target="../embeddings/oleObject3.bin"/><Relationship Id="rId10" Type="http://schemas.openxmlformats.org/officeDocument/2006/relationships/tags" Target="../tags/tag83.xml"/><Relationship Id="rId4" Type="http://schemas.openxmlformats.org/officeDocument/2006/relationships/tags" Target="../tags/tag77.xml"/><Relationship Id="rId9" Type="http://schemas.openxmlformats.org/officeDocument/2006/relationships/tags" Target="../tags/tag82.xml"/><Relationship Id="rId14" Type="http://schemas.openxmlformats.org/officeDocument/2006/relationships/image" Target="../media/image82.wmf"/></Relationships>
</file>

<file path=ppt/slides/_rels/slide171.xml.rels><?xml version="1.0" encoding="UTF-8" standalone="yes"?>
<Relationships xmlns="http://schemas.openxmlformats.org/package/2006/relationships"><Relationship Id="rId13" Type="http://schemas.openxmlformats.org/officeDocument/2006/relationships/tags" Target="../tags/tag96.xml"/><Relationship Id="rId18" Type="http://schemas.openxmlformats.org/officeDocument/2006/relationships/tags" Target="../tags/tag101.xml"/><Relationship Id="rId26" Type="http://schemas.openxmlformats.org/officeDocument/2006/relationships/tags" Target="../tags/tag109.xml"/><Relationship Id="rId39" Type="http://schemas.openxmlformats.org/officeDocument/2006/relationships/tags" Target="../tags/tag122.xml"/><Relationship Id="rId21" Type="http://schemas.openxmlformats.org/officeDocument/2006/relationships/tags" Target="../tags/tag104.xml"/><Relationship Id="rId34" Type="http://schemas.openxmlformats.org/officeDocument/2006/relationships/tags" Target="../tags/tag117.xml"/><Relationship Id="rId42" Type="http://schemas.openxmlformats.org/officeDocument/2006/relationships/tags" Target="../tags/tag125.xml"/><Relationship Id="rId47" Type="http://schemas.openxmlformats.org/officeDocument/2006/relationships/tags" Target="../tags/tag130.xml"/><Relationship Id="rId50" Type="http://schemas.openxmlformats.org/officeDocument/2006/relationships/tags" Target="../tags/tag133.xml"/><Relationship Id="rId55" Type="http://schemas.openxmlformats.org/officeDocument/2006/relationships/tags" Target="../tags/tag138.xml"/><Relationship Id="rId63" Type="http://schemas.openxmlformats.org/officeDocument/2006/relationships/tags" Target="../tags/tag146.xml"/><Relationship Id="rId68" Type="http://schemas.openxmlformats.org/officeDocument/2006/relationships/tags" Target="../tags/tag151.xml"/><Relationship Id="rId76" Type="http://schemas.openxmlformats.org/officeDocument/2006/relationships/tags" Target="../tags/tag159.xml"/><Relationship Id="rId84" Type="http://schemas.openxmlformats.org/officeDocument/2006/relationships/notesSlide" Target="../notesSlides/notesSlide156.xml"/><Relationship Id="rId89" Type="http://schemas.openxmlformats.org/officeDocument/2006/relationships/oleObject" Target="../embeddings/oleObject7.bin"/><Relationship Id="rId7" Type="http://schemas.openxmlformats.org/officeDocument/2006/relationships/tags" Target="../tags/tag90.xml"/><Relationship Id="rId71" Type="http://schemas.openxmlformats.org/officeDocument/2006/relationships/tags" Target="../tags/tag154.xml"/><Relationship Id="rId2" Type="http://schemas.openxmlformats.org/officeDocument/2006/relationships/tags" Target="../tags/tag85.xml"/><Relationship Id="rId16" Type="http://schemas.openxmlformats.org/officeDocument/2006/relationships/tags" Target="../tags/tag99.xml"/><Relationship Id="rId29" Type="http://schemas.openxmlformats.org/officeDocument/2006/relationships/tags" Target="../tags/tag112.xml"/><Relationship Id="rId11" Type="http://schemas.openxmlformats.org/officeDocument/2006/relationships/tags" Target="../tags/tag94.xml"/><Relationship Id="rId24" Type="http://schemas.openxmlformats.org/officeDocument/2006/relationships/tags" Target="../tags/tag107.xml"/><Relationship Id="rId32" Type="http://schemas.openxmlformats.org/officeDocument/2006/relationships/tags" Target="../tags/tag115.xml"/><Relationship Id="rId37" Type="http://schemas.openxmlformats.org/officeDocument/2006/relationships/tags" Target="../tags/tag120.xml"/><Relationship Id="rId40" Type="http://schemas.openxmlformats.org/officeDocument/2006/relationships/tags" Target="../tags/tag123.xml"/><Relationship Id="rId45" Type="http://schemas.openxmlformats.org/officeDocument/2006/relationships/tags" Target="../tags/tag128.xml"/><Relationship Id="rId53" Type="http://schemas.openxmlformats.org/officeDocument/2006/relationships/tags" Target="../tags/tag136.xml"/><Relationship Id="rId58" Type="http://schemas.openxmlformats.org/officeDocument/2006/relationships/tags" Target="../tags/tag141.xml"/><Relationship Id="rId66" Type="http://schemas.openxmlformats.org/officeDocument/2006/relationships/tags" Target="../tags/tag149.xml"/><Relationship Id="rId74" Type="http://schemas.openxmlformats.org/officeDocument/2006/relationships/tags" Target="../tags/tag157.xml"/><Relationship Id="rId79" Type="http://schemas.openxmlformats.org/officeDocument/2006/relationships/tags" Target="../tags/tag162.xml"/><Relationship Id="rId87" Type="http://schemas.openxmlformats.org/officeDocument/2006/relationships/oleObject" Target="../embeddings/oleObject6.bin"/><Relationship Id="rId5" Type="http://schemas.openxmlformats.org/officeDocument/2006/relationships/tags" Target="../tags/tag88.xml"/><Relationship Id="rId61" Type="http://schemas.openxmlformats.org/officeDocument/2006/relationships/tags" Target="../tags/tag144.xml"/><Relationship Id="rId82" Type="http://schemas.openxmlformats.org/officeDocument/2006/relationships/tags" Target="../tags/tag165.xml"/><Relationship Id="rId90" Type="http://schemas.openxmlformats.org/officeDocument/2006/relationships/image" Target="../media/image87.wmf"/><Relationship Id="rId19" Type="http://schemas.openxmlformats.org/officeDocument/2006/relationships/tags" Target="../tags/tag102.xml"/><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tags" Target="../tags/tag97.xml"/><Relationship Id="rId22" Type="http://schemas.openxmlformats.org/officeDocument/2006/relationships/tags" Target="../tags/tag105.xml"/><Relationship Id="rId27" Type="http://schemas.openxmlformats.org/officeDocument/2006/relationships/tags" Target="../tags/tag110.xml"/><Relationship Id="rId30" Type="http://schemas.openxmlformats.org/officeDocument/2006/relationships/tags" Target="../tags/tag113.xml"/><Relationship Id="rId35" Type="http://schemas.openxmlformats.org/officeDocument/2006/relationships/tags" Target="../tags/tag118.xml"/><Relationship Id="rId43" Type="http://schemas.openxmlformats.org/officeDocument/2006/relationships/tags" Target="../tags/tag126.xml"/><Relationship Id="rId48" Type="http://schemas.openxmlformats.org/officeDocument/2006/relationships/tags" Target="../tags/tag131.xml"/><Relationship Id="rId56" Type="http://schemas.openxmlformats.org/officeDocument/2006/relationships/tags" Target="../tags/tag139.xml"/><Relationship Id="rId64" Type="http://schemas.openxmlformats.org/officeDocument/2006/relationships/tags" Target="../tags/tag147.xml"/><Relationship Id="rId69" Type="http://schemas.openxmlformats.org/officeDocument/2006/relationships/tags" Target="../tags/tag152.xml"/><Relationship Id="rId77" Type="http://schemas.openxmlformats.org/officeDocument/2006/relationships/tags" Target="../tags/tag160.xml"/><Relationship Id="rId8" Type="http://schemas.openxmlformats.org/officeDocument/2006/relationships/tags" Target="../tags/tag91.xml"/><Relationship Id="rId51" Type="http://schemas.openxmlformats.org/officeDocument/2006/relationships/tags" Target="../tags/tag134.xml"/><Relationship Id="rId72" Type="http://schemas.openxmlformats.org/officeDocument/2006/relationships/tags" Target="../tags/tag155.xml"/><Relationship Id="rId80" Type="http://schemas.openxmlformats.org/officeDocument/2006/relationships/tags" Target="../tags/tag163.xml"/><Relationship Id="rId85" Type="http://schemas.openxmlformats.org/officeDocument/2006/relationships/oleObject" Target="../embeddings/oleObject5.bin"/><Relationship Id="rId3" Type="http://schemas.openxmlformats.org/officeDocument/2006/relationships/tags" Target="../tags/tag86.xml"/><Relationship Id="rId12" Type="http://schemas.openxmlformats.org/officeDocument/2006/relationships/tags" Target="../tags/tag95.xml"/><Relationship Id="rId17" Type="http://schemas.openxmlformats.org/officeDocument/2006/relationships/tags" Target="../tags/tag100.xml"/><Relationship Id="rId25" Type="http://schemas.openxmlformats.org/officeDocument/2006/relationships/tags" Target="../tags/tag108.xml"/><Relationship Id="rId33" Type="http://schemas.openxmlformats.org/officeDocument/2006/relationships/tags" Target="../tags/tag116.xml"/><Relationship Id="rId38" Type="http://schemas.openxmlformats.org/officeDocument/2006/relationships/tags" Target="../tags/tag121.xml"/><Relationship Id="rId46" Type="http://schemas.openxmlformats.org/officeDocument/2006/relationships/tags" Target="../tags/tag129.xml"/><Relationship Id="rId59" Type="http://schemas.openxmlformats.org/officeDocument/2006/relationships/tags" Target="../tags/tag142.xml"/><Relationship Id="rId67" Type="http://schemas.openxmlformats.org/officeDocument/2006/relationships/tags" Target="../tags/tag150.xml"/><Relationship Id="rId20" Type="http://schemas.openxmlformats.org/officeDocument/2006/relationships/tags" Target="../tags/tag103.xml"/><Relationship Id="rId41" Type="http://schemas.openxmlformats.org/officeDocument/2006/relationships/tags" Target="../tags/tag124.xml"/><Relationship Id="rId54" Type="http://schemas.openxmlformats.org/officeDocument/2006/relationships/tags" Target="../tags/tag137.xml"/><Relationship Id="rId62" Type="http://schemas.openxmlformats.org/officeDocument/2006/relationships/tags" Target="../tags/tag145.xml"/><Relationship Id="rId70" Type="http://schemas.openxmlformats.org/officeDocument/2006/relationships/tags" Target="../tags/tag153.xml"/><Relationship Id="rId75" Type="http://schemas.openxmlformats.org/officeDocument/2006/relationships/tags" Target="../tags/tag158.xml"/><Relationship Id="rId83" Type="http://schemas.openxmlformats.org/officeDocument/2006/relationships/slideLayout" Target="../slideLayouts/slideLayout15.xml"/><Relationship Id="rId88" Type="http://schemas.openxmlformats.org/officeDocument/2006/relationships/image" Target="../media/image86.wmf"/><Relationship Id="rId1" Type="http://schemas.openxmlformats.org/officeDocument/2006/relationships/vmlDrawing" Target="../drawings/vmlDrawing3.vml"/><Relationship Id="rId6" Type="http://schemas.openxmlformats.org/officeDocument/2006/relationships/tags" Target="../tags/tag89.xml"/><Relationship Id="rId15" Type="http://schemas.openxmlformats.org/officeDocument/2006/relationships/tags" Target="../tags/tag98.xml"/><Relationship Id="rId23" Type="http://schemas.openxmlformats.org/officeDocument/2006/relationships/tags" Target="../tags/tag106.xml"/><Relationship Id="rId28" Type="http://schemas.openxmlformats.org/officeDocument/2006/relationships/tags" Target="../tags/tag111.xml"/><Relationship Id="rId36" Type="http://schemas.openxmlformats.org/officeDocument/2006/relationships/tags" Target="../tags/tag119.xml"/><Relationship Id="rId49" Type="http://schemas.openxmlformats.org/officeDocument/2006/relationships/tags" Target="../tags/tag132.xml"/><Relationship Id="rId57" Type="http://schemas.openxmlformats.org/officeDocument/2006/relationships/tags" Target="../tags/tag140.xml"/><Relationship Id="rId10" Type="http://schemas.openxmlformats.org/officeDocument/2006/relationships/tags" Target="../tags/tag93.xml"/><Relationship Id="rId31" Type="http://schemas.openxmlformats.org/officeDocument/2006/relationships/tags" Target="../tags/tag114.xml"/><Relationship Id="rId44" Type="http://schemas.openxmlformats.org/officeDocument/2006/relationships/tags" Target="../tags/tag127.xml"/><Relationship Id="rId52" Type="http://schemas.openxmlformats.org/officeDocument/2006/relationships/tags" Target="../tags/tag135.xml"/><Relationship Id="rId60" Type="http://schemas.openxmlformats.org/officeDocument/2006/relationships/tags" Target="../tags/tag143.xml"/><Relationship Id="rId65" Type="http://schemas.openxmlformats.org/officeDocument/2006/relationships/tags" Target="../tags/tag148.xml"/><Relationship Id="rId73" Type="http://schemas.openxmlformats.org/officeDocument/2006/relationships/tags" Target="../tags/tag156.xml"/><Relationship Id="rId78" Type="http://schemas.openxmlformats.org/officeDocument/2006/relationships/tags" Target="../tags/tag161.xml"/><Relationship Id="rId81" Type="http://schemas.openxmlformats.org/officeDocument/2006/relationships/tags" Target="../tags/tag164.xml"/><Relationship Id="rId86" Type="http://schemas.openxmlformats.org/officeDocument/2006/relationships/image" Target="../media/image85.wmf"/></Relationships>
</file>

<file path=ppt/slides/_rels/slide172.xml.rels><?xml version="1.0" encoding="UTF-8" standalone="yes"?>
<Relationships xmlns="http://schemas.openxmlformats.org/package/2006/relationships"><Relationship Id="rId26" Type="http://schemas.openxmlformats.org/officeDocument/2006/relationships/tags" Target="../tags/tag191.xml"/><Relationship Id="rId21" Type="http://schemas.openxmlformats.org/officeDocument/2006/relationships/tags" Target="../tags/tag186.xml"/><Relationship Id="rId42" Type="http://schemas.openxmlformats.org/officeDocument/2006/relationships/tags" Target="../tags/tag207.xml"/><Relationship Id="rId47" Type="http://schemas.openxmlformats.org/officeDocument/2006/relationships/tags" Target="../tags/tag212.xml"/><Relationship Id="rId63" Type="http://schemas.openxmlformats.org/officeDocument/2006/relationships/tags" Target="../tags/tag228.xml"/><Relationship Id="rId68" Type="http://schemas.openxmlformats.org/officeDocument/2006/relationships/tags" Target="../tags/tag233.xml"/><Relationship Id="rId84" Type="http://schemas.openxmlformats.org/officeDocument/2006/relationships/tags" Target="../tags/tag249.xml"/><Relationship Id="rId89" Type="http://schemas.openxmlformats.org/officeDocument/2006/relationships/tags" Target="../tags/tag254.xml"/><Relationship Id="rId112" Type="http://schemas.openxmlformats.org/officeDocument/2006/relationships/tags" Target="../tags/tag277.xml"/><Relationship Id="rId2" Type="http://schemas.openxmlformats.org/officeDocument/2006/relationships/tags" Target="../tags/tag167.xml"/><Relationship Id="rId16" Type="http://schemas.openxmlformats.org/officeDocument/2006/relationships/tags" Target="../tags/tag181.xml"/><Relationship Id="rId29" Type="http://schemas.openxmlformats.org/officeDocument/2006/relationships/tags" Target="../tags/tag194.xml"/><Relationship Id="rId107" Type="http://schemas.openxmlformats.org/officeDocument/2006/relationships/tags" Target="../tags/tag272.xml"/><Relationship Id="rId11" Type="http://schemas.openxmlformats.org/officeDocument/2006/relationships/tags" Target="../tags/tag176.xml"/><Relationship Id="rId24" Type="http://schemas.openxmlformats.org/officeDocument/2006/relationships/tags" Target="../tags/tag189.xml"/><Relationship Id="rId32" Type="http://schemas.openxmlformats.org/officeDocument/2006/relationships/tags" Target="../tags/tag197.xml"/><Relationship Id="rId37" Type="http://schemas.openxmlformats.org/officeDocument/2006/relationships/tags" Target="../tags/tag202.xml"/><Relationship Id="rId40" Type="http://schemas.openxmlformats.org/officeDocument/2006/relationships/tags" Target="../tags/tag205.xml"/><Relationship Id="rId45" Type="http://schemas.openxmlformats.org/officeDocument/2006/relationships/tags" Target="../tags/tag210.xml"/><Relationship Id="rId53" Type="http://schemas.openxmlformats.org/officeDocument/2006/relationships/tags" Target="../tags/tag218.xml"/><Relationship Id="rId58" Type="http://schemas.openxmlformats.org/officeDocument/2006/relationships/tags" Target="../tags/tag223.xml"/><Relationship Id="rId66" Type="http://schemas.openxmlformats.org/officeDocument/2006/relationships/tags" Target="../tags/tag231.xml"/><Relationship Id="rId74" Type="http://schemas.openxmlformats.org/officeDocument/2006/relationships/tags" Target="../tags/tag239.xml"/><Relationship Id="rId79" Type="http://schemas.openxmlformats.org/officeDocument/2006/relationships/tags" Target="../tags/tag244.xml"/><Relationship Id="rId87" Type="http://schemas.openxmlformats.org/officeDocument/2006/relationships/tags" Target="../tags/tag252.xml"/><Relationship Id="rId102" Type="http://schemas.openxmlformats.org/officeDocument/2006/relationships/tags" Target="../tags/tag267.xml"/><Relationship Id="rId110" Type="http://schemas.openxmlformats.org/officeDocument/2006/relationships/tags" Target="../tags/tag275.xml"/><Relationship Id="rId5" Type="http://schemas.openxmlformats.org/officeDocument/2006/relationships/tags" Target="../tags/tag170.xml"/><Relationship Id="rId61" Type="http://schemas.openxmlformats.org/officeDocument/2006/relationships/tags" Target="../tags/tag226.xml"/><Relationship Id="rId82" Type="http://schemas.openxmlformats.org/officeDocument/2006/relationships/tags" Target="../tags/tag247.xml"/><Relationship Id="rId90" Type="http://schemas.openxmlformats.org/officeDocument/2006/relationships/tags" Target="../tags/tag255.xml"/><Relationship Id="rId95" Type="http://schemas.openxmlformats.org/officeDocument/2006/relationships/tags" Target="../tags/tag260.xml"/><Relationship Id="rId19" Type="http://schemas.openxmlformats.org/officeDocument/2006/relationships/tags" Target="../tags/tag184.xml"/><Relationship Id="rId14" Type="http://schemas.openxmlformats.org/officeDocument/2006/relationships/tags" Target="../tags/tag179.xml"/><Relationship Id="rId22" Type="http://schemas.openxmlformats.org/officeDocument/2006/relationships/tags" Target="../tags/tag187.xml"/><Relationship Id="rId27" Type="http://schemas.openxmlformats.org/officeDocument/2006/relationships/tags" Target="../tags/tag192.xml"/><Relationship Id="rId30" Type="http://schemas.openxmlformats.org/officeDocument/2006/relationships/tags" Target="../tags/tag195.xml"/><Relationship Id="rId35" Type="http://schemas.openxmlformats.org/officeDocument/2006/relationships/tags" Target="../tags/tag200.xml"/><Relationship Id="rId43" Type="http://schemas.openxmlformats.org/officeDocument/2006/relationships/tags" Target="../tags/tag208.xml"/><Relationship Id="rId48" Type="http://schemas.openxmlformats.org/officeDocument/2006/relationships/tags" Target="../tags/tag213.xml"/><Relationship Id="rId56" Type="http://schemas.openxmlformats.org/officeDocument/2006/relationships/tags" Target="../tags/tag221.xml"/><Relationship Id="rId64" Type="http://schemas.openxmlformats.org/officeDocument/2006/relationships/tags" Target="../tags/tag229.xml"/><Relationship Id="rId69" Type="http://schemas.openxmlformats.org/officeDocument/2006/relationships/tags" Target="../tags/tag234.xml"/><Relationship Id="rId77" Type="http://schemas.openxmlformats.org/officeDocument/2006/relationships/tags" Target="../tags/tag242.xml"/><Relationship Id="rId100" Type="http://schemas.openxmlformats.org/officeDocument/2006/relationships/tags" Target="../tags/tag265.xml"/><Relationship Id="rId105" Type="http://schemas.openxmlformats.org/officeDocument/2006/relationships/tags" Target="../tags/tag270.xml"/><Relationship Id="rId113" Type="http://schemas.openxmlformats.org/officeDocument/2006/relationships/tags" Target="../tags/tag278.xml"/><Relationship Id="rId8" Type="http://schemas.openxmlformats.org/officeDocument/2006/relationships/tags" Target="../tags/tag173.xml"/><Relationship Id="rId51" Type="http://schemas.openxmlformats.org/officeDocument/2006/relationships/tags" Target="../tags/tag216.xml"/><Relationship Id="rId72" Type="http://schemas.openxmlformats.org/officeDocument/2006/relationships/tags" Target="../tags/tag237.xml"/><Relationship Id="rId80" Type="http://schemas.openxmlformats.org/officeDocument/2006/relationships/tags" Target="../tags/tag245.xml"/><Relationship Id="rId85" Type="http://schemas.openxmlformats.org/officeDocument/2006/relationships/tags" Target="../tags/tag250.xml"/><Relationship Id="rId93" Type="http://schemas.openxmlformats.org/officeDocument/2006/relationships/tags" Target="../tags/tag258.xml"/><Relationship Id="rId98" Type="http://schemas.openxmlformats.org/officeDocument/2006/relationships/tags" Target="../tags/tag263.xml"/><Relationship Id="rId3" Type="http://schemas.openxmlformats.org/officeDocument/2006/relationships/tags" Target="../tags/tag168.xml"/><Relationship Id="rId12" Type="http://schemas.openxmlformats.org/officeDocument/2006/relationships/tags" Target="../tags/tag177.xml"/><Relationship Id="rId17" Type="http://schemas.openxmlformats.org/officeDocument/2006/relationships/tags" Target="../tags/tag182.xml"/><Relationship Id="rId25" Type="http://schemas.openxmlformats.org/officeDocument/2006/relationships/tags" Target="../tags/tag190.xml"/><Relationship Id="rId33" Type="http://schemas.openxmlformats.org/officeDocument/2006/relationships/tags" Target="../tags/tag198.xml"/><Relationship Id="rId38" Type="http://schemas.openxmlformats.org/officeDocument/2006/relationships/tags" Target="../tags/tag203.xml"/><Relationship Id="rId46" Type="http://schemas.openxmlformats.org/officeDocument/2006/relationships/tags" Target="../tags/tag211.xml"/><Relationship Id="rId59" Type="http://schemas.openxmlformats.org/officeDocument/2006/relationships/tags" Target="../tags/tag224.xml"/><Relationship Id="rId67" Type="http://schemas.openxmlformats.org/officeDocument/2006/relationships/tags" Target="../tags/tag232.xml"/><Relationship Id="rId103" Type="http://schemas.openxmlformats.org/officeDocument/2006/relationships/tags" Target="../tags/tag268.xml"/><Relationship Id="rId108" Type="http://schemas.openxmlformats.org/officeDocument/2006/relationships/tags" Target="../tags/tag273.xml"/><Relationship Id="rId20" Type="http://schemas.openxmlformats.org/officeDocument/2006/relationships/tags" Target="../tags/tag185.xml"/><Relationship Id="rId41" Type="http://schemas.openxmlformats.org/officeDocument/2006/relationships/tags" Target="../tags/tag206.xml"/><Relationship Id="rId54" Type="http://schemas.openxmlformats.org/officeDocument/2006/relationships/tags" Target="../tags/tag219.xml"/><Relationship Id="rId62" Type="http://schemas.openxmlformats.org/officeDocument/2006/relationships/tags" Target="../tags/tag227.xml"/><Relationship Id="rId70" Type="http://schemas.openxmlformats.org/officeDocument/2006/relationships/tags" Target="../tags/tag235.xml"/><Relationship Id="rId75" Type="http://schemas.openxmlformats.org/officeDocument/2006/relationships/tags" Target="../tags/tag240.xml"/><Relationship Id="rId83" Type="http://schemas.openxmlformats.org/officeDocument/2006/relationships/tags" Target="../tags/tag248.xml"/><Relationship Id="rId88" Type="http://schemas.openxmlformats.org/officeDocument/2006/relationships/tags" Target="../tags/tag253.xml"/><Relationship Id="rId91" Type="http://schemas.openxmlformats.org/officeDocument/2006/relationships/tags" Target="../tags/tag256.xml"/><Relationship Id="rId96" Type="http://schemas.openxmlformats.org/officeDocument/2006/relationships/tags" Target="../tags/tag261.xml"/><Relationship Id="rId111" Type="http://schemas.openxmlformats.org/officeDocument/2006/relationships/tags" Target="../tags/tag276.xml"/><Relationship Id="rId1" Type="http://schemas.openxmlformats.org/officeDocument/2006/relationships/tags" Target="../tags/tag166.xml"/><Relationship Id="rId6" Type="http://schemas.openxmlformats.org/officeDocument/2006/relationships/tags" Target="../tags/tag171.xml"/><Relationship Id="rId15" Type="http://schemas.openxmlformats.org/officeDocument/2006/relationships/tags" Target="../tags/tag180.xml"/><Relationship Id="rId23" Type="http://schemas.openxmlformats.org/officeDocument/2006/relationships/tags" Target="../tags/tag188.xml"/><Relationship Id="rId28" Type="http://schemas.openxmlformats.org/officeDocument/2006/relationships/tags" Target="../tags/tag193.xml"/><Relationship Id="rId36" Type="http://schemas.openxmlformats.org/officeDocument/2006/relationships/tags" Target="../tags/tag201.xml"/><Relationship Id="rId49" Type="http://schemas.openxmlformats.org/officeDocument/2006/relationships/tags" Target="../tags/tag214.xml"/><Relationship Id="rId57" Type="http://schemas.openxmlformats.org/officeDocument/2006/relationships/tags" Target="../tags/tag222.xml"/><Relationship Id="rId106" Type="http://schemas.openxmlformats.org/officeDocument/2006/relationships/tags" Target="../tags/tag271.xml"/><Relationship Id="rId114" Type="http://schemas.openxmlformats.org/officeDocument/2006/relationships/slideLayout" Target="../slideLayouts/slideLayout2.xml"/><Relationship Id="rId10" Type="http://schemas.openxmlformats.org/officeDocument/2006/relationships/tags" Target="../tags/tag175.xml"/><Relationship Id="rId31" Type="http://schemas.openxmlformats.org/officeDocument/2006/relationships/tags" Target="../tags/tag196.xml"/><Relationship Id="rId44" Type="http://schemas.openxmlformats.org/officeDocument/2006/relationships/tags" Target="../tags/tag209.xml"/><Relationship Id="rId52" Type="http://schemas.openxmlformats.org/officeDocument/2006/relationships/tags" Target="../tags/tag217.xml"/><Relationship Id="rId60" Type="http://schemas.openxmlformats.org/officeDocument/2006/relationships/tags" Target="../tags/tag225.xml"/><Relationship Id="rId65" Type="http://schemas.openxmlformats.org/officeDocument/2006/relationships/tags" Target="../tags/tag230.xml"/><Relationship Id="rId73" Type="http://schemas.openxmlformats.org/officeDocument/2006/relationships/tags" Target="../tags/tag238.xml"/><Relationship Id="rId78" Type="http://schemas.openxmlformats.org/officeDocument/2006/relationships/tags" Target="../tags/tag243.xml"/><Relationship Id="rId81" Type="http://schemas.openxmlformats.org/officeDocument/2006/relationships/tags" Target="../tags/tag246.xml"/><Relationship Id="rId86" Type="http://schemas.openxmlformats.org/officeDocument/2006/relationships/tags" Target="../tags/tag251.xml"/><Relationship Id="rId94" Type="http://schemas.openxmlformats.org/officeDocument/2006/relationships/tags" Target="../tags/tag259.xml"/><Relationship Id="rId99" Type="http://schemas.openxmlformats.org/officeDocument/2006/relationships/tags" Target="../tags/tag264.xml"/><Relationship Id="rId101" Type="http://schemas.openxmlformats.org/officeDocument/2006/relationships/tags" Target="../tags/tag266.xml"/><Relationship Id="rId4" Type="http://schemas.openxmlformats.org/officeDocument/2006/relationships/tags" Target="../tags/tag169.xml"/><Relationship Id="rId9" Type="http://schemas.openxmlformats.org/officeDocument/2006/relationships/tags" Target="../tags/tag174.xml"/><Relationship Id="rId13" Type="http://schemas.openxmlformats.org/officeDocument/2006/relationships/tags" Target="../tags/tag178.xml"/><Relationship Id="rId18" Type="http://schemas.openxmlformats.org/officeDocument/2006/relationships/tags" Target="../tags/tag183.xml"/><Relationship Id="rId39" Type="http://schemas.openxmlformats.org/officeDocument/2006/relationships/tags" Target="../tags/tag204.xml"/><Relationship Id="rId109" Type="http://schemas.openxmlformats.org/officeDocument/2006/relationships/tags" Target="../tags/tag274.xml"/><Relationship Id="rId34" Type="http://schemas.openxmlformats.org/officeDocument/2006/relationships/tags" Target="../tags/tag199.xml"/><Relationship Id="rId50" Type="http://schemas.openxmlformats.org/officeDocument/2006/relationships/tags" Target="../tags/tag215.xml"/><Relationship Id="rId55" Type="http://schemas.openxmlformats.org/officeDocument/2006/relationships/tags" Target="../tags/tag220.xml"/><Relationship Id="rId76" Type="http://schemas.openxmlformats.org/officeDocument/2006/relationships/tags" Target="../tags/tag241.xml"/><Relationship Id="rId97" Type="http://schemas.openxmlformats.org/officeDocument/2006/relationships/tags" Target="../tags/tag262.xml"/><Relationship Id="rId104" Type="http://schemas.openxmlformats.org/officeDocument/2006/relationships/tags" Target="../tags/tag269.xml"/><Relationship Id="rId7" Type="http://schemas.openxmlformats.org/officeDocument/2006/relationships/tags" Target="../tags/tag172.xml"/><Relationship Id="rId71" Type="http://schemas.openxmlformats.org/officeDocument/2006/relationships/tags" Target="../tags/tag236.xml"/><Relationship Id="rId92" Type="http://schemas.openxmlformats.org/officeDocument/2006/relationships/tags" Target="../tags/tag257.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0.xml"/><Relationship Id="rId1" Type="http://schemas.openxmlformats.org/officeDocument/2006/relationships/tags" Target="../tags/tag279.xml"/><Relationship Id="rId4" Type="http://schemas.openxmlformats.org/officeDocument/2006/relationships/notesSlide" Target="../notesSlides/notesSlide157.xml"/></Relationships>
</file>

<file path=ppt/slides/_rels/slide174.xml.rels><?xml version="1.0" encoding="UTF-8" standalone="yes"?>
<Relationships xmlns="http://schemas.openxmlformats.org/package/2006/relationships"><Relationship Id="rId8" Type="http://schemas.openxmlformats.org/officeDocument/2006/relationships/tags" Target="../tags/tag287.xml"/><Relationship Id="rId13" Type="http://schemas.openxmlformats.org/officeDocument/2006/relationships/slideLayout" Target="../slideLayouts/slideLayout15.xml"/><Relationship Id="rId18" Type="http://schemas.openxmlformats.org/officeDocument/2006/relationships/image" Target="../media/image89.wmf"/><Relationship Id="rId3" Type="http://schemas.openxmlformats.org/officeDocument/2006/relationships/tags" Target="../tags/tag282.xml"/><Relationship Id="rId7" Type="http://schemas.openxmlformats.org/officeDocument/2006/relationships/tags" Target="../tags/tag286.xml"/><Relationship Id="rId12" Type="http://schemas.openxmlformats.org/officeDocument/2006/relationships/tags" Target="../tags/tag291.xml"/><Relationship Id="rId17" Type="http://schemas.openxmlformats.org/officeDocument/2006/relationships/oleObject" Target="../embeddings/oleObject9.bin"/><Relationship Id="rId2" Type="http://schemas.openxmlformats.org/officeDocument/2006/relationships/tags" Target="../tags/tag281.xml"/><Relationship Id="rId16" Type="http://schemas.openxmlformats.org/officeDocument/2006/relationships/image" Target="../media/image88.wmf"/><Relationship Id="rId20" Type="http://schemas.openxmlformats.org/officeDocument/2006/relationships/image" Target="../media/image90.wmf"/><Relationship Id="rId1" Type="http://schemas.openxmlformats.org/officeDocument/2006/relationships/vmlDrawing" Target="../drawings/vmlDrawing4.vml"/><Relationship Id="rId6" Type="http://schemas.openxmlformats.org/officeDocument/2006/relationships/tags" Target="../tags/tag285.xml"/><Relationship Id="rId11" Type="http://schemas.openxmlformats.org/officeDocument/2006/relationships/tags" Target="../tags/tag290.xml"/><Relationship Id="rId5" Type="http://schemas.openxmlformats.org/officeDocument/2006/relationships/tags" Target="../tags/tag284.xml"/><Relationship Id="rId15" Type="http://schemas.openxmlformats.org/officeDocument/2006/relationships/oleObject" Target="../embeddings/oleObject8.bin"/><Relationship Id="rId10" Type="http://schemas.openxmlformats.org/officeDocument/2006/relationships/tags" Target="../tags/tag289.xml"/><Relationship Id="rId19" Type="http://schemas.openxmlformats.org/officeDocument/2006/relationships/oleObject" Target="../embeddings/oleObject10.bin"/><Relationship Id="rId4" Type="http://schemas.openxmlformats.org/officeDocument/2006/relationships/tags" Target="../tags/tag283.xml"/><Relationship Id="rId9" Type="http://schemas.openxmlformats.org/officeDocument/2006/relationships/tags" Target="../tags/tag288.xml"/><Relationship Id="rId14" Type="http://schemas.openxmlformats.org/officeDocument/2006/relationships/notesSlide" Target="../notesSlides/notesSlide158.xml"/></Relationships>
</file>

<file path=ppt/slides/_rels/slide175.xml.rels><?xml version="1.0" encoding="UTF-8" standalone="yes"?>
<Relationships xmlns="http://schemas.openxmlformats.org/package/2006/relationships"><Relationship Id="rId8" Type="http://schemas.openxmlformats.org/officeDocument/2006/relationships/tags" Target="../tags/tag298.xml"/><Relationship Id="rId13" Type="http://schemas.openxmlformats.org/officeDocument/2006/relationships/image" Target="../media/image91.wmf"/><Relationship Id="rId3" Type="http://schemas.openxmlformats.org/officeDocument/2006/relationships/tags" Target="../tags/tag293.xml"/><Relationship Id="rId7" Type="http://schemas.openxmlformats.org/officeDocument/2006/relationships/tags" Target="../tags/tag297.xml"/><Relationship Id="rId12" Type="http://schemas.openxmlformats.org/officeDocument/2006/relationships/oleObject" Target="../embeddings/oleObject11.bin"/><Relationship Id="rId2" Type="http://schemas.openxmlformats.org/officeDocument/2006/relationships/tags" Target="../tags/tag292.xml"/><Relationship Id="rId1" Type="http://schemas.openxmlformats.org/officeDocument/2006/relationships/vmlDrawing" Target="../drawings/vmlDrawing5.vml"/><Relationship Id="rId6" Type="http://schemas.openxmlformats.org/officeDocument/2006/relationships/tags" Target="../tags/tag296.xml"/><Relationship Id="rId11" Type="http://schemas.openxmlformats.org/officeDocument/2006/relationships/notesSlide" Target="../notesSlides/notesSlide159.xml"/><Relationship Id="rId5" Type="http://schemas.openxmlformats.org/officeDocument/2006/relationships/tags" Target="../tags/tag295.xml"/><Relationship Id="rId15" Type="http://schemas.openxmlformats.org/officeDocument/2006/relationships/image" Target="../media/image92.wmf"/><Relationship Id="rId10" Type="http://schemas.openxmlformats.org/officeDocument/2006/relationships/slideLayout" Target="../slideLayouts/slideLayout2.xml"/><Relationship Id="rId4" Type="http://schemas.openxmlformats.org/officeDocument/2006/relationships/tags" Target="../tags/tag294.xml"/><Relationship Id="rId9" Type="http://schemas.openxmlformats.org/officeDocument/2006/relationships/tags" Target="../tags/tag299.xml"/><Relationship Id="rId14" Type="http://schemas.openxmlformats.org/officeDocument/2006/relationships/oleObject" Target="../embeddings/oleObject12.bin"/></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tags" Target="../tags/tag302.xml"/><Relationship Id="rId7" Type="http://schemas.openxmlformats.org/officeDocument/2006/relationships/image" Target="../media/image94.png"/><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image" Target="../media/image93.png"/><Relationship Id="rId5" Type="http://schemas.openxmlformats.org/officeDocument/2006/relationships/notesSlide" Target="../notesSlides/notesSlide164.xml"/><Relationship Id="rId4" Type="http://schemas.openxmlformats.org/officeDocument/2006/relationships/slideLayout" Target="../slideLayouts/slideLayout2.xml"/><Relationship Id="rId9" Type="http://schemas.openxmlformats.org/officeDocument/2006/relationships/image" Target="../media/image96.png"/></Relationships>
</file>

<file path=ppt/slides/_rels/slide18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tags" Target="../tags/tag305.xml"/><Relationship Id="rId7" Type="http://schemas.openxmlformats.org/officeDocument/2006/relationships/image" Target="../media/image97.png"/><Relationship Id="rId2" Type="http://schemas.openxmlformats.org/officeDocument/2006/relationships/tags" Target="../tags/tag304.xml"/><Relationship Id="rId1" Type="http://schemas.openxmlformats.org/officeDocument/2006/relationships/tags" Target="../tags/tag303.xml"/><Relationship Id="rId6" Type="http://schemas.openxmlformats.org/officeDocument/2006/relationships/notesSlide" Target="../notesSlides/notesSlide165.xml"/><Relationship Id="rId5" Type="http://schemas.openxmlformats.org/officeDocument/2006/relationships/slideLayout" Target="../slideLayouts/slideLayout2.xml"/><Relationship Id="rId10" Type="http://schemas.openxmlformats.org/officeDocument/2006/relationships/image" Target="../media/image101.png"/><Relationship Id="rId4" Type="http://schemas.openxmlformats.org/officeDocument/2006/relationships/tags" Target="../tags/tag306.xml"/><Relationship Id="rId9" Type="http://schemas.openxmlformats.org/officeDocument/2006/relationships/image" Target="../media/image99.pn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307.xml"/><Relationship Id="rId5" Type="http://schemas.openxmlformats.org/officeDocument/2006/relationships/image" Target="../media/image102.png"/><Relationship Id="rId4" Type="http://schemas.openxmlformats.org/officeDocument/2006/relationships/image" Target="../media/image93.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9.xml"/><Relationship Id="rId1" Type="http://schemas.openxmlformats.org/officeDocument/2006/relationships/slideLayout" Target="../slideLayouts/slideLayout16.xml"/></Relationships>
</file>

<file path=ppt/slides/_rels/slide1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0.xml"/><Relationship Id="rId1" Type="http://schemas.openxmlformats.org/officeDocument/2006/relationships/slideLayout" Target="../slideLayouts/slideLayout16.xml"/><Relationship Id="rId5" Type="http://schemas.openxmlformats.org/officeDocument/2006/relationships/image" Target="../media/image103.png"/><Relationship Id="rId4" Type="http://schemas.openxmlformats.org/officeDocument/2006/relationships/image" Target="../media/image105.png"/></Relationships>
</file>

<file path=ppt/slides/_rels/slide18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1.xml"/><Relationship Id="rId1" Type="http://schemas.openxmlformats.org/officeDocument/2006/relationships/slideLayout" Target="../slideLayouts/slideLayout1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4.xml"/><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108.emf"/><Relationship Id="rId4" Type="http://schemas.openxmlformats.org/officeDocument/2006/relationships/oleObject" Target="../embeddings/oleObject13.bin"/></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4.xml"/><Relationship Id="rId1" Type="http://schemas.openxmlformats.org/officeDocument/2006/relationships/vmlDrawing" Target="../drawings/vmlDrawing7.vml"/><Relationship Id="rId5" Type="http://schemas.openxmlformats.org/officeDocument/2006/relationships/image" Target="../media/image109.emf"/><Relationship Id="rId4" Type="http://schemas.openxmlformats.org/officeDocument/2006/relationships/oleObject" Target="../embeddings/oleObject14.bin"/></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4.xml"/><Relationship Id="rId1" Type="http://schemas.openxmlformats.org/officeDocument/2006/relationships/vmlDrawing" Target="../drawings/vmlDrawing8.vml"/><Relationship Id="rId5" Type="http://schemas.openxmlformats.org/officeDocument/2006/relationships/image" Target="../media/image110.emf"/><Relationship Id="rId4" Type="http://schemas.openxmlformats.org/officeDocument/2006/relationships/oleObject" Target="../embeddings/oleObject15.bin"/></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13.xml"/><Relationship Id="rId1" Type="http://schemas.openxmlformats.org/officeDocument/2006/relationships/vmlDrawing" Target="../drawings/vmlDrawing9.vml"/><Relationship Id="rId5" Type="http://schemas.openxmlformats.org/officeDocument/2006/relationships/image" Target="../media/image111.emf"/><Relationship Id="rId4" Type="http://schemas.openxmlformats.org/officeDocument/2006/relationships/oleObject" Target="../embeddings/oleObject16.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112.emf"/><Relationship Id="rId4" Type="http://schemas.openxmlformats.org/officeDocument/2006/relationships/oleObject" Target="../embeddings/oleObject17.bin"/></Relationships>
</file>

<file path=ppt/slides/_rels/slide20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4.xml"/><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203.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185.xml"/><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12.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16.xml"/><Relationship Id="rId1" Type="http://schemas.openxmlformats.org/officeDocument/2006/relationships/slideLayout" Target="../slideLayouts/slideLayout2.xml"/><Relationship Id="rId4" Type="http://schemas.openxmlformats.org/officeDocument/2006/relationships/image" Target="../media/image140.emf"/></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44.emf"/><Relationship Id="rId2" Type="http://schemas.openxmlformats.org/officeDocument/2006/relationships/notesSlide" Target="../notesSlides/notesSlide219.xml"/><Relationship Id="rId1" Type="http://schemas.openxmlformats.org/officeDocument/2006/relationships/slideLayout" Target="../slideLayouts/slideLayout2.xml"/><Relationship Id="rId6" Type="http://schemas.openxmlformats.org/officeDocument/2006/relationships/image" Target="../media/image143.emf"/><Relationship Id="rId5" Type="http://schemas.openxmlformats.org/officeDocument/2006/relationships/image" Target="../media/image142.emf"/><Relationship Id="rId4" Type="http://schemas.openxmlformats.org/officeDocument/2006/relationships/image" Target="../media/image141.png"/></Relationships>
</file>

<file path=ppt/slides/_rels/slide2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22.xml"/><Relationship Id="rId1" Type="http://schemas.openxmlformats.org/officeDocument/2006/relationships/slideLayout" Target="../slideLayouts/slideLayout2.xml"/><Relationship Id="rId6" Type="http://schemas.openxmlformats.org/officeDocument/2006/relationships/image" Target="../media/image1280.png"/><Relationship Id="rId5" Type="http://schemas.openxmlformats.org/officeDocument/2006/relationships/image" Target="../media/image1270.png"/><Relationship Id="rId4" Type="http://schemas.openxmlformats.org/officeDocument/2006/relationships/image" Target="../media/image1260.png"/></Relationships>
</file>

<file path=ppt/slides/_rels/slide261.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300.png"/><Relationship Id="rId2" Type="http://schemas.openxmlformats.org/officeDocument/2006/relationships/notesSlide" Target="../notesSlides/notesSlide223.xml"/><Relationship Id="rId1" Type="http://schemas.openxmlformats.org/officeDocument/2006/relationships/slideLayout" Target="../slideLayouts/slideLayout2.xml"/><Relationship Id="rId6" Type="http://schemas.openxmlformats.org/officeDocument/2006/relationships/image" Target="../media/image1270.png"/><Relationship Id="rId5" Type="http://schemas.openxmlformats.org/officeDocument/2006/relationships/image" Target="../media/image1290.png"/><Relationship Id="rId4" Type="http://schemas.openxmlformats.org/officeDocument/2006/relationships/image" Target="../media/image1260.png"/></Relationships>
</file>

<file path=ppt/slides/_rels/slide2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gif"/><Relationship Id="rId1" Type="http://schemas.openxmlformats.org/officeDocument/2006/relationships/slideLayout" Target="../slideLayouts/slideLayout5.xml"/></Relationships>
</file>

<file path=ppt/slides/_rels/slide27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gif"/><Relationship Id="rId1" Type="http://schemas.openxmlformats.org/officeDocument/2006/relationships/slideLayout" Target="../slideLayouts/slideLayout5.xml"/></Relationships>
</file>

<file path=ppt/slides/_rels/slide2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gif"/><Relationship Id="rId1" Type="http://schemas.openxmlformats.org/officeDocument/2006/relationships/slideLayout" Target="../slideLayouts/slideLayout5.xml"/></Relationships>
</file>

<file path=ppt/slides/_rels/slide2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gif"/><Relationship Id="rId1" Type="http://schemas.openxmlformats.org/officeDocument/2006/relationships/slideLayout" Target="../slideLayouts/slideLayout5.xml"/></Relationships>
</file>

<file path=ppt/slides/_rels/slide27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gif"/><Relationship Id="rId1" Type="http://schemas.openxmlformats.org/officeDocument/2006/relationships/slideLayout" Target="../slideLayouts/slideLayout5.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hyperlink" Target="https://github.com/scify/JedAIToolkit" TargetMode="External"/><Relationship Id="rId2" Type="http://schemas.openxmlformats.org/officeDocument/2006/relationships/hyperlink" Target="http://jedai.scify.org/" TargetMode="External"/><Relationship Id="rId1" Type="http://schemas.openxmlformats.org/officeDocument/2006/relationships/slideLayout" Target="../slideLayouts/slideLayout2.xml"/><Relationship Id="rId4" Type="http://schemas.openxmlformats.org/officeDocument/2006/relationships/hyperlink" Target="https://github.com/scify/jedai-ui" TargetMode="External"/></Relationships>
</file>

<file path=ppt/slides/_rels/slide286.xml.rels><?xml version="1.0" encoding="UTF-8" standalone="yes"?>
<Relationships xmlns="http://schemas.openxmlformats.org/package/2006/relationships"><Relationship Id="rId3" Type="http://schemas.openxmlformats.org/officeDocument/2006/relationships/hyperlink" Target="https://github.com/scify/JedAIToolkit" TargetMode="External"/><Relationship Id="rId2" Type="http://schemas.openxmlformats.org/officeDocument/2006/relationships/hyperlink" Target="http://jedai.scify.org/" TargetMode="External"/><Relationship Id="rId1" Type="http://schemas.openxmlformats.org/officeDocument/2006/relationships/slideLayout" Target="../slideLayouts/slideLayout2.xml"/><Relationship Id="rId4" Type="http://schemas.openxmlformats.org/officeDocument/2006/relationships/hyperlink" Target="https://github.com/scify/jedai-ui" TargetMode="Externa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152.gif"/><Relationship Id="rId2" Type="http://schemas.openxmlformats.org/officeDocument/2006/relationships/hyperlink" Target="http://www.journals.elsevier.com/big-data-research/" TargetMode="Externa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hyperlink" Target="http://sourceforge.net/projects/erframework" TargetMode="Externa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836713"/>
            <a:ext cx="9144000" cy="2088231"/>
          </a:xfrm>
        </p:spPr>
        <p:txBody>
          <a:bodyPr>
            <a:normAutofit/>
          </a:bodyPr>
          <a:lstStyle/>
          <a:p>
            <a:r>
              <a:rPr lang="en-US" sz="4800" b="1" dirty="0"/>
              <a:t>Web-scale, Schema-Agnostic, </a:t>
            </a:r>
            <a:r>
              <a:rPr lang="en-US" sz="4800" b="1" dirty="0" smtClean="0"/>
              <a:t/>
            </a:r>
            <a:br>
              <a:rPr lang="en-US" sz="4800" b="1" dirty="0" smtClean="0"/>
            </a:br>
            <a:r>
              <a:rPr lang="en-US" sz="4800" b="1" dirty="0" smtClean="0"/>
              <a:t>End-to-End </a:t>
            </a:r>
            <a:r>
              <a:rPr lang="en-US" sz="4800" b="1" dirty="0"/>
              <a:t>Entity Resolution</a:t>
            </a:r>
            <a:endParaRPr lang="en-US" sz="3600" b="1" dirty="0"/>
          </a:p>
        </p:txBody>
      </p:sp>
      <p:sp>
        <p:nvSpPr>
          <p:cNvPr id="4" name="Θέση υποσέλιδου 3"/>
          <p:cNvSpPr>
            <a:spLocks noGrp="1"/>
          </p:cNvSpPr>
          <p:nvPr>
            <p:ph type="ftr" sz="quarter" idx="11"/>
          </p:nvPr>
        </p:nvSpPr>
        <p:spPr>
          <a:xfrm>
            <a:off x="3124200" y="6356350"/>
            <a:ext cx="3175992" cy="365125"/>
          </a:xfrm>
        </p:spPr>
        <p:txBody>
          <a:bodyPr/>
          <a:lstStyle/>
          <a:p>
            <a:pPr algn="ctr">
              <a:defRPr/>
            </a:pPr>
            <a:r>
              <a:rPr lang="pt-BR" smtClean="0"/>
              <a:t>Papadakis &amp; Palpanas, WWW 2018, April 2018</a:t>
            </a:r>
            <a:endParaRPr lang="en-US" dirty="0"/>
          </a:p>
        </p:txBody>
      </p:sp>
      <p:pic>
        <p:nvPicPr>
          <p:cNvPr id="5" name="Picture 2" descr="C:\Users\a\Desktop\diNo-4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6137408"/>
            <a:ext cx="1619672" cy="68630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descr="https://pbs.twimg.com/profile_images/657564212139532288/zaMLE6yj.jpg"/>
          <p:cNvSpPr>
            <a:spLocks noChangeAspect="1" noChangeArrowheads="1"/>
          </p:cNvSpPr>
          <p:nvPr/>
        </p:nvSpPr>
        <p:spPr bwMode="auto">
          <a:xfrm>
            <a:off x="155575" y="-1165225"/>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6809515" y="9908"/>
            <a:ext cx="2334485" cy="369332"/>
          </a:xfrm>
          <a:prstGeom prst="rect">
            <a:avLst/>
          </a:prstGeom>
          <a:noFill/>
        </p:spPr>
        <p:txBody>
          <a:bodyPr wrap="none" rtlCol="0">
            <a:spAutoFit/>
          </a:bodyPr>
          <a:lstStyle/>
          <a:p>
            <a:r>
              <a:rPr lang="en-US" dirty="0" smtClean="0">
                <a:solidFill>
                  <a:srgbClr val="C00000"/>
                </a:solidFill>
              </a:rPr>
              <a:t>updated: </a:t>
            </a:r>
            <a:r>
              <a:rPr lang="en-US" dirty="0" smtClean="0">
                <a:solidFill>
                  <a:srgbClr val="C00000"/>
                </a:solidFill>
              </a:rPr>
              <a:t>23 </a:t>
            </a:r>
            <a:r>
              <a:rPr lang="en-US" dirty="0" smtClean="0">
                <a:solidFill>
                  <a:srgbClr val="C00000"/>
                </a:solidFill>
              </a:rPr>
              <a:t>April 2018</a:t>
            </a:r>
            <a:endParaRPr lang="en-US" dirty="0">
              <a:solidFill>
                <a:srgbClr val="C00000"/>
              </a:solidFill>
            </a:endParaRPr>
          </a:p>
        </p:txBody>
      </p:sp>
      <p:pic>
        <p:nvPicPr>
          <p:cNvPr id="8" name="Εικόνα 7"/>
          <p:cNvPicPr>
            <a:picLocks noChangeAspect="1"/>
          </p:cNvPicPr>
          <p:nvPr/>
        </p:nvPicPr>
        <p:blipFill rotWithShape="1">
          <a:blip r:embed="rId4"/>
          <a:srcRect r="69555"/>
          <a:stretch/>
        </p:blipFill>
        <p:spPr>
          <a:xfrm>
            <a:off x="346756" y="3475250"/>
            <a:ext cx="652638" cy="823110"/>
          </a:xfrm>
          <a:prstGeom prst="rect">
            <a:avLst/>
          </a:prstGeom>
        </p:spPr>
      </p:pic>
      <p:sp>
        <p:nvSpPr>
          <p:cNvPr id="9" name="Slide Number Placeholder 8"/>
          <p:cNvSpPr>
            <a:spLocks noGrp="1"/>
          </p:cNvSpPr>
          <p:nvPr>
            <p:ph type="sldNum" sz="quarter" idx="12"/>
          </p:nvPr>
        </p:nvSpPr>
        <p:spPr/>
        <p:txBody>
          <a:bodyPr/>
          <a:lstStyle/>
          <a:p>
            <a:fld id="{7E46E34C-DF4F-43C8-9B01-5546C481D7C1}" type="slidenum">
              <a:rPr lang="el-GR" smtClean="0"/>
              <a:t>1</a:t>
            </a:fld>
            <a:endParaRPr lang="el-GR"/>
          </a:p>
        </p:txBody>
      </p:sp>
      <p:sp>
        <p:nvSpPr>
          <p:cNvPr id="10" name="Subtitle 2"/>
          <p:cNvSpPr txBox="1">
            <a:spLocks/>
          </p:cNvSpPr>
          <p:nvPr/>
        </p:nvSpPr>
        <p:spPr bwMode="auto">
          <a:xfrm>
            <a:off x="5354843" y="3436255"/>
            <a:ext cx="3681654" cy="215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64008" indent="0" algn="l" rtl="0" eaLnBrk="0" fontAlgn="base" hangingPunct="0">
              <a:spcBef>
                <a:spcPts val="300"/>
              </a:spcBef>
              <a:spcAft>
                <a:spcPct val="0"/>
              </a:spcAft>
              <a:buClr>
                <a:srgbClr val="A04DA3"/>
              </a:buClr>
              <a:buFont typeface="Georgia" pitchFamily="18" charset="0"/>
              <a:buNone/>
              <a:defRPr sz="2400" kern="1200">
                <a:solidFill>
                  <a:schemeClr val="tx2"/>
                </a:solidFill>
                <a:latin typeface="+mn-lt"/>
                <a:ea typeface="+mn-ea"/>
                <a:cs typeface="+mn-cs"/>
              </a:defRPr>
            </a:lvl1pPr>
            <a:lvl2pPr marL="457200" indent="0" algn="ctr" rtl="0" eaLnBrk="0" fontAlgn="base" hangingPunct="0">
              <a:spcBef>
                <a:spcPts val="300"/>
              </a:spcBef>
              <a:spcAft>
                <a:spcPct val="0"/>
              </a:spcAft>
              <a:buClr>
                <a:schemeClr val="accent2"/>
              </a:buClr>
              <a:buFont typeface="Georgia" pitchFamily="18" charset="0"/>
              <a:buNone/>
              <a:defRPr sz="2000" kern="1200">
                <a:solidFill>
                  <a:schemeClr val="accent2"/>
                </a:solidFill>
                <a:latin typeface="+mn-lt"/>
                <a:ea typeface="+mn-ea"/>
                <a:cs typeface="+mn-cs"/>
              </a:defRPr>
            </a:lvl2pPr>
            <a:lvl3pPr marL="914400" indent="0" algn="ctr" rtl="0" eaLnBrk="0" fontAlgn="base" hangingPunct="0">
              <a:spcBef>
                <a:spcPts val="300"/>
              </a:spcBef>
              <a:spcAft>
                <a:spcPct val="0"/>
              </a:spcAft>
              <a:buClr>
                <a:schemeClr val="accent1"/>
              </a:buClr>
              <a:buFont typeface="Wingdings 2" pitchFamily="18" charset="2"/>
              <a:buNone/>
              <a:defRPr kern="1200">
                <a:solidFill>
                  <a:schemeClr val="accent1"/>
                </a:solidFill>
                <a:latin typeface="+mn-lt"/>
                <a:ea typeface="+mn-ea"/>
                <a:cs typeface="+mn-cs"/>
              </a:defRPr>
            </a:lvl3pPr>
            <a:lvl4pPr marL="1371600" indent="0" algn="ctr" rtl="0" eaLnBrk="0" fontAlgn="base" hangingPunct="0">
              <a:spcBef>
                <a:spcPts val="300"/>
              </a:spcBef>
              <a:spcAft>
                <a:spcPct val="0"/>
              </a:spcAft>
              <a:buClr>
                <a:schemeClr val="accent1"/>
              </a:buClr>
              <a:buFont typeface="Wingdings 2" pitchFamily="18" charset="2"/>
              <a:buNone/>
              <a:defRPr kern="1200">
                <a:solidFill>
                  <a:schemeClr val="accent1"/>
                </a:solidFill>
                <a:latin typeface="+mn-lt"/>
                <a:ea typeface="+mn-ea"/>
                <a:cs typeface="+mn-cs"/>
              </a:defRPr>
            </a:lvl4pPr>
            <a:lvl5pPr marL="1828800" indent="0" algn="ctr" rtl="0" eaLnBrk="0" fontAlgn="base" hangingPunct="0">
              <a:spcBef>
                <a:spcPts val="300"/>
              </a:spcBef>
              <a:spcAft>
                <a:spcPct val="0"/>
              </a:spcAft>
              <a:buClr>
                <a:srgbClr val="A04DA3"/>
              </a:buClr>
              <a:buFont typeface="Georgia" pitchFamily="18" charset="0"/>
              <a:buNone/>
              <a:defRPr kern="1200">
                <a:solidFill>
                  <a:srgbClr val="A04DA3"/>
                </a:solidFill>
                <a:latin typeface="+mn-lt"/>
                <a:ea typeface="+mn-ea"/>
                <a:cs typeface="+mn-cs"/>
              </a:defRPr>
            </a:lvl5pPr>
            <a:lvl6pPr marL="2286000" indent="0" algn="ctr" rtl="0" eaLnBrk="1" latinLnBrk="0" hangingPunct="1">
              <a:spcBef>
                <a:spcPts val="300"/>
              </a:spcBef>
              <a:buClr>
                <a:schemeClr val="accent3"/>
              </a:buClr>
              <a:buFont typeface="Georgia"/>
              <a:buNone/>
              <a:defRPr kumimoji="0" sz="1800" kern="1200">
                <a:solidFill>
                  <a:schemeClr val="accent3"/>
                </a:solidFill>
                <a:latin typeface="+mn-lt"/>
                <a:ea typeface="+mn-ea"/>
                <a:cs typeface="+mn-cs"/>
              </a:defRPr>
            </a:lvl6pPr>
            <a:lvl7pPr marL="2743200" indent="0" algn="ctr" rtl="0" eaLnBrk="1" latinLnBrk="0" hangingPunct="1">
              <a:spcBef>
                <a:spcPts val="300"/>
              </a:spcBef>
              <a:buClr>
                <a:schemeClr val="accent3"/>
              </a:buClr>
              <a:buFont typeface="Georgia"/>
              <a:buNone/>
              <a:defRPr kumimoji="0" sz="1600" kern="1200">
                <a:solidFill>
                  <a:schemeClr val="accent3"/>
                </a:solidFill>
                <a:latin typeface="+mn-lt"/>
                <a:ea typeface="+mn-ea"/>
                <a:cs typeface="+mn-cs"/>
              </a:defRPr>
            </a:lvl7pPr>
            <a:lvl8pPr marL="3200400" indent="0" algn="ctr" rtl="0" eaLnBrk="1" latinLnBrk="0" hangingPunct="1">
              <a:spcBef>
                <a:spcPts val="300"/>
              </a:spcBef>
              <a:buClr>
                <a:schemeClr val="accent3"/>
              </a:buClr>
              <a:buFont typeface="Georgia"/>
              <a:buNone/>
              <a:defRPr kumimoji="0" sz="1500" kern="1200">
                <a:solidFill>
                  <a:schemeClr val="accent3"/>
                </a:solidFill>
                <a:latin typeface="+mn-lt"/>
                <a:ea typeface="+mn-ea"/>
                <a:cs typeface="+mn-cs"/>
              </a:defRPr>
            </a:lvl8pPr>
            <a:lvl9pPr marL="3657600" indent="0" algn="ctr" rtl="0" eaLnBrk="1" latinLnBrk="0" hangingPunct="1">
              <a:spcBef>
                <a:spcPts val="300"/>
              </a:spcBef>
              <a:buClr>
                <a:schemeClr val="accent3"/>
              </a:buClr>
              <a:buFont typeface="Georgia"/>
              <a:buNone/>
              <a:defRPr kumimoji="0" sz="1400" kern="1200" baseline="0">
                <a:solidFill>
                  <a:schemeClr val="accent3"/>
                </a:solidFill>
                <a:latin typeface="+mn-lt"/>
                <a:ea typeface="+mn-ea"/>
                <a:cs typeface="+mn-cs"/>
              </a:defRPr>
            </a:lvl9pPr>
          </a:lstStyle>
          <a:p>
            <a:r>
              <a:rPr lang="en-US" sz="2800" b="1" dirty="0" smtClean="0">
                <a:solidFill>
                  <a:schemeClr val="tx1"/>
                </a:solidFill>
              </a:rPr>
              <a:t>Themis </a:t>
            </a:r>
            <a:r>
              <a:rPr lang="en-US" sz="2800" b="1" dirty="0" err="1" smtClean="0">
                <a:solidFill>
                  <a:schemeClr val="tx1"/>
                </a:solidFill>
              </a:rPr>
              <a:t>Palpanas</a:t>
            </a:r>
            <a:endParaRPr lang="en-US" b="1" i="1" dirty="0" smtClean="0">
              <a:solidFill>
                <a:schemeClr val="tx1"/>
              </a:solidFill>
            </a:endParaRPr>
          </a:p>
          <a:p>
            <a:endParaRPr lang="en-US" sz="1400" i="1" dirty="0" smtClean="0">
              <a:solidFill>
                <a:schemeClr val="tx1"/>
              </a:solidFill>
            </a:endParaRPr>
          </a:p>
          <a:p>
            <a:r>
              <a:rPr lang="en-US" i="1" dirty="0" smtClean="0">
                <a:solidFill>
                  <a:schemeClr val="tx1"/>
                </a:solidFill>
              </a:rPr>
              <a:t>Paris Descartes University</a:t>
            </a:r>
          </a:p>
          <a:p>
            <a:r>
              <a:rPr lang="en-US" i="1" dirty="0" smtClean="0">
                <a:solidFill>
                  <a:schemeClr val="tx1"/>
                </a:solidFill>
              </a:rPr>
              <a:t>French University Institute</a:t>
            </a:r>
            <a:endParaRPr lang="en-US" sz="2000" dirty="0" smtClean="0">
              <a:solidFill>
                <a:schemeClr val="tx1"/>
              </a:solidFill>
            </a:endParaRPr>
          </a:p>
          <a:p>
            <a:endParaRPr lang="en-US" sz="1000" dirty="0" smtClean="0">
              <a:solidFill>
                <a:schemeClr val="tx1"/>
              </a:solidFill>
            </a:endParaRPr>
          </a:p>
          <a:p>
            <a:r>
              <a:rPr lang="en-US" sz="2200" dirty="0">
                <a:hlinkClick r:id="rId5"/>
              </a:rPr>
              <a:t>themis@mi.parisdescartes.fr</a:t>
            </a:r>
            <a:endParaRPr lang="en-US" sz="2200" dirty="0" smtClean="0">
              <a:solidFill>
                <a:schemeClr val="tx1"/>
              </a:solidFill>
            </a:endParaRPr>
          </a:p>
        </p:txBody>
      </p:sp>
      <p:pic>
        <p:nvPicPr>
          <p:cNvPr id="11" name="Picture 2" descr="C:\Users\a\research\LIPADE\logos\paris5\ecusson_UPD_cmjn-sm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2778" y="3500553"/>
            <a:ext cx="707425" cy="7366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esktop\logo.png"/>
          <p:cNvPicPr>
            <a:picLocks noChangeAspect="1" noChangeArrowheads="1"/>
          </p:cNvPicPr>
          <p:nvPr/>
        </p:nvPicPr>
        <p:blipFill rotWithShape="1">
          <a:blip r:embed="rId7">
            <a:extLst>
              <a:ext uri="{28A0092B-C50C-407E-A947-70E740481C1C}">
                <a14:useLocalDpi xmlns:a14="http://schemas.microsoft.com/office/drawing/2010/main" val="0"/>
              </a:ext>
            </a:extLst>
          </a:blip>
          <a:srcRect r="59136"/>
          <a:stretch/>
        </p:blipFill>
        <p:spPr bwMode="auto">
          <a:xfrm>
            <a:off x="4600526" y="4282611"/>
            <a:ext cx="822692" cy="730565"/>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p:cNvSpPr txBox="1">
            <a:spLocks/>
          </p:cNvSpPr>
          <p:nvPr/>
        </p:nvSpPr>
        <p:spPr bwMode="auto">
          <a:xfrm>
            <a:off x="937345" y="3438261"/>
            <a:ext cx="3655433" cy="143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64008" indent="0" algn="l" rtl="0" eaLnBrk="0" fontAlgn="base" hangingPunct="0">
              <a:spcBef>
                <a:spcPts val="300"/>
              </a:spcBef>
              <a:spcAft>
                <a:spcPct val="0"/>
              </a:spcAft>
              <a:buClr>
                <a:srgbClr val="A04DA3"/>
              </a:buClr>
              <a:buFont typeface="Georgia" pitchFamily="18" charset="0"/>
              <a:buNone/>
              <a:defRPr sz="2400" kern="1200">
                <a:solidFill>
                  <a:schemeClr val="tx2"/>
                </a:solidFill>
                <a:latin typeface="+mn-lt"/>
                <a:ea typeface="+mn-ea"/>
                <a:cs typeface="+mn-cs"/>
              </a:defRPr>
            </a:lvl1pPr>
            <a:lvl2pPr marL="457200" indent="0" algn="ctr" rtl="0" eaLnBrk="0" fontAlgn="base" hangingPunct="0">
              <a:spcBef>
                <a:spcPts val="300"/>
              </a:spcBef>
              <a:spcAft>
                <a:spcPct val="0"/>
              </a:spcAft>
              <a:buClr>
                <a:schemeClr val="accent2"/>
              </a:buClr>
              <a:buFont typeface="Georgia" pitchFamily="18" charset="0"/>
              <a:buNone/>
              <a:defRPr sz="2000" kern="1200">
                <a:solidFill>
                  <a:schemeClr val="accent2"/>
                </a:solidFill>
                <a:latin typeface="+mn-lt"/>
                <a:ea typeface="+mn-ea"/>
                <a:cs typeface="+mn-cs"/>
              </a:defRPr>
            </a:lvl2pPr>
            <a:lvl3pPr marL="914400" indent="0" algn="ctr" rtl="0" eaLnBrk="0" fontAlgn="base" hangingPunct="0">
              <a:spcBef>
                <a:spcPts val="300"/>
              </a:spcBef>
              <a:spcAft>
                <a:spcPct val="0"/>
              </a:spcAft>
              <a:buClr>
                <a:schemeClr val="accent1"/>
              </a:buClr>
              <a:buFont typeface="Wingdings 2" pitchFamily="18" charset="2"/>
              <a:buNone/>
              <a:defRPr kern="1200">
                <a:solidFill>
                  <a:schemeClr val="accent1"/>
                </a:solidFill>
                <a:latin typeface="+mn-lt"/>
                <a:ea typeface="+mn-ea"/>
                <a:cs typeface="+mn-cs"/>
              </a:defRPr>
            </a:lvl3pPr>
            <a:lvl4pPr marL="1371600" indent="0" algn="ctr" rtl="0" eaLnBrk="0" fontAlgn="base" hangingPunct="0">
              <a:spcBef>
                <a:spcPts val="300"/>
              </a:spcBef>
              <a:spcAft>
                <a:spcPct val="0"/>
              </a:spcAft>
              <a:buClr>
                <a:schemeClr val="accent1"/>
              </a:buClr>
              <a:buFont typeface="Wingdings 2" pitchFamily="18" charset="2"/>
              <a:buNone/>
              <a:defRPr kern="1200">
                <a:solidFill>
                  <a:schemeClr val="accent1"/>
                </a:solidFill>
                <a:latin typeface="+mn-lt"/>
                <a:ea typeface="+mn-ea"/>
                <a:cs typeface="+mn-cs"/>
              </a:defRPr>
            </a:lvl4pPr>
            <a:lvl5pPr marL="1828800" indent="0" algn="ctr" rtl="0" eaLnBrk="0" fontAlgn="base" hangingPunct="0">
              <a:spcBef>
                <a:spcPts val="300"/>
              </a:spcBef>
              <a:spcAft>
                <a:spcPct val="0"/>
              </a:spcAft>
              <a:buClr>
                <a:srgbClr val="A04DA3"/>
              </a:buClr>
              <a:buFont typeface="Georgia" pitchFamily="18" charset="0"/>
              <a:buNone/>
              <a:defRPr kern="1200">
                <a:solidFill>
                  <a:srgbClr val="A04DA3"/>
                </a:solidFill>
                <a:latin typeface="+mn-lt"/>
                <a:ea typeface="+mn-ea"/>
                <a:cs typeface="+mn-cs"/>
              </a:defRPr>
            </a:lvl5pPr>
            <a:lvl6pPr marL="2286000" indent="0" algn="ctr" rtl="0" eaLnBrk="1" latinLnBrk="0" hangingPunct="1">
              <a:spcBef>
                <a:spcPts val="300"/>
              </a:spcBef>
              <a:buClr>
                <a:schemeClr val="accent3"/>
              </a:buClr>
              <a:buFont typeface="Georgia"/>
              <a:buNone/>
              <a:defRPr kumimoji="0" sz="1800" kern="1200">
                <a:solidFill>
                  <a:schemeClr val="accent3"/>
                </a:solidFill>
                <a:latin typeface="+mn-lt"/>
                <a:ea typeface="+mn-ea"/>
                <a:cs typeface="+mn-cs"/>
              </a:defRPr>
            </a:lvl6pPr>
            <a:lvl7pPr marL="2743200" indent="0" algn="ctr" rtl="0" eaLnBrk="1" latinLnBrk="0" hangingPunct="1">
              <a:spcBef>
                <a:spcPts val="300"/>
              </a:spcBef>
              <a:buClr>
                <a:schemeClr val="accent3"/>
              </a:buClr>
              <a:buFont typeface="Georgia"/>
              <a:buNone/>
              <a:defRPr kumimoji="0" sz="1600" kern="1200">
                <a:solidFill>
                  <a:schemeClr val="accent3"/>
                </a:solidFill>
                <a:latin typeface="+mn-lt"/>
                <a:ea typeface="+mn-ea"/>
                <a:cs typeface="+mn-cs"/>
              </a:defRPr>
            </a:lvl7pPr>
            <a:lvl8pPr marL="3200400" indent="0" algn="ctr" rtl="0" eaLnBrk="1" latinLnBrk="0" hangingPunct="1">
              <a:spcBef>
                <a:spcPts val="300"/>
              </a:spcBef>
              <a:buClr>
                <a:schemeClr val="accent3"/>
              </a:buClr>
              <a:buFont typeface="Georgia"/>
              <a:buNone/>
              <a:defRPr kumimoji="0" sz="1500" kern="1200">
                <a:solidFill>
                  <a:schemeClr val="accent3"/>
                </a:solidFill>
                <a:latin typeface="+mn-lt"/>
                <a:ea typeface="+mn-ea"/>
                <a:cs typeface="+mn-cs"/>
              </a:defRPr>
            </a:lvl8pPr>
            <a:lvl9pPr marL="3657600" indent="0" algn="ctr" rtl="0" eaLnBrk="1" latinLnBrk="0" hangingPunct="1">
              <a:spcBef>
                <a:spcPts val="300"/>
              </a:spcBef>
              <a:buClr>
                <a:schemeClr val="accent3"/>
              </a:buClr>
              <a:buFont typeface="Georgia"/>
              <a:buNone/>
              <a:defRPr kumimoji="0" sz="1400" kern="1200" baseline="0">
                <a:solidFill>
                  <a:schemeClr val="accent3"/>
                </a:solidFill>
                <a:latin typeface="+mn-lt"/>
                <a:ea typeface="+mn-ea"/>
                <a:cs typeface="+mn-cs"/>
              </a:defRPr>
            </a:lvl9pPr>
          </a:lstStyle>
          <a:p>
            <a:r>
              <a:rPr lang="en-US" sz="2800" b="1" dirty="0" smtClean="0">
                <a:solidFill>
                  <a:schemeClr val="tx1"/>
                </a:solidFill>
              </a:rPr>
              <a:t>George </a:t>
            </a:r>
            <a:r>
              <a:rPr lang="en-US" sz="2800" b="1" dirty="0" err="1" smtClean="0">
                <a:solidFill>
                  <a:schemeClr val="tx1"/>
                </a:solidFill>
              </a:rPr>
              <a:t>Papadakis</a:t>
            </a:r>
            <a:endParaRPr lang="en-US" b="1" i="1" dirty="0" smtClean="0">
              <a:solidFill>
                <a:schemeClr val="tx1"/>
              </a:solidFill>
            </a:endParaRPr>
          </a:p>
          <a:p>
            <a:r>
              <a:rPr lang="en-US" i="1" dirty="0" smtClean="0">
                <a:solidFill>
                  <a:schemeClr val="tx1"/>
                </a:solidFill>
              </a:rPr>
              <a:t>University of Athens</a:t>
            </a:r>
          </a:p>
          <a:p>
            <a:endParaRPr lang="en-US" sz="1000" dirty="0" smtClean="0">
              <a:solidFill>
                <a:schemeClr val="tx1"/>
              </a:solidFill>
            </a:endParaRPr>
          </a:p>
          <a:p>
            <a:r>
              <a:rPr lang="en-US" sz="2200" dirty="0">
                <a:hlinkClick r:id="rId8"/>
              </a:rPr>
              <a:t>gpapadis@di.uoa.gr</a:t>
            </a:r>
            <a:endParaRPr lang="en-US" sz="2200" dirty="0" smtClean="0">
              <a:solidFill>
                <a:schemeClr val="tx1"/>
              </a:solidFill>
            </a:endParaRPr>
          </a:p>
        </p:txBody>
      </p:sp>
      <p:pic>
        <p:nvPicPr>
          <p:cNvPr id="19458" name="Picture 2" descr="C:\Users\a\Desktop\11813770.png"/>
          <p:cNvPicPr>
            <a:picLocks noChangeAspect="1" noChangeArrowheads="1"/>
          </p:cNvPicPr>
          <p:nvPr/>
        </p:nvPicPr>
        <p:blipFill rotWithShape="1">
          <a:blip r:embed="rId9">
            <a:extLst>
              <a:ext uri="{28A0092B-C50C-407E-A947-70E740481C1C}">
                <a14:useLocalDpi xmlns:a14="http://schemas.microsoft.com/office/drawing/2010/main" val="0"/>
              </a:ext>
            </a:extLst>
          </a:blip>
          <a:srcRect b="31288"/>
          <a:stretch/>
        </p:blipFill>
        <p:spPr bwMode="auto">
          <a:xfrm>
            <a:off x="35495" y="5965146"/>
            <a:ext cx="1339279" cy="920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9741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0" y="0"/>
            <a:ext cx="9144000" cy="721079"/>
          </a:xfrm>
        </p:spPr>
        <p:txBody>
          <a:bodyPr>
            <a:normAutofit fontScale="90000"/>
          </a:bodyPr>
          <a:lstStyle/>
          <a:p>
            <a:r>
              <a:rPr lang="en-US" dirty="0" smtClean="0"/>
              <a:t>Preliminaries on Entity Resolution</a:t>
            </a:r>
          </a:p>
        </p:txBody>
      </p:sp>
      <p:sp>
        <p:nvSpPr>
          <p:cNvPr id="18435" name="Content Placeholder 5"/>
          <p:cNvSpPr>
            <a:spLocks noGrp="1"/>
          </p:cNvSpPr>
          <p:nvPr>
            <p:ph sz="quarter" idx="4294967295"/>
          </p:nvPr>
        </p:nvSpPr>
        <p:spPr>
          <a:xfrm>
            <a:off x="395536" y="1020997"/>
            <a:ext cx="8748464" cy="4938161"/>
          </a:xfrm>
        </p:spPr>
        <p:txBody>
          <a:bodyPr>
            <a:normAutofit/>
          </a:bodyPr>
          <a:lstStyle/>
          <a:p>
            <a:pPr marL="0" indent="0">
              <a:buNone/>
            </a:pPr>
            <a:r>
              <a:rPr lang="en-US" sz="2800" b="1" dirty="0" smtClean="0"/>
              <a:t>Entity Resolution </a:t>
            </a:r>
            <a:r>
              <a:rPr lang="fr-FR" sz="2000" dirty="0"/>
              <a:t>[Dong et al., </a:t>
            </a:r>
            <a:r>
              <a:rPr lang="fr-FR" sz="2000" dirty="0" smtClean="0"/>
              <a:t>Book </a:t>
            </a:r>
            <a:r>
              <a:rPr lang="fr-FR" sz="2000" dirty="0"/>
              <a:t>2015</a:t>
            </a:r>
            <a:r>
              <a:rPr lang="fr-FR" sz="2000" dirty="0" smtClean="0"/>
              <a:t>] [</a:t>
            </a:r>
            <a:r>
              <a:rPr lang="fr-FR" sz="2000" dirty="0" err="1"/>
              <a:t>Elmagarmid</a:t>
            </a:r>
            <a:r>
              <a:rPr lang="fr-FR" sz="2000" dirty="0"/>
              <a:t> et al., TKDE 2007] </a:t>
            </a:r>
            <a:r>
              <a:rPr lang="fr-FR" sz="2000" dirty="0" smtClean="0"/>
              <a:t>:</a:t>
            </a:r>
            <a:endParaRPr lang="en-US" dirty="0" smtClean="0"/>
          </a:p>
          <a:p>
            <a:pPr marL="360363" lvl="1" indent="-85725">
              <a:buNone/>
            </a:pPr>
            <a:r>
              <a:rPr lang="en-US" sz="2300" dirty="0"/>
              <a:t>	</a:t>
            </a:r>
            <a:r>
              <a:rPr lang="en-US" sz="2400" dirty="0"/>
              <a:t>identifies and aggregates the </a:t>
            </a:r>
            <a:r>
              <a:rPr lang="en-US" sz="2400" dirty="0">
                <a:solidFill>
                  <a:srgbClr val="C00000"/>
                </a:solidFill>
              </a:rPr>
              <a:t>different</a:t>
            </a:r>
            <a:r>
              <a:rPr lang="en-US" sz="2400" i="1" dirty="0"/>
              <a:t> </a:t>
            </a:r>
            <a:r>
              <a:rPr lang="en-US" sz="2400" dirty="0"/>
              <a:t>entity profiles/records that actually describe the </a:t>
            </a:r>
            <a:r>
              <a:rPr lang="en-US" sz="2400" dirty="0">
                <a:solidFill>
                  <a:srgbClr val="C00000"/>
                </a:solidFill>
              </a:rPr>
              <a:t>same</a:t>
            </a:r>
            <a:r>
              <a:rPr lang="en-US" sz="2400" dirty="0"/>
              <a:t> real-world object.</a:t>
            </a:r>
          </a:p>
          <a:p>
            <a:pPr marL="0" lvl="1" indent="7206" defTabSz="330575">
              <a:buNone/>
            </a:pPr>
            <a:endParaRPr lang="en-US" sz="2000" dirty="0" smtClean="0"/>
          </a:p>
          <a:p>
            <a:pPr marL="0" lvl="1" indent="7206" defTabSz="330575">
              <a:buNone/>
            </a:pPr>
            <a:r>
              <a:rPr lang="en-US" dirty="0"/>
              <a:t>Useful because:</a:t>
            </a:r>
          </a:p>
          <a:p>
            <a:pPr marL="488205" lvl="1" indent="-213477">
              <a:buFont typeface="Arial" pitchFamily="34" charset="0"/>
              <a:buChar char="•"/>
            </a:pPr>
            <a:r>
              <a:rPr lang="en-US" sz="2400" dirty="0"/>
              <a:t>improves data quality and integrity </a:t>
            </a:r>
          </a:p>
          <a:p>
            <a:pPr marL="488205" lvl="1" indent="-213477">
              <a:buFont typeface="Arial" pitchFamily="34" charset="0"/>
              <a:buChar char="•"/>
            </a:pPr>
            <a:r>
              <a:rPr lang="en-US" sz="2400" dirty="0"/>
              <a:t>fosters re-use of existing data sources</a:t>
            </a:r>
          </a:p>
          <a:p>
            <a:pPr marL="0" lvl="1" indent="7206" defTabSz="330575">
              <a:buNone/>
            </a:pPr>
            <a:endParaRPr lang="en-US" sz="2000" dirty="0"/>
          </a:p>
          <a:p>
            <a:pPr marL="0" lvl="1" indent="7206" defTabSz="330575">
              <a:buNone/>
            </a:pPr>
            <a:r>
              <a:rPr lang="en-US" dirty="0"/>
              <a:t>Application </a:t>
            </a:r>
            <a:r>
              <a:rPr lang="en-US" dirty="0" smtClean="0"/>
              <a:t>areas:</a:t>
            </a:r>
          </a:p>
          <a:p>
            <a:pPr marL="0" lvl="1" indent="7206" defTabSz="330575">
              <a:buNone/>
            </a:pPr>
            <a:r>
              <a:rPr lang="en-US" sz="2500" dirty="0"/>
              <a:t>	</a:t>
            </a:r>
            <a:r>
              <a:rPr lang="en-US" sz="2400" dirty="0"/>
              <a:t>Linked </a:t>
            </a:r>
            <a:r>
              <a:rPr lang="en-US" sz="2400" dirty="0" smtClean="0"/>
              <a:t>Data, Social </a:t>
            </a:r>
            <a:r>
              <a:rPr lang="en-US" sz="2400" dirty="0"/>
              <a:t>Networks, census data, </a:t>
            </a:r>
            <a:endParaRPr lang="en-US" sz="2400" dirty="0" smtClean="0"/>
          </a:p>
          <a:p>
            <a:pPr marL="0" lvl="1" indent="7206" defTabSz="330575">
              <a:buNone/>
            </a:pPr>
            <a:r>
              <a:rPr lang="en-US" sz="2400" dirty="0"/>
              <a:t>	</a:t>
            </a:r>
            <a:r>
              <a:rPr lang="en-US" sz="2400" dirty="0" smtClean="0"/>
              <a:t>price comparison portals</a:t>
            </a:r>
          </a:p>
          <a:p>
            <a:pPr lvl="1" eaLnBrk="1" hangingPunct="1">
              <a:buNone/>
            </a:pPr>
            <a:endParaRPr lang="en-US" dirty="0" smtClean="0"/>
          </a:p>
          <a:p>
            <a:pPr lvl="1" eaLnBrk="1" hangingPunct="1">
              <a:buFont typeface="Arial" pitchFamily="34" charset="0"/>
              <a:buChar char="•"/>
            </a:pPr>
            <a:endParaRPr lang="en-US" dirty="0" smtClean="0"/>
          </a:p>
          <a:p>
            <a:pPr marL="0" indent="0"/>
            <a:endParaRPr lang="en-US" dirty="0" smtClean="0"/>
          </a:p>
        </p:txBody>
      </p:sp>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3" name="Slide Number Placeholder 2"/>
          <p:cNvSpPr>
            <a:spLocks noGrp="1"/>
          </p:cNvSpPr>
          <p:nvPr>
            <p:ph type="sldNum" sz="quarter" idx="12"/>
          </p:nvPr>
        </p:nvSpPr>
        <p:spPr/>
        <p:txBody>
          <a:bodyPr/>
          <a:lstStyle/>
          <a:p>
            <a:fld id="{7E46E34C-DF4F-43C8-9B01-5546C481D7C1}" type="slidenum">
              <a:rPr lang="el-GR" smtClean="0"/>
              <a:t>10</a:t>
            </a:fld>
            <a:endParaRPr lang="el-GR"/>
          </a:p>
        </p:txBody>
      </p:sp>
    </p:spTree>
    <p:extLst>
      <p:ext uri="{BB962C8B-B14F-4D97-AF65-F5344CB8AC3E}">
        <p14:creationId xmlns:p14="http://schemas.microsoft.com/office/powerpoint/2010/main" val="424215941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3958" y="0"/>
            <a:ext cx="8060042" cy="721079"/>
          </a:xfrm>
        </p:spPr>
        <p:txBody>
          <a:bodyPr>
            <a:normAutofit fontScale="90000"/>
          </a:bodyPr>
          <a:lstStyle/>
          <a:p>
            <a:r>
              <a:rPr lang="en-US" dirty="0" smtClean="0"/>
              <a:t>Outline of Meta-blocking</a:t>
            </a:r>
            <a:endParaRPr lang="en-US" dirty="0"/>
          </a:p>
        </p:txBody>
      </p:sp>
      <p:pic>
        <p:nvPicPr>
          <p:cNvPr id="4" name="Picture 3" descr="metaBlockingProcedure.jpg"/>
          <p:cNvPicPr>
            <a:picLocks noChangeAspect="1"/>
          </p:cNvPicPr>
          <p:nvPr/>
        </p:nvPicPr>
        <p:blipFill>
          <a:blip r:embed="rId3" cstate="print"/>
          <a:stretch>
            <a:fillRect/>
          </a:stretch>
        </p:blipFill>
        <p:spPr>
          <a:xfrm>
            <a:off x="1456525" y="967651"/>
            <a:ext cx="7690731" cy="873360"/>
          </a:xfrm>
          <a:prstGeom prst="rect">
            <a:avLst/>
          </a:prstGeom>
        </p:spPr>
      </p:pic>
      <p:sp>
        <p:nvSpPr>
          <p:cNvPr id="24" name="Flowchart: Connector 23"/>
          <p:cNvSpPr/>
          <p:nvPr/>
        </p:nvSpPr>
        <p:spPr>
          <a:xfrm>
            <a:off x="2266163" y="3506394"/>
            <a:ext cx="171433" cy="17502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83" tIns="25942" rIns="51883" bIns="25942" rtlCol="0" anchor="ctr"/>
          <a:lstStyle/>
          <a:p>
            <a:pPr algn="ctr"/>
            <a:endParaRPr lang="en-US"/>
          </a:p>
        </p:txBody>
      </p:sp>
      <p:sp>
        <p:nvSpPr>
          <p:cNvPr id="25" name="TextBox 24"/>
          <p:cNvSpPr txBox="1"/>
          <p:nvPr/>
        </p:nvSpPr>
        <p:spPr>
          <a:xfrm>
            <a:off x="2051872" y="3200095"/>
            <a:ext cx="471441" cy="335801"/>
          </a:xfrm>
          <a:prstGeom prst="rect">
            <a:avLst/>
          </a:prstGeom>
          <a:noFill/>
        </p:spPr>
        <p:txBody>
          <a:bodyPr wrap="square" lIns="51883" tIns="25942" rIns="51883" bIns="25942" rtlCol="0">
            <a:spAutoFit/>
          </a:bodyPr>
          <a:lstStyle/>
          <a:p>
            <a:r>
              <a:rPr lang="en-US" b="1" dirty="0"/>
              <a:t>n</a:t>
            </a:r>
            <a:r>
              <a:rPr lang="en-US" b="1" baseline="-25000" dirty="0"/>
              <a:t>1</a:t>
            </a:r>
          </a:p>
        </p:txBody>
      </p:sp>
      <p:sp>
        <p:nvSpPr>
          <p:cNvPr id="26" name="Flowchart: Connector 25"/>
          <p:cNvSpPr/>
          <p:nvPr/>
        </p:nvSpPr>
        <p:spPr>
          <a:xfrm>
            <a:off x="3251904" y="3506394"/>
            <a:ext cx="171433" cy="17502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83" tIns="25942" rIns="51883" bIns="25942" rtlCol="0" anchor="ctr"/>
          <a:lstStyle/>
          <a:p>
            <a:pPr algn="ctr"/>
            <a:endParaRPr lang="en-US"/>
          </a:p>
        </p:txBody>
      </p:sp>
      <p:sp>
        <p:nvSpPr>
          <p:cNvPr id="27" name="TextBox 26"/>
          <p:cNvSpPr txBox="1"/>
          <p:nvPr/>
        </p:nvSpPr>
        <p:spPr>
          <a:xfrm>
            <a:off x="3380479" y="3243852"/>
            <a:ext cx="471441" cy="335801"/>
          </a:xfrm>
          <a:prstGeom prst="rect">
            <a:avLst/>
          </a:prstGeom>
          <a:noFill/>
        </p:spPr>
        <p:txBody>
          <a:bodyPr wrap="square" lIns="51883" tIns="25942" rIns="51883" bIns="25942" rtlCol="0">
            <a:spAutoFit/>
          </a:bodyPr>
          <a:lstStyle/>
          <a:p>
            <a:r>
              <a:rPr lang="en-US" b="1" dirty="0"/>
              <a:t>n</a:t>
            </a:r>
            <a:r>
              <a:rPr lang="en-US" b="1" baseline="-25000" dirty="0"/>
              <a:t>3</a:t>
            </a:r>
          </a:p>
        </p:txBody>
      </p:sp>
      <p:sp>
        <p:nvSpPr>
          <p:cNvPr id="28" name="Flowchart: Connector 27"/>
          <p:cNvSpPr/>
          <p:nvPr/>
        </p:nvSpPr>
        <p:spPr>
          <a:xfrm>
            <a:off x="2266163" y="4469048"/>
            <a:ext cx="171433" cy="17502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83" tIns="25942" rIns="51883" bIns="25942" rtlCol="0" anchor="ctr"/>
          <a:lstStyle/>
          <a:p>
            <a:pPr algn="ctr"/>
            <a:endParaRPr lang="en-US"/>
          </a:p>
        </p:txBody>
      </p:sp>
      <p:sp>
        <p:nvSpPr>
          <p:cNvPr id="29" name="TextBox 28"/>
          <p:cNvSpPr txBox="1"/>
          <p:nvPr/>
        </p:nvSpPr>
        <p:spPr>
          <a:xfrm>
            <a:off x="2051872" y="4162749"/>
            <a:ext cx="471441" cy="335801"/>
          </a:xfrm>
          <a:prstGeom prst="rect">
            <a:avLst/>
          </a:prstGeom>
          <a:noFill/>
        </p:spPr>
        <p:txBody>
          <a:bodyPr wrap="square" lIns="51883" tIns="25942" rIns="51883" bIns="25942" rtlCol="0">
            <a:spAutoFit/>
          </a:bodyPr>
          <a:lstStyle/>
          <a:p>
            <a:r>
              <a:rPr lang="en-US" b="1" dirty="0"/>
              <a:t>n</a:t>
            </a:r>
            <a:r>
              <a:rPr lang="en-US" b="1" baseline="-25000" dirty="0"/>
              <a:t>2</a:t>
            </a:r>
          </a:p>
        </p:txBody>
      </p:sp>
      <p:sp>
        <p:nvSpPr>
          <p:cNvPr id="30" name="Flowchart: Connector 29"/>
          <p:cNvSpPr/>
          <p:nvPr/>
        </p:nvSpPr>
        <p:spPr>
          <a:xfrm>
            <a:off x="3251904" y="4469048"/>
            <a:ext cx="171433" cy="17502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83" tIns="25942" rIns="51883" bIns="25942" rtlCol="0" anchor="ctr"/>
          <a:lstStyle/>
          <a:p>
            <a:pPr algn="ctr"/>
            <a:endParaRPr lang="en-US"/>
          </a:p>
        </p:txBody>
      </p:sp>
      <p:sp>
        <p:nvSpPr>
          <p:cNvPr id="31" name="TextBox 30"/>
          <p:cNvSpPr txBox="1"/>
          <p:nvPr/>
        </p:nvSpPr>
        <p:spPr>
          <a:xfrm>
            <a:off x="3380479" y="4206506"/>
            <a:ext cx="471441" cy="335801"/>
          </a:xfrm>
          <a:prstGeom prst="rect">
            <a:avLst/>
          </a:prstGeom>
          <a:noFill/>
        </p:spPr>
        <p:txBody>
          <a:bodyPr wrap="square" lIns="51883" tIns="25942" rIns="51883" bIns="25942" rtlCol="0">
            <a:spAutoFit/>
          </a:bodyPr>
          <a:lstStyle/>
          <a:p>
            <a:r>
              <a:rPr lang="en-US" b="1" dirty="0"/>
              <a:t>n</a:t>
            </a:r>
            <a:r>
              <a:rPr lang="en-US" b="1" baseline="-25000" dirty="0"/>
              <a:t>4</a:t>
            </a:r>
          </a:p>
        </p:txBody>
      </p:sp>
      <p:cxnSp>
        <p:nvCxnSpPr>
          <p:cNvPr id="32" name="Straight Connector 31"/>
          <p:cNvCxnSpPr>
            <a:stCxn id="24" idx="6"/>
            <a:endCxn id="26" idx="2"/>
          </p:cNvCxnSpPr>
          <p:nvPr/>
        </p:nvCxnSpPr>
        <p:spPr>
          <a:xfrm>
            <a:off x="2437596" y="3593908"/>
            <a:ext cx="8143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4" idx="5"/>
            <a:endCxn id="30" idx="1"/>
          </p:cNvCxnSpPr>
          <p:nvPr/>
        </p:nvCxnSpPr>
        <p:spPr>
          <a:xfrm>
            <a:off x="2412490" y="3655790"/>
            <a:ext cx="864520" cy="8388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28" idx="7"/>
            <a:endCxn id="26" idx="3"/>
          </p:cNvCxnSpPr>
          <p:nvPr/>
        </p:nvCxnSpPr>
        <p:spPr>
          <a:xfrm flipV="1">
            <a:off x="2412490" y="3655790"/>
            <a:ext cx="864520" cy="8388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8" idx="6"/>
            <a:endCxn id="30" idx="2"/>
          </p:cNvCxnSpPr>
          <p:nvPr/>
        </p:nvCxnSpPr>
        <p:spPr>
          <a:xfrm>
            <a:off x="2437596" y="4556562"/>
            <a:ext cx="8143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24" idx="4"/>
          </p:cNvCxnSpPr>
          <p:nvPr/>
        </p:nvCxnSpPr>
        <p:spPr>
          <a:xfrm flipV="1">
            <a:off x="2351880" y="3681422"/>
            <a:ext cx="0" cy="7876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0" idx="0"/>
            <a:endCxn id="26" idx="4"/>
          </p:cNvCxnSpPr>
          <p:nvPr/>
        </p:nvCxnSpPr>
        <p:spPr>
          <a:xfrm flipV="1">
            <a:off x="3337621" y="3681422"/>
            <a:ext cx="0" cy="7876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Flowchart: Connector 43"/>
          <p:cNvSpPr/>
          <p:nvPr/>
        </p:nvSpPr>
        <p:spPr>
          <a:xfrm>
            <a:off x="5794554" y="3508481"/>
            <a:ext cx="171433" cy="17502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83" tIns="25942" rIns="51883" bIns="25942" rtlCol="0" anchor="ctr"/>
          <a:lstStyle/>
          <a:p>
            <a:pPr algn="ctr"/>
            <a:endParaRPr lang="en-US"/>
          </a:p>
        </p:txBody>
      </p:sp>
      <p:sp>
        <p:nvSpPr>
          <p:cNvPr id="45" name="TextBox 44"/>
          <p:cNvSpPr txBox="1"/>
          <p:nvPr/>
        </p:nvSpPr>
        <p:spPr>
          <a:xfrm>
            <a:off x="5494546" y="3202182"/>
            <a:ext cx="471441" cy="335801"/>
          </a:xfrm>
          <a:prstGeom prst="rect">
            <a:avLst/>
          </a:prstGeom>
          <a:noFill/>
        </p:spPr>
        <p:txBody>
          <a:bodyPr wrap="square" lIns="51883" tIns="25942" rIns="51883" bIns="25942" rtlCol="0">
            <a:spAutoFit/>
          </a:bodyPr>
          <a:lstStyle/>
          <a:p>
            <a:r>
              <a:rPr lang="en-US" b="1" dirty="0"/>
              <a:t>n</a:t>
            </a:r>
            <a:r>
              <a:rPr lang="en-US" b="1" baseline="-25000" dirty="0"/>
              <a:t>1</a:t>
            </a:r>
          </a:p>
        </p:txBody>
      </p:sp>
      <p:sp>
        <p:nvSpPr>
          <p:cNvPr id="46" name="Flowchart: Connector 45"/>
          <p:cNvSpPr/>
          <p:nvPr/>
        </p:nvSpPr>
        <p:spPr>
          <a:xfrm>
            <a:off x="6780295" y="3508481"/>
            <a:ext cx="171433" cy="17502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83" tIns="25942" rIns="51883" bIns="25942" rtlCol="0" anchor="ctr"/>
          <a:lstStyle/>
          <a:p>
            <a:pPr algn="ctr"/>
            <a:endParaRPr lang="en-US"/>
          </a:p>
        </p:txBody>
      </p:sp>
      <p:sp>
        <p:nvSpPr>
          <p:cNvPr id="47" name="TextBox 46"/>
          <p:cNvSpPr txBox="1"/>
          <p:nvPr/>
        </p:nvSpPr>
        <p:spPr>
          <a:xfrm>
            <a:off x="6908871" y="3229596"/>
            <a:ext cx="471441" cy="335801"/>
          </a:xfrm>
          <a:prstGeom prst="rect">
            <a:avLst/>
          </a:prstGeom>
          <a:noFill/>
        </p:spPr>
        <p:txBody>
          <a:bodyPr wrap="square" lIns="51883" tIns="25942" rIns="51883" bIns="25942" rtlCol="0">
            <a:spAutoFit/>
          </a:bodyPr>
          <a:lstStyle/>
          <a:p>
            <a:r>
              <a:rPr lang="en-US" b="1" dirty="0"/>
              <a:t>n</a:t>
            </a:r>
            <a:r>
              <a:rPr lang="en-US" b="1" baseline="-25000" dirty="0"/>
              <a:t>3</a:t>
            </a:r>
          </a:p>
        </p:txBody>
      </p:sp>
      <p:sp>
        <p:nvSpPr>
          <p:cNvPr id="48" name="Flowchart: Connector 47"/>
          <p:cNvSpPr/>
          <p:nvPr/>
        </p:nvSpPr>
        <p:spPr>
          <a:xfrm>
            <a:off x="5794554" y="4471135"/>
            <a:ext cx="171433" cy="17502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83" tIns="25942" rIns="51883" bIns="25942" rtlCol="0" anchor="ctr"/>
          <a:lstStyle/>
          <a:p>
            <a:pPr algn="ctr"/>
            <a:endParaRPr lang="en-US"/>
          </a:p>
        </p:txBody>
      </p:sp>
      <p:sp>
        <p:nvSpPr>
          <p:cNvPr id="49" name="TextBox 48"/>
          <p:cNvSpPr txBox="1"/>
          <p:nvPr/>
        </p:nvSpPr>
        <p:spPr>
          <a:xfrm>
            <a:off x="5519885" y="4153057"/>
            <a:ext cx="471441" cy="335801"/>
          </a:xfrm>
          <a:prstGeom prst="rect">
            <a:avLst/>
          </a:prstGeom>
          <a:noFill/>
        </p:spPr>
        <p:txBody>
          <a:bodyPr wrap="square" lIns="51883" tIns="25942" rIns="51883" bIns="25942" rtlCol="0">
            <a:spAutoFit/>
          </a:bodyPr>
          <a:lstStyle/>
          <a:p>
            <a:r>
              <a:rPr lang="en-US" b="1" dirty="0"/>
              <a:t>n</a:t>
            </a:r>
            <a:r>
              <a:rPr lang="en-US" b="1" baseline="-25000" dirty="0"/>
              <a:t>2</a:t>
            </a:r>
          </a:p>
        </p:txBody>
      </p:sp>
      <p:sp>
        <p:nvSpPr>
          <p:cNvPr id="50" name="Flowchart: Connector 49"/>
          <p:cNvSpPr/>
          <p:nvPr/>
        </p:nvSpPr>
        <p:spPr>
          <a:xfrm>
            <a:off x="6780295" y="4471135"/>
            <a:ext cx="171433" cy="17502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83" tIns="25942" rIns="51883" bIns="25942" rtlCol="0" anchor="ctr"/>
          <a:lstStyle/>
          <a:p>
            <a:pPr algn="ctr"/>
            <a:endParaRPr lang="en-US"/>
          </a:p>
        </p:txBody>
      </p:sp>
      <p:sp>
        <p:nvSpPr>
          <p:cNvPr id="51" name="TextBox 50"/>
          <p:cNvSpPr txBox="1"/>
          <p:nvPr/>
        </p:nvSpPr>
        <p:spPr>
          <a:xfrm>
            <a:off x="6908871" y="4192251"/>
            <a:ext cx="471441" cy="335801"/>
          </a:xfrm>
          <a:prstGeom prst="rect">
            <a:avLst/>
          </a:prstGeom>
          <a:noFill/>
        </p:spPr>
        <p:txBody>
          <a:bodyPr wrap="square" lIns="51883" tIns="25942" rIns="51883" bIns="25942" rtlCol="0">
            <a:spAutoFit/>
          </a:bodyPr>
          <a:lstStyle/>
          <a:p>
            <a:r>
              <a:rPr lang="en-US" b="1" dirty="0"/>
              <a:t>n</a:t>
            </a:r>
            <a:r>
              <a:rPr lang="en-US" b="1" baseline="-25000" dirty="0"/>
              <a:t>4</a:t>
            </a:r>
          </a:p>
        </p:txBody>
      </p:sp>
      <p:cxnSp>
        <p:nvCxnSpPr>
          <p:cNvPr id="52" name="Straight Connector 51"/>
          <p:cNvCxnSpPr>
            <a:stCxn id="44" idx="6"/>
            <a:endCxn id="46" idx="2"/>
          </p:cNvCxnSpPr>
          <p:nvPr/>
        </p:nvCxnSpPr>
        <p:spPr>
          <a:xfrm>
            <a:off x="5965987" y="3595995"/>
            <a:ext cx="8143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48" idx="6"/>
            <a:endCxn id="50" idx="2"/>
          </p:cNvCxnSpPr>
          <p:nvPr/>
        </p:nvCxnSpPr>
        <p:spPr>
          <a:xfrm>
            <a:off x="5965987" y="4558649"/>
            <a:ext cx="8143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1752979" y="3991460"/>
            <a:ext cx="514765" cy="9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 name="Flowchart: Connector 71"/>
          <p:cNvSpPr/>
          <p:nvPr/>
        </p:nvSpPr>
        <p:spPr>
          <a:xfrm>
            <a:off x="3972925" y="3515608"/>
            <a:ext cx="171433" cy="17502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83" tIns="25942" rIns="51883" bIns="25942" rtlCol="0" anchor="ctr"/>
          <a:lstStyle/>
          <a:p>
            <a:pPr algn="ctr"/>
            <a:endParaRPr lang="en-US"/>
          </a:p>
        </p:txBody>
      </p:sp>
      <p:sp>
        <p:nvSpPr>
          <p:cNvPr id="73" name="TextBox 72"/>
          <p:cNvSpPr txBox="1"/>
          <p:nvPr/>
        </p:nvSpPr>
        <p:spPr>
          <a:xfrm>
            <a:off x="3865779" y="3165552"/>
            <a:ext cx="471441" cy="335801"/>
          </a:xfrm>
          <a:prstGeom prst="rect">
            <a:avLst/>
          </a:prstGeom>
          <a:noFill/>
        </p:spPr>
        <p:txBody>
          <a:bodyPr wrap="square" lIns="51883" tIns="25942" rIns="51883" bIns="25942" rtlCol="0">
            <a:spAutoFit/>
          </a:bodyPr>
          <a:lstStyle/>
          <a:p>
            <a:r>
              <a:rPr lang="en-US" b="1" dirty="0"/>
              <a:t>n</a:t>
            </a:r>
            <a:r>
              <a:rPr lang="en-US" b="1" baseline="-25000" dirty="0"/>
              <a:t>1</a:t>
            </a:r>
          </a:p>
        </p:txBody>
      </p:sp>
      <p:sp>
        <p:nvSpPr>
          <p:cNvPr id="74" name="Flowchart: Connector 73"/>
          <p:cNvSpPr/>
          <p:nvPr/>
        </p:nvSpPr>
        <p:spPr>
          <a:xfrm>
            <a:off x="4958666" y="3515608"/>
            <a:ext cx="171433" cy="17502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83" tIns="25942" rIns="51883" bIns="25942" rtlCol="0" anchor="ctr"/>
          <a:lstStyle/>
          <a:p>
            <a:pPr algn="ctr"/>
            <a:endParaRPr lang="en-US"/>
          </a:p>
        </p:txBody>
      </p:sp>
      <p:sp>
        <p:nvSpPr>
          <p:cNvPr id="75" name="TextBox 74"/>
          <p:cNvSpPr txBox="1"/>
          <p:nvPr/>
        </p:nvSpPr>
        <p:spPr>
          <a:xfrm>
            <a:off x="4894379" y="3179808"/>
            <a:ext cx="471441" cy="335801"/>
          </a:xfrm>
          <a:prstGeom prst="rect">
            <a:avLst/>
          </a:prstGeom>
          <a:noFill/>
        </p:spPr>
        <p:txBody>
          <a:bodyPr wrap="square" lIns="51883" tIns="25942" rIns="51883" bIns="25942" rtlCol="0">
            <a:spAutoFit/>
          </a:bodyPr>
          <a:lstStyle/>
          <a:p>
            <a:r>
              <a:rPr lang="en-US" b="1" dirty="0"/>
              <a:t>n</a:t>
            </a:r>
            <a:r>
              <a:rPr lang="en-US" b="1" baseline="-25000" dirty="0"/>
              <a:t>3</a:t>
            </a:r>
          </a:p>
        </p:txBody>
      </p:sp>
      <p:sp>
        <p:nvSpPr>
          <p:cNvPr id="76" name="Flowchart: Connector 75"/>
          <p:cNvSpPr/>
          <p:nvPr/>
        </p:nvSpPr>
        <p:spPr>
          <a:xfrm>
            <a:off x="3994354" y="4471135"/>
            <a:ext cx="171433" cy="17502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83" tIns="25942" rIns="51883" bIns="25942" rtlCol="0" anchor="ctr"/>
          <a:lstStyle/>
          <a:p>
            <a:pPr algn="ctr"/>
            <a:endParaRPr lang="en-US"/>
          </a:p>
        </p:txBody>
      </p:sp>
      <p:sp>
        <p:nvSpPr>
          <p:cNvPr id="77" name="TextBox 76"/>
          <p:cNvSpPr txBox="1"/>
          <p:nvPr/>
        </p:nvSpPr>
        <p:spPr>
          <a:xfrm>
            <a:off x="3780063" y="4164836"/>
            <a:ext cx="471441" cy="335801"/>
          </a:xfrm>
          <a:prstGeom prst="rect">
            <a:avLst/>
          </a:prstGeom>
          <a:noFill/>
        </p:spPr>
        <p:txBody>
          <a:bodyPr wrap="square" lIns="51883" tIns="25942" rIns="51883" bIns="25942" rtlCol="0">
            <a:spAutoFit/>
          </a:bodyPr>
          <a:lstStyle/>
          <a:p>
            <a:r>
              <a:rPr lang="en-US" b="1" dirty="0"/>
              <a:t>n</a:t>
            </a:r>
            <a:r>
              <a:rPr lang="en-US" b="1" baseline="-25000" dirty="0"/>
              <a:t>2</a:t>
            </a:r>
          </a:p>
        </p:txBody>
      </p:sp>
      <p:sp>
        <p:nvSpPr>
          <p:cNvPr id="78" name="Flowchart: Connector 77"/>
          <p:cNvSpPr/>
          <p:nvPr/>
        </p:nvSpPr>
        <p:spPr>
          <a:xfrm>
            <a:off x="4980095" y="4471135"/>
            <a:ext cx="171433" cy="17502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83" tIns="25942" rIns="51883" bIns="25942" rtlCol="0" anchor="ctr"/>
          <a:lstStyle/>
          <a:p>
            <a:pPr algn="ctr"/>
            <a:endParaRPr lang="en-US"/>
          </a:p>
        </p:txBody>
      </p:sp>
      <p:sp>
        <p:nvSpPr>
          <p:cNvPr id="79" name="TextBox 78"/>
          <p:cNvSpPr txBox="1"/>
          <p:nvPr/>
        </p:nvSpPr>
        <p:spPr>
          <a:xfrm>
            <a:off x="5108670" y="4208593"/>
            <a:ext cx="471441" cy="335801"/>
          </a:xfrm>
          <a:prstGeom prst="rect">
            <a:avLst/>
          </a:prstGeom>
          <a:noFill/>
        </p:spPr>
        <p:txBody>
          <a:bodyPr wrap="square" lIns="51883" tIns="25942" rIns="51883" bIns="25942" rtlCol="0">
            <a:spAutoFit/>
          </a:bodyPr>
          <a:lstStyle/>
          <a:p>
            <a:r>
              <a:rPr lang="en-US" b="1" dirty="0"/>
              <a:t>n</a:t>
            </a:r>
            <a:r>
              <a:rPr lang="en-US" b="1" baseline="-25000" dirty="0"/>
              <a:t>4</a:t>
            </a:r>
          </a:p>
        </p:txBody>
      </p:sp>
      <p:cxnSp>
        <p:nvCxnSpPr>
          <p:cNvPr id="80" name="Straight Connector 79"/>
          <p:cNvCxnSpPr>
            <a:stCxn id="72" idx="6"/>
            <a:endCxn id="74" idx="2"/>
          </p:cNvCxnSpPr>
          <p:nvPr/>
        </p:nvCxnSpPr>
        <p:spPr>
          <a:xfrm>
            <a:off x="4144358" y="3603122"/>
            <a:ext cx="8143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72" idx="5"/>
            <a:endCxn id="78" idx="1"/>
          </p:cNvCxnSpPr>
          <p:nvPr/>
        </p:nvCxnSpPr>
        <p:spPr>
          <a:xfrm rot="16200000" flipH="1">
            <a:off x="4146345" y="3637911"/>
            <a:ext cx="831763" cy="885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76" idx="7"/>
            <a:endCxn id="74" idx="3"/>
          </p:cNvCxnSpPr>
          <p:nvPr/>
        </p:nvCxnSpPr>
        <p:spPr>
          <a:xfrm rot="5400000" flipH="1" flipV="1">
            <a:off x="4146345" y="3659340"/>
            <a:ext cx="831763" cy="8430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76" idx="6"/>
            <a:endCxn id="78" idx="2"/>
          </p:cNvCxnSpPr>
          <p:nvPr/>
        </p:nvCxnSpPr>
        <p:spPr>
          <a:xfrm>
            <a:off x="4165787" y="4558649"/>
            <a:ext cx="8143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endCxn id="72" idx="4"/>
          </p:cNvCxnSpPr>
          <p:nvPr/>
        </p:nvCxnSpPr>
        <p:spPr>
          <a:xfrm flipV="1">
            <a:off x="4058642" y="3690636"/>
            <a:ext cx="0" cy="7876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78" idx="0"/>
            <a:endCxn id="74" idx="4"/>
          </p:cNvCxnSpPr>
          <p:nvPr/>
        </p:nvCxnSpPr>
        <p:spPr>
          <a:xfrm rot="16200000" flipV="1">
            <a:off x="4664848" y="4070171"/>
            <a:ext cx="780499" cy="214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4444366" y="3384337"/>
            <a:ext cx="514300" cy="267834"/>
          </a:xfrm>
          <a:prstGeom prst="rect">
            <a:avLst/>
          </a:prstGeom>
          <a:noFill/>
        </p:spPr>
        <p:txBody>
          <a:bodyPr wrap="square" lIns="51883" tIns="25942" rIns="51883" bIns="25942" rtlCol="0">
            <a:spAutoFit/>
          </a:bodyPr>
          <a:lstStyle/>
          <a:p>
            <a:r>
              <a:rPr lang="en-US" sz="1400" b="1" dirty="0"/>
              <a:t>3</a:t>
            </a:r>
          </a:p>
        </p:txBody>
      </p:sp>
      <p:sp>
        <p:nvSpPr>
          <p:cNvPr id="87" name="TextBox 86"/>
          <p:cNvSpPr txBox="1"/>
          <p:nvPr/>
        </p:nvSpPr>
        <p:spPr>
          <a:xfrm>
            <a:off x="4508654" y="4339864"/>
            <a:ext cx="514300" cy="267834"/>
          </a:xfrm>
          <a:prstGeom prst="rect">
            <a:avLst/>
          </a:prstGeom>
          <a:noFill/>
        </p:spPr>
        <p:txBody>
          <a:bodyPr wrap="square" lIns="51883" tIns="25942" rIns="51883" bIns="25942" rtlCol="0">
            <a:spAutoFit/>
          </a:bodyPr>
          <a:lstStyle/>
          <a:p>
            <a:r>
              <a:rPr lang="en-US" sz="1400" b="1" dirty="0"/>
              <a:t>3</a:t>
            </a:r>
          </a:p>
        </p:txBody>
      </p:sp>
      <p:sp>
        <p:nvSpPr>
          <p:cNvPr id="88" name="TextBox 87"/>
          <p:cNvSpPr txBox="1"/>
          <p:nvPr/>
        </p:nvSpPr>
        <p:spPr>
          <a:xfrm>
            <a:off x="3908637" y="3946051"/>
            <a:ext cx="514300" cy="267834"/>
          </a:xfrm>
          <a:prstGeom prst="rect">
            <a:avLst/>
          </a:prstGeom>
          <a:noFill/>
        </p:spPr>
        <p:txBody>
          <a:bodyPr wrap="square" lIns="51883" tIns="25942" rIns="51883" bIns="25942" rtlCol="0">
            <a:spAutoFit/>
          </a:bodyPr>
          <a:lstStyle/>
          <a:p>
            <a:r>
              <a:rPr lang="en-US" sz="1400" b="1" dirty="0"/>
              <a:t>2</a:t>
            </a:r>
          </a:p>
        </p:txBody>
      </p:sp>
      <p:sp>
        <p:nvSpPr>
          <p:cNvPr id="89" name="TextBox 88"/>
          <p:cNvSpPr txBox="1"/>
          <p:nvPr/>
        </p:nvSpPr>
        <p:spPr>
          <a:xfrm>
            <a:off x="5065812" y="3946051"/>
            <a:ext cx="514300" cy="267834"/>
          </a:xfrm>
          <a:prstGeom prst="rect">
            <a:avLst/>
          </a:prstGeom>
          <a:noFill/>
        </p:spPr>
        <p:txBody>
          <a:bodyPr wrap="square" lIns="51883" tIns="25942" rIns="51883" bIns="25942" rtlCol="0">
            <a:spAutoFit/>
          </a:bodyPr>
          <a:lstStyle/>
          <a:p>
            <a:r>
              <a:rPr lang="en-US" sz="1400" b="1" dirty="0"/>
              <a:t>2</a:t>
            </a:r>
          </a:p>
        </p:txBody>
      </p:sp>
      <p:sp>
        <p:nvSpPr>
          <p:cNvPr id="90" name="TextBox 89"/>
          <p:cNvSpPr txBox="1"/>
          <p:nvPr/>
        </p:nvSpPr>
        <p:spPr>
          <a:xfrm>
            <a:off x="4251504" y="4077322"/>
            <a:ext cx="514300" cy="267834"/>
          </a:xfrm>
          <a:prstGeom prst="rect">
            <a:avLst/>
          </a:prstGeom>
          <a:noFill/>
        </p:spPr>
        <p:txBody>
          <a:bodyPr wrap="square" lIns="51883" tIns="25942" rIns="51883" bIns="25942" rtlCol="0">
            <a:spAutoFit/>
          </a:bodyPr>
          <a:lstStyle/>
          <a:p>
            <a:r>
              <a:rPr lang="en-US" sz="1400" b="1" dirty="0"/>
              <a:t>2</a:t>
            </a:r>
          </a:p>
        </p:txBody>
      </p:sp>
      <p:sp>
        <p:nvSpPr>
          <p:cNvPr id="91" name="TextBox 90"/>
          <p:cNvSpPr txBox="1"/>
          <p:nvPr/>
        </p:nvSpPr>
        <p:spPr>
          <a:xfrm>
            <a:off x="4337220" y="3683509"/>
            <a:ext cx="514300" cy="267834"/>
          </a:xfrm>
          <a:prstGeom prst="rect">
            <a:avLst/>
          </a:prstGeom>
          <a:noFill/>
        </p:spPr>
        <p:txBody>
          <a:bodyPr wrap="square" lIns="51883" tIns="25942" rIns="51883" bIns="25942" rtlCol="0">
            <a:spAutoFit/>
          </a:bodyPr>
          <a:lstStyle/>
          <a:p>
            <a:r>
              <a:rPr lang="en-US" sz="1400" b="1" dirty="0"/>
              <a:t>1</a:t>
            </a:r>
          </a:p>
        </p:txBody>
      </p:sp>
      <p:cxnSp>
        <p:nvCxnSpPr>
          <p:cNvPr id="93" name="Straight Arrow Connector 92"/>
          <p:cNvCxnSpPr/>
          <p:nvPr/>
        </p:nvCxnSpPr>
        <p:spPr>
          <a:xfrm>
            <a:off x="3409163" y="3990548"/>
            <a:ext cx="514765" cy="9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5210729" y="3989636"/>
            <a:ext cx="514765" cy="9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7049727" y="4013425"/>
            <a:ext cx="514765" cy="9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Θέση υποσέλιδου 2"/>
          <p:cNvSpPr>
            <a:spLocks noGrp="1"/>
          </p:cNvSpPr>
          <p:nvPr>
            <p:ph type="ftr" sz="quarter" idx="11"/>
          </p:nvPr>
        </p:nvSpPr>
        <p:spPr/>
        <p:txBody>
          <a:bodyPr/>
          <a:lstStyle/>
          <a:p>
            <a:pPr algn="ctr">
              <a:defRPr/>
            </a:pPr>
            <a:r>
              <a:rPr lang="pt-BR" smtClean="0"/>
              <a:t>Papadakis &amp; Palpanas, WWW 2018, April 2018</a:t>
            </a:r>
            <a:endParaRPr lang="en-US" dirty="0"/>
          </a:p>
        </p:txBody>
      </p:sp>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62" y="2027177"/>
            <a:ext cx="1695926" cy="4330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328" y="3372783"/>
            <a:ext cx="1550477" cy="138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7E46E34C-DF4F-43C8-9B01-5546C481D7C1}" type="slidenum">
              <a:rPr lang="el-GR" smtClean="0"/>
              <a:t>100</a:t>
            </a:fld>
            <a:endParaRPr lang="el-GR"/>
          </a:p>
        </p:txBody>
      </p:sp>
    </p:spTree>
    <p:extLst>
      <p:ext uri="{BB962C8B-B14F-4D97-AF65-F5344CB8AC3E}">
        <p14:creationId xmlns:p14="http://schemas.microsoft.com/office/powerpoint/2010/main" val="69345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linds(horizontal)">
                                      <p:cBhvr>
                                        <p:cTn id="16" dur="500"/>
                                        <p:tgtEl>
                                          <p:spTgt spid="2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linds(horizontal)">
                                      <p:cBhvr>
                                        <p:cTn id="19" dur="500"/>
                                        <p:tgtEl>
                                          <p:spTgt spid="2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linds(horizontal)">
                                      <p:cBhvr>
                                        <p:cTn id="25" dur="500"/>
                                        <p:tgtEl>
                                          <p:spTgt spid="3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linds(horizontal)">
                                      <p:cBhvr>
                                        <p:cTn id="28" dur="500"/>
                                        <p:tgtEl>
                                          <p:spTgt spid="31"/>
                                        </p:tgtEl>
                                      </p:cBhvr>
                                    </p:animEffect>
                                  </p:childTnLst>
                                </p:cTn>
                              </p:par>
                              <p:par>
                                <p:cTn id="29" presetID="3" presetClass="entr" presetSubtype="1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linds(horizontal)">
                                      <p:cBhvr>
                                        <p:cTn id="31" dur="500"/>
                                        <p:tgtEl>
                                          <p:spTgt spid="32"/>
                                        </p:tgtEl>
                                      </p:cBhvr>
                                    </p:animEffect>
                                  </p:childTnLst>
                                </p:cTn>
                              </p:par>
                              <p:par>
                                <p:cTn id="32" presetID="3" presetClass="entr" presetSubtype="1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linds(horizontal)">
                                      <p:cBhvr>
                                        <p:cTn id="34" dur="500"/>
                                        <p:tgtEl>
                                          <p:spTgt spid="33"/>
                                        </p:tgtEl>
                                      </p:cBhvr>
                                    </p:animEffect>
                                  </p:childTnLst>
                                </p:cTn>
                              </p:par>
                              <p:par>
                                <p:cTn id="35" presetID="3" presetClass="entr" presetSubtype="1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linds(horizontal)">
                                      <p:cBhvr>
                                        <p:cTn id="37" dur="500"/>
                                        <p:tgtEl>
                                          <p:spTgt spid="34"/>
                                        </p:tgtEl>
                                      </p:cBhvr>
                                    </p:animEffect>
                                  </p:childTnLst>
                                </p:cTn>
                              </p:par>
                              <p:par>
                                <p:cTn id="38" presetID="3" presetClass="entr" presetSubtype="1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blinds(horizontal)">
                                      <p:cBhvr>
                                        <p:cTn id="40" dur="500"/>
                                        <p:tgtEl>
                                          <p:spTgt spid="35"/>
                                        </p:tgtEl>
                                      </p:cBhvr>
                                    </p:animEffect>
                                  </p:childTnLst>
                                </p:cTn>
                              </p:par>
                              <p:par>
                                <p:cTn id="41" presetID="3" presetClass="entr" presetSubtype="1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blinds(horizontal)">
                                      <p:cBhvr>
                                        <p:cTn id="43" dur="500"/>
                                        <p:tgtEl>
                                          <p:spTgt spid="36"/>
                                        </p:tgtEl>
                                      </p:cBhvr>
                                    </p:animEffect>
                                  </p:childTnLst>
                                </p:cTn>
                              </p:par>
                              <p:par>
                                <p:cTn id="44" presetID="3" presetClass="entr" presetSubtype="10"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linds(horizontal)">
                                      <p:cBhvr>
                                        <p:cTn id="46" dur="500"/>
                                        <p:tgtEl>
                                          <p:spTgt spid="37"/>
                                        </p:tgtEl>
                                      </p:cBhvr>
                                    </p:animEffect>
                                  </p:childTnLst>
                                </p:cTn>
                              </p:par>
                              <p:par>
                                <p:cTn id="47" presetID="3" presetClass="entr" presetSubtype="1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blinds(horizontal)">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72"/>
                                        </p:tgtEl>
                                        <p:attrNameLst>
                                          <p:attrName>style.visibility</p:attrName>
                                        </p:attrNameLst>
                                      </p:cBhvr>
                                      <p:to>
                                        <p:strVal val="visible"/>
                                      </p:to>
                                    </p:set>
                                    <p:animEffect transition="in" filter="blinds(horizontal)">
                                      <p:cBhvr>
                                        <p:cTn id="54" dur="500"/>
                                        <p:tgtEl>
                                          <p:spTgt spid="72"/>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blinds(horizontal)">
                                      <p:cBhvr>
                                        <p:cTn id="57" dur="500"/>
                                        <p:tgtEl>
                                          <p:spTgt spid="73"/>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blinds(horizontal)">
                                      <p:cBhvr>
                                        <p:cTn id="60" dur="500"/>
                                        <p:tgtEl>
                                          <p:spTgt spid="74"/>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animEffect transition="in" filter="blinds(horizontal)">
                                      <p:cBhvr>
                                        <p:cTn id="63" dur="500"/>
                                        <p:tgtEl>
                                          <p:spTgt spid="7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blinds(horizontal)">
                                      <p:cBhvr>
                                        <p:cTn id="66" dur="500"/>
                                        <p:tgtEl>
                                          <p:spTgt spid="76"/>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animEffect transition="in" filter="blinds(horizontal)">
                                      <p:cBhvr>
                                        <p:cTn id="69" dur="500"/>
                                        <p:tgtEl>
                                          <p:spTgt spid="77"/>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78"/>
                                        </p:tgtEl>
                                        <p:attrNameLst>
                                          <p:attrName>style.visibility</p:attrName>
                                        </p:attrNameLst>
                                      </p:cBhvr>
                                      <p:to>
                                        <p:strVal val="visible"/>
                                      </p:to>
                                    </p:set>
                                    <p:animEffect transition="in" filter="blinds(horizontal)">
                                      <p:cBhvr>
                                        <p:cTn id="72" dur="500"/>
                                        <p:tgtEl>
                                          <p:spTgt spid="7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blinds(horizontal)">
                                      <p:cBhvr>
                                        <p:cTn id="75" dur="500"/>
                                        <p:tgtEl>
                                          <p:spTgt spid="79"/>
                                        </p:tgtEl>
                                      </p:cBhvr>
                                    </p:animEffect>
                                  </p:childTnLst>
                                </p:cTn>
                              </p:par>
                              <p:par>
                                <p:cTn id="76" presetID="3" presetClass="entr" presetSubtype="10" fill="hold" nodeType="withEffect">
                                  <p:stCondLst>
                                    <p:cond delay="0"/>
                                  </p:stCondLst>
                                  <p:childTnLst>
                                    <p:set>
                                      <p:cBhvr>
                                        <p:cTn id="77" dur="1" fill="hold">
                                          <p:stCondLst>
                                            <p:cond delay="0"/>
                                          </p:stCondLst>
                                        </p:cTn>
                                        <p:tgtEl>
                                          <p:spTgt spid="80"/>
                                        </p:tgtEl>
                                        <p:attrNameLst>
                                          <p:attrName>style.visibility</p:attrName>
                                        </p:attrNameLst>
                                      </p:cBhvr>
                                      <p:to>
                                        <p:strVal val="visible"/>
                                      </p:to>
                                    </p:set>
                                    <p:animEffect transition="in" filter="blinds(horizontal)">
                                      <p:cBhvr>
                                        <p:cTn id="78" dur="500"/>
                                        <p:tgtEl>
                                          <p:spTgt spid="80"/>
                                        </p:tgtEl>
                                      </p:cBhvr>
                                    </p:animEffect>
                                  </p:childTnLst>
                                </p:cTn>
                              </p:par>
                              <p:par>
                                <p:cTn id="79" presetID="3" presetClass="entr" presetSubtype="10" fill="hold" nodeType="with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blinds(horizontal)">
                                      <p:cBhvr>
                                        <p:cTn id="81" dur="500"/>
                                        <p:tgtEl>
                                          <p:spTgt spid="81"/>
                                        </p:tgtEl>
                                      </p:cBhvr>
                                    </p:animEffect>
                                  </p:childTnLst>
                                </p:cTn>
                              </p:par>
                              <p:par>
                                <p:cTn id="82" presetID="3" presetClass="entr" presetSubtype="10" fill="hold" nodeType="withEffect">
                                  <p:stCondLst>
                                    <p:cond delay="0"/>
                                  </p:stCondLst>
                                  <p:childTnLst>
                                    <p:set>
                                      <p:cBhvr>
                                        <p:cTn id="83" dur="1" fill="hold">
                                          <p:stCondLst>
                                            <p:cond delay="0"/>
                                          </p:stCondLst>
                                        </p:cTn>
                                        <p:tgtEl>
                                          <p:spTgt spid="82"/>
                                        </p:tgtEl>
                                        <p:attrNameLst>
                                          <p:attrName>style.visibility</p:attrName>
                                        </p:attrNameLst>
                                      </p:cBhvr>
                                      <p:to>
                                        <p:strVal val="visible"/>
                                      </p:to>
                                    </p:set>
                                    <p:animEffect transition="in" filter="blinds(horizontal)">
                                      <p:cBhvr>
                                        <p:cTn id="84" dur="500"/>
                                        <p:tgtEl>
                                          <p:spTgt spid="82"/>
                                        </p:tgtEl>
                                      </p:cBhvr>
                                    </p:animEffect>
                                  </p:childTnLst>
                                </p:cTn>
                              </p:par>
                              <p:par>
                                <p:cTn id="85" presetID="3" presetClass="entr" presetSubtype="10" fill="hold" nodeType="with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blinds(horizontal)">
                                      <p:cBhvr>
                                        <p:cTn id="87" dur="500"/>
                                        <p:tgtEl>
                                          <p:spTgt spid="83"/>
                                        </p:tgtEl>
                                      </p:cBhvr>
                                    </p:animEffect>
                                  </p:childTnLst>
                                </p:cTn>
                              </p:par>
                              <p:par>
                                <p:cTn id="88" presetID="3" presetClass="entr" presetSubtype="10" fill="hold" nodeType="withEffect">
                                  <p:stCondLst>
                                    <p:cond delay="0"/>
                                  </p:stCondLst>
                                  <p:childTnLst>
                                    <p:set>
                                      <p:cBhvr>
                                        <p:cTn id="89" dur="1" fill="hold">
                                          <p:stCondLst>
                                            <p:cond delay="0"/>
                                          </p:stCondLst>
                                        </p:cTn>
                                        <p:tgtEl>
                                          <p:spTgt spid="84"/>
                                        </p:tgtEl>
                                        <p:attrNameLst>
                                          <p:attrName>style.visibility</p:attrName>
                                        </p:attrNameLst>
                                      </p:cBhvr>
                                      <p:to>
                                        <p:strVal val="visible"/>
                                      </p:to>
                                    </p:set>
                                    <p:animEffect transition="in" filter="blinds(horizontal)">
                                      <p:cBhvr>
                                        <p:cTn id="90" dur="500"/>
                                        <p:tgtEl>
                                          <p:spTgt spid="84"/>
                                        </p:tgtEl>
                                      </p:cBhvr>
                                    </p:animEffect>
                                  </p:childTnLst>
                                </p:cTn>
                              </p:par>
                              <p:par>
                                <p:cTn id="91" presetID="3" presetClass="entr" presetSubtype="10" fill="hold" nodeType="withEffect">
                                  <p:stCondLst>
                                    <p:cond delay="0"/>
                                  </p:stCondLst>
                                  <p:childTnLst>
                                    <p:set>
                                      <p:cBhvr>
                                        <p:cTn id="92" dur="1" fill="hold">
                                          <p:stCondLst>
                                            <p:cond delay="0"/>
                                          </p:stCondLst>
                                        </p:cTn>
                                        <p:tgtEl>
                                          <p:spTgt spid="85"/>
                                        </p:tgtEl>
                                        <p:attrNameLst>
                                          <p:attrName>style.visibility</p:attrName>
                                        </p:attrNameLst>
                                      </p:cBhvr>
                                      <p:to>
                                        <p:strVal val="visible"/>
                                      </p:to>
                                    </p:set>
                                    <p:animEffect transition="in" filter="blinds(horizontal)">
                                      <p:cBhvr>
                                        <p:cTn id="93" dur="500"/>
                                        <p:tgtEl>
                                          <p:spTgt spid="85"/>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86"/>
                                        </p:tgtEl>
                                        <p:attrNameLst>
                                          <p:attrName>style.visibility</p:attrName>
                                        </p:attrNameLst>
                                      </p:cBhvr>
                                      <p:to>
                                        <p:strVal val="visible"/>
                                      </p:to>
                                    </p:set>
                                    <p:animEffect transition="in" filter="blinds(horizontal)">
                                      <p:cBhvr>
                                        <p:cTn id="96" dur="500"/>
                                        <p:tgtEl>
                                          <p:spTgt spid="86"/>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87"/>
                                        </p:tgtEl>
                                        <p:attrNameLst>
                                          <p:attrName>style.visibility</p:attrName>
                                        </p:attrNameLst>
                                      </p:cBhvr>
                                      <p:to>
                                        <p:strVal val="visible"/>
                                      </p:to>
                                    </p:set>
                                    <p:animEffect transition="in" filter="blinds(horizontal)">
                                      <p:cBhvr>
                                        <p:cTn id="99" dur="500"/>
                                        <p:tgtEl>
                                          <p:spTgt spid="87"/>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88"/>
                                        </p:tgtEl>
                                        <p:attrNameLst>
                                          <p:attrName>style.visibility</p:attrName>
                                        </p:attrNameLst>
                                      </p:cBhvr>
                                      <p:to>
                                        <p:strVal val="visible"/>
                                      </p:to>
                                    </p:set>
                                    <p:animEffect transition="in" filter="blinds(horizontal)">
                                      <p:cBhvr>
                                        <p:cTn id="102" dur="500"/>
                                        <p:tgtEl>
                                          <p:spTgt spid="88"/>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89"/>
                                        </p:tgtEl>
                                        <p:attrNameLst>
                                          <p:attrName>style.visibility</p:attrName>
                                        </p:attrNameLst>
                                      </p:cBhvr>
                                      <p:to>
                                        <p:strVal val="visible"/>
                                      </p:to>
                                    </p:set>
                                    <p:animEffect transition="in" filter="blinds(horizontal)">
                                      <p:cBhvr>
                                        <p:cTn id="105" dur="500"/>
                                        <p:tgtEl>
                                          <p:spTgt spid="89"/>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90"/>
                                        </p:tgtEl>
                                        <p:attrNameLst>
                                          <p:attrName>style.visibility</p:attrName>
                                        </p:attrNameLst>
                                      </p:cBhvr>
                                      <p:to>
                                        <p:strVal val="visible"/>
                                      </p:to>
                                    </p:set>
                                    <p:animEffect transition="in" filter="blinds(horizontal)">
                                      <p:cBhvr>
                                        <p:cTn id="108" dur="500"/>
                                        <p:tgtEl>
                                          <p:spTgt spid="90"/>
                                        </p:tgtEl>
                                      </p:cBhvr>
                                    </p:animEffect>
                                  </p:childTnLst>
                                </p:cTn>
                              </p:par>
                              <p:par>
                                <p:cTn id="109" presetID="3" presetClass="entr" presetSubtype="10" fill="hold" grpId="0" nodeType="withEffect">
                                  <p:stCondLst>
                                    <p:cond delay="0"/>
                                  </p:stCondLst>
                                  <p:childTnLst>
                                    <p:set>
                                      <p:cBhvr>
                                        <p:cTn id="110" dur="1" fill="hold">
                                          <p:stCondLst>
                                            <p:cond delay="0"/>
                                          </p:stCondLst>
                                        </p:cTn>
                                        <p:tgtEl>
                                          <p:spTgt spid="91"/>
                                        </p:tgtEl>
                                        <p:attrNameLst>
                                          <p:attrName>style.visibility</p:attrName>
                                        </p:attrNameLst>
                                      </p:cBhvr>
                                      <p:to>
                                        <p:strVal val="visible"/>
                                      </p:to>
                                    </p:set>
                                    <p:animEffect transition="in" filter="blinds(horizontal)">
                                      <p:cBhvr>
                                        <p:cTn id="111" dur="500"/>
                                        <p:tgtEl>
                                          <p:spTgt spid="91"/>
                                        </p:tgtEl>
                                      </p:cBhvr>
                                    </p:animEffect>
                                  </p:childTnLst>
                                </p:cTn>
                              </p:par>
                              <p:par>
                                <p:cTn id="112" presetID="3" presetClass="entr" presetSubtype="10" fill="hold" nodeType="withEffect">
                                  <p:stCondLst>
                                    <p:cond delay="0"/>
                                  </p:stCondLst>
                                  <p:childTnLst>
                                    <p:set>
                                      <p:cBhvr>
                                        <p:cTn id="113" dur="1" fill="hold">
                                          <p:stCondLst>
                                            <p:cond delay="0"/>
                                          </p:stCondLst>
                                        </p:cTn>
                                        <p:tgtEl>
                                          <p:spTgt spid="93"/>
                                        </p:tgtEl>
                                        <p:attrNameLst>
                                          <p:attrName>style.visibility</p:attrName>
                                        </p:attrNameLst>
                                      </p:cBhvr>
                                      <p:to>
                                        <p:strVal val="visible"/>
                                      </p:to>
                                    </p:set>
                                    <p:animEffect transition="in" filter="blinds(horizontal)">
                                      <p:cBhvr>
                                        <p:cTn id="114" dur="500"/>
                                        <p:tgtEl>
                                          <p:spTgt spid="93"/>
                                        </p:tgtEl>
                                      </p:cBhvr>
                                    </p:animEffect>
                                  </p:childTnLst>
                                </p:cTn>
                              </p:par>
                            </p:childTnLst>
                          </p:cTn>
                        </p:par>
                      </p:childTnLst>
                    </p:cTn>
                  </p:par>
                  <p:par>
                    <p:cTn id="115" fill="hold">
                      <p:stCondLst>
                        <p:cond delay="indefinite"/>
                      </p:stCondLst>
                      <p:childTnLst>
                        <p:par>
                          <p:cTn id="116" fill="hold">
                            <p:stCondLst>
                              <p:cond delay="0"/>
                            </p:stCondLst>
                            <p:childTnLst>
                              <p:par>
                                <p:cTn id="117" presetID="3" presetClass="entr" presetSubtype="10" fill="hold" grpId="0" nodeType="clickEffect">
                                  <p:stCondLst>
                                    <p:cond delay="0"/>
                                  </p:stCondLst>
                                  <p:childTnLst>
                                    <p:set>
                                      <p:cBhvr>
                                        <p:cTn id="118" dur="1" fill="hold">
                                          <p:stCondLst>
                                            <p:cond delay="0"/>
                                          </p:stCondLst>
                                        </p:cTn>
                                        <p:tgtEl>
                                          <p:spTgt spid="44"/>
                                        </p:tgtEl>
                                        <p:attrNameLst>
                                          <p:attrName>style.visibility</p:attrName>
                                        </p:attrNameLst>
                                      </p:cBhvr>
                                      <p:to>
                                        <p:strVal val="visible"/>
                                      </p:to>
                                    </p:set>
                                    <p:animEffect transition="in" filter="blinds(horizontal)">
                                      <p:cBhvr>
                                        <p:cTn id="119" dur="500"/>
                                        <p:tgtEl>
                                          <p:spTgt spid="44"/>
                                        </p:tgtEl>
                                      </p:cBhvr>
                                    </p:animEffect>
                                  </p:childTnLst>
                                </p:cTn>
                              </p:par>
                              <p:par>
                                <p:cTn id="120" presetID="3" presetClass="entr" presetSubtype="10" fill="hold" grpId="0" nodeType="with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blinds(horizontal)">
                                      <p:cBhvr>
                                        <p:cTn id="122" dur="500"/>
                                        <p:tgtEl>
                                          <p:spTgt spid="45"/>
                                        </p:tgtEl>
                                      </p:cBhvr>
                                    </p:animEffect>
                                  </p:childTnLst>
                                </p:cTn>
                              </p:par>
                              <p:par>
                                <p:cTn id="123" presetID="3" presetClass="entr" presetSubtype="10" fill="hold" grpId="0" nodeType="withEffect">
                                  <p:stCondLst>
                                    <p:cond delay="0"/>
                                  </p:stCondLst>
                                  <p:childTnLst>
                                    <p:set>
                                      <p:cBhvr>
                                        <p:cTn id="124" dur="1" fill="hold">
                                          <p:stCondLst>
                                            <p:cond delay="0"/>
                                          </p:stCondLst>
                                        </p:cTn>
                                        <p:tgtEl>
                                          <p:spTgt spid="46"/>
                                        </p:tgtEl>
                                        <p:attrNameLst>
                                          <p:attrName>style.visibility</p:attrName>
                                        </p:attrNameLst>
                                      </p:cBhvr>
                                      <p:to>
                                        <p:strVal val="visible"/>
                                      </p:to>
                                    </p:set>
                                    <p:animEffect transition="in" filter="blinds(horizontal)">
                                      <p:cBhvr>
                                        <p:cTn id="125" dur="500"/>
                                        <p:tgtEl>
                                          <p:spTgt spid="46"/>
                                        </p:tgtEl>
                                      </p:cBhvr>
                                    </p:animEffect>
                                  </p:childTnLst>
                                </p:cTn>
                              </p:par>
                              <p:par>
                                <p:cTn id="126" presetID="3" presetClass="entr" presetSubtype="10" fill="hold" grpId="0" nodeType="withEffect">
                                  <p:stCondLst>
                                    <p:cond delay="0"/>
                                  </p:stCondLst>
                                  <p:childTnLst>
                                    <p:set>
                                      <p:cBhvr>
                                        <p:cTn id="127" dur="1" fill="hold">
                                          <p:stCondLst>
                                            <p:cond delay="0"/>
                                          </p:stCondLst>
                                        </p:cTn>
                                        <p:tgtEl>
                                          <p:spTgt spid="47"/>
                                        </p:tgtEl>
                                        <p:attrNameLst>
                                          <p:attrName>style.visibility</p:attrName>
                                        </p:attrNameLst>
                                      </p:cBhvr>
                                      <p:to>
                                        <p:strVal val="visible"/>
                                      </p:to>
                                    </p:set>
                                    <p:animEffect transition="in" filter="blinds(horizontal)">
                                      <p:cBhvr>
                                        <p:cTn id="128" dur="500"/>
                                        <p:tgtEl>
                                          <p:spTgt spid="47"/>
                                        </p:tgtEl>
                                      </p:cBhvr>
                                    </p:animEffect>
                                  </p:childTnLst>
                                </p:cTn>
                              </p:par>
                              <p:par>
                                <p:cTn id="129" presetID="3" presetClass="entr" presetSubtype="10" fill="hold" grpId="0" nodeType="withEffect">
                                  <p:stCondLst>
                                    <p:cond delay="0"/>
                                  </p:stCondLst>
                                  <p:childTnLst>
                                    <p:set>
                                      <p:cBhvr>
                                        <p:cTn id="130" dur="1" fill="hold">
                                          <p:stCondLst>
                                            <p:cond delay="0"/>
                                          </p:stCondLst>
                                        </p:cTn>
                                        <p:tgtEl>
                                          <p:spTgt spid="48"/>
                                        </p:tgtEl>
                                        <p:attrNameLst>
                                          <p:attrName>style.visibility</p:attrName>
                                        </p:attrNameLst>
                                      </p:cBhvr>
                                      <p:to>
                                        <p:strVal val="visible"/>
                                      </p:to>
                                    </p:set>
                                    <p:animEffect transition="in" filter="blinds(horizontal)">
                                      <p:cBhvr>
                                        <p:cTn id="131" dur="500"/>
                                        <p:tgtEl>
                                          <p:spTgt spid="48"/>
                                        </p:tgtEl>
                                      </p:cBhvr>
                                    </p:animEffect>
                                  </p:childTnLst>
                                </p:cTn>
                              </p:par>
                              <p:par>
                                <p:cTn id="132" presetID="3" presetClass="entr" presetSubtype="10" fill="hold" grpId="0" nodeType="with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blinds(horizontal)">
                                      <p:cBhvr>
                                        <p:cTn id="134" dur="500"/>
                                        <p:tgtEl>
                                          <p:spTgt spid="49"/>
                                        </p:tgtEl>
                                      </p:cBhvr>
                                    </p:animEffect>
                                  </p:childTnLst>
                                </p:cTn>
                              </p:par>
                              <p:par>
                                <p:cTn id="135" presetID="3" presetClass="entr" presetSubtype="10" fill="hold" grpId="0" nodeType="withEffect">
                                  <p:stCondLst>
                                    <p:cond delay="0"/>
                                  </p:stCondLst>
                                  <p:childTnLst>
                                    <p:set>
                                      <p:cBhvr>
                                        <p:cTn id="136" dur="1" fill="hold">
                                          <p:stCondLst>
                                            <p:cond delay="0"/>
                                          </p:stCondLst>
                                        </p:cTn>
                                        <p:tgtEl>
                                          <p:spTgt spid="50"/>
                                        </p:tgtEl>
                                        <p:attrNameLst>
                                          <p:attrName>style.visibility</p:attrName>
                                        </p:attrNameLst>
                                      </p:cBhvr>
                                      <p:to>
                                        <p:strVal val="visible"/>
                                      </p:to>
                                    </p:set>
                                    <p:animEffect transition="in" filter="blinds(horizontal)">
                                      <p:cBhvr>
                                        <p:cTn id="137" dur="500"/>
                                        <p:tgtEl>
                                          <p:spTgt spid="50"/>
                                        </p:tgtEl>
                                      </p:cBhvr>
                                    </p:animEffect>
                                  </p:childTnLst>
                                </p:cTn>
                              </p:par>
                              <p:par>
                                <p:cTn id="138" presetID="3" presetClass="entr" presetSubtype="10" fill="hold" grpId="0" nodeType="withEffect">
                                  <p:stCondLst>
                                    <p:cond delay="0"/>
                                  </p:stCondLst>
                                  <p:childTnLst>
                                    <p:set>
                                      <p:cBhvr>
                                        <p:cTn id="139" dur="1" fill="hold">
                                          <p:stCondLst>
                                            <p:cond delay="0"/>
                                          </p:stCondLst>
                                        </p:cTn>
                                        <p:tgtEl>
                                          <p:spTgt spid="51"/>
                                        </p:tgtEl>
                                        <p:attrNameLst>
                                          <p:attrName>style.visibility</p:attrName>
                                        </p:attrNameLst>
                                      </p:cBhvr>
                                      <p:to>
                                        <p:strVal val="visible"/>
                                      </p:to>
                                    </p:set>
                                    <p:animEffect transition="in" filter="blinds(horizontal)">
                                      <p:cBhvr>
                                        <p:cTn id="140" dur="500"/>
                                        <p:tgtEl>
                                          <p:spTgt spid="51"/>
                                        </p:tgtEl>
                                      </p:cBhvr>
                                    </p:animEffect>
                                  </p:childTnLst>
                                </p:cTn>
                              </p:par>
                              <p:par>
                                <p:cTn id="141" presetID="3" presetClass="entr" presetSubtype="10" fill="hold" nodeType="withEffect">
                                  <p:stCondLst>
                                    <p:cond delay="0"/>
                                  </p:stCondLst>
                                  <p:childTnLst>
                                    <p:set>
                                      <p:cBhvr>
                                        <p:cTn id="142" dur="1" fill="hold">
                                          <p:stCondLst>
                                            <p:cond delay="0"/>
                                          </p:stCondLst>
                                        </p:cTn>
                                        <p:tgtEl>
                                          <p:spTgt spid="52"/>
                                        </p:tgtEl>
                                        <p:attrNameLst>
                                          <p:attrName>style.visibility</p:attrName>
                                        </p:attrNameLst>
                                      </p:cBhvr>
                                      <p:to>
                                        <p:strVal val="visible"/>
                                      </p:to>
                                    </p:set>
                                    <p:animEffect transition="in" filter="blinds(horizontal)">
                                      <p:cBhvr>
                                        <p:cTn id="143" dur="500"/>
                                        <p:tgtEl>
                                          <p:spTgt spid="52"/>
                                        </p:tgtEl>
                                      </p:cBhvr>
                                    </p:animEffect>
                                  </p:childTnLst>
                                </p:cTn>
                              </p:par>
                              <p:par>
                                <p:cTn id="144" presetID="3" presetClass="entr" presetSubtype="10" fill="hold" nodeType="withEffect">
                                  <p:stCondLst>
                                    <p:cond delay="0"/>
                                  </p:stCondLst>
                                  <p:childTnLst>
                                    <p:set>
                                      <p:cBhvr>
                                        <p:cTn id="145" dur="1" fill="hold">
                                          <p:stCondLst>
                                            <p:cond delay="0"/>
                                          </p:stCondLst>
                                        </p:cTn>
                                        <p:tgtEl>
                                          <p:spTgt spid="53"/>
                                        </p:tgtEl>
                                        <p:attrNameLst>
                                          <p:attrName>style.visibility</p:attrName>
                                        </p:attrNameLst>
                                      </p:cBhvr>
                                      <p:to>
                                        <p:strVal val="visible"/>
                                      </p:to>
                                    </p:set>
                                    <p:animEffect transition="in" filter="blinds(horizontal)">
                                      <p:cBhvr>
                                        <p:cTn id="146" dur="500"/>
                                        <p:tgtEl>
                                          <p:spTgt spid="53"/>
                                        </p:tgtEl>
                                      </p:cBhvr>
                                    </p:animEffect>
                                  </p:childTnLst>
                                </p:cTn>
                              </p:par>
                              <p:par>
                                <p:cTn id="147" presetID="3" presetClass="entr" presetSubtype="10" fill="hold" nodeType="withEffect">
                                  <p:stCondLst>
                                    <p:cond delay="0"/>
                                  </p:stCondLst>
                                  <p:childTnLst>
                                    <p:set>
                                      <p:cBhvr>
                                        <p:cTn id="148" dur="1" fill="hold">
                                          <p:stCondLst>
                                            <p:cond delay="0"/>
                                          </p:stCondLst>
                                        </p:cTn>
                                        <p:tgtEl>
                                          <p:spTgt spid="100"/>
                                        </p:tgtEl>
                                        <p:attrNameLst>
                                          <p:attrName>style.visibility</p:attrName>
                                        </p:attrNameLst>
                                      </p:cBhvr>
                                      <p:to>
                                        <p:strVal val="visible"/>
                                      </p:to>
                                    </p:set>
                                    <p:animEffect transition="in" filter="blinds(horizontal)">
                                      <p:cBhvr>
                                        <p:cTn id="149" dur="500"/>
                                        <p:tgtEl>
                                          <p:spTgt spid="100"/>
                                        </p:tgtEl>
                                      </p:cBhvr>
                                    </p:animEffec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13315"/>
                                        </p:tgtEl>
                                        <p:attrNameLst>
                                          <p:attrName>style.visibility</p:attrName>
                                        </p:attrNameLst>
                                      </p:cBhvr>
                                      <p:to>
                                        <p:strVal val="visible"/>
                                      </p:to>
                                    </p:set>
                                  </p:childTnLst>
                                </p:cTn>
                              </p:par>
                              <p:par>
                                <p:cTn id="154" presetID="1" presetClass="entr" presetSubtype="0" fill="hold" nodeType="withEffect">
                                  <p:stCondLst>
                                    <p:cond delay="0"/>
                                  </p:stCondLst>
                                  <p:childTnLst>
                                    <p:set>
                                      <p:cBhvr>
                                        <p:cTn id="155"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27" grpId="0"/>
      <p:bldP spid="28" grpId="0" animBg="1"/>
      <p:bldP spid="29" grpId="0"/>
      <p:bldP spid="30" grpId="0" animBg="1"/>
      <p:bldP spid="31" grpId="0"/>
      <p:bldP spid="44" grpId="0" animBg="1"/>
      <p:bldP spid="45" grpId="0"/>
      <p:bldP spid="46" grpId="0" animBg="1"/>
      <p:bldP spid="47" grpId="0"/>
      <p:bldP spid="48" grpId="0" animBg="1"/>
      <p:bldP spid="49" grpId="0"/>
      <p:bldP spid="50" grpId="0" animBg="1"/>
      <p:bldP spid="51" grpId="0"/>
      <p:bldP spid="72" grpId="0" animBg="1"/>
      <p:bldP spid="73" grpId="0"/>
      <p:bldP spid="74" grpId="0" animBg="1"/>
      <p:bldP spid="75" grpId="0"/>
      <p:bldP spid="76" grpId="0" animBg="1"/>
      <p:bldP spid="77" grpId="0"/>
      <p:bldP spid="78" grpId="0" animBg="1"/>
      <p:bldP spid="79" grpId="0"/>
      <p:bldP spid="86" grpId="0"/>
      <p:bldP spid="87" grpId="0"/>
      <p:bldP spid="88" grpId="0"/>
      <p:bldP spid="89" grpId="0"/>
      <p:bldP spid="90" grpId="0"/>
      <p:bldP spid="9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4929"/>
            <a:ext cx="9144000" cy="721079"/>
          </a:xfrm>
        </p:spPr>
        <p:txBody>
          <a:bodyPr>
            <a:normAutofit fontScale="90000"/>
          </a:bodyPr>
          <a:lstStyle/>
          <a:p>
            <a:r>
              <a:rPr lang="en-US" dirty="0" smtClean="0"/>
              <a:t>Graph Building</a:t>
            </a:r>
            <a:endParaRPr lang="en-US" dirty="0"/>
          </a:p>
        </p:txBody>
      </p:sp>
      <p:sp>
        <p:nvSpPr>
          <p:cNvPr id="3" name="Content Placeholder 2"/>
          <p:cNvSpPr>
            <a:spLocks noGrp="1"/>
          </p:cNvSpPr>
          <p:nvPr>
            <p:ph sz="quarter" idx="4294967295"/>
          </p:nvPr>
        </p:nvSpPr>
        <p:spPr>
          <a:xfrm>
            <a:off x="679483" y="1011119"/>
            <a:ext cx="7852957" cy="4938161"/>
          </a:xfrm>
        </p:spPr>
        <p:txBody>
          <a:bodyPr/>
          <a:lstStyle/>
          <a:p>
            <a:pPr marL="0" indent="0">
              <a:buNone/>
            </a:pPr>
            <a:r>
              <a:rPr lang="en-US" sz="2400" dirty="0" smtClean="0"/>
              <a:t>For </a:t>
            </a:r>
            <a:r>
              <a:rPr lang="en-US" sz="2400" dirty="0"/>
              <a:t>every </a:t>
            </a:r>
            <a:r>
              <a:rPr lang="en-US" sz="2400" dirty="0" smtClean="0"/>
              <a:t>block:</a:t>
            </a:r>
            <a:endParaRPr lang="en-US" sz="2400" dirty="0"/>
          </a:p>
          <a:p>
            <a:r>
              <a:rPr lang="en-US" sz="2400" dirty="0" smtClean="0"/>
              <a:t>for </a:t>
            </a:r>
            <a:r>
              <a:rPr lang="en-US" sz="2400" dirty="0"/>
              <a:t>every entity →</a:t>
            </a:r>
            <a:r>
              <a:rPr lang="en-US" sz="2400" dirty="0">
                <a:latin typeface="Times New Roman"/>
                <a:cs typeface="Times New Roman"/>
              </a:rPr>
              <a:t> </a:t>
            </a:r>
            <a:r>
              <a:rPr lang="en-US" sz="2400" dirty="0"/>
              <a:t>add a node</a:t>
            </a:r>
          </a:p>
          <a:p>
            <a:r>
              <a:rPr lang="en-US" sz="2400" dirty="0" smtClean="0"/>
              <a:t>for </a:t>
            </a:r>
            <a:r>
              <a:rPr lang="en-US" sz="2400" dirty="0"/>
              <a:t>every pair of </a:t>
            </a:r>
            <a:r>
              <a:rPr lang="en-US" sz="2400" dirty="0" smtClean="0">
                <a:solidFill>
                  <a:srgbClr val="C00000"/>
                </a:solidFill>
              </a:rPr>
              <a:t>co-occurring</a:t>
            </a:r>
            <a:r>
              <a:rPr lang="en-US" sz="2400" dirty="0" smtClean="0"/>
              <a:t> entities </a:t>
            </a:r>
            <a:r>
              <a:rPr lang="en-US" sz="2400" dirty="0"/>
              <a:t>→</a:t>
            </a:r>
            <a:r>
              <a:rPr lang="en-US" sz="2400" dirty="0">
                <a:latin typeface="Times New Roman"/>
                <a:cs typeface="Times New Roman"/>
              </a:rPr>
              <a:t> </a:t>
            </a:r>
            <a:r>
              <a:rPr lang="en-US" sz="2400" dirty="0"/>
              <a:t>add an undirected edge</a:t>
            </a:r>
          </a:p>
          <a:p>
            <a:endParaRPr lang="en-US" sz="2400" dirty="0"/>
          </a:p>
          <a:p>
            <a:pPr marL="0" indent="0">
              <a:buNone/>
            </a:pPr>
            <a:r>
              <a:rPr lang="en-US" sz="2400" dirty="0"/>
              <a:t>Blocking graph:</a:t>
            </a:r>
          </a:p>
          <a:p>
            <a:r>
              <a:rPr lang="en-US" sz="2400" dirty="0"/>
              <a:t>It eliminates all </a:t>
            </a:r>
            <a:r>
              <a:rPr lang="en-US" sz="2400" dirty="0">
                <a:solidFill>
                  <a:srgbClr val="C00000"/>
                </a:solidFill>
              </a:rPr>
              <a:t>redundant</a:t>
            </a:r>
            <a:r>
              <a:rPr lang="en-US" sz="2400" dirty="0"/>
              <a:t> comparisons </a:t>
            </a:r>
            <a:r>
              <a:rPr lang="en-US" sz="2400" dirty="0" smtClean="0"/>
              <a:t>→ </a:t>
            </a:r>
            <a:br>
              <a:rPr lang="en-US" sz="2400" dirty="0" smtClean="0"/>
            </a:br>
            <a:r>
              <a:rPr lang="en-US" sz="2400" dirty="0" smtClean="0"/>
              <a:t>no parallel edges.</a:t>
            </a:r>
            <a:endParaRPr lang="en-US" sz="2400" dirty="0"/>
          </a:p>
          <a:p>
            <a:pPr>
              <a:buFont typeface="Arial" pitchFamily="34" charset="0"/>
              <a:buChar char="•"/>
            </a:pPr>
            <a:r>
              <a:rPr lang="en-US" sz="2400" dirty="0"/>
              <a:t>Low materialization cost → </a:t>
            </a:r>
            <a:r>
              <a:rPr lang="en-US" sz="2400" dirty="0" smtClean="0"/>
              <a:t/>
            </a:r>
            <a:br>
              <a:rPr lang="en-US" sz="2400" dirty="0" smtClean="0"/>
            </a:br>
            <a:r>
              <a:rPr lang="en-US" sz="2400" dirty="0" smtClean="0"/>
              <a:t>implicit materialization through </a:t>
            </a:r>
            <a:r>
              <a:rPr lang="en-US" sz="2400" dirty="0"/>
              <a:t>inverted </a:t>
            </a:r>
            <a:r>
              <a:rPr lang="en-US" sz="2400" dirty="0" smtClean="0"/>
              <a:t>indices</a:t>
            </a:r>
            <a:endParaRPr lang="en-US" sz="2400" dirty="0"/>
          </a:p>
          <a:p>
            <a:r>
              <a:rPr lang="en-US" sz="2300" dirty="0" smtClean="0"/>
              <a:t>Different from </a:t>
            </a:r>
            <a:r>
              <a:rPr lang="en-US" sz="2300" dirty="0" smtClean="0">
                <a:solidFill>
                  <a:srgbClr val="C00000"/>
                </a:solidFill>
              </a:rPr>
              <a:t>similarity graph</a:t>
            </a:r>
            <a:r>
              <a:rPr lang="en-US" sz="2300" dirty="0" smtClean="0"/>
              <a:t>!</a:t>
            </a:r>
            <a:endParaRPr lang="en-US" sz="2300" dirty="0"/>
          </a:p>
        </p:txBody>
      </p:sp>
      <p:sp>
        <p:nvSpPr>
          <p:cNvPr id="4" name="Θέση υποσέλιδου 3"/>
          <p:cNvSpPr>
            <a:spLocks noGrp="1"/>
          </p:cNvSpPr>
          <p:nvPr>
            <p:ph type="ftr" sz="quarter" idx="11"/>
          </p:nvPr>
        </p:nvSpPr>
        <p:spPr/>
        <p:txBody>
          <a:bodyPr/>
          <a:lstStyle/>
          <a:p>
            <a:pPr>
              <a:defRPr/>
            </a:pPr>
            <a:r>
              <a:rPr lang="pt-BR" smtClean="0"/>
              <a:t>Papadakis &amp; Palpanas, WWW 2018, April 2018</a:t>
            </a:r>
            <a:endParaRPr lang="en-US"/>
          </a:p>
        </p:txBody>
      </p:sp>
      <p:sp>
        <p:nvSpPr>
          <p:cNvPr id="5" name="Slide Number Placeholder 4"/>
          <p:cNvSpPr>
            <a:spLocks noGrp="1"/>
          </p:cNvSpPr>
          <p:nvPr>
            <p:ph type="sldNum" sz="quarter" idx="12"/>
          </p:nvPr>
        </p:nvSpPr>
        <p:spPr/>
        <p:txBody>
          <a:bodyPr/>
          <a:lstStyle/>
          <a:p>
            <a:fld id="{7E46E34C-DF4F-43C8-9B01-5546C481D7C1}" type="slidenum">
              <a:rPr lang="el-GR" smtClean="0"/>
              <a:t>101</a:t>
            </a:fld>
            <a:endParaRPr lang="el-GR"/>
          </a:p>
        </p:txBody>
      </p:sp>
    </p:spTree>
    <p:extLst>
      <p:ext uri="{BB962C8B-B14F-4D97-AF65-F5344CB8AC3E}">
        <p14:creationId xmlns:p14="http://schemas.microsoft.com/office/powerpoint/2010/main" val="47309082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2399"/>
            <a:ext cx="9144000" cy="721079"/>
          </a:xfrm>
        </p:spPr>
        <p:txBody>
          <a:bodyPr>
            <a:normAutofit fontScale="90000"/>
          </a:bodyPr>
          <a:lstStyle/>
          <a:p>
            <a:r>
              <a:rPr lang="en-US" dirty="0" smtClean="0"/>
              <a:t>Edge Weighting</a:t>
            </a:r>
            <a:endParaRPr lang="en-US" dirty="0"/>
          </a:p>
        </p:txBody>
      </p:sp>
      <p:sp>
        <p:nvSpPr>
          <p:cNvPr id="3" name="Content Placeholder 2"/>
          <p:cNvSpPr>
            <a:spLocks noGrp="1"/>
          </p:cNvSpPr>
          <p:nvPr>
            <p:ph sz="quarter" idx="4294967295"/>
          </p:nvPr>
        </p:nvSpPr>
        <p:spPr>
          <a:xfrm>
            <a:off x="395536" y="1011119"/>
            <a:ext cx="8208912" cy="4938161"/>
          </a:xfrm>
        </p:spPr>
        <p:txBody>
          <a:bodyPr>
            <a:normAutofit/>
          </a:bodyPr>
          <a:lstStyle/>
          <a:p>
            <a:pPr marL="0" indent="0">
              <a:buNone/>
            </a:pPr>
            <a:r>
              <a:rPr lang="en-US" sz="2400" dirty="0"/>
              <a:t>Five </a:t>
            </a:r>
            <a:r>
              <a:rPr lang="en-US" sz="2400" dirty="0" smtClean="0">
                <a:solidFill>
                  <a:srgbClr val="C00000"/>
                </a:solidFill>
              </a:rPr>
              <a:t>generic</a:t>
            </a:r>
            <a:r>
              <a:rPr lang="en-US" sz="2400" dirty="0" smtClean="0"/>
              <a:t>, </a:t>
            </a:r>
            <a:r>
              <a:rPr lang="en-US" sz="2400" dirty="0" smtClean="0">
                <a:solidFill>
                  <a:srgbClr val="C00000"/>
                </a:solidFill>
              </a:rPr>
              <a:t>attribute-agnostic</a:t>
            </a:r>
            <a:r>
              <a:rPr lang="en-US" sz="2400" dirty="0" smtClean="0"/>
              <a:t> </a:t>
            </a:r>
            <a:r>
              <a:rPr lang="en-US" sz="2400" dirty="0"/>
              <a:t>weighting schemes that rely on </a:t>
            </a:r>
            <a:r>
              <a:rPr lang="en-US" sz="2400" dirty="0" smtClean="0"/>
              <a:t>the following evidence</a:t>
            </a:r>
            <a:r>
              <a:rPr lang="en-US" sz="2400" dirty="0"/>
              <a:t>:</a:t>
            </a:r>
          </a:p>
          <a:p>
            <a:pPr marL="517525" indent="-336550"/>
            <a:r>
              <a:rPr lang="en-US" sz="2400" dirty="0"/>
              <a:t>the number of blocks shared by two entities</a:t>
            </a:r>
          </a:p>
          <a:p>
            <a:pPr marL="517525" indent="-336550"/>
            <a:r>
              <a:rPr lang="en-US" sz="2400" dirty="0"/>
              <a:t>the size of the common blocks</a:t>
            </a:r>
          </a:p>
          <a:p>
            <a:pPr marL="517525" indent="-336550"/>
            <a:r>
              <a:rPr lang="en-US" sz="2400" dirty="0"/>
              <a:t>the number of blocks or comparisons involving each entity.</a:t>
            </a:r>
          </a:p>
          <a:p>
            <a:pPr marL="518831" indent="-518831"/>
            <a:endParaRPr lang="en-US" sz="2400" dirty="0"/>
          </a:p>
          <a:p>
            <a:pPr marL="0" indent="0">
              <a:buNone/>
            </a:pPr>
            <a:r>
              <a:rPr lang="en-US" sz="2400" dirty="0"/>
              <a:t>Computational Cost:</a:t>
            </a:r>
          </a:p>
          <a:p>
            <a:pPr marL="517525" indent="-336550"/>
            <a:r>
              <a:rPr lang="en-US" sz="2400" dirty="0"/>
              <a:t>In theory, equal to executing all pair-wise comparisons in the given block collection.</a:t>
            </a:r>
          </a:p>
          <a:p>
            <a:pPr marL="517525" indent="-336550"/>
            <a:r>
              <a:rPr lang="en-US" sz="2400" dirty="0"/>
              <a:t>In practice, significantly lower because it does not employ string similarity metrics. </a:t>
            </a:r>
          </a:p>
        </p:txBody>
      </p:sp>
      <p:sp>
        <p:nvSpPr>
          <p:cNvPr id="4" name="Θέση υποσέλιδου 3"/>
          <p:cNvSpPr>
            <a:spLocks noGrp="1"/>
          </p:cNvSpPr>
          <p:nvPr>
            <p:ph type="ftr" sz="quarter" idx="11"/>
          </p:nvPr>
        </p:nvSpPr>
        <p:spPr/>
        <p:txBody>
          <a:bodyPr/>
          <a:lstStyle/>
          <a:p>
            <a:pPr>
              <a:defRPr/>
            </a:pPr>
            <a:r>
              <a:rPr lang="pt-BR" smtClean="0"/>
              <a:t>Papadakis &amp; Palpanas, WWW 2018, April 2018</a:t>
            </a:r>
            <a:endParaRPr lang="en-US"/>
          </a:p>
        </p:txBody>
      </p:sp>
      <p:sp>
        <p:nvSpPr>
          <p:cNvPr id="5" name="Slide Number Placeholder 4"/>
          <p:cNvSpPr>
            <a:spLocks noGrp="1"/>
          </p:cNvSpPr>
          <p:nvPr>
            <p:ph type="sldNum" sz="quarter" idx="12"/>
          </p:nvPr>
        </p:nvSpPr>
        <p:spPr/>
        <p:txBody>
          <a:bodyPr/>
          <a:lstStyle/>
          <a:p>
            <a:fld id="{7E46E34C-DF4F-43C8-9B01-5546C481D7C1}" type="slidenum">
              <a:rPr lang="el-GR" smtClean="0"/>
              <a:t>102</a:t>
            </a:fld>
            <a:endParaRPr lang="el-GR"/>
          </a:p>
        </p:txBody>
      </p:sp>
    </p:spTree>
    <p:extLst>
      <p:ext uri="{BB962C8B-B14F-4D97-AF65-F5344CB8AC3E}">
        <p14:creationId xmlns:p14="http://schemas.microsoft.com/office/powerpoint/2010/main" val="306176263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9392"/>
            <a:ext cx="9144000" cy="721079"/>
          </a:xfrm>
        </p:spPr>
        <p:txBody>
          <a:bodyPr>
            <a:normAutofit fontScale="90000"/>
          </a:bodyPr>
          <a:lstStyle/>
          <a:p>
            <a:r>
              <a:rPr lang="en-US" dirty="0" smtClean="0"/>
              <a:t>Weighting Schemes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4294967295"/>
              </p:nvPr>
            </p:nvSpPr>
            <p:spPr>
              <a:xfrm>
                <a:off x="639303" y="1108503"/>
                <a:ext cx="8504697" cy="6136921"/>
              </a:xfrm>
            </p:spPr>
            <p:txBody>
              <a:bodyPr/>
              <a:lstStyle/>
              <a:p>
                <a:pPr marL="518831" indent="-518831">
                  <a:buFont typeface="+mj-lt"/>
                  <a:buAutoNum type="arabicPeriod"/>
                </a:pPr>
                <a:r>
                  <a:rPr lang="en-US" sz="2000" dirty="0" smtClean="0"/>
                  <a:t>Aggregate </a:t>
                </a:r>
                <a:r>
                  <a:rPr lang="en-US" sz="2000" dirty="0"/>
                  <a:t>Reciprocal Comparisons Scheme (ARCS)</a:t>
                </a:r>
              </a:p>
              <a:p>
                <a:pPr marL="0" indent="0">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a:rPr>
                          </m:ctrlPr>
                        </m:sSubPr>
                        <m:e>
                          <m:r>
                            <a:rPr lang="en-US" sz="2000" b="0" i="1" smtClean="0">
                              <a:latin typeface="Cambria Math"/>
                            </a:rPr>
                            <m:t>𝑤</m:t>
                          </m:r>
                        </m:e>
                        <m:sub>
                          <m:r>
                            <a:rPr lang="en-US" sz="2000" b="0" i="1" smtClean="0">
                              <a:latin typeface="Cambria Math"/>
                            </a:rPr>
                            <m:t>𝑖𝑗</m:t>
                          </m:r>
                        </m:sub>
                      </m:sSub>
                      <m:r>
                        <a:rPr lang="en-US" sz="2000" b="0" i="1" smtClean="0">
                          <a:latin typeface="Cambria Math"/>
                        </a:rPr>
                        <m:t>=</m:t>
                      </m:r>
                      <m:nary>
                        <m:naryPr>
                          <m:chr m:val="∑"/>
                          <m:supHide m:val="on"/>
                          <m:ctrlPr>
                            <a:rPr lang="en-US" sz="2000" i="1">
                              <a:latin typeface="Cambria Math"/>
                            </a:rPr>
                          </m:ctrlPr>
                        </m:naryPr>
                        <m:sub>
                          <m:sSub>
                            <m:sSubPr>
                              <m:ctrlPr>
                                <a:rPr lang="en-US" sz="2000" b="0" i="1" smtClean="0">
                                  <a:latin typeface="Cambria Math"/>
                                </a:rPr>
                              </m:ctrlPr>
                            </m:sSubPr>
                            <m:e>
                              <m:r>
                                <a:rPr lang="en-US" sz="2000" b="0" i="1" smtClean="0">
                                  <a:latin typeface="Cambria Math"/>
                                </a:rPr>
                                <m:t>𝑏</m:t>
                              </m:r>
                            </m:e>
                            <m:sub>
                              <m:r>
                                <a:rPr lang="en-US" sz="2000" b="0" i="1" smtClean="0">
                                  <a:latin typeface="Cambria Math"/>
                                </a:rPr>
                                <m:t>𝑘</m:t>
                              </m:r>
                            </m:sub>
                          </m:sSub>
                          <m:r>
                            <m:rPr>
                              <m:brk m:alnAt="7"/>
                            </m:rPr>
                            <a:rPr lang="en-US" sz="2000" b="0" i="1" smtClean="0">
                              <a:latin typeface="Cambria Math"/>
                              <a:ea typeface="Cambria Math"/>
                            </a:rPr>
                            <m:t>∈</m:t>
                          </m:r>
                          <m:sSub>
                            <m:sSubPr>
                              <m:ctrlPr>
                                <a:rPr lang="en-US" sz="2000" b="0" i="1" smtClean="0">
                                  <a:latin typeface="Cambria Math"/>
                                  <a:ea typeface="Cambria Math"/>
                                </a:rPr>
                              </m:ctrlPr>
                            </m:sSubPr>
                            <m:e>
                              <m:r>
                                <a:rPr lang="en-US" sz="2000" b="0" i="1" smtClean="0">
                                  <a:latin typeface="Cambria Math"/>
                                  <a:ea typeface="Cambria Math"/>
                                </a:rPr>
                                <m:t>𝐵</m:t>
                              </m:r>
                            </m:e>
                            <m:sub>
                              <m:r>
                                <a:rPr lang="en-US" sz="2000" b="0" i="1" smtClean="0">
                                  <a:latin typeface="Cambria Math"/>
                                  <a:ea typeface="Cambria Math"/>
                                </a:rPr>
                                <m:t>𝑖𝑗</m:t>
                              </m:r>
                            </m:sub>
                          </m:sSub>
                        </m:sub>
                        <m:sup/>
                        <m:e>
                          <m:f>
                            <m:fPr>
                              <m:ctrlPr>
                                <a:rPr lang="en-US" sz="2000" i="1">
                                  <a:latin typeface="Cambria Math"/>
                                </a:rPr>
                              </m:ctrlPr>
                            </m:fPr>
                            <m:num>
                              <m:r>
                                <a:rPr lang="en-US" sz="2000" i="1">
                                  <a:latin typeface="Cambria Math"/>
                                </a:rPr>
                                <m:t>1</m:t>
                              </m:r>
                            </m:num>
                            <m:den>
                              <m:r>
                                <a:rPr lang="en-US" sz="2000" i="1">
                                  <a:latin typeface="Cambria Math"/>
                                </a:rPr>
                                <m:t>||</m:t>
                              </m:r>
                              <m:sSub>
                                <m:sSubPr>
                                  <m:ctrlPr>
                                    <a:rPr lang="en-US" sz="2000" i="1">
                                      <a:latin typeface="Cambria Math"/>
                                    </a:rPr>
                                  </m:ctrlPr>
                                </m:sSubPr>
                                <m:e>
                                  <m:r>
                                    <a:rPr lang="en-US" sz="2000" i="1">
                                      <a:latin typeface="Cambria Math"/>
                                    </a:rPr>
                                    <m:t>𝑏</m:t>
                                  </m:r>
                                </m:e>
                                <m:sub>
                                  <m:r>
                                    <a:rPr lang="en-US" sz="2000" i="1">
                                      <a:latin typeface="Cambria Math"/>
                                    </a:rPr>
                                    <m:t>𝑘</m:t>
                                  </m:r>
                                </m:sub>
                              </m:sSub>
                              <m:r>
                                <a:rPr lang="en-US" sz="2000" i="1">
                                  <a:latin typeface="Cambria Math"/>
                                </a:rPr>
                                <m:t>||</m:t>
                              </m:r>
                            </m:den>
                          </m:f>
                        </m:e>
                      </m:nary>
                    </m:oMath>
                  </m:oMathPara>
                </a14:m>
                <a:endParaRPr lang="en-US" sz="2000" dirty="0"/>
              </a:p>
              <a:p>
                <a:pPr marL="518831" indent="-518831">
                  <a:buFont typeface="+mj-lt"/>
                  <a:buAutoNum type="arabicPeriod" startAt="2"/>
                </a:pPr>
                <a:r>
                  <a:rPr lang="en-US" sz="2000" dirty="0"/>
                  <a:t>Common Blocks Scheme (CBS)</a:t>
                </a:r>
              </a:p>
              <a:p>
                <a:pPr marL="0" indent="0">
                  <a:buNone/>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𝑤</m:t>
                          </m:r>
                        </m:e>
                        <m:sub>
                          <m:r>
                            <a:rPr lang="en-US" sz="2000" i="1">
                              <a:latin typeface="Cambria Math"/>
                            </a:rPr>
                            <m:t>𝑖𝑗</m:t>
                          </m:r>
                        </m:sub>
                      </m:sSub>
                      <m:r>
                        <a:rPr lang="en-US" sz="2000" i="1">
                          <a:latin typeface="Cambria Math"/>
                        </a:rPr>
                        <m:t>=</m:t>
                      </m:r>
                      <m:sSub>
                        <m:sSubPr>
                          <m:ctrlPr>
                            <a:rPr lang="en-US" sz="2000" i="1">
                              <a:latin typeface="Cambria Math"/>
                              <a:ea typeface="Cambria Math"/>
                            </a:rPr>
                          </m:ctrlPr>
                        </m:sSubPr>
                        <m:e>
                          <m:r>
                            <a:rPr lang="en-US" sz="2000" b="0" i="1" smtClean="0">
                              <a:latin typeface="Cambria Math"/>
                              <a:ea typeface="Cambria Math"/>
                            </a:rPr>
                            <m:t>|</m:t>
                          </m:r>
                          <m:r>
                            <a:rPr lang="en-US" sz="2000" i="1">
                              <a:latin typeface="Cambria Math"/>
                              <a:ea typeface="Cambria Math"/>
                            </a:rPr>
                            <m:t>𝐵</m:t>
                          </m:r>
                        </m:e>
                        <m:sub>
                          <m:r>
                            <a:rPr lang="en-US" sz="2000" i="1">
                              <a:latin typeface="Cambria Math"/>
                              <a:ea typeface="Cambria Math"/>
                            </a:rPr>
                            <m:t>𝑖𝑗</m:t>
                          </m:r>
                        </m:sub>
                      </m:sSub>
                      <m:r>
                        <a:rPr lang="en-US" sz="2000" b="0" i="1" smtClean="0">
                          <a:latin typeface="Cambria Math"/>
                          <a:ea typeface="Cambria Math"/>
                        </a:rPr>
                        <m:t>|</m:t>
                      </m:r>
                    </m:oMath>
                  </m:oMathPara>
                </a14:m>
                <a:endParaRPr lang="en-US" sz="2000" dirty="0"/>
              </a:p>
              <a:p>
                <a:pPr marL="518831" indent="-518831">
                  <a:buFont typeface="+mj-lt"/>
                  <a:buAutoNum type="arabicPeriod" startAt="3"/>
                </a:pPr>
                <a:r>
                  <a:rPr lang="en-US" sz="2000" dirty="0"/>
                  <a:t>Enhanced Common Blocks Scheme (ECBS</a:t>
                </a:r>
                <a:r>
                  <a:rPr lang="en-US" sz="2000" dirty="0" smtClean="0"/>
                  <a:t>)</a:t>
                </a:r>
                <a:r>
                  <a:rPr lang="en-US" sz="2000" dirty="0"/>
                  <a:t>	</a:t>
                </a:r>
              </a:p>
              <a:p>
                <a:pPr marL="0" indent="0">
                  <a:buNone/>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𝑤</m:t>
                          </m:r>
                        </m:e>
                        <m:sub>
                          <m:r>
                            <a:rPr lang="en-US" sz="2000" i="1">
                              <a:latin typeface="Cambria Math"/>
                            </a:rPr>
                            <m:t>𝑖𝑗</m:t>
                          </m:r>
                        </m:sub>
                      </m:sSub>
                      <m:r>
                        <a:rPr lang="en-US" sz="2000" i="1">
                          <a:latin typeface="Cambria Math"/>
                        </a:rPr>
                        <m:t>=</m:t>
                      </m:r>
                      <m:sSub>
                        <m:sSubPr>
                          <m:ctrlPr>
                            <a:rPr lang="en-US" sz="2000" i="1">
                              <a:latin typeface="Cambria Math"/>
                              <a:ea typeface="Cambria Math"/>
                            </a:rPr>
                          </m:ctrlPr>
                        </m:sSubPr>
                        <m:e>
                          <m:r>
                            <a:rPr lang="en-US" sz="2000" i="1">
                              <a:latin typeface="Cambria Math"/>
                              <a:ea typeface="Cambria Math"/>
                            </a:rPr>
                            <m:t>|</m:t>
                          </m:r>
                          <m:r>
                            <a:rPr lang="en-US" sz="2000" i="1">
                              <a:latin typeface="Cambria Math"/>
                              <a:ea typeface="Cambria Math"/>
                            </a:rPr>
                            <m:t>𝐵</m:t>
                          </m:r>
                        </m:e>
                        <m:sub>
                          <m:r>
                            <a:rPr lang="en-US" sz="2000" i="1">
                              <a:latin typeface="Cambria Math"/>
                              <a:ea typeface="Cambria Math"/>
                            </a:rPr>
                            <m:t>𝑖𝑗</m:t>
                          </m:r>
                        </m:sub>
                      </m:sSub>
                      <m:r>
                        <a:rPr lang="en-US" sz="2000" i="1">
                          <a:latin typeface="Cambria Math"/>
                          <a:ea typeface="Cambria Math"/>
                        </a:rPr>
                        <m:t>|</m:t>
                      </m:r>
                      <m:r>
                        <a:rPr lang="en-US" sz="2000" i="1" smtClean="0">
                          <a:latin typeface="Cambria Math"/>
                          <a:ea typeface="Cambria Math"/>
                        </a:rPr>
                        <m:t>∙</m:t>
                      </m:r>
                      <m:func>
                        <m:funcPr>
                          <m:ctrlPr>
                            <a:rPr lang="en-US" sz="2000" i="1" smtClean="0">
                              <a:latin typeface="Cambria Math"/>
                              <a:ea typeface="Cambria Math"/>
                            </a:rPr>
                          </m:ctrlPr>
                        </m:funcPr>
                        <m:fName>
                          <m:r>
                            <m:rPr>
                              <m:sty m:val="p"/>
                            </m:rPr>
                            <a:rPr lang="en-US" sz="2000" i="0" smtClean="0">
                              <a:latin typeface="Cambria Math"/>
                              <a:ea typeface="Cambria Math"/>
                            </a:rPr>
                            <m:t>log</m:t>
                          </m:r>
                        </m:fName>
                        <m:e>
                          <m:f>
                            <m:fPr>
                              <m:ctrlPr>
                                <a:rPr lang="en-US" sz="2000" i="1" smtClean="0">
                                  <a:latin typeface="Cambria Math"/>
                                  <a:ea typeface="Cambria Math"/>
                                </a:rPr>
                              </m:ctrlPr>
                            </m:fPr>
                            <m:num>
                              <m:r>
                                <a:rPr lang="en-US" sz="2000" b="0" i="1" smtClean="0">
                                  <a:latin typeface="Cambria Math"/>
                                  <a:ea typeface="Cambria Math"/>
                                </a:rPr>
                                <m:t>|</m:t>
                              </m:r>
                              <m:r>
                                <a:rPr lang="en-US" sz="2000" b="0" i="1" smtClean="0">
                                  <a:latin typeface="Cambria Math"/>
                                  <a:ea typeface="Cambria Math"/>
                                </a:rPr>
                                <m:t>𝐵</m:t>
                              </m:r>
                              <m:r>
                                <a:rPr lang="en-US" sz="2000" b="0" i="1" smtClean="0">
                                  <a:latin typeface="Cambria Math"/>
                                  <a:ea typeface="Cambria Math"/>
                                </a:rPr>
                                <m:t>|</m:t>
                              </m:r>
                            </m:num>
                            <m:den>
                              <m:r>
                                <a:rPr lang="en-US" sz="2000" b="0" i="1" smtClean="0">
                                  <a:latin typeface="Cambria Math"/>
                                  <a:ea typeface="Cambria Math"/>
                                </a:rPr>
                                <m:t>|</m:t>
                              </m:r>
                              <m:sSub>
                                <m:sSubPr>
                                  <m:ctrlPr>
                                    <a:rPr lang="en-US" sz="2000" b="0" i="1" smtClean="0">
                                      <a:latin typeface="Cambria Math"/>
                                      <a:ea typeface="Cambria Math"/>
                                    </a:rPr>
                                  </m:ctrlPr>
                                </m:sSubPr>
                                <m:e>
                                  <m:r>
                                    <a:rPr lang="en-US" sz="2000" b="0" i="1" smtClean="0">
                                      <a:latin typeface="Cambria Math"/>
                                      <a:ea typeface="Cambria Math"/>
                                    </a:rPr>
                                    <m:t>𝐵</m:t>
                                  </m:r>
                                </m:e>
                                <m:sub>
                                  <m:r>
                                    <a:rPr lang="en-US" sz="2000" b="0" i="1" smtClean="0">
                                      <a:latin typeface="Cambria Math"/>
                                      <a:ea typeface="Cambria Math"/>
                                    </a:rPr>
                                    <m:t>𝑖</m:t>
                                  </m:r>
                                </m:sub>
                              </m:sSub>
                              <m:r>
                                <a:rPr lang="en-US" sz="2000" b="0" i="1" smtClean="0">
                                  <a:latin typeface="Cambria Math"/>
                                  <a:ea typeface="Cambria Math"/>
                                </a:rPr>
                                <m:t>|</m:t>
                              </m:r>
                            </m:den>
                          </m:f>
                          <m:r>
                            <a:rPr lang="en-US" sz="2000" i="1">
                              <a:latin typeface="Cambria Math"/>
                              <a:ea typeface="Cambria Math"/>
                            </a:rPr>
                            <m:t>∙</m:t>
                          </m:r>
                          <m:func>
                            <m:funcPr>
                              <m:ctrlPr>
                                <a:rPr lang="en-US" sz="2000" i="1">
                                  <a:latin typeface="Cambria Math"/>
                                  <a:ea typeface="Cambria Math"/>
                                </a:rPr>
                              </m:ctrlPr>
                            </m:funcPr>
                            <m:fName>
                              <m:r>
                                <m:rPr>
                                  <m:sty m:val="p"/>
                                </m:rPr>
                                <a:rPr lang="en-US" sz="2000">
                                  <a:latin typeface="Cambria Math"/>
                                  <a:ea typeface="Cambria Math"/>
                                </a:rPr>
                                <m:t>log</m:t>
                              </m:r>
                            </m:fName>
                            <m:e>
                              <m:f>
                                <m:fPr>
                                  <m:ctrlPr>
                                    <a:rPr lang="en-US" sz="2000" i="1">
                                      <a:latin typeface="Cambria Math"/>
                                      <a:ea typeface="Cambria Math"/>
                                    </a:rPr>
                                  </m:ctrlPr>
                                </m:fPr>
                                <m:num>
                                  <m:r>
                                    <a:rPr lang="en-US" sz="2000" i="1">
                                      <a:latin typeface="Cambria Math"/>
                                      <a:ea typeface="Cambria Math"/>
                                    </a:rPr>
                                    <m:t>|</m:t>
                                  </m:r>
                                  <m:r>
                                    <a:rPr lang="en-US" sz="2000" i="1">
                                      <a:latin typeface="Cambria Math"/>
                                      <a:ea typeface="Cambria Math"/>
                                    </a:rPr>
                                    <m:t>𝐵</m:t>
                                  </m:r>
                                  <m:r>
                                    <a:rPr lang="en-US" sz="2000" i="1">
                                      <a:latin typeface="Cambria Math"/>
                                      <a:ea typeface="Cambria Math"/>
                                    </a:rPr>
                                    <m:t>|</m:t>
                                  </m:r>
                                </m:num>
                                <m:den>
                                  <m:r>
                                    <a:rPr lang="en-US" sz="2000" i="1">
                                      <a:latin typeface="Cambria Math"/>
                                      <a:ea typeface="Cambria Math"/>
                                    </a:rPr>
                                    <m:t>|</m:t>
                                  </m:r>
                                  <m:sSub>
                                    <m:sSubPr>
                                      <m:ctrlPr>
                                        <a:rPr lang="en-US" sz="2000" i="1">
                                          <a:latin typeface="Cambria Math"/>
                                          <a:ea typeface="Cambria Math"/>
                                        </a:rPr>
                                      </m:ctrlPr>
                                    </m:sSubPr>
                                    <m:e>
                                      <m:r>
                                        <a:rPr lang="en-US" sz="2000" i="1">
                                          <a:latin typeface="Cambria Math"/>
                                          <a:ea typeface="Cambria Math"/>
                                        </a:rPr>
                                        <m:t>𝐵</m:t>
                                      </m:r>
                                    </m:e>
                                    <m:sub>
                                      <m:r>
                                        <a:rPr lang="en-US" sz="2000" b="0" i="1" smtClean="0">
                                          <a:latin typeface="Cambria Math"/>
                                          <a:ea typeface="Cambria Math"/>
                                        </a:rPr>
                                        <m:t>𝑗</m:t>
                                      </m:r>
                                    </m:sub>
                                  </m:sSub>
                                  <m:r>
                                    <a:rPr lang="en-US" sz="2000" i="1">
                                      <a:latin typeface="Cambria Math"/>
                                      <a:ea typeface="Cambria Math"/>
                                    </a:rPr>
                                    <m:t>|</m:t>
                                  </m:r>
                                </m:den>
                              </m:f>
                            </m:e>
                          </m:func>
                        </m:e>
                      </m:func>
                    </m:oMath>
                  </m:oMathPara>
                </a14:m>
                <a:endParaRPr lang="en-US" sz="2000" dirty="0"/>
              </a:p>
              <a:p>
                <a:pPr marL="518831" indent="-518831">
                  <a:buFont typeface="+mj-lt"/>
                  <a:buAutoNum type="arabicPeriod" startAt="4"/>
                </a:pPr>
                <a:r>
                  <a:rPr lang="en-US" sz="2000" dirty="0" err="1"/>
                  <a:t>Jaccard</a:t>
                </a:r>
                <a:r>
                  <a:rPr lang="en-US" sz="2000" dirty="0"/>
                  <a:t> Scheme (JS)</a:t>
                </a:r>
              </a:p>
              <a:p>
                <a:pPr marL="0" indent="0">
                  <a:buNone/>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𝑤</m:t>
                          </m:r>
                        </m:e>
                        <m:sub>
                          <m:r>
                            <a:rPr lang="en-US" sz="2000" i="1">
                              <a:latin typeface="Cambria Math"/>
                            </a:rPr>
                            <m:t>𝑖𝑗</m:t>
                          </m:r>
                        </m:sub>
                      </m:sSub>
                      <m:r>
                        <a:rPr lang="en-US" sz="2000" i="1">
                          <a:latin typeface="Cambria Math"/>
                        </a:rPr>
                        <m:t>=</m:t>
                      </m:r>
                      <m:f>
                        <m:fPr>
                          <m:ctrlPr>
                            <a:rPr lang="en-US" sz="2000" i="1" smtClean="0">
                              <a:latin typeface="Cambria Math"/>
                            </a:rPr>
                          </m:ctrlPr>
                        </m:fPr>
                        <m:num>
                          <m:sSub>
                            <m:sSubPr>
                              <m:ctrlPr>
                                <a:rPr lang="en-US" sz="2000" i="1">
                                  <a:latin typeface="Cambria Math"/>
                                  <a:ea typeface="Cambria Math"/>
                                </a:rPr>
                              </m:ctrlPr>
                            </m:sSubPr>
                            <m:e>
                              <m:r>
                                <a:rPr lang="en-US" sz="2000" i="1">
                                  <a:latin typeface="Cambria Math"/>
                                  <a:ea typeface="Cambria Math"/>
                                </a:rPr>
                                <m:t>|</m:t>
                              </m:r>
                              <m:r>
                                <a:rPr lang="en-US" sz="2000" i="1">
                                  <a:latin typeface="Cambria Math"/>
                                  <a:ea typeface="Cambria Math"/>
                                </a:rPr>
                                <m:t>𝐵</m:t>
                              </m:r>
                            </m:e>
                            <m:sub>
                              <m:r>
                                <a:rPr lang="en-US" sz="2000" i="1">
                                  <a:latin typeface="Cambria Math"/>
                                  <a:ea typeface="Cambria Math"/>
                                </a:rPr>
                                <m:t>𝑖𝑗</m:t>
                              </m:r>
                            </m:sub>
                          </m:sSub>
                          <m:r>
                            <a:rPr lang="en-US" sz="2000" i="1">
                              <a:latin typeface="Cambria Math"/>
                              <a:ea typeface="Cambria Math"/>
                            </a:rPr>
                            <m:t>|</m:t>
                          </m:r>
                        </m:num>
                        <m:den>
                          <m:sSub>
                            <m:sSubPr>
                              <m:ctrlPr>
                                <a:rPr lang="en-US" sz="2000" i="1">
                                  <a:latin typeface="Cambria Math"/>
                                  <a:ea typeface="Cambria Math"/>
                                </a:rPr>
                              </m:ctrlPr>
                            </m:sSubPr>
                            <m:e>
                              <m:d>
                                <m:dPr>
                                  <m:begChr m:val="|"/>
                                  <m:endChr m:val="|"/>
                                  <m:ctrlPr>
                                    <a:rPr lang="en-US" sz="2000" i="1">
                                      <a:latin typeface="Cambria Math"/>
                                      <a:ea typeface="Cambria Math"/>
                                    </a:rPr>
                                  </m:ctrlPr>
                                </m:dPr>
                                <m:e>
                                  <m:sSub>
                                    <m:sSubPr>
                                      <m:ctrlPr>
                                        <a:rPr lang="en-US" sz="2000" i="1">
                                          <a:latin typeface="Cambria Math"/>
                                          <a:ea typeface="Cambria Math"/>
                                        </a:rPr>
                                      </m:ctrlPr>
                                    </m:sSubPr>
                                    <m:e>
                                      <m:r>
                                        <a:rPr lang="en-US" sz="2000" i="1">
                                          <a:latin typeface="Cambria Math"/>
                                          <a:ea typeface="Cambria Math"/>
                                        </a:rPr>
                                        <m:t>𝐵</m:t>
                                      </m:r>
                                    </m:e>
                                    <m:sub>
                                      <m:r>
                                        <a:rPr lang="en-US" sz="2000" i="1">
                                          <a:latin typeface="Cambria Math"/>
                                          <a:ea typeface="Cambria Math"/>
                                        </a:rPr>
                                        <m:t>𝑖</m:t>
                                      </m:r>
                                    </m:sub>
                                  </m:sSub>
                                </m:e>
                              </m:d>
                              <m:r>
                                <a:rPr lang="en-US" sz="2000" b="0" i="1" smtClean="0">
                                  <a:latin typeface="Cambria Math"/>
                                  <a:ea typeface="Cambria Math"/>
                                </a:rPr>
                                <m:t>+</m:t>
                              </m:r>
                              <m:d>
                                <m:dPr>
                                  <m:begChr m:val="|"/>
                                  <m:endChr m:val="|"/>
                                  <m:ctrlPr>
                                    <a:rPr lang="en-US" sz="2000" i="1">
                                      <a:latin typeface="Cambria Math"/>
                                      <a:ea typeface="Cambria Math"/>
                                    </a:rPr>
                                  </m:ctrlPr>
                                </m:dPr>
                                <m:e>
                                  <m:sSub>
                                    <m:sSubPr>
                                      <m:ctrlPr>
                                        <a:rPr lang="en-US" sz="2000" i="1">
                                          <a:latin typeface="Cambria Math"/>
                                          <a:ea typeface="Cambria Math"/>
                                        </a:rPr>
                                      </m:ctrlPr>
                                    </m:sSubPr>
                                    <m:e>
                                      <m:r>
                                        <a:rPr lang="en-US" sz="2000" i="1">
                                          <a:latin typeface="Cambria Math"/>
                                          <a:ea typeface="Cambria Math"/>
                                        </a:rPr>
                                        <m:t>𝐵</m:t>
                                      </m:r>
                                    </m:e>
                                    <m:sub>
                                      <m:r>
                                        <a:rPr lang="en-US" sz="2000" b="0" i="1" smtClean="0">
                                          <a:latin typeface="Cambria Math"/>
                                          <a:ea typeface="Cambria Math"/>
                                        </a:rPr>
                                        <m:t>𝑗</m:t>
                                      </m:r>
                                    </m:sub>
                                  </m:sSub>
                                </m:e>
                              </m:d>
                              <m:r>
                                <a:rPr lang="en-US" sz="2000" b="0" i="1" smtClean="0">
                                  <a:latin typeface="Cambria Math"/>
                                  <a:ea typeface="Cambria Math"/>
                                </a:rPr>
                                <m:t>−</m:t>
                              </m:r>
                              <m:r>
                                <a:rPr lang="en-US" sz="2000" i="1">
                                  <a:latin typeface="Cambria Math"/>
                                  <a:ea typeface="Cambria Math"/>
                                </a:rPr>
                                <m:t>|</m:t>
                              </m:r>
                              <m:r>
                                <a:rPr lang="en-US" sz="2000" i="1">
                                  <a:latin typeface="Cambria Math"/>
                                  <a:ea typeface="Cambria Math"/>
                                </a:rPr>
                                <m:t>𝐵</m:t>
                              </m:r>
                            </m:e>
                            <m:sub>
                              <m:r>
                                <a:rPr lang="en-US" sz="2000" i="1">
                                  <a:latin typeface="Cambria Math"/>
                                  <a:ea typeface="Cambria Math"/>
                                </a:rPr>
                                <m:t>𝑖𝑗</m:t>
                              </m:r>
                            </m:sub>
                          </m:sSub>
                          <m:r>
                            <a:rPr lang="en-US" sz="2000" i="1">
                              <a:latin typeface="Cambria Math"/>
                              <a:ea typeface="Cambria Math"/>
                            </a:rPr>
                            <m:t>|</m:t>
                          </m:r>
                        </m:den>
                      </m:f>
                    </m:oMath>
                  </m:oMathPara>
                </a14:m>
                <a:endParaRPr lang="en-US" sz="2000" dirty="0"/>
              </a:p>
              <a:p>
                <a:pPr marL="518831" indent="-518831">
                  <a:buFont typeface="+mj-lt"/>
                  <a:buAutoNum type="arabicPeriod" startAt="5"/>
                </a:pPr>
                <a:r>
                  <a:rPr lang="en-US" sz="2000" dirty="0"/>
                  <a:t>Enhanced Jaccard Scheme (EJS )</a:t>
                </a:r>
              </a:p>
              <a:p>
                <a:pPr marL="0" indent="0" algn="ctr">
                  <a:buNone/>
                </a:pPr>
                <a14:m>
                  <m:oMath xmlns:m="http://schemas.openxmlformats.org/officeDocument/2006/math">
                    <m:sSub>
                      <m:sSubPr>
                        <m:ctrlPr>
                          <a:rPr lang="en-US" sz="2000" i="1">
                            <a:latin typeface="Cambria Math"/>
                          </a:rPr>
                        </m:ctrlPr>
                      </m:sSubPr>
                      <m:e>
                        <m:r>
                          <a:rPr lang="en-US" sz="2000" i="1">
                            <a:latin typeface="Cambria Math"/>
                          </a:rPr>
                          <m:t>𝑤</m:t>
                        </m:r>
                      </m:e>
                      <m:sub>
                        <m:r>
                          <a:rPr lang="en-US" sz="2000" i="1">
                            <a:latin typeface="Cambria Math"/>
                          </a:rPr>
                          <m:t>𝑖𝑗</m:t>
                        </m:r>
                      </m:sub>
                    </m:sSub>
                    <m:r>
                      <a:rPr lang="en-US" sz="2000" i="1">
                        <a:latin typeface="Cambria Math"/>
                      </a:rPr>
                      <m:t>=</m:t>
                    </m:r>
                    <m:f>
                      <m:fPr>
                        <m:ctrlPr>
                          <a:rPr lang="en-US" sz="2000" i="1">
                            <a:latin typeface="Cambria Math"/>
                          </a:rPr>
                        </m:ctrlPr>
                      </m:fPr>
                      <m:num>
                        <m:sSub>
                          <m:sSubPr>
                            <m:ctrlPr>
                              <a:rPr lang="en-US" sz="2000" i="1">
                                <a:latin typeface="Cambria Math"/>
                                <a:ea typeface="Cambria Math"/>
                              </a:rPr>
                            </m:ctrlPr>
                          </m:sSubPr>
                          <m:e>
                            <m:r>
                              <a:rPr lang="en-US" sz="2000" i="1">
                                <a:latin typeface="Cambria Math"/>
                                <a:ea typeface="Cambria Math"/>
                              </a:rPr>
                              <m:t>|</m:t>
                            </m:r>
                            <m:r>
                              <a:rPr lang="en-US" sz="2000" i="1">
                                <a:latin typeface="Cambria Math"/>
                                <a:ea typeface="Cambria Math"/>
                              </a:rPr>
                              <m:t>𝐵</m:t>
                            </m:r>
                          </m:e>
                          <m:sub>
                            <m:r>
                              <a:rPr lang="en-US" sz="2000" i="1">
                                <a:latin typeface="Cambria Math"/>
                                <a:ea typeface="Cambria Math"/>
                              </a:rPr>
                              <m:t>𝑖𝑗</m:t>
                            </m:r>
                          </m:sub>
                        </m:sSub>
                        <m:r>
                          <a:rPr lang="en-US" sz="2000" i="1">
                            <a:latin typeface="Cambria Math"/>
                            <a:ea typeface="Cambria Math"/>
                          </a:rPr>
                          <m:t>|</m:t>
                        </m:r>
                      </m:num>
                      <m:den>
                        <m:sSub>
                          <m:sSubPr>
                            <m:ctrlPr>
                              <a:rPr lang="en-US" sz="2000" i="1">
                                <a:latin typeface="Cambria Math"/>
                                <a:ea typeface="Cambria Math"/>
                              </a:rPr>
                            </m:ctrlPr>
                          </m:sSubPr>
                          <m:e>
                            <m:d>
                              <m:dPr>
                                <m:begChr m:val="|"/>
                                <m:endChr m:val="|"/>
                                <m:ctrlPr>
                                  <a:rPr lang="en-US" sz="2000" i="1">
                                    <a:latin typeface="Cambria Math"/>
                                    <a:ea typeface="Cambria Math"/>
                                  </a:rPr>
                                </m:ctrlPr>
                              </m:dPr>
                              <m:e>
                                <m:sSub>
                                  <m:sSubPr>
                                    <m:ctrlPr>
                                      <a:rPr lang="en-US" sz="2000" i="1">
                                        <a:latin typeface="Cambria Math"/>
                                        <a:ea typeface="Cambria Math"/>
                                      </a:rPr>
                                    </m:ctrlPr>
                                  </m:sSubPr>
                                  <m:e>
                                    <m:r>
                                      <a:rPr lang="en-US" sz="2000" i="1">
                                        <a:latin typeface="Cambria Math"/>
                                        <a:ea typeface="Cambria Math"/>
                                      </a:rPr>
                                      <m:t>𝐵</m:t>
                                    </m:r>
                                  </m:e>
                                  <m:sub>
                                    <m:r>
                                      <a:rPr lang="en-US" sz="2000" i="1">
                                        <a:latin typeface="Cambria Math"/>
                                        <a:ea typeface="Cambria Math"/>
                                      </a:rPr>
                                      <m:t>𝑖</m:t>
                                    </m:r>
                                  </m:sub>
                                </m:sSub>
                              </m:e>
                            </m:d>
                            <m:r>
                              <a:rPr lang="en-US" sz="2000" i="1">
                                <a:latin typeface="Cambria Math"/>
                                <a:ea typeface="Cambria Math"/>
                              </a:rPr>
                              <m:t>+</m:t>
                            </m:r>
                            <m:d>
                              <m:dPr>
                                <m:begChr m:val="|"/>
                                <m:endChr m:val="|"/>
                                <m:ctrlPr>
                                  <a:rPr lang="en-US" sz="2000" i="1">
                                    <a:latin typeface="Cambria Math"/>
                                    <a:ea typeface="Cambria Math"/>
                                  </a:rPr>
                                </m:ctrlPr>
                              </m:dPr>
                              <m:e>
                                <m:sSub>
                                  <m:sSubPr>
                                    <m:ctrlPr>
                                      <a:rPr lang="en-US" sz="2000" i="1">
                                        <a:latin typeface="Cambria Math"/>
                                        <a:ea typeface="Cambria Math"/>
                                      </a:rPr>
                                    </m:ctrlPr>
                                  </m:sSubPr>
                                  <m:e>
                                    <m:r>
                                      <a:rPr lang="en-US" sz="2000" i="1">
                                        <a:latin typeface="Cambria Math"/>
                                        <a:ea typeface="Cambria Math"/>
                                      </a:rPr>
                                      <m:t>𝐵</m:t>
                                    </m:r>
                                  </m:e>
                                  <m:sub>
                                    <m:r>
                                      <a:rPr lang="en-US" sz="2000" i="1">
                                        <a:latin typeface="Cambria Math"/>
                                        <a:ea typeface="Cambria Math"/>
                                      </a:rPr>
                                      <m:t>𝑗</m:t>
                                    </m:r>
                                  </m:sub>
                                </m:sSub>
                              </m:e>
                            </m:d>
                            <m:r>
                              <a:rPr lang="en-US" sz="2000" i="1">
                                <a:latin typeface="Cambria Math"/>
                                <a:ea typeface="Cambria Math"/>
                              </a:rPr>
                              <m:t>−|</m:t>
                            </m:r>
                            <m:r>
                              <a:rPr lang="en-US" sz="2000" i="1">
                                <a:latin typeface="Cambria Math"/>
                                <a:ea typeface="Cambria Math"/>
                              </a:rPr>
                              <m:t>𝐵</m:t>
                            </m:r>
                          </m:e>
                          <m:sub>
                            <m:r>
                              <a:rPr lang="en-US" sz="2000" i="1">
                                <a:latin typeface="Cambria Math"/>
                                <a:ea typeface="Cambria Math"/>
                              </a:rPr>
                              <m:t>𝑖𝑗</m:t>
                            </m:r>
                          </m:sub>
                        </m:sSub>
                        <m:r>
                          <a:rPr lang="en-US" sz="2000" i="1">
                            <a:latin typeface="Cambria Math"/>
                            <a:ea typeface="Cambria Math"/>
                          </a:rPr>
                          <m:t>|</m:t>
                        </m:r>
                      </m:den>
                    </m:f>
                    <m:r>
                      <a:rPr lang="en-US" sz="2000" i="1" smtClean="0">
                        <a:latin typeface="Cambria Math"/>
                        <a:ea typeface="Cambria Math"/>
                      </a:rPr>
                      <m:t>∙</m:t>
                    </m:r>
                    <m:func>
                      <m:funcPr>
                        <m:ctrlPr>
                          <a:rPr lang="en-US" sz="2000" i="1">
                            <a:latin typeface="Cambria Math"/>
                            <a:ea typeface="Cambria Math"/>
                          </a:rPr>
                        </m:ctrlPr>
                      </m:funcPr>
                      <m:fName>
                        <m:r>
                          <m:rPr>
                            <m:sty m:val="p"/>
                          </m:rPr>
                          <a:rPr lang="en-US" sz="2000">
                            <a:latin typeface="Cambria Math"/>
                            <a:ea typeface="Cambria Math"/>
                          </a:rPr>
                          <m:t>log</m:t>
                        </m:r>
                      </m:fName>
                      <m:e>
                        <m:f>
                          <m:fPr>
                            <m:ctrlPr>
                              <a:rPr lang="en-US" sz="2000" i="1">
                                <a:latin typeface="Cambria Math"/>
                                <a:ea typeface="Cambria Math"/>
                              </a:rPr>
                            </m:ctrlPr>
                          </m:fPr>
                          <m:num>
                            <m:r>
                              <a:rPr lang="en-US" sz="2000" i="1">
                                <a:latin typeface="Cambria Math"/>
                                <a:ea typeface="Cambria Math"/>
                              </a:rPr>
                              <m:t>|</m:t>
                            </m:r>
                            <m:sSub>
                              <m:sSubPr>
                                <m:ctrlPr>
                                  <a:rPr lang="en-US" sz="2000" b="0" i="1" smtClean="0">
                                    <a:latin typeface="Cambria Math"/>
                                    <a:ea typeface="Cambria Math"/>
                                  </a:rPr>
                                </m:ctrlPr>
                              </m:sSubPr>
                              <m:e>
                                <m:r>
                                  <a:rPr lang="en-US" sz="2000" b="0" i="1" smtClean="0">
                                    <a:latin typeface="Cambria Math"/>
                                    <a:ea typeface="Cambria Math"/>
                                  </a:rPr>
                                  <m:t>𝑉</m:t>
                                </m:r>
                              </m:e>
                              <m:sub>
                                <m:r>
                                  <a:rPr lang="en-US" sz="2000" b="0" i="1" smtClean="0">
                                    <a:latin typeface="Cambria Math"/>
                                    <a:ea typeface="Cambria Math"/>
                                  </a:rPr>
                                  <m:t>𝐺</m:t>
                                </m:r>
                              </m:sub>
                            </m:sSub>
                            <m:r>
                              <a:rPr lang="en-US" sz="2000" i="1">
                                <a:latin typeface="Cambria Math"/>
                                <a:ea typeface="Cambria Math"/>
                              </a:rPr>
                              <m:t>|</m:t>
                            </m:r>
                          </m:num>
                          <m:den>
                            <m:r>
                              <a:rPr lang="en-US" sz="2000" i="1">
                                <a:latin typeface="Cambria Math"/>
                                <a:ea typeface="Cambria Math"/>
                              </a:rPr>
                              <m:t>|</m:t>
                            </m:r>
                            <m:sSub>
                              <m:sSubPr>
                                <m:ctrlPr>
                                  <a:rPr lang="en-US" sz="2000" i="1">
                                    <a:latin typeface="Cambria Math"/>
                                    <a:ea typeface="Cambria Math"/>
                                  </a:rPr>
                                </m:ctrlPr>
                              </m:sSubPr>
                              <m:e>
                                <m:r>
                                  <a:rPr lang="en-US" sz="2000" b="0" i="1" smtClean="0">
                                    <a:latin typeface="Cambria Math"/>
                                    <a:ea typeface="Cambria Math"/>
                                  </a:rPr>
                                  <m:t>𝑣</m:t>
                                </m:r>
                              </m:e>
                              <m:sub>
                                <m:r>
                                  <a:rPr lang="en-US" sz="2000" i="1">
                                    <a:latin typeface="Cambria Math"/>
                                    <a:ea typeface="Cambria Math"/>
                                  </a:rPr>
                                  <m:t>𝑖</m:t>
                                </m:r>
                              </m:sub>
                            </m:sSub>
                            <m:r>
                              <a:rPr lang="en-US" sz="2000" i="1">
                                <a:latin typeface="Cambria Math"/>
                                <a:ea typeface="Cambria Math"/>
                              </a:rPr>
                              <m:t>|</m:t>
                            </m:r>
                          </m:den>
                        </m:f>
                      </m:e>
                    </m:func>
                  </m:oMath>
                </a14:m>
                <a:r>
                  <a:rPr lang="en-US" sz="2000" dirty="0">
                    <a:ea typeface="Cambria Math"/>
                  </a:rPr>
                  <a:t> </a:t>
                </a:r>
                <a14:m>
                  <m:oMath xmlns:m="http://schemas.openxmlformats.org/officeDocument/2006/math">
                    <m:r>
                      <a:rPr lang="en-US" sz="2000" i="1">
                        <a:latin typeface="Cambria Math"/>
                        <a:ea typeface="Cambria Math"/>
                      </a:rPr>
                      <m:t>∙</m:t>
                    </m:r>
                    <m:func>
                      <m:funcPr>
                        <m:ctrlPr>
                          <a:rPr lang="en-US" sz="2000" i="1">
                            <a:latin typeface="Cambria Math"/>
                            <a:ea typeface="Cambria Math"/>
                          </a:rPr>
                        </m:ctrlPr>
                      </m:funcPr>
                      <m:fName>
                        <m:r>
                          <m:rPr>
                            <m:sty m:val="p"/>
                          </m:rPr>
                          <a:rPr lang="en-US" sz="2000">
                            <a:latin typeface="Cambria Math"/>
                            <a:ea typeface="Cambria Math"/>
                          </a:rPr>
                          <m:t>log</m:t>
                        </m:r>
                      </m:fName>
                      <m:e>
                        <m:f>
                          <m:fPr>
                            <m:ctrlPr>
                              <a:rPr lang="en-US" sz="2000" i="1">
                                <a:latin typeface="Cambria Math"/>
                                <a:ea typeface="Cambria Math"/>
                              </a:rPr>
                            </m:ctrlPr>
                          </m:fPr>
                          <m:num>
                            <m:r>
                              <a:rPr lang="en-US" sz="2000" i="1">
                                <a:latin typeface="Cambria Math"/>
                                <a:ea typeface="Cambria Math"/>
                              </a:rPr>
                              <m:t>|</m:t>
                            </m:r>
                            <m:sSub>
                              <m:sSubPr>
                                <m:ctrlPr>
                                  <a:rPr lang="en-US" sz="2000" i="1">
                                    <a:latin typeface="Cambria Math"/>
                                    <a:ea typeface="Cambria Math"/>
                                  </a:rPr>
                                </m:ctrlPr>
                              </m:sSubPr>
                              <m:e>
                                <m:r>
                                  <a:rPr lang="en-US" sz="2000" i="1">
                                    <a:latin typeface="Cambria Math"/>
                                    <a:ea typeface="Cambria Math"/>
                                  </a:rPr>
                                  <m:t>𝑉</m:t>
                                </m:r>
                              </m:e>
                              <m:sub>
                                <m:r>
                                  <a:rPr lang="en-US" sz="2000" i="1">
                                    <a:latin typeface="Cambria Math"/>
                                    <a:ea typeface="Cambria Math"/>
                                  </a:rPr>
                                  <m:t>𝐺</m:t>
                                </m:r>
                              </m:sub>
                            </m:sSub>
                            <m:r>
                              <a:rPr lang="en-US" sz="2000" i="1">
                                <a:latin typeface="Cambria Math"/>
                                <a:ea typeface="Cambria Math"/>
                              </a:rPr>
                              <m:t>|</m:t>
                            </m:r>
                          </m:num>
                          <m:den>
                            <m:r>
                              <a:rPr lang="en-US" sz="2000" i="1">
                                <a:latin typeface="Cambria Math"/>
                                <a:ea typeface="Cambria Math"/>
                              </a:rPr>
                              <m:t>|</m:t>
                            </m:r>
                            <m:sSub>
                              <m:sSubPr>
                                <m:ctrlPr>
                                  <a:rPr lang="en-US" sz="2000" i="1">
                                    <a:latin typeface="Cambria Math"/>
                                    <a:ea typeface="Cambria Math"/>
                                  </a:rPr>
                                </m:ctrlPr>
                              </m:sSubPr>
                              <m:e>
                                <m:r>
                                  <a:rPr lang="en-US" sz="2000" i="1">
                                    <a:latin typeface="Cambria Math"/>
                                    <a:ea typeface="Cambria Math"/>
                                  </a:rPr>
                                  <m:t>𝑣</m:t>
                                </m:r>
                              </m:e>
                              <m:sub>
                                <m:r>
                                  <a:rPr lang="en-US" sz="2000" b="0" i="1" smtClean="0">
                                    <a:latin typeface="Cambria Math"/>
                                    <a:ea typeface="Cambria Math"/>
                                  </a:rPr>
                                  <m:t>𝑗</m:t>
                                </m:r>
                              </m:sub>
                            </m:sSub>
                            <m:r>
                              <a:rPr lang="en-US" sz="2000" i="1">
                                <a:latin typeface="Cambria Math"/>
                                <a:ea typeface="Cambria Math"/>
                              </a:rPr>
                              <m:t>|</m:t>
                            </m:r>
                          </m:den>
                        </m:f>
                      </m:e>
                    </m:func>
                  </m:oMath>
                </a14:m>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4294967295"/>
              </p:nvPr>
            </p:nvSpPr>
            <p:spPr>
              <a:xfrm>
                <a:off x="639303" y="1108503"/>
                <a:ext cx="8504697" cy="6136921"/>
              </a:xfrm>
              <a:blipFill rotWithShape="1">
                <a:blip r:embed="rId3"/>
                <a:stretch>
                  <a:fillRect l="-789" t="-596"/>
                </a:stretch>
              </a:blipFill>
            </p:spPr>
            <p:txBody>
              <a:bodyPr/>
              <a:lstStyle/>
              <a:p>
                <a:r>
                  <a:rPr lang="en-US">
                    <a:noFill/>
                  </a:rPr>
                  <a:t> </a:t>
                </a:r>
              </a:p>
            </p:txBody>
          </p:sp>
        </mc:Fallback>
      </mc:AlternateContent>
      <p:sp>
        <p:nvSpPr>
          <p:cNvPr id="9" name="Θέση υποσέλιδου 8"/>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4" name="Slide Number Placeholder 3"/>
          <p:cNvSpPr>
            <a:spLocks noGrp="1"/>
          </p:cNvSpPr>
          <p:nvPr>
            <p:ph type="sldNum" sz="quarter" idx="12"/>
          </p:nvPr>
        </p:nvSpPr>
        <p:spPr/>
        <p:txBody>
          <a:bodyPr/>
          <a:lstStyle/>
          <a:p>
            <a:fld id="{7E46E34C-DF4F-43C8-9B01-5546C481D7C1}" type="slidenum">
              <a:rPr lang="el-GR" smtClean="0"/>
              <a:t>103</a:t>
            </a:fld>
            <a:endParaRPr lang="el-GR"/>
          </a:p>
        </p:txBody>
      </p:sp>
    </p:spTree>
    <p:extLst>
      <p:ext uri="{BB962C8B-B14F-4D97-AF65-F5344CB8AC3E}">
        <p14:creationId xmlns:p14="http://schemas.microsoft.com/office/powerpoint/2010/main" val="257190076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7036"/>
            <a:ext cx="9144000" cy="721079"/>
          </a:xfrm>
        </p:spPr>
        <p:txBody>
          <a:bodyPr>
            <a:normAutofit fontScale="90000"/>
          </a:bodyPr>
          <a:lstStyle/>
          <a:p>
            <a:r>
              <a:rPr lang="en-US" dirty="0" smtClean="0"/>
              <a:t>Graph Pruning</a:t>
            </a:r>
            <a:endParaRPr lang="en-US" dirty="0"/>
          </a:p>
        </p:txBody>
      </p:sp>
      <p:sp>
        <p:nvSpPr>
          <p:cNvPr id="3" name="Content Placeholder 2"/>
          <p:cNvSpPr>
            <a:spLocks noGrp="1"/>
          </p:cNvSpPr>
          <p:nvPr>
            <p:ph sz="quarter" idx="4294967295"/>
          </p:nvPr>
        </p:nvSpPr>
        <p:spPr>
          <a:xfrm>
            <a:off x="395536" y="1133072"/>
            <a:ext cx="7834153" cy="5104240"/>
          </a:xfrm>
        </p:spPr>
        <p:txBody>
          <a:bodyPr>
            <a:noAutofit/>
          </a:bodyPr>
          <a:lstStyle/>
          <a:p>
            <a:pPr marL="0" indent="0">
              <a:buNone/>
            </a:pPr>
            <a:r>
              <a:rPr lang="en-US" sz="2400" b="1" dirty="0" smtClean="0"/>
              <a:t>Pruning algorithms</a:t>
            </a:r>
          </a:p>
          <a:p>
            <a:pPr marL="518831" indent="-518831">
              <a:buFont typeface="+mj-lt"/>
              <a:buAutoNum type="arabicPeriod"/>
            </a:pPr>
            <a:r>
              <a:rPr lang="en-US" sz="2400" dirty="0" smtClean="0"/>
              <a:t>Edge-centric</a:t>
            </a:r>
          </a:p>
          <a:p>
            <a:pPr marL="518831" indent="-518831">
              <a:buFont typeface="+mj-lt"/>
              <a:buAutoNum type="arabicPeriod"/>
            </a:pPr>
            <a:r>
              <a:rPr lang="en-US" sz="2400" dirty="0" smtClean="0"/>
              <a:t>Node-centric</a:t>
            </a:r>
          </a:p>
          <a:p>
            <a:pPr marL="0" indent="0">
              <a:buNone/>
            </a:pPr>
            <a:r>
              <a:rPr lang="en-US" sz="2400" dirty="0"/>
              <a:t> </a:t>
            </a:r>
            <a:r>
              <a:rPr lang="en-US" sz="2400" dirty="0" smtClean="0"/>
              <a:t>they </a:t>
            </a:r>
            <a:r>
              <a:rPr lang="en-US" sz="2400" dirty="0"/>
              <a:t>produce </a:t>
            </a:r>
            <a:r>
              <a:rPr lang="en-US" sz="2400" dirty="0">
                <a:solidFill>
                  <a:srgbClr val="C00000"/>
                </a:solidFill>
              </a:rPr>
              <a:t>directed</a:t>
            </a:r>
            <a:r>
              <a:rPr lang="en-US" sz="2400" dirty="0"/>
              <a:t> blocking graphs</a:t>
            </a:r>
          </a:p>
          <a:p>
            <a:pPr marL="518831" indent="-518831"/>
            <a:endParaRPr lang="en-US" sz="2400" dirty="0"/>
          </a:p>
          <a:p>
            <a:pPr marL="0" indent="0">
              <a:buNone/>
            </a:pPr>
            <a:r>
              <a:rPr lang="en-US" sz="2400" b="1" dirty="0" smtClean="0"/>
              <a:t>Pruning criteria</a:t>
            </a:r>
          </a:p>
          <a:p>
            <a:pPr marL="0" indent="0">
              <a:buNone/>
            </a:pPr>
            <a:r>
              <a:rPr lang="en-US" sz="2400" dirty="0" smtClean="0"/>
              <a:t>Scope:</a:t>
            </a:r>
          </a:p>
          <a:p>
            <a:pPr marL="793559" lvl="1" indent="-518831">
              <a:buFont typeface="+mj-lt"/>
              <a:buAutoNum type="arabicPeriod"/>
            </a:pPr>
            <a:r>
              <a:rPr lang="en-US" sz="2400" dirty="0" smtClean="0">
                <a:solidFill>
                  <a:schemeClr val="tx1"/>
                </a:solidFill>
              </a:rPr>
              <a:t>Global</a:t>
            </a:r>
          </a:p>
          <a:p>
            <a:pPr marL="793559" lvl="1" indent="-518831">
              <a:buFont typeface="+mj-lt"/>
              <a:buAutoNum type="arabicPeriod"/>
            </a:pPr>
            <a:r>
              <a:rPr lang="en-US" sz="2400" dirty="0" smtClean="0">
                <a:solidFill>
                  <a:schemeClr val="tx1"/>
                </a:solidFill>
              </a:rPr>
              <a:t>Local</a:t>
            </a:r>
          </a:p>
          <a:p>
            <a:pPr marL="792163" lvl="1" indent="-792163">
              <a:buNone/>
            </a:pPr>
            <a:r>
              <a:rPr lang="en-US" sz="2400" dirty="0" smtClean="0"/>
              <a:t>Functionality:</a:t>
            </a:r>
          </a:p>
          <a:p>
            <a:pPr marL="793559" lvl="1" indent="-518831">
              <a:buFont typeface="+mj-lt"/>
              <a:buAutoNum type="arabicPeriod"/>
            </a:pPr>
            <a:r>
              <a:rPr lang="en-US" sz="2400" dirty="0" smtClean="0">
                <a:solidFill>
                  <a:schemeClr val="tx1"/>
                </a:solidFill>
              </a:rPr>
              <a:t>Weight thresholds</a:t>
            </a:r>
          </a:p>
          <a:p>
            <a:pPr marL="793559" lvl="1" indent="-518831">
              <a:buFont typeface="+mj-lt"/>
              <a:buAutoNum type="arabicPeriod"/>
            </a:pPr>
            <a:r>
              <a:rPr lang="en-US" sz="2400" dirty="0" smtClean="0">
                <a:solidFill>
                  <a:schemeClr val="tx1"/>
                </a:solidFill>
              </a:rPr>
              <a:t>Cardinality thresholds</a:t>
            </a:r>
          </a:p>
        </p:txBody>
      </p:sp>
      <p:sp>
        <p:nvSpPr>
          <p:cNvPr id="4" name="Θέση υποσέλιδου 3"/>
          <p:cNvSpPr>
            <a:spLocks noGrp="1"/>
          </p:cNvSpPr>
          <p:nvPr>
            <p:ph type="ftr" sz="quarter" idx="11"/>
          </p:nvPr>
        </p:nvSpPr>
        <p:spPr/>
        <p:txBody>
          <a:bodyPr/>
          <a:lstStyle/>
          <a:p>
            <a:pPr>
              <a:defRPr/>
            </a:pPr>
            <a:r>
              <a:rPr lang="pt-BR" smtClean="0"/>
              <a:t>Papadakis &amp; Palpanas, WWW 2018, April 2018</a:t>
            </a: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356320"/>
            <a:ext cx="30861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7E46E34C-DF4F-43C8-9B01-5546C481D7C1}" type="slidenum">
              <a:rPr lang="el-GR" smtClean="0"/>
              <a:t>104</a:t>
            </a:fld>
            <a:endParaRPr lang="el-GR"/>
          </a:p>
        </p:txBody>
      </p:sp>
    </p:spTree>
    <p:extLst>
      <p:ext uri="{BB962C8B-B14F-4D97-AF65-F5344CB8AC3E}">
        <p14:creationId xmlns:p14="http://schemas.microsoft.com/office/powerpoint/2010/main" val="153749675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6915"/>
            <a:ext cx="9144000" cy="721079"/>
          </a:xfrm>
        </p:spPr>
        <p:txBody>
          <a:bodyPr>
            <a:normAutofit fontScale="90000"/>
          </a:bodyPr>
          <a:lstStyle/>
          <a:p>
            <a:r>
              <a:rPr lang="en-US" dirty="0" smtClean="0"/>
              <a:t>Thresholds for Graph Pruning</a:t>
            </a:r>
            <a:endParaRPr lang="en-US" dirty="0"/>
          </a:p>
        </p:txBody>
      </p:sp>
      <p:sp>
        <p:nvSpPr>
          <p:cNvPr id="3" name="Content Placeholder 2"/>
          <p:cNvSpPr>
            <a:spLocks noGrp="1"/>
          </p:cNvSpPr>
          <p:nvPr>
            <p:ph sz="quarter" idx="4294967295"/>
          </p:nvPr>
        </p:nvSpPr>
        <p:spPr>
          <a:xfrm>
            <a:off x="467545" y="1169651"/>
            <a:ext cx="8208912" cy="5499709"/>
          </a:xfrm>
        </p:spPr>
        <p:txBody>
          <a:bodyPr>
            <a:noAutofit/>
          </a:bodyPr>
          <a:lstStyle/>
          <a:p>
            <a:pPr marL="0" indent="0">
              <a:buNone/>
            </a:pPr>
            <a:r>
              <a:rPr lang="en-US" sz="2400" dirty="0" smtClean="0"/>
              <a:t>Experiments show robust behavior of the following configurations:</a:t>
            </a:r>
          </a:p>
          <a:p>
            <a:pPr marL="518831" indent="-518831">
              <a:buFont typeface="+mj-lt"/>
              <a:buAutoNum type="arabicPeriod"/>
            </a:pPr>
            <a:endParaRPr lang="en-US" sz="2400" b="1" dirty="0" smtClean="0"/>
          </a:p>
          <a:p>
            <a:pPr marL="518831" indent="-518831">
              <a:buFont typeface="+mj-lt"/>
              <a:buAutoNum type="arabicPeriod"/>
            </a:pPr>
            <a:r>
              <a:rPr lang="en-US" sz="2400" b="1" dirty="0" smtClean="0"/>
              <a:t>Weighted Edge Pruning </a:t>
            </a:r>
            <a:r>
              <a:rPr lang="en-US" sz="2400" dirty="0" smtClean="0"/>
              <a:t>(WEP) </a:t>
            </a:r>
            <a:br>
              <a:rPr lang="en-US" sz="2400" dirty="0" smtClean="0"/>
            </a:br>
            <a:r>
              <a:rPr lang="en-US" sz="2400" dirty="0" smtClean="0"/>
              <a:t>	threshold: average weight across all edges</a:t>
            </a:r>
          </a:p>
          <a:p>
            <a:pPr marL="518831" indent="-518831">
              <a:buFont typeface="+mj-lt"/>
              <a:buAutoNum type="arabicPeriod"/>
            </a:pPr>
            <a:r>
              <a:rPr lang="en-US" sz="2400" b="1" dirty="0" smtClean="0"/>
              <a:t>Cardinality Edge Pruning </a:t>
            </a:r>
            <a:r>
              <a:rPr lang="en-US" sz="2400" dirty="0" smtClean="0"/>
              <a:t>(CEP) </a:t>
            </a:r>
            <a:br>
              <a:rPr lang="en-US" sz="2400" dirty="0" smtClean="0"/>
            </a:br>
            <a:r>
              <a:rPr lang="en-US" sz="2400" dirty="0" smtClean="0"/>
              <a:t>	threshold: K = BPE</a:t>
            </a:r>
            <a:r>
              <a:rPr lang="en-US" sz="2400" dirty="0" smtClean="0">
                <a:latin typeface="Calibri"/>
              </a:rPr>
              <a:t>∙</a:t>
            </a:r>
            <a:r>
              <a:rPr lang="en-US" sz="2400" dirty="0" smtClean="0"/>
              <a:t>|E|/2</a:t>
            </a:r>
          </a:p>
          <a:p>
            <a:pPr marL="518831" indent="-518831">
              <a:buFont typeface="+mj-lt"/>
              <a:buAutoNum type="arabicPeriod"/>
            </a:pPr>
            <a:r>
              <a:rPr lang="en-US" sz="2400" b="1" dirty="0" smtClean="0"/>
              <a:t>Weighted Node Pruning </a:t>
            </a:r>
            <a:r>
              <a:rPr lang="en-US" sz="2400" dirty="0" smtClean="0"/>
              <a:t>(WNP) </a:t>
            </a:r>
            <a:br>
              <a:rPr lang="en-US" sz="2400" dirty="0" smtClean="0"/>
            </a:br>
            <a:r>
              <a:rPr lang="en-US" sz="2400" dirty="0" smtClean="0"/>
              <a:t>	threshold</a:t>
            </a:r>
            <a:r>
              <a:rPr lang="en-US" sz="2400" dirty="0"/>
              <a:t>: for </a:t>
            </a:r>
            <a:r>
              <a:rPr lang="en-US" sz="2400" dirty="0" smtClean="0"/>
              <a:t>each node, the average weight of the 	adjacent edges</a:t>
            </a:r>
          </a:p>
          <a:p>
            <a:pPr marL="518831" indent="-518831">
              <a:buFont typeface="+mj-lt"/>
              <a:buAutoNum type="arabicPeriod"/>
            </a:pPr>
            <a:r>
              <a:rPr lang="en-US" sz="2400" b="1" dirty="0" smtClean="0"/>
              <a:t>Cardinality Node Pruning </a:t>
            </a:r>
            <a:r>
              <a:rPr lang="en-US" sz="2400" dirty="0" smtClean="0"/>
              <a:t>(CNP) </a:t>
            </a:r>
            <a:br>
              <a:rPr lang="en-US" sz="2400" dirty="0" smtClean="0"/>
            </a:br>
            <a:r>
              <a:rPr lang="en-US" sz="2400" dirty="0" smtClean="0"/>
              <a:t>	threshold</a:t>
            </a:r>
            <a:r>
              <a:rPr lang="en-US" sz="2400" dirty="0"/>
              <a:t>: for </a:t>
            </a:r>
            <a:r>
              <a:rPr lang="en-US" sz="2400" dirty="0" smtClean="0"/>
              <a:t>each node, k=BPE-1</a:t>
            </a:r>
            <a:endParaRPr lang="en-US" sz="24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105</a:t>
            </a:fld>
            <a:endParaRPr lang="el-GR"/>
          </a:p>
        </p:txBody>
      </p:sp>
    </p:spTree>
    <p:extLst>
      <p:ext uri="{BB962C8B-B14F-4D97-AF65-F5344CB8AC3E}">
        <p14:creationId xmlns:p14="http://schemas.microsoft.com/office/powerpoint/2010/main" val="246171917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ormAutofit/>
          </a:bodyPr>
          <a:lstStyle/>
          <a:p>
            <a:r>
              <a:rPr lang="en-US" dirty="0"/>
              <a:t>Back to Motivation</a:t>
            </a:r>
            <a:endParaRPr lang="en-US" sz="2400" dirty="0"/>
          </a:p>
        </p:txBody>
      </p:sp>
      <p:sp>
        <p:nvSpPr>
          <p:cNvPr id="3" name="Content Placeholder 2"/>
          <p:cNvSpPr>
            <a:spLocks noGrp="1"/>
          </p:cNvSpPr>
          <p:nvPr>
            <p:ph idx="1"/>
          </p:nvPr>
        </p:nvSpPr>
        <p:spPr>
          <a:xfrm>
            <a:off x="107504" y="908720"/>
            <a:ext cx="9036496" cy="5949280"/>
          </a:xfrm>
        </p:spPr>
        <p:txBody>
          <a:bodyPr>
            <a:normAutofit fontScale="92500" lnSpcReduction="20000"/>
          </a:bodyPr>
          <a:lstStyle/>
          <a:p>
            <a:pPr marL="24320" lvl="1" indent="-24320" algn="ctr" defTabSz="299048">
              <a:buNone/>
            </a:pPr>
            <a:endParaRPr lang="en-US" sz="3300" dirty="0" smtClean="0"/>
          </a:p>
          <a:p>
            <a:pPr marL="24320" lvl="1" indent="-24320" algn="ctr" defTabSz="299048">
              <a:buNone/>
            </a:pPr>
            <a:endParaRPr lang="en-US" sz="800" b="1" dirty="0" smtClean="0"/>
          </a:p>
          <a:p>
            <a:pPr marL="24320" lvl="1" indent="-24320" algn="ctr" defTabSz="299048">
              <a:buNone/>
            </a:pPr>
            <a:r>
              <a:rPr lang="en-US" sz="2400" b="1" dirty="0" err="1" smtClean="0"/>
              <a:t>DBPedia</a:t>
            </a:r>
            <a:r>
              <a:rPr lang="en-US" sz="2400" b="1" dirty="0" smtClean="0"/>
              <a:t> </a:t>
            </a:r>
            <a:r>
              <a:rPr lang="en-US" sz="2400" b="1" dirty="0"/>
              <a:t>3.0rc ↔ </a:t>
            </a:r>
            <a:r>
              <a:rPr lang="en-US" sz="2400" b="1" dirty="0" err="1"/>
              <a:t>DBPedia</a:t>
            </a:r>
            <a:r>
              <a:rPr lang="en-US" sz="2400" b="1" dirty="0"/>
              <a:t> </a:t>
            </a:r>
            <a:r>
              <a:rPr lang="en-US" sz="2400" b="1" dirty="0" smtClean="0"/>
              <a:t>3.4</a:t>
            </a:r>
            <a:endParaRPr lang="en-US" sz="2400" dirty="0" smtClean="0"/>
          </a:p>
          <a:p>
            <a:pPr marL="24320" lvl="1" indent="-24320" algn="ctr" defTabSz="299048">
              <a:buNone/>
            </a:pPr>
            <a:r>
              <a:rPr lang="en-US" sz="2400" u="sng" dirty="0" smtClean="0"/>
              <a:t>Brute-force approach</a:t>
            </a:r>
            <a:endParaRPr lang="en-US" sz="2300" u="sng" dirty="0" smtClean="0"/>
          </a:p>
          <a:p>
            <a:pPr marL="24320" lvl="1" indent="-24320" defTabSz="299048">
              <a:buNone/>
            </a:pPr>
            <a:r>
              <a:rPr lang="en-US" sz="2300" dirty="0" smtClean="0"/>
              <a:t>Comparisons</a:t>
            </a:r>
            <a:r>
              <a:rPr lang="en-US" sz="2300" dirty="0"/>
              <a:t>: 2.58 ∙ 10</a:t>
            </a:r>
            <a:r>
              <a:rPr lang="en-US" sz="2300" baseline="30000" dirty="0"/>
              <a:t>12</a:t>
            </a:r>
          </a:p>
          <a:p>
            <a:pPr marL="24320" lvl="1" indent="-24320" defTabSz="299048">
              <a:buNone/>
            </a:pPr>
            <a:r>
              <a:rPr lang="en-US" sz="2300" dirty="0"/>
              <a:t>Recall: 100%</a:t>
            </a:r>
          </a:p>
          <a:p>
            <a:pPr marL="24320" lvl="1" indent="-24320" defTabSz="299048">
              <a:buNone/>
            </a:pPr>
            <a:r>
              <a:rPr lang="en-US" sz="2300" dirty="0"/>
              <a:t>Running time: 1,344 days → </a:t>
            </a:r>
            <a:r>
              <a:rPr lang="en-US" sz="2300" b="1" dirty="0"/>
              <a:t>3.7 </a:t>
            </a:r>
            <a:r>
              <a:rPr lang="en-US" sz="2300" b="1" dirty="0" smtClean="0"/>
              <a:t>years</a:t>
            </a:r>
          </a:p>
          <a:p>
            <a:pPr marL="24320" lvl="1" indent="-24320" defTabSz="299048">
              <a:buNone/>
            </a:pPr>
            <a:endParaRPr lang="en-US" sz="800" dirty="0"/>
          </a:p>
          <a:p>
            <a:pPr marL="24320" lvl="1" indent="-24320" algn="ctr" defTabSz="299048">
              <a:buNone/>
            </a:pPr>
            <a:r>
              <a:rPr lang="en-US" sz="2300" u="sng" dirty="0" smtClean="0"/>
              <a:t>Token Blocking + Block Filtering + Comparison Propagation </a:t>
            </a:r>
            <a:endParaRPr lang="en-US" sz="2300" dirty="0"/>
          </a:p>
          <a:p>
            <a:pPr marL="24320" lvl="1" indent="-24320" defTabSz="299048">
              <a:buNone/>
            </a:pPr>
            <a:r>
              <a:rPr lang="en-US" sz="2300" dirty="0"/>
              <a:t>Overhead time: </a:t>
            </a:r>
            <a:r>
              <a:rPr lang="en-US" sz="2300" dirty="0" smtClean="0"/>
              <a:t>&lt;30 </a:t>
            </a:r>
            <a:r>
              <a:rPr lang="en-US" sz="2300" dirty="0" err="1" smtClean="0"/>
              <a:t>mins</a:t>
            </a:r>
            <a:endParaRPr lang="en-US" sz="2300" dirty="0"/>
          </a:p>
          <a:p>
            <a:pPr marL="24320" lvl="1" indent="-24320" defTabSz="299048">
              <a:buNone/>
            </a:pPr>
            <a:r>
              <a:rPr lang="en-US" sz="2300" dirty="0"/>
              <a:t>Comparisons: </a:t>
            </a:r>
            <a:r>
              <a:rPr lang="en-US" sz="2300" dirty="0" smtClean="0"/>
              <a:t>3.5 ∙ 10</a:t>
            </a:r>
            <a:r>
              <a:rPr lang="en-US" sz="2300" baseline="30000" dirty="0" smtClean="0"/>
              <a:t>10</a:t>
            </a:r>
            <a:endParaRPr lang="en-US" sz="2300" dirty="0"/>
          </a:p>
          <a:p>
            <a:pPr marL="24320" lvl="1" indent="-24320" defTabSz="299048">
              <a:buNone/>
            </a:pPr>
            <a:r>
              <a:rPr lang="en-US" sz="2300" dirty="0"/>
              <a:t>Recall: </a:t>
            </a:r>
            <a:r>
              <a:rPr lang="en-US" sz="2300" dirty="0" smtClean="0"/>
              <a:t>99%</a:t>
            </a:r>
            <a:endParaRPr lang="en-US" sz="2300" dirty="0"/>
          </a:p>
          <a:p>
            <a:pPr marL="24320" lvl="1" indent="-24320" defTabSz="299048">
              <a:buNone/>
            </a:pPr>
            <a:r>
              <a:rPr lang="en-US" sz="2300" dirty="0"/>
              <a:t>Total Running time: </a:t>
            </a:r>
            <a:r>
              <a:rPr lang="en-US" sz="2300" b="1" dirty="0" smtClean="0"/>
              <a:t>19 days </a:t>
            </a:r>
            <a:br>
              <a:rPr lang="en-US" sz="2300" b="1" dirty="0" smtClean="0"/>
            </a:br>
            <a:r>
              <a:rPr lang="en-US" sz="800" b="1" dirty="0" smtClean="0"/>
              <a:t> </a:t>
            </a:r>
            <a:endParaRPr lang="en-US" sz="2300" b="1" dirty="0" smtClean="0"/>
          </a:p>
          <a:p>
            <a:pPr marL="24320" lvl="1" indent="-24320" algn="ctr" defTabSz="299048">
              <a:buNone/>
            </a:pPr>
            <a:r>
              <a:rPr lang="en-US" sz="2300" u="sng" dirty="0"/>
              <a:t>Token Blocking + Block Filtering + </a:t>
            </a:r>
            <a:r>
              <a:rPr lang="en-US" sz="2300" b="1" u="sng" dirty="0" smtClean="0">
                <a:solidFill>
                  <a:srgbClr val="C00000"/>
                </a:solidFill>
              </a:rPr>
              <a:t>Meta-blocking</a:t>
            </a:r>
          </a:p>
          <a:p>
            <a:pPr marL="24320" lvl="1" indent="-24320" defTabSz="299048">
              <a:buNone/>
            </a:pPr>
            <a:r>
              <a:rPr lang="en-US" sz="2300" dirty="0" smtClean="0"/>
              <a:t>Overhead time: 4 hours</a:t>
            </a:r>
          </a:p>
          <a:p>
            <a:pPr marL="24320" lvl="1" indent="-24320" defTabSz="299048">
              <a:buNone/>
            </a:pPr>
            <a:r>
              <a:rPr lang="en-US" sz="2300" dirty="0" smtClean="0"/>
              <a:t>Comparisons: 8.95 ∙ 10</a:t>
            </a:r>
            <a:r>
              <a:rPr lang="en-US" sz="2300" baseline="30000" dirty="0" smtClean="0"/>
              <a:t>6</a:t>
            </a:r>
            <a:endParaRPr lang="en-US" sz="2300" dirty="0" smtClean="0"/>
          </a:p>
          <a:p>
            <a:pPr marL="24320" lvl="1" indent="-24320" defTabSz="299048">
              <a:buNone/>
            </a:pPr>
            <a:r>
              <a:rPr lang="en-US" sz="2300" dirty="0" smtClean="0"/>
              <a:t>Recall: 92%</a:t>
            </a:r>
          </a:p>
          <a:p>
            <a:pPr marL="24320" lvl="1" indent="-24320" defTabSz="299048">
              <a:buNone/>
            </a:pPr>
            <a:r>
              <a:rPr lang="en-US" sz="2300" dirty="0" smtClean="0"/>
              <a:t>Total Running time: </a:t>
            </a:r>
            <a:r>
              <a:rPr lang="en-US" sz="2300" b="1" dirty="0" smtClean="0"/>
              <a:t>5 hours</a:t>
            </a:r>
            <a:endParaRPr lang="en-US" sz="2300" b="1" dirty="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a:p>
        </p:txBody>
      </p:sp>
      <p:sp>
        <p:nvSpPr>
          <p:cNvPr id="5" name="TextBox 4"/>
          <p:cNvSpPr txBox="1"/>
          <p:nvPr/>
        </p:nvSpPr>
        <p:spPr>
          <a:xfrm>
            <a:off x="2251205" y="837855"/>
            <a:ext cx="1336176" cy="523220"/>
          </a:xfrm>
          <a:prstGeom prst="rect">
            <a:avLst/>
          </a:prstGeom>
          <a:noFill/>
          <a:ln w="28575">
            <a:solidFill>
              <a:schemeClr val="tx1"/>
            </a:solidFill>
          </a:ln>
        </p:spPr>
        <p:txBody>
          <a:bodyPr wrap="square" rtlCol="0">
            <a:spAutoFit/>
          </a:bodyPr>
          <a:lstStyle/>
          <a:p>
            <a:pPr algn="ctr"/>
            <a:r>
              <a:rPr lang="en-US" sz="1400" b="1" dirty="0" smtClean="0"/>
              <a:t>Block</a:t>
            </a:r>
          </a:p>
          <a:p>
            <a:pPr algn="ctr"/>
            <a:r>
              <a:rPr lang="en-US" sz="1400" b="1" dirty="0" smtClean="0"/>
              <a:t>Building</a:t>
            </a:r>
          </a:p>
        </p:txBody>
      </p:sp>
      <p:sp>
        <p:nvSpPr>
          <p:cNvPr id="6" name="TextBox 5"/>
          <p:cNvSpPr txBox="1"/>
          <p:nvPr/>
        </p:nvSpPr>
        <p:spPr>
          <a:xfrm>
            <a:off x="5851605" y="839874"/>
            <a:ext cx="1336176" cy="523220"/>
          </a:xfrm>
          <a:prstGeom prst="rect">
            <a:avLst/>
          </a:prstGeom>
          <a:noFill/>
          <a:ln w="28575">
            <a:solidFill>
              <a:schemeClr val="tx1"/>
            </a:solidFill>
          </a:ln>
        </p:spPr>
        <p:txBody>
          <a:bodyPr wrap="square" rtlCol="0">
            <a:spAutoFit/>
          </a:bodyPr>
          <a:lstStyle>
            <a:defPPr>
              <a:defRPr lang="el-GR"/>
            </a:defPPr>
            <a:lvl1pPr algn="ctr">
              <a:defRPr sz="1400" b="1"/>
            </a:lvl1pPr>
          </a:lstStyle>
          <a:p>
            <a:r>
              <a:rPr lang="en-US" dirty="0"/>
              <a:t>Comparison</a:t>
            </a:r>
          </a:p>
          <a:p>
            <a:r>
              <a:rPr lang="en-US" dirty="0"/>
              <a:t>Cleaning</a:t>
            </a:r>
          </a:p>
        </p:txBody>
      </p:sp>
      <p:cxnSp>
        <p:nvCxnSpPr>
          <p:cNvPr id="7" name="Ευθύγραμμο βέλος σύνδεσης 105"/>
          <p:cNvCxnSpPr/>
          <p:nvPr/>
        </p:nvCxnSpPr>
        <p:spPr>
          <a:xfrm>
            <a:off x="7196308" y="1082819"/>
            <a:ext cx="32961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41"/>
          <p:cNvCxnSpPr/>
          <p:nvPr/>
        </p:nvCxnSpPr>
        <p:spPr>
          <a:xfrm>
            <a:off x="1790582" y="1099465"/>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19581" y="905599"/>
            <a:ext cx="292054" cy="369332"/>
          </a:xfrm>
          <a:prstGeom prst="rect">
            <a:avLst/>
          </a:prstGeom>
          <a:noFill/>
        </p:spPr>
        <p:txBody>
          <a:bodyPr wrap="square" rtlCol="0">
            <a:spAutoFit/>
          </a:bodyPr>
          <a:lstStyle/>
          <a:p>
            <a:r>
              <a:rPr lang="en-US" b="1" dirty="0" smtClean="0"/>
              <a:t>E</a:t>
            </a:r>
            <a:endParaRPr lang="en-US" b="1" dirty="0"/>
          </a:p>
        </p:txBody>
      </p:sp>
      <p:sp>
        <p:nvSpPr>
          <p:cNvPr id="10" name="TextBox 9"/>
          <p:cNvSpPr txBox="1"/>
          <p:nvPr/>
        </p:nvSpPr>
        <p:spPr>
          <a:xfrm>
            <a:off x="7525923" y="887393"/>
            <a:ext cx="292054" cy="369332"/>
          </a:xfrm>
          <a:prstGeom prst="rect">
            <a:avLst/>
          </a:prstGeom>
          <a:noFill/>
        </p:spPr>
        <p:txBody>
          <a:bodyPr wrap="square" rtlCol="0">
            <a:spAutoFit/>
          </a:bodyPr>
          <a:lstStyle/>
          <a:p>
            <a:r>
              <a:rPr lang="en-US" b="1" dirty="0" smtClean="0"/>
              <a:t>B</a:t>
            </a:r>
            <a:endParaRPr lang="en-US" b="1" dirty="0"/>
          </a:p>
        </p:txBody>
      </p:sp>
      <p:cxnSp>
        <p:nvCxnSpPr>
          <p:cNvPr id="11" name="Ευθύγραμμο βέλος σύνδεσης 41"/>
          <p:cNvCxnSpPr/>
          <p:nvPr/>
        </p:nvCxnSpPr>
        <p:spPr>
          <a:xfrm>
            <a:off x="3592018" y="1098322"/>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57278" y="836712"/>
            <a:ext cx="1336176" cy="523220"/>
          </a:xfrm>
          <a:prstGeom prst="rect">
            <a:avLst/>
          </a:prstGeom>
          <a:noFill/>
          <a:ln w="28575">
            <a:solidFill>
              <a:schemeClr val="tx1"/>
            </a:solidFill>
          </a:ln>
        </p:spPr>
        <p:txBody>
          <a:bodyPr wrap="square" rtlCol="0">
            <a:spAutoFit/>
          </a:bodyPr>
          <a:lstStyle/>
          <a:p>
            <a:pPr algn="ctr"/>
            <a:r>
              <a:rPr lang="en-US" sz="1400" b="1" dirty="0" smtClean="0"/>
              <a:t>Block</a:t>
            </a:r>
          </a:p>
          <a:p>
            <a:pPr algn="ctr"/>
            <a:r>
              <a:rPr lang="en-US" sz="1400" b="1" dirty="0" smtClean="0"/>
              <a:t>Cleaning</a:t>
            </a:r>
          </a:p>
        </p:txBody>
      </p:sp>
      <p:cxnSp>
        <p:nvCxnSpPr>
          <p:cNvPr id="13" name="Ευθύγραμμο βέλος σύνδεσης 41"/>
          <p:cNvCxnSpPr/>
          <p:nvPr/>
        </p:nvCxnSpPr>
        <p:spPr>
          <a:xfrm>
            <a:off x="5393454" y="1082819"/>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07504" y="5229200"/>
            <a:ext cx="3717144"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2"/>
          </p:nvPr>
        </p:nvSpPr>
        <p:spPr/>
        <p:txBody>
          <a:bodyPr/>
          <a:lstStyle/>
          <a:p>
            <a:fld id="{7E46E34C-DF4F-43C8-9B01-5546C481D7C1}" type="slidenum">
              <a:rPr lang="el-GR" smtClean="0"/>
              <a:t>106</a:t>
            </a:fld>
            <a:endParaRPr lang="el-GR"/>
          </a:p>
        </p:txBody>
      </p:sp>
    </p:spTree>
    <p:extLst>
      <p:ext uri="{BB962C8B-B14F-4D97-AF65-F5344CB8AC3E}">
        <p14:creationId xmlns:p14="http://schemas.microsoft.com/office/powerpoint/2010/main" val="317726621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ormAutofit/>
          </a:bodyPr>
          <a:lstStyle/>
          <a:p>
            <a:r>
              <a:rPr lang="en-US" dirty="0"/>
              <a:t>Back to Motivation</a:t>
            </a:r>
            <a:endParaRPr lang="en-US" sz="2400" dirty="0"/>
          </a:p>
        </p:txBody>
      </p:sp>
      <p:sp>
        <p:nvSpPr>
          <p:cNvPr id="3" name="Content Placeholder 2"/>
          <p:cNvSpPr>
            <a:spLocks noGrp="1"/>
          </p:cNvSpPr>
          <p:nvPr>
            <p:ph idx="1"/>
          </p:nvPr>
        </p:nvSpPr>
        <p:spPr>
          <a:xfrm>
            <a:off x="107504" y="908720"/>
            <a:ext cx="9036496" cy="5949280"/>
          </a:xfrm>
        </p:spPr>
        <p:txBody>
          <a:bodyPr>
            <a:normAutofit fontScale="92500" lnSpcReduction="20000"/>
          </a:bodyPr>
          <a:lstStyle/>
          <a:p>
            <a:pPr marL="24320" lvl="1" indent="-24320" algn="ctr" defTabSz="299048">
              <a:buNone/>
            </a:pPr>
            <a:endParaRPr lang="en-US" sz="3300" dirty="0" smtClean="0"/>
          </a:p>
          <a:p>
            <a:pPr marL="24320" lvl="1" indent="-24320" algn="ctr" defTabSz="299048">
              <a:buNone/>
            </a:pPr>
            <a:endParaRPr lang="en-US" sz="800" b="1" dirty="0" smtClean="0"/>
          </a:p>
          <a:p>
            <a:pPr marL="24320" lvl="1" indent="-24320" algn="ctr" defTabSz="299048">
              <a:buNone/>
            </a:pPr>
            <a:r>
              <a:rPr lang="en-US" sz="2400" b="1" dirty="0" err="1" smtClean="0"/>
              <a:t>DBPedia</a:t>
            </a:r>
            <a:r>
              <a:rPr lang="en-US" sz="2400" b="1" dirty="0" smtClean="0"/>
              <a:t> </a:t>
            </a:r>
            <a:r>
              <a:rPr lang="en-US" sz="2400" b="1" dirty="0"/>
              <a:t>3.0rc ↔ </a:t>
            </a:r>
            <a:r>
              <a:rPr lang="en-US" sz="2400" b="1" dirty="0" err="1"/>
              <a:t>DBPedia</a:t>
            </a:r>
            <a:r>
              <a:rPr lang="en-US" sz="2400" b="1" dirty="0"/>
              <a:t> </a:t>
            </a:r>
            <a:r>
              <a:rPr lang="en-US" sz="2400" b="1" dirty="0" smtClean="0"/>
              <a:t>3.4</a:t>
            </a:r>
            <a:endParaRPr lang="en-US" sz="2400" dirty="0" smtClean="0"/>
          </a:p>
          <a:p>
            <a:pPr marL="24320" lvl="1" indent="-24320" algn="ctr" defTabSz="299048">
              <a:buNone/>
            </a:pPr>
            <a:r>
              <a:rPr lang="en-US" sz="2400" u="sng" dirty="0" smtClean="0"/>
              <a:t>Brute-force approach</a:t>
            </a:r>
            <a:endParaRPr lang="en-US" sz="2300" u="sng" dirty="0" smtClean="0"/>
          </a:p>
          <a:p>
            <a:pPr marL="24320" lvl="1" indent="-24320" defTabSz="299048">
              <a:buNone/>
            </a:pPr>
            <a:r>
              <a:rPr lang="en-US" sz="2300" dirty="0" smtClean="0"/>
              <a:t>Comparisons</a:t>
            </a:r>
            <a:r>
              <a:rPr lang="en-US" sz="2300" dirty="0"/>
              <a:t>: 2.58 ∙ 10</a:t>
            </a:r>
            <a:r>
              <a:rPr lang="en-US" sz="2300" baseline="30000" dirty="0"/>
              <a:t>12</a:t>
            </a:r>
          </a:p>
          <a:p>
            <a:pPr marL="24320" lvl="1" indent="-24320" defTabSz="299048">
              <a:buNone/>
            </a:pPr>
            <a:r>
              <a:rPr lang="en-US" sz="2300" dirty="0"/>
              <a:t>Recall: 100%</a:t>
            </a:r>
          </a:p>
          <a:p>
            <a:pPr marL="24320" lvl="1" indent="-24320" defTabSz="299048">
              <a:buNone/>
            </a:pPr>
            <a:r>
              <a:rPr lang="en-US" sz="2300" dirty="0"/>
              <a:t>Running time: 1,344 days → </a:t>
            </a:r>
            <a:r>
              <a:rPr lang="en-US" sz="2300" b="1" dirty="0"/>
              <a:t>3.7 </a:t>
            </a:r>
            <a:r>
              <a:rPr lang="en-US" sz="2300" b="1" dirty="0" smtClean="0"/>
              <a:t>years</a:t>
            </a:r>
          </a:p>
          <a:p>
            <a:pPr marL="24320" lvl="1" indent="-24320" defTabSz="299048">
              <a:buNone/>
            </a:pPr>
            <a:endParaRPr lang="en-US" sz="800" dirty="0"/>
          </a:p>
          <a:p>
            <a:pPr marL="24320" lvl="1" indent="-24320" algn="ctr" defTabSz="299048">
              <a:buNone/>
            </a:pPr>
            <a:r>
              <a:rPr lang="en-US" sz="2300" u="sng" dirty="0" smtClean="0"/>
              <a:t>Token Blocking + Block Filtering + Comparison Propagation </a:t>
            </a:r>
            <a:endParaRPr lang="en-US" sz="2300" dirty="0"/>
          </a:p>
          <a:p>
            <a:pPr marL="24320" lvl="1" indent="-24320" defTabSz="299048">
              <a:buNone/>
            </a:pPr>
            <a:r>
              <a:rPr lang="en-US" sz="2300" dirty="0"/>
              <a:t>Overhead time: </a:t>
            </a:r>
            <a:r>
              <a:rPr lang="en-US" sz="2300" dirty="0" smtClean="0"/>
              <a:t>&lt;30 </a:t>
            </a:r>
            <a:r>
              <a:rPr lang="en-US" sz="2300" dirty="0" err="1" smtClean="0"/>
              <a:t>mins</a:t>
            </a:r>
            <a:endParaRPr lang="en-US" sz="2300" dirty="0"/>
          </a:p>
          <a:p>
            <a:pPr marL="24320" lvl="1" indent="-24320" defTabSz="299048">
              <a:buNone/>
            </a:pPr>
            <a:r>
              <a:rPr lang="en-US" sz="2300" dirty="0"/>
              <a:t>Comparisons: </a:t>
            </a:r>
            <a:r>
              <a:rPr lang="en-US" sz="2300" dirty="0" smtClean="0"/>
              <a:t>3.5 ∙ 10</a:t>
            </a:r>
            <a:r>
              <a:rPr lang="en-US" sz="2300" baseline="30000" dirty="0" smtClean="0"/>
              <a:t>10</a:t>
            </a:r>
            <a:endParaRPr lang="en-US" sz="2300" dirty="0"/>
          </a:p>
          <a:p>
            <a:pPr marL="24320" lvl="1" indent="-24320" defTabSz="299048">
              <a:buNone/>
            </a:pPr>
            <a:r>
              <a:rPr lang="en-US" sz="2300" dirty="0"/>
              <a:t>Recall: </a:t>
            </a:r>
            <a:r>
              <a:rPr lang="en-US" sz="2300" dirty="0" smtClean="0"/>
              <a:t>99%</a:t>
            </a:r>
            <a:endParaRPr lang="en-US" sz="2300" dirty="0"/>
          </a:p>
          <a:p>
            <a:pPr marL="24320" lvl="1" indent="-24320" defTabSz="299048">
              <a:buNone/>
            </a:pPr>
            <a:r>
              <a:rPr lang="en-US" sz="2300" dirty="0"/>
              <a:t>Total Running time: </a:t>
            </a:r>
            <a:r>
              <a:rPr lang="en-US" sz="2300" b="1" dirty="0" smtClean="0"/>
              <a:t>19 days </a:t>
            </a:r>
            <a:br>
              <a:rPr lang="en-US" sz="2300" b="1" dirty="0" smtClean="0"/>
            </a:br>
            <a:r>
              <a:rPr lang="en-US" sz="800" b="1" dirty="0" smtClean="0"/>
              <a:t> </a:t>
            </a:r>
            <a:endParaRPr lang="en-US" sz="2300" b="1" dirty="0" smtClean="0"/>
          </a:p>
          <a:p>
            <a:pPr marL="24320" lvl="1" indent="-24320" algn="ctr" defTabSz="299048">
              <a:buNone/>
            </a:pPr>
            <a:r>
              <a:rPr lang="en-US" sz="2300" u="sng" dirty="0"/>
              <a:t>Token Blocking + Block Filtering + </a:t>
            </a:r>
            <a:r>
              <a:rPr lang="en-US" sz="2300" b="1" u="sng" dirty="0" smtClean="0">
                <a:solidFill>
                  <a:srgbClr val="C00000"/>
                </a:solidFill>
              </a:rPr>
              <a:t>Meta-blocking</a:t>
            </a:r>
            <a:endParaRPr lang="en-US" sz="2300" u="sng" dirty="0">
              <a:solidFill>
                <a:srgbClr val="C00000"/>
              </a:solidFill>
            </a:endParaRPr>
          </a:p>
          <a:p>
            <a:pPr marL="24320" lvl="1" indent="-24320" defTabSz="299048">
              <a:buNone/>
            </a:pPr>
            <a:r>
              <a:rPr lang="en-US" sz="2300" dirty="0" smtClean="0"/>
              <a:t>Overhead </a:t>
            </a:r>
            <a:r>
              <a:rPr lang="en-US" sz="2300" dirty="0"/>
              <a:t>time: 4 hours</a:t>
            </a:r>
          </a:p>
          <a:p>
            <a:pPr marL="24320" lvl="1" indent="-24320" defTabSz="299048">
              <a:buNone/>
            </a:pPr>
            <a:r>
              <a:rPr lang="en-US" sz="2300" dirty="0"/>
              <a:t>Comparisons: 8.95 ∙ 10</a:t>
            </a:r>
            <a:r>
              <a:rPr lang="en-US" sz="2300" baseline="30000" dirty="0"/>
              <a:t>6</a:t>
            </a:r>
            <a:endParaRPr lang="en-US" sz="2300" dirty="0"/>
          </a:p>
          <a:p>
            <a:pPr marL="24320" lvl="1" indent="-24320" defTabSz="299048">
              <a:buNone/>
            </a:pPr>
            <a:r>
              <a:rPr lang="en-US" sz="2300" dirty="0"/>
              <a:t>Recall: </a:t>
            </a:r>
            <a:r>
              <a:rPr lang="en-US" sz="2300" dirty="0" smtClean="0"/>
              <a:t>99%</a:t>
            </a:r>
            <a:endParaRPr lang="en-US" sz="2300" dirty="0"/>
          </a:p>
          <a:p>
            <a:pPr marL="24320" lvl="1" indent="-24320" defTabSz="299048">
              <a:buNone/>
            </a:pPr>
            <a:r>
              <a:rPr lang="en-US" sz="2300" dirty="0"/>
              <a:t>Total Running time: </a:t>
            </a:r>
            <a:r>
              <a:rPr lang="en-US" sz="2300" b="1" dirty="0" smtClean="0"/>
              <a:t>10 hours</a:t>
            </a:r>
            <a:endParaRPr lang="en-US" sz="2300" b="1" dirty="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a:p>
        </p:txBody>
      </p:sp>
      <p:sp>
        <p:nvSpPr>
          <p:cNvPr id="5" name="TextBox 4"/>
          <p:cNvSpPr txBox="1"/>
          <p:nvPr/>
        </p:nvSpPr>
        <p:spPr>
          <a:xfrm>
            <a:off x="2251205" y="837855"/>
            <a:ext cx="1336176" cy="523220"/>
          </a:xfrm>
          <a:prstGeom prst="rect">
            <a:avLst/>
          </a:prstGeom>
          <a:noFill/>
          <a:ln w="28575">
            <a:solidFill>
              <a:schemeClr val="tx1"/>
            </a:solidFill>
          </a:ln>
        </p:spPr>
        <p:txBody>
          <a:bodyPr wrap="square" rtlCol="0">
            <a:spAutoFit/>
          </a:bodyPr>
          <a:lstStyle/>
          <a:p>
            <a:pPr algn="ctr"/>
            <a:r>
              <a:rPr lang="en-US" sz="1400" b="1" dirty="0" smtClean="0"/>
              <a:t>Block</a:t>
            </a:r>
          </a:p>
          <a:p>
            <a:pPr algn="ctr"/>
            <a:r>
              <a:rPr lang="en-US" sz="1400" b="1" dirty="0" smtClean="0"/>
              <a:t>Building</a:t>
            </a:r>
          </a:p>
        </p:txBody>
      </p:sp>
      <p:sp>
        <p:nvSpPr>
          <p:cNvPr id="6" name="TextBox 5"/>
          <p:cNvSpPr txBox="1"/>
          <p:nvPr/>
        </p:nvSpPr>
        <p:spPr>
          <a:xfrm>
            <a:off x="5851605" y="839874"/>
            <a:ext cx="1336176" cy="523220"/>
          </a:xfrm>
          <a:prstGeom prst="rect">
            <a:avLst/>
          </a:prstGeom>
          <a:noFill/>
          <a:ln w="28575">
            <a:solidFill>
              <a:schemeClr val="tx1"/>
            </a:solidFill>
          </a:ln>
        </p:spPr>
        <p:txBody>
          <a:bodyPr wrap="square" rtlCol="0">
            <a:spAutoFit/>
          </a:bodyPr>
          <a:lstStyle>
            <a:defPPr>
              <a:defRPr lang="el-GR"/>
            </a:defPPr>
            <a:lvl1pPr algn="ctr">
              <a:defRPr sz="1400" b="1"/>
            </a:lvl1pPr>
          </a:lstStyle>
          <a:p>
            <a:r>
              <a:rPr lang="en-US" dirty="0"/>
              <a:t>Comparison</a:t>
            </a:r>
          </a:p>
          <a:p>
            <a:r>
              <a:rPr lang="en-US" dirty="0"/>
              <a:t>Cleaning</a:t>
            </a:r>
          </a:p>
        </p:txBody>
      </p:sp>
      <p:cxnSp>
        <p:nvCxnSpPr>
          <p:cNvPr id="7" name="Ευθύγραμμο βέλος σύνδεσης 105"/>
          <p:cNvCxnSpPr/>
          <p:nvPr/>
        </p:nvCxnSpPr>
        <p:spPr>
          <a:xfrm>
            <a:off x="7196308" y="1082819"/>
            <a:ext cx="32961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41"/>
          <p:cNvCxnSpPr/>
          <p:nvPr/>
        </p:nvCxnSpPr>
        <p:spPr>
          <a:xfrm>
            <a:off x="1790582" y="1099465"/>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19581" y="905599"/>
            <a:ext cx="292054" cy="369332"/>
          </a:xfrm>
          <a:prstGeom prst="rect">
            <a:avLst/>
          </a:prstGeom>
          <a:noFill/>
        </p:spPr>
        <p:txBody>
          <a:bodyPr wrap="square" rtlCol="0">
            <a:spAutoFit/>
          </a:bodyPr>
          <a:lstStyle/>
          <a:p>
            <a:r>
              <a:rPr lang="en-US" b="1" dirty="0" smtClean="0"/>
              <a:t>E</a:t>
            </a:r>
            <a:endParaRPr lang="en-US" b="1" dirty="0"/>
          </a:p>
        </p:txBody>
      </p:sp>
      <p:sp>
        <p:nvSpPr>
          <p:cNvPr id="10" name="TextBox 9"/>
          <p:cNvSpPr txBox="1"/>
          <p:nvPr/>
        </p:nvSpPr>
        <p:spPr>
          <a:xfrm>
            <a:off x="7525923" y="887393"/>
            <a:ext cx="292054" cy="369332"/>
          </a:xfrm>
          <a:prstGeom prst="rect">
            <a:avLst/>
          </a:prstGeom>
          <a:noFill/>
        </p:spPr>
        <p:txBody>
          <a:bodyPr wrap="square" rtlCol="0">
            <a:spAutoFit/>
          </a:bodyPr>
          <a:lstStyle/>
          <a:p>
            <a:r>
              <a:rPr lang="en-US" b="1" dirty="0" smtClean="0"/>
              <a:t>B</a:t>
            </a:r>
            <a:endParaRPr lang="en-US" b="1" dirty="0"/>
          </a:p>
        </p:txBody>
      </p:sp>
      <p:cxnSp>
        <p:nvCxnSpPr>
          <p:cNvPr id="11" name="Ευθύγραμμο βέλος σύνδεσης 41"/>
          <p:cNvCxnSpPr/>
          <p:nvPr/>
        </p:nvCxnSpPr>
        <p:spPr>
          <a:xfrm>
            <a:off x="3592018" y="1098322"/>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57278" y="836712"/>
            <a:ext cx="1336176" cy="523220"/>
          </a:xfrm>
          <a:prstGeom prst="rect">
            <a:avLst/>
          </a:prstGeom>
          <a:noFill/>
          <a:ln w="28575">
            <a:solidFill>
              <a:schemeClr val="tx1"/>
            </a:solidFill>
          </a:ln>
        </p:spPr>
        <p:txBody>
          <a:bodyPr wrap="square" rtlCol="0">
            <a:spAutoFit/>
          </a:bodyPr>
          <a:lstStyle/>
          <a:p>
            <a:pPr algn="ctr"/>
            <a:r>
              <a:rPr lang="en-US" sz="1400" b="1" dirty="0" smtClean="0"/>
              <a:t>Block</a:t>
            </a:r>
          </a:p>
          <a:p>
            <a:pPr algn="ctr"/>
            <a:r>
              <a:rPr lang="en-US" sz="1400" b="1" dirty="0" smtClean="0"/>
              <a:t>Cleaning</a:t>
            </a:r>
          </a:p>
        </p:txBody>
      </p:sp>
      <p:cxnSp>
        <p:nvCxnSpPr>
          <p:cNvPr id="13" name="Ευθύγραμμο βέλος σύνδεσης 41"/>
          <p:cNvCxnSpPr/>
          <p:nvPr/>
        </p:nvCxnSpPr>
        <p:spPr>
          <a:xfrm>
            <a:off x="5393454" y="1082819"/>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Slide Number Placeholder 13"/>
          <p:cNvSpPr>
            <a:spLocks noGrp="1"/>
          </p:cNvSpPr>
          <p:nvPr>
            <p:ph type="sldNum" sz="quarter" idx="12"/>
          </p:nvPr>
        </p:nvSpPr>
        <p:spPr/>
        <p:txBody>
          <a:bodyPr/>
          <a:lstStyle/>
          <a:p>
            <a:fld id="{7E46E34C-DF4F-43C8-9B01-5546C481D7C1}" type="slidenum">
              <a:rPr lang="el-GR" smtClean="0"/>
              <a:t>107</a:t>
            </a:fld>
            <a:endParaRPr lang="el-GR"/>
          </a:p>
        </p:txBody>
      </p:sp>
    </p:spTree>
    <p:extLst>
      <p:ext uri="{BB962C8B-B14F-4D97-AF65-F5344CB8AC3E}">
        <p14:creationId xmlns:p14="http://schemas.microsoft.com/office/powerpoint/2010/main" val="292320229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ormAutofit/>
          </a:bodyPr>
          <a:lstStyle/>
          <a:p>
            <a:r>
              <a:rPr lang="en-US" dirty="0" smtClean="0"/>
              <a:t>Back to Motivation</a:t>
            </a:r>
            <a:endParaRPr lang="en-US" sz="2400" dirty="0"/>
          </a:p>
        </p:txBody>
      </p:sp>
      <p:sp>
        <p:nvSpPr>
          <p:cNvPr id="3" name="Content Placeholder 2"/>
          <p:cNvSpPr>
            <a:spLocks noGrp="1"/>
          </p:cNvSpPr>
          <p:nvPr>
            <p:ph idx="1"/>
          </p:nvPr>
        </p:nvSpPr>
        <p:spPr>
          <a:xfrm>
            <a:off x="107504" y="908720"/>
            <a:ext cx="9036496" cy="5949280"/>
          </a:xfrm>
        </p:spPr>
        <p:txBody>
          <a:bodyPr>
            <a:normAutofit fontScale="92500" lnSpcReduction="20000"/>
          </a:bodyPr>
          <a:lstStyle/>
          <a:p>
            <a:pPr marL="24320" lvl="1" indent="-24320" algn="ctr" defTabSz="299048">
              <a:buNone/>
            </a:pPr>
            <a:endParaRPr lang="en-US" sz="3300" dirty="0" smtClean="0"/>
          </a:p>
          <a:p>
            <a:pPr marL="24320" lvl="1" indent="-24320" algn="ctr" defTabSz="299048">
              <a:buNone/>
            </a:pPr>
            <a:endParaRPr lang="en-US" sz="800" b="1" dirty="0" smtClean="0"/>
          </a:p>
          <a:p>
            <a:pPr marL="24320" lvl="1" indent="-24320" algn="ctr" defTabSz="299048">
              <a:buNone/>
            </a:pPr>
            <a:r>
              <a:rPr lang="en-US" sz="2400" b="1" dirty="0" err="1" smtClean="0"/>
              <a:t>DBPedia</a:t>
            </a:r>
            <a:r>
              <a:rPr lang="en-US" sz="2400" b="1" dirty="0" smtClean="0"/>
              <a:t> </a:t>
            </a:r>
            <a:r>
              <a:rPr lang="en-US" sz="2400" b="1" dirty="0"/>
              <a:t>3.0rc ↔ </a:t>
            </a:r>
            <a:r>
              <a:rPr lang="en-US" sz="2400" b="1" dirty="0" err="1"/>
              <a:t>DBPedia</a:t>
            </a:r>
            <a:r>
              <a:rPr lang="en-US" sz="2400" b="1" dirty="0"/>
              <a:t> </a:t>
            </a:r>
            <a:r>
              <a:rPr lang="en-US" sz="2400" b="1" dirty="0" smtClean="0"/>
              <a:t>3.4</a:t>
            </a:r>
            <a:endParaRPr lang="en-US" sz="2400" dirty="0" smtClean="0"/>
          </a:p>
          <a:p>
            <a:pPr marL="24320" lvl="1" indent="-24320" algn="ctr" defTabSz="299048">
              <a:buNone/>
            </a:pPr>
            <a:r>
              <a:rPr lang="en-US" sz="2400" u="sng" dirty="0" smtClean="0"/>
              <a:t>Brute-force approach</a:t>
            </a:r>
            <a:endParaRPr lang="en-US" sz="2300" u="sng" dirty="0" smtClean="0"/>
          </a:p>
          <a:p>
            <a:pPr marL="24320" lvl="1" indent="-24320" defTabSz="299048">
              <a:buNone/>
            </a:pPr>
            <a:r>
              <a:rPr lang="en-US" sz="2300" dirty="0" smtClean="0"/>
              <a:t>Comparisons</a:t>
            </a:r>
            <a:r>
              <a:rPr lang="en-US" sz="2300" dirty="0"/>
              <a:t>: 2.58 ∙ 10</a:t>
            </a:r>
            <a:r>
              <a:rPr lang="en-US" sz="2300" baseline="30000" dirty="0"/>
              <a:t>12</a:t>
            </a:r>
          </a:p>
          <a:p>
            <a:pPr marL="24320" lvl="1" indent="-24320" defTabSz="299048">
              <a:buNone/>
            </a:pPr>
            <a:r>
              <a:rPr lang="en-US" sz="2300" dirty="0"/>
              <a:t>Recall: 100%</a:t>
            </a:r>
          </a:p>
          <a:p>
            <a:pPr marL="24320" lvl="1" indent="-24320" defTabSz="299048">
              <a:buNone/>
            </a:pPr>
            <a:r>
              <a:rPr lang="en-US" sz="2300" dirty="0"/>
              <a:t>Running time: 1,344 days → </a:t>
            </a:r>
            <a:r>
              <a:rPr lang="en-US" sz="2300" b="1" dirty="0"/>
              <a:t>3.7 </a:t>
            </a:r>
            <a:r>
              <a:rPr lang="en-US" sz="2300" b="1" dirty="0" smtClean="0"/>
              <a:t>years</a:t>
            </a:r>
          </a:p>
          <a:p>
            <a:pPr marL="24320" lvl="1" indent="-24320" defTabSz="299048">
              <a:buNone/>
            </a:pPr>
            <a:endParaRPr lang="en-US" sz="800" dirty="0"/>
          </a:p>
          <a:p>
            <a:pPr marL="24320" lvl="1" indent="-24320" algn="ctr" defTabSz="299048">
              <a:buNone/>
            </a:pPr>
            <a:r>
              <a:rPr lang="en-US" sz="2300" u="sng" dirty="0" smtClean="0"/>
              <a:t>Token Blocking + Block Filtering + Comparison Propagation </a:t>
            </a:r>
            <a:endParaRPr lang="en-US" sz="2300" dirty="0"/>
          </a:p>
          <a:p>
            <a:pPr marL="24320" lvl="1" indent="-24320" defTabSz="299048">
              <a:buNone/>
            </a:pPr>
            <a:r>
              <a:rPr lang="en-US" sz="2300" dirty="0"/>
              <a:t>Overhead time: </a:t>
            </a:r>
            <a:r>
              <a:rPr lang="en-US" sz="2300" dirty="0" smtClean="0"/>
              <a:t>&lt;30 </a:t>
            </a:r>
            <a:r>
              <a:rPr lang="en-US" sz="2300" dirty="0" err="1" smtClean="0"/>
              <a:t>mins</a:t>
            </a:r>
            <a:endParaRPr lang="en-US" sz="2300" dirty="0"/>
          </a:p>
          <a:p>
            <a:pPr marL="24320" lvl="1" indent="-24320" defTabSz="299048">
              <a:buNone/>
            </a:pPr>
            <a:r>
              <a:rPr lang="en-US" sz="2300" dirty="0"/>
              <a:t>Comparisons: </a:t>
            </a:r>
            <a:r>
              <a:rPr lang="en-US" sz="2300" dirty="0" smtClean="0"/>
              <a:t>3.5 ∙ 10</a:t>
            </a:r>
            <a:r>
              <a:rPr lang="en-US" sz="2300" baseline="30000" dirty="0" smtClean="0"/>
              <a:t>10</a:t>
            </a:r>
            <a:endParaRPr lang="en-US" sz="2300" dirty="0" smtClean="0"/>
          </a:p>
          <a:p>
            <a:pPr marL="24320" lvl="1" indent="-24320" defTabSz="299048">
              <a:buNone/>
            </a:pPr>
            <a:r>
              <a:rPr lang="en-US" sz="2300" dirty="0" smtClean="0"/>
              <a:t>Recall: 99%</a:t>
            </a:r>
          </a:p>
          <a:p>
            <a:pPr marL="24320" lvl="1" indent="-24320" defTabSz="299048">
              <a:buNone/>
            </a:pPr>
            <a:r>
              <a:rPr lang="en-US" sz="2300" dirty="0" smtClean="0"/>
              <a:t>Total </a:t>
            </a:r>
            <a:r>
              <a:rPr lang="en-US" sz="2300" dirty="0"/>
              <a:t>Running time: </a:t>
            </a:r>
            <a:r>
              <a:rPr lang="en-US" sz="2300" b="1" dirty="0" smtClean="0"/>
              <a:t>19 days </a:t>
            </a:r>
            <a:br>
              <a:rPr lang="en-US" sz="2300" b="1" dirty="0" smtClean="0"/>
            </a:br>
            <a:r>
              <a:rPr lang="en-US" sz="800" b="1" dirty="0" smtClean="0"/>
              <a:t> </a:t>
            </a:r>
            <a:endParaRPr lang="en-US" sz="2300" b="1" dirty="0" smtClean="0"/>
          </a:p>
          <a:p>
            <a:pPr marL="24320" lvl="1" indent="-24320" algn="ctr" defTabSz="299048">
              <a:buNone/>
            </a:pPr>
            <a:r>
              <a:rPr lang="en-US" sz="2300" u="sng" dirty="0"/>
              <a:t>Token Blocking + Block Filtering + </a:t>
            </a:r>
            <a:r>
              <a:rPr lang="en-US" sz="2300" b="1" u="sng" dirty="0" smtClean="0">
                <a:solidFill>
                  <a:srgbClr val="C00000"/>
                </a:solidFill>
              </a:rPr>
              <a:t>Meta-blocking</a:t>
            </a:r>
            <a:endParaRPr lang="en-US" sz="2300" u="sng" dirty="0">
              <a:solidFill>
                <a:srgbClr val="C00000"/>
              </a:solidFill>
            </a:endParaRPr>
          </a:p>
          <a:p>
            <a:pPr marL="24320" lvl="1" indent="-24320" defTabSz="299048">
              <a:buNone/>
            </a:pPr>
            <a:r>
              <a:rPr lang="en-US" sz="2300" dirty="0" smtClean="0"/>
              <a:t>Overhead </a:t>
            </a:r>
            <a:r>
              <a:rPr lang="en-US" sz="2300" dirty="0"/>
              <a:t>time: 4 hours</a:t>
            </a:r>
          </a:p>
          <a:p>
            <a:pPr marL="24320" lvl="1" indent="-24320" defTabSz="299048">
              <a:buNone/>
            </a:pPr>
            <a:r>
              <a:rPr lang="en-US" sz="2300" dirty="0"/>
              <a:t>Comparisons: 8.95 ∙ 10</a:t>
            </a:r>
            <a:r>
              <a:rPr lang="en-US" sz="2300" baseline="30000" dirty="0"/>
              <a:t>6</a:t>
            </a:r>
            <a:endParaRPr lang="en-US" sz="2300" dirty="0"/>
          </a:p>
          <a:p>
            <a:pPr marL="24320" lvl="1" indent="-24320" defTabSz="299048">
              <a:buNone/>
            </a:pPr>
            <a:r>
              <a:rPr lang="en-US" sz="2300" dirty="0"/>
              <a:t>Recall: </a:t>
            </a:r>
            <a:r>
              <a:rPr lang="en-US" sz="2300" dirty="0" smtClean="0"/>
              <a:t>99%</a:t>
            </a:r>
            <a:endParaRPr lang="en-US" sz="2300" dirty="0"/>
          </a:p>
          <a:p>
            <a:pPr marL="24320" lvl="1" indent="-24320" defTabSz="299048">
              <a:buNone/>
            </a:pPr>
            <a:r>
              <a:rPr lang="en-US" sz="2300" dirty="0"/>
              <a:t>Total Running time: </a:t>
            </a:r>
            <a:r>
              <a:rPr lang="en-US" sz="2300" b="1" dirty="0" smtClean="0"/>
              <a:t>10 hours</a:t>
            </a:r>
            <a:endParaRPr lang="en-US" sz="2300" b="1" dirty="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a:p>
        </p:txBody>
      </p:sp>
      <p:sp>
        <p:nvSpPr>
          <p:cNvPr id="5" name="TextBox 4"/>
          <p:cNvSpPr txBox="1"/>
          <p:nvPr/>
        </p:nvSpPr>
        <p:spPr>
          <a:xfrm>
            <a:off x="2251205" y="837855"/>
            <a:ext cx="1336176" cy="523220"/>
          </a:xfrm>
          <a:prstGeom prst="rect">
            <a:avLst/>
          </a:prstGeom>
          <a:noFill/>
          <a:ln w="28575">
            <a:solidFill>
              <a:schemeClr val="tx1"/>
            </a:solidFill>
          </a:ln>
        </p:spPr>
        <p:txBody>
          <a:bodyPr wrap="square" rtlCol="0">
            <a:spAutoFit/>
          </a:bodyPr>
          <a:lstStyle/>
          <a:p>
            <a:pPr algn="ctr"/>
            <a:r>
              <a:rPr lang="en-US" sz="1400" b="1" dirty="0" smtClean="0"/>
              <a:t>Block</a:t>
            </a:r>
          </a:p>
          <a:p>
            <a:pPr algn="ctr"/>
            <a:r>
              <a:rPr lang="en-US" sz="1400" b="1" dirty="0" smtClean="0"/>
              <a:t>Building</a:t>
            </a:r>
          </a:p>
        </p:txBody>
      </p:sp>
      <p:sp>
        <p:nvSpPr>
          <p:cNvPr id="6" name="TextBox 5"/>
          <p:cNvSpPr txBox="1"/>
          <p:nvPr/>
        </p:nvSpPr>
        <p:spPr>
          <a:xfrm>
            <a:off x="5851605" y="839874"/>
            <a:ext cx="1336176" cy="523220"/>
          </a:xfrm>
          <a:prstGeom prst="rect">
            <a:avLst/>
          </a:prstGeom>
          <a:noFill/>
          <a:ln w="28575">
            <a:solidFill>
              <a:schemeClr val="tx1"/>
            </a:solidFill>
          </a:ln>
        </p:spPr>
        <p:txBody>
          <a:bodyPr wrap="square" rtlCol="0">
            <a:spAutoFit/>
          </a:bodyPr>
          <a:lstStyle>
            <a:defPPr>
              <a:defRPr lang="el-GR"/>
            </a:defPPr>
            <a:lvl1pPr algn="ctr">
              <a:defRPr sz="1400" b="1"/>
            </a:lvl1pPr>
          </a:lstStyle>
          <a:p>
            <a:r>
              <a:rPr lang="en-US" dirty="0"/>
              <a:t>Comparison</a:t>
            </a:r>
          </a:p>
          <a:p>
            <a:r>
              <a:rPr lang="en-US" dirty="0"/>
              <a:t>Cleaning</a:t>
            </a:r>
          </a:p>
        </p:txBody>
      </p:sp>
      <p:cxnSp>
        <p:nvCxnSpPr>
          <p:cNvPr id="7" name="Ευθύγραμμο βέλος σύνδεσης 105"/>
          <p:cNvCxnSpPr/>
          <p:nvPr/>
        </p:nvCxnSpPr>
        <p:spPr>
          <a:xfrm>
            <a:off x="7196308" y="1082819"/>
            <a:ext cx="32961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41"/>
          <p:cNvCxnSpPr/>
          <p:nvPr/>
        </p:nvCxnSpPr>
        <p:spPr>
          <a:xfrm>
            <a:off x="1790582" y="1099465"/>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19581" y="905599"/>
            <a:ext cx="292054" cy="369332"/>
          </a:xfrm>
          <a:prstGeom prst="rect">
            <a:avLst/>
          </a:prstGeom>
          <a:noFill/>
        </p:spPr>
        <p:txBody>
          <a:bodyPr wrap="square" rtlCol="0">
            <a:spAutoFit/>
          </a:bodyPr>
          <a:lstStyle/>
          <a:p>
            <a:r>
              <a:rPr lang="en-US" b="1" dirty="0" smtClean="0"/>
              <a:t>E</a:t>
            </a:r>
            <a:endParaRPr lang="en-US" b="1" dirty="0"/>
          </a:p>
        </p:txBody>
      </p:sp>
      <p:sp>
        <p:nvSpPr>
          <p:cNvPr id="10" name="TextBox 9"/>
          <p:cNvSpPr txBox="1"/>
          <p:nvPr/>
        </p:nvSpPr>
        <p:spPr>
          <a:xfrm>
            <a:off x="7525923" y="887393"/>
            <a:ext cx="292054" cy="369332"/>
          </a:xfrm>
          <a:prstGeom prst="rect">
            <a:avLst/>
          </a:prstGeom>
          <a:noFill/>
        </p:spPr>
        <p:txBody>
          <a:bodyPr wrap="square" rtlCol="0">
            <a:spAutoFit/>
          </a:bodyPr>
          <a:lstStyle/>
          <a:p>
            <a:r>
              <a:rPr lang="en-US" b="1" dirty="0" smtClean="0"/>
              <a:t>B</a:t>
            </a:r>
            <a:endParaRPr lang="en-US" b="1" dirty="0"/>
          </a:p>
        </p:txBody>
      </p:sp>
      <p:cxnSp>
        <p:nvCxnSpPr>
          <p:cNvPr id="11" name="Ευθύγραμμο βέλος σύνδεσης 41"/>
          <p:cNvCxnSpPr/>
          <p:nvPr/>
        </p:nvCxnSpPr>
        <p:spPr>
          <a:xfrm>
            <a:off x="3592018" y="1098322"/>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57278" y="836712"/>
            <a:ext cx="1336176" cy="523220"/>
          </a:xfrm>
          <a:prstGeom prst="rect">
            <a:avLst/>
          </a:prstGeom>
          <a:noFill/>
          <a:ln w="28575">
            <a:solidFill>
              <a:schemeClr val="tx1"/>
            </a:solidFill>
          </a:ln>
        </p:spPr>
        <p:txBody>
          <a:bodyPr wrap="square" rtlCol="0">
            <a:spAutoFit/>
          </a:bodyPr>
          <a:lstStyle/>
          <a:p>
            <a:pPr algn="ctr"/>
            <a:r>
              <a:rPr lang="en-US" sz="1400" b="1" dirty="0" smtClean="0"/>
              <a:t>Block</a:t>
            </a:r>
          </a:p>
          <a:p>
            <a:pPr algn="ctr"/>
            <a:r>
              <a:rPr lang="en-US" sz="1400" b="1" dirty="0" smtClean="0"/>
              <a:t>Cleaning</a:t>
            </a:r>
          </a:p>
        </p:txBody>
      </p:sp>
      <p:cxnSp>
        <p:nvCxnSpPr>
          <p:cNvPr id="13" name="Ευθύγραμμο βέλος σύνδεσης 41"/>
          <p:cNvCxnSpPr/>
          <p:nvPr/>
        </p:nvCxnSpPr>
        <p:spPr>
          <a:xfrm>
            <a:off x="5393454" y="1082819"/>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3131840" y="2564904"/>
            <a:ext cx="1296144" cy="648072"/>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195736" y="6021288"/>
            <a:ext cx="1296144" cy="648072"/>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2"/>
          </p:nvPr>
        </p:nvSpPr>
        <p:spPr/>
        <p:txBody>
          <a:bodyPr/>
          <a:lstStyle/>
          <a:p>
            <a:fld id="{7E46E34C-DF4F-43C8-9B01-5546C481D7C1}" type="slidenum">
              <a:rPr lang="el-GR" smtClean="0"/>
              <a:t>108</a:t>
            </a:fld>
            <a:endParaRPr lang="el-GR"/>
          </a:p>
        </p:txBody>
      </p:sp>
    </p:spTree>
    <p:extLst>
      <p:ext uri="{BB962C8B-B14F-4D97-AF65-F5344CB8AC3E}">
        <p14:creationId xmlns:p14="http://schemas.microsoft.com/office/powerpoint/2010/main" val="253041586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6915"/>
            <a:ext cx="9144000" cy="721079"/>
          </a:xfrm>
        </p:spPr>
        <p:txBody>
          <a:bodyPr>
            <a:normAutofit fontScale="90000"/>
          </a:bodyPr>
          <a:lstStyle/>
          <a:p>
            <a:r>
              <a:rPr lang="en-US" dirty="0" smtClean="0"/>
              <a:t>Meta-blocking Challenges: Time Efficiency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4294967295"/>
              </p:nvPr>
            </p:nvSpPr>
            <p:spPr>
              <a:xfrm>
                <a:off x="827583" y="1097643"/>
                <a:ext cx="7344817" cy="5499709"/>
              </a:xfrm>
            </p:spPr>
            <p:txBody>
              <a:bodyPr>
                <a:noAutofit/>
              </a:bodyPr>
              <a:lstStyle/>
              <a:p>
                <a:pPr marL="0" indent="0">
                  <a:buNone/>
                </a:pPr>
                <a:r>
                  <a:rPr lang="en-US" sz="2600" b="1" dirty="0" smtClean="0"/>
                  <a:t>Bottleneck</a:t>
                </a:r>
                <a:r>
                  <a:rPr lang="en-US" sz="2600" b="1" dirty="0"/>
                  <a:t>: edge weighting</a:t>
                </a:r>
              </a:p>
              <a:p>
                <a:r>
                  <a:rPr lang="en-US" sz="2400" dirty="0" smtClean="0"/>
                  <a:t>Depends on </a:t>
                </a:r>
                <a14:m>
                  <m:oMath xmlns:m="http://schemas.openxmlformats.org/officeDocument/2006/math">
                    <m:d>
                      <m:dPr>
                        <m:begChr m:val="|"/>
                        <m:endChr m:val="|"/>
                        <m:ctrlPr>
                          <a:rPr lang="en-US" sz="2400" i="1">
                            <a:latin typeface="Cambria Math"/>
                          </a:rPr>
                        </m:ctrlPr>
                      </m:dPr>
                      <m:e>
                        <m:d>
                          <m:dPr>
                            <m:begChr m:val="|"/>
                            <m:endChr m:val="|"/>
                            <m:ctrlPr>
                              <a:rPr lang="en-US" sz="2400" i="1">
                                <a:latin typeface="Cambria Math"/>
                              </a:rPr>
                            </m:ctrlPr>
                          </m:dPr>
                          <m:e>
                            <m:r>
                              <a:rPr lang="en-US" sz="2400" i="1">
                                <a:latin typeface="Cambria Math"/>
                              </a:rPr>
                              <m:t>𝐵</m:t>
                            </m:r>
                          </m:e>
                        </m:d>
                      </m:e>
                    </m:d>
                  </m:oMath>
                </a14:m>
                <a:r>
                  <a:rPr lang="el-GR" sz="2400" dirty="0" smtClean="0"/>
                  <a:t> &amp;</a:t>
                </a:r>
                <a:r>
                  <a:rPr lang="en-US" sz="2400" dirty="0" smtClean="0"/>
                  <a:t> </a:t>
                </a:r>
                <a:r>
                  <a:rPr lang="en-US" sz="2400" dirty="0"/>
                  <a:t>BPE</a:t>
                </a:r>
              </a:p>
              <a:p>
                <a:pPr marL="520700" lvl="1" indent="-284163"/>
                <a14:m>
                  <m:oMath xmlns:m="http://schemas.openxmlformats.org/officeDocument/2006/math">
                    <m:d>
                      <m:dPr>
                        <m:begChr m:val="|"/>
                        <m:endChr m:val="|"/>
                        <m:ctrlPr>
                          <a:rPr lang="en-US" sz="2200" i="1">
                            <a:latin typeface="Cambria Math"/>
                          </a:rPr>
                        </m:ctrlPr>
                      </m:dPr>
                      <m:e>
                        <m:r>
                          <a:rPr lang="en-US" sz="2200" i="1">
                            <a:latin typeface="Cambria Math"/>
                          </a:rPr>
                          <m:t>𝐸</m:t>
                        </m:r>
                      </m:e>
                    </m:d>
                    <m:r>
                      <a:rPr lang="en-US" sz="2200" i="1">
                        <a:latin typeface="Cambria Math"/>
                      </a:rPr>
                      <m:t>=3.4</m:t>
                    </m:r>
                    <m:r>
                      <a:rPr lang="en-US" sz="2200" i="1">
                        <a:latin typeface="Cambria Math"/>
                        <a:ea typeface="Cambria Math"/>
                      </a:rPr>
                      <m:t>×10</m:t>
                    </m:r>
                    <m:r>
                      <a:rPr lang="en-US" sz="2200" i="1" baseline="30000">
                        <a:latin typeface="Cambria Math"/>
                        <a:ea typeface="Cambria Math"/>
                      </a:rPr>
                      <m:t>6</m:t>
                    </m:r>
                  </m:oMath>
                </a14:m>
                <a:r>
                  <a:rPr lang="en-US" sz="2200" dirty="0"/>
                  <a:t> , </a:t>
                </a:r>
                <a14:m>
                  <m:oMath xmlns:m="http://schemas.openxmlformats.org/officeDocument/2006/math">
                    <m:d>
                      <m:dPr>
                        <m:begChr m:val="|"/>
                        <m:endChr m:val="|"/>
                        <m:ctrlPr>
                          <a:rPr lang="en-US" sz="2200" i="1">
                            <a:latin typeface="Cambria Math"/>
                          </a:rPr>
                        </m:ctrlPr>
                      </m:dPr>
                      <m:e>
                        <m:d>
                          <m:dPr>
                            <m:begChr m:val="|"/>
                            <m:endChr m:val="|"/>
                            <m:ctrlPr>
                              <a:rPr lang="en-US" sz="2200" i="1">
                                <a:latin typeface="Cambria Math"/>
                              </a:rPr>
                            </m:ctrlPr>
                          </m:dPr>
                          <m:e>
                            <m:r>
                              <a:rPr lang="en-US" sz="2200" i="1">
                                <a:latin typeface="Cambria Math"/>
                              </a:rPr>
                              <m:t>𝐵</m:t>
                            </m:r>
                          </m:e>
                        </m:d>
                      </m:e>
                    </m:d>
                    <m:r>
                      <a:rPr lang="en-US" sz="2200" i="1">
                        <a:latin typeface="Cambria Math"/>
                      </a:rPr>
                      <m:t>=4</m:t>
                    </m:r>
                    <m:r>
                      <a:rPr lang="en-US" sz="2200" i="1">
                        <a:latin typeface="Cambria Math"/>
                        <a:ea typeface="Cambria Math"/>
                      </a:rPr>
                      <m:t>×10</m:t>
                    </m:r>
                    <m:r>
                      <a:rPr lang="en-US" sz="2200" i="1" baseline="30000">
                        <a:latin typeface="Cambria Math"/>
                        <a:ea typeface="Cambria Math"/>
                      </a:rPr>
                      <m:t>10</m:t>
                    </m:r>
                  </m:oMath>
                </a14:m>
                <a:r>
                  <a:rPr lang="en-US" sz="2200" dirty="0"/>
                  <a:t>, BPE=15 </a:t>
                </a:r>
                <a:r>
                  <a:rPr lang="en-US" sz="2200" dirty="0" smtClean="0"/>
                  <a:t>→ 3 </a:t>
                </a:r>
                <a:r>
                  <a:rPr lang="en-US" sz="2200" dirty="0"/>
                  <a:t>hours</a:t>
                </a:r>
              </a:p>
              <a:p>
                <a:pPr marL="522288" lvl="1"/>
                <a14:m>
                  <m:oMath xmlns:m="http://schemas.openxmlformats.org/officeDocument/2006/math">
                    <m:d>
                      <m:dPr>
                        <m:begChr m:val="|"/>
                        <m:endChr m:val="|"/>
                        <m:ctrlPr>
                          <a:rPr lang="en-US" sz="2200" i="1">
                            <a:latin typeface="Cambria Math"/>
                          </a:rPr>
                        </m:ctrlPr>
                      </m:dPr>
                      <m:e>
                        <m:r>
                          <a:rPr lang="en-US" sz="2200" i="1">
                            <a:latin typeface="Cambria Math"/>
                          </a:rPr>
                          <m:t>𝐸</m:t>
                        </m:r>
                      </m:e>
                    </m:d>
                    <m:r>
                      <a:rPr lang="en-US" sz="2200" i="1">
                        <a:latin typeface="Cambria Math"/>
                      </a:rPr>
                      <m:t>=7.4</m:t>
                    </m:r>
                    <m:r>
                      <a:rPr lang="en-US" sz="2200" i="1">
                        <a:latin typeface="Cambria Math"/>
                        <a:ea typeface="Cambria Math"/>
                      </a:rPr>
                      <m:t>×10</m:t>
                    </m:r>
                    <m:r>
                      <a:rPr lang="en-US" sz="2200" i="1" baseline="30000">
                        <a:latin typeface="Cambria Math"/>
                        <a:ea typeface="Cambria Math"/>
                      </a:rPr>
                      <m:t>6</m:t>
                    </m:r>
                  </m:oMath>
                </a14:m>
                <a:r>
                  <a:rPr lang="en-US" sz="2200" dirty="0"/>
                  <a:t> , </a:t>
                </a:r>
                <a14:m>
                  <m:oMath xmlns:m="http://schemas.openxmlformats.org/officeDocument/2006/math">
                    <m:d>
                      <m:dPr>
                        <m:begChr m:val="|"/>
                        <m:endChr m:val="|"/>
                        <m:ctrlPr>
                          <a:rPr lang="en-US" sz="2200" i="1">
                            <a:latin typeface="Cambria Math"/>
                          </a:rPr>
                        </m:ctrlPr>
                      </m:dPr>
                      <m:e>
                        <m:d>
                          <m:dPr>
                            <m:begChr m:val="|"/>
                            <m:endChr m:val="|"/>
                            <m:ctrlPr>
                              <a:rPr lang="en-US" sz="2200" i="1">
                                <a:latin typeface="Cambria Math"/>
                              </a:rPr>
                            </m:ctrlPr>
                          </m:dPr>
                          <m:e>
                            <m:r>
                              <a:rPr lang="en-US" sz="2200" i="1">
                                <a:latin typeface="Cambria Math"/>
                              </a:rPr>
                              <m:t>𝐵</m:t>
                            </m:r>
                          </m:e>
                        </m:d>
                      </m:e>
                    </m:d>
                    <m:r>
                      <a:rPr lang="en-US" sz="2200" i="1">
                        <a:latin typeface="Cambria Math"/>
                      </a:rPr>
                      <m:t>=2</m:t>
                    </m:r>
                    <m:r>
                      <a:rPr lang="en-US" sz="2200" i="1">
                        <a:latin typeface="Cambria Math"/>
                        <a:ea typeface="Cambria Math"/>
                      </a:rPr>
                      <m:t>×10</m:t>
                    </m:r>
                    <m:r>
                      <a:rPr lang="en-US" sz="2200" i="1" baseline="30000">
                        <a:latin typeface="Cambria Math"/>
                        <a:ea typeface="Cambria Math"/>
                      </a:rPr>
                      <m:t>11</m:t>
                    </m:r>
                  </m:oMath>
                </a14:m>
                <a:r>
                  <a:rPr lang="en-US" sz="2200" dirty="0"/>
                  <a:t>, BPE=40 → 186 </a:t>
                </a:r>
                <a:r>
                  <a:rPr lang="en-US" sz="2200" dirty="0" smtClean="0"/>
                  <a:t>hours</a:t>
                </a:r>
                <a:endParaRPr lang="en-US" sz="26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4294967295"/>
              </p:nvPr>
            </p:nvSpPr>
            <p:spPr>
              <a:xfrm>
                <a:off x="827583" y="1097643"/>
                <a:ext cx="7344817" cy="5499709"/>
              </a:xfrm>
              <a:blipFill rotWithShape="1">
                <a:blip r:embed="rId3"/>
                <a:stretch>
                  <a:fillRect l="-1494" t="-887"/>
                </a:stretch>
              </a:blipFill>
            </p:spPr>
            <p:txBody>
              <a:bodyPr/>
              <a:lstStyle/>
              <a:p>
                <a:r>
                  <a:rPr lang="en-US">
                    <a:noFill/>
                  </a:rPr>
                  <a:t> </a:t>
                </a:r>
              </a:p>
            </p:txBody>
          </p:sp>
        </mc:Fallback>
      </mc:AlternateContent>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3212976"/>
            <a:ext cx="471601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7E46E34C-DF4F-43C8-9B01-5546C481D7C1}" type="slidenum">
              <a:rPr lang="el-GR" smtClean="0"/>
              <a:t>109</a:t>
            </a:fld>
            <a:endParaRPr lang="el-GR"/>
          </a:p>
        </p:txBody>
      </p:sp>
    </p:spTree>
    <p:extLst>
      <p:ext uri="{BB962C8B-B14F-4D97-AF65-F5344CB8AC3E}">
        <p14:creationId xmlns:p14="http://schemas.microsoft.com/office/powerpoint/2010/main" val="8473996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Types of Entity Resolution</a:t>
            </a:r>
            <a:endParaRPr lang="en-US" dirty="0"/>
          </a:p>
        </p:txBody>
      </p:sp>
      <p:sp>
        <p:nvSpPr>
          <p:cNvPr id="3" name="Content Placeholder 2"/>
          <p:cNvSpPr>
            <a:spLocks noGrp="1"/>
          </p:cNvSpPr>
          <p:nvPr>
            <p:ph sz="quarter" idx="4294967295"/>
          </p:nvPr>
        </p:nvSpPr>
        <p:spPr>
          <a:xfrm>
            <a:off x="695555" y="948069"/>
            <a:ext cx="8448445" cy="4937249"/>
          </a:xfrm>
        </p:spPr>
        <p:txBody>
          <a:bodyPr/>
          <a:lstStyle/>
          <a:p>
            <a:pPr marL="0" indent="0">
              <a:buNone/>
            </a:pPr>
            <a:r>
              <a:rPr lang="en-US" sz="2300" dirty="0"/>
              <a:t>The input of ER consists of entity collections that can be of two </a:t>
            </a:r>
          </a:p>
          <a:p>
            <a:pPr marL="0" indent="0">
              <a:buNone/>
            </a:pPr>
            <a:r>
              <a:rPr lang="en-US" sz="2300" dirty="0"/>
              <a:t>types </a:t>
            </a:r>
            <a:r>
              <a:rPr lang="en-US" sz="2000" dirty="0"/>
              <a:t>[Christen, </a:t>
            </a:r>
            <a:r>
              <a:rPr lang="en-US" sz="2000" dirty="0" smtClean="0"/>
              <a:t>TKDE 2011</a:t>
            </a:r>
            <a:r>
              <a:rPr lang="en-US" sz="2000" dirty="0"/>
              <a:t>]</a:t>
            </a:r>
            <a:r>
              <a:rPr lang="en-US" sz="2300" dirty="0"/>
              <a:t>:</a:t>
            </a:r>
            <a:endParaRPr lang="en-US" sz="2300" b="1" i="1" dirty="0"/>
          </a:p>
          <a:p>
            <a:pPr marL="354013" indent="-265113"/>
            <a:r>
              <a:rPr lang="en-US" sz="2300" dirty="0">
                <a:solidFill>
                  <a:srgbClr val="C00000"/>
                </a:solidFill>
              </a:rPr>
              <a:t>clean</a:t>
            </a:r>
            <a:r>
              <a:rPr lang="en-US" sz="2300" dirty="0"/>
              <a:t>, which are duplicate-free</a:t>
            </a:r>
          </a:p>
          <a:p>
            <a:pPr marL="354013" lvl="1" indent="-265113">
              <a:buNone/>
            </a:pPr>
            <a:r>
              <a:rPr lang="en-US" sz="2300" dirty="0"/>
              <a:t>	</a:t>
            </a:r>
            <a:r>
              <a:rPr lang="en-US" sz="2300" dirty="0" smtClean="0"/>
              <a:t>	e.g</a:t>
            </a:r>
            <a:r>
              <a:rPr lang="en-US" sz="2300" dirty="0"/>
              <a:t>., </a:t>
            </a:r>
            <a:r>
              <a:rPr lang="en-US" sz="2300" dirty="0" smtClean="0"/>
              <a:t>DBLP, </a:t>
            </a:r>
            <a:r>
              <a:rPr lang="en-US" sz="2300" dirty="0"/>
              <a:t>ACM Digital Library, </a:t>
            </a:r>
            <a:r>
              <a:rPr lang="en-US" sz="2300" dirty="0" smtClean="0"/>
              <a:t>Wikipedia, </a:t>
            </a:r>
            <a:r>
              <a:rPr lang="en-US" sz="2300" dirty="0"/>
              <a:t>Freebase </a:t>
            </a:r>
            <a:endParaRPr lang="en-US" sz="2300" b="1" i="1" dirty="0"/>
          </a:p>
          <a:p>
            <a:pPr marL="354013" indent="-265113"/>
            <a:r>
              <a:rPr lang="en-US" sz="2300" dirty="0">
                <a:solidFill>
                  <a:srgbClr val="C00000"/>
                </a:solidFill>
              </a:rPr>
              <a:t>dirty</a:t>
            </a:r>
            <a:r>
              <a:rPr lang="en-US" sz="2300" dirty="0"/>
              <a:t>, which contain duplicate entity profiles in themselves</a:t>
            </a:r>
          </a:p>
          <a:p>
            <a:pPr marL="0" indent="0">
              <a:buNone/>
            </a:pPr>
            <a:r>
              <a:rPr lang="en-US" sz="2300" dirty="0"/>
              <a:t>	e.g., Google Scholar, </a:t>
            </a:r>
            <a:r>
              <a:rPr lang="en-US" sz="2300" dirty="0" err="1"/>
              <a:t>Citeseer</a:t>
            </a:r>
            <a:r>
              <a:rPr lang="en-US" sz="2300" baseline="30000" dirty="0" err="1"/>
              <a:t>X</a:t>
            </a:r>
            <a:endParaRPr lang="en-US" sz="2300" baseline="30000" dirty="0"/>
          </a:p>
          <a:p>
            <a:pPr marL="0" indent="0">
              <a:buNone/>
            </a:pPr>
            <a:endParaRPr lang="en-US" sz="2300" dirty="0"/>
          </a:p>
          <a:p>
            <a:pPr marL="518831" indent="-518831">
              <a:buFont typeface="+mj-lt"/>
              <a:buAutoNum type="arabicPeriod"/>
            </a:pPr>
            <a:endParaRPr lang="en-US" sz="2300" dirty="0"/>
          </a:p>
          <a:p>
            <a:endParaRPr lang="en-US" sz="2300" dirty="0"/>
          </a:p>
        </p:txBody>
      </p:sp>
      <p:sp>
        <p:nvSpPr>
          <p:cNvPr id="5" name="Θέση υποσέλιδου 4"/>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4" name="Slide Number Placeholder 3"/>
          <p:cNvSpPr>
            <a:spLocks noGrp="1"/>
          </p:cNvSpPr>
          <p:nvPr>
            <p:ph type="sldNum" sz="quarter" idx="12"/>
          </p:nvPr>
        </p:nvSpPr>
        <p:spPr/>
        <p:txBody>
          <a:bodyPr/>
          <a:lstStyle/>
          <a:p>
            <a:fld id="{7E46E34C-DF4F-43C8-9B01-5546C481D7C1}" type="slidenum">
              <a:rPr lang="el-GR" smtClean="0"/>
              <a:t>11</a:t>
            </a:fld>
            <a:endParaRPr lang="el-GR"/>
          </a:p>
        </p:txBody>
      </p:sp>
    </p:spTree>
    <p:extLst>
      <p:ext uri="{BB962C8B-B14F-4D97-AF65-F5344CB8AC3E}">
        <p14:creationId xmlns:p14="http://schemas.microsoft.com/office/powerpoint/2010/main" val="359944221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586" y="116632"/>
            <a:ext cx="9144000" cy="814039"/>
          </a:xfrm>
        </p:spPr>
        <p:txBody>
          <a:bodyPr>
            <a:normAutofit fontScale="90000"/>
          </a:bodyPr>
          <a:lstStyle/>
          <a:p>
            <a:r>
              <a:rPr lang="en-US" dirty="0"/>
              <a:t>Enhancing Meta-blocking Time Efficiency</a:t>
            </a:r>
            <a:endParaRPr lang="el-GR" sz="2200" dirty="0"/>
          </a:p>
        </p:txBody>
      </p:sp>
      <p:sp>
        <p:nvSpPr>
          <p:cNvPr id="3" name="Θέση περιεχομένου 2"/>
          <p:cNvSpPr>
            <a:spLocks noGrp="1"/>
          </p:cNvSpPr>
          <p:nvPr>
            <p:ph idx="1"/>
          </p:nvPr>
        </p:nvSpPr>
        <p:spPr>
          <a:xfrm>
            <a:off x="179513" y="1346122"/>
            <a:ext cx="8640960" cy="5221946"/>
          </a:xfrm>
        </p:spPr>
        <p:txBody>
          <a:bodyPr>
            <a:normAutofit/>
          </a:bodyPr>
          <a:lstStyle/>
          <a:p>
            <a:pPr marL="685800" indent="-457200">
              <a:buFont typeface="+mj-lt"/>
              <a:buAutoNum type="arabicPeriod"/>
            </a:pPr>
            <a:r>
              <a:rPr lang="en-US" sz="2400" dirty="0"/>
              <a:t>Block Filtering</a:t>
            </a:r>
          </a:p>
          <a:p>
            <a:pPr marL="1028700" lvl="1" indent="-342900">
              <a:buFont typeface="Wingdings" pitchFamily="2" charset="2"/>
              <a:buChar char="Ø"/>
            </a:pPr>
            <a:r>
              <a:rPr lang="en-US" sz="2200" dirty="0"/>
              <a:t>r = 0.8 → 4 times faster processing, on average</a:t>
            </a:r>
          </a:p>
          <a:p>
            <a:pPr marL="1028700" lvl="1" indent="-342900">
              <a:buFont typeface="Wingdings" pitchFamily="2" charset="2"/>
              <a:buChar char="Ø"/>
            </a:pPr>
            <a:r>
              <a:rPr lang="en-US" sz="2200" dirty="0"/>
              <a:t>reduces both ||B|| and BPE</a:t>
            </a:r>
          </a:p>
          <a:p>
            <a:pPr marL="685800" indent="-457200">
              <a:buFont typeface="+mj-lt"/>
              <a:buAutoNum type="arabicPeriod"/>
            </a:pPr>
            <a:r>
              <a:rPr lang="en-US" sz="2400" dirty="0"/>
              <a:t>Optimized Edge Weighting </a:t>
            </a:r>
            <a:r>
              <a:rPr lang="da-DK" sz="2000" dirty="0"/>
              <a:t>[Papadakis et. al., EDBT 2016]</a:t>
            </a:r>
            <a:endParaRPr lang="en-US" sz="2000" dirty="0"/>
          </a:p>
          <a:p>
            <a:pPr marL="1028700" lvl="1" indent="-342900">
              <a:buFont typeface="Wingdings" pitchFamily="2" charset="2"/>
              <a:buChar char="Ø"/>
            </a:pPr>
            <a:r>
              <a:rPr lang="en-US" sz="2200" dirty="0">
                <a:solidFill>
                  <a:srgbClr val="C00000"/>
                </a:solidFill>
              </a:rPr>
              <a:t>Entity-based</a:t>
            </a:r>
            <a:r>
              <a:rPr lang="en-US" sz="2200" dirty="0"/>
              <a:t> instead of </a:t>
            </a:r>
            <a:r>
              <a:rPr lang="en-US" sz="2200" dirty="0">
                <a:solidFill>
                  <a:srgbClr val="C00000"/>
                </a:solidFill>
              </a:rPr>
              <a:t>Block-based</a:t>
            </a:r>
            <a:r>
              <a:rPr lang="en-US" sz="2200" dirty="0"/>
              <a:t> implementation</a:t>
            </a:r>
          </a:p>
          <a:p>
            <a:pPr marL="1028700" lvl="1" indent="-342900">
              <a:buFont typeface="Wingdings" pitchFamily="2" charset="2"/>
              <a:buChar char="Ø"/>
            </a:pPr>
            <a:r>
              <a:rPr lang="en-US" sz="2200" dirty="0"/>
              <a:t>An order of magnitude faster processing, in combination with Block Filtering</a:t>
            </a:r>
          </a:p>
          <a:p>
            <a:pPr marL="685800" indent="-457200">
              <a:buFont typeface="+mj-lt"/>
              <a:buAutoNum type="arabicPeriod"/>
            </a:pPr>
            <a:r>
              <a:rPr lang="en-US" sz="2400" dirty="0"/>
              <a:t>Multi-core Meta-blocking</a:t>
            </a:r>
          </a:p>
          <a:p>
            <a:pPr marL="1028700" lvl="1" indent="-342900">
              <a:buFont typeface="Wingdings" pitchFamily="2" charset="2"/>
              <a:buChar char="Ø"/>
            </a:pPr>
            <a:r>
              <a:rPr lang="en-US" sz="2200" dirty="0"/>
              <a:t>Commodity hardware</a:t>
            </a:r>
          </a:p>
          <a:p>
            <a:pPr marL="685800" indent="-457200">
              <a:buFont typeface="+mj-lt"/>
              <a:buAutoNum type="arabicPeriod"/>
            </a:pPr>
            <a:r>
              <a:rPr lang="en-US" sz="2400" dirty="0"/>
              <a:t>Parallel Meta-blocking</a:t>
            </a:r>
          </a:p>
          <a:p>
            <a:pPr marL="1028700" lvl="1" indent="-342900">
              <a:buFont typeface="Wingdings" pitchFamily="2" charset="2"/>
              <a:buChar char="Ø"/>
            </a:pPr>
            <a:r>
              <a:rPr lang="en-US" sz="2200" dirty="0" err="1"/>
              <a:t>Hadoop</a:t>
            </a:r>
            <a:r>
              <a:rPr lang="en-US" sz="2200" dirty="0"/>
              <a:t> </a:t>
            </a:r>
            <a:r>
              <a:rPr lang="en-US" sz="2200" dirty="0" smtClean="0"/>
              <a:t>Cluster</a:t>
            </a:r>
            <a:endParaRPr lang="en-US" sz="2200"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sp>
        <p:nvSpPr>
          <p:cNvPr id="5" name="Slide Number Placeholder 4"/>
          <p:cNvSpPr>
            <a:spLocks noGrp="1"/>
          </p:cNvSpPr>
          <p:nvPr>
            <p:ph type="sldNum" sz="quarter" idx="12"/>
          </p:nvPr>
        </p:nvSpPr>
        <p:spPr/>
        <p:txBody>
          <a:bodyPr/>
          <a:lstStyle/>
          <a:p>
            <a:fld id="{7E46E34C-DF4F-43C8-9B01-5546C481D7C1}" type="slidenum">
              <a:rPr lang="el-GR" smtClean="0"/>
              <a:t>110</a:t>
            </a:fld>
            <a:endParaRPr lang="el-GR"/>
          </a:p>
        </p:txBody>
      </p:sp>
    </p:spTree>
    <p:extLst>
      <p:ext uri="{BB962C8B-B14F-4D97-AF65-F5344CB8AC3E}">
        <p14:creationId xmlns:p14="http://schemas.microsoft.com/office/powerpoint/2010/main" val="31230914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586" y="116632"/>
            <a:ext cx="9144000" cy="814039"/>
          </a:xfrm>
        </p:spPr>
        <p:txBody>
          <a:bodyPr>
            <a:normAutofit fontScale="90000"/>
          </a:bodyPr>
          <a:lstStyle/>
          <a:p>
            <a:r>
              <a:rPr lang="en-US" dirty="0" smtClean="0"/>
              <a:t>Multi-core Meta-blocking </a:t>
            </a:r>
            <a:r>
              <a:rPr lang="en-US" sz="2200" dirty="0" smtClean="0"/>
              <a:t>[</a:t>
            </a:r>
            <a:r>
              <a:rPr lang="en-US" sz="2200" dirty="0" err="1" smtClean="0"/>
              <a:t>Papadakis</a:t>
            </a:r>
            <a:r>
              <a:rPr lang="en-US" sz="2200" dirty="0" smtClean="0"/>
              <a:t> et. al, Semantics 2017]</a:t>
            </a:r>
            <a:endParaRPr lang="el-GR" sz="2200" dirty="0"/>
          </a:p>
        </p:txBody>
      </p:sp>
      <p:sp>
        <p:nvSpPr>
          <p:cNvPr id="3" name="Θέση περιεχομένου 2"/>
          <p:cNvSpPr>
            <a:spLocks noGrp="1"/>
          </p:cNvSpPr>
          <p:nvPr>
            <p:ph idx="1"/>
          </p:nvPr>
        </p:nvSpPr>
        <p:spPr>
          <a:xfrm>
            <a:off x="144016" y="1346122"/>
            <a:ext cx="8892480" cy="5221946"/>
          </a:xfrm>
        </p:spPr>
        <p:txBody>
          <a:bodyPr>
            <a:normAutofit/>
          </a:bodyPr>
          <a:lstStyle/>
          <a:p>
            <a:pPr marL="0" indent="0">
              <a:buNone/>
            </a:pPr>
            <a:r>
              <a:rPr lang="en-US" sz="2400" dirty="0" smtClean="0"/>
              <a:t>Two </a:t>
            </a:r>
            <a:r>
              <a:rPr lang="en-US" sz="2400" dirty="0" smtClean="0">
                <a:solidFill>
                  <a:srgbClr val="C00000"/>
                </a:solidFill>
              </a:rPr>
              <a:t>types</a:t>
            </a:r>
            <a:r>
              <a:rPr lang="en-US" sz="2400" dirty="0" smtClean="0"/>
              <a:t> of methods:</a:t>
            </a:r>
          </a:p>
          <a:p>
            <a:r>
              <a:rPr lang="en-US" sz="2400" dirty="0" smtClean="0"/>
              <a:t>Block-based</a:t>
            </a:r>
          </a:p>
          <a:p>
            <a:r>
              <a:rPr lang="en-US" sz="2400" dirty="0" smtClean="0"/>
              <a:t>Entity-based</a:t>
            </a:r>
          </a:p>
          <a:p>
            <a:pPr marL="0" indent="0">
              <a:buNone/>
            </a:pPr>
            <a:endParaRPr lang="en-US" sz="2400" dirty="0" smtClean="0"/>
          </a:p>
          <a:p>
            <a:pPr marL="0" indent="0">
              <a:buNone/>
            </a:pPr>
            <a:r>
              <a:rPr lang="en-US" sz="2400" dirty="0" smtClean="0"/>
              <a:t>Fork-join approach:</a:t>
            </a:r>
          </a:p>
          <a:p>
            <a:r>
              <a:rPr lang="en-US" sz="2400" dirty="0" smtClean="0"/>
              <a:t>computational </a:t>
            </a:r>
            <a:r>
              <a:rPr lang="en-US" sz="2400" dirty="0"/>
              <a:t>cost </a:t>
            </a:r>
            <a:r>
              <a:rPr lang="en-US" sz="2400" dirty="0" smtClean="0"/>
              <a:t>split </a:t>
            </a:r>
            <a:r>
              <a:rPr lang="en-US" sz="2400" dirty="0"/>
              <a:t>into </a:t>
            </a:r>
            <a:r>
              <a:rPr lang="en-US" sz="2400" dirty="0" smtClean="0"/>
              <a:t>set </a:t>
            </a:r>
            <a:r>
              <a:rPr lang="en-US" sz="2400" dirty="0"/>
              <a:t>of </a:t>
            </a:r>
            <a:r>
              <a:rPr lang="en-US" sz="2400" dirty="0" smtClean="0">
                <a:solidFill>
                  <a:srgbClr val="C00000"/>
                </a:solidFill>
              </a:rPr>
              <a:t>chunks</a:t>
            </a:r>
            <a:r>
              <a:rPr lang="en-US" sz="2400" dirty="0" smtClean="0"/>
              <a:t>* placed </a:t>
            </a:r>
            <a:r>
              <a:rPr lang="en-US" sz="2400" dirty="0"/>
              <a:t>in an </a:t>
            </a:r>
            <a:r>
              <a:rPr lang="en-US" sz="2400" dirty="0">
                <a:solidFill>
                  <a:srgbClr val="C00000"/>
                </a:solidFill>
              </a:rPr>
              <a:t>array</a:t>
            </a:r>
            <a:r>
              <a:rPr lang="en-US" sz="2400" dirty="0"/>
              <a:t>, with an </a:t>
            </a:r>
            <a:r>
              <a:rPr lang="en-US" sz="2400" dirty="0" smtClean="0">
                <a:solidFill>
                  <a:srgbClr val="C00000"/>
                </a:solidFill>
              </a:rPr>
              <a:t>index </a:t>
            </a:r>
            <a:r>
              <a:rPr lang="en-US" sz="2400" dirty="0" smtClean="0"/>
              <a:t>indicating next </a:t>
            </a:r>
            <a:r>
              <a:rPr lang="en-US" sz="2400" dirty="0"/>
              <a:t>chunk to be </a:t>
            </a:r>
            <a:r>
              <a:rPr lang="en-US" sz="2400" dirty="0" smtClean="0"/>
              <a:t>processed</a:t>
            </a:r>
          </a:p>
          <a:p>
            <a:r>
              <a:rPr lang="en-US" sz="2400" dirty="0" smtClean="0"/>
              <a:t>Every </a:t>
            </a:r>
            <a:r>
              <a:rPr lang="en-US" sz="2400" dirty="0"/>
              <a:t>thread </a:t>
            </a:r>
            <a:r>
              <a:rPr lang="en-US" sz="2400" dirty="0" smtClean="0"/>
              <a:t>retrieves current </a:t>
            </a:r>
            <a:r>
              <a:rPr lang="en-US" sz="2400" dirty="0"/>
              <a:t>value of </a:t>
            </a:r>
            <a:r>
              <a:rPr lang="en-US" sz="2400" dirty="0" smtClean="0"/>
              <a:t>index </a:t>
            </a:r>
            <a:r>
              <a:rPr lang="en-US" sz="2400" dirty="0"/>
              <a:t>and </a:t>
            </a:r>
            <a:r>
              <a:rPr lang="en-US" sz="2400" dirty="0" smtClean="0"/>
              <a:t>assigned </a:t>
            </a:r>
            <a:r>
              <a:rPr lang="en-US" sz="2400" dirty="0"/>
              <a:t>to process </a:t>
            </a:r>
            <a:r>
              <a:rPr lang="en-US" sz="2400" dirty="0" smtClean="0"/>
              <a:t>corresponding chunk</a:t>
            </a:r>
          </a:p>
          <a:p>
            <a:endParaRPr lang="en-US" sz="2400" dirty="0"/>
          </a:p>
          <a:p>
            <a:pPr marL="0" indent="0">
              <a:buNone/>
            </a:pPr>
            <a:r>
              <a:rPr lang="en-US" sz="2400" dirty="0" smtClean="0"/>
              <a:t>*</a:t>
            </a:r>
            <a:r>
              <a:rPr lang="en-US" sz="2400" dirty="0" smtClean="0">
                <a:solidFill>
                  <a:srgbClr val="C00000"/>
                </a:solidFill>
              </a:rPr>
              <a:t>chunk </a:t>
            </a:r>
            <a:r>
              <a:rPr lang="en-US" sz="2400" dirty="0" smtClean="0"/>
              <a:t>= individual </a:t>
            </a:r>
            <a:r>
              <a:rPr lang="en-US" sz="2400" dirty="0" smtClean="0">
                <a:solidFill>
                  <a:srgbClr val="C00000"/>
                </a:solidFill>
              </a:rPr>
              <a:t>items</a:t>
            </a:r>
            <a:r>
              <a:rPr lang="en-US" sz="2400" dirty="0" smtClean="0"/>
              <a:t>* or a non-overlapping set of items</a:t>
            </a:r>
          </a:p>
          <a:p>
            <a:pPr marL="0" indent="0">
              <a:buNone/>
            </a:pPr>
            <a:r>
              <a:rPr lang="en-US" sz="2400" dirty="0" smtClean="0"/>
              <a:t>*</a:t>
            </a:r>
            <a:r>
              <a:rPr lang="en-US" sz="2400" dirty="0" smtClean="0">
                <a:solidFill>
                  <a:srgbClr val="C00000"/>
                </a:solidFill>
              </a:rPr>
              <a:t>item</a:t>
            </a:r>
            <a:r>
              <a:rPr lang="en-US" sz="2400" dirty="0" smtClean="0"/>
              <a:t> = an individual block or an individual entity</a:t>
            </a:r>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sp>
        <p:nvSpPr>
          <p:cNvPr id="5" name="Slide Number Placeholder 4"/>
          <p:cNvSpPr>
            <a:spLocks noGrp="1"/>
          </p:cNvSpPr>
          <p:nvPr>
            <p:ph type="sldNum" sz="quarter" idx="12"/>
          </p:nvPr>
        </p:nvSpPr>
        <p:spPr/>
        <p:txBody>
          <a:bodyPr/>
          <a:lstStyle/>
          <a:p>
            <a:fld id="{7E46E34C-DF4F-43C8-9B01-5546C481D7C1}" type="slidenum">
              <a:rPr lang="el-GR" smtClean="0"/>
              <a:t>111</a:t>
            </a:fld>
            <a:endParaRPr lang="el-GR"/>
          </a:p>
        </p:txBody>
      </p:sp>
    </p:spTree>
    <p:extLst>
      <p:ext uri="{BB962C8B-B14F-4D97-AF65-F5344CB8AC3E}">
        <p14:creationId xmlns:p14="http://schemas.microsoft.com/office/powerpoint/2010/main" val="285667190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28255"/>
          </a:xfrm>
        </p:spPr>
        <p:txBody>
          <a:bodyPr/>
          <a:lstStyle/>
          <a:p>
            <a:r>
              <a:rPr lang="en-US" dirty="0"/>
              <a:t>Parallelization Strategies</a:t>
            </a:r>
            <a:endParaRPr lang="el-GR" dirty="0"/>
          </a:p>
        </p:txBody>
      </p:sp>
      <p:sp>
        <p:nvSpPr>
          <p:cNvPr id="3" name="Θέση περιεχομένου 2"/>
          <p:cNvSpPr>
            <a:spLocks noGrp="1"/>
          </p:cNvSpPr>
          <p:nvPr>
            <p:ph idx="1"/>
          </p:nvPr>
        </p:nvSpPr>
        <p:spPr>
          <a:xfrm>
            <a:off x="0" y="1340768"/>
            <a:ext cx="9144000" cy="4785395"/>
          </a:xfrm>
        </p:spPr>
        <p:txBody>
          <a:bodyPr>
            <a:noAutofit/>
          </a:bodyPr>
          <a:lstStyle/>
          <a:p>
            <a:pPr marL="0" indent="0">
              <a:buNone/>
            </a:pPr>
            <a:r>
              <a:rPr lang="en-US" sz="2400" dirty="0" smtClean="0"/>
              <a:t>Depending on the definition of chunks, we defined the following parallelization strategies:</a:t>
            </a:r>
          </a:p>
          <a:p>
            <a:pPr marL="514350" indent="-514350">
              <a:buFont typeface="+mj-lt"/>
              <a:buAutoNum type="arabicPeriod"/>
            </a:pPr>
            <a:r>
              <a:rPr lang="en-US" sz="2400" dirty="0" smtClean="0">
                <a:solidFill>
                  <a:srgbClr val="C00000"/>
                </a:solidFill>
              </a:rPr>
              <a:t>Random</a:t>
            </a:r>
            <a:r>
              <a:rPr lang="en-US" sz="2400" dirty="0" smtClean="0"/>
              <a:t> parallelization → individual items in arbitrary order</a:t>
            </a:r>
          </a:p>
          <a:p>
            <a:pPr marL="514350" indent="-514350">
              <a:buFont typeface="+mj-lt"/>
              <a:buAutoNum type="arabicPeriod"/>
            </a:pPr>
            <a:r>
              <a:rPr lang="en-US" sz="2400" dirty="0" smtClean="0">
                <a:solidFill>
                  <a:srgbClr val="C00000"/>
                </a:solidFill>
              </a:rPr>
              <a:t>Naïve</a:t>
            </a:r>
            <a:r>
              <a:rPr lang="en-US" sz="2400" dirty="0" smtClean="0"/>
              <a:t> Parallelization </a:t>
            </a:r>
            <a:r>
              <a:rPr lang="en-US" sz="2400" dirty="0"/>
              <a:t>→ </a:t>
            </a:r>
            <a:r>
              <a:rPr lang="en-US" sz="2400" dirty="0" smtClean="0"/>
              <a:t>individual items sorted by cost (#comparisons)</a:t>
            </a:r>
          </a:p>
          <a:p>
            <a:pPr marL="514350" indent="-514350">
              <a:buFont typeface="+mj-lt"/>
              <a:buAutoNum type="arabicPeriod"/>
            </a:pPr>
            <a:r>
              <a:rPr lang="en-US" sz="2400" dirty="0" smtClean="0">
                <a:solidFill>
                  <a:srgbClr val="C00000"/>
                </a:solidFill>
              </a:rPr>
              <a:t>Partition</a:t>
            </a:r>
            <a:r>
              <a:rPr lang="en-US" sz="2400" dirty="0" smtClean="0"/>
              <a:t> Parallelization → an arbitrary number of non-overlapping </a:t>
            </a:r>
            <a:r>
              <a:rPr lang="en-US" sz="2400" dirty="0"/>
              <a:t>groups of </a:t>
            </a:r>
            <a:r>
              <a:rPr lang="en-US" sz="2400" dirty="0" smtClean="0"/>
              <a:t>items with the same computational cost</a:t>
            </a:r>
          </a:p>
          <a:p>
            <a:pPr marL="514350" indent="-514350">
              <a:buFont typeface="+mj-lt"/>
              <a:buAutoNum type="arabicPeriod"/>
            </a:pPr>
            <a:r>
              <a:rPr lang="en-US" sz="2400" dirty="0" smtClean="0">
                <a:solidFill>
                  <a:srgbClr val="C00000"/>
                </a:solidFill>
              </a:rPr>
              <a:t>Segment</a:t>
            </a:r>
            <a:r>
              <a:rPr lang="en-US" sz="2400" dirty="0" smtClean="0"/>
              <a:t> Parallelization </a:t>
            </a:r>
            <a:r>
              <a:rPr lang="en-US" sz="2400" dirty="0"/>
              <a:t>→ </a:t>
            </a:r>
            <a:r>
              <a:rPr lang="en-US" sz="2400" dirty="0" smtClean="0"/>
              <a:t>#cores non-overlapping </a:t>
            </a:r>
            <a:r>
              <a:rPr lang="en-US" sz="2400" dirty="0"/>
              <a:t>groups of items with the same </a:t>
            </a:r>
            <a:r>
              <a:rPr lang="en-US" sz="2400" dirty="0" smtClean="0"/>
              <a:t>computational cost</a:t>
            </a:r>
            <a:endParaRPr lang="en-US" sz="2400" dirty="0"/>
          </a:p>
          <a:p>
            <a:pPr marL="514350" indent="-514350">
              <a:buFont typeface="+mj-lt"/>
              <a:buAutoNum type="arabicPeriod"/>
            </a:pPr>
            <a:endParaRPr lang="el-GR" sz="2400"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sp>
        <p:nvSpPr>
          <p:cNvPr id="5" name="Slide Number Placeholder 4"/>
          <p:cNvSpPr>
            <a:spLocks noGrp="1"/>
          </p:cNvSpPr>
          <p:nvPr>
            <p:ph type="sldNum" sz="quarter" idx="12"/>
          </p:nvPr>
        </p:nvSpPr>
        <p:spPr/>
        <p:txBody>
          <a:bodyPr/>
          <a:lstStyle/>
          <a:p>
            <a:fld id="{7E46E34C-DF4F-43C8-9B01-5546C481D7C1}" type="slidenum">
              <a:rPr lang="el-GR" smtClean="0"/>
              <a:t>112</a:t>
            </a:fld>
            <a:endParaRPr lang="el-GR"/>
          </a:p>
        </p:txBody>
      </p:sp>
    </p:spTree>
    <p:extLst>
      <p:ext uri="{BB962C8B-B14F-4D97-AF65-F5344CB8AC3E}">
        <p14:creationId xmlns:p14="http://schemas.microsoft.com/office/powerpoint/2010/main" val="327223814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4624"/>
            <a:ext cx="9144000" cy="789709"/>
          </a:xfrm>
        </p:spPr>
        <p:txBody>
          <a:bodyPr/>
          <a:lstStyle/>
          <a:p>
            <a:r>
              <a:rPr lang="en-US" dirty="0" smtClean="0"/>
              <a:t>Segment Parallelization</a:t>
            </a:r>
            <a:endParaRPr lang="el-GR"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sp>
        <p:nvSpPr>
          <p:cNvPr id="36" name="TextBox 35"/>
          <p:cNvSpPr txBox="1"/>
          <p:nvPr/>
        </p:nvSpPr>
        <p:spPr>
          <a:xfrm>
            <a:off x="2067793" y="928747"/>
            <a:ext cx="6020075" cy="1200329"/>
          </a:xfrm>
          <a:prstGeom prst="rect">
            <a:avLst/>
          </a:prstGeom>
          <a:noFill/>
        </p:spPr>
        <p:txBody>
          <a:bodyPr wrap="square" rtlCol="0">
            <a:spAutoFit/>
          </a:bodyPr>
          <a:lstStyle/>
          <a:p>
            <a:r>
              <a:rPr lang="en-US" sz="2400" b="1" dirty="0" smtClean="0"/>
              <a:t>Input: </a:t>
            </a:r>
          </a:p>
          <a:p>
            <a:pPr marL="342900" indent="-282575">
              <a:buFont typeface="Arial" pitchFamily="34" charset="0"/>
              <a:buChar char="•"/>
            </a:pPr>
            <a:r>
              <a:rPr lang="en-US" sz="2400" b="1" dirty="0" smtClean="0"/>
              <a:t>I </a:t>
            </a:r>
            <a:r>
              <a:rPr lang="en-US" sz="2400" b="1" dirty="0"/>
              <a:t>= { 3, 5, 10, 6, 1, 9, 2, 4, 7,  </a:t>
            </a:r>
            <a:r>
              <a:rPr lang="en-US" sz="2400" b="1" dirty="0" smtClean="0"/>
              <a:t>8 }</a:t>
            </a:r>
            <a:endParaRPr lang="en-US" sz="2400" b="1" dirty="0"/>
          </a:p>
          <a:p>
            <a:pPr marL="342900" indent="-282575">
              <a:buFont typeface="Arial" pitchFamily="34" charset="0"/>
              <a:buChar char="•"/>
            </a:pPr>
            <a:r>
              <a:rPr lang="en-US" sz="2400" b="1" dirty="0" smtClean="0"/>
              <a:t>number of segments (4)</a:t>
            </a:r>
            <a:endParaRPr lang="en-US" sz="2400" b="1" dirty="0"/>
          </a:p>
        </p:txBody>
      </p:sp>
      <p:sp>
        <p:nvSpPr>
          <p:cNvPr id="3" name="Slide Number Placeholder 2"/>
          <p:cNvSpPr>
            <a:spLocks noGrp="1"/>
          </p:cNvSpPr>
          <p:nvPr>
            <p:ph type="sldNum" sz="quarter" idx="12"/>
          </p:nvPr>
        </p:nvSpPr>
        <p:spPr/>
        <p:txBody>
          <a:bodyPr/>
          <a:lstStyle/>
          <a:p>
            <a:fld id="{7E46E34C-DF4F-43C8-9B01-5546C481D7C1}" type="slidenum">
              <a:rPr lang="el-GR" smtClean="0"/>
              <a:t>113</a:t>
            </a:fld>
            <a:endParaRPr lang="el-GR"/>
          </a:p>
        </p:txBody>
      </p:sp>
      <p:sp>
        <p:nvSpPr>
          <p:cNvPr id="35" name="TextBox 34"/>
          <p:cNvSpPr txBox="1"/>
          <p:nvPr/>
        </p:nvSpPr>
        <p:spPr>
          <a:xfrm>
            <a:off x="1951148" y="2253890"/>
            <a:ext cx="5141132" cy="830997"/>
          </a:xfrm>
          <a:prstGeom prst="rect">
            <a:avLst/>
          </a:prstGeom>
          <a:noFill/>
        </p:spPr>
        <p:txBody>
          <a:bodyPr wrap="square" rtlCol="0">
            <a:spAutoFit/>
          </a:bodyPr>
          <a:lstStyle/>
          <a:p>
            <a:r>
              <a:rPr lang="en-US" sz="2400" b="1" dirty="0" err="1"/>
              <a:t>I</a:t>
            </a:r>
            <a:r>
              <a:rPr lang="en-US" sz="2400" b="1" baseline="-25000" dirty="0" err="1"/>
              <a:t>sorted</a:t>
            </a:r>
            <a:r>
              <a:rPr lang="en-US" sz="2400" b="1" dirty="0"/>
              <a:t> = { 10, 9, 8, 7, 6, 5, 4, 3, 2, 1 } </a:t>
            </a:r>
          </a:p>
          <a:p>
            <a:endParaRPr lang="en-US" sz="2400" dirty="0"/>
          </a:p>
        </p:txBody>
      </p:sp>
    </p:spTree>
    <p:extLst>
      <p:ext uri="{BB962C8B-B14F-4D97-AF65-F5344CB8AC3E}">
        <p14:creationId xmlns:p14="http://schemas.microsoft.com/office/powerpoint/2010/main" val="383375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4624"/>
            <a:ext cx="9144000" cy="789709"/>
          </a:xfrm>
        </p:spPr>
        <p:txBody>
          <a:bodyPr/>
          <a:lstStyle/>
          <a:p>
            <a:r>
              <a:rPr lang="en-US" dirty="0" smtClean="0"/>
              <a:t>Segment Parallelization</a:t>
            </a:r>
            <a:endParaRPr lang="el-GR"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graphicFrame>
        <p:nvGraphicFramePr>
          <p:cNvPr id="8" name="Table 58"/>
          <p:cNvGraphicFramePr>
            <a:graphicFrameLocks noGrp="1"/>
          </p:cNvGraphicFramePr>
          <p:nvPr>
            <p:extLst>
              <p:ext uri="{D42A27DB-BD31-4B8C-83A1-F6EECF244321}">
                <p14:modId xmlns:p14="http://schemas.microsoft.com/office/powerpoint/2010/main" val="4243459411"/>
              </p:ext>
            </p:extLst>
          </p:nvPr>
        </p:nvGraphicFramePr>
        <p:xfrm>
          <a:off x="1957805" y="3269552"/>
          <a:ext cx="452608" cy="369015"/>
        </p:xfrm>
        <a:graphic>
          <a:graphicData uri="http://schemas.openxmlformats.org/drawingml/2006/table">
            <a:tbl>
              <a:tblPr firstRow="1" bandRow="1">
                <a:tableStyleId>{5940675A-B579-460E-94D1-54222C63F5DA}</a:tableStyleId>
              </a:tblPr>
              <a:tblGrid>
                <a:gridCol w="452608"/>
              </a:tblGrid>
              <a:tr h="369015">
                <a:tc>
                  <a:txBody>
                    <a:bodyPr/>
                    <a:lstStyle/>
                    <a:p>
                      <a:r>
                        <a:rPr lang="en-US" b="1" dirty="0" smtClean="0">
                          <a:solidFill>
                            <a:srgbClr val="C00000"/>
                          </a:solidFill>
                        </a:rPr>
                        <a:t>10</a:t>
                      </a:r>
                      <a:endParaRPr lang="en-US" b="1" dirty="0">
                        <a:solidFill>
                          <a:srgbClr val="C00000"/>
                        </a:solidFill>
                      </a:endParaRPr>
                    </a:p>
                  </a:txBody>
                  <a:tcPr marL="68580" marR="68580"/>
                </a:tc>
              </a:tr>
            </a:tbl>
          </a:graphicData>
        </a:graphic>
      </p:graphicFrame>
      <p:sp>
        <p:nvSpPr>
          <p:cNvPr id="9" name="TextBox 8"/>
          <p:cNvSpPr txBox="1"/>
          <p:nvPr/>
        </p:nvSpPr>
        <p:spPr>
          <a:xfrm>
            <a:off x="842565" y="3256807"/>
            <a:ext cx="1240209" cy="369332"/>
          </a:xfrm>
          <a:prstGeom prst="rect">
            <a:avLst/>
          </a:prstGeom>
          <a:noFill/>
        </p:spPr>
        <p:txBody>
          <a:bodyPr wrap="square" rtlCol="0">
            <a:spAutoFit/>
          </a:bodyPr>
          <a:lstStyle/>
          <a:p>
            <a:r>
              <a:rPr lang="en-US" dirty="0" smtClean="0"/>
              <a:t>Segment1</a:t>
            </a:r>
            <a:endParaRPr lang="en-US" dirty="0"/>
          </a:p>
        </p:txBody>
      </p:sp>
      <p:sp>
        <p:nvSpPr>
          <p:cNvPr id="19" name="TextBox 18"/>
          <p:cNvSpPr txBox="1"/>
          <p:nvPr/>
        </p:nvSpPr>
        <p:spPr>
          <a:xfrm>
            <a:off x="1951148" y="2900221"/>
            <a:ext cx="452608" cy="369332"/>
          </a:xfrm>
          <a:prstGeom prst="rect">
            <a:avLst/>
          </a:prstGeom>
          <a:noFill/>
        </p:spPr>
        <p:txBody>
          <a:bodyPr wrap="square" rtlCol="0">
            <a:spAutoFit/>
          </a:bodyPr>
          <a:lstStyle/>
          <a:p>
            <a:pPr algn="ctr"/>
            <a:r>
              <a:rPr lang="en-US" dirty="0" smtClean="0"/>
              <a:t>It1</a:t>
            </a:r>
            <a:endParaRPr lang="en-US" dirty="0"/>
          </a:p>
        </p:txBody>
      </p:sp>
      <p:sp>
        <p:nvSpPr>
          <p:cNvPr id="29" name="TextBox 28"/>
          <p:cNvSpPr txBox="1"/>
          <p:nvPr/>
        </p:nvSpPr>
        <p:spPr>
          <a:xfrm>
            <a:off x="827584" y="2887474"/>
            <a:ext cx="1240209" cy="367514"/>
          </a:xfrm>
          <a:prstGeom prst="rect">
            <a:avLst/>
          </a:prstGeom>
          <a:noFill/>
        </p:spPr>
        <p:txBody>
          <a:bodyPr wrap="square" rtlCol="0">
            <a:spAutoFit/>
          </a:bodyPr>
          <a:lstStyle/>
          <a:p>
            <a:r>
              <a:rPr lang="en-US" dirty="0" smtClean="0"/>
              <a:t>Iterations</a:t>
            </a:r>
            <a:endParaRPr lang="en-US" dirty="0"/>
          </a:p>
        </p:txBody>
      </p:sp>
      <p:sp>
        <p:nvSpPr>
          <p:cNvPr id="30" name="TextBox 29"/>
          <p:cNvSpPr txBox="1"/>
          <p:nvPr/>
        </p:nvSpPr>
        <p:spPr>
          <a:xfrm>
            <a:off x="7447758" y="2888552"/>
            <a:ext cx="1373735" cy="369332"/>
          </a:xfrm>
          <a:prstGeom prst="rect">
            <a:avLst/>
          </a:prstGeom>
          <a:noFill/>
        </p:spPr>
        <p:txBody>
          <a:bodyPr wrap="square" rtlCol="0">
            <a:spAutoFit/>
          </a:bodyPr>
          <a:lstStyle/>
          <a:p>
            <a:r>
              <a:rPr lang="en-US" dirty="0" smtClean="0"/>
              <a:t>Total Cost</a:t>
            </a:r>
            <a:endParaRPr lang="en-US" dirty="0"/>
          </a:p>
        </p:txBody>
      </p:sp>
      <p:sp>
        <p:nvSpPr>
          <p:cNvPr id="31" name="TextBox 30"/>
          <p:cNvSpPr txBox="1"/>
          <p:nvPr/>
        </p:nvSpPr>
        <p:spPr>
          <a:xfrm>
            <a:off x="7308304" y="3263360"/>
            <a:ext cx="571502" cy="369332"/>
          </a:xfrm>
          <a:prstGeom prst="rect">
            <a:avLst/>
          </a:prstGeom>
          <a:noFill/>
        </p:spPr>
        <p:txBody>
          <a:bodyPr wrap="square" rtlCol="0">
            <a:spAutoFit/>
          </a:bodyPr>
          <a:lstStyle/>
          <a:p>
            <a:pPr algn="r"/>
            <a:r>
              <a:rPr lang="en-US" dirty="0" smtClean="0"/>
              <a:t>10</a:t>
            </a:r>
            <a:endParaRPr lang="en-US" dirty="0"/>
          </a:p>
        </p:txBody>
      </p:sp>
      <p:sp>
        <p:nvSpPr>
          <p:cNvPr id="36" name="TextBox 35"/>
          <p:cNvSpPr txBox="1"/>
          <p:nvPr/>
        </p:nvSpPr>
        <p:spPr>
          <a:xfrm>
            <a:off x="2067793" y="928747"/>
            <a:ext cx="6020075" cy="1200329"/>
          </a:xfrm>
          <a:prstGeom prst="rect">
            <a:avLst/>
          </a:prstGeom>
          <a:noFill/>
        </p:spPr>
        <p:txBody>
          <a:bodyPr wrap="square" rtlCol="0">
            <a:spAutoFit/>
          </a:bodyPr>
          <a:lstStyle/>
          <a:p>
            <a:r>
              <a:rPr lang="en-US" sz="2400" b="1" dirty="0" smtClean="0"/>
              <a:t>Input: </a:t>
            </a:r>
          </a:p>
          <a:p>
            <a:pPr marL="342900" indent="-282575">
              <a:buFont typeface="Arial" pitchFamily="34" charset="0"/>
              <a:buChar char="•"/>
            </a:pPr>
            <a:r>
              <a:rPr lang="en-US" sz="2400" b="1" dirty="0" smtClean="0"/>
              <a:t>I </a:t>
            </a:r>
            <a:r>
              <a:rPr lang="en-US" sz="2400" b="1" dirty="0"/>
              <a:t>= { 3, 5, 10, 6, 1, 9, 2, 4, 7,  </a:t>
            </a:r>
            <a:r>
              <a:rPr lang="en-US" sz="2400" b="1" dirty="0" smtClean="0"/>
              <a:t>8 }</a:t>
            </a:r>
            <a:endParaRPr lang="en-US" sz="2400" b="1" dirty="0"/>
          </a:p>
          <a:p>
            <a:pPr marL="342900" indent="-282575">
              <a:buFont typeface="Arial" pitchFamily="34" charset="0"/>
              <a:buChar char="•"/>
            </a:pPr>
            <a:r>
              <a:rPr lang="en-US" sz="2400" b="1" dirty="0" smtClean="0"/>
              <a:t>number of segments (4)</a:t>
            </a:r>
            <a:endParaRPr lang="en-US" sz="2400" b="1" dirty="0"/>
          </a:p>
        </p:txBody>
      </p:sp>
      <p:sp>
        <p:nvSpPr>
          <p:cNvPr id="3" name="Slide Number Placeholder 2"/>
          <p:cNvSpPr>
            <a:spLocks noGrp="1"/>
          </p:cNvSpPr>
          <p:nvPr>
            <p:ph type="sldNum" sz="quarter" idx="12"/>
          </p:nvPr>
        </p:nvSpPr>
        <p:spPr/>
        <p:txBody>
          <a:bodyPr/>
          <a:lstStyle/>
          <a:p>
            <a:fld id="{7E46E34C-DF4F-43C8-9B01-5546C481D7C1}" type="slidenum">
              <a:rPr lang="el-GR" smtClean="0"/>
              <a:t>114</a:t>
            </a:fld>
            <a:endParaRPr lang="el-GR"/>
          </a:p>
        </p:txBody>
      </p:sp>
      <p:sp>
        <p:nvSpPr>
          <p:cNvPr id="35" name="TextBox 34"/>
          <p:cNvSpPr txBox="1"/>
          <p:nvPr/>
        </p:nvSpPr>
        <p:spPr>
          <a:xfrm>
            <a:off x="1951148" y="2253890"/>
            <a:ext cx="5141132" cy="830997"/>
          </a:xfrm>
          <a:prstGeom prst="rect">
            <a:avLst/>
          </a:prstGeom>
          <a:noFill/>
        </p:spPr>
        <p:txBody>
          <a:bodyPr wrap="square" rtlCol="0">
            <a:spAutoFit/>
          </a:bodyPr>
          <a:lstStyle/>
          <a:p>
            <a:r>
              <a:rPr lang="en-US" sz="2400" b="1" dirty="0" err="1"/>
              <a:t>I</a:t>
            </a:r>
            <a:r>
              <a:rPr lang="en-US" sz="2400" b="1" baseline="-25000" dirty="0" err="1"/>
              <a:t>sorted</a:t>
            </a:r>
            <a:r>
              <a:rPr lang="en-US" sz="2400" b="1" dirty="0"/>
              <a:t> = { 10, 9, 8, 7, 6, 5, 4, 3, 2, 1 } </a:t>
            </a:r>
          </a:p>
          <a:p>
            <a:endParaRPr lang="en-US" sz="2400" dirty="0"/>
          </a:p>
        </p:txBody>
      </p:sp>
      <p:sp>
        <p:nvSpPr>
          <p:cNvPr id="37" name="Rectangle 36"/>
          <p:cNvSpPr/>
          <p:nvPr/>
        </p:nvSpPr>
        <p:spPr>
          <a:xfrm>
            <a:off x="3079801" y="2338018"/>
            <a:ext cx="432048" cy="3205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36339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4624"/>
            <a:ext cx="9144000" cy="789709"/>
          </a:xfrm>
        </p:spPr>
        <p:txBody>
          <a:bodyPr/>
          <a:lstStyle/>
          <a:p>
            <a:r>
              <a:rPr lang="en-US" dirty="0" smtClean="0"/>
              <a:t>Segment Parallelization</a:t>
            </a:r>
            <a:endParaRPr lang="el-GR"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graphicFrame>
        <p:nvGraphicFramePr>
          <p:cNvPr id="7" name="Table 57"/>
          <p:cNvGraphicFramePr>
            <a:graphicFrameLocks noGrp="1"/>
          </p:cNvGraphicFramePr>
          <p:nvPr>
            <p:extLst>
              <p:ext uri="{D42A27DB-BD31-4B8C-83A1-F6EECF244321}">
                <p14:modId xmlns:p14="http://schemas.microsoft.com/office/powerpoint/2010/main" val="1462059042"/>
              </p:ext>
            </p:extLst>
          </p:nvPr>
        </p:nvGraphicFramePr>
        <p:xfrm>
          <a:off x="2410413" y="3269552"/>
          <a:ext cx="400050" cy="74168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b="1" dirty="0" smtClean="0">
                          <a:solidFill>
                            <a:srgbClr val="C00000"/>
                          </a:solidFill>
                        </a:rPr>
                        <a:t>9</a:t>
                      </a:r>
                      <a:endParaRPr lang="en-US" b="1" dirty="0">
                        <a:solidFill>
                          <a:srgbClr val="C00000"/>
                        </a:solidFill>
                      </a:endParaRPr>
                    </a:p>
                  </a:txBody>
                  <a:tcPr marL="68580" marR="68580"/>
                </a:tc>
              </a:tr>
            </a:tbl>
          </a:graphicData>
        </a:graphic>
      </p:graphicFrame>
      <p:graphicFrame>
        <p:nvGraphicFramePr>
          <p:cNvPr id="8" name="Table 58"/>
          <p:cNvGraphicFramePr>
            <a:graphicFrameLocks noGrp="1"/>
          </p:cNvGraphicFramePr>
          <p:nvPr>
            <p:extLst>
              <p:ext uri="{D42A27DB-BD31-4B8C-83A1-F6EECF244321}">
                <p14:modId xmlns:p14="http://schemas.microsoft.com/office/powerpoint/2010/main" val="4243459411"/>
              </p:ext>
            </p:extLst>
          </p:nvPr>
        </p:nvGraphicFramePr>
        <p:xfrm>
          <a:off x="1957805" y="3269552"/>
          <a:ext cx="452608" cy="369015"/>
        </p:xfrm>
        <a:graphic>
          <a:graphicData uri="http://schemas.openxmlformats.org/drawingml/2006/table">
            <a:tbl>
              <a:tblPr firstRow="1" bandRow="1">
                <a:tableStyleId>{5940675A-B579-460E-94D1-54222C63F5DA}</a:tableStyleId>
              </a:tblPr>
              <a:tblGrid>
                <a:gridCol w="452608"/>
              </a:tblGrid>
              <a:tr h="369015">
                <a:tc>
                  <a:txBody>
                    <a:bodyPr/>
                    <a:lstStyle/>
                    <a:p>
                      <a:r>
                        <a:rPr lang="en-US" b="1" dirty="0" smtClean="0">
                          <a:solidFill>
                            <a:srgbClr val="C00000"/>
                          </a:solidFill>
                        </a:rPr>
                        <a:t>10</a:t>
                      </a:r>
                      <a:endParaRPr lang="en-US" b="1" dirty="0">
                        <a:solidFill>
                          <a:srgbClr val="C00000"/>
                        </a:solidFill>
                      </a:endParaRPr>
                    </a:p>
                  </a:txBody>
                  <a:tcPr marL="68580" marR="68580"/>
                </a:tc>
              </a:tr>
            </a:tbl>
          </a:graphicData>
        </a:graphic>
      </p:graphicFrame>
      <p:sp>
        <p:nvSpPr>
          <p:cNvPr id="9" name="TextBox 8"/>
          <p:cNvSpPr txBox="1"/>
          <p:nvPr/>
        </p:nvSpPr>
        <p:spPr>
          <a:xfrm>
            <a:off x="842565" y="3256807"/>
            <a:ext cx="1240209" cy="369332"/>
          </a:xfrm>
          <a:prstGeom prst="rect">
            <a:avLst/>
          </a:prstGeom>
          <a:noFill/>
        </p:spPr>
        <p:txBody>
          <a:bodyPr wrap="square" rtlCol="0">
            <a:spAutoFit/>
          </a:bodyPr>
          <a:lstStyle/>
          <a:p>
            <a:r>
              <a:rPr lang="en-US" dirty="0" smtClean="0"/>
              <a:t>Segment1</a:t>
            </a:r>
            <a:endParaRPr lang="en-US" dirty="0"/>
          </a:p>
        </p:txBody>
      </p:sp>
      <p:sp>
        <p:nvSpPr>
          <p:cNvPr id="10" name="TextBox 9"/>
          <p:cNvSpPr txBox="1"/>
          <p:nvPr/>
        </p:nvSpPr>
        <p:spPr>
          <a:xfrm>
            <a:off x="842565" y="3626139"/>
            <a:ext cx="1240209" cy="369332"/>
          </a:xfrm>
          <a:prstGeom prst="rect">
            <a:avLst/>
          </a:prstGeom>
          <a:noFill/>
        </p:spPr>
        <p:txBody>
          <a:bodyPr wrap="square" rtlCol="0">
            <a:spAutoFit/>
          </a:bodyPr>
          <a:lstStyle/>
          <a:p>
            <a:r>
              <a:rPr lang="en-US" dirty="0" smtClean="0"/>
              <a:t>Segment2</a:t>
            </a:r>
            <a:endParaRPr lang="en-US" dirty="0"/>
          </a:p>
        </p:txBody>
      </p:sp>
      <p:sp>
        <p:nvSpPr>
          <p:cNvPr id="19" name="TextBox 18"/>
          <p:cNvSpPr txBox="1"/>
          <p:nvPr/>
        </p:nvSpPr>
        <p:spPr>
          <a:xfrm>
            <a:off x="1951148" y="2900221"/>
            <a:ext cx="452608" cy="369332"/>
          </a:xfrm>
          <a:prstGeom prst="rect">
            <a:avLst/>
          </a:prstGeom>
          <a:noFill/>
        </p:spPr>
        <p:txBody>
          <a:bodyPr wrap="square" rtlCol="0">
            <a:spAutoFit/>
          </a:bodyPr>
          <a:lstStyle/>
          <a:p>
            <a:pPr algn="ctr"/>
            <a:r>
              <a:rPr lang="en-US" dirty="0" smtClean="0"/>
              <a:t>It1</a:t>
            </a:r>
            <a:endParaRPr lang="en-US" dirty="0"/>
          </a:p>
        </p:txBody>
      </p:sp>
      <p:sp>
        <p:nvSpPr>
          <p:cNvPr id="20" name="TextBox 19"/>
          <p:cNvSpPr txBox="1"/>
          <p:nvPr/>
        </p:nvSpPr>
        <p:spPr>
          <a:xfrm>
            <a:off x="2339752" y="2900221"/>
            <a:ext cx="504990" cy="369332"/>
          </a:xfrm>
          <a:prstGeom prst="rect">
            <a:avLst/>
          </a:prstGeom>
          <a:noFill/>
        </p:spPr>
        <p:txBody>
          <a:bodyPr wrap="square" rtlCol="0">
            <a:spAutoFit/>
          </a:bodyPr>
          <a:lstStyle/>
          <a:p>
            <a:pPr algn="ctr"/>
            <a:r>
              <a:rPr lang="en-US" dirty="0" smtClean="0"/>
              <a:t>It2</a:t>
            </a:r>
            <a:endParaRPr lang="en-US" dirty="0"/>
          </a:p>
        </p:txBody>
      </p:sp>
      <p:sp>
        <p:nvSpPr>
          <p:cNvPr id="29" name="TextBox 28"/>
          <p:cNvSpPr txBox="1"/>
          <p:nvPr/>
        </p:nvSpPr>
        <p:spPr>
          <a:xfrm>
            <a:off x="827584" y="2887474"/>
            <a:ext cx="1240209" cy="367514"/>
          </a:xfrm>
          <a:prstGeom prst="rect">
            <a:avLst/>
          </a:prstGeom>
          <a:noFill/>
        </p:spPr>
        <p:txBody>
          <a:bodyPr wrap="square" rtlCol="0">
            <a:spAutoFit/>
          </a:bodyPr>
          <a:lstStyle/>
          <a:p>
            <a:r>
              <a:rPr lang="en-US" dirty="0" smtClean="0"/>
              <a:t>Iterations</a:t>
            </a:r>
            <a:endParaRPr lang="en-US" dirty="0"/>
          </a:p>
        </p:txBody>
      </p:sp>
      <p:sp>
        <p:nvSpPr>
          <p:cNvPr id="30" name="TextBox 29"/>
          <p:cNvSpPr txBox="1"/>
          <p:nvPr/>
        </p:nvSpPr>
        <p:spPr>
          <a:xfrm>
            <a:off x="7447758" y="2888552"/>
            <a:ext cx="1373735" cy="369332"/>
          </a:xfrm>
          <a:prstGeom prst="rect">
            <a:avLst/>
          </a:prstGeom>
          <a:noFill/>
        </p:spPr>
        <p:txBody>
          <a:bodyPr wrap="square" rtlCol="0">
            <a:spAutoFit/>
          </a:bodyPr>
          <a:lstStyle/>
          <a:p>
            <a:r>
              <a:rPr lang="en-US" dirty="0" smtClean="0"/>
              <a:t>Total Cost</a:t>
            </a:r>
            <a:endParaRPr lang="en-US" dirty="0"/>
          </a:p>
        </p:txBody>
      </p:sp>
      <p:sp>
        <p:nvSpPr>
          <p:cNvPr id="31" name="TextBox 30"/>
          <p:cNvSpPr txBox="1"/>
          <p:nvPr/>
        </p:nvSpPr>
        <p:spPr>
          <a:xfrm>
            <a:off x="7308304" y="3263360"/>
            <a:ext cx="571502" cy="369332"/>
          </a:xfrm>
          <a:prstGeom prst="rect">
            <a:avLst/>
          </a:prstGeom>
          <a:noFill/>
        </p:spPr>
        <p:txBody>
          <a:bodyPr wrap="square" rtlCol="0">
            <a:spAutoFit/>
          </a:bodyPr>
          <a:lstStyle/>
          <a:p>
            <a:pPr algn="r"/>
            <a:r>
              <a:rPr lang="en-US" dirty="0" smtClean="0"/>
              <a:t>10</a:t>
            </a:r>
            <a:endParaRPr lang="en-US" dirty="0"/>
          </a:p>
        </p:txBody>
      </p:sp>
      <p:sp>
        <p:nvSpPr>
          <p:cNvPr id="32" name="TextBox 31"/>
          <p:cNvSpPr txBox="1"/>
          <p:nvPr/>
        </p:nvSpPr>
        <p:spPr>
          <a:xfrm>
            <a:off x="7308304" y="3632692"/>
            <a:ext cx="571502" cy="369332"/>
          </a:xfrm>
          <a:prstGeom prst="rect">
            <a:avLst/>
          </a:prstGeom>
          <a:noFill/>
        </p:spPr>
        <p:txBody>
          <a:bodyPr wrap="square" rtlCol="0">
            <a:spAutoFit/>
          </a:bodyPr>
          <a:lstStyle/>
          <a:p>
            <a:pPr algn="r"/>
            <a:r>
              <a:rPr lang="en-US" dirty="0" smtClean="0"/>
              <a:t>9</a:t>
            </a:r>
            <a:endParaRPr lang="en-US" dirty="0"/>
          </a:p>
        </p:txBody>
      </p:sp>
      <p:sp>
        <p:nvSpPr>
          <p:cNvPr id="36" name="TextBox 35"/>
          <p:cNvSpPr txBox="1"/>
          <p:nvPr/>
        </p:nvSpPr>
        <p:spPr>
          <a:xfrm>
            <a:off x="2067793" y="928747"/>
            <a:ext cx="6020075" cy="1200329"/>
          </a:xfrm>
          <a:prstGeom prst="rect">
            <a:avLst/>
          </a:prstGeom>
          <a:noFill/>
        </p:spPr>
        <p:txBody>
          <a:bodyPr wrap="square" rtlCol="0">
            <a:spAutoFit/>
          </a:bodyPr>
          <a:lstStyle/>
          <a:p>
            <a:r>
              <a:rPr lang="en-US" sz="2400" b="1" dirty="0" smtClean="0"/>
              <a:t>Input: </a:t>
            </a:r>
          </a:p>
          <a:p>
            <a:pPr marL="342900" indent="-282575">
              <a:buFont typeface="Arial" pitchFamily="34" charset="0"/>
              <a:buChar char="•"/>
            </a:pPr>
            <a:r>
              <a:rPr lang="en-US" sz="2400" b="1" dirty="0" smtClean="0"/>
              <a:t>I </a:t>
            </a:r>
            <a:r>
              <a:rPr lang="en-US" sz="2400" b="1" dirty="0"/>
              <a:t>= { 3, 5, 10, 6, 1, 9, 2, 4, 7,  </a:t>
            </a:r>
            <a:r>
              <a:rPr lang="en-US" sz="2400" b="1" dirty="0" smtClean="0"/>
              <a:t>8 }</a:t>
            </a:r>
            <a:endParaRPr lang="en-US" sz="2400" b="1" dirty="0"/>
          </a:p>
          <a:p>
            <a:pPr marL="342900" indent="-282575">
              <a:buFont typeface="Arial" pitchFamily="34" charset="0"/>
              <a:buChar char="•"/>
            </a:pPr>
            <a:r>
              <a:rPr lang="en-US" sz="2400" b="1" dirty="0" smtClean="0"/>
              <a:t>number of segments (4)</a:t>
            </a:r>
            <a:endParaRPr lang="en-US" sz="2400" b="1" dirty="0"/>
          </a:p>
        </p:txBody>
      </p:sp>
      <p:sp>
        <p:nvSpPr>
          <p:cNvPr id="3" name="Slide Number Placeholder 2"/>
          <p:cNvSpPr>
            <a:spLocks noGrp="1"/>
          </p:cNvSpPr>
          <p:nvPr>
            <p:ph type="sldNum" sz="quarter" idx="12"/>
          </p:nvPr>
        </p:nvSpPr>
        <p:spPr/>
        <p:txBody>
          <a:bodyPr/>
          <a:lstStyle/>
          <a:p>
            <a:fld id="{7E46E34C-DF4F-43C8-9B01-5546C481D7C1}" type="slidenum">
              <a:rPr lang="el-GR" smtClean="0"/>
              <a:t>115</a:t>
            </a:fld>
            <a:endParaRPr lang="el-GR"/>
          </a:p>
        </p:txBody>
      </p:sp>
      <p:sp>
        <p:nvSpPr>
          <p:cNvPr id="35" name="TextBox 34"/>
          <p:cNvSpPr txBox="1"/>
          <p:nvPr/>
        </p:nvSpPr>
        <p:spPr>
          <a:xfrm>
            <a:off x="1951148" y="2253890"/>
            <a:ext cx="5141132" cy="461665"/>
          </a:xfrm>
          <a:prstGeom prst="rect">
            <a:avLst/>
          </a:prstGeom>
          <a:noFill/>
        </p:spPr>
        <p:txBody>
          <a:bodyPr wrap="square" rtlCol="0">
            <a:spAutoFit/>
          </a:bodyPr>
          <a:lstStyle/>
          <a:p>
            <a:r>
              <a:rPr lang="en-US" sz="2400" b="1" dirty="0" err="1"/>
              <a:t>I</a:t>
            </a:r>
            <a:r>
              <a:rPr lang="en-US" sz="2400" b="1" baseline="-25000" dirty="0" err="1"/>
              <a:t>sorted</a:t>
            </a:r>
            <a:r>
              <a:rPr lang="en-US" sz="2400" b="1" dirty="0"/>
              <a:t> = { 10, 9, 8, 7, 6, 5, 4, 3, 2, 1 } </a:t>
            </a:r>
          </a:p>
        </p:txBody>
      </p:sp>
      <p:sp>
        <p:nvSpPr>
          <p:cNvPr id="37" name="Rectangle 36"/>
          <p:cNvSpPr/>
          <p:nvPr/>
        </p:nvSpPr>
        <p:spPr>
          <a:xfrm>
            <a:off x="3447967" y="2338018"/>
            <a:ext cx="432048" cy="3205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36339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4624"/>
            <a:ext cx="9144000" cy="789709"/>
          </a:xfrm>
        </p:spPr>
        <p:txBody>
          <a:bodyPr/>
          <a:lstStyle/>
          <a:p>
            <a:r>
              <a:rPr lang="en-US" dirty="0" smtClean="0"/>
              <a:t>Segment Parallelization</a:t>
            </a:r>
            <a:endParaRPr lang="el-GR"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graphicFrame>
        <p:nvGraphicFramePr>
          <p:cNvPr id="5" name="Table 55"/>
          <p:cNvGraphicFramePr>
            <a:graphicFrameLocks noGrp="1"/>
          </p:cNvGraphicFramePr>
          <p:nvPr>
            <p:extLst>
              <p:ext uri="{D42A27DB-BD31-4B8C-83A1-F6EECF244321}">
                <p14:modId xmlns:p14="http://schemas.microsoft.com/office/powerpoint/2010/main" val="3953374911"/>
              </p:ext>
            </p:extLst>
          </p:nvPr>
        </p:nvGraphicFramePr>
        <p:xfrm>
          <a:off x="2810463" y="3269552"/>
          <a:ext cx="400050" cy="111252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dirty="0" smtClean="0"/>
                        <a:t>9</a:t>
                      </a:r>
                      <a:endParaRPr lang="en-US" dirty="0"/>
                    </a:p>
                  </a:txBody>
                  <a:tcPr marL="68580" marR="68580"/>
                </a:tc>
              </a:tr>
              <a:tr h="370840">
                <a:tc>
                  <a:txBody>
                    <a:bodyPr/>
                    <a:lstStyle/>
                    <a:p>
                      <a:pPr algn="r"/>
                      <a:r>
                        <a:rPr lang="en-US" b="1" dirty="0" smtClean="0">
                          <a:solidFill>
                            <a:srgbClr val="C00000"/>
                          </a:solidFill>
                        </a:rPr>
                        <a:t>8</a:t>
                      </a:r>
                      <a:endParaRPr lang="en-US" b="1" dirty="0">
                        <a:solidFill>
                          <a:srgbClr val="C00000"/>
                        </a:solidFill>
                      </a:endParaRPr>
                    </a:p>
                  </a:txBody>
                  <a:tcPr marL="68580" marR="68580"/>
                </a:tc>
              </a:tr>
            </a:tbl>
          </a:graphicData>
        </a:graphic>
      </p:graphicFrame>
      <p:graphicFrame>
        <p:nvGraphicFramePr>
          <p:cNvPr id="7" name="Table 57"/>
          <p:cNvGraphicFramePr>
            <a:graphicFrameLocks noGrp="1"/>
          </p:cNvGraphicFramePr>
          <p:nvPr>
            <p:extLst>
              <p:ext uri="{D42A27DB-BD31-4B8C-83A1-F6EECF244321}">
                <p14:modId xmlns:p14="http://schemas.microsoft.com/office/powerpoint/2010/main" val="1462059042"/>
              </p:ext>
            </p:extLst>
          </p:nvPr>
        </p:nvGraphicFramePr>
        <p:xfrm>
          <a:off x="2410413" y="3269552"/>
          <a:ext cx="400050" cy="74168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b="1" dirty="0" smtClean="0">
                          <a:solidFill>
                            <a:srgbClr val="C00000"/>
                          </a:solidFill>
                        </a:rPr>
                        <a:t>9</a:t>
                      </a:r>
                      <a:endParaRPr lang="en-US" b="1" dirty="0">
                        <a:solidFill>
                          <a:srgbClr val="C00000"/>
                        </a:solidFill>
                      </a:endParaRPr>
                    </a:p>
                  </a:txBody>
                  <a:tcPr marL="68580" marR="68580"/>
                </a:tc>
              </a:tr>
            </a:tbl>
          </a:graphicData>
        </a:graphic>
      </p:graphicFrame>
      <p:graphicFrame>
        <p:nvGraphicFramePr>
          <p:cNvPr id="8" name="Table 58"/>
          <p:cNvGraphicFramePr>
            <a:graphicFrameLocks noGrp="1"/>
          </p:cNvGraphicFramePr>
          <p:nvPr>
            <p:extLst>
              <p:ext uri="{D42A27DB-BD31-4B8C-83A1-F6EECF244321}">
                <p14:modId xmlns:p14="http://schemas.microsoft.com/office/powerpoint/2010/main" val="4243459411"/>
              </p:ext>
            </p:extLst>
          </p:nvPr>
        </p:nvGraphicFramePr>
        <p:xfrm>
          <a:off x="1957805" y="3269552"/>
          <a:ext cx="452608" cy="369015"/>
        </p:xfrm>
        <a:graphic>
          <a:graphicData uri="http://schemas.openxmlformats.org/drawingml/2006/table">
            <a:tbl>
              <a:tblPr firstRow="1" bandRow="1">
                <a:tableStyleId>{5940675A-B579-460E-94D1-54222C63F5DA}</a:tableStyleId>
              </a:tblPr>
              <a:tblGrid>
                <a:gridCol w="452608"/>
              </a:tblGrid>
              <a:tr h="369015">
                <a:tc>
                  <a:txBody>
                    <a:bodyPr/>
                    <a:lstStyle/>
                    <a:p>
                      <a:r>
                        <a:rPr lang="en-US" b="1" dirty="0" smtClean="0">
                          <a:solidFill>
                            <a:srgbClr val="C00000"/>
                          </a:solidFill>
                        </a:rPr>
                        <a:t>10</a:t>
                      </a:r>
                      <a:endParaRPr lang="en-US" b="1" dirty="0">
                        <a:solidFill>
                          <a:srgbClr val="C00000"/>
                        </a:solidFill>
                      </a:endParaRPr>
                    </a:p>
                  </a:txBody>
                  <a:tcPr marL="68580" marR="68580"/>
                </a:tc>
              </a:tr>
            </a:tbl>
          </a:graphicData>
        </a:graphic>
      </p:graphicFrame>
      <p:sp>
        <p:nvSpPr>
          <p:cNvPr id="9" name="TextBox 8"/>
          <p:cNvSpPr txBox="1"/>
          <p:nvPr/>
        </p:nvSpPr>
        <p:spPr>
          <a:xfrm>
            <a:off x="842565" y="3256807"/>
            <a:ext cx="1240209" cy="369332"/>
          </a:xfrm>
          <a:prstGeom prst="rect">
            <a:avLst/>
          </a:prstGeom>
          <a:noFill/>
        </p:spPr>
        <p:txBody>
          <a:bodyPr wrap="square" rtlCol="0">
            <a:spAutoFit/>
          </a:bodyPr>
          <a:lstStyle/>
          <a:p>
            <a:r>
              <a:rPr lang="en-US" dirty="0" smtClean="0"/>
              <a:t>Segment1</a:t>
            </a:r>
            <a:endParaRPr lang="en-US" dirty="0"/>
          </a:p>
        </p:txBody>
      </p:sp>
      <p:sp>
        <p:nvSpPr>
          <p:cNvPr id="10" name="TextBox 9"/>
          <p:cNvSpPr txBox="1"/>
          <p:nvPr/>
        </p:nvSpPr>
        <p:spPr>
          <a:xfrm>
            <a:off x="842565" y="3626139"/>
            <a:ext cx="1240209" cy="369332"/>
          </a:xfrm>
          <a:prstGeom prst="rect">
            <a:avLst/>
          </a:prstGeom>
          <a:noFill/>
        </p:spPr>
        <p:txBody>
          <a:bodyPr wrap="square" rtlCol="0">
            <a:spAutoFit/>
          </a:bodyPr>
          <a:lstStyle/>
          <a:p>
            <a:r>
              <a:rPr lang="en-US" dirty="0" smtClean="0"/>
              <a:t>Segment2</a:t>
            </a:r>
            <a:endParaRPr lang="en-US" dirty="0"/>
          </a:p>
        </p:txBody>
      </p:sp>
      <p:sp>
        <p:nvSpPr>
          <p:cNvPr id="11" name="TextBox 10"/>
          <p:cNvSpPr txBox="1"/>
          <p:nvPr/>
        </p:nvSpPr>
        <p:spPr>
          <a:xfrm>
            <a:off x="842565" y="3995471"/>
            <a:ext cx="1240209" cy="369332"/>
          </a:xfrm>
          <a:prstGeom prst="rect">
            <a:avLst/>
          </a:prstGeom>
          <a:noFill/>
        </p:spPr>
        <p:txBody>
          <a:bodyPr wrap="square" rtlCol="0">
            <a:spAutoFit/>
          </a:bodyPr>
          <a:lstStyle/>
          <a:p>
            <a:r>
              <a:rPr lang="en-US" dirty="0" smtClean="0"/>
              <a:t>Segment3</a:t>
            </a:r>
            <a:endParaRPr lang="en-US" dirty="0"/>
          </a:p>
        </p:txBody>
      </p:sp>
      <p:sp>
        <p:nvSpPr>
          <p:cNvPr id="19" name="TextBox 18"/>
          <p:cNvSpPr txBox="1"/>
          <p:nvPr/>
        </p:nvSpPr>
        <p:spPr>
          <a:xfrm>
            <a:off x="1951148" y="2900221"/>
            <a:ext cx="452608" cy="369332"/>
          </a:xfrm>
          <a:prstGeom prst="rect">
            <a:avLst/>
          </a:prstGeom>
          <a:noFill/>
        </p:spPr>
        <p:txBody>
          <a:bodyPr wrap="square" rtlCol="0">
            <a:spAutoFit/>
          </a:bodyPr>
          <a:lstStyle/>
          <a:p>
            <a:pPr algn="ctr"/>
            <a:r>
              <a:rPr lang="en-US" dirty="0" smtClean="0"/>
              <a:t>It1</a:t>
            </a:r>
            <a:endParaRPr lang="en-US" dirty="0"/>
          </a:p>
        </p:txBody>
      </p:sp>
      <p:sp>
        <p:nvSpPr>
          <p:cNvPr id="20" name="TextBox 19"/>
          <p:cNvSpPr txBox="1"/>
          <p:nvPr/>
        </p:nvSpPr>
        <p:spPr>
          <a:xfrm>
            <a:off x="2339752" y="2900221"/>
            <a:ext cx="504990" cy="369332"/>
          </a:xfrm>
          <a:prstGeom prst="rect">
            <a:avLst/>
          </a:prstGeom>
          <a:noFill/>
        </p:spPr>
        <p:txBody>
          <a:bodyPr wrap="square" rtlCol="0">
            <a:spAutoFit/>
          </a:bodyPr>
          <a:lstStyle/>
          <a:p>
            <a:pPr algn="ctr"/>
            <a:r>
              <a:rPr lang="en-US" dirty="0" smtClean="0"/>
              <a:t>It2</a:t>
            </a:r>
            <a:endParaRPr lang="en-US" dirty="0"/>
          </a:p>
        </p:txBody>
      </p:sp>
      <p:sp>
        <p:nvSpPr>
          <p:cNvPr id="21" name="TextBox 20"/>
          <p:cNvSpPr txBox="1"/>
          <p:nvPr/>
        </p:nvSpPr>
        <p:spPr>
          <a:xfrm>
            <a:off x="2759042" y="2896059"/>
            <a:ext cx="504990" cy="369332"/>
          </a:xfrm>
          <a:prstGeom prst="rect">
            <a:avLst/>
          </a:prstGeom>
          <a:noFill/>
        </p:spPr>
        <p:txBody>
          <a:bodyPr wrap="square" rtlCol="0">
            <a:spAutoFit/>
          </a:bodyPr>
          <a:lstStyle/>
          <a:p>
            <a:pPr algn="ctr"/>
            <a:r>
              <a:rPr lang="en-US" dirty="0" smtClean="0"/>
              <a:t>It3</a:t>
            </a:r>
            <a:endParaRPr lang="en-US" dirty="0"/>
          </a:p>
        </p:txBody>
      </p:sp>
      <p:sp>
        <p:nvSpPr>
          <p:cNvPr id="29" name="TextBox 28"/>
          <p:cNvSpPr txBox="1"/>
          <p:nvPr/>
        </p:nvSpPr>
        <p:spPr>
          <a:xfrm>
            <a:off x="827584" y="2887474"/>
            <a:ext cx="1240209" cy="367514"/>
          </a:xfrm>
          <a:prstGeom prst="rect">
            <a:avLst/>
          </a:prstGeom>
          <a:noFill/>
        </p:spPr>
        <p:txBody>
          <a:bodyPr wrap="square" rtlCol="0">
            <a:spAutoFit/>
          </a:bodyPr>
          <a:lstStyle/>
          <a:p>
            <a:r>
              <a:rPr lang="en-US" dirty="0" smtClean="0"/>
              <a:t>Iterations</a:t>
            </a:r>
            <a:endParaRPr lang="en-US" dirty="0"/>
          </a:p>
        </p:txBody>
      </p:sp>
      <p:sp>
        <p:nvSpPr>
          <p:cNvPr id="30" name="TextBox 29"/>
          <p:cNvSpPr txBox="1"/>
          <p:nvPr/>
        </p:nvSpPr>
        <p:spPr>
          <a:xfrm>
            <a:off x="7447758" y="2888552"/>
            <a:ext cx="1373735" cy="369332"/>
          </a:xfrm>
          <a:prstGeom prst="rect">
            <a:avLst/>
          </a:prstGeom>
          <a:noFill/>
        </p:spPr>
        <p:txBody>
          <a:bodyPr wrap="square" rtlCol="0">
            <a:spAutoFit/>
          </a:bodyPr>
          <a:lstStyle/>
          <a:p>
            <a:r>
              <a:rPr lang="en-US" dirty="0" smtClean="0"/>
              <a:t>Total Cost</a:t>
            </a:r>
            <a:endParaRPr lang="en-US" dirty="0"/>
          </a:p>
        </p:txBody>
      </p:sp>
      <p:sp>
        <p:nvSpPr>
          <p:cNvPr id="31" name="TextBox 30"/>
          <p:cNvSpPr txBox="1"/>
          <p:nvPr/>
        </p:nvSpPr>
        <p:spPr>
          <a:xfrm>
            <a:off x="7308304" y="3263360"/>
            <a:ext cx="571502" cy="369332"/>
          </a:xfrm>
          <a:prstGeom prst="rect">
            <a:avLst/>
          </a:prstGeom>
          <a:noFill/>
        </p:spPr>
        <p:txBody>
          <a:bodyPr wrap="square" rtlCol="0">
            <a:spAutoFit/>
          </a:bodyPr>
          <a:lstStyle/>
          <a:p>
            <a:pPr algn="r"/>
            <a:r>
              <a:rPr lang="en-US" dirty="0" smtClean="0"/>
              <a:t>10</a:t>
            </a:r>
            <a:endParaRPr lang="en-US" dirty="0"/>
          </a:p>
        </p:txBody>
      </p:sp>
      <p:sp>
        <p:nvSpPr>
          <p:cNvPr id="32" name="TextBox 31"/>
          <p:cNvSpPr txBox="1"/>
          <p:nvPr/>
        </p:nvSpPr>
        <p:spPr>
          <a:xfrm>
            <a:off x="7308304" y="3632692"/>
            <a:ext cx="571502" cy="369332"/>
          </a:xfrm>
          <a:prstGeom prst="rect">
            <a:avLst/>
          </a:prstGeom>
          <a:noFill/>
        </p:spPr>
        <p:txBody>
          <a:bodyPr wrap="square" rtlCol="0">
            <a:spAutoFit/>
          </a:bodyPr>
          <a:lstStyle/>
          <a:p>
            <a:pPr algn="r"/>
            <a:r>
              <a:rPr lang="en-US" dirty="0" smtClean="0"/>
              <a:t>9</a:t>
            </a:r>
            <a:endParaRPr lang="en-US" dirty="0"/>
          </a:p>
        </p:txBody>
      </p:sp>
      <p:sp>
        <p:nvSpPr>
          <p:cNvPr id="33" name="TextBox 32"/>
          <p:cNvSpPr txBox="1"/>
          <p:nvPr/>
        </p:nvSpPr>
        <p:spPr>
          <a:xfrm>
            <a:off x="7308304" y="4002024"/>
            <a:ext cx="571502" cy="369332"/>
          </a:xfrm>
          <a:prstGeom prst="rect">
            <a:avLst/>
          </a:prstGeom>
          <a:noFill/>
        </p:spPr>
        <p:txBody>
          <a:bodyPr wrap="square" rtlCol="0">
            <a:spAutoFit/>
          </a:bodyPr>
          <a:lstStyle/>
          <a:p>
            <a:pPr algn="r"/>
            <a:r>
              <a:rPr lang="en-US" dirty="0" smtClean="0"/>
              <a:t>8</a:t>
            </a:r>
            <a:endParaRPr lang="en-US" dirty="0"/>
          </a:p>
        </p:txBody>
      </p:sp>
      <p:sp>
        <p:nvSpPr>
          <p:cNvPr id="36" name="TextBox 35"/>
          <p:cNvSpPr txBox="1"/>
          <p:nvPr/>
        </p:nvSpPr>
        <p:spPr>
          <a:xfrm>
            <a:off x="2067793" y="928747"/>
            <a:ext cx="6020075" cy="1200329"/>
          </a:xfrm>
          <a:prstGeom prst="rect">
            <a:avLst/>
          </a:prstGeom>
          <a:noFill/>
        </p:spPr>
        <p:txBody>
          <a:bodyPr wrap="square" rtlCol="0">
            <a:spAutoFit/>
          </a:bodyPr>
          <a:lstStyle/>
          <a:p>
            <a:r>
              <a:rPr lang="en-US" sz="2400" b="1" dirty="0" smtClean="0"/>
              <a:t>Input: </a:t>
            </a:r>
          </a:p>
          <a:p>
            <a:pPr marL="342900" indent="-282575">
              <a:buFont typeface="Arial" pitchFamily="34" charset="0"/>
              <a:buChar char="•"/>
            </a:pPr>
            <a:r>
              <a:rPr lang="en-US" sz="2400" b="1" dirty="0" smtClean="0"/>
              <a:t>I </a:t>
            </a:r>
            <a:r>
              <a:rPr lang="en-US" sz="2400" b="1" dirty="0"/>
              <a:t>= { 3, 5, 10, 6, 1, 9, 2, 4, 7,  </a:t>
            </a:r>
            <a:r>
              <a:rPr lang="en-US" sz="2400" b="1" dirty="0" smtClean="0"/>
              <a:t>8 }</a:t>
            </a:r>
            <a:endParaRPr lang="en-US" sz="2400" b="1" dirty="0"/>
          </a:p>
          <a:p>
            <a:pPr marL="342900" indent="-282575">
              <a:buFont typeface="Arial" pitchFamily="34" charset="0"/>
              <a:buChar char="•"/>
            </a:pPr>
            <a:r>
              <a:rPr lang="en-US" sz="2400" b="1" dirty="0" smtClean="0"/>
              <a:t>number of segments (4)</a:t>
            </a:r>
            <a:endParaRPr lang="en-US" sz="2400" b="1" dirty="0"/>
          </a:p>
        </p:txBody>
      </p:sp>
      <p:sp>
        <p:nvSpPr>
          <p:cNvPr id="3" name="Slide Number Placeholder 2"/>
          <p:cNvSpPr>
            <a:spLocks noGrp="1"/>
          </p:cNvSpPr>
          <p:nvPr>
            <p:ph type="sldNum" sz="quarter" idx="12"/>
          </p:nvPr>
        </p:nvSpPr>
        <p:spPr/>
        <p:txBody>
          <a:bodyPr/>
          <a:lstStyle/>
          <a:p>
            <a:fld id="{7E46E34C-DF4F-43C8-9B01-5546C481D7C1}" type="slidenum">
              <a:rPr lang="el-GR" smtClean="0"/>
              <a:t>116</a:t>
            </a:fld>
            <a:endParaRPr lang="el-GR"/>
          </a:p>
        </p:txBody>
      </p:sp>
      <p:sp>
        <p:nvSpPr>
          <p:cNvPr id="35" name="TextBox 34"/>
          <p:cNvSpPr txBox="1"/>
          <p:nvPr/>
        </p:nvSpPr>
        <p:spPr>
          <a:xfrm>
            <a:off x="1951148" y="2253890"/>
            <a:ext cx="5141132" cy="461665"/>
          </a:xfrm>
          <a:prstGeom prst="rect">
            <a:avLst/>
          </a:prstGeom>
          <a:noFill/>
        </p:spPr>
        <p:txBody>
          <a:bodyPr wrap="square" rtlCol="0">
            <a:spAutoFit/>
          </a:bodyPr>
          <a:lstStyle/>
          <a:p>
            <a:r>
              <a:rPr lang="en-US" sz="2400" b="1" dirty="0" err="1"/>
              <a:t>I</a:t>
            </a:r>
            <a:r>
              <a:rPr lang="en-US" sz="2400" b="1" baseline="-25000" dirty="0" err="1"/>
              <a:t>sorted</a:t>
            </a:r>
            <a:r>
              <a:rPr lang="en-US" sz="2400" b="1" dirty="0"/>
              <a:t> = { 10, 9, 8, 7, 6, 5, 4, 3, 2, 1 } </a:t>
            </a:r>
          </a:p>
        </p:txBody>
      </p:sp>
      <p:sp>
        <p:nvSpPr>
          <p:cNvPr id="37" name="Rectangle 36"/>
          <p:cNvSpPr/>
          <p:nvPr/>
        </p:nvSpPr>
        <p:spPr>
          <a:xfrm>
            <a:off x="3735399" y="2338018"/>
            <a:ext cx="432048" cy="3205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36339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4624"/>
            <a:ext cx="9144000" cy="789709"/>
          </a:xfrm>
        </p:spPr>
        <p:txBody>
          <a:bodyPr/>
          <a:lstStyle/>
          <a:p>
            <a:r>
              <a:rPr lang="en-US" dirty="0" smtClean="0"/>
              <a:t>Segment Parallelization</a:t>
            </a:r>
            <a:endParaRPr lang="el-GR"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graphicFrame>
        <p:nvGraphicFramePr>
          <p:cNvPr id="5" name="Table 55"/>
          <p:cNvGraphicFramePr>
            <a:graphicFrameLocks noGrp="1"/>
          </p:cNvGraphicFramePr>
          <p:nvPr>
            <p:extLst>
              <p:ext uri="{D42A27DB-BD31-4B8C-83A1-F6EECF244321}">
                <p14:modId xmlns:p14="http://schemas.microsoft.com/office/powerpoint/2010/main" val="3953374911"/>
              </p:ext>
            </p:extLst>
          </p:nvPr>
        </p:nvGraphicFramePr>
        <p:xfrm>
          <a:off x="2810463" y="3269552"/>
          <a:ext cx="400050" cy="111252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dirty="0" smtClean="0"/>
                        <a:t>9</a:t>
                      </a:r>
                      <a:endParaRPr lang="en-US" dirty="0"/>
                    </a:p>
                  </a:txBody>
                  <a:tcPr marL="68580" marR="68580"/>
                </a:tc>
              </a:tr>
              <a:tr h="370840">
                <a:tc>
                  <a:txBody>
                    <a:bodyPr/>
                    <a:lstStyle/>
                    <a:p>
                      <a:pPr algn="r"/>
                      <a:r>
                        <a:rPr lang="en-US" b="1" dirty="0" smtClean="0">
                          <a:solidFill>
                            <a:srgbClr val="C00000"/>
                          </a:solidFill>
                        </a:rPr>
                        <a:t>8</a:t>
                      </a:r>
                      <a:endParaRPr lang="en-US" b="1" dirty="0">
                        <a:solidFill>
                          <a:srgbClr val="C00000"/>
                        </a:solidFill>
                      </a:endParaRPr>
                    </a:p>
                  </a:txBody>
                  <a:tcPr marL="68580" marR="68580"/>
                </a:tc>
              </a:tr>
            </a:tbl>
          </a:graphicData>
        </a:graphic>
      </p:graphicFrame>
      <p:graphicFrame>
        <p:nvGraphicFramePr>
          <p:cNvPr id="6" name="Table 56"/>
          <p:cNvGraphicFramePr>
            <a:graphicFrameLocks noGrp="1"/>
          </p:cNvGraphicFramePr>
          <p:nvPr>
            <p:extLst>
              <p:ext uri="{D42A27DB-BD31-4B8C-83A1-F6EECF244321}">
                <p14:modId xmlns:p14="http://schemas.microsoft.com/office/powerpoint/2010/main" val="1549808721"/>
              </p:ext>
            </p:extLst>
          </p:nvPr>
        </p:nvGraphicFramePr>
        <p:xfrm>
          <a:off x="3210513" y="3269552"/>
          <a:ext cx="400050" cy="148336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dirty="0" smtClean="0"/>
                        <a:t>9</a:t>
                      </a:r>
                      <a:endParaRPr lang="en-US" dirty="0"/>
                    </a:p>
                  </a:txBody>
                  <a:tcPr marL="68580" marR="68580"/>
                </a:tc>
              </a:tr>
              <a:tr h="370840">
                <a:tc>
                  <a:txBody>
                    <a:bodyPr/>
                    <a:lstStyle/>
                    <a:p>
                      <a:pPr algn="r"/>
                      <a:r>
                        <a:rPr lang="en-US" dirty="0" smtClean="0"/>
                        <a:t>8</a:t>
                      </a:r>
                      <a:endParaRPr lang="en-US" dirty="0"/>
                    </a:p>
                  </a:txBody>
                  <a:tcPr marL="68580" marR="68580"/>
                </a:tc>
              </a:tr>
              <a:tr h="370840">
                <a:tc>
                  <a:txBody>
                    <a:bodyPr/>
                    <a:lstStyle/>
                    <a:p>
                      <a:pPr algn="r"/>
                      <a:r>
                        <a:rPr lang="en-US" b="1" dirty="0" smtClean="0">
                          <a:solidFill>
                            <a:srgbClr val="C00000"/>
                          </a:solidFill>
                        </a:rPr>
                        <a:t>7</a:t>
                      </a:r>
                    </a:p>
                  </a:txBody>
                  <a:tcPr marL="68580" marR="68580"/>
                </a:tc>
              </a:tr>
            </a:tbl>
          </a:graphicData>
        </a:graphic>
      </p:graphicFrame>
      <p:graphicFrame>
        <p:nvGraphicFramePr>
          <p:cNvPr id="7" name="Table 57"/>
          <p:cNvGraphicFramePr>
            <a:graphicFrameLocks noGrp="1"/>
          </p:cNvGraphicFramePr>
          <p:nvPr>
            <p:extLst>
              <p:ext uri="{D42A27DB-BD31-4B8C-83A1-F6EECF244321}">
                <p14:modId xmlns:p14="http://schemas.microsoft.com/office/powerpoint/2010/main" val="1462059042"/>
              </p:ext>
            </p:extLst>
          </p:nvPr>
        </p:nvGraphicFramePr>
        <p:xfrm>
          <a:off x="2410413" y="3269552"/>
          <a:ext cx="400050" cy="74168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b="1" dirty="0" smtClean="0">
                          <a:solidFill>
                            <a:srgbClr val="C00000"/>
                          </a:solidFill>
                        </a:rPr>
                        <a:t>9</a:t>
                      </a:r>
                      <a:endParaRPr lang="en-US" b="1" dirty="0">
                        <a:solidFill>
                          <a:srgbClr val="C00000"/>
                        </a:solidFill>
                      </a:endParaRPr>
                    </a:p>
                  </a:txBody>
                  <a:tcPr marL="68580" marR="68580"/>
                </a:tc>
              </a:tr>
            </a:tbl>
          </a:graphicData>
        </a:graphic>
      </p:graphicFrame>
      <p:graphicFrame>
        <p:nvGraphicFramePr>
          <p:cNvPr id="8" name="Table 58"/>
          <p:cNvGraphicFramePr>
            <a:graphicFrameLocks noGrp="1"/>
          </p:cNvGraphicFramePr>
          <p:nvPr>
            <p:extLst>
              <p:ext uri="{D42A27DB-BD31-4B8C-83A1-F6EECF244321}">
                <p14:modId xmlns:p14="http://schemas.microsoft.com/office/powerpoint/2010/main" val="4243459411"/>
              </p:ext>
            </p:extLst>
          </p:nvPr>
        </p:nvGraphicFramePr>
        <p:xfrm>
          <a:off x="1957805" y="3269552"/>
          <a:ext cx="452608" cy="369015"/>
        </p:xfrm>
        <a:graphic>
          <a:graphicData uri="http://schemas.openxmlformats.org/drawingml/2006/table">
            <a:tbl>
              <a:tblPr firstRow="1" bandRow="1">
                <a:tableStyleId>{5940675A-B579-460E-94D1-54222C63F5DA}</a:tableStyleId>
              </a:tblPr>
              <a:tblGrid>
                <a:gridCol w="452608"/>
              </a:tblGrid>
              <a:tr h="369015">
                <a:tc>
                  <a:txBody>
                    <a:bodyPr/>
                    <a:lstStyle/>
                    <a:p>
                      <a:r>
                        <a:rPr lang="en-US" b="1" dirty="0" smtClean="0">
                          <a:solidFill>
                            <a:srgbClr val="C00000"/>
                          </a:solidFill>
                        </a:rPr>
                        <a:t>10</a:t>
                      </a:r>
                      <a:endParaRPr lang="en-US" b="1" dirty="0">
                        <a:solidFill>
                          <a:srgbClr val="C00000"/>
                        </a:solidFill>
                      </a:endParaRPr>
                    </a:p>
                  </a:txBody>
                  <a:tcPr marL="68580" marR="68580"/>
                </a:tc>
              </a:tr>
            </a:tbl>
          </a:graphicData>
        </a:graphic>
      </p:graphicFrame>
      <p:sp>
        <p:nvSpPr>
          <p:cNvPr id="9" name="TextBox 8"/>
          <p:cNvSpPr txBox="1"/>
          <p:nvPr/>
        </p:nvSpPr>
        <p:spPr>
          <a:xfrm>
            <a:off x="842565" y="3256807"/>
            <a:ext cx="1240209" cy="369332"/>
          </a:xfrm>
          <a:prstGeom prst="rect">
            <a:avLst/>
          </a:prstGeom>
          <a:noFill/>
        </p:spPr>
        <p:txBody>
          <a:bodyPr wrap="square" rtlCol="0">
            <a:spAutoFit/>
          </a:bodyPr>
          <a:lstStyle/>
          <a:p>
            <a:r>
              <a:rPr lang="en-US" dirty="0" smtClean="0"/>
              <a:t>Segment1</a:t>
            </a:r>
            <a:endParaRPr lang="en-US" dirty="0"/>
          </a:p>
        </p:txBody>
      </p:sp>
      <p:sp>
        <p:nvSpPr>
          <p:cNvPr id="10" name="TextBox 9"/>
          <p:cNvSpPr txBox="1"/>
          <p:nvPr/>
        </p:nvSpPr>
        <p:spPr>
          <a:xfrm>
            <a:off x="842565" y="3626139"/>
            <a:ext cx="1240209" cy="369332"/>
          </a:xfrm>
          <a:prstGeom prst="rect">
            <a:avLst/>
          </a:prstGeom>
          <a:noFill/>
        </p:spPr>
        <p:txBody>
          <a:bodyPr wrap="square" rtlCol="0">
            <a:spAutoFit/>
          </a:bodyPr>
          <a:lstStyle/>
          <a:p>
            <a:r>
              <a:rPr lang="en-US" dirty="0" smtClean="0"/>
              <a:t>Segment2</a:t>
            </a:r>
            <a:endParaRPr lang="en-US" dirty="0"/>
          </a:p>
        </p:txBody>
      </p:sp>
      <p:sp>
        <p:nvSpPr>
          <p:cNvPr id="11" name="TextBox 10"/>
          <p:cNvSpPr txBox="1"/>
          <p:nvPr/>
        </p:nvSpPr>
        <p:spPr>
          <a:xfrm>
            <a:off x="842565" y="3995471"/>
            <a:ext cx="1240209" cy="369332"/>
          </a:xfrm>
          <a:prstGeom prst="rect">
            <a:avLst/>
          </a:prstGeom>
          <a:noFill/>
        </p:spPr>
        <p:txBody>
          <a:bodyPr wrap="square" rtlCol="0">
            <a:spAutoFit/>
          </a:bodyPr>
          <a:lstStyle/>
          <a:p>
            <a:r>
              <a:rPr lang="en-US" dirty="0" smtClean="0"/>
              <a:t>Segment3</a:t>
            </a:r>
            <a:endParaRPr lang="en-US" dirty="0"/>
          </a:p>
        </p:txBody>
      </p:sp>
      <p:sp>
        <p:nvSpPr>
          <p:cNvPr id="12" name="TextBox 11"/>
          <p:cNvSpPr txBox="1"/>
          <p:nvPr/>
        </p:nvSpPr>
        <p:spPr>
          <a:xfrm>
            <a:off x="842565" y="4364803"/>
            <a:ext cx="1240209" cy="369332"/>
          </a:xfrm>
          <a:prstGeom prst="rect">
            <a:avLst/>
          </a:prstGeom>
          <a:noFill/>
        </p:spPr>
        <p:txBody>
          <a:bodyPr wrap="square" rtlCol="0">
            <a:spAutoFit/>
          </a:bodyPr>
          <a:lstStyle/>
          <a:p>
            <a:r>
              <a:rPr lang="en-US" dirty="0" smtClean="0"/>
              <a:t>Segment4</a:t>
            </a:r>
            <a:endParaRPr lang="en-US" dirty="0"/>
          </a:p>
        </p:txBody>
      </p:sp>
      <p:sp>
        <p:nvSpPr>
          <p:cNvPr id="19" name="TextBox 18"/>
          <p:cNvSpPr txBox="1"/>
          <p:nvPr/>
        </p:nvSpPr>
        <p:spPr>
          <a:xfrm>
            <a:off x="1951148" y="2900221"/>
            <a:ext cx="452608" cy="369332"/>
          </a:xfrm>
          <a:prstGeom prst="rect">
            <a:avLst/>
          </a:prstGeom>
          <a:noFill/>
        </p:spPr>
        <p:txBody>
          <a:bodyPr wrap="square" rtlCol="0">
            <a:spAutoFit/>
          </a:bodyPr>
          <a:lstStyle/>
          <a:p>
            <a:pPr algn="ctr"/>
            <a:r>
              <a:rPr lang="en-US" dirty="0" smtClean="0"/>
              <a:t>It1</a:t>
            </a:r>
            <a:endParaRPr lang="en-US" dirty="0"/>
          </a:p>
        </p:txBody>
      </p:sp>
      <p:sp>
        <p:nvSpPr>
          <p:cNvPr id="20" name="TextBox 19"/>
          <p:cNvSpPr txBox="1"/>
          <p:nvPr/>
        </p:nvSpPr>
        <p:spPr>
          <a:xfrm>
            <a:off x="2339752" y="2900221"/>
            <a:ext cx="504990" cy="369332"/>
          </a:xfrm>
          <a:prstGeom prst="rect">
            <a:avLst/>
          </a:prstGeom>
          <a:noFill/>
        </p:spPr>
        <p:txBody>
          <a:bodyPr wrap="square" rtlCol="0">
            <a:spAutoFit/>
          </a:bodyPr>
          <a:lstStyle/>
          <a:p>
            <a:pPr algn="ctr"/>
            <a:r>
              <a:rPr lang="en-US" dirty="0" smtClean="0"/>
              <a:t>It2</a:t>
            </a:r>
            <a:endParaRPr lang="en-US" dirty="0"/>
          </a:p>
        </p:txBody>
      </p:sp>
      <p:sp>
        <p:nvSpPr>
          <p:cNvPr id="21" name="TextBox 20"/>
          <p:cNvSpPr txBox="1"/>
          <p:nvPr/>
        </p:nvSpPr>
        <p:spPr>
          <a:xfrm>
            <a:off x="2759042" y="2896059"/>
            <a:ext cx="504990" cy="369332"/>
          </a:xfrm>
          <a:prstGeom prst="rect">
            <a:avLst/>
          </a:prstGeom>
          <a:noFill/>
        </p:spPr>
        <p:txBody>
          <a:bodyPr wrap="square" rtlCol="0">
            <a:spAutoFit/>
          </a:bodyPr>
          <a:lstStyle/>
          <a:p>
            <a:pPr algn="ctr"/>
            <a:r>
              <a:rPr lang="en-US" dirty="0" smtClean="0"/>
              <a:t>It3</a:t>
            </a:r>
            <a:endParaRPr lang="en-US" dirty="0"/>
          </a:p>
        </p:txBody>
      </p:sp>
      <p:sp>
        <p:nvSpPr>
          <p:cNvPr id="22" name="TextBox 21"/>
          <p:cNvSpPr txBox="1"/>
          <p:nvPr/>
        </p:nvSpPr>
        <p:spPr>
          <a:xfrm>
            <a:off x="3131840" y="2898370"/>
            <a:ext cx="504990" cy="369332"/>
          </a:xfrm>
          <a:prstGeom prst="rect">
            <a:avLst/>
          </a:prstGeom>
          <a:noFill/>
        </p:spPr>
        <p:txBody>
          <a:bodyPr wrap="square" rtlCol="0">
            <a:spAutoFit/>
          </a:bodyPr>
          <a:lstStyle/>
          <a:p>
            <a:pPr algn="ctr"/>
            <a:r>
              <a:rPr lang="en-US" dirty="0" smtClean="0"/>
              <a:t>It4</a:t>
            </a:r>
            <a:endParaRPr lang="en-US" dirty="0"/>
          </a:p>
        </p:txBody>
      </p:sp>
      <p:sp>
        <p:nvSpPr>
          <p:cNvPr id="29" name="TextBox 28"/>
          <p:cNvSpPr txBox="1"/>
          <p:nvPr/>
        </p:nvSpPr>
        <p:spPr>
          <a:xfrm>
            <a:off x="827584" y="2887474"/>
            <a:ext cx="1240209" cy="367514"/>
          </a:xfrm>
          <a:prstGeom prst="rect">
            <a:avLst/>
          </a:prstGeom>
          <a:noFill/>
        </p:spPr>
        <p:txBody>
          <a:bodyPr wrap="square" rtlCol="0">
            <a:spAutoFit/>
          </a:bodyPr>
          <a:lstStyle/>
          <a:p>
            <a:r>
              <a:rPr lang="en-US" dirty="0" smtClean="0"/>
              <a:t>Iterations</a:t>
            </a:r>
            <a:endParaRPr lang="en-US" dirty="0"/>
          </a:p>
        </p:txBody>
      </p:sp>
      <p:sp>
        <p:nvSpPr>
          <p:cNvPr id="30" name="TextBox 29"/>
          <p:cNvSpPr txBox="1"/>
          <p:nvPr/>
        </p:nvSpPr>
        <p:spPr>
          <a:xfrm>
            <a:off x="7447758" y="2888552"/>
            <a:ext cx="1373735" cy="369332"/>
          </a:xfrm>
          <a:prstGeom prst="rect">
            <a:avLst/>
          </a:prstGeom>
          <a:noFill/>
        </p:spPr>
        <p:txBody>
          <a:bodyPr wrap="square" rtlCol="0">
            <a:spAutoFit/>
          </a:bodyPr>
          <a:lstStyle/>
          <a:p>
            <a:r>
              <a:rPr lang="en-US" dirty="0" smtClean="0"/>
              <a:t>Total Cost</a:t>
            </a:r>
            <a:endParaRPr lang="en-US" dirty="0"/>
          </a:p>
        </p:txBody>
      </p:sp>
      <p:sp>
        <p:nvSpPr>
          <p:cNvPr id="31" name="TextBox 30"/>
          <p:cNvSpPr txBox="1"/>
          <p:nvPr/>
        </p:nvSpPr>
        <p:spPr>
          <a:xfrm>
            <a:off x="7308304" y="3263360"/>
            <a:ext cx="571502" cy="369332"/>
          </a:xfrm>
          <a:prstGeom prst="rect">
            <a:avLst/>
          </a:prstGeom>
          <a:noFill/>
        </p:spPr>
        <p:txBody>
          <a:bodyPr wrap="square" rtlCol="0">
            <a:spAutoFit/>
          </a:bodyPr>
          <a:lstStyle/>
          <a:p>
            <a:pPr algn="r"/>
            <a:r>
              <a:rPr lang="en-US" dirty="0" smtClean="0"/>
              <a:t>10</a:t>
            </a:r>
            <a:endParaRPr lang="en-US" dirty="0"/>
          </a:p>
        </p:txBody>
      </p:sp>
      <p:sp>
        <p:nvSpPr>
          <p:cNvPr id="32" name="TextBox 31"/>
          <p:cNvSpPr txBox="1"/>
          <p:nvPr/>
        </p:nvSpPr>
        <p:spPr>
          <a:xfrm>
            <a:off x="7308304" y="3632692"/>
            <a:ext cx="571502" cy="369332"/>
          </a:xfrm>
          <a:prstGeom prst="rect">
            <a:avLst/>
          </a:prstGeom>
          <a:noFill/>
        </p:spPr>
        <p:txBody>
          <a:bodyPr wrap="square" rtlCol="0">
            <a:spAutoFit/>
          </a:bodyPr>
          <a:lstStyle/>
          <a:p>
            <a:pPr algn="r"/>
            <a:r>
              <a:rPr lang="en-US" dirty="0" smtClean="0"/>
              <a:t>9</a:t>
            </a:r>
            <a:endParaRPr lang="en-US" dirty="0"/>
          </a:p>
        </p:txBody>
      </p:sp>
      <p:sp>
        <p:nvSpPr>
          <p:cNvPr id="33" name="TextBox 32"/>
          <p:cNvSpPr txBox="1"/>
          <p:nvPr/>
        </p:nvSpPr>
        <p:spPr>
          <a:xfrm>
            <a:off x="7308304" y="4002024"/>
            <a:ext cx="571502" cy="369332"/>
          </a:xfrm>
          <a:prstGeom prst="rect">
            <a:avLst/>
          </a:prstGeom>
          <a:noFill/>
        </p:spPr>
        <p:txBody>
          <a:bodyPr wrap="square" rtlCol="0">
            <a:spAutoFit/>
          </a:bodyPr>
          <a:lstStyle/>
          <a:p>
            <a:pPr algn="r"/>
            <a:r>
              <a:rPr lang="en-US" dirty="0" smtClean="0"/>
              <a:t>8</a:t>
            </a:r>
            <a:endParaRPr lang="en-US" dirty="0"/>
          </a:p>
        </p:txBody>
      </p:sp>
      <p:sp>
        <p:nvSpPr>
          <p:cNvPr id="34" name="TextBox 33"/>
          <p:cNvSpPr txBox="1"/>
          <p:nvPr/>
        </p:nvSpPr>
        <p:spPr>
          <a:xfrm>
            <a:off x="7308304" y="4371356"/>
            <a:ext cx="571502" cy="369332"/>
          </a:xfrm>
          <a:prstGeom prst="rect">
            <a:avLst/>
          </a:prstGeom>
          <a:noFill/>
        </p:spPr>
        <p:txBody>
          <a:bodyPr wrap="square" rtlCol="0">
            <a:spAutoFit/>
          </a:bodyPr>
          <a:lstStyle/>
          <a:p>
            <a:pPr algn="r"/>
            <a:r>
              <a:rPr lang="en-US" dirty="0"/>
              <a:t>7</a:t>
            </a:r>
          </a:p>
        </p:txBody>
      </p:sp>
      <p:sp>
        <p:nvSpPr>
          <p:cNvPr id="36" name="TextBox 35"/>
          <p:cNvSpPr txBox="1"/>
          <p:nvPr/>
        </p:nvSpPr>
        <p:spPr>
          <a:xfrm>
            <a:off x="2067793" y="928747"/>
            <a:ext cx="6020075" cy="1200329"/>
          </a:xfrm>
          <a:prstGeom prst="rect">
            <a:avLst/>
          </a:prstGeom>
          <a:noFill/>
        </p:spPr>
        <p:txBody>
          <a:bodyPr wrap="square" rtlCol="0">
            <a:spAutoFit/>
          </a:bodyPr>
          <a:lstStyle/>
          <a:p>
            <a:r>
              <a:rPr lang="en-US" sz="2400" b="1" dirty="0" smtClean="0"/>
              <a:t>Input: </a:t>
            </a:r>
          </a:p>
          <a:p>
            <a:pPr marL="342900" indent="-282575">
              <a:buFont typeface="Arial" pitchFamily="34" charset="0"/>
              <a:buChar char="•"/>
            </a:pPr>
            <a:r>
              <a:rPr lang="en-US" sz="2400" b="1" dirty="0" smtClean="0"/>
              <a:t>I </a:t>
            </a:r>
            <a:r>
              <a:rPr lang="en-US" sz="2400" b="1" dirty="0"/>
              <a:t>= { 3, 5, 10, 6, 1, 9, 2, 4, 7,  </a:t>
            </a:r>
            <a:r>
              <a:rPr lang="en-US" sz="2400" b="1" dirty="0" smtClean="0"/>
              <a:t>8 }</a:t>
            </a:r>
            <a:endParaRPr lang="en-US" sz="2400" b="1" dirty="0"/>
          </a:p>
          <a:p>
            <a:pPr marL="342900" indent="-282575">
              <a:buFont typeface="Arial" pitchFamily="34" charset="0"/>
              <a:buChar char="•"/>
            </a:pPr>
            <a:r>
              <a:rPr lang="en-US" sz="2400" b="1" dirty="0" smtClean="0"/>
              <a:t>number of segments (4)</a:t>
            </a:r>
            <a:endParaRPr lang="en-US" sz="2400" b="1" dirty="0"/>
          </a:p>
        </p:txBody>
      </p:sp>
      <p:sp>
        <p:nvSpPr>
          <p:cNvPr id="3" name="Slide Number Placeholder 2"/>
          <p:cNvSpPr>
            <a:spLocks noGrp="1"/>
          </p:cNvSpPr>
          <p:nvPr>
            <p:ph type="sldNum" sz="quarter" idx="12"/>
          </p:nvPr>
        </p:nvSpPr>
        <p:spPr/>
        <p:txBody>
          <a:bodyPr/>
          <a:lstStyle/>
          <a:p>
            <a:fld id="{7E46E34C-DF4F-43C8-9B01-5546C481D7C1}" type="slidenum">
              <a:rPr lang="el-GR" smtClean="0"/>
              <a:t>117</a:t>
            </a:fld>
            <a:endParaRPr lang="el-GR"/>
          </a:p>
        </p:txBody>
      </p:sp>
      <p:sp>
        <p:nvSpPr>
          <p:cNvPr id="35" name="TextBox 34"/>
          <p:cNvSpPr txBox="1"/>
          <p:nvPr/>
        </p:nvSpPr>
        <p:spPr>
          <a:xfrm>
            <a:off x="1951148" y="2253890"/>
            <a:ext cx="5141132" cy="461665"/>
          </a:xfrm>
          <a:prstGeom prst="rect">
            <a:avLst/>
          </a:prstGeom>
          <a:noFill/>
        </p:spPr>
        <p:txBody>
          <a:bodyPr wrap="square" rtlCol="0">
            <a:spAutoFit/>
          </a:bodyPr>
          <a:lstStyle/>
          <a:p>
            <a:r>
              <a:rPr lang="en-US" sz="2400" b="1" dirty="0" err="1"/>
              <a:t>I</a:t>
            </a:r>
            <a:r>
              <a:rPr lang="en-US" sz="2400" b="1" baseline="-25000" dirty="0" err="1"/>
              <a:t>sorted</a:t>
            </a:r>
            <a:r>
              <a:rPr lang="en-US" sz="2400" b="1" dirty="0"/>
              <a:t> = { 10, 9, 8, 7, 6, 5, 4, 3, 2, 1 } </a:t>
            </a:r>
          </a:p>
        </p:txBody>
      </p:sp>
      <p:sp>
        <p:nvSpPr>
          <p:cNvPr id="37" name="Rectangle 36"/>
          <p:cNvSpPr/>
          <p:nvPr/>
        </p:nvSpPr>
        <p:spPr>
          <a:xfrm>
            <a:off x="4058768" y="2327156"/>
            <a:ext cx="432048" cy="3205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36339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4624"/>
            <a:ext cx="9144000" cy="789709"/>
          </a:xfrm>
        </p:spPr>
        <p:txBody>
          <a:bodyPr/>
          <a:lstStyle/>
          <a:p>
            <a:r>
              <a:rPr lang="en-US" dirty="0" smtClean="0"/>
              <a:t>Segment Parallelization</a:t>
            </a:r>
            <a:endParaRPr lang="el-GR"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graphicFrame>
        <p:nvGraphicFramePr>
          <p:cNvPr id="5" name="Table 55"/>
          <p:cNvGraphicFramePr>
            <a:graphicFrameLocks noGrp="1"/>
          </p:cNvGraphicFramePr>
          <p:nvPr>
            <p:extLst>
              <p:ext uri="{D42A27DB-BD31-4B8C-83A1-F6EECF244321}">
                <p14:modId xmlns:p14="http://schemas.microsoft.com/office/powerpoint/2010/main" val="3953374911"/>
              </p:ext>
            </p:extLst>
          </p:nvPr>
        </p:nvGraphicFramePr>
        <p:xfrm>
          <a:off x="2810463" y="3269552"/>
          <a:ext cx="400050" cy="111252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dirty="0" smtClean="0"/>
                        <a:t>9</a:t>
                      </a:r>
                      <a:endParaRPr lang="en-US" dirty="0"/>
                    </a:p>
                  </a:txBody>
                  <a:tcPr marL="68580" marR="68580"/>
                </a:tc>
              </a:tr>
              <a:tr h="370840">
                <a:tc>
                  <a:txBody>
                    <a:bodyPr/>
                    <a:lstStyle/>
                    <a:p>
                      <a:pPr algn="r"/>
                      <a:r>
                        <a:rPr lang="en-US" b="1" dirty="0" smtClean="0">
                          <a:solidFill>
                            <a:srgbClr val="C00000"/>
                          </a:solidFill>
                        </a:rPr>
                        <a:t>8</a:t>
                      </a:r>
                      <a:endParaRPr lang="en-US" b="1" dirty="0">
                        <a:solidFill>
                          <a:srgbClr val="C00000"/>
                        </a:solidFill>
                      </a:endParaRPr>
                    </a:p>
                  </a:txBody>
                  <a:tcPr marL="68580" marR="68580"/>
                </a:tc>
              </a:tr>
            </a:tbl>
          </a:graphicData>
        </a:graphic>
      </p:graphicFrame>
      <p:graphicFrame>
        <p:nvGraphicFramePr>
          <p:cNvPr id="6" name="Table 56"/>
          <p:cNvGraphicFramePr>
            <a:graphicFrameLocks noGrp="1"/>
          </p:cNvGraphicFramePr>
          <p:nvPr>
            <p:extLst>
              <p:ext uri="{D42A27DB-BD31-4B8C-83A1-F6EECF244321}">
                <p14:modId xmlns:p14="http://schemas.microsoft.com/office/powerpoint/2010/main" val="1549808721"/>
              </p:ext>
            </p:extLst>
          </p:nvPr>
        </p:nvGraphicFramePr>
        <p:xfrm>
          <a:off x="3210513" y="3269552"/>
          <a:ext cx="400050" cy="148336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dirty="0" smtClean="0"/>
                        <a:t>9</a:t>
                      </a:r>
                      <a:endParaRPr lang="en-US" dirty="0"/>
                    </a:p>
                  </a:txBody>
                  <a:tcPr marL="68580" marR="68580"/>
                </a:tc>
              </a:tr>
              <a:tr h="370840">
                <a:tc>
                  <a:txBody>
                    <a:bodyPr/>
                    <a:lstStyle/>
                    <a:p>
                      <a:pPr algn="r"/>
                      <a:r>
                        <a:rPr lang="en-US" dirty="0" smtClean="0"/>
                        <a:t>8</a:t>
                      </a:r>
                      <a:endParaRPr lang="en-US" dirty="0"/>
                    </a:p>
                  </a:txBody>
                  <a:tcPr marL="68580" marR="68580"/>
                </a:tc>
              </a:tr>
              <a:tr h="370840">
                <a:tc>
                  <a:txBody>
                    <a:bodyPr/>
                    <a:lstStyle/>
                    <a:p>
                      <a:pPr algn="r"/>
                      <a:r>
                        <a:rPr lang="en-US" b="1" dirty="0" smtClean="0">
                          <a:solidFill>
                            <a:srgbClr val="C00000"/>
                          </a:solidFill>
                        </a:rPr>
                        <a:t>7</a:t>
                      </a:r>
                    </a:p>
                  </a:txBody>
                  <a:tcPr marL="68580" marR="68580"/>
                </a:tc>
              </a:tr>
            </a:tbl>
          </a:graphicData>
        </a:graphic>
      </p:graphicFrame>
      <p:graphicFrame>
        <p:nvGraphicFramePr>
          <p:cNvPr id="7" name="Table 57"/>
          <p:cNvGraphicFramePr>
            <a:graphicFrameLocks noGrp="1"/>
          </p:cNvGraphicFramePr>
          <p:nvPr>
            <p:extLst>
              <p:ext uri="{D42A27DB-BD31-4B8C-83A1-F6EECF244321}">
                <p14:modId xmlns:p14="http://schemas.microsoft.com/office/powerpoint/2010/main" val="1462059042"/>
              </p:ext>
            </p:extLst>
          </p:nvPr>
        </p:nvGraphicFramePr>
        <p:xfrm>
          <a:off x="2410413" y="3269552"/>
          <a:ext cx="400050" cy="74168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b="1" dirty="0" smtClean="0">
                          <a:solidFill>
                            <a:srgbClr val="C00000"/>
                          </a:solidFill>
                        </a:rPr>
                        <a:t>9</a:t>
                      </a:r>
                      <a:endParaRPr lang="en-US" b="1" dirty="0">
                        <a:solidFill>
                          <a:srgbClr val="C00000"/>
                        </a:solidFill>
                      </a:endParaRPr>
                    </a:p>
                  </a:txBody>
                  <a:tcPr marL="68580" marR="68580"/>
                </a:tc>
              </a:tr>
            </a:tbl>
          </a:graphicData>
        </a:graphic>
      </p:graphicFrame>
      <p:graphicFrame>
        <p:nvGraphicFramePr>
          <p:cNvPr id="8" name="Table 58"/>
          <p:cNvGraphicFramePr>
            <a:graphicFrameLocks noGrp="1"/>
          </p:cNvGraphicFramePr>
          <p:nvPr>
            <p:extLst>
              <p:ext uri="{D42A27DB-BD31-4B8C-83A1-F6EECF244321}">
                <p14:modId xmlns:p14="http://schemas.microsoft.com/office/powerpoint/2010/main" val="4243459411"/>
              </p:ext>
            </p:extLst>
          </p:nvPr>
        </p:nvGraphicFramePr>
        <p:xfrm>
          <a:off x="1957805" y="3269552"/>
          <a:ext cx="452608" cy="369015"/>
        </p:xfrm>
        <a:graphic>
          <a:graphicData uri="http://schemas.openxmlformats.org/drawingml/2006/table">
            <a:tbl>
              <a:tblPr firstRow="1" bandRow="1">
                <a:tableStyleId>{5940675A-B579-460E-94D1-54222C63F5DA}</a:tableStyleId>
              </a:tblPr>
              <a:tblGrid>
                <a:gridCol w="452608"/>
              </a:tblGrid>
              <a:tr h="369015">
                <a:tc>
                  <a:txBody>
                    <a:bodyPr/>
                    <a:lstStyle/>
                    <a:p>
                      <a:r>
                        <a:rPr lang="en-US" b="1" dirty="0" smtClean="0">
                          <a:solidFill>
                            <a:srgbClr val="C00000"/>
                          </a:solidFill>
                        </a:rPr>
                        <a:t>10</a:t>
                      </a:r>
                      <a:endParaRPr lang="en-US" b="1" dirty="0">
                        <a:solidFill>
                          <a:srgbClr val="C00000"/>
                        </a:solidFill>
                      </a:endParaRPr>
                    </a:p>
                  </a:txBody>
                  <a:tcPr marL="68580" marR="68580"/>
                </a:tc>
              </a:tr>
            </a:tbl>
          </a:graphicData>
        </a:graphic>
      </p:graphicFrame>
      <p:sp>
        <p:nvSpPr>
          <p:cNvPr id="9" name="TextBox 8"/>
          <p:cNvSpPr txBox="1"/>
          <p:nvPr/>
        </p:nvSpPr>
        <p:spPr>
          <a:xfrm>
            <a:off x="842565" y="3256807"/>
            <a:ext cx="1240209" cy="369332"/>
          </a:xfrm>
          <a:prstGeom prst="rect">
            <a:avLst/>
          </a:prstGeom>
          <a:noFill/>
        </p:spPr>
        <p:txBody>
          <a:bodyPr wrap="square" rtlCol="0">
            <a:spAutoFit/>
          </a:bodyPr>
          <a:lstStyle/>
          <a:p>
            <a:r>
              <a:rPr lang="en-US" dirty="0" smtClean="0"/>
              <a:t>Segment1</a:t>
            </a:r>
            <a:endParaRPr lang="en-US" dirty="0"/>
          </a:p>
        </p:txBody>
      </p:sp>
      <p:sp>
        <p:nvSpPr>
          <p:cNvPr id="10" name="TextBox 9"/>
          <p:cNvSpPr txBox="1"/>
          <p:nvPr/>
        </p:nvSpPr>
        <p:spPr>
          <a:xfrm>
            <a:off x="842565" y="3626139"/>
            <a:ext cx="1240209" cy="369332"/>
          </a:xfrm>
          <a:prstGeom prst="rect">
            <a:avLst/>
          </a:prstGeom>
          <a:noFill/>
        </p:spPr>
        <p:txBody>
          <a:bodyPr wrap="square" rtlCol="0">
            <a:spAutoFit/>
          </a:bodyPr>
          <a:lstStyle/>
          <a:p>
            <a:r>
              <a:rPr lang="en-US" dirty="0" smtClean="0"/>
              <a:t>Segment2</a:t>
            </a:r>
            <a:endParaRPr lang="en-US" dirty="0"/>
          </a:p>
        </p:txBody>
      </p:sp>
      <p:sp>
        <p:nvSpPr>
          <p:cNvPr id="11" name="TextBox 10"/>
          <p:cNvSpPr txBox="1"/>
          <p:nvPr/>
        </p:nvSpPr>
        <p:spPr>
          <a:xfrm>
            <a:off x="842565" y="3995471"/>
            <a:ext cx="1240209" cy="369332"/>
          </a:xfrm>
          <a:prstGeom prst="rect">
            <a:avLst/>
          </a:prstGeom>
          <a:noFill/>
        </p:spPr>
        <p:txBody>
          <a:bodyPr wrap="square" rtlCol="0">
            <a:spAutoFit/>
          </a:bodyPr>
          <a:lstStyle/>
          <a:p>
            <a:r>
              <a:rPr lang="en-US" dirty="0" smtClean="0"/>
              <a:t>Segment3</a:t>
            </a:r>
            <a:endParaRPr lang="en-US" dirty="0"/>
          </a:p>
        </p:txBody>
      </p:sp>
      <p:sp>
        <p:nvSpPr>
          <p:cNvPr id="12" name="TextBox 11"/>
          <p:cNvSpPr txBox="1"/>
          <p:nvPr/>
        </p:nvSpPr>
        <p:spPr>
          <a:xfrm>
            <a:off x="842565" y="4364803"/>
            <a:ext cx="1240209" cy="369332"/>
          </a:xfrm>
          <a:prstGeom prst="rect">
            <a:avLst/>
          </a:prstGeom>
          <a:noFill/>
        </p:spPr>
        <p:txBody>
          <a:bodyPr wrap="square" rtlCol="0">
            <a:spAutoFit/>
          </a:bodyPr>
          <a:lstStyle/>
          <a:p>
            <a:r>
              <a:rPr lang="en-US" dirty="0" smtClean="0"/>
              <a:t>Segment4</a:t>
            </a:r>
            <a:endParaRPr lang="en-US" dirty="0"/>
          </a:p>
        </p:txBody>
      </p:sp>
      <p:graphicFrame>
        <p:nvGraphicFramePr>
          <p:cNvPr id="15" name="Table 65"/>
          <p:cNvGraphicFramePr>
            <a:graphicFrameLocks noGrp="1"/>
          </p:cNvGraphicFramePr>
          <p:nvPr>
            <p:extLst>
              <p:ext uri="{D42A27DB-BD31-4B8C-83A1-F6EECF244321}">
                <p14:modId xmlns:p14="http://schemas.microsoft.com/office/powerpoint/2010/main" val="2752653577"/>
              </p:ext>
            </p:extLst>
          </p:nvPr>
        </p:nvGraphicFramePr>
        <p:xfrm>
          <a:off x="3610563" y="3269552"/>
          <a:ext cx="400050" cy="1483360"/>
        </p:xfrm>
        <a:graphic>
          <a:graphicData uri="http://schemas.openxmlformats.org/drawingml/2006/table">
            <a:tbl>
              <a:tblPr firstRow="1" bandRow="1">
                <a:tableStyleId>{5940675A-B579-460E-94D1-54222C63F5DA}</a:tableStyleId>
              </a:tblPr>
              <a:tblGrid>
                <a:gridCol w="200025"/>
                <a:gridCol w="200025"/>
              </a:tblGrid>
              <a:tr h="370840">
                <a:tc gridSpan="2">
                  <a:txBody>
                    <a:bodyPr/>
                    <a:lstStyle/>
                    <a:p>
                      <a:pPr algn="r"/>
                      <a:r>
                        <a:rPr lang="en-US" dirty="0" smtClean="0"/>
                        <a:t>10</a:t>
                      </a:r>
                      <a:endParaRPr lang="en-US" dirty="0"/>
                    </a:p>
                  </a:txBody>
                  <a:tcPr marL="68580" marR="68580"/>
                </a:tc>
                <a:tc hMerge="1">
                  <a:txBody>
                    <a:bodyPr/>
                    <a:lstStyle/>
                    <a:p>
                      <a:endParaRPr lang="en-US"/>
                    </a:p>
                  </a:txBody>
                  <a:tcPr/>
                </a:tc>
              </a:tr>
              <a:tr h="370840">
                <a:tc gridSpan="2">
                  <a:txBody>
                    <a:bodyPr/>
                    <a:lstStyle/>
                    <a:p>
                      <a:pPr algn="r"/>
                      <a:r>
                        <a:rPr lang="en-US" dirty="0" smtClean="0"/>
                        <a:t>9</a:t>
                      </a:r>
                      <a:endParaRPr lang="en-US" dirty="0"/>
                    </a:p>
                  </a:txBody>
                  <a:tcPr marL="68580" marR="68580"/>
                </a:tc>
                <a:tc hMerge="1">
                  <a:txBody>
                    <a:bodyPr/>
                    <a:lstStyle/>
                    <a:p>
                      <a:endParaRPr lang="en-US"/>
                    </a:p>
                  </a:txBody>
                  <a:tcPr/>
                </a:tc>
              </a:tr>
              <a:tr h="370840">
                <a:tc gridSpan="2">
                  <a:txBody>
                    <a:bodyPr/>
                    <a:lstStyle/>
                    <a:p>
                      <a:pPr algn="r"/>
                      <a:r>
                        <a:rPr lang="en-US" b="1" dirty="0" smtClean="0">
                          <a:solidFill>
                            <a:srgbClr val="C00000"/>
                          </a:solidFill>
                        </a:rPr>
                        <a:t>8</a:t>
                      </a:r>
                      <a:endParaRPr lang="en-US" b="1" dirty="0">
                        <a:solidFill>
                          <a:srgbClr val="C00000"/>
                        </a:solidFill>
                      </a:endParaRPr>
                    </a:p>
                  </a:txBody>
                  <a:tcPr marL="68580" marR="68580"/>
                </a:tc>
                <a:tc hMerge="1">
                  <a:txBody>
                    <a:bodyPr/>
                    <a:lstStyle/>
                    <a:p>
                      <a:endParaRPr lang="en-US"/>
                    </a:p>
                  </a:txBody>
                  <a:tcPr/>
                </a:tc>
              </a:tr>
              <a:tr h="370840">
                <a:tc>
                  <a:txBody>
                    <a:bodyPr/>
                    <a:lstStyle/>
                    <a:p>
                      <a:pPr algn="r"/>
                      <a:r>
                        <a:rPr lang="en-US" b="1" dirty="0" smtClean="0">
                          <a:solidFill>
                            <a:srgbClr val="00B050"/>
                          </a:solidFill>
                        </a:rPr>
                        <a:t>6</a:t>
                      </a:r>
                      <a:endParaRPr lang="en-US" b="1" dirty="0">
                        <a:solidFill>
                          <a:srgbClr val="00B050"/>
                        </a:solidFill>
                      </a:endParaRPr>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7</a:t>
                      </a:r>
                    </a:p>
                  </a:txBody>
                  <a:tcPr marL="68580" marR="68580"/>
                </a:tc>
              </a:tr>
            </a:tbl>
          </a:graphicData>
        </a:graphic>
      </p:graphicFrame>
      <p:sp>
        <p:nvSpPr>
          <p:cNvPr id="19" name="TextBox 18"/>
          <p:cNvSpPr txBox="1"/>
          <p:nvPr/>
        </p:nvSpPr>
        <p:spPr>
          <a:xfrm>
            <a:off x="1951148" y="2900221"/>
            <a:ext cx="452608" cy="369332"/>
          </a:xfrm>
          <a:prstGeom prst="rect">
            <a:avLst/>
          </a:prstGeom>
          <a:noFill/>
        </p:spPr>
        <p:txBody>
          <a:bodyPr wrap="square" rtlCol="0">
            <a:spAutoFit/>
          </a:bodyPr>
          <a:lstStyle/>
          <a:p>
            <a:pPr algn="ctr"/>
            <a:r>
              <a:rPr lang="en-US" dirty="0" smtClean="0"/>
              <a:t>It1</a:t>
            </a:r>
            <a:endParaRPr lang="en-US" dirty="0"/>
          </a:p>
        </p:txBody>
      </p:sp>
      <p:sp>
        <p:nvSpPr>
          <p:cNvPr id="20" name="TextBox 19"/>
          <p:cNvSpPr txBox="1"/>
          <p:nvPr/>
        </p:nvSpPr>
        <p:spPr>
          <a:xfrm>
            <a:off x="2339752" y="2900221"/>
            <a:ext cx="504990" cy="369332"/>
          </a:xfrm>
          <a:prstGeom prst="rect">
            <a:avLst/>
          </a:prstGeom>
          <a:noFill/>
        </p:spPr>
        <p:txBody>
          <a:bodyPr wrap="square" rtlCol="0">
            <a:spAutoFit/>
          </a:bodyPr>
          <a:lstStyle/>
          <a:p>
            <a:pPr algn="ctr"/>
            <a:r>
              <a:rPr lang="en-US" dirty="0" smtClean="0"/>
              <a:t>It2</a:t>
            </a:r>
            <a:endParaRPr lang="en-US" dirty="0"/>
          </a:p>
        </p:txBody>
      </p:sp>
      <p:sp>
        <p:nvSpPr>
          <p:cNvPr id="21" name="TextBox 20"/>
          <p:cNvSpPr txBox="1"/>
          <p:nvPr/>
        </p:nvSpPr>
        <p:spPr>
          <a:xfrm>
            <a:off x="2759042" y="2896059"/>
            <a:ext cx="504990" cy="369332"/>
          </a:xfrm>
          <a:prstGeom prst="rect">
            <a:avLst/>
          </a:prstGeom>
          <a:noFill/>
        </p:spPr>
        <p:txBody>
          <a:bodyPr wrap="square" rtlCol="0">
            <a:spAutoFit/>
          </a:bodyPr>
          <a:lstStyle/>
          <a:p>
            <a:pPr algn="ctr"/>
            <a:r>
              <a:rPr lang="en-US" dirty="0" smtClean="0"/>
              <a:t>It3</a:t>
            </a:r>
            <a:endParaRPr lang="en-US" dirty="0"/>
          </a:p>
        </p:txBody>
      </p:sp>
      <p:sp>
        <p:nvSpPr>
          <p:cNvPr id="22" name="TextBox 21"/>
          <p:cNvSpPr txBox="1"/>
          <p:nvPr/>
        </p:nvSpPr>
        <p:spPr>
          <a:xfrm>
            <a:off x="3131840" y="2898370"/>
            <a:ext cx="504990" cy="369332"/>
          </a:xfrm>
          <a:prstGeom prst="rect">
            <a:avLst/>
          </a:prstGeom>
          <a:noFill/>
        </p:spPr>
        <p:txBody>
          <a:bodyPr wrap="square" rtlCol="0">
            <a:spAutoFit/>
          </a:bodyPr>
          <a:lstStyle/>
          <a:p>
            <a:pPr algn="ctr"/>
            <a:r>
              <a:rPr lang="en-US" dirty="0" smtClean="0"/>
              <a:t>It4</a:t>
            </a:r>
            <a:endParaRPr lang="en-US" dirty="0"/>
          </a:p>
        </p:txBody>
      </p:sp>
      <p:sp>
        <p:nvSpPr>
          <p:cNvPr id="23" name="TextBox 22"/>
          <p:cNvSpPr txBox="1"/>
          <p:nvPr/>
        </p:nvSpPr>
        <p:spPr>
          <a:xfrm>
            <a:off x="3563888" y="2891833"/>
            <a:ext cx="504990" cy="369332"/>
          </a:xfrm>
          <a:prstGeom prst="rect">
            <a:avLst/>
          </a:prstGeom>
          <a:noFill/>
        </p:spPr>
        <p:txBody>
          <a:bodyPr wrap="square" rtlCol="0">
            <a:spAutoFit/>
          </a:bodyPr>
          <a:lstStyle/>
          <a:p>
            <a:pPr algn="ctr"/>
            <a:r>
              <a:rPr lang="en-US" dirty="0" smtClean="0"/>
              <a:t>It5</a:t>
            </a:r>
            <a:endParaRPr lang="en-US" dirty="0"/>
          </a:p>
        </p:txBody>
      </p:sp>
      <p:sp>
        <p:nvSpPr>
          <p:cNvPr id="29" name="TextBox 28"/>
          <p:cNvSpPr txBox="1"/>
          <p:nvPr/>
        </p:nvSpPr>
        <p:spPr>
          <a:xfrm>
            <a:off x="827584" y="2887474"/>
            <a:ext cx="1240209" cy="367514"/>
          </a:xfrm>
          <a:prstGeom prst="rect">
            <a:avLst/>
          </a:prstGeom>
          <a:noFill/>
        </p:spPr>
        <p:txBody>
          <a:bodyPr wrap="square" rtlCol="0">
            <a:spAutoFit/>
          </a:bodyPr>
          <a:lstStyle/>
          <a:p>
            <a:r>
              <a:rPr lang="en-US" dirty="0" smtClean="0"/>
              <a:t>Iterations</a:t>
            </a:r>
            <a:endParaRPr lang="en-US" dirty="0"/>
          </a:p>
        </p:txBody>
      </p:sp>
      <p:sp>
        <p:nvSpPr>
          <p:cNvPr id="30" name="TextBox 29"/>
          <p:cNvSpPr txBox="1"/>
          <p:nvPr/>
        </p:nvSpPr>
        <p:spPr>
          <a:xfrm>
            <a:off x="7447758" y="2888552"/>
            <a:ext cx="1373735" cy="369332"/>
          </a:xfrm>
          <a:prstGeom prst="rect">
            <a:avLst/>
          </a:prstGeom>
          <a:noFill/>
        </p:spPr>
        <p:txBody>
          <a:bodyPr wrap="square" rtlCol="0">
            <a:spAutoFit/>
          </a:bodyPr>
          <a:lstStyle/>
          <a:p>
            <a:r>
              <a:rPr lang="en-US" dirty="0" smtClean="0"/>
              <a:t>Total Cost</a:t>
            </a:r>
            <a:endParaRPr lang="en-US" dirty="0"/>
          </a:p>
        </p:txBody>
      </p:sp>
      <p:sp>
        <p:nvSpPr>
          <p:cNvPr id="31" name="TextBox 30"/>
          <p:cNvSpPr txBox="1"/>
          <p:nvPr/>
        </p:nvSpPr>
        <p:spPr>
          <a:xfrm>
            <a:off x="7308304" y="3263360"/>
            <a:ext cx="571502" cy="369332"/>
          </a:xfrm>
          <a:prstGeom prst="rect">
            <a:avLst/>
          </a:prstGeom>
          <a:noFill/>
        </p:spPr>
        <p:txBody>
          <a:bodyPr wrap="square" rtlCol="0">
            <a:spAutoFit/>
          </a:bodyPr>
          <a:lstStyle/>
          <a:p>
            <a:pPr algn="r"/>
            <a:r>
              <a:rPr lang="en-US" dirty="0" smtClean="0"/>
              <a:t>10</a:t>
            </a:r>
            <a:endParaRPr lang="en-US" dirty="0"/>
          </a:p>
        </p:txBody>
      </p:sp>
      <p:sp>
        <p:nvSpPr>
          <p:cNvPr id="32" name="TextBox 31"/>
          <p:cNvSpPr txBox="1"/>
          <p:nvPr/>
        </p:nvSpPr>
        <p:spPr>
          <a:xfrm>
            <a:off x="7308304" y="3632692"/>
            <a:ext cx="571502" cy="369332"/>
          </a:xfrm>
          <a:prstGeom prst="rect">
            <a:avLst/>
          </a:prstGeom>
          <a:noFill/>
        </p:spPr>
        <p:txBody>
          <a:bodyPr wrap="square" rtlCol="0">
            <a:spAutoFit/>
          </a:bodyPr>
          <a:lstStyle/>
          <a:p>
            <a:pPr algn="r"/>
            <a:r>
              <a:rPr lang="en-US" dirty="0" smtClean="0"/>
              <a:t>9</a:t>
            </a:r>
            <a:endParaRPr lang="en-US" dirty="0"/>
          </a:p>
        </p:txBody>
      </p:sp>
      <p:sp>
        <p:nvSpPr>
          <p:cNvPr id="33" name="TextBox 32"/>
          <p:cNvSpPr txBox="1"/>
          <p:nvPr/>
        </p:nvSpPr>
        <p:spPr>
          <a:xfrm>
            <a:off x="7308304" y="4002024"/>
            <a:ext cx="571502" cy="369332"/>
          </a:xfrm>
          <a:prstGeom prst="rect">
            <a:avLst/>
          </a:prstGeom>
          <a:noFill/>
        </p:spPr>
        <p:txBody>
          <a:bodyPr wrap="square" rtlCol="0">
            <a:spAutoFit/>
          </a:bodyPr>
          <a:lstStyle/>
          <a:p>
            <a:pPr algn="r"/>
            <a:r>
              <a:rPr lang="en-US" dirty="0" smtClean="0"/>
              <a:t>8</a:t>
            </a:r>
            <a:endParaRPr lang="en-US" dirty="0"/>
          </a:p>
        </p:txBody>
      </p:sp>
      <p:sp>
        <p:nvSpPr>
          <p:cNvPr id="34" name="TextBox 33"/>
          <p:cNvSpPr txBox="1"/>
          <p:nvPr/>
        </p:nvSpPr>
        <p:spPr>
          <a:xfrm>
            <a:off x="7308304" y="4371356"/>
            <a:ext cx="571502" cy="369332"/>
          </a:xfrm>
          <a:prstGeom prst="rect">
            <a:avLst/>
          </a:prstGeom>
          <a:noFill/>
        </p:spPr>
        <p:txBody>
          <a:bodyPr wrap="square" rtlCol="0">
            <a:spAutoFit/>
          </a:bodyPr>
          <a:lstStyle/>
          <a:p>
            <a:pPr algn="r"/>
            <a:r>
              <a:rPr lang="en-US" dirty="0" smtClean="0"/>
              <a:t>13</a:t>
            </a:r>
            <a:endParaRPr lang="en-US" dirty="0"/>
          </a:p>
        </p:txBody>
      </p:sp>
      <p:sp>
        <p:nvSpPr>
          <p:cNvPr id="36" name="TextBox 35"/>
          <p:cNvSpPr txBox="1"/>
          <p:nvPr/>
        </p:nvSpPr>
        <p:spPr>
          <a:xfrm>
            <a:off x="2067793" y="928747"/>
            <a:ext cx="6020075" cy="1200329"/>
          </a:xfrm>
          <a:prstGeom prst="rect">
            <a:avLst/>
          </a:prstGeom>
          <a:noFill/>
        </p:spPr>
        <p:txBody>
          <a:bodyPr wrap="square" rtlCol="0">
            <a:spAutoFit/>
          </a:bodyPr>
          <a:lstStyle/>
          <a:p>
            <a:r>
              <a:rPr lang="en-US" sz="2400" b="1" dirty="0" smtClean="0"/>
              <a:t>Input: </a:t>
            </a:r>
          </a:p>
          <a:p>
            <a:pPr marL="342900" indent="-282575">
              <a:buFont typeface="Arial" pitchFamily="34" charset="0"/>
              <a:buChar char="•"/>
            </a:pPr>
            <a:r>
              <a:rPr lang="en-US" sz="2400" b="1" dirty="0" smtClean="0"/>
              <a:t>I </a:t>
            </a:r>
            <a:r>
              <a:rPr lang="en-US" sz="2400" b="1" dirty="0"/>
              <a:t>= { 3, 5, 10, 6, 1, 9, 2, 4, 7,  </a:t>
            </a:r>
            <a:r>
              <a:rPr lang="en-US" sz="2400" b="1" dirty="0" smtClean="0"/>
              <a:t>8 }</a:t>
            </a:r>
            <a:endParaRPr lang="en-US" sz="2400" b="1" dirty="0"/>
          </a:p>
          <a:p>
            <a:pPr marL="342900" indent="-282575">
              <a:buFont typeface="Arial" pitchFamily="34" charset="0"/>
              <a:buChar char="•"/>
            </a:pPr>
            <a:r>
              <a:rPr lang="en-US" sz="2400" b="1" dirty="0" smtClean="0"/>
              <a:t>number of segments (4)</a:t>
            </a:r>
            <a:endParaRPr lang="en-US" sz="2400" b="1" dirty="0"/>
          </a:p>
        </p:txBody>
      </p:sp>
      <p:sp>
        <p:nvSpPr>
          <p:cNvPr id="3" name="Slide Number Placeholder 2"/>
          <p:cNvSpPr>
            <a:spLocks noGrp="1"/>
          </p:cNvSpPr>
          <p:nvPr>
            <p:ph type="sldNum" sz="quarter" idx="12"/>
          </p:nvPr>
        </p:nvSpPr>
        <p:spPr/>
        <p:txBody>
          <a:bodyPr/>
          <a:lstStyle/>
          <a:p>
            <a:fld id="{7E46E34C-DF4F-43C8-9B01-5546C481D7C1}" type="slidenum">
              <a:rPr lang="el-GR" smtClean="0"/>
              <a:t>118</a:t>
            </a:fld>
            <a:endParaRPr lang="el-GR"/>
          </a:p>
        </p:txBody>
      </p:sp>
      <p:sp>
        <p:nvSpPr>
          <p:cNvPr id="35" name="TextBox 34"/>
          <p:cNvSpPr txBox="1"/>
          <p:nvPr/>
        </p:nvSpPr>
        <p:spPr>
          <a:xfrm>
            <a:off x="1951148" y="2253890"/>
            <a:ext cx="5141132" cy="461665"/>
          </a:xfrm>
          <a:prstGeom prst="rect">
            <a:avLst/>
          </a:prstGeom>
          <a:noFill/>
        </p:spPr>
        <p:txBody>
          <a:bodyPr wrap="square" rtlCol="0">
            <a:spAutoFit/>
          </a:bodyPr>
          <a:lstStyle/>
          <a:p>
            <a:r>
              <a:rPr lang="en-US" sz="2400" b="1" dirty="0" err="1"/>
              <a:t>I</a:t>
            </a:r>
            <a:r>
              <a:rPr lang="en-US" sz="2400" b="1" baseline="-25000" dirty="0" err="1"/>
              <a:t>sorted</a:t>
            </a:r>
            <a:r>
              <a:rPr lang="en-US" sz="2400" b="1" dirty="0"/>
              <a:t> = { 10, 9, 8, 7, 6, 5, 4, 3, 2, 1 } </a:t>
            </a:r>
          </a:p>
        </p:txBody>
      </p:sp>
      <p:sp>
        <p:nvSpPr>
          <p:cNvPr id="37" name="Rectangle 36"/>
          <p:cNvSpPr/>
          <p:nvPr/>
        </p:nvSpPr>
        <p:spPr>
          <a:xfrm>
            <a:off x="4355976" y="2316294"/>
            <a:ext cx="432048" cy="3205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36339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4624"/>
            <a:ext cx="9144000" cy="789709"/>
          </a:xfrm>
        </p:spPr>
        <p:txBody>
          <a:bodyPr/>
          <a:lstStyle/>
          <a:p>
            <a:r>
              <a:rPr lang="en-US" dirty="0" smtClean="0"/>
              <a:t>Segment Parallelization</a:t>
            </a:r>
            <a:endParaRPr lang="el-GR"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graphicFrame>
        <p:nvGraphicFramePr>
          <p:cNvPr id="5" name="Table 55"/>
          <p:cNvGraphicFramePr>
            <a:graphicFrameLocks noGrp="1"/>
          </p:cNvGraphicFramePr>
          <p:nvPr>
            <p:extLst>
              <p:ext uri="{D42A27DB-BD31-4B8C-83A1-F6EECF244321}">
                <p14:modId xmlns:p14="http://schemas.microsoft.com/office/powerpoint/2010/main" val="3953374911"/>
              </p:ext>
            </p:extLst>
          </p:nvPr>
        </p:nvGraphicFramePr>
        <p:xfrm>
          <a:off x="2810463" y="3269552"/>
          <a:ext cx="400050" cy="111252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dirty="0" smtClean="0"/>
                        <a:t>9</a:t>
                      </a:r>
                      <a:endParaRPr lang="en-US" dirty="0"/>
                    </a:p>
                  </a:txBody>
                  <a:tcPr marL="68580" marR="68580"/>
                </a:tc>
              </a:tr>
              <a:tr h="370840">
                <a:tc>
                  <a:txBody>
                    <a:bodyPr/>
                    <a:lstStyle/>
                    <a:p>
                      <a:pPr algn="r"/>
                      <a:r>
                        <a:rPr lang="en-US" b="1" dirty="0" smtClean="0">
                          <a:solidFill>
                            <a:srgbClr val="C00000"/>
                          </a:solidFill>
                        </a:rPr>
                        <a:t>8</a:t>
                      </a:r>
                      <a:endParaRPr lang="en-US" b="1" dirty="0">
                        <a:solidFill>
                          <a:srgbClr val="C00000"/>
                        </a:solidFill>
                      </a:endParaRPr>
                    </a:p>
                  </a:txBody>
                  <a:tcPr marL="68580" marR="68580"/>
                </a:tc>
              </a:tr>
            </a:tbl>
          </a:graphicData>
        </a:graphic>
      </p:graphicFrame>
      <p:graphicFrame>
        <p:nvGraphicFramePr>
          <p:cNvPr id="6" name="Table 56"/>
          <p:cNvGraphicFramePr>
            <a:graphicFrameLocks noGrp="1"/>
          </p:cNvGraphicFramePr>
          <p:nvPr>
            <p:extLst>
              <p:ext uri="{D42A27DB-BD31-4B8C-83A1-F6EECF244321}">
                <p14:modId xmlns:p14="http://schemas.microsoft.com/office/powerpoint/2010/main" val="1549808721"/>
              </p:ext>
            </p:extLst>
          </p:nvPr>
        </p:nvGraphicFramePr>
        <p:xfrm>
          <a:off x="3210513" y="3269552"/>
          <a:ext cx="400050" cy="148336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dirty="0" smtClean="0"/>
                        <a:t>9</a:t>
                      </a:r>
                      <a:endParaRPr lang="en-US" dirty="0"/>
                    </a:p>
                  </a:txBody>
                  <a:tcPr marL="68580" marR="68580"/>
                </a:tc>
              </a:tr>
              <a:tr h="370840">
                <a:tc>
                  <a:txBody>
                    <a:bodyPr/>
                    <a:lstStyle/>
                    <a:p>
                      <a:pPr algn="r"/>
                      <a:r>
                        <a:rPr lang="en-US" dirty="0" smtClean="0"/>
                        <a:t>8</a:t>
                      </a:r>
                      <a:endParaRPr lang="en-US" dirty="0"/>
                    </a:p>
                  </a:txBody>
                  <a:tcPr marL="68580" marR="68580"/>
                </a:tc>
              </a:tr>
              <a:tr h="370840">
                <a:tc>
                  <a:txBody>
                    <a:bodyPr/>
                    <a:lstStyle/>
                    <a:p>
                      <a:pPr algn="r"/>
                      <a:r>
                        <a:rPr lang="en-US" b="1" dirty="0" smtClean="0">
                          <a:solidFill>
                            <a:srgbClr val="C00000"/>
                          </a:solidFill>
                        </a:rPr>
                        <a:t>7</a:t>
                      </a:r>
                    </a:p>
                  </a:txBody>
                  <a:tcPr marL="68580" marR="68580"/>
                </a:tc>
              </a:tr>
            </a:tbl>
          </a:graphicData>
        </a:graphic>
      </p:graphicFrame>
      <p:graphicFrame>
        <p:nvGraphicFramePr>
          <p:cNvPr id="7" name="Table 57"/>
          <p:cNvGraphicFramePr>
            <a:graphicFrameLocks noGrp="1"/>
          </p:cNvGraphicFramePr>
          <p:nvPr>
            <p:extLst>
              <p:ext uri="{D42A27DB-BD31-4B8C-83A1-F6EECF244321}">
                <p14:modId xmlns:p14="http://schemas.microsoft.com/office/powerpoint/2010/main" val="1462059042"/>
              </p:ext>
            </p:extLst>
          </p:nvPr>
        </p:nvGraphicFramePr>
        <p:xfrm>
          <a:off x="2410413" y="3269552"/>
          <a:ext cx="400050" cy="74168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b="1" dirty="0" smtClean="0">
                          <a:solidFill>
                            <a:srgbClr val="C00000"/>
                          </a:solidFill>
                        </a:rPr>
                        <a:t>9</a:t>
                      </a:r>
                      <a:endParaRPr lang="en-US" b="1" dirty="0">
                        <a:solidFill>
                          <a:srgbClr val="C00000"/>
                        </a:solidFill>
                      </a:endParaRPr>
                    </a:p>
                  </a:txBody>
                  <a:tcPr marL="68580" marR="68580"/>
                </a:tc>
              </a:tr>
            </a:tbl>
          </a:graphicData>
        </a:graphic>
      </p:graphicFrame>
      <p:graphicFrame>
        <p:nvGraphicFramePr>
          <p:cNvPr id="8" name="Table 58"/>
          <p:cNvGraphicFramePr>
            <a:graphicFrameLocks noGrp="1"/>
          </p:cNvGraphicFramePr>
          <p:nvPr>
            <p:extLst>
              <p:ext uri="{D42A27DB-BD31-4B8C-83A1-F6EECF244321}">
                <p14:modId xmlns:p14="http://schemas.microsoft.com/office/powerpoint/2010/main" val="4243459411"/>
              </p:ext>
            </p:extLst>
          </p:nvPr>
        </p:nvGraphicFramePr>
        <p:xfrm>
          <a:off x="1957805" y="3269552"/>
          <a:ext cx="452608" cy="369015"/>
        </p:xfrm>
        <a:graphic>
          <a:graphicData uri="http://schemas.openxmlformats.org/drawingml/2006/table">
            <a:tbl>
              <a:tblPr firstRow="1" bandRow="1">
                <a:tableStyleId>{5940675A-B579-460E-94D1-54222C63F5DA}</a:tableStyleId>
              </a:tblPr>
              <a:tblGrid>
                <a:gridCol w="452608"/>
              </a:tblGrid>
              <a:tr h="369015">
                <a:tc>
                  <a:txBody>
                    <a:bodyPr/>
                    <a:lstStyle/>
                    <a:p>
                      <a:r>
                        <a:rPr lang="en-US" b="1" dirty="0" smtClean="0">
                          <a:solidFill>
                            <a:srgbClr val="C00000"/>
                          </a:solidFill>
                        </a:rPr>
                        <a:t>10</a:t>
                      </a:r>
                      <a:endParaRPr lang="en-US" b="1" dirty="0">
                        <a:solidFill>
                          <a:srgbClr val="C00000"/>
                        </a:solidFill>
                      </a:endParaRPr>
                    </a:p>
                  </a:txBody>
                  <a:tcPr marL="68580" marR="68580"/>
                </a:tc>
              </a:tr>
            </a:tbl>
          </a:graphicData>
        </a:graphic>
      </p:graphicFrame>
      <p:sp>
        <p:nvSpPr>
          <p:cNvPr id="9" name="TextBox 8"/>
          <p:cNvSpPr txBox="1"/>
          <p:nvPr/>
        </p:nvSpPr>
        <p:spPr>
          <a:xfrm>
            <a:off x="842565" y="3256807"/>
            <a:ext cx="1240209" cy="369332"/>
          </a:xfrm>
          <a:prstGeom prst="rect">
            <a:avLst/>
          </a:prstGeom>
          <a:noFill/>
        </p:spPr>
        <p:txBody>
          <a:bodyPr wrap="square" rtlCol="0">
            <a:spAutoFit/>
          </a:bodyPr>
          <a:lstStyle/>
          <a:p>
            <a:r>
              <a:rPr lang="en-US" dirty="0" smtClean="0"/>
              <a:t>Segment1</a:t>
            </a:r>
            <a:endParaRPr lang="en-US" dirty="0"/>
          </a:p>
        </p:txBody>
      </p:sp>
      <p:sp>
        <p:nvSpPr>
          <p:cNvPr id="10" name="TextBox 9"/>
          <p:cNvSpPr txBox="1"/>
          <p:nvPr/>
        </p:nvSpPr>
        <p:spPr>
          <a:xfrm>
            <a:off x="842565" y="3626139"/>
            <a:ext cx="1240209" cy="369332"/>
          </a:xfrm>
          <a:prstGeom prst="rect">
            <a:avLst/>
          </a:prstGeom>
          <a:noFill/>
        </p:spPr>
        <p:txBody>
          <a:bodyPr wrap="square" rtlCol="0">
            <a:spAutoFit/>
          </a:bodyPr>
          <a:lstStyle/>
          <a:p>
            <a:r>
              <a:rPr lang="en-US" dirty="0" smtClean="0"/>
              <a:t>Segment2</a:t>
            </a:r>
            <a:endParaRPr lang="en-US" dirty="0"/>
          </a:p>
        </p:txBody>
      </p:sp>
      <p:sp>
        <p:nvSpPr>
          <p:cNvPr id="11" name="TextBox 10"/>
          <p:cNvSpPr txBox="1"/>
          <p:nvPr/>
        </p:nvSpPr>
        <p:spPr>
          <a:xfrm>
            <a:off x="842565" y="3995471"/>
            <a:ext cx="1240209" cy="369332"/>
          </a:xfrm>
          <a:prstGeom prst="rect">
            <a:avLst/>
          </a:prstGeom>
          <a:noFill/>
        </p:spPr>
        <p:txBody>
          <a:bodyPr wrap="square" rtlCol="0">
            <a:spAutoFit/>
          </a:bodyPr>
          <a:lstStyle/>
          <a:p>
            <a:r>
              <a:rPr lang="en-US" dirty="0" smtClean="0"/>
              <a:t>Segment3</a:t>
            </a:r>
            <a:endParaRPr lang="en-US" dirty="0"/>
          </a:p>
        </p:txBody>
      </p:sp>
      <p:sp>
        <p:nvSpPr>
          <p:cNvPr id="12" name="TextBox 11"/>
          <p:cNvSpPr txBox="1"/>
          <p:nvPr/>
        </p:nvSpPr>
        <p:spPr>
          <a:xfrm>
            <a:off x="842565" y="4364803"/>
            <a:ext cx="1240209" cy="369332"/>
          </a:xfrm>
          <a:prstGeom prst="rect">
            <a:avLst/>
          </a:prstGeom>
          <a:noFill/>
        </p:spPr>
        <p:txBody>
          <a:bodyPr wrap="square" rtlCol="0">
            <a:spAutoFit/>
          </a:bodyPr>
          <a:lstStyle/>
          <a:p>
            <a:r>
              <a:rPr lang="en-US" dirty="0" smtClean="0"/>
              <a:t>Segment4</a:t>
            </a:r>
            <a:endParaRPr lang="en-US" dirty="0"/>
          </a:p>
        </p:txBody>
      </p:sp>
      <p:graphicFrame>
        <p:nvGraphicFramePr>
          <p:cNvPr id="13" name="Table 63"/>
          <p:cNvGraphicFramePr>
            <a:graphicFrameLocks noGrp="1"/>
          </p:cNvGraphicFramePr>
          <p:nvPr>
            <p:extLst>
              <p:ext uri="{D42A27DB-BD31-4B8C-83A1-F6EECF244321}">
                <p14:modId xmlns:p14="http://schemas.microsoft.com/office/powerpoint/2010/main" val="967112110"/>
              </p:ext>
            </p:extLst>
          </p:nvPr>
        </p:nvGraphicFramePr>
        <p:xfrm>
          <a:off x="4010613" y="3269552"/>
          <a:ext cx="400050" cy="1483360"/>
        </p:xfrm>
        <a:graphic>
          <a:graphicData uri="http://schemas.openxmlformats.org/drawingml/2006/table">
            <a:tbl>
              <a:tblPr firstRow="1" bandRow="1">
                <a:tableStyleId>{5940675A-B579-460E-94D1-54222C63F5DA}</a:tableStyleId>
              </a:tblPr>
              <a:tblGrid>
                <a:gridCol w="200025"/>
                <a:gridCol w="200025"/>
              </a:tblGrid>
              <a:tr h="370840">
                <a:tc gridSpan="2">
                  <a:txBody>
                    <a:bodyPr/>
                    <a:lstStyle/>
                    <a:p>
                      <a:pPr algn="r"/>
                      <a:r>
                        <a:rPr lang="en-US" dirty="0" smtClean="0"/>
                        <a:t>10</a:t>
                      </a:r>
                      <a:endParaRPr lang="en-US" dirty="0"/>
                    </a:p>
                  </a:txBody>
                  <a:tcPr marL="68580" marR="68580"/>
                </a:tc>
                <a:tc hMerge="1">
                  <a:txBody>
                    <a:bodyPr/>
                    <a:lstStyle/>
                    <a:p>
                      <a:endParaRPr lang="en-US"/>
                    </a:p>
                  </a:txBody>
                  <a:tcPr/>
                </a:tc>
              </a:tr>
              <a:tr h="370840">
                <a:tc gridSpan="2">
                  <a:txBody>
                    <a:bodyPr/>
                    <a:lstStyle/>
                    <a:p>
                      <a:pPr algn="r"/>
                      <a:r>
                        <a:rPr lang="en-US" b="1" dirty="0" smtClean="0">
                          <a:solidFill>
                            <a:srgbClr val="C00000"/>
                          </a:solidFill>
                        </a:rPr>
                        <a:t>9</a:t>
                      </a:r>
                      <a:endParaRPr lang="en-US" b="1" dirty="0">
                        <a:solidFill>
                          <a:srgbClr val="C00000"/>
                        </a:solidFill>
                      </a:endParaRPr>
                    </a:p>
                  </a:txBody>
                  <a:tcPr marL="68580" marR="68580"/>
                </a:tc>
                <a:tc hMerge="1">
                  <a:txBody>
                    <a:bodyPr/>
                    <a:lstStyle/>
                    <a:p>
                      <a:endParaRPr lang="en-US"/>
                    </a:p>
                  </a:txBody>
                  <a:tcPr/>
                </a:tc>
              </a:tr>
              <a:tr h="370840">
                <a:tc>
                  <a:txBody>
                    <a:bodyPr/>
                    <a:lstStyle/>
                    <a:p>
                      <a:pPr algn="r"/>
                      <a:r>
                        <a:rPr lang="en-US" b="1" dirty="0" smtClean="0">
                          <a:solidFill>
                            <a:srgbClr val="00B050"/>
                          </a:solidFill>
                        </a:rPr>
                        <a:t>5</a:t>
                      </a:r>
                      <a:endParaRPr lang="en-US" b="1" dirty="0">
                        <a:solidFill>
                          <a:srgbClr val="00B050"/>
                        </a:solidFill>
                      </a:endParaRPr>
                    </a:p>
                  </a:txBody>
                  <a:tcPr marL="68580" marR="68580"/>
                </a:tc>
                <a:tc>
                  <a:txBody>
                    <a:bodyPr/>
                    <a:lstStyle/>
                    <a:p>
                      <a:pPr algn="r"/>
                      <a:r>
                        <a:rPr lang="en-US" dirty="0" smtClean="0"/>
                        <a:t>8</a:t>
                      </a:r>
                      <a:endParaRPr lang="en-US" dirty="0"/>
                    </a:p>
                  </a:txBody>
                  <a:tcPr marL="68580" marR="68580"/>
                </a:tc>
              </a:tr>
              <a:tr h="370840">
                <a:tc>
                  <a:txBody>
                    <a:bodyPr/>
                    <a:lstStyle/>
                    <a:p>
                      <a:pPr algn="r"/>
                      <a:r>
                        <a:rPr lang="en-US" b="0" dirty="0" smtClean="0"/>
                        <a:t>6</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7</a:t>
                      </a:r>
                    </a:p>
                  </a:txBody>
                  <a:tcPr marL="68580" marR="68580"/>
                </a:tc>
              </a:tr>
            </a:tbl>
          </a:graphicData>
        </a:graphic>
      </p:graphicFrame>
      <p:graphicFrame>
        <p:nvGraphicFramePr>
          <p:cNvPr id="15" name="Table 65"/>
          <p:cNvGraphicFramePr>
            <a:graphicFrameLocks noGrp="1"/>
          </p:cNvGraphicFramePr>
          <p:nvPr>
            <p:extLst>
              <p:ext uri="{D42A27DB-BD31-4B8C-83A1-F6EECF244321}">
                <p14:modId xmlns:p14="http://schemas.microsoft.com/office/powerpoint/2010/main" val="884310370"/>
              </p:ext>
            </p:extLst>
          </p:nvPr>
        </p:nvGraphicFramePr>
        <p:xfrm>
          <a:off x="3610563" y="3269552"/>
          <a:ext cx="400050" cy="1483360"/>
        </p:xfrm>
        <a:graphic>
          <a:graphicData uri="http://schemas.openxmlformats.org/drawingml/2006/table">
            <a:tbl>
              <a:tblPr firstRow="1" bandRow="1">
                <a:tableStyleId>{5940675A-B579-460E-94D1-54222C63F5DA}</a:tableStyleId>
              </a:tblPr>
              <a:tblGrid>
                <a:gridCol w="200025"/>
                <a:gridCol w="200025"/>
              </a:tblGrid>
              <a:tr h="370840">
                <a:tc gridSpan="2">
                  <a:txBody>
                    <a:bodyPr/>
                    <a:lstStyle/>
                    <a:p>
                      <a:pPr algn="r"/>
                      <a:r>
                        <a:rPr lang="en-US" dirty="0" smtClean="0"/>
                        <a:t>10</a:t>
                      </a:r>
                      <a:endParaRPr lang="en-US" dirty="0"/>
                    </a:p>
                  </a:txBody>
                  <a:tcPr marL="68580" marR="68580"/>
                </a:tc>
                <a:tc hMerge="1">
                  <a:txBody>
                    <a:bodyPr/>
                    <a:lstStyle/>
                    <a:p>
                      <a:endParaRPr lang="en-US"/>
                    </a:p>
                  </a:txBody>
                  <a:tcPr/>
                </a:tc>
              </a:tr>
              <a:tr h="370840">
                <a:tc gridSpan="2">
                  <a:txBody>
                    <a:bodyPr/>
                    <a:lstStyle/>
                    <a:p>
                      <a:pPr algn="r"/>
                      <a:r>
                        <a:rPr lang="en-US" dirty="0" smtClean="0"/>
                        <a:t>9</a:t>
                      </a:r>
                      <a:endParaRPr lang="en-US" dirty="0"/>
                    </a:p>
                  </a:txBody>
                  <a:tcPr marL="68580" marR="68580"/>
                </a:tc>
                <a:tc hMerge="1">
                  <a:txBody>
                    <a:bodyPr/>
                    <a:lstStyle/>
                    <a:p>
                      <a:endParaRPr lang="en-US"/>
                    </a:p>
                  </a:txBody>
                  <a:tcPr/>
                </a:tc>
              </a:tr>
              <a:tr h="370840">
                <a:tc gridSpan="2">
                  <a:txBody>
                    <a:bodyPr/>
                    <a:lstStyle/>
                    <a:p>
                      <a:pPr algn="r"/>
                      <a:r>
                        <a:rPr lang="en-US" b="1" dirty="0" smtClean="0">
                          <a:solidFill>
                            <a:srgbClr val="C00000"/>
                          </a:solidFill>
                        </a:rPr>
                        <a:t>8</a:t>
                      </a:r>
                      <a:endParaRPr lang="en-US" b="1" dirty="0">
                        <a:solidFill>
                          <a:srgbClr val="C00000"/>
                        </a:solidFill>
                      </a:endParaRPr>
                    </a:p>
                  </a:txBody>
                  <a:tcPr marL="68580" marR="68580"/>
                </a:tc>
                <a:tc hMerge="1">
                  <a:txBody>
                    <a:bodyPr/>
                    <a:lstStyle/>
                    <a:p>
                      <a:endParaRPr lang="en-US"/>
                    </a:p>
                  </a:txBody>
                  <a:tcPr/>
                </a:tc>
              </a:tr>
              <a:tr h="370840">
                <a:tc>
                  <a:txBody>
                    <a:bodyPr/>
                    <a:lstStyle/>
                    <a:p>
                      <a:pPr algn="r"/>
                      <a:r>
                        <a:rPr lang="en-US" b="0" dirty="0" smtClean="0"/>
                        <a:t>6</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7</a:t>
                      </a:r>
                    </a:p>
                  </a:txBody>
                  <a:tcPr marL="68580" marR="68580"/>
                </a:tc>
              </a:tr>
            </a:tbl>
          </a:graphicData>
        </a:graphic>
      </p:graphicFrame>
      <p:sp>
        <p:nvSpPr>
          <p:cNvPr id="19" name="TextBox 18"/>
          <p:cNvSpPr txBox="1"/>
          <p:nvPr/>
        </p:nvSpPr>
        <p:spPr>
          <a:xfrm>
            <a:off x="1951148" y="2900221"/>
            <a:ext cx="452608" cy="369332"/>
          </a:xfrm>
          <a:prstGeom prst="rect">
            <a:avLst/>
          </a:prstGeom>
          <a:noFill/>
        </p:spPr>
        <p:txBody>
          <a:bodyPr wrap="square" rtlCol="0">
            <a:spAutoFit/>
          </a:bodyPr>
          <a:lstStyle/>
          <a:p>
            <a:pPr algn="ctr"/>
            <a:r>
              <a:rPr lang="en-US" dirty="0" smtClean="0"/>
              <a:t>It1</a:t>
            </a:r>
            <a:endParaRPr lang="en-US" dirty="0"/>
          </a:p>
        </p:txBody>
      </p:sp>
      <p:sp>
        <p:nvSpPr>
          <p:cNvPr id="20" name="TextBox 19"/>
          <p:cNvSpPr txBox="1"/>
          <p:nvPr/>
        </p:nvSpPr>
        <p:spPr>
          <a:xfrm>
            <a:off x="2339752" y="2900221"/>
            <a:ext cx="504990" cy="369332"/>
          </a:xfrm>
          <a:prstGeom prst="rect">
            <a:avLst/>
          </a:prstGeom>
          <a:noFill/>
        </p:spPr>
        <p:txBody>
          <a:bodyPr wrap="square" rtlCol="0">
            <a:spAutoFit/>
          </a:bodyPr>
          <a:lstStyle/>
          <a:p>
            <a:pPr algn="ctr"/>
            <a:r>
              <a:rPr lang="en-US" dirty="0" smtClean="0"/>
              <a:t>It2</a:t>
            </a:r>
            <a:endParaRPr lang="en-US" dirty="0"/>
          </a:p>
        </p:txBody>
      </p:sp>
      <p:sp>
        <p:nvSpPr>
          <p:cNvPr id="21" name="TextBox 20"/>
          <p:cNvSpPr txBox="1"/>
          <p:nvPr/>
        </p:nvSpPr>
        <p:spPr>
          <a:xfrm>
            <a:off x="2759042" y="2896059"/>
            <a:ext cx="504990" cy="369332"/>
          </a:xfrm>
          <a:prstGeom prst="rect">
            <a:avLst/>
          </a:prstGeom>
          <a:noFill/>
        </p:spPr>
        <p:txBody>
          <a:bodyPr wrap="square" rtlCol="0">
            <a:spAutoFit/>
          </a:bodyPr>
          <a:lstStyle/>
          <a:p>
            <a:pPr algn="ctr"/>
            <a:r>
              <a:rPr lang="en-US" dirty="0" smtClean="0"/>
              <a:t>It3</a:t>
            </a:r>
            <a:endParaRPr lang="en-US" dirty="0"/>
          </a:p>
        </p:txBody>
      </p:sp>
      <p:sp>
        <p:nvSpPr>
          <p:cNvPr id="22" name="TextBox 21"/>
          <p:cNvSpPr txBox="1"/>
          <p:nvPr/>
        </p:nvSpPr>
        <p:spPr>
          <a:xfrm>
            <a:off x="3131840" y="2898370"/>
            <a:ext cx="504990" cy="369332"/>
          </a:xfrm>
          <a:prstGeom prst="rect">
            <a:avLst/>
          </a:prstGeom>
          <a:noFill/>
        </p:spPr>
        <p:txBody>
          <a:bodyPr wrap="square" rtlCol="0">
            <a:spAutoFit/>
          </a:bodyPr>
          <a:lstStyle/>
          <a:p>
            <a:pPr algn="ctr"/>
            <a:r>
              <a:rPr lang="en-US" dirty="0" smtClean="0"/>
              <a:t>It4</a:t>
            </a:r>
            <a:endParaRPr lang="en-US" dirty="0"/>
          </a:p>
        </p:txBody>
      </p:sp>
      <p:sp>
        <p:nvSpPr>
          <p:cNvPr id="23" name="TextBox 22"/>
          <p:cNvSpPr txBox="1"/>
          <p:nvPr/>
        </p:nvSpPr>
        <p:spPr>
          <a:xfrm>
            <a:off x="3563888" y="2891833"/>
            <a:ext cx="504990" cy="369332"/>
          </a:xfrm>
          <a:prstGeom prst="rect">
            <a:avLst/>
          </a:prstGeom>
          <a:noFill/>
        </p:spPr>
        <p:txBody>
          <a:bodyPr wrap="square" rtlCol="0">
            <a:spAutoFit/>
          </a:bodyPr>
          <a:lstStyle/>
          <a:p>
            <a:pPr algn="ctr"/>
            <a:r>
              <a:rPr lang="en-US" dirty="0" smtClean="0"/>
              <a:t>It5</a:t>
            </a:r>
            <a:endParaRPr lang="en-US" dirty="0"/>
          </a:p>
        </p:txBody>
      </p:sp>
      <p:sp>
        <p:nvSpPr>
          <p:cNvPr id="24" name="TextBox 23"/>
          <p:cNvSpPr txBox="1"/>
          <p:nvPr/>
        </p:nvSpPr>
        <p:spPr>
          <a:xfrm>
            <a:off x="3951423" y="2898370"/>
            <a:ext cx="504990" cy="369332"/>
          </a:xfrm>
          <a:prstGeom prst="rect">
            <a:avLst/>
          </a:prstGeom>
          <a:noFill/>
        </p:spPr>
        <p:txBody>
          <a:bodyPr wrap="square" rtlCol="0">
            <a:spAutoFit/>
          </a:bodyPr>
          <a:lstStyle/>
          <a:p>
            <a:pPr algn="ctr"/>
            <a:r>
              <a:rPr lang="en-US" dirty="0" smtClean="0"/>
              <a:t>It6</a:t>
            </a:r>
            <a:endParaRPr lang="en-US" dirty="0"/>
          </a:p>
        </p:txBody>
      </p:sp>
      <p:sp>
        <p:nvSpPr>
          <p:cNvPr id="29" name="TextBox 28"/>
          <p:cNvSpPr txBox="1"/>
          <p:nvPr/>
        </p:nvSpPr>
        <p:spPr>
          <a:xfrm>
            <a:off x="827584" y="2887474"/>
            <a:ext cx="1240209" cy="367514"/>
          </a:xfrm>
          <a:prstGeom prst="rect">
            <a:avLst/>
          </a:prstGeom>
          <a:noFill/>
        </p:spPr>
        <p:txBody>
          <a:bodyPr wrap="square" rtlCol="0">
            <a:spAutoFit/>
          </a:bodyPr>
          <a:lstStyle/>
          <a:p>
            <a:r>
              <a:rPr lang="en-US" dirty="0" smtClean="0"/>
              <a:t>Iterations</a:t>
            </a:r>
            <a:endParaRPr lang="en-US" dirty="0"/>
          </a:p>
        </p:txBody>
      </p:sp>
      <p:sp>
        <p:nvSpPr>
          <p:cNvPr id="30" name="TextBox 29"/>
          <p:cNvSpPr txBox="1"/>
          <p:nvPr/>
        </p:nvSpPr>
        <p:spPr>
          <a:xfrm>
            <a:off x="7447758" y="2888552"/>
            <a:ext cx="1373735" cy="369332"/>
          </a:xfrm>
          <a:prstGeom prst="rect">
            <a:avLst/>
          </a:prstGeom>
          <a:noFill/>
        </p:spPr>
        <p:txBody>
          <a:bodyPr wrap="square" rtlCol="0">
            <a:spAutoFit/>
          </a:bodyPr>
          <a:lstStyle/>
          <a:p>
            <a:r>
              <a:rPr lang="en-US" dirty="0" smtClean="0"/>
              <a:t>Total Cost</a:t>
            </a:r>
            <a:endParaRPr lang="en-US" dirty="0"/>
          </a:p>
        </p:txBody>
      </p:sp>
      <p:sp>
        <p:nvSpPr>
          <p:cNvPr id="31" name="TextBox 30"/>
          <p:cNvSpPr txBox="1"/>
          <p:nvPr/>
        </p:nvSpPr>
        <p:spPr>
          <a:xfrm>
            <a:off x="7308304" y="3263360"/>
            <a:ext cx="571502" cy="369332"/>
          </a:xfrm>
          <a:prstGeom prst="rect">
            <a:avLst/>
          </a:prstGeom>
          <a:noFill/>
        </p:spPr>
        <p:txBody>
          <a:bodyPr wrap="square" rtlCol="0">
            <a:spAutoFit/>
          </a:bodyPr>
          <a:lstStyle/>
          <a:p>
            <a:pPr algn="r"/>
            <a:r>
              <a:rPr lang="en-US" dirty="0" smtClean="0"/>
              <a:t>10</a:t>
            </a:r>
            <a:endParaRPr lang="en-US" dirty="0"/>
          </a:p>
        </p:txBody>
      </p:sp>
      <p:sp>
        <p:nvSpPr>
          <p:cNvPr id="32" name="TextBox 31"/>
          <p:cNvSpPr txBox="1"/>
          <p:nvPr/>
        </p:nvSpPr>
        <p:spPr>
          <a:xfrm>
            <a:off x="7308304" y="3632692"/>
            <a:ext cx="571502" cy="369332"/>
          </a:xfrm>
          <a:prstGeom prst="rect">
            <a:avLst/>
          </a:prstGeom>
          <a:noFill/>
        </p:spPr>
        <p:txBody>
          <a:bodyPr wrap="square" rtlCol="0">
            <a:spAutoFit/>
          </a:bodyPr>
          <a:lstStyle/>
          <a:p>
            <a:pPr algn="r"/>
            <a:r>
              <a:rPr lang="en-US" dirty="0" smtClean="0"/>
              <a:t>9</a:t>
            </a:r>
            <a:endParaRPr lang="en-US" dirty="0"/>
          </a:p>
        </p:txBody>
      </p:sp>
      <p:sp>
        <p:nvSpPr>
          <p:cNvPr id="33" name="TextBox 32"/>
          <p:cNvSpPr txBox="1"/>
          <p:nvPr/>
        </p:nvSpPr>
        <p:spPr>
          <a:xfrm>
            <a:off x="7308304" y="4002024"/>
            <a:ext cx="571502" cy="369332"/>
          </a:xfrm>
          <a:prstGeom prst="rect">
            <a:avLst/>
          </a:prstGeom>
          <a:noFill/>
        </p:spPr>
        <p:txBody>
          <a:bodyPr wrap="square" rtlCol="0">
            <a:spAutoFit/>
          </a:bodyPr>
          <a:lstStyle/>
          <a:p>
            <a:pPr algn="r"/>
            <a:r>
              <a:rPr lang="en-US" dirty="0" smtClean="0"/>
              <a:t>13</a:t>
            </a:r>
            <a:endParaRPr lang="en-US" dirty="0"/>
          </a:p>
        </p:txBody>
      </p:sp>
      <p:sp>
        <p:nvSpPr>
          <p:cNvPr id="34" name="TextBox 33"/>
          <p:cNvSpPr txBox="1"/>
          <p:nvPr/>
        </p:nvSpPr>
        <p:spPr>
          <a:xfrm>
            <a:off x="7308304" y="4371356"/>
            <a:ext cx="571502" cy="369332"/>
          </a:xfrm>
          <a:prstGeom prst="rect">
            <a:avLst/>
          </a:prstGeom>
          <a:noFill/>
        </p:spPr>
        <p:txBody>
          <a:bodyPr wrap="square" rtlCol="0">
            <a:spAutoFit/>
          </a:bodyPr>
          <a:lstStyle/>
          <a:p>
            <a:pPr algn="r"/>
            <a:r>
              <a:rPr lang="en-US" dirty="0" smtClean="0"/>
              <a:t>13</a:t>
            </a:r>
            <a:endParaRPr lang="en-US" dirty="0"/>
          </a:p>
        </p:txBody>
      </p:sp>
      <p:sp>
        <p:nvSpPr>
          <p:cNvPr id="36" name="TextBox 35"/>
          <p:cNvSpPr txBox="1"/>
          <p:nvPr/>
        </p:nvSpPr>
        <p:spPr>
          <a:xfrm>
            <a:off x="2067793" y="928747"/>
            <a:ext cx="6020075" cy="1200329"/>
          </a:xfrm>
          <a:prstGeom prst="rect">
            <a:avLst/>
          </a:prstGeom>
          <a:noFill/>
        </p:spPr>
        <p:txBody>
          <a:bodyPr wrap="square" rtlCol="0">
            <a:spAutoFit/>
          </a:bodyPr>
          <a:lstStyle/>
          <a:p>
            <a:r>
              <a:rPr lang="en-US" sz="2400" b="1" dirty="0" smtClean="0"/>
              <a:t>Input: </a:t>
            </a:r>
          </a:p>
          <a:p>
            <a:pPr marL="342900" indent="-282575">
              <a:buFont typeface="Arial" pitchFamily="34" charset="0"/>
              <a:buChar char="•"/>
            </a:pPr>
            <a:r>
              <a:rPr lang="en-US" sz="2400" b="1" dirty="0" smtClean="0"/>
              <a:t>I </a:t>
            </a:r>
            <a:r>
              <a:rPr lang="en-US" sz="2400" b="1" dirty="0"/>
              <a:t>= { 3, 5, 10, 6, 1, 9, 2, 4, 7,  </a:t>
            </a:r>
            <a:r>
              <a:rPr lang="en-US" sz="2400" b="1" dirty="0" smtClean="0"/>
              <a:t>8 }</a:t>
            </a:r>
            <a:endParaRPr lang="en-US" sz="2400" b="1" dirty="0"/>
          </a:p>
          <a:p>
            <a:pPr marL="342900" indent="-282575">
              <a:buFont typeface="Arial" pitchFamily="34" charset="0"/>
              <a:buChar char="•"/>
            </a:pPr>
            <a:r>
              <a:rPr lang="en-US" sz="2400" b="1" dirty="0" smtClean="0"/>
              <a:t>number of segments (4)</a:t>
            </a:r>
            <a:endParaRPr lang="en-US" sz="2400" b="1" dirty="0"/>
          </a:p>
        </p:txBody>
      </p:sp>
      <p:sp>
        <p:nvSpPr>
          <p:cNvPr id="3" name="Slide Number Placeholder 2"/>
          <p:cNvSpPr>
            <a:spLocks noGrp="1"/>
          </p:cNvSpPr>
          <p:nvPr>
            <p:ph type="sldNum" sz="quarter" idx="12"/>
          </p:nvPr>
        </p:nvSpPr>
        <p:spPr/>
        <p:txBody>
          <a:bodyPr/>
          <a:lstStyle/>
          <a:p>
            <a:fld id="{7E46E34C-DF4F-43C8-9B01-5546C481D7C1}" type="slidenum">
              <a:rPr lang="el-GR" smtClean="0"/>
              <a:t>119</a:t>
            </a:fld>
            <a:endParaRPr lang="el-GR"/>
          </a:p>
        </p:txBody>
      </p:sp>
      <p:sp>
        <p:nvSpPr>
          <p:cNvPr id="35" name="TextBox 34"/>
          <p:cNvSpPr txBox="1"/>
          <p:nvPr/>
        </p:nvSpPr>
        <p:spPr>
          <a:xfrm>
            <a:off x="1951148" y="2253890"/>
            <a:ext cx="5141132" cy="461665"/>
          </a:xfrm>
          <a:prstGeom prst="rect">
            <a:avLst/>
          </a:prstGeom>
          <a:noFill/>
        </p:spPr>
        <p:txBody>
          <a:bodyPr wrap="square" rtlCol="0">
            <a:spAutoFit/>
          </a:bodyPr>
          <a:lstStyle/>
          <a:p>
            <a:r>
              <a:rPr lang="en-US" sz="2400" b="1" dirty="0" err="1"/>
              <a:t>I</a:t>
            </a:r>
            <a:r>
              <a:rPr lang="en-US" sz="2400" b="1" baseline="-25000" dirty="0" err="1"/>
              <a:t>sorted</a:t>
            </a:r>
            <a:r>
              <a:rPr lang="en-US" sz="2400" b="1" dirty="0"/>
              <a:t> = { 10, 9, 8, 7, 6, 5, 4, 3, 2, 1 } </a:t>
            </a:r>
          </a:p>
        </p:txBody>
      </p:sp>
      <p:sp>
        <p:nvSpPr>
          <p:cNvPr id="37" name="Rectangle 36"/>
          <p:cNvSpPr/>
          <p:nvPr/>
        </p:nvSpPr>
        <p:spPr>
          <a:xfrm>
            <a:off x="4652736" y="2316294"/>
            <a:ext cx="432048" cy="3205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3633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Types of Entity Resolution</a:t>
            </a:r>
            <a:endParaRPr lang="en-US" dirty="0"/>
          </a:p>
        </p:txBody>
      </p:sp>
      <p:sp>
        <p:nvSpPr>
          <p:cNvPr id="3" name="Content Placeholder 2"/>
          <p:cNvSpPr>
            <a:spLocks noGrp="1"/>
          </p:cNvSpPr>
          <p:nvPr>
            <p:ph sz="quarter" idx="4294967295"/>
          </p:nvPr>
        </p:nvSpPr>
        <p:spPr>
          <a:xfrm>
            <a:off x="695555" y="948069"/>
            <a:ext cx="8448445" cy="4937249"/>
          </a:xfrm>
        </p:spPr>
        <p:txBody>
          <a:bodyPr/>
          <a:lstStyle/>
          <a:p>
            <a:pPr marL="0" indent="0">
              <a:buNone/>
            </a:pPr>
            <a:r>
              <a:rPr lang="en-US" sz="2300" dirty="0"/>
              <a:t>The input of ER consists of entity collections that can be of two </a:t>
            </a:r>
          </a:p>
          <a:p>
            <a:pPr marL="0" indent="0">
              <a:buNone/>
            </a:pPr>
            <a:r>
              <a:rPr lang="en-US" sz="2300" dirty="0"/>
              <a:t>types </a:t>
            </a:r>
            <a:r>
              <a:rPr lang="en-US" sz="2000" dirty="0"/>
              <a:t>[Christen, </a:t>
            </a:r>
            <a:r>
              <a:rPr lang="en-US" sz="2000" dirty="0" smtClean="0"/>
              <a:t>TKDE 2011</a:t>
            </a:r>
            <a:r>
              <a:rPr lang="en-US" sz="2000" dirty="0"/>
              <a:t>]</a:t>
            </a:r>
            <a:r>
              <a:rPr lang="en-US" sz="2300" dirty="0"/>
              <a:t>:</a:t>
            </a:r>
            <a:endParaRPr lang="en-US" sz="2300" b="1" i="1" dirty="0"/>
          </a:p>
          <a:p>
            <a:pPr marL="354013" indent="-265113"/>
            <a:r>
              <a:rPr lang="en-US" sz="2300" dirty="0">
                <a:solidFill>
                  <a:srgbClr val="C00000"/>
                </a:solidFill>
              </a:rPr>
              <a:t>clean</a:t>
            </a:r>
            <a:r>
              <a:rPr lang="en-US" sz="2300" dirty="0"/>
              <a:t>, which are duplicate-free</a:t>
            </a:r>
          </a:p>
          <a:p>
            <a:pPr marL="354013" lvl="1" indent="-265113">
              <a:buNone/>
            </a:pPr>
            <a:r>
              <a:rPr lang="en-US" sz="2300" dirty="0"/>
              <a:t>	</a:t>
            </a:r>
            <a:r>
              <a:rPr lang="en-US" sz="2300" dirty="0" smtClean="0"/>
              <a:t>	e.g</a:t>
            </a:r>
            <a:r>
              <a:rPr lang="en-US" sz="2300" dirty="0"/>
              <a:t>., DBLP, ACM Digital Library, Wikipedia, Freebase </a:t>
            </a:r>
            <a:endParaRPr lang="en-US" sz="2300" b="1" i="1" dirty="0"/>
          </a:p>
          <a:p>
            <a:pPr marL="354013" indent="-265113"/>
            <a:r>
              <a:rPr lang="en-US" sz="2300" dirty="0">
                <a:solidFill>
                  <a:srgbClr val="C00000"/>
                </a:solidFill>
              </a:rPr>
              <a:t>dirty</a:t>
            </a:r>
            <a:r>
              <a:rPr lang="en-US" sz="2300" dirty="0"/>
              <a:t>, which contain duplicate entity profiles in themselves</a:t>
            </a:r>
          </a:p>
          <a:p>
            <a:pPr marL="0" indent="0">
              <a:buNone/>
            </a:pPr>
            <a:r>
              <a:rPr lang="en-US" sz="2300" dirty="0"/>
              <a:t>	e.g., Google Scholar, </a:t>
            </a:r>
            <a:r>
              <a:rPr lang="en-US" sz="2300" dirty="0" err="1"/>
              <a:t>Citeseer</a:t>
            </a:r>
            <a:r>
              <a:rPr lang="en-US" sz="2300" baseline="30000" dirty="0" err="1"/>
              <a:t>X</a:t>
            </a:r>
            <a:endParaRPr lang="en-US" sz="2300" baseline="30000" dirty="0"/>
          </a:p>
          <a:p>
            <a:pPr marL="0" indent="0">
              <a:buNone/>
            </a:pPr>
            <a:endParaRPr lang="en-US" sz="2300" dirty="0"/>
          </a:p>
          <a:p>
            <a:pPr marL="0" indent="0">
              <a:buNone/>
            </a:pPr>
            <a:r>
              <a:rPr lang="en-US" sz="2300" dirty="0"/>
              <a:t>Based on the quality of input, we distinguish ER into 3 sub-tasks:</a:t>
            </a:r>
            <a:endParaRPr lang="en-US" sz="2300" b="1" i="1" dirty="0"/>
          </a:p>
          <a:p>
            <a:pPr marL="354013" indent="-265113"/>
            <a:r>
              <a:rPr lang="en-US" sz="2300" b="1" dirty="0"/>
              <a:t>Clean-Clean ER </a:t>
            </a:r>
            <a:r>
              <a:rPr lang="en-US" sz="2300" dirty="0"/>
              <a:t>(a.k.a. </a:t>
            </a:r>
            <a:r>
              <a:rPr lang="en-US" sz="2300" b="1" i="1" dirty="0"/>
              <a:t>Record Linkage </a:t>
            </a:r>
            <a:r>
              <a:rPr lang="en-US" sz="2300" dirty="0"/>
              <a:t>in databases)</a:t>
            </a:r>
          </a:p>
          <a:p>
            <a:pPr marL="354013" indent="-265113"/>
            <a:endParaRPr lang="en-US" sz="600" dirty="0"/>
          </a:p>
          <a:p>
            <a:pPr marL="354013" indent="-265113">
              <a:tabLst>
                <a:tab pos="354013" algn="l"/>
              </a:tabLst>
            </a:pPr>
            <a:r>
              <a:rPr lang="en-US" sz="2300" dirty="0"/>
              <a:t>Dirty-Clean ER </a:t>
            </a:r>
          </a:p>
          <a:p>
            <a:pPr marL="354013" indent="-265113"/>
            <a:endParaRPr lang="en-US" sz="600" dirty="0"/>
          </a:p>
          <a:p>
            <a:pPr marL="354013" indent="-265113"/>
            <a:r>
              <a:rPr lang="en-US" sz="2300" dirty="0"/>
              <a:t>Dirty-Dirty ER</a:t>
            </a:r>
          </a:p>
          <a:p>
            <a:pPr marL="518831" indent="-518831">
              <a:buFont typeface="+mj-lt"/>
              <a:buAutoNum type="arabicPeriod"/>
            </a:pPr>
            <a:endParaRPr lang="en-US" sz="2300" dirty="0"/>
          </a:p>
          <a:p>
            <a:endParaRPr lang="en-US" sz="2300" dirty="0"/>
          </a:p>
        </p:txBody>
      </p:sp>
      <p:sp>
        <p:nvSpPr>
          <p:cNvPr id="4" name="Right Brace 3"/>
          <p:cNvSpPr/>
          <p:nvPr/>
        </p:nvSpPr>
        <p:spPr>
          <a:xfrm>
            <a:off x="3020824" y="4876243"/>
            <a:ext cx="364505" cy="1009529"/>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lIns="51883" tIns="25942" rIns="51883" bIns="25942" rtlCol="0" anchor="ctr"/>
          <a:lstStyle/>
          <a:p>
            <a:pPr algn="ctr"/>
            <a:endParaRPr lang="en-US">
              <a:ln w="38100">
                <a:solidFill>
                  <a:schemeClr val="tx1"/>
                </a:solidFill>
              </a:ln>
            </a:endParaRPr>
          </a:p>
        </p:txBody>
      </p:sp>
      <p:sp>
        <p:nvSpPr>
          <p:cNvPr id="6" name="TextBox 5"/>
          <p:cNvSpPr txBox="1"/>
          <p:nvPr/>
        </p:nvSpPr>
        <p:spPr>
          <a:xfrm>
            <a:off x="3518986" y="5001022"/>
            <a:ext cx="4941066" cy="759970"/>
          </a:xfrm>
          <a:prstGeom prst="rect">
            <a:avLst/>
          </a:prstGeom>
          <a:noFill/>
        </p:spPr>
        <p:txBody>
          <a:bodyPr wrap="square" lIns="51883" tIns="25942" rIns="51883" bIns="25942" rtlCol="0">
            <a:spAutoFit/>
          </a:bodyPr>
          <a:lstStyle/>
          <a:p>
            <a:r>
              <a:rPr lang="en-US" sz="2300" dirty="0"/>
              <a:t>Equivalent to </a:t>
            </a:r>
            <a:r>
              <a:rPr lang="en-US" sz="2300" b="1" dirty="0"/>
              <a:t>Dirty ER </a:t>
            </a:r>
          </a:p>
          <a:p>
            <a:r>
              <a:rPr lang="en-US" sz="2300" dirty="0"/>
              <a:t>(a.k.a. </a:t>
            </a:r>
            <a:r>
              <a:rPr lang="en-US" sz="2300" b="1" i="1" dirty="0" err="1"/>
              <a:t>Deduplication</a:t>
            </a:r>
            <a:r>
              <a:rPr lang="en-US" sz="2300" dirty="0"/>
              <a:t> in databases)</a:t>
            </a:r>
          </a:p>
        </p:txBody>
      </p:sp>
      <p:sp>
        <p:nvSpPr>
          <p:cNvPr id="5" name="Θέση υποσέλιδου 4"/>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7" name="Slide Number Placeholder 6"/>
          <p:cNvSpPr>
            <a:spLocks noGrp="1"/>
          </p:cNvSpPr>
          <p:nvPr>
            <p:ph type="sldNum" sz="quarter" idx="12"/>
          </p:nvPr>
        </p:nvSpPr>
        <p:spPr/>
        <p:txBody>
          <a:bodyPr/>
          <a:lstStyle/>
          <a:p>
            <a:fld id="{7E46E34C-DF4F-43C8-9B01-5546C481D7C1}" type="slidenum">
              <a:rPr lang="el-GR" smtClean="0"/>
              <a:t>12</a:t>
            </a:fld>
            <a:endParaRPr lang="el-GR"/>
          </a:p>
        </p:txBody>
      </p:sp>
    </p:spTree>
    <p:extLst>
      <p:ext uri="{BB962C8B-B14F-4D97-AF65-F5344CB8AC3E}">
        <p14:creationId xmlns:p14="http://schemas.microsoft.com/office/powerpoint/2010/main" val="328816594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4624"/>
            <a:ext cx="9144000" cy="789709"/>
          </a:xfrm>
        </p:spPr>
        <p:txBody>
          <a:bodyPr/>
          <a:lstStyle/>
          <a:p>
            <a:r>
              <a:rPr lang="en-US" dirty="0" smtClean="0"/>
              <a:t>Segment Parallelization</a:t>
            </a:r>
            <a:endParaRPr lang="el-GR"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graphicFrame>
        <p:nvGraphicFramePr>
          <p:cNvPr id="5" name="Table 55"/>
          <p:cNvGraphicFramePr>
            <a:graphicFrameLocks noGrp="1"/>
          </p:cNvGraphicFramePr>
          <p:nvPr>
            <p:extLst>
              <p:ext uri="{D42A27DB-BD31-4B8C-83A1-F6EECF244321}">
                <p14:modId xmlns:p14="http://schemas.microsoft.com/office/powerpoint/2010/main" val="3953374911"/>
              </p:ext>
            </p:extLst>
          </p:nvPr>
        </p:nvGraphicFramePr>
        <p:xfrm>
          <a:off x="2810463" y="3269552"/>
          <a:ext cx="400050" cy="111252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dirty="0" smtClean="0"/>
                        <a:t>9</a:t>
                      </a:r>
                      <a:endParaRPr lang="en-US" dirty="0"/>
                    </a:p>
                  </a:txBody>
                  <a:tcPr marL="68580" marR="68580"/>
                </a:tc>
              </a:tr>
              <a:tr h="370840">
                <a:tc>
                  <a:txBody>
                    <a:bodyPr/>
                    <a:lstStyle/>
                    <a:p>
                      <a:pPr algn="r"/>
                      <a:r>
                        <a:rPr lang="en-US" b="1" dirty="0" smtClean="0">
                          <a:solidFill>
                            <a:srgbClr val="C00000"/>
                          </a:solidFill>
                        </a:rPr>
                        <a:t>8</a:t>
                      </a:r>
                      <a:endParaRPr lang="en-US" b="1" dirty="0">
                        <a:solidFill>
                          <a:srgbClr val="C00000"/>
                        </a:solidFill>
                      </a:endParaRPr>
                    </a:p>
                  </a:txBody>
                  <a:tcPr marL="68580" marR="68580"/>
                </a:tc>
              </a:tr>
            </a:tbl>
          </a:graphicData>
        </a:graphic>
      </p:graphicFrame>
      <p:graphicFrame>
        <p:nvGraphicFramePr>
          <p:cNvPr id="6" name="Table 56"/>
          <p:cNvGraphicFramePr>
            <a:graphicFrameLocks noGrp="1"/>
          </p:cNvGraphicFramePr>
          <p:nvPr>
            <p:extLst>
              <p:ext uri="{D42A27DB-BD31-4B8C-83A1-F6EECF244321}">
                <p14:modId xmlns:p14="http://schemas.microsoft.com/office/powerpoint/2010/main" val="1549808721"/>
              </p:ext>
            </p:extLst>
          </p:nvPr>
        </p:nvGraphicFramePr>
        <p:xfrm>
          <a:off x="3210513" y="3269552"/>
          <a:ext cx="400050" cy="148336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dirty="0" smtClean="0"/>
                        <a:t>9</a:t>
                      </a:r>
                      <a:endParaRPr lang="en-US" dirty="0"/>
                    </a:p>
                  </a:txBody>
                  <a:tcPr marL="68580" marR="68580"/>
                </a:tc>
              </a:tr>
              <a:tr h="370840">
                <a:tc>
                  <a:txBody>
                    <a:bodyPr/>
                    <a:lstStyle/>
                    <a:p>
                      <a:pPr algn="r"/>
                      <a:r>
                        <a:rPr lang="en-US" dirty="0" smtClean="0"/>
                        <a:t>8</a:t>
                      </a:r>
                      <a:endParaRPr lang="en-US" dirty="0"/>
                    </a:p>
                  </a:txBody>
                  <a:tcPr marL="68580" marR="68580"/>
                </a:tc>
              </a:tr>
              <a:tr h="370840">
                <a:tc>
                  <a:txBody>
                    <a:bodyPr/>
                    <a:lstStyle/>
                    <a:p>
                      <a:pPr algn="r"/>
                      <a:r>
                        <a:rPr lang="en-US" b="1" dirty="0" smtClean="0">
                          <a:solidFill>
                            <a:srgbClr val="C00000"/>
                          </a:solidFill>
                        </a:rPr>
                        <a:t>7</a:t>
                      </a:r>
                    </a:p>
                  </a:txBody>
                  <a:tcPr marL="68580" marR="68580"/>
                </a:tc>
              </a:tr>
            </a:tbl>
          </a:graphicData>
        </a:graphic>
      </p:graphicFrame>
      <p:graphicFrame>
        <p:nvGraphicFramePr>
          <p:cNvPr id="7" name="Table 57"/>
          <p:cNvGraphicFramePr>
            <a:graphicFrameLocks noGrp="1"/>
          </p:cNvGraphicFramePr>
          <p:nvPr>
            <p:extLst>
              <p:ext uri="{D42A27DB-BD31-4B8C-83A1-F6EECF244321}">
                <p14:modId xmlns:p14="http://schemas.microsoft.com/office/powerpoint/2010/main" val="1462059042"/>
              </p:ext>
            </p:extLst>
          </p:nvPr>
        </p:nvGraphicFramePr>
        <p:xfrm>
          <a:off x="2410413" y="3269552"/>
          <a:ext cx="400050" cy="74168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b="1" dirty="0" smtClean="0">
                          <a:solidFill>
                            <a:srgbClr val="C00000"/>
                          </a:solidFill>
                        </a:rPr>
                        <a:t>9</a:t>
                      </a:r>
                      <a:endParaRPr lang="en-US" b="1" dirty="0">
                        <a:solidFill>
                          <a:srgbClr val="C00000"/>
                        </a:solidFill>
                      </a:endParaRPr>
                    </a:p>
                  </a:txBody>
                  <a:tcPr marL="68580" marR="68580"/>
                </a:tc>
              </a:tr>
            </a:tbl>
          </a:graphicData>
        </a:graphic>
      </p:graphicFrame>
      <p:graphicFrame>
        <p:nvGraphicFramePr>
          <p:cNvPr id="8" name="Table 58"/>
          <p:cNvGraphicFramePr>
            <a:graphicFrameLocks noGrp="1"/>
          </p:cNvGraphicFramePr>
          <p:nvPr>
            <p:extLst>
              <p:ext uri="{D42A27DB-BD31-4B8C-83A1-F6EECF244321}">
                <p14:modId xmlns:p14="http://schemas.microsoft.com/office/powerpoint/2010/main" val="4243459411"/>
              </p:ext>
            </p:extLst>
          </p:nvPr>
        </p:nvGraphicFramePr>
        <p:xfrm>
          <a:off x="1957805" y="3269552"/>
          <a:ext cx="452608" cy="369015"/>
        </p:xfrm>
        <a:graphic>
          <a:graphicData uri="http://schemas.openxmlformats.org/drawingml/2006/table">
            <a:tbl>
              <a:tblPr firstRow="1" bandRow="1">
                <a:tableStyleId>{5940675A-B579-460E-94D1-54222C63F5DA}</a:tableStyleId>
              </a:tblPr>
              <a:tblGrid>
                <a:gridCol w="452608"/>
              </a:tblGrid>
              <a:tr h="369015">
                <a:tc>
                  <a:txBody>
                    <a:bodyPr/>
                    <a:lstStyle/>
                    <a:p>
                      <a:r>
                        <a:rPr lang="en-US" b="1" dirty="0" smtClean="0">
                          <a:solidFill>
                            <a:srgbClr val="C00000"/>
                          </a:solidFill>
                        </a:rPr>
                        <a:t>10</a:t>
                      </a:r>
                      <a:endParaRPr lang="en-US" b="1" dirty="0">
                        <a:solidFill>
                          <a:srgbClr val="C00000"/>
                        </a:solidFill>
                      </a:endParaRPr>
                    </a:p>
                  </a:txBody>
                  <a:tcPr marL="68580" marR="68580"/>
                </a:tc>
              </a:tr>
            </a:tbl>
          </a:graphicData>
        </a:graphic>
      </p:graphicFrame>
      <p:sp>
        <p:nvSpPr>
          <p:cNvPr id="9" name="TextBox 8"/>
          <p:cNvSpPr txBox="1"/>
          <p:nvPr/>
        </p:nvSpPr>
        <p:spPr>
          <a:xfrm>
            <a:off x="842565" y="3256807"/>
            <a:ext cx="1240209" cy="369332"/>
          </a:xfrm>
          <a:prstGeom prst="rect">
            <a:avLst/>
          </a:prstGeom>
          <a:noFill/>
        </p:spPr>
        <p:txBody>
          <a:bodyPr wrap="square" rtlCol="0">
            <a:spAutoFit/>
          </a:bodyPr>
          <a:lstStyle/>
          <a:p>
            <a:r>
              <a:rPr lang="en-US" dirty="0" smtClean="0"/>
              <a:t>Segment1</a:t>
            </a:r>
            <a:endParaRPr lang="en-US" dirty="0"/>
          </a:p>
        </p:txBody>
      </p:sp>
      <p:sp>
        <p:nvSpPr>
          <p:cNvPr id="10" name="TextBox 9"/>
          <p:cNvSpPr txBox="1"/>
          <p:nvPr/>
        </p:nvSpPr>
        <p:spPr>
          <a:xfrm>
            <a:off x="842565" y="3626139"/>
            <a:ext cx="1240209" cy="369332"/>
          </a:xfrm>
          <a:prstGeom prst="rect">
            <a:avLst/>
          </a:prstGeom>
          <a:noFill/>
        </p:spPr>
        <p:txBody>
          <a:bodyPr wrap="square" rtlCol="0">
            <a:spAutoFit/>
          </a:bodyPr>
          <a:lstStyle/>
          <a:p>
            <a:r>
              <a:rPr lang="en-US" dirty="0" smtClean="0"/>
              <a:t>Segment2</a:t>
            </a:r>
            <a:endParaRPr lang="en-US" dirty="0"/>
          </a:p>
        </p:txBody>
      </p:sp>
      <p:sp>
        <p:nvSpPr>
          <p:cNvPr id="11" name="TextBox 10"/>
          <p:cNvSpPr txBox="1"/>
          <p:nvPr/>
        </p:nvSpPr>
        <p:spPr>
          <a:xfrm>
            <a:off x="842565" y="3995471"/>
            <a:ext cx="1240209" cy="369332"/>
          </a:xfrm>
          <a:prstGeom prst="rect">
            <a:avLst/>
          </a:prstGeom>
          <a:noFill/>
        </p:spPr>
        <p:txBody>
          <a:bodyPr wrap="square" rtlCol="0">
            <a:spAutoFit/>
          </a:bodyPr>
          <a:lstStyle/>
          <a:p>
            <a:r>
              <a:rPr lang="en-US" dirty="0" smtClean="0"/>
              <a:t>Segment3</a:t>
            </a:r>
            <a:endParaRPr lang="en-US" dirty="0"/>
          </a:p>
        </p:txBody>
      </p:sp>
      <p:sp>
        <p:nvSpPr>
          <p:cNvPr id="12" name="TextBox 11"/>
          <p:cNvSpPr txBox="1"/>
          <p:nvPr/>
        </p:nvSpPr>
        <p:spPr>
          <a:xfrm>
            <a:off x="842565" y="4364803"/>
            <a:ext cx="1240209" cy="369332"/>
          </a:xfrm>
          <a:prstGeom prst="rect">
            <a:avLst/>
          </a:prstGeom>
          <a:noFill/>
        </p:spPr>
        <p:txBody>
          <a:bodyPr wrap="square" rtlCol="0">
            <a:spAutoFit/>
          </a:bodyPr>
          <a:lstStyle/>
          <a:p>
            <a:r>
              <a:rPr lang="en-US" dirty="0" smtClean="0"/>
              <a:t>Segment4</a:t>
            </a:r>
            <a:endParaRPr lang="en-US" dirty="0"/>
          </a:p>
        </p:txBody>
      </p:sp>
      <p:graphicFrame>
        <p:nvGraphicFramePr>
          <p:cNvPr id="13" name="Table 63"/>
          <p:cNvGraphicFramePr>
            <a:graphicFrameLocks noGrp="1"/>
          </p:cNvGraphicFramePr>
          <p:nvPr>
            <p:extLst>
              <p:ext uri="{D42A27DB-BD31-4B8C-83A1-F6EECF244321}">
                <p14:modId xmlns:p14="http://schemas.microsoft.com/office/powerpoint/2010/main" val="4193640312"/>
              </p:ext>
            </p:extLst>
          </p:nvPr>
        </p:nvGraphicFramePr>
        <p:xfrm>
          <a:off x="4010613" y="3269552"/>
          <a:ext cx="400050" cy="1483360"/>
        </p:xfrm>
        <a:graphic>
          <a:graphicData uri="http://schemas.openxmlformats.org/drawingml/2006/table">
            <a:tbl>
              <a:tblPr firstRow="1" bandRow="1">
                <a:tableStyleId>{5940675A-B579-460E-94D1-54222C63F5DA}</a:tableStyleId>
              </a:tblPr>
              <a:tblGrid>
                <a:gridCol w="200025"/>
                <a:gridCol w="200025"/>
              </a:tblGrid>
              <a:tr h="370840">
                <a:tc gridSpan="2">
                  <a:txBody>
                    <a:bodyPr/>
                    <a:lstStyle/>
                    <a:p>
                      <a:pPr algn="r"/>
                      <a:r>
                        <a:rPr lang="en-US" dirty="0" smtClean="0"/>
                        <a:t>10</a:t>
                      </a:r>
                      <a:endParaRPr lang="en-US" dirty="0"/>
                    </a:p>
                  </a:txBody>
                  <a:tcPr marL="68580" marR="68580"/>
                </a:tc>
                <a:tc hMerge="1">
                  <a:txBody>
                    <a:bodyPr/>
                    <a:lstStyle/>
                    <a:p>
                      <a:endParaRPr lang="en-US"/>
                    </a:p>
                  </a:txBody>
                  <a:tcPr/>
                </a:tc>
              </a:tr>
              <a:tr h="370840">
                <a:tc gridSpan="2">
                  <a:txBody>
                    <a:bodyPr/>
                    <a:lstStyle/>
                    <a:p>
                      <a:pPr algn="r"/>
                      <a:r>
                        <a:rPr lang="en-US" b="1" dirty="0" smtClean="0">
                          <a:solidFill>
                            <a:srgbClr val="C00000"/>
                          </a:solidFill>
                        </a:rPr>
                        <a:t>9</a:t>
                      </a:r>
                      <a:endParaRPr lang="en-US" b="1" dirty="0">
                        <a:solidFill>
                          <a:srgbClr val="C00000"/>
                        </a:solidFill>
                      </a:endParaRPr>
                    </a:p>
                  </a:txBody>
                  <a:tcPr marL="68580" marR="68580"/>
                </a:tc>
                <a:tc hMerge="1">
                  <a:txBody>
                    <a:bodyPr/>
                    <a:lstStyle/>
                    <a:p>
                      <a:endParaRPr lang="en-US"/>
                    </a:p>
                  </a:txBody>
                  <a:tcPr/>
                </a:tc>
              </a:tr>
              <a:tr h="370840">
                <a:tc>
                  <a:txBody>
                    <a:bodyPr/>
                    <a:lstStyle/>
                    <a:p>
                      <a:pPr algn="r"/>
                      <a:r>
                        <a:rPr lang="en-US" b="0" dirty="0" smtClean="0"/>
                        <a:t>5</a:t>
                      </a:r>
                      <a:endParaRPr lang="en-US" b="0" dirty="0"/>
                    </a:p>
                  </a:txBody>
                  <a:tcPr marL="68580" marR="68580"/>
                </a:tc>
                <a:tc>
                  <a:txBody>
                    <a:bodyPr/>
                    <a:lstStyle/>
                    <a:p>
                      <a:pPr algn="r"/>
                      <a:r>
                        <a:rPr lang="en-US" dirty="0" smtClean="0"/>
                        <a:t>8</a:t>
                      </a:r>
                      <a:endParaRPr lang="en-US" dirty="0"/>
                    </a:p>
                  </a:txBody>
                  <a:tcPr marL="68580" marR="68580"/>
                </a:tc>
              </a:tr>
              <a:tr h="370840">
                <a:tc>
                  <a:txBody>
                    <a:bodyPr/>
                    <a:lstStyle/>
                    <a:p>
                      <a:pPr algn="r"/>
                      <a:r>
                        <a:rPr lang="en-US" b="0" dirty="0" smtClean="0"/>
                        <a:t>6</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7</a:t>
                      </a:r>
                    </a:p>
                  </a:txBody>
                  <a:tcPr marL="68580" marR="68580"/>
                </a:tc>
              </a:tr>
            </a:tbl>
          </a:graphicData>
        </a:graphic>
      </p:graphicFrame>
      <p:graphicFrame>
        <p:nvGraphicFramePr>
          <p:cNvPr id="14" name="Table 64"/>
          <p:cNvGraphicFramePr>
            <a:graphicFrameLocks noGrp="1"/>
          </p:cNvGraphicFramePr>
          <p:nvPr>
            <p:extLst>
              <p:ext uri="{D42A27DB-BD31-4B8C-83A1-F6EECF244321}">
                <p14:modId xmlns:p14="http://schemas.microsoft.com/office/powerpoint/2010/main" val="3940385478"/>
              </p:ext>
            </p:extLst>
          </p:nvPr>
        </p:nvGraphicFramePr>
        <p:xfrm>
          <a:off x="4408198" y="3269553"/>
          <a:ext cx="524954" cy="1487024"/>
        </p:xfrm>
        <a:graphic>
          <a:graphicData uri="http://schemas.openxmlformats.org/drawingml/2006/table">
            <a:tbl>
              <a:tblPr firstRow="1" bandRow="1">
                <a:tableStyleId>{5940675A-B579-460E-94D1-54222C63F5DA}</a:tableStyleId>
              </a:tblPr>
              <a:tblGrid>
                <a:gridCol w="305435"/>
                <a:gridCol w="219519"/>
              </a:tblGrid>
              <a:tr h="369115">
                <a:tc gridSpan="2">
                  <a:txBody>
                    <a:bodyPr/>
                    <a:lstStyle/>
                    <a:p>
                      <a:pPr algn="r"/>
                      <a:r>
                        <a:rPr lang="en-US" b="1" dirty="0" smtClean="0">
                          <a:solidFill>
                            <a:srgbClr val="C00000"/>
                          </a:solidFill>
                        </a:rPr>
                        <a:t>10</a:t>
                      </a:r>
                      <a:endParaRPr lang="en-US" b="1" dirty="0">
                        <a:solidFill>
                          <a:srgbClr val="C00000"/>
                        </a:solidFill>
                      </a:endParaRPr>
                    </a:p>
                  </a:txBody>
                  <a:tcPr marL="68580" marR="68580"/>
                </a:tc>
                <a:tc hMerge="1">
                  <a:txBody>
                    <a:bodyPr/>
                    <a:lstStyle/>
                    <a:p>
                      <a:endParaRPr lang="en-US"/>
                    </a:p>
                  </a:txBody>
                  <a:tcPr/>
                </a:tc>
              </a:tr>
              <a:tr h="360040">
                <a:tc>
                  <a:txBody>
                    <a:bodyPr/>
                    <a:lstStyle/>
                    <a:p>
                      <a:pPr algn="r"/>
                      <a:r>
                        <a:rPr lang="en-US" b="1" dirty="0" smtClean="0">
                          <a:solidFill>
                            <a:srgbClr val="00B050"/>
                          </a:solidFill>
                        </a:rPr>
                        <a:t>4</a:t>
                      </a:r>
                      <a:endParaRPr lang="en-US" b="1" dirty="0">
                        <a:solidFill>
                          <a:srgbClr val="00B050"/>
                        </a:solidFill>
                      </a:endParaRPr>
                    </a:p>
                  </a:txBody>
                  <a:tcPr marL="68580" marR="68580"/>
                </a:tc>
                <a:tc>
                  <a:txBody>
                    <a:bodyPr/>
                    <a:lstStyle/>
                    <a:p>
                      <a:pPr algn="r"/>
                      <a:r>
                        <a:rPr lang="en-US" dirty="0" smtClean="0"/>
                        <a:t>9</a:t>
                      </a:r>
                      <a:endParaRPr lang="en-US" dirty="0"/>
                    </a:p>
                  </a:txBody>
                  <a:tcPr marL="68580" marR="68580"/>
                </a:tc>
              </a:tr>
              <a:tr h="354320">
                <a:tc>
                  <a:txBody>
                    <a:bodyPr/>
                    <a:lstStyle/>
                    <a:p>
                      <a:pPr algn="r"/>
                      <a:r>
                        <a:rPr lang="en-US" b="0" dirty="0" smtClean="0"/>
                        <a:t>5</a:t>
                      </a:r>
                      <a:endParaRPr lang="en-US" b="0" dirty="0"/>
                    </a:p>
                  </a:txBody>
                  <a:tcPr marL="68580" marR="68580"/>
                </a:tc>
                <a:tc>
                  <a:txBody>
                    <a:bodyPr/>
                    <a:lstStyle/>
                    <a:p>
                      <a:pPr algn="r"/>
                      <a:r>
                        <a:rPr lang="en-US" dirty="0" smtClean="0"/>
                        <a:t>8</a:t>
                      </a:r>
                      <a:endParaRPr lang="en-US" dirty="0"/>
                    </a:p>
                  </a:txBody>
                  <a:tcPr marL="68580" marR="68580"/>
                </a:tc>
              </a:tr>
              <a:tr h="386389">
                <a:tc>
                  <a:txBody>
                    <a:bodyPr/>
                    <a:lstStyle/>
                    <a:p>
                      <a:pPr algn="r"/>
                      <a:r>
                        <a:rPr lang="en-US" b="0" dirty="0" smtClean="0"/>
                        <a:t>6</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7</a:t>
                      </a:r>
                    </a:p>
                  </a:txBody>
                  <a:tcPr marL="68580" marR="68580"/>
                </a:tc>
              </a:tr>
            </a:tbl>
          </a:graphicData>
        </a:graphic>
      </p:graphicFrame>
      <p:graphicFrame>
        <p:nvGraphicFramePr>
          <p:cNvPr id="15" name="Table 65"/>
          <p:cNvGraphicFramePr>
            <a:graphicFrameLocks noGrp="1"/>
          </p:cNvGraphicFramePr>
          <p:nvPr>
            <p:extLst>
              <p:ext uri="{D42A27DB-BD31-4B8C-83A1-F6EECF244321}">
                <p14:modId xmlns:p14="http://schemas.microsoft.com/office/powerpoint/2010/main" val="884310370"/>
              </p:ext>
            </p:extLst>
          </p:nvPr>
        </p:nvGraphicFramePr>
        <p:xfrm>
          <a:off x="3610563" y="3269552"/>
          <a:ext cx="400050" cy="1483360"/>
        </p:xfrm>
        <a:graphic>
          <a:graphicData uri="http://schemas.openxmlformats.org/drawingml/2006/table">
            <a:tbl>
              <a:tblPr firstRow="1" bandRow="1">
                <a:tableStyleId>{5940675A-B579-460E-94D1-54222C63F5DA}</a:tableStyleId>
              </a:tblPr>
              <a:tblGrid>
                <a:gridCol w="200025"/>
                <a:gridCol w="200025"/>
              </a:tblGrid>
              <a:tr h="370840">
                <a:tc gridSpan="2">
                  <a:txBody>
                    <a:bodyPr/>
                    <a:lstStyle/>
                    <a:p>
                      <a:pPr algn="r"/>
                      <a:r>
                        <a:rPr lang="en-US" dirty="0" smtClean="0"/>
                        <a:t>10</a:t>
                      </a:r>
                      <a:endParaRPr lang="en-US" dirty="0"/>
                    </a:p>
                  </a:txBody>
                  <a:tcPr marL="68580" marR="68580"/>
                </a:tc>
                <a:tc hMerge="1">
                  <a:txBody>
                    <a:bodyPr/>
                    <a:lstStyle/>
                    <a:p>
                      <a:endParaRPr lang="en-US"/>
                    </a:p>
                  </a:txBody>
                  <a:tcPr/>
                </a:tc>
              </a:tr>
              <a:tr h="370840">
                <a:tc gridSpan="2">
                  <a:txBody>
                    <a:bodyPr/>
                    <a:lstStyle/>
                    <a:p>
                      <a:pPr algn="r"/>
                      <a:r>
                        <a:rPr lang="en-US" dirty="0" smtClean="0"/>
                        <a:t>9</a:t>
                      </a:r>
                      <a:endParaRPr lang="en-US" dirty="0"/>
                    </a:p>
                  </a:txBody>
                  <a:tcPr marL="68580" marR="68580"/>
                </a:tc>
                <a:tc hMerge="1">
                  <a:txBody>
                    <a:bodyPr/>
                    <a:lstStyle/>
                    <a:p>
                      <a:endParaRPr lang="en-US"/>
                    </a:p>
                  </a:txBody>
                  <a:tcPr/>
                </a:tc>
              </a:tr>
              <a:tr h="370840">
                <a:tc gridSpan="2">
                  <a:txBody>
                    <a:bodyPr/>
                    <a:lstStyle/>
                    <a:p>
                      <a:pPr algn="r"/>
                      <a:r>
                        <a:rPr lang="en-US" b="1" dirty="0" smtClean="0">
                          <a:solidFill>
                            <a:srgbClr val="C00000"/>
                          </a:solidFill>
                        </a:rPr>
                        <a:t>8</a:t>
                      </a:r>
                      <a:endParaRPr lang="en-US" b="1" dirty="0">
                        <a:solidFill>
                          <a:srgbClr val="C00000"/>
                        </a:solidFill>
                      </a:endParaRPr>
                    </a:p>
                  </a:txBody>
                  <a:tcPr marL="68580" marR="68580"/>
                </a:tc>
                <a:tc hMerge="1">
                  <a:txBody>
                    <a:bodyPr/>
                    <a:lstStyle/>
                    <a:p>
                      <a:endParaRPr lang="en-US"/>
                    </a:p>
                  </a:txBody>
                  <a:tcPr/>
                </a:tc>
              </a:tr>
              <a:tr h="370840">
                <a:tc>
                  <a:txBody>
                    <a:bodyPr/>
                    <a:lstStyle/>
                    <a:p>
                      <a:pPr algn="r"/>
                      <a:r>
                        <a:rPr lang="en-US" b="0" dirty="0" smtClean="0"/>
                        <a:t>6</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7</a:t>
                      </a:r>
                    </a:p>
                  </a:txBody>
                  <a:tcPr marL="68580" marR="68580"/>
                </a:tc>
              </a:tr>
            </a:tbl>
          </a:graphicData>
        </a:graphic>
      </p:graphicFrame>
      <p:sp>
        <p:nvSpPr>
          <p:cNvPr id="19" name="TextBox 18"/>
          <p:cNvSpPr txBox="1"/>
          <p:nvPr/>
        </p:nvSpPr>
        <p:spPr>
          <a:xfrm>
            <a:off x="1951148" y="2900221"/>
            <a:ext cx="452608" cy="369332"/>
          </a:xfrm>
          <a:prstGeom prst="rect">
            <a:avLst/>
          </a:prstGeom>
          <a:noFill/>
        </p:spPr>
        <p:txBody>
          <a:bodyPr wrap="square" rtlCol="0">
            <a:spAutoFit/>
          </a:bodyPr>
          <a:lstStyle/>
          <a:p>
            <a:pPr algn="ctr"/>
            <a:r>
              <a:rPr lang="en-US" dirty="0" smtClean="0"/>
              <a:t>It1</a:t>
            </a:r>
            <a:endParaRPr lang="en-US" dirty="0"/>
          </a:p>
        </p:txBody>
      </p:sp>
      <p:sp>
        <p:nvSpPr>
          <p:cNvPr id="20" name="TextBox 19"/>
          <p:cNvSpPr txBox="1"/>
          <p:nvPr/>
        </p:nvSpPr>
        <p:spPr>
          <a:xfrm>
            <a:off x="2339752" y="2900221"/>
            <a:ext cx="504990" cy="369332"/>
          </a:xfrm>
          <a:prstGeom prst="rect">
            <a:avLst/>
          </a:prstGeom>
          <a:noFill/>
        </p:spPr>
        <p:txBody>
          <a:bodyPr wrap="square" rtlCol="0">
            <a:spAutoFit/>
          </a:bodyPr>
          <a:lstStyle/>
          <a:p>
            <a:pPr algn="ctr"/>
            <a:r>
              <a:rPr lang="en-US" dirty="0" smtClean="0"/>
              <a:t>It2</a:t>
            </a:r>
            <a:endParaRPr lang="en-US" dirty="0"/>
          </a:p>
        </p:txBody>
      </p:sp>
      <p:sp>
        <p:nvSpPr>
          <p:cNvPr id="21" name="TextBox 20"/>
          <p:cNvSpPr txBox="1"/>
          <p:nvPr/>
        </p:nvSpPr>
        <p:spPr>
          <a:xfrm>
            <a:off x="2759042" y="2896059"/>
            <a:ext cx="504990" cy="369332"/>
          </a:xfrm>
          <a:prstGeom prst="rect">
            <a:avLst/>
          </a:prstGeom>
          <a:noFill/>
        </p:spPr>
        <p:txBody>
          <a:bodyPr wrap="square" rtlCol="0">
            <a:spAutoFit/>
          </a:bodyPr>
          <a:lstStyle/>
          <a:p>
            <a:pPr algn="ctr"/>
            <a:r>
              <a:rPr lang="en-US" dirty="0" smtClean="0"/>
              <a:t>It3</a:t>
            </a:r>
            <a:endParaRPr lang="en-US" dirty="0"/>
          </a:p>
        </p:txBody>
      </p:sp>
      <p:sp>
        <p:nvSpPr>
          <p:cNvPr id="22" name="TextBox 21"/>
          <p:cNvSpPr txBox="1"/>
          <p:nvPr/>
        </p:nvSpPr>
        <p:spPr>
          <a:xfrm>
            <a:off x="3131840" y="2898370"/>
            <a:ext cx="504990" cy="369332"/>
          </a:xfrm>
          <a:prstGeom prst="rect">
            <a:avLst/>
          </a:prstGeom>
          <a:noFill/>
        </p:spPr>
        <p:txBody>
          <a:bodyPr wrap="square" rtlCol="0">
            <a:spAutoFit/>
          </a:bodyPr>
          <a:lstStyle/>
          <a:p>
            <a:pPr algn="ctr"/>
            <a:r>
              <a:rPr lang="en-US" dirty="0" smtClean="0"/>
              <a:t>It4</a:t>
            </a:r>
            <a:endParaRPr lang="en-US" dirty="0"/>
          </a:p>
        </p:txBody>
      </p:sp>
      <p:sp>
        <p:nvSpPr>
          <p:cNvPr id="23" name="TextBox 22"/>
          <p:cNvSpPr txBox="1"/>
          <p:nvPr/>
        </p:nvSpPr>
        <p:spPr>
          <a:xfrm>
            <a:off x="3563888" y="2891833"/>
            <a:ext cx="504990" cy="369332"/>
          </a:xfrm>
          <a:prstGeom prst="rect">
            <a:avLst/>
          </a:prstGeom>
          <a:noFill/>
        </p:spPr>
        <p:txBody>
          <a:bodyPr wrap="square" rtlCol="0">
            <a:spAutoFit/>
          </a:bodyPr>
          <a:lstStyle/>
          <a:p>
            <a:pPr algn="ctr"/>
            <a:r>
              <a:rPr lang="en-US" dirty="0" smtClean="0"/>
              <a:t>It5</a:t>
            </a:r>
            <a:endParaRPr lang="en-US" dirty="0"/>
          </a:p>
        </p:txBody>
      </p:sp>
      <p:sp>
        <p:nvSpPr>
          <p:cNvPr id="24" name="TextBox 23"/>
          <p:cNvSpPr txBox="1"/>
          <p:nvPr/>
        </p:nvSpPr>
        <p:spPr>
          <a:xfrm>
            <a:off x="3951423" y="2898370"/>
            <a:ext cx="504990" cy="369332"/>
          </a:xfrm>
          <a:prstGeom prst="rect">
            <a:avLst/>
          </a:prstGeom>
          <a:noFill/>
        </p:spPr>
        <p:txBody>
          <a:bodyPr wrap="square" rtlCol="0">
            <a:spAutoFit/>
          </a:bodyPr>
          <a:lstStyle/>
          <a:p>
            <a:pPr algn="ctr"/>
            <a:r>
              <a:rPr lang="en-US" dirty="0" smtClean="0"/>
              <a:t>It6</a:t>
            </a:r>
            <a:endParaRPr lang="en-US" dirty="0"/>
          </a:p>
        </p:txBody>
      </p:sp>
      <p:sp>
        <p:nvSpPr>
          <p:cNvPr id="25" name="TextBox 24"/>
          <p:cNvSpPr txBox="1"/>
          <p:nvPr/>
        </p:nvSpPr>
        <p:spPr>
          <a:xfrm>
            <a:off x="4355976" y="2891552"/>
            <a:ext cx="504990" cy="369332"/>
          </a:xfrm>
          <a:prstGeom prst="rect">
            <a:avLst/>
          </a:prstGeom>
          <a:noFill/>
        </p:spPr>
        <p:txBody>
          <a:bodyPr wrap="square" rtlCol="0">
            <a:spAutoFit/>
          </a:bodyPr>
          <a:lstStyle/>
          <a:p>
            <a:pPr algn="ctr"/>
            <a:r>
              <a:rPr lang="en-US" dirty="0" smtClean="0"/>
              <a:t>It7</a:t>
            </a:r>
            <a:endParaRPr lang="en-US" dirty="0"/>
          </a:p>
        </p:txBody>
      </p:sp>
      <p:sp>
        <p:nvSpPr>
          <p:cNvPr id="29" name="TextBox 28"/>
          <p:cNvSpPr txBox="1"/>
          <p:nvPr/>
        </p:nvSpPr>
        <p:spPr>
          <a:xfrm>
            <a:off x="827584" y="2887474"/>
            <a:ext cx="1240209" cy="367514"/>
          </a:xfrm>
          <a:prstGeom prst="rect">
            <a:avLst/>
          </a:prstGeom>
          <a:noFill/>
        </p:spPr>
        <p:txBody>
          <a:bodyPr wrap="square" rtlCol="0">
            <a:spAutoFit/>
          </a:bodyPr>
          <a:lstStyle/>
          <a:p>
            <a:r>
              <a:rPr lang="en-US" dirty="0" smtClean="0"/>
              <a:t>Iterations</a:t>
            </a:r>
            <a:endParaRPr lang="en-US" dirty="0"/>
          </a:p>
        </p:txBody>
      </p:sp>
      <p:sp>
        <p:nvSpPr>
          <p:cNvPr id="30" name="TextBox 29"/>
          <p:cNvSpPr txBox="1"/>
          <p:nvPr/>
        </p:nvSpPr>
        <p:spPr>
          <a:xfrm>
            <a:off x="7447758" y="2888552"/>
            <a:ext cx="1373735" cy="369332"/>
          </a:xfrm>
          <a:prstGeom prst="rect">
            <a:avLst/>
          </a:prstGeom>
          <a:noFill/>
        </p:spPr>
        <p:txBody>
          <a:bodyPr wrap="square" rtlCol="0">
            <a:spAutoFit/>
          </a:bodyPr>
          <a:lstStyle/>
          <a:p>
            <a:r>
              <a:rPr lang="en-US" dirty="0" smtClean="0"/>
              <a:t>Total Cost</a:t>
            </a:r>
            <a:endParaRPr lang="en-US" dirty="0"/>
          </a:p>
        </p:txBody>
      </p:sp>
      <p:sp>
        <p:nvSpPr>
          <p:cNvPr id="31" name="TextBox 30"/>
          <p:cNvSpPr txBox="1"/>
          <p:nvPr/>
        </p:nvSpPr>
        <p:spPr>
          <a:xfrm>
            <a:off x="7308304" y="3263360"/>
            <a:ext cx="571502" cy="369332"/>
          </a:xfrm>
          <a:prstGeom prst="rect">
            <a:avLst/>
          </a:prstGeom>
          <a:noFill/>
        </p:spPr>
        <p:txBody>
          <a:bodyPr wrap="square" rtlCol="0">
            <a:spAutoFit/>
          </a:bodyPr>
          <a:lstStyle/>
          <a:p>
            <a:pPr algn="r"/>
            <a:r>
              <a:rPr lang="en-US" dirty="0" smtClean="0"/>
              <a:t>10</a:t>
            </a:r>
            <a:endParaRPr lang="en-US" dirty="0"/>
          </a:p>
        </p:txBody>
      </p:sp>
      <p:sp>
        <p:nvSpPr>
          <p:cNvPr id="32" name="TextBox 31"/>
          <p:cNvSpPr txBox="1"/>
          <p:nvPr/>
        </p:nvSpPr>
        <p:spPr>
          <a:xfrm>
            <a:off x="7308304" y="3632692"/>
            <a:ext cx="571502" cy="369332"/>
          </a:xfrm>
          <a:prstGeom prst="rect">
            <a:avLst/>
          </a:prstGeom>
          <a:noFill/>
        </p:spPr>
        <p:txBody>
          <a:bodyPr wrap="square" rtlCol="0">
            <a:spAutoFit/>
          </a:bodyPr>
          <a:lstStyle/>
          <a:p>
            <a:pPr algn="r"/>
            <a:r>
              <a:rPr lang="en-US" dirty="0" smtClean="0"/>
              <a:t>13</a:t>
            </a:r>
            <a:endParaRPr lang="en-US" dirty="0"/>
          </a:p>
        </p:txBody>
      </p:sp>
      <p:sp>
        <p:nvSpPr>
          <p:cNvPr id="33" name="TextBox 32"/>
          <p:cNvSpPr txBox="1"/>
          <p:nvPr/>
        </p:nvSpPr>
        <p:spPr>
          <a:xfrm>
            <a:off x="7308304" y="4002024"/>
            <a:ext cx="571502" cy="369332"/>
          </a:xfrm>
          <a:prstGeom prst="rect">
            <a:avLst/>
          </a:prstGeom>
          <a:noFill/>
        </p:spPr>
        <p:txBody>
          <a:bodyPr wrap="square" rtlCol="0">
            <a:spAutoFit/>
          </a:bodyPr>
          <a:lstStyle/>
          <a:p>
            <a:pPr algn="r"/>
            <a:r>
              <a:rPr lang="en-US" dirty="0" smtClean="0"/>
              <a:t>13</a:t>
            </a:r>
            <a:endParaRPr lang="en-US" dirty="0"/>
          </a:p>
        </p:txBody>
      </p:sp>
      <p:sp>
        <p:nvSpPr>
          <p:cNvPr id="34" name="TextBox 33"/>
          <p:cNvSpPr txBox="1"/>
          <p:nvPr/>
        </p:nvSpPr>
        <p:spPr>
          <a:xfrm>
            <a:off x="7308304" y="4371356"/>
            <a:ext cx="571502" cy="369332"/>
          </a:xfrm>
          <a:prstGeom prst="rect">
            <a:avLst/>
          </a:prstGeom>
          <a:noFill/>
        </p:spPr>
        <p:txBody>
          <a:bodyPr wrap="square" rtlCol="0">
            <a:spAutoFit/>
          </a:bodyPr>
          <a:lstStyle/>
          <a:p>
            <a:pPr algn="r"/>
            <a:r>
              <a:rPr lang="en-US" dirty="0" smtClean="0"/>
              <a:t>13</a:t>
            </a:r>
            <a:endParaRPr lang="en-US" dirty="0"/>
          </a:p>
        </p:txBody>
      </p:sp>
      <p:sp>
        <p:nvSpPr>
          <p:cNvPr id="36" name="TextBox 35"/>
          <p:cNvSpPr txBox="1"/>
          <p:nvPr/>
        </p:nvSpPr>
        <p:spPr>
          <a:xfrm>
            <a:off x="2067793" y="928747"/>
            <a:ext cx="6020075" cy="1200329"/>
          </a:xfrm>
          <a:prstGeom prst="rect">
            <a:avLst/>
          </a:prstGeom>
          <a:noFill/>
        </p:spPr>
        <p:txBody>
          <a:bodyPr wrap="square" rtlCol="0">
            <a:spAutoFit/>
          </a:bodyPr>
          <a:lstStyle/>
          <a:p>
            <a:r>
              <a:rPr lang="en-US" sz="2400" b="1" dirty="0" smtClean="0"/>
              <a:t>Input: </a:t>
            </a:r>
          </a:p>
          <a:p>
            <a:pPr marL="342900" indent="-282575">
              <a:buFont typeface="Arial" pitchFamily="34" charset="0"/>
              <a:buChar char="•"/>
            </a:pPr>
            <a:r>
              <a:rPr lang="en-US" sz="2400" b="1" dirty="0" smtClean="0"/>
              <a:t>I </a:t>
            </a:r>
            <a:r>
              <a:rPr lang="en-US" sz="2400" b="1" dirty="0"/>
              <a:t>= { 3, 5, 10, 6, 1, 9, 2, 4, 7,  </a:t>
            </a:r>
            <a:r>
              <a:rPr lang="en-US" sz="2400" b="1" dirty="0" smtClean="0"/>
              <a:t>8 }</a:t>
            </a:r>
            <a:endParaRPr lang="en-US" sz="2400" b="1" dirty="0"/>
          </a:p>
          <a:p>
            <a:pPr marL="342900" indent="-282575">
              <a:buFont typeface="Arial" pitchFamily="34" charset="0"/>
              <a:buChar char="•"/>
            </a:pPr>
            <a:r>
              <a:rPr lang="en-US" sz="2400" b="1" dirty="0" smtClean="0"/>
              <a:t>number of segments (4)</a:t>
            </a:r>
            <a:endParaRPr lang="en-US" sz="2400" b="1" dirty="0"/>
          </a:p>
        </p:txBody>
      </p:sp>
      <p:sp>
        <p:nvSpPr>
          <p:cNvPr id="3" name="Slide Number Placeholder 2"/>
          <p:cNvSpPr>
            <a:spLocks noGrp="1"/>
          </p:cNvSpPr>
          <p:nvPr>
            <p:ph type="sldNum" sz="quarter" idx="12"/>
          </p:nvPr>
        </p:nvSpPr>
        <p:spPr/>
        <p:txBody>
          <a:bodyPr/>
          <a:lstStyle/>
          <a:p>
            <a:fld id="{7E46E34C-DF4F-43C8-9B01-5546C481D7C1}" type="slidenum">
              <a:rPr lang="el-GR" smtClean="0"/>
              <a:t>120</a:t>
            </a:fld>
            <a:endParaRPr lang="el-GR"/>
          </a:p>
        </p:txBody>
      </p:sp>
      <p:sp>
        <p:nvSpPr>
          <p:cNvPr id="35" name="TextBox 34"/>
          <p:cNvSpPr txBox="1"/>
          <p:nvPr/>
        </p:nvSpPr>
        <p:spPr>
          <a:xfrm>
            <a:off x="1951148" y="2253890"/>
            <a:ext cx="5141132" cy="461665"/>
          </a:xfrm>
          <a:prstGeom prst="rect">
            <a:avLst/>
          </a:prstGeom>
          <a:noFill/>
        </p:spPr>
        <p:txBody>
          <a:bodyPr wrap="square" rtlCol="0">
            <a:spAutoFit/>
          </a:bodyPr>
          <a:lstStyle/>
          <a:p>
            <a:r>
              <a:rPr lang="en-US" sz="2400" b="1" dirty="0" err="1"/>
              <a:t>I</a:t>
            </a:r>
            <a:r>
              <a:rPr lang="en-US" sz="2400" b="1" baseline="-25000" dirty="0" err="1"/>
              <a:t>sorted</a:t>
            </a:r>
            <a:r>
              <a:rPr lang="en-US" sz="2400" b="1" dirty="0"/>
              <a:t> = { 10, 9, 8, 7, 6, 5, 4, 3, 2, 1 } </a:t>
            </a:r>
          </a:p>
        </p:txBody>
      </p:sp>
      <p:sp>
        <p:nvSpPr>
          <p:cNvPr id="37" name="Rectangle 36"/>
          <p:cNvSpPr/>
          <p:nvPr/>
        </p:nvSpPr>
        <p:spPr>
          <a:xfrm>
            <a:off x="5004515" y="2324468"/>
            <a:ext cx="432048" cy="3205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36339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4624"/>
            <a:ext cx="9144000" cy="789709"/>
          </a:xfrm>
        </p:spPr>
        <p:txBody>
          <a:bodyPr/>
          <a:lstStyle/>
          <a:p>
            <a:r>
              <a:rPr lang="en-US" dirty="0" smtClean="0"/>
              <a:t>Segment Parallelization</a:t>
            </a:r>
            <a:endParaRPr lang="el-GR"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graphicFrame>
        <p:nvGraphicFramePr>
          <p:cNvPr id="5" name="Table 55"/>
          <p:cNvGraphicFramePr>
            <a:graphicFrameLocks noGrp="1"/>
          </p:cNvGraphicFramePr>
          <p:nvPr>
            <p:extLst>
              <p:ext uri="{D42A27DB-BD31-4B8C-83A1-F6EECF244321}">
                <p14:modId xmlns:p14="http://schemas.microsoft.com/office/powerpoint/2010/main" val="3953374911"/>
              </p:ext>
            </p:extLst>
          </p:nvPr>
        </p:nvGraphicFramePr>
        <p:xfrm>
          <a:off x="2810463" y="3269552"/>
          <a:ext cx="400050" cy="111252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dirty="0" smtClean="0"/>
                        <a:t>9</a:t>
                      </a:r>
                      <a:endParaRPr lang="en-US" dirty="0"/>
                    </a:p>
                  </a:txBody>
                  <a:tcPr marL="68580" marR="68580"/>
                </a:tc>
              </a:tr>
              <a:tr h="370840">
                <a:tc>
                  <a:txBody>
                    <a:bodyPr/>
                    <a:lstStyle/>
                    <a:p>
                      <a:pPr algn="r"/>
                      <a:r>
                        <a:rPr lang="en-US" b="1" dirty="0" smtClean="0">
                          <a:solidFill>
                            <a:srgbClr val="C00000"/>
                          </a:solidFill>
                        </a:rPr>
                        <a:t>8</a:t>
                      </a:r>
                      <a:endParaRPr lang="en-US" b="1" dirty="0">
                        <a:solidFill>
                          <a:srgbClr val="C00000"/>
                        </a:solidFill>
                      </a:endParaRPr>
                    </a:p>
                  </a:txBody>
                  <a:tcPr marL="68580" marR="68580"/>
                </a:tc>
              </a:tr>
            </a:tbl>
          </a:graphicData>
        </a:graphic>
      </p:graphicFrame>
      <p:graphicFrame>
        <p:nvGraphicFramePr>
          <p:cNvPr id="6" name="Table 56"/>
          <p:cNvGraphicFramePr>
            <a:graphicFrameLocks noGrp="1"/>
          </p:cNvGraphicFramePr>
          <p:nvPr>
            <p:extLst>
              <p:ext uri="{D42A27DB-BD31-4B8C-83A1-F6EECF244321}">
                <p14:modId xmlns:p14="http://schemas.microsoft.com/office/powerpoint/2010/main" val="1549808721"/>
              </p:ext>
            </p:extLst>
          </p:nvPr>
        </p:nvGraphicFramePr>
        <p:xfrm>
          <a:off x="3210513" y="3269552"/>
          <a:ext cx="400050" cy="148336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dirty="0" smtClean="0"/>
                        <a:t>9</a:t>
                      </a:r>
                      <a:endParaRPr lang="en-US" dirty="0"/>
                    </a:p>
                  </a:txBody>
                  <a:tcPr marL="68580" marR="68580"/>
                </a:tc>
              </a:tr>
              <a:tr h="370840">
                <a:tc>
                  <a:txBody>
                    <a:bodyPr/>
                    <a:lstStyle/>
                    <a:p>
                      <a:pPr algn="r"/>
                      <a:r>
                        <a:rPr lang="en-US" dirty="0" smtClean="0"/>
                        <a:t>8</a:t>
                      </a:r>
                      <a:endParaRPr lang="en-US" dirty="0"/>
                    </a:p>
                  </a:txBody>
                  <a:tcPr marL="68580" marR="68580"/>
                </a:tc>
              </a:tr>
              <a:tr h="370840">
                <a:tc>
                  <a:txBody>
                    <a:bodyPr/>
                    <a:lstStyle/>
                    <a:p>
                      <a:pPr algn="r"/>
                      <a:r>
                        <a:rPr lang="en-US" b="1" dirty="0" smtClean="0">
                          <a:solidFill>
                            <a:srgbClr val="C00000"/>
                          </a:solidFill>
                        </a:rPr>
                        <a:t>7</a:t>
                      </a:r>
                    </a:p>
                  </a:txBody>
                  <a:tcPr marL="68580" marR="68580"/>
                </a:tc>
              </a:tr>
            </a:tbl>
          </a:graphicData>
        </a:graphic>
      </p:graphicFrame>
      <p:graphicFrame>
        <p:nvGraphicFramePr>
          <p:cNvPr id="7" name="Table 57"/>
          <p:cNvGraphicFramePr>
            <a:graphicFrameLocks noGrp="1"/>
          </p:cNvGraphicFramePr>
          <p:nvPr>
            <p:extLst>
              <p:ext uri="{D42A27DB-BD31-4B8C-83A1-F6EECF244321}">
                <p14:modId xmlns:p14="http://schemas.microsoft.com/office/powerpoint/2010/main" val="1462059042"/>
              </p:ext>
            </p:extLst>
          </p:nvPr>
        </p:nvGraphicFramePr>
        <p:xfrm>
          <a:off x="2410413" y="3269552"/>
          <a:ext cx="400050" cy="74168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b="1" dirty="0" smtClean="0">
                          <a:solidFill>
                            <a:srgbClr val="C00000"/>
                          </a:solidFill>
                        </a:rPr>
                        <a:t>9</a:t>
                      </a:r>
                      <a:endParaRPr lang="en-US" b="1" dirty="0">
                        <a:solidFill>
                          <a:srgbClr val="C00000"/>
                        </a:solidFill>
                      </a:endParaRPr>
                    </a:p>
                  </a:txBody>
                  <a:tcPr marL="68580" marR="68580"/>
                </a:tc>
              </a:tr>
            </a:tbl>
          </a:graphicData>
        </a:graphic>
      </p:graphicFrame>
      <p:graphicFrame>
        <p:nvGraphicFramePr>
          <p:cNvPr id="8" name="Table 58"/>
          <p:cNvGraphicFramePr>
            <a:graphicFrameLocks noGrp="1"/>
          </p:cNvGraphicFramePr>
          <p:nvPr>
            <p:extLst>
              <p:ext uri="{D42A27DB-BD31-4B8C-83A1-F6EECF244321}">
                <p14:modId xmlns:p14="http://schemas.microsoft.com/office/powerpoint/2010/main" val="4243459411"/>
              </p:ext>
            </p:extLst>
          </p:nvPr>
        </p:nvGraphicFramePr>
        <p:xfrm>
          <a:off x="1957805" y="3269552"/>
          <a:ext cx="452608" cy="369015"/>
        </p:xfrm>
        <a:graphic>
          <a:graphicData uri="http://schemas.openxmlformats.org/drawingml/2006/table">
            <a:tbl>
              <a:tblPr firstRow="1" bandRow="1">
                <a:tableStyleId>{5940675A-B579-460E-94D1-54222C63F5DA}</a:tableStyleId>
              </a:tblPr>
              <a:tblGrid>
                <a:gridCol w="452608"/>
              </a:tblGrid>
              <a:tr h="369015">
                <a:tc>
                  <a:txBody>
                    <a:bodyPr/>
                    <a:lstStyle/>
                    <a:p>
                      <a:r>
                        <a:rPr lang="en-US" b="1" dirty="0" smtClean="0">
                          <a:solidFill>
                            <a:srgbClr val="C00000"/>
                          </a:solidFill>
                        </a:rPr>
                        <a:t>10</a:t>
                      </a:r>
                      <a:endParaRPr lang="en-US" b="1" dirty="0">
                        <a:solidFill>
                          <a:srgbClr val="C00000"/>
                        </a:solidFill>
                      </a:endParaRPr>
                    </a:p>
                  </a:txBody>
                  <a:tcPr marL="68580" marR="68580"/>
                </a:tc>
              </a:tr>
            </a:tbl>
          </a:graphicData>
        </a:graphic>
      </p:graphicFrame>
      <p:sp>
        <p:nvSpPr>
          <p:cNvPr id="9" name="TextBox 8"/>
          <p:cNvSpPr txBox="1"/>
          <p:nvPr/>
        </p:nvSpPr>
        <p:spPr>
          <a:xfrm>
            <a:off x="842565" y="3256807"/>
            <a:ext cx="1240209" cy="369332"/>
          </a:xfrm>
          <a:prstGeom prst="rect">
            <a:avLst/>
          </a:prstGeom>
          <a:noFill/>
        </p:spPr>
        <p:txBody>
          <a:bodyPr wrap="square" rtlCol="0">
            <a:spAutoFit/>
          </a:bodyPr>
          <a:lstStyle/>
          <a:p>
            <a:r>
              <a:rPr lang="en-US" dirty="0" smtClean="0"/>
              <a:t>Segment1</a:t>
            </a:r>
            <a:endParaRPr lang="en-US" dirty="0"/>
          </a:p>
        </p:txBody>
      </p:sp>
      <p:sp>
        <p:nvSpPr>
          <p:cNvPr id="10" name="TextBox 9"/>
          <p:cNvSpPr txBox="1"/>
          <p:nvPr/>
        </p:nvSpPr>
        <p:spPr>
          <a:xfrm>
            <a:off x="842565" y="3626139"/>
            <a:ext cx="1240209" cy="369332"/>
          </a:xfrm>
          <a:prstGeom prst="rect">
            <a:avLst/>
          </a:prstGeom>
          <a:noFill/>
        </p:spPr>
        <p:txBody>
          <a:bodyPr wrap="square" rtlCol="0">
            <a:spAutoFit/>
          </a:bodyPr>
          <a:lstStyle/>
          <a:p>
            <a:r>
              <a:rPr lang="en-US" dirty="0" smtClean="0"/>
              <a:t>Segment2</a:t>
            </a:r>
            <a:endParaRPr lang="en-US" dirty="0"/>
          </a:p>
        </p:txBody>
      </p:sp>
      <p:sp>
        <p:nvSpPr>
          <p:cNvPr id="11" name="TextBox 10"/>
          <p:cNvSpPr txBox="1"/>
          <p:nvPr/>
        </p:nvSpPr>
        <p:spPr>
          <a:xfrm>
            <a:off x="842565" y="3995471"/>
            <a:ext cx="1240209" cy="369332"/>
          </a:xfrm>
          <a:prstGeom prst="rect">
            <a:avLst/>
          </a:prstGeom>
          <a:noFill/>
        </p:spPr>
        <p:txBody>
          <a:bodyPr wrap="square" rtlCol="0">
            <a:spAutoFit/>
          </a:bodyPr>
          <a:lstStyle/>
          <a:p>
            <a:r>
              <a:rPr lang="en-US" dirty="0" smtClean="0"/>
              <a:t>Segment3</a:t>
            </a:r>
            <a:endParaRPr lang="en-US" dirty="0"/>
          </a:p>
        </p:txBody>
      </p:sp>
      <p:sp>
        <p:nvSpPr>
          <p:cNvPr id="12" name="TextBox 11"/>
          <p:cNvSpPr txBox="1"/>
          <p:nvPr/>
        </p:nvSpPr>
        <p:spPr>
          <a:xfrm>
            <a:off x="842565" y="4364803"/>
            <a:ext cx="1240209" cy="369332"/>
          </a:xfrm>
          <a:prstGeom prst="rect">
            <a:avLst/>
          </a:prstGeom>
          <a:noFill/>
        </p:spPr>
        <p:txBody>
          <a:bodyPr wrap="square" rtlCol="0">
            <a:spAutoFit/>
          </a:bodyPr>
          <a:lstStyle/>
          <a:p>
            <a:r>
              <a:rPr lang="en-US" dirty="0" smtClean="0"/>
              <a:t>Segment4</a:t>
            </a:r>
            <a:endParaRPr lang="en-US" dirty="0"/>
          </a:p>
        </p:txBody>
      </p:sp>
      <p:graphicFrame>
        <p:nvGraphicFramePr>
          <p:cNvPr id="13" name="Table 63"/>
          <p:cNvGraphicFramePr>
            <a:graphicFrameLocks noGrp="1"/>
          </p:cNvGraphicFramePr>
          <p:nvPr>
            <p:extLst>
              <p:ext uri="{D42A27DB-BD31-4B8C-83A1-F6EECF244321}">
                <p14:modId xmlns:p14="http://schemas.microsoft.com/office/powerpoint/2010/main" val="4193640312"/>
              </p:ext>
            </p:extLst>
          </p:nvPr>
        </p:nvGraphicFramePr>
        <p:xfrm>
          <a:off x="4010613" y="3269552"/>
          <a:ext cx="400050" cy="1483360"/>
        </p:xfrm>
        <a:graphic>
          <a:graphicData uri="http://schemas.openxmlformats.org/drawingml/2006/table">
            <a:tbl>
              <a:tblPr firstRow="1" bandRow="1">
                <a:tableStyleId>{5940675A-B579-460E-94D1-54222C63F5DA}</a:tableStyleId>
              </a:tblPr>
              <a:tblGrid>
                <a:gridCol w="200025"/>
                <a:gridCol w="200025"/>
              </a:tblGrid>
              <a:tr h="370840">
                <a:tc gridSpan="2">
                  <a:txBody>
                    <a:bodyPr/>
                    <a:lstStyle/>
                    <a:p>
                      <a:pPr algn="r"/>
                      <a:r>
                        <a:rPr lang="en-US" dirty="0" smtClean="0"/>
                        <a:t>10</a:t>
                      </a:r>
                      <a:endParaRPr lang="en-US" dirty="0"/>
                    </a:p>
                  </a:txBody>
                  <a:tcPr marL="68580" marR="68580"/>
                </a:tc>
                <a:tc hMerge="1">
                  <a:txBody>
                    <a:bodyPr/>
                    <a:lstStyle/>
                    <a:p>
                      <a:endParaRPr lang="en-US"/>
                    </a:p>
                  </a:txBody>
                  <a:tcPr/>
                </a:tc>
              </a:tr>
              <a:tr h="370840">
                <a:tc gridSpan="2">
                  <a:txBody>
                    <a:bodyPr/>
                    <a:lstStyle/>
                    <a:p>
                      <a:pPr algn="r"/>
                      <a:r>
                        <a:rPr lang="en-US" b="1" dirty="0" smtClean="0">
                          <a:solidFill>
                            <a:srgbClr val="C00000"/>
                          </a:solidFill>
                        </a:rPr>
                        <a:t>9</a:t>
                      </a:r>
                      <a:endParaRPr lang="en-US" b="1" dirty="0">
                        <a:solidFill>
                          <a:srgbClr val="C00000"/>
                        </a:solidFill>
                      </a:endParaRPr>
                    </a:p>
                  </a:txBody>
                  <a:tcPr marL="68580" marR="68580"/>
                </a:tc>
                <a:tc hMerge="1">
                  <a:txBody>
                    <a:bodyPr/>
                    <a:lstStyle/>
                    <a:p>
                      <a:endParaRPr lang="en-US"/>
                    </a:p>
                  </a:txBody>
                  <a:tcPr/>
                </a:tc>
              </a:tr>
              <a:tr h="370840">
                <a:tc>
                  <a:txBody>
                    <a:bodyPr/>
                    <a:lstStyle/>
                    <a:p>
                      <a:pPr algn="r"/>
                      <a:r>
                        <a:rPr lang="en-US" b="0" dirty="0" smtClean="0"/>
                        <a:t>5</a:t>
                      </a:r>
                      <a:endParaRPr lang="en-US" b="0" dirty="0"/>
                    </a:p>
                  </a:txBody>
                  <a:tcPr marL="68580" marR="68580"/>
                </a:tc>
                <a:tc>
                  <a:txBody>
                    <a:bodyPr/>
                    <a:lstStyle/>
                    <a:p>
                      <a:pPr algn="r"/>
                      <a:r>
                        <a:rPr lang="en-US" dirty="0" smtClean="0"/>
                        <a:t>8</a:t>
                      </a:r>
                      <a:endParaRPr lang="en-US" dirty="0"/>
                    </a:p>
                  </a:txBody>
                  <a:tcPr marL="68580" marR="68580"/>
                </a:tc>
              </a:tr>
              <a:tr h="370840">
                <a:tc>
                  <a:txBody>
                    <a:bodyPr/>
                    <a:lstStyle/>
                    <a:p>
                      <a:pPr algn="r"/>
                      <a:r>
                        <a:rPr lang="en-US" b="0" dirty="0" smtClean="0"/>
                        <a:t>6</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7</a:t>
                      </a:r>
                    </a:p>
                  </a:txBody>
                  <a:tcPr marL="68580" marR="68580"/>
                </a:tc>
              </a:tr>
            </a:tbl>
          </a:graphicData>
        </a:graphic>
      </p:graphicFrame>
      <p:graphicFrame>
        <p:nvGraphicFramePr>
          <p:cNvPr id="14" name="Table 64"/>
          <p:cNvGraphicFramePr>
            <a:graphicFrameLocks noGrp="1"/>
          </p:cNvGraphicFramePr>
          <p:nvPr>
            <p:extLst>
              <p:ext uri="{D42A27DB-BD31-4B8C-83A1-F6EECF244321}">
                <p14:modId xmlns:p14="http://schemas.microsoft.com/office/powerpoint/2010/main" val="2469279670"/>
              </p:ext>
            </p:extLst>
          </p:nvPr>
        </p:nvGraphicFramePr>
        <p:xfrm>
          <a:off x="4408198" y="3269553"/>
          <a:ext cx="457009" cy="1487024"/>
        </p:xfrm>
        <a:graphic>
          <a:graphicData uri="http://schemas.openxmlformats.org/drawingml/2006/table">
            <a:tbl>
              <a:tblPr firstRow="1" bandRow="1">
                <a:tableStyleId>{5940675A-B579-460E-94D1-54222C63F5DA}</a:tableStyleId>
              </a:tblPr>
              <a:tblGrid>
                <a:gridCol w="237490"/>
                <a:gridCol w="219519"/>
              </a:tblGrid>
              <a:tr h="369115">
                <a:tc gridSpan="2">
                  <a:txBody>
                    <a:bodyPr/>
                    <a:lstStyle/>
                    <a:p>
                      <a:pPr algn="r"/>
                      <a:r>
                        <a:rPr lang="en-US" b="1" dirty="0" smtClean="0">
                          <a:solidFill>
                            <a:srgbClr val="C00000"/>
                          </a:solidFill>
                        </a:rPr>
                        <a:t>10</a:t>
                      </a:r>
                      <a:endParaRPr lang="en-US" b="1" dirty="0">
                        <a:solidFill>
                          <a:srgbClr val="C00000"/>
                        </a:solidFill>
                      </a:endParaRPr>
                    </a:p>
                  </a:txBody>
                  <a:tcPr marL="68580" marR="68580"/>
                </a:tc>
                <a:tc hMerge="1">
                  <a:txBody>
                    <a:bodyPr/>
                    <a:lstStyle/>
                    <a:p>
                      <a:endParaRPr lang="en-US"/>
                    </a:p>
                  </a:txBody>
                  <a:tcPr/>
                </a:tc>
              </a:tr>
              <a:tr h="360040">
                <a:tc>
                  <a:txBody>
                    <a:bodyPr/>
                    <a:lstStyle/>
                    <a:p>
                      <a:pPr algn="r"/>
                      <a:r>
                        <a:rPr lang="en-US" dirty="0" smtClean="0"/>
                        <a:t>4</a:t>
                      </a:r>
                      <a:endParaRPr lang="en-US" dirty="0"/>
                    </a:p>
                  </a:txBody>
                  <a:tcPr marL="68580" marR="68580"/>
                </a:tc>
                <a:tc>
                  <a:txBody>
                    <a:bodyPr/>
                    <a:lstStyle/>
                    <a:p>
                      <a:pPr algn="r"/>
                      <a:r>
                        <a:rPr lang="en-US" dirty="0" smtClean="0"/>
                        <a:t>9</a:t>
                      </a:r>
                      <a:endParaRPr lang="en-US" dirty="0"/>
                    </a:p>
                  </a:txBody>
                  <a:tcPr marL="68580" marR="68580"/>
                </a:tc>
              </a:tr>
              <a:tr h="354320">
                <a:tc>
                  <a:txBody>
                    <a:bodyPr/>
                    <a:lstStyle/>
                    <a:p>
                      <a:pPr algn="r"/>
                      <a:r>
                        <a:rPr lang="en-US" b="0" dirty="0" smtClean="0"/>
                        <a:t>5</a:t>
                      </a:r>
                      <a:endParaRPr lang="en-US" b="0" dirty="0"/>
                    </a:p>
                  </a:txBody>
                  <a:tcPr marL="68580" marR="68580"/>
                </a:tc>
                <a:tc>
                  <a:txBody>
                    <a:bodyPr/>
                    <a:lstStyle/>
                    <a:p>
                      <a:pPr algn="r"/>
                      <a:r>
                        <a:rPr lang="en-US" dirty="0" smtClean="0"/>
                        <a:t>8</a:t>
                      </a:r>
                      <a:endParaRPr lang="en-US" dirty="0"/>
                    </a:p>
                  </a:txBody>
                  <a:tcPr marL="68580" marR="68580"/>
                </a:tc>
              </a:tr>
              <a:tr h="386389">
                <a:tc>
                  <a:txBody>
                    <a:bodyPr/>
                    <a:lstStyle/>
                    <a:p>
                      <a:pPr algn="r"/>
                      <a:r>
                        <a:rPr lang="en-US" b="0" dirty="0" smtClean="0"/>
                        <a:t>6</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7</a:t>
                      </a:r>
                    </a:p>
                  </a:txBody>
                  <a:tcPr marL="68580" marR="68580"/>
                </a:tc>
              </a:tr>
            </a:tbl>
          </a:graphicData>
        </a:graphic>
      </p:graphicFrame>
      <p:graphicFrame>
        <p:nvGraphicFramePr>
          <p:cNvPr id="15" name="Table 65"/>
          <p:cNvGraphicFramePr>
            <a:graphicFrameLocks noGrp="1"/>
          </p:cNvGraphicFramePr>
          <p:nvPr>
            <p:extLst>
              <p:ext uri="{D42A27DB-BD31-4B8C-83A1-F6EECF244321}">
                <p14:modId xmlns:p14="http://schemas.microsoft.com/office/powerpoint/2010/main" val="884310370"/>
              </p:ext>
            </p:extLst>
          </p:nvPr>
        </p:nvGraphicFramePr>
        <p:xfrm>
          <a:off x="3610563" y="3269552"/>
          <a:ext cx="400050" cy="1483360"/>
        </p:xfrm>
        <a:graphic>
          <a:graphicData uri="http://schemas.openxmlformats.org/drawingml/2006/table">
            <a:tbl>
              <a:tblPr firstRow="1" bandRow="1">
                <a:tableStyleId>{5940675A-B579-460E-94D1-54222C63F5DA}</a:tableStyleId>
              </a:tblPr>
              <a:tblGrid>
                <a:gridCol w="200025"/>
                <a:gridCol w="200025"/>
              </a:tblGrid>
              <a:tr h="370840">
                <a:tc gridSpan="2">
                  <a:txBody>
                    <a:bodyPr/>
                    <a:lstStyle/>
                    <a:p>
                      <a:pPr algn="r"/>
                      <a:r>
                        <a:rPr lang="en-US" dirty="0" smtClean="0"/>
                        <a:t>10</a:t>
                      </a:r>
                      <a:endParaRPr lang="en-US" dirty="0"/>
                    </a:p>
                  </a:txBody>
                  <a:tcPr marL="68580" marR="68580"/>
                </a:tc>
                <a:tc hMerge="1">
                  <a:txBody>
                    <a:bodyPr/>
                    <a:lstStyle/>
                    <a:p>
                      <a:endParaRPr lang="en-US"/>
                    </a:p>
                  </a:txBody>
                  <a:tcPr/>
                </a:tc>
              </a:tr>
              <a:tr h="370840">
                <a:tc gridSpan="2">
                  <a:txBody>
                    <a:bodyPr/>
                    <a:lstStyle/>
                    <a:p>
                      <a:pPr algn="r"/>
                      <a:r>
                        <a:rPr lang="en-US" dirty="0" smtClean="0"/>
                        <a:t>9</a:t>
                      </a:r>
                      <a:endParaRPr lang="en-US" dirty="0"/>
                    </a:p>
                  </a:txBody>
                  <a:tcPr marL="68580" marR="68580"/>
                </a:tc>
                <a:tc hMerge="1">
                  <a:txBody>
                    <a:bodyPr/>
                    <a:lstStyle/>
                    <a:p>
                      <a:endParaRPr lang="en-US"/>
                    </a:p>
                  </a:txBody>
                  <a:tcPr/>
                </a:tc>
              </a:tr>
              <a:tr h="370840">
                <a:tc gridSpan="2">
                  <a:txBody>
                    <a:bodyPr/>
                    <a:lstStyle/>
                    <a:p>
                      <a:pPr algn="r"/>
                      <a:r>
                        <a:rPr lang="en-US" b="1" dirty="0" smtClean="0">
                          <a:solidFill>
                            <a:srgbClr val="C00000"/>
                          </a:solidFill>
                        </a:rPr>
                        <a:t>8</a:t>
                      </a:r>
                      <a:endParaRPr lang="en-US" b="1" dirty="0">
                        <a:solidFill>
                          <a:srgbClr val="C00000"/>
                        </a:solidFill>
                      </a:endParaRPr>
                    </a:p>
                  </a:txBody>
                  <a:tcPr marL="68580" marR="68580"/>
                </a:tc>
                <a:tc hMerge="1">
                  <a:txBody>
                    <a:bodyPr/>
                    <a:lstStyle/>
                    <a:p>
                      <a:endParaRPr lang="en-US"/>
                    </a:p>
                  </a:txBody>
                  <a:tcPr/>
                </a:tc>
              </a:tr>
              <a:tr h="370840">
                <a:tc>
                  <a:txBody>
                    <a:bodyPr/>
                    <a:lstStyle/>
                    <a:p>
                      <a:pPr algn="r"/>
                      <a:r>
                        <a:rPr lang="en-US" b="0" dirty="0" smtClean="0"/>
                        <a:t>6</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7</a:t>
                      </a:r>
                    </a:p>
                  </a:txBody>
                  <a:tcPr marL="68580" marR="68580"/>
                </a:tc>
              </a:tr>
            </a:tbl>
          </a:graphicData>
        </a:graphic>
      </p:graphicFrame>
      <p:graphicFrame>
        <p:nvGraphicFramePr>
          <p:cNvPr id="16" name="Table 66"/>
          <p:cNvGraphicFramePr>
            <a:graphicFrameLocks noGrp="1"/>
          </p:cNvGraphicFramePr>
          <p:nvPr>
            <p:extLst>
              <p:ext uri="{D42A27DB-BD31-4B8C-83A1-F6EECF244321}">
                <p14:modId xmlns:p14="http://schemas.microsoft.com/office/powerpoint/2010/main" val="3459868147"/>
              </p:ext>
            </p:extLst>
          </p:nvPr>
        </p:nvGraphicFramePr>
        <p:xfrm>
          <a:off x="4870486" y="3267702"/>
          <a:ext cx="726758" cy="1489380"/>
        </p:xfrm>
        <a:graphic>
          <a:graphicData uri="http://schemas.openxmlformats.org/drawingml/2006/table">
            <a:tbl>
              <a:tblPr firstRow="1" bandRow="1">
                <a:tableStyleId>{5940675A-B579-460E-94D1-54222C63F5DA}</a:tableStyleId>
              </a:tblPr>
              <a:tblGrid>
                <a:gridCol w="305435"/>
                <a:gridCol w="421323"/>
              </a:tblGrid>
              <a:tr h="370966">
                <a:tc>
                  <a:txBody>
                    <a:bodyPr/>
                    <a:lstStyle/>
                    <a:p>
                      <a:pPr algn="r"/>
                      <a:r>
                        <a:rPr lang="en-US" b="1" dirty="0" smtClean="0">
                          <a:solidFill>
                            <a:srgbClr val="00B050"/>
                          </a:solidFill>
                        </a:rPr>
                        <a:t>3</a:t>
                      </a:r>
                      <a:endParaRPr lang="en-US" b="1" dirty="0">
                        <a:solidFill>
                          <a:srgbClr val="00B050"/>
                        </a:solidFill>
                      </a:endParaRPr>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b="0" dirty="0" smtClean="0"/>
                        <a:t>10</a:t>
                      </a:r>
                    </a:p>
                  </a:txBody>
                  <a:tcPr marL="68580" marR="68580"/>
                </a:tc>
              </a:tr>
              <a:tr h="360040">
                <a:tc>
                  <a:txBody>
                    <a:bodyPr/>
                    <a:lstStyle/>
                    <a:p>
                      <a:pPr algn="r"/>
                      <a:r>
                        <a:rPr lang="en-US" b="0" dirty="0" smtClean="0"/>
                        <a:t>4</a:t>
                      </a:r>
                      <a:endParaRPr lang="en-US" b="0" dirty="0"/>
                    </a:p>
                  </a:txBody>
                  <a:tcPr marL="68580" marR="68580"/>
                </a:tc>
                <a:tc>
                  <a:txBody>
                    <a:bodyPr/>
                    <a:lstStyle/>
                    <a:p>
                      <a:pPr algn="r"/>
                      <a:r>
                        <a:rPr lang="en-US" dirty="0" smtClean="0"/>
                        <a:t>9</a:t>
                      </a:r>
                      <a:endParaRPr lang="en-US" dirty="0"/>
                    </a:p>
                  </a:txBody>
                  <a:tcPr marL="68580" marR="68580"/>
                </a:tc>
              </a:tr>
              <a:tr h="354320">
                <a:tc>
                  <a:txBody>
                    <a:bodyPr/>
                    <a:lstStyle/>
                    <a:p>
                      <a:pPr algn="r"/>
                      <a:r>
                        <a:rPr lang="en-US" b="0" dirty="0" smtClean="0"/>
                        <a:t>5</a:t>
                      </a:r>
                      <a:endParaRPr lang="en-US" b="0" dirty="0"/>
                    </a:p>
                  </a:txBody>
                  <a:tcPr marL="68580" marR="68580"/>
                </a:tc>
                <a:tc>
                  <a:txBody>
                    <a:bodyPr/>
                    <a:lstStyle/>
                    <a:p>
                      <a:pPr algn="r"/>
                      <a:r>
                        <a:rPr lang="en-US" dirty="0" smtClean="0"/>
                        <a:t>8</a:t>
                      </a:r>
                      <a:endParaRPr lang="en-US" dirty="0"/>
                    </a:p>
                  </a:txBody>
                  <a:tcPr marL="68580" marR="68580"/>
                </a:tc>
              </a:tr>
              <a:tr h="386894">
                <a:tc>
                  <a:txBody>
                    <a:bodyPr/>
                    <a:lstStyle/>
                    <a:p>
                      <a:pPr algn="r"/>
                      <a:r>
                        <a:rPr lang="en-US" b="1" dirty="0" smtClean="0">
                          <a:solidFill>
                            <a:srgbClr val="C00000"/>
                          </a:solidFill>
                        </a:rPr>
                        <a:t>6</a:t>
                      </a:r>
                      <a:endParaRPr lang="en-US" b="1" dirty="0">
                        <a:solidFill>
                          <a:srgbClr val="C00000"/>
                        </a:solidFill>
                      </a:endParaRPr>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7</a:t>
                      </a:r>
                    </a:p>
                  </a:txBody>
                  <a:tcPr marL="68580" marR="68580"/>
                </a:tc>
              </a:tr>
            </a:tbl>
          </a:graphicData>
        </a:graphic>
      </p:graphicFrame>
      <p:sp>
        <p:nvSpPr>
          <p:cNvPr id="19" name="TextBox 18"/>
          <p:cNvSpPr txBox="1"/>
          <p:nvPr/>
        </p:nvSpPr>
        <p:spPr>
          <a:xfrm>
            <a:off x="1951148" y="2900221"/>
            <a:ext cx="452608" cy="369332"/>
          </a:xfrm>
          <a:prstGeom prst="rect">
            <a:avLst/>
          </a:prstGeom>
          <a:noFill/>
        </p:spPr>
        <p:txBody>
          <a:bodyPr wrap="square" rtlCol="0">
            <a:spAutoFit/>
          </a:bodyPr>
          <a:lstStyle/>
          <a:p>
            <a:pPr algn="ctr"/>
            <a:r>
              <a:rPr lang="en-US" dirty="0" smtClean="0"/>
              <a:t>It1</a:t>
            </a:r>
            <a:endParaRPr lang="en-US" dirty="0"/>
          </a:p>
        </p:txBody>
      </p:sp>
      <p:sp>
        <p:nvSpPr>
          <p:cNvPr id="20" name="TextBox 19"/>
          <p:cNvSpPr txBox="1"/>
          <p:nvPr/>
        </p:nvSpPr>
        <p:spPr>
          <a:xfrm>
            <a:off x="2339752" y="2900221"/>
            <a:ext cx="504990" cy="369332"/>
          </a:xfrm>
          <a:prstGeom prst="rect">
            <a:avLst/>
          </a:prstGeom>
          <a:noFill/>
        </p:spPr>
        <p:txBody>
          <a:bodyPr wrap="square" rtlCol="0">
            <a:spAutoFit/>
          </a:bodyPr>
          <a:lstStyle/>
          <a:p>
            <a:pPr algn="ctr"/>
            <a:r>
              <a:rPr lang="en-US" dirty="0" smtClean="0"/>
              <a:t>It2</a:t>
            </a:r>
            <a:endParaRPr lang="en-US" dirty="0"/>
          </a:p>
        </p:txBody>
      </p:sp>
      <p:sp>
        <p:nvSpPr>
          <p:cNvPr id="21" name="TextBox 20"/>
          <p:cNvSpPr txBox="1"/>
          <p:nvPr/>
        </p:nvSpPr>
        <p:spPr>
          <a:xfrm>
            <a:off x="2759042" y="2896059"/>
            <a:ext cx="504990" cy="369332"/>
          </a:xfrm>
          <a:prstGeom prst="rect">
            <a:avLst/>
          </a:prstGeom>
          <a:noFill/>
        </p:spPr>
        <p:txBody>
          <a:bodyPr wrap="square" rtlCol="0">
            <a:spAutoFit/>
          </a:bodyPr>
          <a:lstStyle/>
          <a:p>
            <a:pPr algn="ctr"/>
            <a:r>
              <a:rPr lang="en-US" dirty="0" smtClean="0"/>
              <a:t>It3</a:t>
            </a:r>
            <a:endParaRPr lang="en-US" dirty="0"/>
          </a:p>
        </p:txBody>
      </p:sp>
      <p:sp>
        <p:nvSpPr>
          <p:cNvPr id="22" name="TextBox 21"/>
          <p:cNvSpPr txBox="1"/>
          <p:nvPr/>
        </p:nvSpPr>
        <p:spPr>
          <a:xfrm>
            <a:off x="3131840" y="2898370"/>
            <a:ext cx="504990" cy="369332"/>
          </a:xfrm>
          <a:prstGeom prst="rect">
            <a:avLst/>
          </a:prstGeom>
          <a:noFill/>
        </p:spPr>
        <p:txBody>
          <a:bodyPr wrap="square" rtlCol="0">
            <a:spAutoFit/>
          </a:bodyPr>
          <a:lstStyle/>
          <a:p>
            <a:pPr algn="ctr"/>
            <a:r>
              <a:rPr lang="en-US" dirty="0" smtClean="0"/>
              <a:t>It4</a:t>
            </a:r>
            <a:endParaRPr lang="en-US" dirty="0"/>
          </a:p>
        </p:txBody>
      </p:sp>
      <p:sp>
        <p:nvSpPr>
          <p:cNvPr id="23" name="TextBox 22"/>
          <p:cNvSpPr txBox="1"/>
          <p:nvPr/>
        </p:nvSpPr>
        <p:spPr>
          <a:xfrm>
            <a:off x="3563888" y="2891833"/>
            <a:ext cx="504990" cy="369332"/>
          </a:xfrm>
          <a:prstGeom prst="rect">
            <a:avLst/>
          </a:prstGeom>
          <a:noFill/>
        </p:spPr>
        <p:txBody>
          <a:bodyPr wrap="square" rtlCol="0">
            <a:spAutoFit/>
          </a:bodyPr>
          <a:lstStyle/>
          <a:p>
            <a:pPr algn="ctr"/>
            <a:r>
              <a:rPr lang="en-US" dirty="0" smtClean="0"/>
              <a:t>It5</a:t>
            </a:r>
            <a:endParaRPr lang="en-US" dirty="0"/>
          </a:p>
        </p:txBody>
      </p:sp>
      <p:sp>
        <p:nvSpPr>
          <p:cNvPr id="24" name="TextBox 23"/>
          <p:cNvSpPr txBox="1"/>
          <p:nvPr/>
        </p:nvSpPr>
        <p:spPr>
          <a:xfrm>
            <a:off x="3951423" y="2898370"/>
            <a:ext cx="504990" cy="369332"/>
          </a:xfrm>
          <a:prstGeom prst="rect">
            <a:avLst/>
          </a:prstGeom>
          <a:noFill/>
        </p:spPr>
        <p:txBody>
          <a:bodyPr wrap="square" rtlCol="0">
            <a:spAutoFit/>
          </a:bodyPr>
          <a:lstStyle/>
          <a:p>
            <a:pPr algn="ctr"/>
            <a:r>
              <a:rPr lang="en-US" dirty="0" smtClean="0"/>
              <a:t>It6</a:t>
            </a:r>
            <a:endParaRPr lang="en-US" dirty="0"/>
          </a:p>
        </p:txBody>
      </p:sp>
      <p:sp>
        <p:nvSpPr>
          <p:cNvPr id="25" name="TextBox 24"/>
          <p:cNvSpPr txBox="1"/>
          <p:nvPr/>
        </p:nvSpPr>
        <p:spPr>
          <a:xfrm>
            <a:off x="4355976" y="2891552"/>
            <a:ext cx="504990" cy="369332"/>
          </a:xfrm>
          <a:prstGeom prst="rect">
            <a:avLst/>
          </a:prstGeom>
          <a:noFill/>
        </p:spPr>
        <p:txBody>
          <a:bodyPr wrap="square" rtlCol="0">
            <a:spAutoFit/>
          </a:bodyPr>
          <a:lstStyle/>
          <a:p>
            <a:pPr algn="ctr"/>
            <a:r>
              <a:rPr lang="en-US" dirty="0" smtClean="0"/>
              <a:t>It7</a:t>
            </a:r>
            <a:endParaRPr lang="en-US" dirty="0"/>
          </a:p>
        </p:txBody>
      </p:sp>
      <p:sp>
        <p:nvSpPr>
          <p:cNvPr id="26" name="TextBox 25"/>
          <p:cNvSpPr txBox="1"/>
          <p:nvPr/>
        </p:nvSpPr>
        <p:spPr>
          <a:xfrm>
            <a:off x="4860966" y="2890854"/>
            <a:ext cx="719146" cy="377654"/>
          </a:xfrm>
          <a:prstGeom prst="rect">
            <a:avLst/>
          </a:prstGeom>
          <a:noFill/>
        </p:spPr>
        <p:txBody>
          <a:bodyPr wrap="square" rtlCol="0">
            <a:spAutoFit/>
          </a:bodyPr>
          <a:lstStyle/>
          <a:p>
            <a:pPr algn="ctr"/>
            <a:r>
              <a:rPr lang="en-US" dirty="0" smtClean="0"/>
              <a:t>It8</a:t>
            </a:r>
            <a:endParaRPr lang="en-US" dirty="0"/>
          </a:p>
        </p:txBody>
      </p:sp>
      <p:sp>
        <p:nvSpPr>
          <p:cNvPr id="29" name="TextBox 28"/>
          <p:cNvSpPr txBox="1"/>
          <p:nvPr/>
        </p:nvSpPr>
        <p:spPr>
          <a:xfrm>
            <a:off x="827584" y="2887474"/>
            <a:ext cx="1240209" cy="367514"/>
          </a:xfrm>
          <a:prstGeom prst="rect">
            <a:avLst/>
          </a:prstGeom>
          <a:noFill/>
        </p:spPr>
        <p:txBody>
          <a:bodyPr wrap="square" rtlCol="0">
            <a:spAutoFit/>
          </a:bodyPr>
          <a:lstStyle/>
          <a:p>
            <a:r>
              <a:rPr lang="en-US" dirty="0" smtClean="0"/>
              <a:t>Iterations</a:t>
            </a:r>
            <a:endParaRPr lang="en-US" dirty="0"/>
          </a:p>
        </p:txBody>
      </p:sp>
      <p:sp>
        <p:nvSpPr>
          <p:cNvPr id="30" name="TextBox 29"/>
          <p:cNvSpPr txBox="1"/>
          <p:nvPr/>
        </p:nvSpPr>
        <p:spPr>
          <a:xfrm>
            <a:off x="7447758" y="2888552"/>
            <a:ext cx="1373735" cy="369332"/>
          </a:xfrm>
          <a:prstGeom prst="rect">
            <a:avLst/>
          </a:prstGeom>
          <a:noFill/>
        </p:spPr>
        <p:txBody>
          <a:bodyPr wrap="square" rtlCol="0">
            <a:spAutoFit/>
          </a:bodyPr>
          <a:lstStyle/>
          <a:p>
            <a:r>
              <a:rPr lang="en-US" dirty="0" smtClean="0"/>
              <a:t>Total Cost</a:t>
            </a:r>
            <a:endParaRPr lang="en-US" dirty="0"/>
          </a:p>
        </p:txBody>
      </p:sp>
      <p:sp>
        <p:nvSpPr>
          <p:cNvPr id="31" name="TextBox 30"/>
          <p:cNvSpPr txBox="1"/>
          <p:nvPr/>
        </p:nvSpPr>
        <p:spPr>
          <a:xfrm>
            <a:off x="7308304" y="3263360"/>
            <a:ext cx="571502" cy="369332"/>
          </a:xfrm>
          <a:prstGeom prst="rect">
            <a:avLst/>
          </a:prstGeom>
          <a:noFill/>
        </p:spPr>
        <p:txBody>
          <a:bodyPr wrap="square" rtlCol="0">
            <a:spAutoFit/>
          </a:bodyPr>
          <a:lstStyle/>
          <a:p>
            <a:pPr algn="r"/>
            <a:r>
              <a:rPr lang="en-US" dirty="0" smtClean="0"/>
              <a:t>13</a:t>
            </a:r>
            <a:endParaRPr lang="en-US" dirty="0"/>
          </a:p>
        </p:txBody>
      </p:sp>
      <p:sp>
        <p:nvSpPr>
          <p:cNvPr id="32" name="TextBox 31"/>
          <p:cNvSpPr txBox="1"/>
          <p:nvPr/>
        </p:nvSpPr>
        <p:spPr>
          <a:xfrm>
            <a:off x="7308304" y="3632692"/>
            <a:ext cx="571502" cy="369332"/>
          </a:xfrm>
          <a:prstGeom prst="rect">
            <a:avLst/>
          </a:prstGeom>
          <a:noFill/>
        </p:spPr>
        <p:txBody>
          <a:bodyPr wrap="square" rtlCol="0">
            <a:spAutoFit/>
          </a:bodyPr>
          <a:lstStyle/>
          <a:p>
            <a:pPr algn="r"/>
            <a:r>
              <a:rPr lang="en-US" dirty="0" smtClean="0"/>
              <a:t>13</a:t>
            </a:r>
            <a:endParaRPr lang="en-US" dirty="0"/>
          </a:p>
        </p:txBody>
      </p:sp>
      <p:sp>
        <p:nvSpPr>
          <p:cNvPr id="33" name="TextBox 32"/>
          <p:cNvSpPr txBox="1"/>
          <p:nvPr/>
        </p:nvSpPr>
        <p:spPr>
          <a:xfrm>
            <a:off x="7308304" y="4002024"/>
            <a:ext cx="571502" cy="369332"/>
          </a:xfrm>
          <a:prstGeom prst="rect">
            <a:avLst/>
          </a:prstGeom>
          <a:noFill/>
        </p:spPr>
        <p:txBody>
          <a:bodyPr wrap="square" rtlCol="0">
            <a:spAutoFit/>
          </a:bodyPr>
          <a:lstStyle/>
          <a:p>
            <a:pPr algn="r"/>
            <a:r>
              <a:rPr lang="en-US" dirty="0" smtClean="0"/>
              <a:t>13</a:t>
            </a:r>
            <a:endParaRPr lang="en-US" dirty="0"/>
          </a:p>
        </p:txBody>
      </p:sp>
      <p:sp>
        <p:nvSpPr>
          <p:cNvPr id="34" name="TextBox 33"/>
          <p:cNvSpPr txBox="1"/>
          <p:nvPr/>
        </p:nvSpPr>
        <p:spPr>
          <a:xfrm>
            <a:off x="7308304" y="4371356"/>
            <a:ext cx="571502" cy="369332"/>
          </a:xfrm>
          <a:prstGeom prst="rect">
            <a:avLst/>
          </a:prstGeom>
          <a:noFill/>
        </p:spPr>
        <p:txBody>
          <a:bodyPr wrap="square" rtlCol="0">
            <a:spAutoFit/>
          </a:bodyPr>
          <a:lstStyle/>
          <a:p>
            <a:pPr algn="r"/>
            <a:r>
              <a:rPr lang="en-US" dirty="0" smtClean="0"/>
              <a:t>13</a:t>
            </a:r>
            <a:endParaRPr lang="en-US" dirty="0"/>
          </a:p>
        </p:txBody>
      </p:sp>
      <p:sp>
        <p:nvSpPr>
          <p:cNvPr id="36" name="TextBox 35"/>
          <p:cNvSpPr txBox="1"/>
          <p:nvPr/>
        </p:nvSpPr>
        <p:spPr>
          <a:xfrm>
            <a:off x="2067793" y="928747"/>
            <a:ext cx="6020075" cy="1200329"/>
          </a:xfrm>
          <a:prstGeom prst="rect">
            <a:avLst/>
          </a:prstGeom>
          <a:noFill/>
        </p:spPr>
        <p:txBody>
          <a:bodyPr wrap="square" rtlCol="0">
            <a:spAutoFit/>
          </a:bodyPr>
          <a:lstStyle/>
          <a:p>
            <a:r>
              <a:rPr lang="en-US" sz="2400" b="1" dirty="0" smtClean="0"/>
              <a:t>Input: </a:t>
            </a:r>
          </a:p>
          <a:p>
            <a:pPr marL="342900" indent="-282575">
              <a:buFont typeface="Arial" pitchFamily="34" charset="0"/>
              <a:buChar char="•"/>
            </a:pPr>
            <a:r>
              <a:rPr lang="en-US" sz="2400" b="1" dirty="0" smtClean="0"/>
              <a:t>I </a:t>
            </a:r>
            <a:r>
              <a:rPr lang="en-US" sz="2400" b="1" dirty="0"/>
              <a:t>= { 3, 5, 10, 6, 1, 9, 2, 4, 7,  </a:t>
            </a:r>
            <a:r>
              <a:rPr lang="en-US" sz="2400" b="1" dirty="0" smtClean="0"/>
              <a:t>8 }</a:t>
            </a:r>
            <a:endParaRPr lang="en-US" sz="2400" b="1" dirty="0"/>
          </a:p>
          <a:p>
            <a:pPr marL="342900" indent="-282575">
              <a:buFont typeface="Arial" pitchFamily="34" charset="0"/>
              <a:buChar char="•"/>
            </a:pPr>
            <a:r>
              <a:rPr lang="en-US" sz="2400" b="1" dirty="0" smtClean="0"/>
              <a:t>number of segments (4)</a:t>
            </a:r>
            <a:endParaRPr lang="en-US" sz="2400" b="1" dirty="0"/>
          </a:p>
        </p:txBody>
      </p:sp>
      <p:sp>
        <p:nvSpPr>
          <p:cNvPr id="3" name="Slide Number Placeholder 2"/>
          <p:cNvSpPr>
            <a:spLocks noGrp="1"/>
          </p:cNvSpPr>
          <p:nvPr>
            <p:ph type="sldNum" sz="quarter" idx="12"/>
          </p:nvPr>
        </p:nvSpPr>
        <p:spPr/>
        <p:txBody>
          <a:bodyPr/>
          <a:lstStyle/>
          <a:p>
            <a:fld id="{7E46E34C-DF4F-43C8-9B01-5546C481D7C1}" type="slidenum">
              <a:rPr lang="el-GR" smtClean="0"/>
              <a:t>121</a:t>
            </a:fld>
            <a:endParaRPr lang="el-GR"/>
          </a:p>
        </p:txBody>
      </p:sp>
      <p:sp>
        <p:nvSpPr>
          <p:cNvPr id="35" name="TextBox 34"/>
          <p:cNvSpPr txBox="1"/>
          <p:nvPr/>
        </p:nvSpPr>
        <p:spPr>
          <a:xfrm>
            <a:off x="1951148" y="2253890"/>
            <a:ext cx="5141132" cy="461665"/>
          </a:xfrm>
          <a:prstGeom prst="rect">
            <a:avLst/>
          </a:prstGeom>
          <a:noFill/>
        </p:spPr>
        <p:txBody>
          <a:bodyPr wrap="square" rtlCol="0">
            <a:spAutoFit/>
          </a:bodyPr>
          <a:lstStyle/>
          <a:p>
            <a:r>
              <a:rPr lang="en-US" sz="2400" b="1" dirty="0" err="1"/>
              <a:t>I</a:t>
            </a:r>
            <a:r>
              <a:rPr lang="en-US" sz="2400" b="1" baseline="-25000" dirty="0" err="1"/>
              <a:t>sorted</a:t>
            </a:r>
            <a:r>
              <a:rPr lang="en-US" sz="2400" b="1" dirty="0"/>
              <a:t> = { 10, 9, 8, 7, 6, 5, 4, 3, 2, 1 } </a:t>
            </a:r>
          </a:p>
        </p:txBody>
      </p:sp>
      <p:sp>
        <p:nvSpPr>
          <p:cNvPr id="37" name="Rectangle 36"/>
          <p:cNvSpPr/>
          <p:nvPr/>
        </p:nvSpPr>
        <p:spPr>
          <a:xfrm>
            <a:off x="5259828" y="2338018"/>
            <a:ext cx="432048" cy="3205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36339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4624"/>
            <a:ext cx="9144000" cy="789709"/>
          </a:xfrm>
        </p:spPr>
        <p:txBody>
          <a:bodyPr/>
          <a:lstStyle/>
          <a:p>
            <a:r>
              <a:rPr lang="en-US" dirty="0" smtClean="0"/>
              <a:t>Segment Parallelization</a:t>
            </a:r>
            <a:endParaRPr lang="el-GR"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graphicFrame>
        <p:nvGraphicFramePr>
          <p:cNvPr id="5" name="Table 55"/>
          <p:cNvGraphicFramePr>
            <a:graphicFrameLocks noGrp="1"/>
          </p:cNvGraphicFramePr>
          <p:nvPr>
            <p:extLst>
              <p:ext uri="{D42A27DB-BD31-4B8C-83A1-F6EECF244321}">
                <p14:modId xmlns:p14="http://schemas.microsoft.com/office/powerpoint/2010/main" val="3953374911"/>
              </p:ext>
            </p:extLst>
          </p:nvPr>
        </p:nvGraphicFramePr>
        <p:xfrm>
          <a:off x="2810463" y="3269552"/>
          <a:ext cx="400050" cy="111252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dirty="0" smtClean="0"/>
                        <a:t>9</a:t>
                      </a:r>
                      <a:endParaRPr lang="en-US" dirty="0"/>
                    </a:p>
                  </a:txBody>
                  <a:tcPr marL="68580" marR="68580"/>
                </a:tc>
              </a:tr>
              <a:tr h="370840">
                <a:tc>
                  <a:txBody>
                    <a:bodyPr/>
                    <a:lstStyle/>
                    <a:p>
                      <a:pPr algn="r"/>
                      <a:r>
                        <a:rPr lang="en-US" b="1" dirty="0" smtClean="0">
                          <a:solidFill>
                            <a:srgbClr val="C00000"/>
                          </a:solidFill>
                        </a:rPr>
                        <a:t>8</a:t>
                      </a:r>
                      <a:endParaRPr lang="en-US" b="1" dirty="0">
                        <a:solidFill>
                          <a:srgbClr val="C00000"/>
                        </a:solidFill>
                      </a:endParaRPr>
                    </a:p>
                  </a:txBody>
                  <a:tcPr marL="68580" marR="68580"/>
                </a:tc>
              </a:tr>
            </a:tbl>
          </a:graphicData>
        </a:graphic>
      </p:graphicFrame>
      <p:graphicFrame>
        <p:nvGraphicFramePr>
          <p:cNvPr id="6" name="Table 56"/>
          <p:cNvGraphicFramePr>
            <a:graphicFrameLocks noGrp="1"/>
          </p:cNvGraphicFramePr>
          <p:nvPr>
            <p:extLst>
              <p:ext uri="{D42A27DB-BD31-4B8C-83A1-F6EECF244321}">
                <p14:modId xmlns:p14="http://schemas.microsoft.com/office/powerpoint/2010/main" val="1549808721"/>
              </p:ext>
            </p:extLst>
          </p:nvPr>
        </p:nvGraphicFramePr>
        <p:xfrm>
          <a:off x="3210513" y="3269552"/>
          <a:ext cx="400050" cy="148336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dirty="0" smtClean="0"/>
                        <a:t>9</a:t>
                      </a:r>
                      <a:endParaRPr lang="en-US" dirty="0"/>
                    </a:p>
                  </a:txBody>
                  <a:tcPr marL="68580" marR="68580"/>
                </a:tc>
              </a:tr>
              <a:tr h="370840">
                <a:tc>
                  <a:txBody>
                    <a:bodyPr/>
                    <a:lstStyle/>
                    <a:p>
                      <a:pPr algn="r"/>
                      <a:r>
                        <a:rPr lang="en-US" dirty="0" smtClean="0"/>
                        <a:t>8</a:t>
                      </a:r>
                      <a:endParaRPr lang="en-US" dirty="0"/>
                    </a:p>
                  </a:txBody>
                  <a:tcPr marL="68580" marR="68580"/>
                </a:tc>
              </a:tr>
              <a:tr h="370840">
                <a:tc>
                  <a:txBody>
                    <a:bodyPr/>
                    <a:lstStyle/>
                    <a:p>
                      <a:pPr algn="r"/>
                      <a:r>
                        <a:rPr lang="en-US" b="1" dirty="0" smtClean="0">
                          <a:solidFill>
                            <a:srgbClr val="C00000"/>
                          </a:solidFill>
                        </a:rPr>
                        <a:t>7</a:t>
                      </a:r>
                    </a:p>
                  </a:txBody>
                  <a:tcPr marL="68580" marR="68580"/>
                </a:tc>
              </a:tr>
            </a:tbl>
          </a:graphicData>
        </a:graphic>
      </p:graphicFrame>
      <p:graphicFrame>
        <p:nvGraphicFramePr>
          <p:cNvPr id="7" name="Table 57"/>
          <p:cNvGraphicFramePr>
            <a:graphicFrameLocks noGrp="1"/>
          </p:cNvGraphicFramePr>
          <p:nvPr>
            <p:extLst>
              <p:ext uri="{D42A27DB-BD31-4B8C-83A1-F6EECF244321}">
                <p14:modId xmlns:p14="http://schemas.microsoft.com/office/powerpoint/2010/main" val="1462059042"/>
              </p:ext>
            </p:extLst>
          </p:nvPr>
        </p:nvGraphicFramePr>
        <p:xfrm>
          <a:off x="2410413" y="3269552"/>
          <a:ext cx="400050" cy="74168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b="1" dirty="0" smtClean="0">
                          <a:solidFill>
                            <a:srgbClr val="C00000"/>
                          </a:solidFill>
                        </a:rPr>
                        <a:t>9</a:t>
                      </a:r>
                      <a:endParaRPr lang="en-US" b="1" dirty="0">
                        <a:solidFill>
                          <a:srgbClr val="C00000"/>
                        </a:solidFill>
                      </a:endParaRPr>
                    </a:p>
                  </a:txBody>
                  <a:tcPr marL="68580" marR="68580"/>
                </a:tc>
              </a:tr>
            </a:tbl>
          </a:graphicData>
        </a:graphic>
      </p:graphicFrame>
      <p:graphicFrame>
        <p:nvGraphicFramePr>
          <p:cNvPr id="8" name="Table 58"/>
          <p:cNvGraphicFramePr>
            <a:graphicFrameLocks noGrp="1"/>
          </p:cNvGraphicFramePr>
          <p:nvPr>
            <p:extLst>
              <p:ext uri="{D42A27DB-BD31-4B8C-83A1-F6EECF244321}">
                <p14:modId xmlns:p14="http://schemas.microsoft.com/office/powerpoint/2010/main" val="4243459411"/>
              </p:ext>
            </p:extLst>
          </p:nvPr>
        </p:nvGraphicFramePr>
        <p:xfrm>
          <a:off x="1957805" y="3269552"/>
          <a:ext cx="452608" cy="369015"/>
        </p:xfrm>
        <a:graphic>
          <a:graphicData uri="http://schemas.openxmlformats.org/drawingml/2006/table">
            <a:tbl>
              <a:tblPr firstRow="1" bandRow="1">
                <a:tableStyleId>{5940675A-B579-460E-94D1-54222C63F5DA}</a:tableStyleId>
              </a:tblPr>
              <a:tblGrid>
                <a:gridCol w="452608"/>
              </a:tblGrid>
              <a:tr h="369015">
                <a:tc>
                  <a:txBody>
                    <a:bodyPr/>
                    <a:lstStyle/>
                    <a:p>
                      <a:r>
                        <a:rPr lang="en-US" b="1" dirty="0" smtClean="0">
                          <a:solidFill>
                            <a:srgbClr val="C00000"/>
                          </a:solidFill>
                        </a:rPr>
                        <a:t>10</a:t>
                      </a:r>
                      <a:endParaRPr lang="en-US" b="1" dirty="0">
                        <a:solidFill>
                          <a:srgbClr val="C00000"/>
                        </a:solidFill>
                      </a:endParaRPr>
                    </a:p>
                  </a:txBody>
                  <a:tcPr marL="68580" marR="68580"/>
                </a:tc>
              </a:tr>
            </a:tbl>
          </a:graphicData>
        </a:graphic>
      </p:graphicFrame>
      <p:sp>
        <p:nvSpPr>
          <p:cNvPr id="9" name="TextBox 8"/>
          <p:cNvSpPr txBox="1"/>
          <p:nvPr/>
        </p:nvSpPr>
        <p:spPr>
          <a:xfrm>
            <a:off x="842565" y="3256807"/>
            <a:ext cx="1240209" cy="369332"/>
          </a:xfrm>
          <a:prstGeom prst="rect">
            <a:avLst/>
          </a:prstGeom>
          <a:noFill/>
        </p:spPr>
        <p:txBody>
          <a:bodyPr wrap="square" rtlCol="0">
            <a:spAutoFit/>
          </a:bodyPr>
          <a:lstStyle/>
          <a:p>
            <a:r>
              <a:rPr lang="en-US" dirty="0" smtClean="0"/>
              <a:t>Segment1</a:t>
            </a:r>
            <a:endParaRPr lang="en-US" dirty="0"/>
          </a:p>
        </p:txBody>
      </p:sp>
      <p:sp>
        <p:nvSpPr>
          <p:cNvPr id="10" name="TextBox 9"/>
          <p:cNvSpPr txBox="1"/>
          <p:nvPr/>
        </p:nvSpPr>
        <p:spPr>
          <a:xfrm>
            <a:off x="842565" y="3626139"/>
            <a:ext cx="1240209" cy="369332"/>
          </a:xfrm>
          <a:prstGeom prst="rect">
            <a:avLst/>
          </a:prstGeom>
          <a:noFill/>
        </p:spPr>
        <p:txBody>
          <a:bodyPr wrap="square" rtlCol="0">
            <a:spAutoFit/>
          </a:bodyPr>
          <a:lstStyle/>
          <a:p>
            <a:r>
              <a:rPr lang="en-US" dirty="0" smtClean="0"/>
              <a:t>Segment2</a:t>
            </a:r>
            <a:endParaRPr lang="en-US" dirty="0"/>
          </a:p>
        </p:txBody>
      </p:sp>
      <p:sp>
        <p:nvSpPr>
          <p:cNvPr id="11" name="TextBox 10"/>
          <p:cNvSpPr txBox="1"/>
          <p:nvPr/>
        </p:nvSpPr>
        <p:spPr>
          <a:xfrm>
            <a:off x="842565" y="3995471"/>
            <a:ext cx="1240209" cy="369332"/>
          </a:xfrm>
          <a:prstGeom prst="rect">
            <a:avLst/>
          </a:prstGeom>
          <a:noFill/>
        </p:spPr>
        <p:txBody>
          <a:bodyPr wrap="square" rtlCol="0">
            <a:spAutoFit/>
          </a:bodyPr>
          <a:lstStyle/>
          <a:p>
            <a:r>
              <a:rPr lang="en-US" dirty="0" smtClean="0"/>
              <a:t>Segment3</a:t>
            </a:r>
            <a:endParaRPr lang="en-US" dirty="0"/>
          </a:p>
        </p:txBody>
      </p:sp>
      <p:sp>
        <p:nvSpPr>
          <p:cNvPr id="12" name="TextBox 11"/>
          <p:cNvSpPr txBox="1"/>
          <p:nvPr/>
        </p:nvSpPr>
        <p:spPr>
          <a:xfrm>
            <a:off x="842565" y="4364803"/>
            <a:ext cx="1240209" cy="369332"/>
          </a:xfrm>
          <a:prstGeom prst="rect">
            <a:avLst/>
          </a:prstGeom>
          <a:noFill/>
        </p:spPr>
        <p:txBody>
          <a:bodyPr wrap="square" rtlCol="0">
            <a:spAutoFit/>
          </a:bodyPr>
          <a:lstStyle/>
          <a:p>
            <a:r>
              <a:rPr lang="en-US" dirty="0" smtClean="0"/>
              <a:t>Segment4</a:t>
            </a:r>
            <a:endParaRPr lang="en-US" dirty="0"/>
          </a:p>
        </p:txBody>
      </p:sp>
      <p:graphicFrame>
        <p:nvGraphicFramePr>
          <p:cNvPr id="13" name="Table 63"/>
          <p:cNvGraphicFramePr>
            <a:graphicFrameLocks noGrp="1"/>
          </p:cNvGraphicFramePr>
          <p:nvPr>
            <p:extLst>
              <p:ext uri="{D42A27DB-BD31-4B8C-83A1-F6EECF244321}">
                <p14:modId xmlns:p14="http://schemas.microsoft.com/office/powerpoint/2010/main" val="4193640312"/>
              </p:ext>
            </p:extLst>
          </p:nvPr>
        </p:nvGraphicFramePr>
        <p:xfrm>
          <a:off x="4010613" y="3269552"/>
          <a:ext cx="400050" cy="1483360"/>
        </p:xfrm>
        <a:graphic>
          <a:graphicData uri="http://schemas.openxmlformats.org/drawingml/2006/table">
            <a:tbl>
              <a:tblPr firstRow="1" bandRow="1">
                <a:tableStyleId>{5940675A-B579-460E-94D1-54222C63F5DA}</a:tableStyleId>
              </a:tblPr>
              <a:tblGrid>
                <a:gridCol w="200025"/>
                <a:gridCol w="200025"/>
              </a:tblGrid>
              <a:tr h="370840">
                <a:tc gridSpan="2">
                  <a:txBody>
                    <a:bodyPr/>
                    <a:lstStyle/>
                    <a:p>
                      <a:pPr algn="r"/>
                      <a:r>
                        <a:rPr lang="en-US" dirty="0" smtClean="0"/>
                        <a:t>10</a:t>
                      </a:r>
                      <a:endParaRPr lang="en-US" dirty="0"/>
                    </a:p>
                  </a:txBody>
                  <a:tcPr marL="68580" marR="68580"/>
                </a:tc>
                <a:tc hMerge="1">
                  <a:txBody>
                    <a:bodyPr/>
                    <a:lstStyle/>
                    <a:p>
                      <a:endParaRPr lang="en-US"/>
                    </a:p>
                  </a:txBody>
                  <a:tcPr/>
                </a:tc>
              </a:tr>
              <a:tr h="370840">
                <a:tc gridSpan="2">
                  <a:txBody>
                    <a:bodyPr/>
                    <a:lstStyle/>
                    <a:p>
                      <a:pPr algn="r"/>
                      <a:r>
                        <a:rPr lang="en-US" b="1" dirty="0" smtClean="0">
                          <a:solidFill>
                            <a:srgbClr val="C00000"/>
                          </a:solidFill>
                        </a:rPr>
                        <a:t>9</a:t>
                      </a:r>
                      <a:endParaRPr lang="en-US" b="1" dirty="0">
                        <a:solidFill>
                          <a:srgbClr val="C00000"/>
                        </a:solidFill>
                      </a:endParaRPr>
                    </a:p>
                  </a:txBody>
                  <a:tcPr marL="68580" marR="68580"/>
                </a:tc>
                <a:tc hMerge="1">
                  <a:txBody>
                    <a:bodyPr/>
                    <a:lstStyle/>
                    <a:p>
                      <a:endParaRPr lang="en-US"/>
                    </a:p>
                  </a:txBody>
                  <a:tcPr/>
                </a:tc>
              </a:tr>
              <a:tr h="370840">
                <a:tc>
                  <a:txBody>
                    <a:bodyPr/>
                    <a:lstStyle/>
                    <a:p>
                      <a:pPr algn="r"/>
                      <a:r>
                        <a:rPr lang="en-US" b="0" dirty="0" smtClean="0"/>
                        <a:t>5</a:t>
                      </a:r>
                      <a:endParaRPr lang="en-US" b="0" dirty="0"/>
                    </a:p>
                  </a:txBody>
                  <a:tcPr marL="68580" marR="68580"/>
                </a:tc>
                <a:tc>
                  <a:txBody>
                    <a:bodyPr/>
                    <a:lstStyle/>
                    <a:p>
                      <a:pPr algn="r"/>
                      <a:r>
                        <a:rPr lang="en-US" dirty="0" smtClean="0"/>
                        <a:t>8</a:t>
                      </a:r>
                      <a:endParaRPr lang="en-US" dirty="0"/>
                    </a:p>
                  </a:txBody>
                  <a:tcPr marL="68580" marR="68580"/>
                </a:tc>
              </a:tr>
              <a:tr h="370840">
                <a:tc>
                  <a:txBody>
                    <a:bodyPr/>
                    <a:lstStyle/>
                    <a:p>
                      <a:pPr algn="r"/>
                      <a:r>
                        <a:rPr lang="en-US" b="0" dirty="0" smtClean="0"/>
                        <a:t>6</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7</a:t>
                      </a:r>
                    </a:p>
                  </a:txBody>
                  <a:tcPr marL="68580" marR="68580"/>
                </a:tc>
              </a:tr>
            </a:tbl>
          </a:graphicData>
        </a:graphic>
      </p:graphicFrame>
      <p:graphicFrame>
        <p:nvGraphicFramePr>
          <p:cNvPr id="14" name="Table 64"/>
          <p:cNvGraphicFramePr>
            <a:graphicFrameLocks noGrp="1"/>
          </p:cNvGraphicFramePr>
          <p:nvPr>
            <p:extLst>
              <p:ext uri="{D42A27DB-BD31-4B8C-83A1-F6EECF244321}">
                <p14:modId xmlns:p14="http://schemas.microsoft.com/office/powerpoint/2010/main" val="2469279670"/>
              </p:ext>
            </p:extLst>
          </p:nvPr>
        </p:nvGraphicFramePr>
        <p:xfrm>
          <a:off x="4408198" y="3269553"/>
          <a:ext cx="457009" cy="1487024"/>
        </p:xfrm>
        <a:graphic>
          <a:graphicData uri="http://schemas.openxmlformats.org/drawingml/2006/table">
            <a:tbl>
              <a:tblPr firstRow="1" bandRow="1">
                <a:tableStyleId>{5940675A-B579-460E-94D1-54222C63F5DA}</a:tableStyleId>
              </a:tblPr>
              <a:tblGrid>
                <a:gridCol w="237490"/>
                <a:gridCol w="219519"/>
              </a:tblGrid>
              <a:tr h="369115">
                <a:tc gridSpan="2">
                  <a:txBody>
                    <a:bodyPr/>
                    <a:lstStyle/>
                    <a:p>
                      <a:pPr algn="r"/>
                      <a:r>
                        <a:rPr lang="en-US" b="1" dirty="0" smtClean="0">
                          <a:solidFill>
                            <a:srgbClr val="C00000"/>
                          </a:solidFill>
                        </a:rPr>
                        <a:t>10</a:t>
                      </a:r>
                      <a:endParaRPr lang="en-US" b="1" dirty="0">
                        <a:solidFill>
                          <a:srgbClr val="C00000"/>
                        </a:solidFill>
                      </a:endParaRPr>
                    </a:p>
                  </a:txBody>
                  <a:tcPr marL="68580" marR="68580"/>
                </a:tc>
                <a:tc hMerge="1">
                  <a:txBody>
                    <a:bodyPr/>
                    <a:lstStyle/>
                    <a:p>
                      <a:endParaRPr lang="en-US"/>
                    </a:p>
                  </a:txBody>
                  <a:tcPr/>
                </a:tc>
              </a:tr>
              <a:tr h="360040">
                <a:tc>
                  <a:txBody>
                    <a:bodyPr/>
                    <a:lstStyle/>
                    <a:p>
                      <a:pPr algn="r"/>
                      <a:r>
                        <a:rPr lang="en-US" dirty="0" smtClean="0"/>
                        <a:t>4</a:t>
                      </a:r>
                      <a:endParaRPr lang="en-US" dirty="0"/>
                    </a:p>
                  </a:txBody>
                  <a:tcPr marL="68580" marR="68580"/>
                </a:tc>
                <a:tc>
                  <a:txBody>
                    <a:bodyPr/>
                    <a:lstStyle/>
                    <a:p>
                      <a:pPr algn="r"/>
                      <a:r>
                        <a:rPr lang="en-US" dirty="0" smtClean="0"/>
                        <a:t>9</a:t>
                      </a:r>
                      <a:endParaRPr lang="en-US" dirty="0"/>
                    </a:p>
                  </a:txBody>
                  <a:tcPr marL="68580" marR="68580"/>
                </a:tc>
              </a:tr>
              <a:tr h="354320">
                <a:tc>
                  <a:txBody>
                    <a:bodyPr/>
                    <a:lstStyle/>
                    <a:p>
                      <a:pPr algn="r"/>
                      <a:r>
                        <a:rPr lang="en-US" b="0" dirty="0" smtClean="0"/>
                        <a:t>5</a:t>
                      </a:r>
                      <a:endParaRPr lang="en-US" b="0" dirty="0"/>
                    </a:p>
                  </a:txBody>
                  <a:tcPr marL="68580" marR="68580"/>
                </a:tc>
                <a:tc>
                  <a:txBody>
                    <a:bodyPr/>
                    <a:lstStyle/>
                    <a:p>
                      <a:pPr algn="r"/>
                      <a:r>
                        <a:rPr lang="en-US" dirty="0" smtClean="0"/>
                        <a:t>8</a:t>
                      </a:r>
                      <a:endParaRPr lang="en-US" dirty="0"/>
                    </a:p>
                  </a:txBody>
                  <a:tcPr marL="68580" marR="68580"/>
                </a:tc>
              </a:tr>
              <a:tr h="386389">
                <a:tc>
                  <a:txBody>
                    <a:bodyPr/>
                    <a:lstStyle/>
                    <a:p>
                      <a:pPr algn="r"/>
                      <a:r>
                        <a:rPr lang="en-US" b="0" dirty="0" smtClean="0"/>
                        <a:t>6</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7</a:t>
                      </a:r>
                    </a:p>
                  </a:txBody>
                  <a:tcPr marL="68580" marR="68580"/>
                </a:tc>
              </a:tr>
            </a:tbl>
          </a:graphicData>
        </a:graphic>
      </p:graphicFrame>
      <p:graphicFrame>
        <p:nvGraphicFramePr>
          <p:cNvPr id="15" name="Table 65"/>
          <p:cNvGraphicFramePr>
            <a:graphicFrameLocks noGrp="1"/>
          </p:cNvGraphicFramePr>
          <p:nvPr>
            <p:extLst>
              <p:ext uri="{D42A27DB-BD31-4B8C-83A1-F6EECF244321}">
                <p14:modId xmlns:p14="http://schemas.microsoft.com/office/powerpoint/2010/main" val="884310370"/>
              </p:ext>
            </p:extLst>
          </p:nvPr>
        </p:nvGraphicFramePr>
        <p:xfrm>
          <a:off x="3610563" y="3269552"/>
          <a:ext cx="400050" cy="1483360"/>
        </p:xfrm>
        <a:graphic>
          <a:graphicData uri="http://schemas.openxmlformats.org/drawingml/2006/table">
            <a:tbl>
              <a:tblPr firstRow="1" bandRow="1">
                <a:tableStyleId>{5940675A-B579-460E-94D1-54222C63F5DA}</a:tableStyleId>
              </a:tblPr>
              <a:tblGrid>
                <a:gridCol w="200025"/>
                <a:gridCol w="200025"/>
              </a:tblGrid>
              <a:tr h="370840">
                <a:tc gridSpan="2">
                  <a:txBody>
                    <a:bodyPr/>
                    <a:lstStyle/>
                    <a:p>
                      <a:pPr algn="r"/>
                      <a:r>
                        <a:rPr lang="en-US" dirty="0" smtClean="0"/>
                        <a:t>10</a:t>
                      </a:r>
                      <a:endParaRPr lang="en-US" dirty="0"/>
                    </a:p>
                  </a:txBody>
                  <a:tcPr marL="68580" marR="68580"/>
                </a:tc>
                <a:tc hMerge="1">
                  <a:txBody>
                    <a:bodyPr/>
                    <a:lstStyle/>
                    <a:p>
                      <a:endParaRPr lang="en-US"/>
                    </a:p>
                  </a:txBody>
                  <a:tcPr/>
                </a:tc>
              </a:tr>
              <a:tr h="370840">
                <a:tc gridSpan="2">
                  <a:txBody>
                    <a:bodyPr/>
                    <a:lstStyle/>
                    <a:p>
                      <a:pPr algn="r"/>
                      <a:r>
                        <a:rPr lang="en-US" dirty="0" smtClean="0"/>
                        <a:t>9</a:t>
                      </a:r>
                      <a:endParaRPr lang="en-US" dirty="0"/>
                    </a:p>
                  </a:txBody>
                  <a:tcPr marL="68580" marR="68580"/>
                </a:tc>
                <a:tc hMerge="1">
                  <a:txBody>
                    <a:bodyPr/>
                    <a:lstStyle/>
                    <a:p>
                      <a:endParaRPr lang="en-US"/>
                    </a:p>
                  </a:txBody>
                  <a:tcPr/>
                </a:tc>
              </a:tr>
              <a:tr h="370840">
                <a:tc gridSpan="2">
                  <a:txBody>
                    <a:bodyPr/>
                    <a:lstStyle/>
                    <a:p>
                      <a:pPr algn="r"/>
                      <a:r>
                        <a:rPr lang="en-US" b="1" dirty="0" smtClean="0">
                          <a:solidFill>
                            <a:srgbClr val="C00000"/>
                          </a:solidFill>
                        </a:rPr>
                        <a:t>8</a:t>
                      </a:r>
                      <a:endParaRPr lang="en-US" b="1" dirty="0">
                        <a:solidFill>
                          <a:srgbClr val="C00000"/>
                        </a:solidFill>
                      </a:endParaRPr>
                    </a:p>
                  </a:txBody>
                  <a:tcPr marL="68580" marR="68580"/>
                </a:tc>
                <a:tc hMerge="1">
                  <a:txBody>
                    <a:bodyPr/>
                    <a:lstStyle/>
                    <a:p>
                      <a:endParaRPr lang="en-US"/>
                    </a:p>
                  </a:txBody>
                  <a:tcPr/>
                </a:tc>
              </a:tr>
              <a:tr h="370840">
                <a:tc>
                  <a:txBody>
                    <a:bodyPr/>
                    <a:lstStyle/>
                    <a:p>
                      <a:pPr algn="r"/>
                      <a:r>
                        <a:rPr lang="en-US" b="0" dirty="0" smtClean="0"/>
                        <a:t>6</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7</a:t>
                      </a:r>
                    </a:p>
                  </a:txBody>
                  <a:tcPr marL="68580" marR="68580"/>
                </a:tc>
              </a:tr>
            </a:tbl>
          </a:graphicData>
        </a:graphic>
      </p:graphicFrame>
      <p:graphicFrame>
        <p:nvGraphicFramePr>
          <p:cNvPr id="16" name="Table 66"/>
          <p:cNvGraphicFramePr>
            <a:graphicFrameLocks noGrp="1"/>
          </p:cNvGraphicFramePr>
          <p:nvPr>
            <p:extLst>
              <p:ext uri="{D42A27DB-BD31-4B8C-83A1-F6EECF244321}">
                <p14:modId xmlns:p14="http://schemas.microsoft.com/office/powerpoint/2010/main" val="1682150113"/>
              </p:ext>
            </p:extLst>
          </p:nvPr>
        </p:nvGraphicFramePr>
        <p:xfrm>
          <a:off x="4870486" y="3267702"/>
          <a:ext cx="726758" cy="1489380"/>
        </p:xfrm>
        <a:graphic>
          <a:graphicData uri="http://schemas.openxmlformats.org/drawingml/2006/table">
            <a:tbl>
              <a:tblPr firstRow="1" bandRow="1">
                <a:tableStyleId>{5940675A-B579-460E-94D1-54222C63F5DA}</a:tableStyleId>
              </a:tblPr>
              <a:tblGrid>
                <a:gridCol w="305435"/>
                <a:gridCol w="421323"/>
              </a:tblGrid>
              <a:tr h="370966">
                <a:tc>
                  <a:txBody>
                    <a:bodyPr/>
                    <a:lstStyle/>
                    <a:p>
                      <a:pPr algn="r"/>
                      <a:r>
                        <a:rPr lang="en-US" b="0" dirty="0" smtClean="0"/>
                        <a:t>3</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b="0" dirty="0" smtClean="0"/>
                        <a:t>10</a:t>
                      </a:r>
                    </a:p>
                  </a:txBody>
                  <a:tcPr marL="68580" marR="68580"/>
                </a:tc>
              </a:tr>
              <a:tr h="360040">
                <a:tc>
                  <a:txBody>
                    <a:bodyPr/>
                    <a:lstStyle/>
                    <a:p>
                      <a:pPr algn="r"/>
                      <a:r>
                        <a:rPr lang="en-US" b="0" dirty="0" smtClean="0"/>
                        <a:t>4</a:t>
                      </a:r>
                      <a:endParaRPr lang="en-US" b="0" dirty="0"/>
                    </a:p>
                  </a:txBody>
                  <a:tcPr marL="68580" marR="68580"/>
                </a:tc>
                <a:tc>
                  <a:txBody>
                    <a:bodyPr/>
                    <a:lstStyle/>
                    <a:p>
                      <a:pPr algn="r"/>
                      <a:r>
                        <a:rPr lang="en-US" dirty="0" smtClean="0"/>
                        <a:t>9</a:t>
                      </a:r>
                      <a:endParaRPr lang="en-US" dirty="0"/>
                    </a:p>
                  </a:txBody>
                  <a:tcPr marL="68580" marR="68580"/>
                </a:tc>
              </a:tr>
              <a:tr h="354320">
                <a:tc>
                  <a:txBody>
                    <a:bodyPr/>
                    <a:lstStyle/>
                    <a:p>
                      <a:pPr algn="r"/>
                      <a:r>
                        <a:rPr lang="en-US" b="0" dirty="0" smtClean="0"/>
                        <a:t>5</a:t>
                      </a:r>
                      <a:endParaRPr lang="en-US" b="0" dirty="0"/>
                    </a:p>
                  </a:txBody>
                  <a:tcPr marL="68580" marR="68580"/>
                </a:tc>
                <a:tc>
                  <a:txBody>
                    <a:bodyPr/>
                    <a:lstStyle/>
                    <a:p>
                      <a:pPr algn="r"/>
                      <a:r>
                        <a:rPr lang="en-US" dirty="0" smtClean="0"/>
                        <a:t>8</a:t>
                      </a:r>
                      <a:endParaRPr lang="en-US" dirty="0"/>
                    </a:p>
                  </a:txBody>
                  <a:tcPr marL="68580" marR="68580"/>
                </a:tc>
              </a:tr>
              <a:tr h="386894">
                <a:tc>
                  <a:txBody>
                    <a:bodyPr/>
                    <a:lstStyle/>
                    <a:p>
                      <a:pPr algn="r"/>
                      <a:r>
                        <a:rPr lang="en-US" b="1" dirty="0" smtClean="0">
                          <a:solidFill>
                            <a:srgbClr val="C00000"/>
                          </a:solidFill>
                        </a:rPr>
                        <a:t>6</a:t>
                      </a:r>
                      <a:endParaRPr lang="en-US" b="1" dirty="0">
                        <a:solidFill>
                          <a:srgbClr val="C00000"/>
                        </a:solidFill>
                      </a:endParaRPr>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7</a:t>
                      </a:r>
                    </a:p>
                  </a:txBody>
                  <a:tcPr marL="68580" marR="68580"/>
                </a:tc>
              </a:tr>
            </a:tbl>
          </a:graphicData>
        </a:graphic>
      </p:graphicFrame>
      <p:graphicFrame>
        <p:nvGraphicFramePr>
          <p:cNvPr id="17" name="Table 67"/>
          <p:cNvGraphicFramePr>
            <a:graphicFrameLocks noGrp="1"/>
          </p:cNvGraphicFramePr>
          <p:nvPr>
            <p:extLst>
              <p:ext uri="{D42A27DB-BD31-4B8C-83A1-F6EECF244321}">
                <p14:modId xmlns:p14="http://schemas.microsoft.com/office/powerpoint/2010/main" val="2778018637"/>
              </p:ext>
            </p:extLst>
          </p:nvPr>
        </p:nvGraphicFramePr>
        <p:xfrm>
          <a:off x="5604098" y="3267640"/>
          <a:ext cx="809491" cy="1478852"/>
        </p:xfrm>
        <a:graphic>
          <a:graphicData uri="http://schemas.openxmlformats.org/drawingml/2006/table">
            <a:tbl>
              <a:tblPr firstRow="1" bandRow="1">
                <a:tableStyleId>{5940675A-B579-460E-94D1-54222C63F5DA}</a:tableStyleId>
              </a:tblPr>
              <a:tblGrid>
                <a:gridCol w="305435"/>
                <a:gridCol w="270629"/>
                <a:gridCol w="233427"/>
              </a:tblGrid>
              <a:tr h="371028">
                <a:tc>
                  <a:txBody>
                    <a:bodyPr/>
                    <a:lstStyle/>
                    <a:p>
                      <a:pPr algn="r"/>
                      <a:r>
                        <a:rPr lang="en-US" b="0" dirty="0" smtClean="0"/>
                        <a:t>3</a:t>
                      </a:r>
                      <a:endParaRPr lang="en-US" b="0" dirty="0"/>
                    </a:p>
                  </a:txBody>
                  <a:tcPr marL="68580" marR="68580"/>
                </a:tc>
                <a:tc gridSpan="2">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b="0" dirty="0" smtClean="0"/>
                        <a:t>10</a:t>
                      </a:r>
                    </a:p>
                  </a:txBody>
                  <a:tcPr marL="68580" marR="68580"/>
                </a:tc>
                <a:tc hMerge="1">
                  <a:txBody>
                    <a:bodyPr/>
                    <a:lstStyle/>
                    <a:p>
                      <a:endParaRPr lang="en-US"/>
                    </a:p>
                  </a:txBody>
                  <a:tcPr/>
                </a:tc>
              </a:tr>
              <a:tr h="360040">
                <a:tc>
                  <a:txBody>
                    <a:bodyPr/>
                    <a:lstStyle/>
                    <a:p>
                      <a:pPr algn="r"/>
                      <a:r>
                        <a:rPr lang="en-US" b="0" dirty="0" smtClean="0"/>
                        <a:t>4</a:t>
                      </a:r>
                      <a:endParaRPr lang="en-US" b="0" dirty="0"/>
                    </a:p>
                  </a:txBody>
                  <a:tcPr marL="68580" marR="68580"/>
                </a:tc>
                <a:tc gridSpan="2">
                  <a:txBody>
                    <a:bodyPr/>
                    <a:lstStyle/>
                    <a:p>
                      <a:pPr algn="r"/>
                      <a:r>
                        <a:rPr lang="en-US" dirty="0" smtClean="0"/>
                        <a:t>9</a:t>
                      </a:r>
                      <a:endParaRPr lang="en-US" dirty="0"/>
                    </a:p>
                  </a:txBody>
                  <a:tcPr marL="68580" marR="68580"/>
                </a:tc>
                <a:tc hMerge="1">
                  <a:txBody>
                    <a:bodyPr/>
                    <a:lstStyle/>
                    <a:p>
                      <a:endParaRPr lang="en-US"/>
                    </a:p>
                  </a:txBody>
                  <a:tcPr/>
                </a:tc>
              </a:tr>
              <a:tr h="338500">
                <a:tc>
                  <a:txBody>
                    <a:bodyPr/>
                    <a:lstStyle/>
                    <a:p>
                      <a:pPr algn="r"/>
                      <a:r>
                        <a:rPr lang="en-US" b="1" dirty="0" smtClean="0">
                          <a:solidFill>
                            <a:srgbClr val="C00000"/>
                          </a:solidFill>
                        </a:rPr>
                        <a:t>5</a:t>
                      </a:r>
                      <a:endParaRPr lang="en-US" b="1" dirty="0">
                        <a:solidFill>
                          <a:srgbClr val="C00000"/>
                        </a:solidFill>
                      </a:endParaRPr>
                    </a:p>
                  </a:txBody>
                  <a:tcPr marL="68580" marR="68580"/>
                </a:tc>
                <a:tc gridSpan="2">
                  <a:txBody>
                    <a:bodyPr/>
                    <a:lstStyle/>
                    <a:p>
                      <a:pPr algn="r"/>
                      <a:r>
                        <a:rPr lang="en-US" b="1" dirty="0" smtClean="0">
                          <a:solidFill>
                            <a:srgbClr val="C00000"/>
                          </a:solidFill>
                        </a:rPr>
                        <a:t>8</a:t>
                      </a:r>
                      <a:endParaRPr lang="en-US" b="1" dirty="0">
                        <a:solidFill>
                          <a:srgbClr val="C00000"/>
                        </a:solidFill>
                      </a:endParaRPr>
                    </a:p>
                  </a:txBody>
                  <a:tcPr marL="68580" marR="68580"/>
                </a:tc>
                <a:tc hMerge="1">
                  <a:txBody>
                    <a:bodyPr/>
                    <a:lstStyle/>
                    <a:p>
                      <a:endParaRPr lang="en-US"/>
                    </a:p>
                  </a:txBody>
                  <a:tcPr/>
                </a:tc>
              </a:tr>
              <a:tr h="376304">
                <a:tc>
                  <a:txBody>
                    <a:bodyPr/>
                    <a:lstStyle/>
                    <a:p>
                      <a:pPr algn="r"/>
                      <a:r>
                        <a:rPr lang="en-US" b="0" dirty="0" smtClean="0"/>
                        <a:t>6</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b="1" dirty="0" smtClean="0">
                          <a:solidFill>
                            <a:srgbClr val="00B050"/>
                          </a:solidFill>
                        </a:rPr>
                        <a:t>2</a:t>
                      </a:r>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7</a:t>
                      </a:r>
                    </a:p>
                  </a:txBody>
                  <a:tcPr marL="68580" marR="68580"/>
                </a:tc>
              </a:tr>
            </a:tbl>
          </a:graphicData>
        </a:graphic>
      </p:graphicFrame>
      <p:sp>
        <p:nvSpPr>
          <p:cNvPr id="19" name="TextBox 18"/>
          <p:cNvSpPr txBox="1"/>
          <p:nvPr/>
        </p:nvSpPr>
        <p:spPr>
          <a:xfrm>
            <a:off x="1951148" y="2900221"/>
            <a:ext cx="452608" cy="369332"/>
          </a:xfrm>
          <a:prstGeom prst="rect">
            <a:avLst/>
          </a:prstGeom>
          <a:noFill/>
        </p:spPr>
        <p:txBody>
          <a:bodyPr wrap="square" rtlCol="0">
            <a:spAutoFit/>
          </a:bodyPr>
          <a:lstStyle/>
          <a:p>
            <a:pPr algn="ctr"/>
            <a:r>
              <a:rPr lang="en-US" dirty="0" smtClean="0"/>
              <a:t>It1</a:t>
            </a:r>
            <a:endParaRPr lang="en-US" dirty="0"/>
          </a:p>
        </p:txBody>
      </p:sp>
      <p:sp>
        <p:nvSpPr>
          <p:cNvPr id="20" name="TextBox 19"/>
          <p:cNvSpPr txBox="1"/>
          <p:nvPr/>
        </p:nvSpPr>
        <p:spPr>
          <a:xfrm>
            <a:off x="2339752" y="2900221"/>
            <a:ext cx="504990" cy="369332"/>
          </a:xfrm>
          <a:prstGeom prst="rect">
            <a:avLst/>
          </a:prstGeom>
          <a:noFill/>
        </p:spPr>
        <p:txBody>
          <a:bodyPr wrap="square" rtlCol="0">
            <a:spAutoFit/>
          </a:bodyPr>
          <a:lstStyle/>
          <a:p>
            <a:pPr algn="ctr"/>
            <a:r>
              <a:rPr lang="en-US" dirty="0" smtClean="0"/>
              <a:t>It2</a:t>
            </a:r>
            <a:endParaRPr lang="en-US" dirty="0"/>
          </a:p>
        </p:txBody>
      </p:sp>
      <p:sp>
        <p:nvSpPr>
          <p:cNvPr id="21" name="TextBox 20"/>
          <p:cNvSpPr txBox="1"/>
          <p:nvPr/>
        </p:nvSpPr>
        <p:spPr>
          <a:xfrm>
            <a:off x="2759042" y="2896059"/>
            <a:ext cx="504990" cy="369332"/>
          </a:xfrm>
          <a:prstGeom prst="rect">
            <a:avLst/>
          </a:prstGeom>
          <a:noFill/>
        </p:spPr>
        <p:txBody>
          <a:bodyPr wrap="square" rtlCol="0">
            <a:spAutoFit/>
          </a:bodyPr>
          <a:lstStyle/>
          <a:p>
            <a:pPr algn="ctr"/>
            <a:r>
              <a:rPr lang="en-US" dirty="0" smtClean="0"/>
              <a:t>It3</a:t>
            </a:r>
            <a:endParaRPr lang="en-US" dirty="0"/>
          </a:p>
        </p:txBody>
      </p:sp>
      <p:sp>
        <p:nvSpPr>
          <p:cNvPr id="22" name="TextBox 21"/>
          <p:cNvSpPr txBox="1"/>
          <p:nvPr/>
        </p:nvSpPr>
        <p:spPr>
          <a:xfrm>
            <a:off x="3131840" y="2898370"/>
            <a:ext cx="504990" cy="369332"/>
          </a:xfrm>
          <a:prstGeom prst="rect">
            <a:avLst/>
          </a:prstGeom>
          <a:noFill/>
        </p:spPr>
        <p:txBody>
          <a:bodyPr wrap="square" rtlCol="0">
            <a:spAutoFit/>
          </a:bodyPr>
          <a:lstStyle/>
          <a:p>
            <a:pPr algn="ctr"/>
            <a:r>
              <a:rPr lang="en-US" dirty="0" smtClean="0"/>
              <a:t>It4</a:t>
            </a:r>
            <a:endParaRPr lang="en-US" dirty="0"/>
          </a:p>
        </p:txBody>
      </p:sp>
      <p:sp>
        <p:nvSpPr>
          <p:cNvPr id="23" name="TextBox 22"/>
          <p:cNvSpPr txBox="1"/>
          <p:nvPr/>
        </p:nvSpPr>
        <p:spPr>
          <a:xfrm>
            <a:off x="3563888" y="2891833"/>
            <a:ext cx="504990" cy="369332"/>
          </a:xfrm>
          <a:prstGeom prst="rect">
            <a:avLst/>
          </a:prstGeom>
          <a:noFill/>
        </p:spPr>
        <p:txBody>
          <a:bodyPr wrap="square" rtlCol="0">
            <a:spAutoFit/>
          </a:bodyPr>
          <a:lstStyle/>
          <a:p>
            <a:pPr algn="ctr"/>
            <a:r>
              <a:rPr lang="en-US" dirty="0" smtClean="0"/>
              <a:t>It5</a:t>
            </a:r>
            <a:endParaRPr lang="en-US" dirty="0"/>
          </a:p>
        </p:txBody>
      </p:sp>
      <p:sp>
        <p:nvSpPr>
          <p:cNvPr id="24" name="TextBox 23"/>
          <p:cNvSpPr txBox="1"/>
          <p:nvPr/>
        </p:nvSpPr>
        <p:spPr>
          <a:xfrm>
            <a:off x="3951423" y="2898370"/>
            <a:ext cx="504990" cy="369332"/>
          </a:xfrm>
          <a:prstGeom prst="rect">
            <a:avLst/>
          </a:prstGeom>
          <a:noFill/>
        </p:spPr>
        <p:txBody>
          <a:bodyPr wrap="square" rtlCol="0">
            <a:spAutoFit/>
          </a:bodyPr>
          <a:lstStyle/>
          <a:p>
            <a:pPr algn="ctr"/>
            <a:r>
              <a:rPr lang="en-US" dirty="0" smtClean="0"/>
              <a:t>It6</a:t>
            </a:r>
            <a:endParaRPr lang="en-US" dirty="0"/>
          </a:p>
        </p:txBody>
      </p:sp>
      <p:sp>
        <p:nvSpPr>
          <p:cNvPr id="25" name="TextBox 24"/>
          <p:cNvSpPr txBox="1"/>
          <p:nvPr/>
        </p:nvSpPr>
        <p:spPr>
          <a:xfrm>
            <a:off x="4355976" y="2891552"/>
            <a:ext cx="504990" cy="369332"/>
          </a:xfrm>
          <a:prstGeom prst="rect">
            <a:avLst/>
          </a:prstGeom>
          <a:noFill/>
        </p:spPr>
        <p:txBody>
          <a:bodyPr wrap="square" rtlCol="0">
            <a:spAutoFit/>
          </a:bodyPr>
          <a:lstStyle/>
          <a:p>
            <a:pPr algn="ctr"/>
            <a:r>
              <a:rPr lang="en-US" dirty="0" smtClean="0"/>
              <a:t>It7</a:t>
            </a:r>
            <a:endParaRPr lang="en-US" dirty="0"/>
          </a:p>
        </p:txBody>
      </p:sp>
      <p:sp>
        <p:nvSpPr>
          <p:cNvPr id="26" name="TextBox 25"/>
          <p:cNvSpPr txBox="1"/>
          <p:nvPr/>
        </p:nvSpPr>
        <p:spPr>
          <a:xfrm>
            <a:off x="4860966" y="2890854"/>
            <a:ext cx="719146" cy="377654"/>
          </a:xfrm>
          <a:prstGeom prst="rect">
            <a:avLst/>
          </a:prstGeom>
          <a:noFill/>
        </p:spPr>
        <p:txBody>
          <a:bodyPr wrap="square" rtlCol="0">
            <a:spAutoFit/>
          </a:bodyPr>
          <a:lstStyle/>
          <a:p>
            <a:pPr algn="ctr"/>
            <a:r>
              <a:rPr lang="en-US" dirty="0" smtClean="0"/>
              <a:t>It8</a:t>
            </a:r>
            <a:endParaRPr lang="en-US" dirty="0"/>
          </a:p>
        </p:txBody>
      </p:sp>
      <p:sp>
        <p:nvSpPr>
          <p:cNvPr id="27" name="TextBox 26"/>
          <p:cNvSpPr txBox="1"/>
          <p:nvPr/>
        </p:nvSpPr>
        <p:spPr>
          <a:xfrm>
            <a:off x="5580112" y="2877299"/>
            <a:ext cx="936104" cy="377654"/>
          </a:xfrm>
          <a:prstGeom prst="rect">
            <a:avLst/>
          </a:prstGeom>
          <a:noFill/>
        </p:spPr>
        <p:txBody>
          <a:bodyPr wrap="square" rtlCol="0">
            <a:spAutoFit/>
          </a:bodyPr>
          <a:lstStyle/>
          <a:p>
            <a:pPr algn="ctr"/>
            <a:r>
              <a:rPr lang="en-US" dirty="0" smtClean="0"/>
              <a:t>It9</a:t>
            </a:r>
            <a:endParaRPr lang="en-US" dirty="0"/>
          </a:p>
        </p:txBody>
      </p:sp>
      <p:sp>
        <p:nvSpPr>
          <p:cNvPr id="29" name="TextBox 28"/>
          <p:cNvSpPr txBox="1"/>
          <p:nvPr/>
        </p:nvSpPr>
        <p:spPr>
          <a:xfrm>
            <a:off x="827584" y="2887474"/>
            <a:ext cx="1240209" cy="367514"/>
          </a:xfrm>
          <a:prstGeom prst="rect">
            <a:avLst/>
          </a:prstGeom>
          <a:noFill/>
        </p:spPr>
        <p:txBody>
          <a:bodyPr wrap="square" rtlCol="0">
            <a:spAutoFit/>
          </a:bodyPr>
          <a:lstStyle/>
          <a:p>
            <a:r>
              <a:rPr lang="en-US" dirty="0" smtClean="0"/>
              <a:t>Iterations</a:t>
            </a:r>
            <a:endParaRPr lang="en-US" dirty="0"/>
          </a:p>
        </p:txBody>
      </p:sp>
      <p:sp>
        <p:nvSpPr>
          <p:cNvPr id="30" name="TextBox 29"/>
          <p:cNvSpPr txBox="1"/>
          <p:nvPr/>
        </p:nvSpPr>
        <p:spPr>
          <a:xfrm>
            <a:off x="7447758" y="2888552"/>
            <a:ext cx="1373735" cy="369332"/>
          </a:xfrm>
          <a:prstGeom prst="rect">
            <a:avLst/>
          </a:prstGeom>
          <a:noFill/>
        </p:spPr>
        <p:txBody>
          <a:bodyPr wrap="square" rtlCol="0">
            <a:spAutoFit/>
          </a:bodyPr>
          <a:lstStyle/>
          <a:p>
            <a:r>
              <a:rPr lang="en-US" dirty="0" smtClean="0"/>
              <a:t>Total Cost</a:t>
            </a:r>
            <a:endParaRPr lang="en-US" dirty="0"/>
          </a:p>
        </p:txBody>
      </p:sp>
      <p:sp>
        <p:nvSpPr>
          <p:cNvPr id="31" name="TextBox 30"/>
          <p:cNvSpPr txBox="1"/>
          <p:nvPr/>
        </p:nvSpPr>
        <p:spPr>
          <a:xfrm>
            <a:off x="7308304" y="3263360"/>
            <a:ext cx="571502" cy="369332"/>
          </a:xfrm>
          <a:prstGeom prst="rect">
            <a:avLst/>
          </a:prstGeom>
          <a:noFill/>
        </p:spPr>
        <p:txBody>
          <a:bodyPr wrap="square" rtlCol="0">
            <a:spAutoFit/>
          </a:bodyPr>
          <a:lstStyle/>
          <a:p>
            <a:pPr algn="r"/>
            <a:r>
              <a:rPr lang="en-US" dirty="0" smtClean="0"/>
              <a:t>13</a:t>
            </a:r>
            <a:endParaRPr lang="en-US" dirty="0"/>
          </a:p>
        </p:txBody>
      </p:sp>
      <p:sp>
        <p:nvSpPr>
          <p:cNvPr id="32" name="TextBox 31"/>
          <p:cNvSpPr txBox="1"/>
          <p:nvPr/>
        </p:nvSpPr>
        <p:spPr>
          <a:xfrm>
            <a:off x="7308304" y="3632692"/>
            <a:ext cx="571502" cy="369332"/>
          </a:xfrm>
          <a:prstGeom prst="rect">
            <a:avLst/>
          </a:prstGeom>
          <a:noFill/>
        </p:spPr>
        <p:txBody>
          <a:bodyPr wrap="square" rtlCol="0">
            <a:spAutoFit/>
          </a:bodyPr>
          <a:lstStyle/>
          <a:p>
            <a:pPr algn="r"/>
            <a:r>
              <a:rPr lang="en-US" dirty="0" smtClean="0"/>
              <a:t>13</a:t>
            </a:r>
            <a:endParaRPr lang="en-US" dirty="0"/>
          </a:p>
        </p:txBody>
      </p:sp>
      <p:sp>
        <p:nvSpPr>
          <p:cNvPr id="33" name="TextBox 32"/>
          <p:cNvSpPr txBox="1"/>
          <p:nvPr/>
        </p:nvSpPr>
        <p:spPr>
          <a:xfrm>
            <a:off x="7308304" y="4002024"/>
            <a:ext cx="571502" cy="369332"/>
          </a:xfrm>
          <a:prstGeom prst="rect">
            <a:avLst/>
          </a:prstGeom>
          <a:noFill/>
        </p:spPr>
        <p:txBody>
          <a:bodyPr wrap="square" rtlCol="0">
            <a:spAutoFit/>
          </a:bodyPr>
          <a:lstStyle/>
          <a:p>
            <a:pPr algn="r"/>
            <a:r>
              <a:rPr lang="en-US" dirty="0" smtClean="0"/>
              <a:t>13</a:t>
            </a:r>
            <a:endParaRPr lang="en-US" dirty="0"/>
          </a:p>
        </p:txBody>
      </p:sp>
      <p:sp>
        <p:nvSpPr>
          <p:cNvPr id="34" name="TextBox 33"/>
          <p:cNvSpPr txBox="1"/>
          <p:nvPr/>
        </p:nvSpPr>
        <p:spPr>
          <a:xfrm>
            <a:off x="7308304" y="4371356"/>
            <a:ext cx="571502" cy="369332"/>
          </a:xfrm>
          <a:prstGeom prst="rect">
            <a:avLst/>
          </a:prstGeom>
          <a:noFill/>
        </p:spPr>
        <p:txBody>
          <a:bodyPr wrap="square" rtlCol="0">
            <a:spAutoFit/>
          </a:bodyPr>
          <a:lstStyle/>
          <a:p>
            <a:pPr algn="r"/>
            <a:r>
              <a:rPr lang="en-US" dirty="0" smtClean="0"/>
              <a:t>15</a:t>
            </a:r>
            <a:endParaRPr lang="en-US" dirty="0"/>
          </a:p>
        </p:txBody>
      </p:sp>
      <p:sp>
        <p:nvSpPr>
          <p:cNvPr id="36" name="TextBox 35"/>
          <p:cNvSpPr txBox="1"/>
          <p:nvPr/>
        </p:nvSpPr>
        <p:spPr>
          <a:xfrm>
            <a:off x="2067793" y="928747"/>
            <a:ext cx="6020075" cy="1200329"/>
          </a:xfrm>
          <a:prstGeom prst="rect">
            <a:avLst/>
          </a:prstGeom>
          <a:noFill/>
        </p:spPr>
        <p:txBody>
          <a:bodyPr wrap="square" rtlCol="0">
            <a:spAutoFit/>
          </a:bodyPr>
          <a:lstStyle/>
          <a:p>
            <a:r>
              <a:rPr lang="en-US" sz="2400" b="1" dirty="0" smtClean="0"/>
              <a:t>Input: </a:t>
            </a:r>
          </a:p>
          <a:p>
            <a:pPr marL="342900" indent="-282575">
              <a:buFont typeface="Arial" pitchFamily="34" charset="0"/>
              <a:buChar char="•"/>
            </a:pPr>
            <a:r>
              <a:rPr lang="en-US" sz="2400" b="1" dirty="0" smtClean="0"/>
              <a:t>I </a:t>
            </a:r>
            <a:r>
              <a:rPr lang="en-US" sz="2400" b="1" dirty="0"/>
              <a:t>= { 3, 5, 10, 6, 1, 9, 2, 4, 7,  </a:t>
            </a:r>
            <a:r>
              <a:rPr lang="en-US" sz="2400" b="1" dirty="0" smtClean="0"/>
              <a:t>8 }</a:t>
            </a:r>
            <a:endParaRPr lang="en-US" sz="2400" b="1" dirty="0"/>
          </a:p>
          <a:p>
            <a:pPr marL="342900" indent="-282575">
              <a:buFont typeface="Arial" pitchFamily="34" charset="0"/>
              <a:buChar char="•"/>
            </a:pPr>
            <a:r>
              <a:rPr lang="en-US" sz="2400" b="1" dirty="0" smtClean="0"/>
              <a:t>number of segments (4)</a:t>
            </a:r>
            <a:endParaRPr lang="en-US" sz="2400" b="1" dirty="0"/>
          </a:p>
        </p:txBody>
      </p:sp>
      <p:sp>
        <p:nvSpPr>
          <p:cNvPr id="3" name="Slide Number Placeholder 2"/>
          <p:cNvSpPr>
            <a:spLocks noGrp="1"/>
          </p:cNvSpPr>
          <p:nvPr>
            <p:ph type="sldNum" sz="quarter" idx="12"/>
          </p:nvPr>
        </p:nvSpPr>
        <p:spPr/>
        <p:txBody>
          <a:bodyPr/>
          <a:lstStyle/>
          <a:p>
            <a:fld id="{7E46E34C-DF4F-43C8-9B01-5546C481D7C1}" type="slidenum">
              <a:rPr lang="el-GR" smtClean="0"/>
              <a:t>122</a:t>
            </a:fld>
            <a:endParaRPr lang="el-GR"/>
          </a:p>
        </p:txBody>
      </p:sp>
      <p:sp>
        <p:nvSpPr>
          <p:cNvPr id="35" name="TextBox 34"/>
          <p:cNvSpPr txBox="1"/>
          <p:nvPr/>
        </p:nvSpPr>
        <p:spPr>
          <a:xfrm>
            <a:off x="1951148" y="2253890"/>
            <a:ext cx="5141132" cy="461665"/>
          </a:xfrm>
          <a:prstGeom prst="rect">
            <a:avLst/>
          </a:prstGeom>
          <a:noFill/>
        </p:spPr>
        <p:txBody>
          <a:bodyPr wrap="square" rtlCol="0">
            <a:spAutoFit/>
          </a:bodyPr>
          <a:lstStyle/>
          <a:p>
            <a:r>
              <a:rPr lang="en-US" sz="2400" b="1" dirty="0" err="1"/>
              <a:t>I</a:t>
            </a:r>
            <a:r>
              <a:rPr lang="en-US" sz="2400" b="1" baseline="-25000" dirty="0" err="1"/>
              <a:t>sorted</a:t>
            </a:r>
            <a:r>
              <a:rPr lang="en-US" sz="2400" b="1" dirty="0"/>
              <a:t> = { 10, 9, 8, 7, 6, 5, 4, 3, 2, 1 } </a:t>
            </a:r>
          </a:p>
        </p:txBody>
      </p:sp>
      <p:sp>
        <p:nvSpPr>
          <p:cNvPr id="37" name="Rectangle 36"/>
          <p:cNvSpPr/>
          <p:nvPr/>
        </p:nvSpPr>
        <p:spPr>
          <a:xfrm>
            <a:off x="5580112" y="2338018"/>
            <a:ext cx="432048" cy="3205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36339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4624"/>
            <a:ext cx="9144000" cy="789709"/>
          </a:xfrm>
        </p:spPr>
        <p:txBody>
          <a:bodyPr/>
          <a:lstStyle/>
          <a:p>
            <a:r>
              <a:rPr lang="en-US" dirty="0" smtClean="0"/>
              <a:t>Segment Parallelization</a:t>
            </a:r>
            <a:endParaRPr lang="el-GR"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graphicFrame>
        <p:nvGraphicFramePr>
          <p:cNvPr id="5" name="Table 55"/>
          <p:cNvGraphicFramePr>
            <a:graphicFrameLocks noGrp="1"/>
          </p:cNvGraphicFramePr>
          <p:nvPr>
            <p:extLst>
              <p:ext uri="{D42A27DB-BD31-4B8C-83A1-F6EECF244321}">
                <p14:modId xmlns:p14="http://schemas.microsoft.com/office/powerpoint/2010/main" val="3953374911"/>
              </p:ext>
            </p:extLst>
          </p:nvPr>
        </p:nvGraphicFramePr>
        <p:xfrm>
          <a:off x="2810463" y="3269552"/>
          <a:ext cx="400050" cy="111252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dirty="0" smtClean="0"/>
                        <a:t>9</a:t>
                      </a:r>
                      <a:endParaRPr lang="en-US" dirty="0"/>
                    </a:p>
                  </a:txBody>
                  <a:tcPr marL="68580" marR="68580"/>
                </a:tc>
              </a:tr>
              <a:tr h="370840">
                <a:tc>
                  <a:txBody>
                    <a:bodyPr/>
                    <a:lstStyle/>
                    <a:p>
                      <a:pPr algn="r"/>
                      <a:r>
                        <a:rPr lang="en-US" b="1" dirty="0" smtClean="0">
                          <a:solidFill>
                            <a:srgbClr val="C00000"/>
                          </a:solidFill>
                        </a:rPr>
                        <a:t>8</a:t>
                      </a:r>
                      <a:endParaRPr lang="en-US" b="1" dirty="0">
                        <a:solidFill>
                          <a:srgbClr val="C00000"/>
                        </a:solidFill>
                      </a:endParaRPr>
                    </a:p>
                  </a:txBody>
                  <a:tcPr marL="68580" marR="68580"/>
                </a:tc>
              </a:tr>
            </a:tbl>
          </a:graphicData>
        </a:graphic>
      </p:graphicFrame>
      <p:graphicFrame>
        <p:nvGraphicFramePr>
          <p:cNvPr id="6" name="Table 56"/>
          <p:cNvGraphicFramePr>
            <a:graphicFrameLocks noGrp="1"/>
          </p:cNvGraphicFramePr>
          <p:nvPr>
            <p:extLst>
              <p:ext uri="{D42A27DB-BD31-4B8C-83A1-F6EECF244321}">
                <p14:modId xmlns:p14="http://schemas.microsoft.com/office/powerpoint/2010/main" val="1549808721"/>
              </p:ext>
            </p:extLst>
          </p:nvPr>
        </p:nvGraphicFramePr>
        <p:xfrm>
          <a:off x="3210513" y="3269552"/>
          <a:ext cx="400050" cy="148336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dirty="0" smtClean="0"/>
                        <a:t>9</a:t>
                      </a:r>
                      <a:endParaRPr lang="en-US" dirty="0"/>
                    </a:p>
                  </a:txBody>
                  <a:tcPr marL="68580" marR="68580"/>
                </a:tc>
              </a:tr>
              <a:tr h="370840">
                <a:tc>
                  <a:txBody>
                    <a:bodyPr/>
                    <a:lstStyle/>
                    <a:p>
                      <a:pPr algn="r"/>
                      <a:r>
                        <a:rPr lang="en-US" dirty="0" smtClean="0"/>
                        <a:t>8</a:t>
                      </a:r>
                      <a:endParaRPr lang="en-US" dirty="0"/>
                    </a:p>
                  </a:txBody>
                  <a:tcPr marL="68580" marR="68580"/>
                </a:tc>
              </a:tr>
              <a:tr h="370840">
                <a:tc>
                  <a:txBody>
                    <a:bodyPr/>
                    <a:lstStyle/>
                    <a:p>
                      <a:pPr algn="r"/>
                      <a:r>
                        <a:rPr lang="en-US" b="1" dirty="0" smtClean="0">
                          <a:solidFill>
                            <a:srgbClr val="C00000"/>
                          </a:solidFill>
                        </a:rPr>
                        <a:t>7</a:t>
                      </a:r>
                    </a:p>
                  </a:txBody>
                  <a:tcPr marL="68580" marR="68580"/>
                </a:tc>
              </a:tr>
            </a:tbl>
          </a:graphicData>
        </a:graphic>
      </p:graphicFrame>
      <p:graphicFrame>
        <p:nvGraphicFramePr>
          <p:cNvPr id="7" name="Table 57"/>
          <p:cNvGraphicFramePr>
            <a:graphicFrameLocks noGrp="1"/>
          </p:cNvGraphicFramePr>
          <p:nvPr>
            <p:extLst>
              <p:ext uri="{D42A27DB-BD31-4B8C-83A1-F6EECF244321}">
                <p14:modId xmlns:p14="http://schemas.microsoft.com/office/powerpoint/2010/main" val="1462059042"/>
              </p:ext>
            </p:extLst>
          </p:nvPr>
        </p:nvGraphicFramePr>
        <p:xfrm>
          <a:off x="2410413" y="3269552"/>
          <a:ext cx="400050" cy="741680"/>
        </p:xfrm>
        <a:graphic>
          <a:graphicData uri="http://schemas.openxmlformats.org/drawingml/2006/table">
            <a:tbl>
              <a:tblPr firstRow="1" bandRow="1">
                <a:tableStyleId>{5940675A-B579-460E-94D1-54222C63F5DA}</a:tableStyleId>
              </a:tblPr>
              <a:tblGrid>
                <a:gridCol w="400050"/>
              </a:tblGrid>
              <a:tr h="370840">
                <a:tc>
                  <a:txBody>
                    <a:bodyPr/>
                    <a:lstStyle/>
                    <a:p>
                      <a:pPr algn="r"/>
                      <a:r>
                        <a:rPr lang="en-US" dirty="0" smtClean="0"/>
                        <a:t>10</a:t>
                      </a:r>
                      <a:endParaRPr lang="en-US" dirty="0"/>
                    </a:p>
                  </a:txBody>
                  <a:tcPr marL="68580" marR="68580"/>
                </a:tc>
              </a:tr>
              <a:tr h="370840">
                <a:tc>
                  <a:txBody>
                    <a:bodyPr/>
                    <a:lstStyle/>
                    <a:p>
                      <a:pPr algn="r"/>
                      <a:r>
                        <a:rPr lang="en-US" b="1" dirty="0" smtClean="0">
                          <a:solidFill>
                            <a:srgbClr val="C00000"/>
                          </a:solidFill>
                        </a:rPr>
                        <a:t>9</a:t>
                      </a:r>
                      <a:endParaRPr lang="en-US" b="1" dirty="0">
                        <a:solidFill>
                          <a:srgbClr val="C00000"/>
                        </a:solidFill>
                      </a:endParaRPr>
                    </a:p>
                  </a:txBody>
                  <a:tcPr marL="68580" marR="68580"/>
                </a:tc>
              </a:tr>
            </a:tbl>
          </a:graphicData>
        </a:graphic>
      </p:graphicFrame>
      <p:graphicFrame>
        <p:nvGraphicFramePr>
          <p:cNvPr id="8" name="Table 58"/>
          <p:cNvGraphicFramePr>
            <a:graphicFrameLocks noGrp="1"/>
          </p:cNvGraphicFramePr>
          <p:nvPr>
            <p:extLst>
              <p:ext uri="{D42A27DB-BD31-4B8C-83A1-F6EECF244321}">
                <p14:modId xmlns:p14="http://schemas.microsoft.com/office/powerpoint/2010/main" val="4243459411"/>
              </p:ext>
            </p:extLst>
          </p:nvPr>
        </p:nvGraphicFramePr>
        <p:xfrm>
          <a:off x="1957805" y="3269552"/>
          <a:ext cx="452608" cy="369015"/>
        </p:xfrm>
        <a:graphic>
          <a:graphicData uri="http://schemas.openxmlformats.org/drawingml/2006/table">
            <a:tbl>
              <a:tblPr firstRow="1" bandRow="1">
                <a:tableStyleId>{5940675A-B579-460E-94D1-54222C63F5DA}</a:tableStyleId>
              </a:tblPr>
              <a:tblGrid>
                <a:gridCol w="452608"/>
              </a:tblGrid>
              <a:tr h="369015">
                <a:tc>
                  <a:txBody>
                    <a:bodyPr/>
                    <a:lstStyle/>
                    <a:p>
                      <a:r>
                        <a:rPr lang="en-US" b="1" dirty="0" smtClean="0">
                          <a:solidFill>
                            <a:srgbClr val="C00000"/>
                          </a:solidFill>
                        </a:rPr>
                        <a:t>10</a:t>
                      </a:r>
                      <a:endParaRPr lang="en-US" b="1" dirty="0">
                        <a:solidFill>
                          <a:srgbClr val="C00000"/>
                        </a:solidFill>
                      </a:endParaRPr>
                    </a:p>
                  </a:txBody>
                  <a:tcPr marL="68580" marR="68580"/>
                </a:tc>
              </a:tr>
            </a:tbl>
          </a:graphicData>
        </a:graphic>
      </p:graphicFrame>
      <p:sp>
        <p:nvSpPr>
          <p:cNvPr id="9" name="TextBox 8"/>
          <p:cNvSpPr txBox="1"/>
          <p:nvPr/>
        </p:nvSpPr>
        <p:spPr>
          <a:xfrm>
            <a:off x="842565" y="3256807"/>
            <a:ext cx="1240209" cy="369332"/>
          </a:xfrm>
          <a:prstGeom prst="rect">
            <a:avLst/>
          </a:prstGeom>
          <a:noFill/>
        </p:spPr>
        <p:txBody>
          <a:bodyPr wrap="square" rtlCol="0">
            <a:spAutoFit/>
          </a:bodyPr>
          <a:lstStyle/>
          <a:p>
            <a:r>
              <a:rPr lang="en-US" dirty="0" smtClean="0"/>
              <a:t>Segment1</a:t>
            </a:r>
            <a:endParaRPr lang="en-US" dirty="0"/>
          </a:p>
        </p:txBody>
      </p:sp>
      <p:sp>
        <p:nvSpPr>
          <p:cNvPr id="10" name="TextBox 9"/>
          <p:cNvSpPr txBox="1"/>
          <p:nvPr/>
        </p:nvSpPr>
        <p:spPr>
          <a:xfrm>
            <a:off x="842565" y="3626139"/>
            <a:ext cx="1240209" cy="369332"/>
          </a:xfrm>
          <a:prstGeom prst="rect">
            <a:avLst/>
          </a:prstGeom>
          <a:noFill/>
        </p:spPr>
        <p:txBody>
          <a:bodyPr wrap="square" rtlCol="0">
            <a:spAutoFit/>
          </a:bodyPr>
          <a:lstStyle/>
          <a:p>
            <a:r>
              <a:rPr lang="en-US" dirty="0" smtClean="0"/>
              <a:t>Segment2</a:t>
            </a:r>
            <a:endParaRPr lang="en-US" dirty="0"/>
          </a:p>
        </p:txBody>
      </p:sp>
      <p:sp>
        <p:nvSpPr>
          <p:cNvPr id="11" name="TextBox 10"/>
          <p:cNvSpPr txBox="1"/>
          <p:nvPr/>
        </p:nvSpPr>
        <p:spPr>
          <a:xfrm>
            <a:off x="842565" y="3995471"/>
            <a:ext cx="1240209" cy="369332"/>
          </a:xfrm>
          <a:prstGeom prst="rect">
            <a:avLst/>
          </a:prstGeom>
          <a:noFill/>
        </p:spPr>
        <p:txBody>
          <a:bodyPr wrap="square" rtlCol="0">
            <a:spAutoFit/>
          </a:bodyPr>
          <a:lstStyle/>
          <a:p>
            <a:r>
              <a:rPr lang="en-US" dirty="0" smtClean="0"/>
              <a:t>Segment3</a:t>
            </a:r>
            <a:endParaRPr lang="en-US" dirty="0"/>
          </a:p>
        </p:txBody>
      </p:sp>
      <p:sp>
        <p:nvSpPr>
          <p:cNvPr id="12" name="TextBox 11"/>
          <p:cNvSpPr txBox="1"/>
          <p:nvPr/>
        </p:nvSpPr>
        <p:spPr>
          <a:xfrm>
            <a:off x="842565" y="4364803"/>
            <a:ext cx="1240209" cy="369332"/>
          </a:xfrm>
          <a:prstGeom prst="rect">
            <a:avLst/>
          </a:prstGeom>
          <a:noFill/>
        </p:spPr>
        <p:txBody>
          <a:bodyPr wrap="square" rtlCol="0">
            <a:spAutoFit/>
          </a:bodyPr>
          <a:lstStyle/>
          <a:p>
            <a:r>
              <a:rPr lang="en-US" dirty="0" smtClean="0"/>
              <a:t>Segment4</a:t>
            </a:r>
            <a:endParaRPr lang="en-US" dirty="0"/>
          </a:p>
        </p:txBody>
      </p:sp>
      <p:graphicFrame>
        <p:nvGraphicFramePr>
          <p:cNvPr id="13" name="Table 63"/>
          <p:cNvGraphicFramePr>
            <a:graphicFrameLocks noGrp="1"/>
          </p:cNvGraphicFramePr>
          <p:nvPr>
            <p:extLst>
              <p:ext uri="{D42A27DB-BD31-4B8C-83A1-F6EECF244321}">
                <p14:modId xmlns:p14="http://schemas.microsoft.com/office/powerpoint/2010/main" val="4193640312"/>
              </p:ext>
            </p:extLst>
          </p:nvPr>
        </p:nvGraphicFramePr>
        <p:xfrm>
          <a:off x="4010613" y="3269552"/>
          <a:ext cx="400050" cy="1483360"/>
        </p:xfrm>
        <a:graphic>
          <a:graphicData uri="http://schemas.openxmlformats.org/drawingml/2006/table">
            <a:tbl>
              <a:tblPr firstRow="1" bandRow="1">
                <a:tableStyleId>{5940675A-B579-460E-94D1-54222C63F5DA}</a:tableStyleId>
              </a:tblPr>
              <a:tblGrid>
                <a:gridCol w="200025"/>
                <a:gridCol w="200025"/>
              </a:tblGrid>
              <a:tr h="370840">
                <a:tc gridSpan="2">
                  <a:txBody>
                    <a:bodyPr/>
                    <a:lstStyle/>
                    <a:p>
                      <a:pPr algn="r"/>
                      <a:r>
                        <a:rPr lang="en-US" dirty="0" smtClean="0"/>
                        <a:t>10</a:t>
                      </a:r>
                      <a:endParaRPr lang="en-US" dirty="0"/>
                    </a:p>
                  </a:txBody>
                  <a:tcPr marL="68580" marR="68580"/>
                </a:tc>
                <a:tc hMerge="1">
                  <a:txBody>
                    <a:bodyPr/>
                    <a:lstStyle/>
                    <a:p>
                      <a:endParaRPr lang="en-US"/>
                    </a:p>
                  </a:txBody>
                  <a:tcPr/>
                </a:tc>
              </a:tr>
              <a:tr h="370840">
                <a:tc gridSpan="2">
                  <a:txBody>
                    <a:bodyPr/>
                    <a:lstStyle/>
                    <a:p>
                      <a:pPr algn="r"/>
                      <a:r>
                        <a:rPr lang="en-US" b="1" dirty="0" smtClean="0">
                          <a:solidFill>
                            <a:srgbClr val="C00000"/>
                          </a:solidFill>
                        </a:rPr>
                        <a:t>9</a:t>
                      </a:r>
                      <a:endParaRPr lang="en-US" b="1" dirty="0">
                        <a:solidFill>
                          <a:srgbClr val="C00000"/>
                        </a:solidFill>
                      </a:endParaRPr>
                    </a:p>
                  </a:txBody>
                  <a:tcPr marL="68580" marR="68580"/>
                </a:tc>
                <a:tc hMerge="1">
                  <a:txBody>
                    <a:bodyPr/>
                    <a:lstStyle/>
                    <a:p>
                      <a:endParaRPr lang="en-US"/>
                    </a:p>
                  </a:txBody>
                  <a:tcPr/>
                </a:tc>
              </a:tr>
              <a:tr h="370840">
                <a:tc>
                  <a:txBody>
                    <a:bodyPr/>
                    <a:lstStyle/>
                    <a:p>
                      <a:pPr algn="r"/>
                      <a:r>
                        <a:rPr lang="en-US" b="0" dirty="0" smtClean="0"/>
                        <a:t>5</a:t>
                      </a:r>
                      <a:endParaRPr lang="en-US" b="0" dirty="0"/>
                    </a:p>
                  </a:txBody>
                  <a:tcPr marL="68580" marR="68580"/>
                </a:tc>
                <a:tc>
                  <a:txBody>
                    <a:bodyPr/>
                    <a:lstStyle/>
                    <a:p>
                      <a:pPr algn="r"/>
                      <a:r>
                        <a:rPr lang="en-US" dirty="0" smtClean="0"/>
                        <a:t>8</a:t>
                      </a:r>
                      <a:endParaRPr lang="en-US" dirty="0"/>
                    </a:p>
                  </a:txBody>
                  <a:tcPr marL="68580" marR="68580"/>
                </a:tc>
              </a:tr>
              <a:tr h="370840">
                <a:tc>
                  <a:txBody>
                    <a:bodyPr/>
                    <a:lstStyle/>
                    <a:p>
                      <a:pPr algn="r"/>
                      <a:r>
                        <a:rPr lang="en-US" b="0" dirty="0" smtClean="0"/>
                        <a:t>6</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7</a:t>
                      </a:r>
                    </a:p>
                  </a:txBody>
                  <a:tcPr marL="68580" marR="68580"/>
                </a:tc>
              </a:tr>
            </a:tbl>
          </a:graphicData>
        </a:graphic>
      </p:graphicFrame>
      <p:graphicFrame>
        <p:nvGraphicFramePr>
          <p:cNvPr id="14" name="Table 64"/>
          <p:cNvGraphicFramePr>
            <a:graphicFrameLocks noGrp="1"/>
          </p:cNvGraphicFramePr>
          <p:nvPr>
            <p:extLst>
              <p:ext uri="{D42A27DB-BD31-4B8C-83A1-F6EECF244321}">
                <p14:modId xmlns:p14="http://schemas.microsoft.com/office/powerpoint/2010/main" val="2469279670"/>
              </p:ext>
            </p:extLst>
          </p:nvPr>
        </p:nvGraphicFramePr>
        <p:xfrm>
          <a:off x="4408198" y="3269553"/>
          <a:ext cx="457009" cy="1487024"/>
        </p:xfrm>
        <a:graphic>
          <a:graphicData uri="http://schemas.openxmlformats.org/drawingml/2006/table">
            <a:tbl>
              <a:tblPr firstRow="1" bandRow="1">
                <a:tableStyleId>{5940675A-B579-460E-94D1-54222C63F5DA}</a:tableStyleId>
              </a:tblPr>
              <a:tblGrid>
                <a:gridCol w="237490"/>
                <a:gridCol w="219519"/>
              </a:tblGrid>
              <a:tr h="369115">
                <a:tc gridSpan="2">
                  <a:txBody>
                    <a:bodyPr/>
                    <a:lstStyle/>
                    <a:p>
                      <a:pPr algn="r"/>
                      <a:r>
                        <a:rPr lang="en-US" b="1" dirty="0" smtClean="0">
                          <a:solidFill>
                            <a:srgbClr val="C00000"/>
                          </a:solidFill>
                        </a:rPr>
                        <a:t>10</a:t>
                      </a:r>
                      <a:endParaRPr lang="en-US" b="1" dirty="0">
                        <a:solidFill>
                          <a:srgbClr val="C00000"/>
                        </a:solidFill>
                      </a:endParaRPr>
                    </a:p>
                  </a:txBody>
                  <a:tcPr marL="68580" marR="68580"/>
                </a:tc>
                <a:tc hMerge="1">
                  <a:txBody>
                    <a:bodyPr/>
                    <a:lstStyle/>
                    <a:p>
                      <a:endParaRPr lang="en-US"/>
                    </a:p>
                  </a:txBody>
                  <a:tcPr/>
                </a:tc>
              </a:tr>
              <a:tr h="360040">
                <a:tc>
                  <a:txBody>
                    <a:bodyPr/>
                    <a:lstStyle/>
                    <a:p>
                      <a:pPr algn="r"/>
                      <a:r>
                        <a:rPr lang="en-US" dirty="0" smtClean="0"/>
                        <a:t>4</a:t>
                      </a:r>
                      <a:endParaRPr lang="en-US" dirty="0"/>
                    </a:p>
                  </a:txBody>
                  <a:tcPr marL="68580" marR="68580"/>
                </a:tc>
                <a:tc>
                  <a:txBody>
                    <a:bodyPr/>
                    <a:lstStyle/>
                    <a:p>
                      <a:pPr algn="r"/>
                      <a:r>
                        <a:rPr lang="en-US" dirty="0" smtClean="0"/>
                        <a:t>9</a:t>
                      </a:r>
                      <a:endParaRPr lang="en-US" dirty="0"/>
                    </a:p>
                  </a:txBody>
                  <a:tcPr marL="68580" marR="68580"/>
                </a:tc>
              </a:tr>
              <a:tr h="354320">
                <a:tc>
                  <a:txBody>
                    <a:bodyPr/>
                    <a:lstStyle/>
                    <a:p>
                      <a:pPr algn="r"/>
                      <a:r>
                        <a:rPr lang="en-US" b="0" dirty="0" smtClean="0"/>
                        <a:t>5</a:t>
                      </a:r>
                      <a:endParaRPr lang="en-US" b="0" dirty="0"/>
                    </a:p>
                  </a:txBody>
                  <a:tcPr marL="68580" marR="68580"/>
                </a:tc>
                <a:tc>
                  <a:txBody>
                    <a:bodyPr/>
                    <a:lstStyle/>
                    <a:p>
                      <a:pPr algn="r"/>
                      <a:r>
                        <a:rPr lang="en-US" dirty="0" smtClean="0"/>
                        <a:t>8</a:t>
                      </a:r>
                      <a:endParaRPr lang="en-US" dirty="0"/>
                    </a:p>
                  </a:txBody>
                  <a:tcPr marL="68580" marR="68580"/>
                </a:tc>
              </a:tr>
              <a:tr h="386389">
                <a:tc>
                  <a:txBody>
                    <a:bodyPr/>
                    <a:lstStyle/>
                    <a:p>
                      <a:pPr algn="r"/>
                      <a:r>
                        <a:rPr lang="en-US" b="0" dirty="0" smtClean="0"/>
                        <a:t>6</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7</a:t>
                      </a:r>
                    </a:p>
                  </a:txBody>
                  <a:tcPr marL="68580" marR="68580"/>
                </a:tc>
              </a:tr>
            </a:tbl>
          </a:graphicData>
        </a:graphic>
      </p:graphicFrame>
      <p:graphicFrame>
        <p:nvGraphicFramePr>
          <p:cNvPr id="15" name="Table 65"/>
          <p:cNvGraphicFramePr>
            <a:graphicFrameLocks noGrp="1"/>
          </p:cNvGraphicFramePr>
          <p:nvPr>
            <p:extLst>
              <p:ext uri="{D42A27DB-BD31-4B8C-83A1-F6EECF244321}">
                <p14:modId xmlns:p14="http://schemas.microsoft.com/office/powerpoint/2010/main" val="884310370"/>
              </p:ext>
            </p:extLst>
          </p:nvPr>
        </p:nvGraphicFramePr>
        <p:xfrm>
          <a:off x="3610563" y="3269552"/>
          <a:ext cx="400050" cy="1483360"/>
        </p:xfrm>
        <a:graphic>
          <a:graphicData uri="http://schemas.openxmlformats.org/drawingml/2006/table">
            <a:tbl>
              <a:tblPr firstRow="1" bandRow="1">
                <a:tableStyleId>{5940675A-B579-460E-94D1-54222C63F5DA}</a:tableStyleId>
              </a:tblPr>
              <a:tblGrid>
                <a:gridCol w="200025"/>
                <a:gridCol w="200025"/>
              </a:tblGrid>
              <a:tr h="370840">
                <a:tc gridSpan="2">
                  <a:txBody>
                    <a:bodyPr/>
                    <a:lstStyle/>
                    <a:p>
                      <a:pPr algn="r"/>
                      <a:r>
                        <a:rPr lang="en-US" dirty="0" smtClean="0"/>
                        <a:t>10</a:t>
                      </a:r>
                      <a:endParaRPr lang="en-US" dirty="0"/>
                    </a:p>
                  </a:txBody>
                  <a:tcPr marL="68580" marR="68580"/>
                </a:tc>
                <a:tc hMerge="1">
                  <a:txBody>
                    <a:bodyPr/>
                    <a:lstStyle/>
                    <a:p>
                      <a:endParaRPr lang="en-US"/>
                    </a:p>
                  </a:txBody>
                  <a:tcPr/>
                </a:tc>
              </a:tr>
              <a:tr h="370840">
                <a:tc gridSpan="2">
                  <a:txBody>
                    <a:bodyPr/>
                    <a:lstStyle/>
                    <a:p>
                      <a:pPr algn="r"/>
                      <a:r>
                        <a:rPr lang="en-US" dirty="0" smtClean="0"/>
                        <a:t>9</a:t>
                      </a:r>
                      <a:endParaRPr lang="en-US" dirty="0"/>
                    </a:p>
                  </a:txBody>
                  <a:tcPr marL="68580" marR="68580"/>
                </a:tc>
                <a:tc hMerge="1">
                  <a:txBody>
                    <a:bodyPr/>
                    <a:lstStyle/>
                    <a:p>
                      <a:endParaRPr lang="en-US"/>
                    </a:p>
                  </a:txBody>
                  <a:tcPr/>
                </a:tc>
              </a:tr>
              <a:tr h="370840">
                <a:tc gridSpan="2">
                  <a:txBody>
                    <a:bodyPr/>
                    <a:lstStyle/>
                    <a:p>
                      <a:pPr algn="r"/>
                      <a:r>
                        <a:rPr lang="en-US" b="1" dirty="0" smtClean="0">
                          <a:solidFill>
                            <a:srgbClr val="C00000"/>
                          </a:solidFill>
                        </a:rPr>
                        <a:t>8</a:t>
                      </a:r>
                      <a:endParaRPr lang="en-US" b="1" dirty="0">
                        <a:solidFill>
                          <a:srgbClr val="C00000"/>
                        </a:solidFill>
                      </a:endParaRPr>
                    </a:p>
                  </a:txBody>
                  <a:tcPr marL="68580" marR="68580"/>
                </a:tc>
                <a:tc hMerge="1">
                  <a:txBody>
                    <a:bodyPr/>
                    <a:lstStyle/>
                    <a:p>
                      <a:endParaRPr lang="en-US"/>
                    </a:p>
                  </a:txBody>
                  <a:tcPr/>
                </a:tc>
              </a:tr>
              <a:tr h="370840">
                <a:tc>
                  <a:txBody>
                    <a:bodyPr/>
                    <a:lstStyle/>
                    <a:p>
                      <a:pPr algn="r"/>
                      <a:r>
                        <a:rPr lang="en-US" b="0" dirty="0" smtClean="0"/>
                        <a:t>6</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7</a:t>
                      </a:r>
                    </a:p>
                  </a:txBody>
                  <a:tcPr marL="68580" marR="68580"/>
                </a:tc>
              </a:tr>
            </a:tbl>
          </a:graphicData>
        </a:graphic>
      </p:graphicFrame>
      <p:graphicFrame>
        <p:nvGraphicFramePr>
          <p:cNvPr id="16" name="Table 66"/>
          <p:cNvGraphicFramePr>
            <a:graphicFrameLocks noGrp="1"/>
          </p:cNvGraphicFramePr>
          <p:nvPr>
            <p:extLst>
              <p:ext uri="{D42A27DB-BD31-4B8C-83A1-F6EECF244321}">
                <p14:modId xmlns:p14="http://schemas.microsoft.com/office/powerpoint/2010/main" val="1682150113"/>
              </p:ext>
            </p:extLst>
          </p:nvPr>
        </p:nvGraphicFramePr>
        <p:xfrm>
          <a:off x="4870486" y="3267702"/>
          <a:ext cx="726758" cy="1489380"/>
        </p:xfrm>
        <a:graphic>
          <a:graphicData uri="http://schemas.openxmlformats.org/drawingml/2006/table">
            <a:tbl>
              <a:tblPr firstRow="1" bandRow="1">
                <a:tableStyleId>{5940675A-B579-460E-94D1-54222C63F5DA}</a:tableStyleId>
              </a:tblPr>
              <a:tblGrid>
                <a:gridCol w="305435"/>
                <a:gridCol w="421323"/>
              </a:tblGrid>
              <a:tr h="370966">
                <a:tc>
                  <a:txBody>
                    <a:bodyPr/>
                    <a:lstStyle/>
                    <a:p>
                      <a:pPr algn="r"/>
                      <a:r>
                        <a:rPr lang="en-US" b="0" dirty="0" smtClean="0"/>
                        <a:t>3</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b="0" dirty="0" smtClean="0"/>
                        <a:t>10</a:t>
                      </a:r>
                    </a:p>
                  </a:txBody>
                  <a:tcPr marL="68580" marR="68580"/>
                </a:tc>
              </a:tr>
              <a:tr h="360040">
                <a:tc>
                  <a:txBody>
                    <a:bodyPr/>
                    <a:lstStyle/>
                    <a:p>
                      <a:pPr algn="r"/>
                      <a:r>
                        <a:rPr lang="en-US" b="0" dirty="0" smtClean="0"/>
                        <a:t>4</a:t>
                      </a:r>
                      <a:endParaRPr lang="en-US" b="0" dirty="0"/>
                    </a:p>
                  </a:txBody>
                  <a:tcPr marL="68580" marR="68580"/>
                </a:tc>
                <a:tc>
                  <a:txBody>
                    <a:bodyPr/>
                    <a:lstStyle/>
                    <a:p>
                      <a:pPr algn="r"/>
                      <a:r>
                        <a:rPr lang="en-US" dirty="0" smtClean="0"/>
                        <a:t>9</a:t>
                      </a:r>
                      <a:endParaRPr lang="en-US" dirty="0"/>
                    </a:p>
                  </a:txBody>
                  <a:tcPr marL="68580" marR="68580"/>
                </a:tc>
              </a:tr>
              <a:tr h="354320">
                <a:tc>
                  <a:txBody>
                    <a:bodyPr/>
                    <a:lstStyle/>
                    <a:p>
                      <a:pPr algn="r"/>
                      <a:r>
                        <a:rPr lang="en-US" b="0" dirty="0" smtClean="0"/>
                        <a:t>5</a:t>
                      </a:r>
                      <a:endParaRPr lang="en-US" b="0" dirty="0"/>
                    </a:p>
                  </a:txBody>
                  <a:tcPr marL="68580" marR="68580"/>
                </a:tc>
                <a:tc>
                  <a:txBody>
                    <a:bodyPr/>
                    <a:lstStyle/>
                    <a:p>
                      <a:pPr algn="r"/>
                      <a:r>
                        <a:rPr lang="en-US" dirty="0" smtClean="0"/>
                        <a:t>8</a:t>
                      </a:r>
                      <a:endParaRPr lang="en-US" dirty="0"/>
                    </a:p>
                  </a:txBody>
                  <a:tcPr marL="68580" marR="68580"/>
                </a:tc>
              </a:tr>
              <a:tr h="386894">
                <a:tc>
                  <a:txBody>
                    <a:bodyPr/>
                    <a:lstStyle/>
                    <a:p>
                      <a:pPr algn="r"/>
                      <a:r>
                        <a:rPr lang="en-US" b="1" dirty="0" smtClean="0">
                          <a:solidFill>
                            <a:srgbClr val="C00000"/>
                          </a:solidFill>
                        </a:rPr>
                        <a:t>6</a:t>
                      </a:r>
                      <a:endParaRPr lang="en-US" b="1" dirty="0">
                        <a:solidFill>
                          <a:srgbClr val="C00000"/>
                        </a:solidFill>
                      </a:endParaRPr>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rPr>
                        <a:t>7</a:t>
                      </a:r>
                    </a:p>
                  </a:txBody>
                  <a:tcPr marL="68580" marR="68580"/>
                </a:tc>
              </a:tr>
            </a:tbl>
          </a:graphicData>
        </a:graphic>
      </p:graphicFrame>
      <p:graphicFrame>
        <p:nvGraphicFramePr>
          <p:cNvPr id="17" name="Table 67"/>
          <p:cNvGraphicFramePr>
            <a:graphicFrameLocks noGrp="1"/>
          </p:cNvGraphicFramePr>
          <p:nvPr>
            <p:extLst>
              <p:ext uri="{D42A27DB-BD31-4B8C-83A1-F6EECF244321}">
                <p14:modId xmlns:p14="http://schemas.microsoft.com/office/powerpoint/2010/main" val="1162945141"/>
              </p:ext>
            </p:extLst>
          </p:nvPr>
        </p:nvGraphicFramePr>
        <p:xfrm>
          <a:off x="5604098" y="3267640"/>
          <a:ext cx="809491" cy="1478852"/>
        </p:xfrm>
        <a:graphic>
          <a:graphicData uri="http://schemas.openxmlformats.org/drawingml/2006/table">
            <a:tbl>
              <a:tblPr firstRow="1" bandRow="1">
                <a:tableStyleId>{5940675A-B579-460E-94D1-54222C63F5DA}</a:tableStyleId>
              </a:tblPr>
              <a:tblGrid>
                <a:gridCol w="305435"/>
                <a:gridCol w="270629"/>
                <a:gridCol w="233427"/>
              </a:tblGrid>
              <a:tr h="371028">
                <a:tc>
                  <a:txBody>
                    <a:bodyPr/>
                    <a:lstStyle/>
                    <a:p>
                      <a:pPr algn="r"/>
                      <a:r>
                        <a:rPr lang="en-US" b="0" dirty="0" smtClean="0"/>
                        <a:t>3</a:t>
                      </a:r>
                      <a:endParaRPr lang="en-US" b="0" dirty="0"/>
                    </a:p>
                  </a:txBody>
                  <a:tcPr marL="68580" marR="68580"/>
                </a:tc>
                <a:tc gridSpan="2">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b="0" dirty="0" smtClean="0"/>
                        <a:t>10</a:t>
                      </a:r>
                    </a:p>
                  </a:txBody>
                  <a:tcPr marL="68580" marR="68580"/>
                </a:tc>
                <a:tc hMerge="1">
                  <a:txBody>
                    <a:bodyPr/>
                    <a:lstStyle/>
                    <a:p>
                      <a:endParaRPr lang="en-US"/>
                    </a:p>
                  </a:txBody>
                  <a:tcPr/>
                </a:tc>
              </a:tr>
              <a:tr h="360040">
                <a:tc>
                  <a:txBody>
                    <a:bodyPr/>
                    <a:lstStyle/>
                    <a:p>
                      <a:pPr algn="r"/>
                      <a:r>
                        <a:rPr lang="en-US" b="0" dirty="0" smtClean="0"/>
                        <a:t>4</a:t>
                      </a:r>
                      <a:endParaRPr lang="en-US" b="0" dirty="0"/>
                    </a:p>
                  </a:txBody>
                  <a:tcPr marL="68580" marR="68580"/>
                </a:tc>
                <a:tc gridSpan="2">
                  <a:txBody>
                    <a:bodyPr/>
                    <a:lstStyle/>
                    <a:p>
                      <a:pPr algn="r"/>
                      <a:r>
                        <a:rPr lang="en-US" dirty="0" smtClean="0"/>
                        <a:t>9</a:t>
                      </a:r>
                      <a:endParaRPr lang="en-US" dirty="0"/>
                    </a:p>
                  </a:txBody>
                  <a:tcPr marL="68580" marR="68580"/>
                </a:tc>
                <a:tc hMerge="1">
                  <a:txBody>
                    <a:bodyPr/>
                    <a:lstStyle/>
                    <a:p>
                      <a:endParaRPr lang="en-US"/>
                    </a:p>
                  </a:txBody>
                  <a:tcPr/>
                </a:tc>
              </a:tr>
              <a:tr h="338500">
                <a:tc>
                  <a:txBody>
                    <a:bodyPr/>
                    <a:lstStyle/>
                    <a:p>
                      <a:pPr algn="r"/>
                      <a:r>
                        <a:rPr lang="en-US" b="1" dirty="0" smtClean="0">
                          <a:solidFill>
                            <a:srgbClr val="C00000"/>
                          </a:solidFill>
                        </a:rPr>
                        <a:t>5</a:t>
                      </a:r>
                      <a:endParaRPr lang="en-US" b="1" dirty="0">
                        <a:solidFill>
                          <a:srgbClr val="C00000"/>
                        </a:solidFill>
                      </a:endParaRPr>
                    </a:p>
                  </a:txBody>
                  <a:tcPr marL="68580" marR="68580"/>
                </a:tc>
                <a:tc gridSpan="2">
                  <a:txBody>
                    <a:bodyPr/>
                    <a:lstStyle/>
                    <a:p>
                      <a:pPr algn="r"/>
                      <a:r>
                        <a:rPr lang="en-US" b="1" dirty="0" smtClean="0">
                          <a:solidFill>
                            <a:srgbClr val="C00000"/>
                          </a:solidFill>
                        </a:rPr>
                        <a:t>8</a:t>
                      </a:r>
                      <a:endParaRPr lang="en-US" b="1" dirty="0">
                        <a:solidFill>
                          <a:srgbClr val="C00000"/>
                        </a:solidFill>
                      </a:endParaRPr>
                    </a:p>
                  </a:txBody>
                  <a:tcPr marL="68580" marR="68580"/>
                </a:tc>
                <a:tc hMerge="1">
                  <a:txBody>
                    <a:bodyPr/>
                    <a:lstStyle/>
                    <a:p>
                      <a:endParaRPr lang="en-US"/>
                    </a:p>
                  </a:txBody>
                  <a:tcPr/>
                </a:tc>
              </a:tr>
              <a:tr h="376304">
                <a:tc>
                  <a:txBody>
                    <a:bodyPr/>
                    <a:lstStyle/>
                    <a:p>
                      <a:pPr algn="r"/>
                      <a:r>
                        <a:rPr lang="en-US" b="0" dirty="0" smtClean="0"/>
                        <a:t>6</a:t>
                      </a:r>
                      <a:endParaRPr lang="en-US"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2</a:t>
                      </a:r>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7</a:t>
                      </a:r>
                    </a:p>
                  </a:txBody>
                  <a:tcPr marL="68580" marR="68580"/>
                </a:tc>
              </a:tr>
            </a:tbl>
          </a:graphicData>
        </a:graphic>
      </p:graphicFrame>
      <p:graphicFrame>
        <p:nvGraphicFramePr>
          <p:cNvPr id="18" name="Table 68"/>
          <p:cNvGraphicFramePr>
            <a:graphicFrameLocks noGrp="1"/>
          </p:cNvGraphicFramePr>
          <p:nvPr>
            <p:extLst>
              <p:ext uri="{D42A27DB-BD31-4B8C-83A1-F6EECF244321}">
                <p14:modId xmlns:p14="http://schemas.microsoft.com/office/powerpoint/2010/main" val="531673061"/>
              </p:ext>
            </p:extLst>
          </p:nvPr>
        </p:nvGraphicFramePr>
        <p:xfrm>
          <a:off x="6413293" y="3263360"/>
          <a:ext cx="916305" cy="1485927"/>
        </p:xfrm>
        <a:graphic>
          <a:graphicData uri="http://schemas.openxmlformats.org/drawingml/2006/table">
            <a:tbl>
              <a:tblPr firstRow="1" bandRow="1">
                <a:tableStyleId>{5940675A-B579-460E-94D1-54222C63F5DA}</a:tableStyleId>
              </a:tblPr>
              <a:tblGrid>
                <a:gridCol w="305435"/>
                <a:gridCol w="305435"/>
                <a:gridCol w="305435"/>
              </a:tblGrid>
              <a:tr h="373277">
                <a:tc>
                  <a:txBody>
                    <a:bodyPr/>
                    <a:lstStyle/>
                    <a:p>
                      <a:pPr algn="r"/>
                      <a:r>
                        <a:rPr lang="en-US" sz="1800" b="0" dirty="0" smtClean="0"/>
                        <a:t>3</a:t>
                      </a:r>
                      <a:endParaRPr lang="en-US" sz="1800" b="0" dirty="0"/>
                    </a:p>
                  </a:txBody>
                  <a:tcPr marL="68580" marR="68580"/>
                </a:tc>
                <a:tc gridSpan="2">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b="0" dirty="0" smtClean="0"/>
                        <a:t>10</a:t>
                      </a:r>
                    </a:p>
                  </a:txBody>
                  <a:tcPr marL="68580" marR="68580"/>
                </a:tc>
                <a:tc hMerge="1">
                  <a:txBody>
                    <a:bodyPr/>
                    <a:lstStyle/>
                    <a:p>
                      <a:endParaRPr lang="en-US"/>
                    </a:p>
                  </a:txBody>
                  <a:tcPr/>
                </a:tc>
              </a:tr>
              <a:tr h="360040">
                <a:tc>
                  <a:txBody>
                    <a:bodyPr/>
                    <a:lstStyle/>
                    <a:p>
                      <a:pPr algn="r"/>
                      <a:r>
                        <a:rPr lang="en-US" sz="1800" b="1" dirty="0" smtClean="0">
                          <a:solidFill>
                            <a:srgbClr val="C00000"/>
                          </a:solidFill>
                        </a:rPr>
                        <a:t>4</a:t>
                      </a:r>
                      <a:endParaRPr lang="en-US" sz="1800" b="1" dirty="0">
                        <a:solidFill>
                          <a:srgbClr val="C00000"/>
                        </a:solidFill>
                      </a:endParaRPr>
                    </a:p>
                  </a:txBody>
                  <a:tcPr marL="68580" marR="68580"/>
                </a:tc>
                <a:tc gridSpan="2">
                  <a:txBody>
                    <a:bodyPr/>
                    <a:lstStyle/>
                    <a:p>
                      <a:pPr algn="r"/>
                      <a:r>
                        <a:rPr lang="en-US" sz="1800" b="1" dirty="0" smtClean="0">
                          <a:solidFill>
                            <a:srgbClr val="C00000"/>
                          </a:solidFill>
                        </a:rPr>
                        <a:t>9</a:t>
                      </a:r>
                      <a:endParaRPr lang="en-US" sz="1800" b="1" dirty="0">
                        <a:solidFill>
                          <a:srgbClr val="C00000"/>
                        </a:solidFill>
                      </a:endParaRPr>
                    </a:p>
                  </a:txBody>
                  <a:tcPr marL="68580" marR="68580"/>
                </a:tc>
                <a:tc hMerge="1">
                  <a:txBody>
                    <a:bodyPr/>
                    <a:lstStyle/>
                    <a:p>
                      <a:endParaRPr lang="en-US"/>
                    </a:p>
                  </a:txBody>
                  <a:tcPr/>
                </a:tc>
              </a:tr>
              <a:tr h="354320">
                <a:tc>
                  <a:txBody>
                    <a:bodyPr/>
                    <a:lstStyle/>
                    <a:p>
                      <a:pPr algn="r"/>
                      <a:r>
                        <a:rPr lang="en-US" sz="1800" b="0" dirty="0" smtClean="0"/>
                        <a:t>5</a:t>
                      </a:r>
                      <a:endParaRPr lang="en-US" sz="1800" b="0" dirty="0"/>
                    </a:p>
                  </a:txBody>
                  <a:tcPr marL="68580" marR="68580"/>
                </a:tc>
                <a:tc>
                  <a:txBody>
                    <a:bodyPr/>
                    <a:lstStyle/>
                    <a:p>
                      <a:pPr algn="r"/>
                      <a:r>
                        <a:rPr lang="en-US" sz="1800" b="1" dirty="0" smtClean="0">
                          <a:solidFill>
                            <a:srgbClr val="00B050"/>
                          </a:solidFill>
                        </a:rPr>
                        <a:t>1</a:t>
                      </a:r>
                      <a:endParaRPr lang="en-US" sz="1800" b="1" dirty="0">
                        <a:solidFill>
                          <a:srgbClr val="00B050"/>
                        </a:solidFill>
                      </a:endParaRPr>
                    </a:p>
                  </a:txBody>
                  <a:tcPr marL="68580" marR="68580"/>
                </a:tc>
                <a:tc>
                  <a:txBody>
                    <a:bodyPr/>
                    <a:lstStyle/>
                    <a:p>
                      <a:pPr algn="r"/>
                      <a:r>
                        <a:rPr lang="en-US" sz="1800" b="0" dirty="0" smtClean="0"/>
                        <a:t>8</a:t>
                      </a:r>
                      <a:endParaRPr lang="en-US" sz="1800" b="0" dirty="0"/>
                    </a:p>
                  </a:txBody>
                  <a:tcPr marL="68580" marR="68580"/>
                </a:tc>
              </a:tr>
              <a:tr h="381130">
                <a:tc>
                  <a:txBody>
                    <a:bodyPr/>
                    <a:lstStyle/>
                    <a:p>
                      <a:pPr algn="r"/>
                      <a:r>
                        <a:rPr lang="en-US" sz="1800" b="0" dirty="0" smtClean="0"/>
                        <a:t>6</a:t>
                      </a:r>
                      <a:endParaRPr lang="en-US" sz="1800" b="0" dirty="0"/>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dirty="0" smtClean="0"/>
                        <a:t>2</a:t>
                      </a:r>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dirty="0" smtClean="0"/>
                        <a:t>7</a:t>
                      </a:r>
                    </a:p>
                  </a:txBody>
                  <a:tcPr marL="68580" marR="68580"/>
                </a:tc>
              </a:tr>
            </a:tbl>
          </a:graphicData>
        </a:graphic>
      </p:graphicFrame>
      <p:sp>
        <p:nvSpPr>
          <p:cNvPr id="19" name="TextBox 18"/>
          <p:cNvSpPr txBox="1"/>
          <p:nvPr/>
        </p:nvSpPr>
        <p:spPr>
          <a:xfrm>
            <a:off x="1951148" y="2900221"/>
            <a:ext cx="452608" cy="369332"/>
          </a:xfrm>
          <a:prstGeom prst="rect">
            <a:avLst/>
          </a:prstGeom>
          <a:noFill/>
        </p:spPr>
        <p:txBody>
          <a:bodyPr wrap="square" rtlCol="0">
            <a:spAutoFit/>
          </a:bodyPr>
          <a:lstStyle/>
          <a:p>
            <a:pPr algn="ctr"/>
            <a:r>
              <a:rPr lang="en-US" dirty="0" smtClean="0"/>
              <a:t>It1</a:t>
            </a:r>
            <a:endParaRPr lang="en-US" dirty="0"/>
          </a:p>
        </p:txBody>
      </p:sp>
      <p:sp>
        <p:nvSpPr>
          <p:cNvPr id="20" name="TextBox 19"/>
          <p:cNvSpPr txBox="1"/>
          <p:nvPr/>
        </p:nvSpPr>
        <p:spPr>
          <a:xfrm>
            <a:off x="2339752" y="2900221"/>
            <a:ext cx="504990" cy="369332"/>
          </a:xfrm>
          <a:prstGeom prst="rect">
            <a:avLst/>
          </a:prstGeom>
          <a:noFill/>
        </p:spPr>
        <p:txBody>
          <a:bodyPr wrap="square" rtlCol="0">
            <a:spAutoFit/>
          </a:bodyPr>
          <a:lstStyle/>
          <a:p>
            <a:pPr algn="ctr"/>
            <a:r>
              <a:rPr lang="en-US" dirty="0" smtClean="0"/>
              <a:t>It2</a:t>
            </a:r>
            <a:endParaRPr lang="en-US" dirty="0"/>
          </a:p>
        </p:txBody>
      </p:sp>
      <p:sp>
        <p:nvSpPr>
          <p:cNvPr id="21" name="TextBox 20"/>
          <p:cNvSpPr txBox="1"/>
          <p:nvPr/>
        </p:nvSpPr>
        <p:spPr>
          <a:xfrm>
            <a:off x="2759042" y="2896059"/>
            <a:ext cx="504990" cy="369332"/>
          </a:xfrm>
          <a:prstGeom prst="rect">
            <a:avLst/>
          </a:prstGeom>
          <a:noFill/>
        </p:spPr>
        <p:txBody>
          <a:bodyPr wrap="square" rtlCol="0">
            <a:spAutoFit/>
          </a:bodyPr>
          <a:lstStyle/>
          <a:p>
            <a:pPr algn="ctr"/>
            <a:r>
              <a:rPr lang="en-US" dirty="0" smtClean="0"/>
              <a:t>It3</a:t>
            </a:r>
            <a:endParaRPr lang="en-US" dirty="0"/>
          </a:p>
        </p:txBody>
      </p:sp>
      <p:sp>
        <p:nvSpPr>
          <p:cNvPr id="22" name="TextBox 21"/>
          <p:cNvSpPr txBox="1"/>
          <p:nvPr/>
        </p:nvSpPr>
        <p:spPr>
          <a:xfrm>
            <a:off x="3131840" y="2898370"/>
            <a:ext cx="504990" cy="369332"/>
          </a:xfrm>
          <a:prstGeom prst="rect">
            <a:avLst/>
          </a:prstGeom>
          <a:noFill/>
        </p:spPr>
        <p:txBody>
          <a:bodyPr wrap="square" rtlCol="0">
            <a:spAutoFit/>
          </a:bodyPr>
          <a:lstStyle/>
          <a:p>
            <a:pPr algn="ctr"/>
            <a:r>
              <a:rPr lang="en-US" dirty="0" smtClean="0"/>
              <a:t>It4</a:t>
            </a:r>
            <a:endParaRPr lang="en-US" dirty="0"/>
          </a:p>
        </p:txBody>
      </p:sp>
      <p:sp>
        <p:nvSpPr>
          <p:cNvPr id="23" name="TextBox 22"/>
          <p:cNvSpPr txBox="1"/>
          <p:nvPr/>
        </p:nvSpPr>
        <p:spPr>
          <a:xfrm>
            <a:off x="3563888" y="2891833"/>
            <a:ext cx="504990" cy="369332"/>
          </a:xfrm>
          <a:prstGeom prst="rect">
            <a:avLst/>
          </a:prstGeom>
          <a:noFill/>
        </p:spPr>
        <p:txBody>
          <a:bodyPr wrap="square" rtlCol="0">
            <a:spAutoFit/>
          </a:bodyPr>
          <a:lstStyle/>
          <a:p>
            <a:pPr algn="ctr"/>
            <a:r>
              <a:rPr lang="en-US" dirty="0" smtClean="0"/>
              <a:t>It5</a:t>
            </a:r>
            <a:endParaRPr lang="en-US" dirty="0"/>
          </a:p>
        </p:txBody>
      </p:sp>
      <p:sp>
        <p:nvSpPr>
          <p:cNvPr id="24" name="TextBox 23"/>
          <p:cNvSpPr txBox="1"/>
          <p:nvPr/>
        </p:nvSpPr>
        <p:spPr>
          <a:xfrm>
            <a:off x="3951423" y="2898370"/>
            <a:ext cx="504990" cy="369332"/>
          </a:xfrm>
          <a:prstGeom prst="rect">
            <a:avLst/>
          </a:prstGeom>
          <a:noFill/>
        </p:spPr>
        <p:txBody>
          <a:bodyPr wrap="square" rtlCol="0">
            <a:spAutoFit/>
          </a:bodyPr>
          <a:lstStyle/>
          <a:p>
            <a:pPr algn="ctr"/>
            <a:r>
              <a:rPr lang="en-US" dirty="0" smtClean="0"/>
              <a:t>It6</a:t>
            </a:r>
            <a:endParaRPr lang="en-US" dirty="0"/>
          </a:p>
        </p:txBody>
      </p:sp>
      <p:sp>
        <p:nvSpPr>
          <p:cNvPr id="25" name="TextBox 24"/>
          <p:cNvSpPr txBox="1"/>
          <p:nvPr/>
        </p:nvSpPr>
        <p:spPr>
          <a:xfrm>
            <a:off x="4355976" y="2891552"/>
            <a:ext cx="504990" cy="369332"/>
          </a:xfrm>
          <a:prstGeom prst="rect">
            <a:avLst/>
          </a:prstGeom>
          <a:noFill/>
        </p:spPr>
        <p:txBody>
          <a:bodyPr wrap="square" rtlCol="0">
            <a:spAutoFit/>
          </a:bodyPr>
          <a:lstStyle/>
          <a:p>
            <a:pPr algn="ctr"/>
            <a:r>
              <a:rPr lang="en-US" dirty="0" smtClean="0"/>
              <a:t>It7</a:t>
            </a:r>
            <a:endParaRPr lang="en-US" dirty="0"/>
          </a:p>
        </p:txBody>
      </p:sp>
      <p:sp>
        <p:nvSpPr>
          <p:cNvPr id="26" name="TextBox 25"/>
          <p:cNvSpPr txBox="1"/>
          <p:nvPr/>
        </p:nvSpPr>
        <p:spPr>
          <a:xfrm>
            <a:off x="4860966" y="2890854"/>
            <a:ext cx="719146" cy="377654"/>
          </a:xfrm>
          <a:prstGeom prst="rect">
            <a:avLst/>
          </a:prstGeom>
          <a:noFill/>
        </p:spPr>
        <p:txBody>
          <a:bodyPr wrap="square" rtlCol="0">
            <a:spAutoFit/>
          </a:bodyPr>
          <a:lstStyle/>
          <a:p>
            <a:pPr algn="ctr"/>
            <a:r>
              <a:rPr lang="en-US" dirty="0" smtClean="0"/>
              <a:t>It8</a:t>
            </a:r>
            <a:endParaRPr lang="en-US" dirty="0"/>
          </a:p>
        </p:txBody>
      </p:sp>
      <p:sp>
        <p:nvSpPr>
          <p:cNvPr id="27" name="TextBox 26"/>
          <p:cNvSpPr txBox="1"/>
          <p:nvPr/>
        </p:nvSpPr>
        <p:spPr>
          <a:xfrm>
            <a:off x="5580112" y="2877299"/>
            <a:ext cx="936104" cy="377654"/>
          </a:xfrm>
          <a:prstGeom prst="rect">
            <a:avLst/>
          </a:prstGeom>
          <a:noFill/>
        </p:spPr>
        <p:txBody>
          <a:bodyPr wrap="square" rtlCol="0">
            <a:spAutoFit/>
          </a:bodyPr>
          <a:lstStyle/>
          <a:p>
            <a:pPr algn="ctr"/>
            <a:r>
              <a:rPr lang="en-US" dirty="0" smtClean="0"/>
              <a:t>It9</a:t>
            </a:r>
            <a:endParaRPr lang="en-US" dirty="0"/>
          </a:p>
        </p:txBody>
      </p:sp>
      <p:sp>
        <p:nvSpPr>
          <p:cNvPr id="28" name="TextBox 27"/>
          <p:cNvSpPr txBox="1"/>
          <p:nvPr/>
        </p:nvSpPr>
        <p:spPr>
          <a:xfrm>
            <a:off x="6414788" y="2900221"/>
            <a:ext cx="914810" cy="369332"/>
          </a:xfrm>
          <a:prstGeom prst="rect">
            <a:avLst/>
          </a:prstGeom>
          <a:noFill/>
        </p:spPr>
        <p:txBody>
          <a:bodyPr wrap="square" rtlCol="0">
            <a:spAutoFit/>
          </a:bodyPr>
          <a:lstStyle/>
          <a:p>
            <a:pPr algn="ctr"/>
            <a:r>
              <a:rPr lang="en-US" dirty="0" smtClean="0"/>
              <a:t>It10</a:t>
            </a:r>
            <a:endParaRPr lang="en-US" dirty="0"/>
          </a:p>
        </p:txBody>
      </p:sp>
      <p:sp>
        <p:nvSpPr>
          <p:cNvPr id="29" name="TextBox 28"/>
          <p:cNvSpPr txBox="1"/>
          <p:nvPr/>
        </p:nvSpPr>
        <p:spPr>
          <a:xfrm>
            <a:off x="827584" y="2887474"/>
            <a:ext cx="1240209" cy="367514"/>
          </a:xfrm>
          <a:prstGeom prst="rect">
            <a:avLst/>
          </a:prstGeom>
          <a:noFill/>
        </p:spPr>
        <p:txBody>
          <a:bodyPr wrap="square" rtlCol="0">
            <a:spAutoFit/>
          </a:bodyPr>
          <a:lstStyle/>
          <a:p>
            <a:r>
              <a:rPr lang="en-US" dirty="0" smtClean="0"/>
              <a:t>Iterations</a:t>
            </a:r>
            <a:endParaRPr lang="en-US" dirty="0"/>
          </a:p>
        </p:txBody>
      </p:sp>
      <p:sp>
        <p:nvSpPr>
          <p:cNvPr id="30" name="TextBox 29"/>
          <p:cNvSpPr txBox="1"/>
          <p:nvPr/>
        </p:nvSpPr>
        <p:spPr>
          <a:xfrm>
            <a:off x="7447758" y="2888552"/>
            <a:ext cx="1373735" cy="369332"/>
          </a:xfrm>
          <a:prstGeom prst="rect">
            <a:avLst/>
          </a:prstGeom>
          <a:noFill/>
        </p:spPr>
        <p:txBody>
          <a:bodyPr wrap="square" rtlCol="0">
            <a:spAutoFit/>
          </a:bodyPr>
          <a:lstStyle/>
          <a:p>
            <a:r>
              <a:rPr lang="en-US" dirty="0" smtClean="0"/>
              <a:t>Total Cost</a:t>
            </a:r>
            <a:endParaRPr lang="en-US" dirty="0"/>
          </a:p>
        </p:txBody>
      </p:sp>
      <p:sp>
        <p:nvSpPr>
          <p:cNvPr id="31" name="TextBox 30"/>
          <p:cNvSpPr txBox="1"/>
          <p:nvPr/>
        </p:nvSpPr>
        <p:spPr>
          <a:xfrm>
            <a:off x="7308304" y="3263360"/>
            <a:ext cx="571502" cy="369332"/>
          </a:xfrm>
          <a:prstGeom prst="rect">
            <a:avLst/>
          </a:prstGeom>
          <a:noFill/>
        </p:spPr>
        <p:txBody>
          <a:bodyPr wrap="square" rtlCol="0">
            <a:spAutoFit/>
          </a:bodyPr>
          <a:lstStyle/>
          <a:p>
            <a:pPr algn="r"/>
            <a:r>
              <a:rPr lang="en-US" dirty="0" smtClean="0"/>
              <a:t>13</a:t>
            </a:r>
            <a:endParaRPr lang="en-US" dirty="0"/>
          </a:p>
        </p:txBody>
      </p:sp>
      <p:sp>
        <p:nvSpPr>
          <p:cNvPr id="32" name="TextBox 31"/>
          <p:cNvSpPr txBox="1"/>
          <p:nvPr/>
        </p:nvSpPr>
        <p:spPr>
          <a:xfrm>
            <a:off x="7308304" y="3632692"/>
            <a:ext cx="571502" cy="369332"/>
          </a:xfrm>
          <a:prstGeom prst="rect">
            <a:avLst/>
          </a:prstGeom>
          <a:noFill/>
        </p:spPr>
        <p:txBody>
          <a:bodyPr wrap="square" rtlCol="0">
            <a:spAutoFit/>
          </a:bodyPr>
          <a:lstStyle/>
          <a:p>
            <a:pPr algn="r"/>
            <a:r>
              <a:rPr lang="en-US" dirty="0" smtClean="0"/>
              <a:t>13</a:t>
            </a:r>
            <a:endParaRPr lang="en-US" dirty="0"/>
          </a:p>
        </p:txBody>
      </p:sp>
      <p:sp>
        <p:nvSpPr>
          <p:cNvPr id="33" name="TextBox 32"/>
          <p:cNvSpPr txBox="1"/>
          <p:nvPr/>
        </p:nvSpPr>
        <p:spPr>
          <a:xfrm>
            <a:off x="7308304" y="4002024"/>
            <a:ext cx="571502" cy="369332"/>
          </a:xfrm>
          <a:prstGeom prst="rect">
            <a:avLst/>
          </a:prstGeom>
          <a:noFill/>
        </p:spPr>
        <p:txBody>
          <a:bodyPr wrap="square" rtlCol="0">
            <a:spAutoFit/>
          </a:bodyPr>
          <a:lstStyle/>
          <a:p>
            <a:pPr algn="r"/>
            <a:r>
              <a:rPr lang="en-US" dirty="0" smtClean="0"/>
              <a:t>14</a:t>
            </a:r>
            <a:endParaRPr lang="en-US" dirty="0"/>
          </a:p>
        </p:txBody>
      </p:sp>
      <p:sp>
        <p:nvSpPr>
          <p:cNvPr id="34" name="TextBox 33"/>
          <p:cNvSpPr txBox="1"/>
          <p:nvPr/>
        </p:nvSpPr>
        <p:spPr>
          <a:xfrm>
            <a:off x="7308304" y="4371356"/>
            <a:ext cx="571502" cy="369332"/>
          </a:xfrm>
          <a:prstGeom prst="rect">
            <a:avLst/>
          </a:prstGeom>
          <a:noFill/>
        </p:spPr>
        <p:txBody>
          <a:bodyPr wrap="square" rtlCol="0">
            <a:spAutoFit/>
          </a:bodyPr>
          <a:lstStyle/>
          <a:p>
            <a:pPr algn="r"/>
            <a:r>
              <a:rPr lang="en-US" dirty="0" smtClean="0"/>
              <a:t>13</a:t>
            </a:r>
            <a:endParaRPr lang="en-US" dirty="0"/>
          </a:p>
        </p:txBody>
      </p:sp>
      <p:sp>
        <p:nvSpPr>
          <p:cNvPr id="36" name="TextBox 35"/>
          <p:cNvSpPr txBox="1"/>
          <p:nvPr/>
        </p:nvSpPr>
        <p:spPr>
          <a:xfrm>
            <a:off x="2067793" y="928747"/>
            <a:ext cx="6020075" cy="1200329"/>
          </a:xfrm>
          <a:prstGeom prst="rect">
            <a:avLst/>
          </a:prstGeom>
          <a:noFill/>
        </p:spPr>
        <p:txBody>
          <a:bodyPr wrap="square" rtlCol="0">
            <a:spAutoFit/>
          </a:bodyPr>
          <a:lstStyle/>
          <a:p>
            <a:r>
              <a:rPr lang="en-US" sz="2400" b="1" dirty="0" smtClean="0"/>
              <a:t>Input: </a:t>
            </a:r>
          </a:p>
          <a:p>
            <a:pPr marL="342900" indent="-282575">
              <a:buFont typeface="Arial" pitchFamily="34" charset="0"/>
              <a:buChar char="•"/>
            </a:pPr>
            <a:r>
              <a:rPr lang="en-US" sz="2400" b="1" dirty="0" smtClean="0"/>
              <a:t>I </a:t>
            </a:r>
            <a:r>
              <a:rPr lang="en-US" sz="2400" b="1" dirty="0"/>
              <a:t>= { 3, 5, 10, 6, 1, 9, 2, 4, 7,  </a:t>
            </a:r>
            <a:r>
              <a:rPr lang="en-US" sz="2400" b="1" dirty="0" smtClean="0"/>
              <a:t>8 }</a:t>
            </a:r>
            <a:endParaRPr lang="en-US" sz="2400" b="1" dirty="0"/>
          </a:p>
          <a:p>
            <a:pPr marL="342900" indent="-282575">
              <a:buFont typeface="Arial" pitchFamily="34" charset="0"/>
              <a:buChar char="•"/>
            </a:pPr>
            <a:r>
              <a:rPr lang="en-US" sz="2400" b="1" dirty="0" smtClean="0"/>
              <a:t>number of segments (4)</a:t>
            </a:r>
            <a:endParaRPr lang="en-US" sz="2400" b="1" dirty="0"/>
          </a:p>
        </p:txBody>
      </p:sp>
      <p:sp>
        <p:nvSpPr>
          <p:cNvPr id="39" name="TextBox 38"/>
          <p:cNvSpPr txBox="1"/>
          <p:nvPr/>
        </p:nvSpPr>
        <p:spPr>
          <a:xfrm>
            <a:off x="1951148" y="5261138"/>
            <a:ext cx="3740728" cy="400110"/>
          </a:xfrm>
          <a:prstGeom prst="rect">
            <a:avLst/>
          </a:prstGeom>
          <a:noFill/>
        </p:spPr>
        <p:txBody>
          <a:bodyPr wrap="square" rtlCol="0">
            <a:spAutoFit/>
          </a:bodyPr>
          <a:lstStyle/>
          <a:p>
            <a:r>
              <a:rPr lang="en-US" sz="2000" dirty="0" smtClean="0"/>
              <a:t>Time complexity: </a:t>
            </a:r>
            <a:r>
              <a:rPr lang="en-US" sz="2000" b="1" dirty="0" smtClean="0"/>
              <a:t>O(n log n)</a:t>
            </a:r>
            <a:endParaRPr lang="el-GR" sz="2000" b="1" dirty="0"/>
          </a:p>
        </p:txBody>
      </p:sp>
      <p:sp>
        <p:nvSpPr>
          <p:cNvPr id="3" name="Slide Number Placeholder 2"/>
          <p:cNvSpPr>
            <a:spLocks noGrp="1"/>
          </p:cNvSpPr>
          <p:nvPr>
            <p:ph type="sldNum" sz="quarter" idx="12"/>
          </p:nvPr>
        </p:nvSpPr>
        <p:spPr/>
        <p:txBody>
          <a:bodyPr/>
          <a:lstStyle/>
          <a:p>
            <a:fld id="{7E46E34C-DF4F-43C8-9B01-5546C481D7C1}" type="slidenum">
              <a:rPr lang="el-GR" smtClean="0"/>
              <a:t>123</a:t>
            </a:fld>
            <a:endParaRPr lang="el-GR"/>
          </a:p>
        </p:txBody>
      </p:sp>
      <p:sp>
        <p:nvSpPr>
          <p:cNvPr id="35" name="TextBox 34"/>
          <p:cNvSpPr txBox="1"/>
          <p:nvPr/>
        </p:nvSpPr>
        <p:spPr>
          <a:xfrm>
            <a:off x="1951148" y="2253890"/>
            <a:ext cx="5141132" cy="830997"/>
          </a:xfrm>
          <a:prstGeom prst="rect">
            <a:avLst/>
          </a:prstGeom>
          <a:noFill/>
        </p:spPr>
        <p:txBody>
          <a:bodyPr wrap="square" rtlCol="0">
            <a:spAutoFit/>
          </a:bodyPr>
          <a:lstStyle/>
          <a:p>
            <a:r>
              <a:rPr lang="en-US" sz="2400" b="1" dirty="0" err="1"/>
              <a:t>I</a:t>
            </a:r>
            <a:r>
              <a:rPr lang="en-US" sz="2400" b="1" baseline="-25000" dirty="0" err="1"/>
              <a:t>sorted</a:t>
            </a:r>
            <a:r>
              <a:rPr lang="en-US" sz="2400" b="1" dirty="0"/>
              <a:t> = { 10, 9, 8, 7, 6, 5, 4, 3, 2, 1 } </a:t>
            </a:r>
          </a:p>
          <a:p>
            <a:endParaRPr lang="en-US" sz="2400" dirty="0"/>
          </a:p>
        </p:txBody>
      </p:sp>
      <p:sp>
        <p:nvSpPr>
          <p:cNvPr id="37" name="Rectangle 36"/>
          <p:cNvSpPr/>
          <p:nvPr/>
        </p:nvSpPr>
        <p:spPr>
          <a:xfrm>
            <a:off x="5832140" y="2327156"/>
            <a:ext cx="432048" cy="3205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36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903249"/>
          </a:xfrm>
        </p:spPr>
        <p:txBody>
          <a:bodyPr/>
          <a:lstStyle/>
          <a:p>
            <a:r>
              <a:rPr lang="en-US" dirty="0" smtClean="0"/>
              <a:t>Execution Plan</a:t>
            </a:r>
            <a:endParaRPr lang="el-GR"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sp>
        <p:nvSpPr>
          <p:cNvPr id="5" name="Rectangle 3"/>
          <p:cNvSpPr/>
          <p:nvPr/>
        </p:nvSpPr>
        <p:spPr>
          <a:xfrm>
            <a:off x="930290" y="5556022"/>
            <a:ext cx="1600203" cy="533400"/>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Total valid comparisons</a:t>
            </a:r>
            <a:endParaRPr lang="en-US" dirty="0"/>
          </a:p>
        </p:txBody>
      </p:sp>
      <p:sp>
        <p:nvSpPr>
          <p:cNvPr id="6" name="Flowchart: Decision 5"/>
          <p:cNvSpPr/>
          <p:nvPr/>
        </p:nvSpPr>
        <p:spPr>
          <a:xfrm>
            <a:off x="922158" y="3371016"/>
            <a:ext cx="1722634" cy="885951"/>
          </a:xfrm>
          <a:prstGeom prst="flowChartDecis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smtClean="0">
                <a:solidFill>
                  <a:schemeClr val="tx1"/>
                </a:solidFill>
              </a:rPr>
              <a:t>Merge</a:t>
            </a:r>
            <a:endParaRPr lang="en-US" sz="1600" b="1" dirty="0">
              <a:solidFill>
                <a:schemeClr val="tx1"/>
              </a:solidFill>
            </a:endParaRPr>
          </a:p>
        </p:txBody>
      </p:sp>
      <p:sp>
        <p:nvSpPr>
          <p:cNvPr id="7" name="Rectangle 13"/>
          <p:cNvSpPr/>
          <p:nvPr/>
        </p:nvSpPr>
        <p:spPr>
          <a:xfrm>
            <a:off x="930292" y="1627377"/>
            <a:ext cx="1600202" cy="449997"/>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tabLst>
                <a:tab pos="1944688" algn="l"/>
              </a:tabLst>
            </a:pPr>
            <a:r>
              <a:rPr lang="en-US" dirty="0" smtClean="0"/>
              <a:t>Initialization</a:t>
            </a:r>
            <a:endParaRPr lang="en-US" dirty="0"/>
          </a:p>
        </p:txBody>
      </p:sp>
      <p:cxnSp>
        <p:nvCxnSpPr>
          <p:cNvPr id="8" name="Straight Arrow Connector 15"/>
          <p:cNvCxnSpPr/>
          <p:nvPr/>
        </p:nvCxnSpPr>
        <p:spPr>
          <a:xfrm flipH="1">
            <a:off x="987442" y="2240611"/>
            <a:ext cx="2" cy="387206"/>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9" name="Left Brace 31"/>
          <p:cNvSpPr/>
          <p:nvPr/>
        </p:nvSpPr>
        <p:spPr>
          <a:xfrm rot="16200000">
            <a:off x="1563236" y="1940286"/>
            <a:ext cx="450998" cy="2066316"/>
          </a:xfrm>
          <a:prstGeom prst="leftBrace">
            <a:avLst>
              <a:gd name="adj1" fmla="val 8333"/>
              <a:gd name="adj2" fmla="val 4957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 name="Left Brace 37"/>
          <p:cNvSpPr/>
          <p:nvPr/>
        </p:nvSpPr>
        <p:spPr>
          <a:xfrm rot="5400000">
            <a:off x="1571934" y="3776647"/>
            <a:ext cx="415497" cy="177165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1" name="TextBox 81"/>
          <p:cNvSpPr txBox="1"/>
          <p:nvPr/>
        </p:nvSpPr>
        <p:spPr>
          <a:xfrm>
            <a:off x="2821893" y="1258044"/>
            <a:ext cx="102281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t>MWEP</a:t>
            </a:r>
            <a:endParaRPr lang="en-US" b="1" dirty="0"/>
          </a:p>
        </p:txBody>
      </p:sp>
      <p:sp>
        <p:nvSpPr>
          <p:cNvPr id="12" name="TextBox 86"/>
          <p:cNvSpPr txBox="1"/>
          <p:nvPr/>
        </p:nvSpPr>
        <p:spPr>
          <a:xfrm>
            <a:off x="4171569" y="1245468"/>
            <a:ext cx="129442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t>MWNP</a:t>
            </a:r>
            <a:endParaRPr lang="en-US" b="1" dirty="0"/>
          </a:p>
        </p:txBody>
      </p:sp>
      <p:sp>
        <p:nvSpPr>
          <p:cNvPr id="13" name="TextBox 91"/>
          <p:cNvSpPr txBox="1"/>
          <p:nvPr/>
        </p:nvSpPr>
        <p:spPr>
          <a:xfrm>
            <a:off x="5696481" y="1246376"/>
            <a:ext cx="1107767"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t>MCEP</a:t>
            </a:r>
            <a:endParaRPr lang="en-US" b="1" dirty="0"/>
          </a:p>
        </p:txBody>
      </p:sp>
      <p:sp>
        <p:nvSpPr>
          <p:cNvPr id="14" name="TextBox 96"/>
          <p:cNvSpPr txBox="1"/>
          <p:nvPr/>
        </p:nvSpPr>
        <p:spPr>
          <a:xfrm>
            <a:off x="7268213" y="1258044"/>
            <a:ext cx="108585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t>MCNP</a:t>
            </a:r>
            <a:endParaRPr lang="en-US" b="1" dirty="0"/>
          </a:p>
        </p:txBody>
      </p:sp>
      <p:sp>
        <p:nvSpPr>
          <p:cNvPr id="15" name="TextBox 102"/>
          <p:cNvSpPr txBox="1"/>
          <p:nvPr/>
        </p:nvSpPr>
        <p:spPr>
          <a:xfrm>
            <a:off x="2773108" y="1548762"/>
            <a:ext cx="1469156" cy="6924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smtClean="0"/>
              <a:t>Initialize chunk array and </a:t>
            </a:r>
            <a:r>
              <a:rPr lang="en-US" sz="1300" b="1" dirty="0" smtClean="0"/>
              <a:t>N</a:t>
            </a:r>
            <a:r>
              <a:rPr lang="en-US" sz="1300" dirty="0" smtClean="0"/>
              <a:t> threads.</a:t>
            </a:r>
            <a:endParaRPr lang="en-US" sz="1300" dirty="0"/>
          </a:p>
        </p:txBody>
      </p:sp>
      <p:sp>
        <p:nvSpPr>
          <p:cNvPr id="16" name="TextBox 103"/>
          <p:cNvSpPr txBox="1"/>
          <p:nvPr/>
        </p:nvSpPr>
        <p:spPr>
          <a:xfrm>
            <a:off x="4238983" y="1558380"/>
            <a:ext cx="1547645" cy="6924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t>Initialize chunk array and </a:t>
            </a:r>
            <a:r>
              <a:rPr lang="en-US" sz="1300" b="1" dirty="0"/>
              <a:t>N</a:t>
            </a:r>
            <a:r>
              <a:rPr lang="en-US" sz="1300" dirty="0"/>
              <a:t> </a:t>
            </a:r>
            <a:r>
              <a:rPr lang="en-US" sz="1300" dirty="0" smtClean="0"/>
              <a:t>threads.</a:t>
            </a:r>
            <a:endParaRPr lang="en-US" sz="1300" dirty="0"/>
          </a:p>
        </p:txBody>
      </p:sp>
      <p:sp>
        <p:nvSpPr>
          <p:cNvPr id="17" name="TextBox 104"/>
          <p:cNvSpPr txBox="1"/>
          <p:nvPr/>
        </p:nvSpPr>
        <p:spPr>
          <a:xfrm>
            <a:off x="5593721" y="1558380"/>
            <a:ext cx="1611808" cy="6924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0" algn="l"/>
              </a:tabLst>
            </a:pPr>
            <a:r>
              <a:rPr lang="en-US" sz="1300" dirty="0"/>
              <a:t>Initialize chunk </a:t>
            </a:r>
            <a:endParaRPr lang="en-US" sz="1300" dirty="0" smtClean="0"/>
          </a:p>
          <a:p>
            <a:pPr>
              <a:tabLst>
                <a:tab pos="0" algn="l"/>
              </a:tabLst>
            </a:pPr>
            <a:r>
              <a:rPr lang="en-US" sz="1300" dirty="0" smtClean="0"/>
              <a:t>array </a:t>
            </a:r>
            <a:r>
              <a:rPr lang="en-US" sz="1300" dirty="0"/>
              <a:t>and </a:t>
            </a:r>
            <a:r>
              <a:rPr lang="en-US" sz="1300" b="1" dirty="0"/>
              <a:t>N</a:t>
            </a:r>
            <a:r>
              <a:rPr lang="en-US" sz="1300" dirty="0"/>
              <a:t> </a:t>
            </a:r>
            <a:r>
              <a:rPr lang="en-US" sz="1300" dirty="0" smtClean="0"/>
              <a:t>threads. Estimate </a:t>
            </a:r>
            <a:r>
              <a:rPr lang="en-US" sz="1300" b="1" i="1" dirty="0" smtClean="0"/>
              <a:t>K</a:t>
            </a:r>
            <a:r>
              <a:rPr lang="en-US" sz="1300" i="1" dirty="0" smtClean="0"/>
              <a:t>.</a:t>
            </a:r>
            <a:endParaRPr lang="en-US" sz="1300" i="1" dirty="0"/>
          </a:p>
        </p:txBody>
      </p:sp>
      <p:sp>
        <p:nvSpPr>
          <p:cNvPr id="18" name="TextBox 106"/>
          <p:cNvSpPr txBox="1"/>
          <p:nvPr/>
        </p:nvSpPr>
        <p:spPr>
          <a:xfrm>
            <a:off x="2773108" y="2232665"/>
            <a:ext cx="1654875" cy="10926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smtClean="0"/>
              <a:t>Each thread</a:t>
            </a:r>
          </a:p>
          <a:p>
            <a:r>
              <a:rPr lang="en-US" sz="1300" dirty="0"/>
              <a:t>c</a:t>
            </a:r>
            <a:r>
              <a:rPr lang="en-US" sz="1300" dirty="0" smtClean="0"/>
              <a:t>omputes local aggregate edge weight and #comparisons</a:t>
            </a:r>
            <a:endParaRPr lang="en-US" sz="1300" dirty="0"/>
          </a:p>
        </p:txBody>
      </p:sp>
      <p:sp>
        <p:nvSpPr>
          <p:cNvPr id="19" name="TextBox 107"/>
          <p:cNvSpPr txBox="1"/>
          <p:nvPr/>
        </p:nvSpPr>
        <p:spPr>
          <a:xfrm>
            <a:off x="2773109" y="3344734"/>
            <a:ext cx="1366382"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smtClean="0"/>
              <a:t>Estimate average edge weight</a:t>
            </a:r>
          </a:p>
        </p:txBody>
      </p:sp>
      <p:sp>
        <p:nvSpPr>
          <p:cNvPr id="20" name="TextBox 109"/>
          <p:cNvSpPr txBox="1"/>
          <p:nvPr/>
        </p:nvSpPr>
        <p:spPr>
          <a:xfrm>
            <a:off x="4236211" y="2201643"/>
            <a:ext cx="1544900" cy="10926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smtClean="0"/>
              <a:t>Each thread </a:t>
            </a:r>
          </a:p>
          <a:p>
            <a:r>
              <a:rPr lang="en-US" sz="1300" dirty="0" smtClean="0"/>
              <a:t>stores the total </a:t>
            </a:r>
            <a:r>
              <a:rPr lang="en-US" sz="1300" dirty="0"/>
              <a:t>weight and #comparisons per </a:t>
            </a:r>
            <a:r>
              <a:rPr lang="en-US" sz="1300" dirty="0" smtClean="0"/>
              <a:t>entity in two arrays</a:t>
            </a:r>
            <a:endParaRPr lang="en-US" sz="1300" dirty="0"/>
          </a:p>
        </p:txBody>
      </p:sp>
      <p:sp>
        <p:nvSpPr>
          <p:cNvPr id="21" name="TextBox 110"/>
          <p:cNvSpPr txBox="1"/>
          <p:nvPr/>
        </p:nvSpPr>
        <p:spPr>
          <a:xfrm>
            <a:off x="2759091" y="4468624"/>
            <a:ext cx="1344944" cy="10926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smtClean="0"/>
              <a:t>Check and keep valid comparisons above the weight threshold</a:t>
            </a:r>
            <a:endParaRPr lang="en-US" sz="1300" dirty="0"/>
          </a:p>
        </p:txBody>
      </p:sp>
      <p:sp>
        <p:nvSpPr>
          <p:cNvPr id="22" name="TextBox 111"/>
          <p:cNvSpPr txBox="1"/>
          <p:nvPr/>
        </p:nvSpPr>
        <p:spPr>
          <a:xfrm>
            <a:off x="2765493" y="5490659"/>
            <a:ext cx="1300849" cy="6924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smtClean="0"/>
              <a:t>Output</a:t>
            </a:r>
            <a:r>
              <a:rPr lang="en-US" sz="1300" dirty="0" smtClean="0"/>
              <a:t> total valid comparisons</a:t>
            </a:r>
            <a:endParaRPr lang="en-US" sz="1300" dirty="0"/>
          </a:p>
        </p:txBody>
      </p:sp>
      <p:sp>
        <p:nvSpPr>
          <p:cNvPr id="23" name="TextBox 112"/>
          <p:cNvSpPr txBox="1"/>
          <p:nvPr/>
        </p:nvSpPr>
        <p:spPr>
          <a:xfrm>
            <a:off x="4236211" y="3303777"/>
            <a:ext cx="1421940" cy="10926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smtClean="0"/>
              <a:t>Merge the 2 arrays to compute the </a:t>
            </a:r>
            <a:r>
              <a:rPr lang="en-US" sz="1300" dirty="0"/>
              <a:t>a</a:t>
            </a:r>
            <a:r>
              <a:rPr lang="en-US" sz="1300" dirty="0" smtClean="0"/>
              <a:t>verage edge weight of each node</a:t>
            </a:r>
          </a:p>
        </p:txBody>
      </p:sp>
      <p:sp>
        <p:nvSpPr>
          <p:cNvPr id="24" name="TextBox 113"/>
          <p:cNvSpPr txBox="1"/>
          <p:nvPr/>
        </p:nvSpPr>
        <p:spPr>
          <a:xfrm>
            <a:off x="4231321" y="4468624"/>
            <a:ext cx="1557590" cy="10926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smtClean="0"/>
              <a:t>Check and keep valid comparisons above the weight threshold  of any adjacent node</a:t>
            </a:r>
            <a:endParaRPr lang="en-US" sz="1300" dirty="0"/>
          </a:p>
        </p:txBody>
      </p:sp>
      <p:sp>
        <p:nvSpPr>
          <p:cNvPr id="25" name="TextBox 114"/>
          <p:cNvSpPr txBox="1"/>
          <p:nvPr/>
        </p:nvSpPr>
        <p:spPr>
          <a:xfrm>
            <a:off x="4250637" y="5490660"/>
            <a:ext cx="1705932"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smtClean="0"/>
              <a:t>Output</a:t>
            </a:r>
            <a:r>
              <a:rPr lang="en-US" sz="1300" dirty="0" smtClean="0"/>
              <a:t> total valid comparisons</a:t>
            </a:r>
            <a:endParaRPr lang="en-US" sz="1300" dirty="0"/>
          </a:p>
        </p:txBody>
      </p:sp>
      <p:sp>
        <p:nvSpPr>
          <p:cNvPr id="26" name="TextBox 115"/>
          <p:cNvSpPr txBox="1"/>
          <p:nvPr/>
        </p:nvSpPr>
        <p:spPr>
          <a:xfrm>
            <a:off x="7231315" y="2211170"/>
            <a:ext cx="1558390" cy="10926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smtClean="0"/>
              <a:t>Every thread </a:t>
            </a:r>
            <a:r>
              <a:rPr lang="en-US" sz="1300" dirty="0"/>
              <a:t>stores the </a:t>
            </a:r>
            <a:r>
              <a:rPr lang="en-US" sz="1300" b="1" i="1" dirty="0" smtClean="0"/>
              <a:t>k</a:t>
            </a:r>
            <a:r>
              <a:rPr lang="en-US" sz="1300" dirty="0" smtClean="0"/>
              <a:t> </a:t>
            </a:r>
            <a:r>
              <a:rPr lang="en-US" sz="1300" dirty="0"/>
              <a:t>top-weighted edges for every processed entity in </a:t>
            </a:r>
            <a:r>
              <a:rPr lang="en-US" sz="1300" dirty="0" smtClean="0"/>
              <a:t>a priority queue</a:t>
            </a:r>
            <a:endParaRPr lang="en-US" sz="1300" dirty="0"/>
          </a:p>
        </p:txBody>
      </p:sp>
      <p:sp>
        <p:nvSpPr>
          <p:cNvPr id="27" name="TextBox 116"/>
          <p:cNvSpPr txBox="1"/>
          <p:nvPr/>
        </p:nvSpPr>
        <p:spPr>
          <a:xfrm>
            <a:off x="7231314" y="3277969"/>
            <a:ext cx="1877190" cy="10926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O</a:t>
            </a:r>
            <a:r>
              <a:rPr lang="en-US" sz="1300" b="1" dirty="0" smtClean="0"/>
              <a:t>utput</a:t>
            </a:r>
            <a:r>
              <a:rPr lang="en-US" sz="1300" dirty="0" smtClean="0"/>
              <a:t> </a:t>
            </a:r>
            <a:r>
              <a:rPr lang="en-US" sz="1300" dirty="0"/>
              <a:t>the comparisons that are among the </a:t>
            </a:r>
            <a:r>
              <a:rPr lang="en-US" sz="1300" b="1" i="1" dirty="0" smtClean="0"/>
              <a:t>k</a:t>
            </a:r>
            <a:r>
              <a:rPr lang="en-US" sz="1300" dirty="0" smtClean="0"/>
              <a:t> </a:t>
            </a:r>
            <a:r>
              <a:rPr lang="en-US" sz="1300" dirty="0"/>
              <a:t>top-weighted ones for any of the adjacent entities</a:t>
            </a:r>
          </a:p>
        </p:txBody>
      </p:sp>
      <p:cxnSp>
        <p:nvCxnSpPr>
          <p:cNvPr id="28" name="Straight Connector 118"/>
          <p:cNvCxnSpPr/>
          <p:nvPr/>
        </p:nvCxnSpPr>
        <p:spPr>
          <a:xfrm>
            <a:off x="530242" y="4430136"/>
            <a:ext cx="8613758"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9" name="TextBox 122"/>
          <p:cNvSpPr txBox="1"/>
          <p:nvPr/>
        </p:nvSpPr>
        <p:spPr>
          <a:xfrm>
            <a:off x="473092" y="1170176"/>
            <a:ext cx="1100137"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Stage 1</a:t>
            </a:r>
          </a:p>
        </p:txBody>
      </p:sp>
      <p:sp>
        <p:nvSpPr>
          <p:cNvPr id="30" name="TextBox 123"/>
          <p:cNvSpPr txBox="1"/>
          <p:nvPr/>
        </p:nvSpPr>
        <p:spPr>
          <a:xfrm>
            <a:off x="467544" y="4375613"/>
            <a:ext cx="110568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t>Stage 2</a:t>
            </a:r>
            <a:endParaRPr lang="en-US" sz="1600" b="1" dirty="0"/>
          </a:p>
        </p:txBody>
      </p:sp>
      <p:sp>
        <p:nvSpPr>
          <p:cNvPr id="31" name="TextBox 125"/>
          <p:cNvSpPr txBox="1"/>
          <p:nvPr/>
        </p:nvSpPr>
        <p:spPr>
          <a:xfrm>
            <a:off x="5593722" y="2211170"/>
            <a:ext cx="1714582" cy="10926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t>E</a:t>
            </a:r>
            <a:r>
              <a:rPr lang="en-US" sz="1300" dirty="0" smtClean="0"/>
              <a:t>ach </a:t>
            </a:r>
            <a:r>
              <a:rPr lang="en-US" sz="1300" dirty="0"/>
              <a:t>thread stores the </a:t>
            </a:r>
            <a:r>
              <a:rPr lang="en-US" sz="1300" b="1" i="1" dirty="0" smtClean="0"/>
              <a:t>K</a:t>
            </a:r>
            <a:r>
              <a:rPr lang="en-US" sz="1300" dirty="0" smtClean="0"/>
              <a:t> </a:t>
            </a:r>
            <a:r>
              <a:rPr lang="en-US" sz="1300" dirty="0"/>
              <a:t>top-weighted edges in the processed chunks in a priority queue</a:t>
            </a:r>
          </a:p>
        </p:txBody>
      </p:sp>
      <p:sp>
        <p:nvSpPr>
          <p:cNvPr id="32" name="TextBox 126"/>
          <p:cNvSpPr txBox="1"/>
          <p:nvPr/>
        </p:nvSpPr>
        <p:spPr>
          <a:xfrm>
            <a:off x="5624612" y="3467742"/>
            <a:ext cx="1479692" cy="6924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O</a:t>
            </a:r>
            <a:r>
              <a:rPr lang="en-US" sz="1300" b="1" dirty="0" smtClean="0"/>
              <a:t>utput</a:t>
            </a:r>
            <a:r>
              <a:rPr lang="en-US" sz="1300" dirty="0" smtClean="0"/>
              <a:t> </a:t>
            </a:r>
            <a:r>
              <a:rPr lang="en-US" sz="1300" dirty="0"/>
              <a:t>the overall </a:t>
            </a:r>
            <a:r>
              <a:rPr lang="en-US" sz="1300" b="1" i="1" dirty="0"/>
              <a:t>K</a:t>
            </a:r>
            <a:r>
              <a:rPr lang="en-US" sz="1300" dirty="0"/>
              <a:t> top-weighted comparisons </a:t>
            </a:r>
          </a:p>
        </p:txBody>
      </p:sp>
      <p:sp>
        <p:nvSpPr>
          <p:cNvPr id="33" name="TextBox 128"/>
          <p:cNvSpPr txBox="1"/>
          <p:nvPr/>
        </p:nvSpPr>
        <p:spPr>
          <a:xfrm>
            <a:off x="7231314" y="1551177"/>
            <a:ext cx="1558391" cy="6924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t>Initialize chunk array and </a:t>
            </a:r>
            <a:r>
              <a:rPr lang="en-US" sz="1300" b="1" dirty="0"/>
              <a:t>N</a:t>
            </a:r>
            <a:r>
              <a:rPr lang="en-US" sz="1300" dirty="0"/>
              <a:t> threads. Estimate </a:t>
            </a:r>
            <a:r>
              <a:rPr lang="en-US" sz="1300" b="1" i="1" dirty="0" smtClean="0"/>
              <a:t>k</a:t>
            </a:r>
            <a:r>
              <a:rPr lang="en-US" sz="1300" i="1" dirty="0" smtClean="0"/>
              <a:t>.</a:t>
            </a:r>
            <a:endParaRPr lang="en-US" sz="1300" i="1" dirty="0"/>
          </a:p>
        </p:txBody>
      </p:sp>
      <p:sp>
        <p:nvSpPr>
          <p:cNvPr id="34" name="TextBox 57"/>
          <p:cNvSpPr txBox="1"/>
          <p:nvPr/>
        </p:nvSpPr>
        <p:spPr>
          <a:xfrm>
            <a:off x="987442" y="2442407"/>
            <a:ext cx="56318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th</a:t>
            </a:r>
            <a:r>
              <a:rPr lang="en-US" baseline="-25000" dirty="0" smtClean="0"/>
              <a:t>1</a:t>
            </a:r>
            <a:endParaRPr lang="en-US" baseline="-25000" dirty="0"/>
          </a:p>
        </p:txBody>
      </p:sp>
      <p:cxnSp>
        <p:nvCxnSpPr>
          <p:cNvPr id="35" name="Straight Connector 61"/>
          <p:cNvCxnSpPr/>
          <p:nvPr/>
        </p:nvCxnSpPr>
        <p:spPr>
          <a:xfrm>
            <a:off x="530242" y="3320890"/>
            <a:ext cx="8613758"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62"/>
          <p:cNvCxnSpPr/>
          <p:nvPr/>
        </p:nvCxnSpPr>
        <p:spPr>
          <a:xfrm>
            <a:off x="530242" y="2233408"/>
            <a:ext cx="8613758" cy="10266"/>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63"/>
          <p:cNvCxnSpPr/>
          <p:nvPr/>
        </p:nvCxnSpPr>
        <p:spPr>
          <a:xfrm flipV="1">
            <a:off x="530242" y="5490659"/>
            <a:ext cx="8722278" cy="1"/>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Arrow Connector 85"/>
          <p:cNvCxnSpPr/>
          <p:nvPr/>
        </p:nvCxnSpPr>
        <p:spPr>
          <a:xfrm flipH="1">
            <a:off x="1387492" y="2246817"/>
            <a:ext cx="2" cy="387206"/>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9" name="TextBox 87"/>
          <p:cNvSpPr txBox="1"/>
          <p:nvPr/>
        </p:nvSpPr>
        <p:spPr>
          <a:xfrm>
            <a:off x="1387492" y="2448613"/>
            <a:ext cx="52295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th</a:t>
            </a:r>
            <a:r>
              <a:rPr lang="en-US" baseline="-25000" dirty="0"/>
              <a:t>2</a:t>
            </a:r>
          </a:p>
        </p:txBody>
      </p:sp>
      <p:cxnSp>
        <p:nvCxnSpPr>
          <p:cNvPr id="40" name="Straight Arrow Connector 88"/>
          <p:cNvCxnSpPr/>
          <p:nvPr/>
        </p:nvCxnSpPr>
        <p:spPr>
          <a:xfrm flipH="1">
            <a:off x="1730392" y="2246817"/>
            <a:ext cx="2" cy="387206"/>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1" name="TextBox 89"/>
          <p:cNvSpPr txBox="1"/>
          <p:nvPr/>
        </p:nvSpPr>
        <p:spPr>
          <a:xfrm>
            <a:off x="1730391" y="2448613"/>
            <a:ext cx="56318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a:t>
            </a:r>
            <a:r>
              <a:rPr lang="en-US" dirty="0" smtClean="0"/>
              <a:t>h</a:t>
            </a:r>
            <a:r>
              <a:rPr lang="en-US" baseline="-25000" dirty="0" smtClean="0"/>
              <a:t>3</a:t>
            </a:r>
            <a:endParaRPr lang="en-US" baseline="-25000" dirty="0"/>
          </a:p>
        </p:txBody>
      </p:sp>
      <p:cxnSp>
        <p:nvCxnSpPr>
          <p:cNvPr id="42" name="Straight Arrow Connector 90"/>
          <p:cNvCxnSpPr/>
          <p:nvPr/>
        </p:nvCxnSpPr>
        <p:spPr>
          <a:xfrm flipH="1">
            <a:off x="2416192" y="2246817"/>
            <a:ext cx="2" cy="387206"/>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3" name="TextBox 92"/>
          <p:cNvSpPr txBox="1"/>
          <p:nvPr/>
        </p:nvSpPr>
        <p:spPr>
          <a:xfrm>
            <a:off x="2416192" y="2448613"/>
            <a:ext cx="6436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smtClean="0"/>
              <a:t>th</a:t>
            </a:r>
            <a:r>
              <a:rPr lang="en-US" baseline="-25000" dirty="0" err="1" smtClean="0"/>
              <a:t>N</a:t>
            </a:r>
            <a:endParaRPr lang="en-US" baseline="-25000" dirty="0"/>
          </a:p>
        </p:txBody>
      </p:sp>
      <p:cxnSp>
        <p:nvCxnSpPr>
          <p:cNvPr id="44" name="Straight Arrow Connector 93"/>
          <p:cNvCxnSpPr/>
          <p:nvPr/>
        </p:nvCxnSpPr>
        <p:spPr>
          <a:xfrm flipH="1">
            <a:off x="2073292" y="2246817"/>
            <a:ext cx="2" cy="387206"/>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5" name="TextBox 94"/>
          <p:cNvSpPr txBox="1"/>
          <p:nvPr/>
        </p:nvSpPr>
        <p:spPr>
          <a:xfrm>
            <a:off x="2073292" y="2448613"/>
            <a:ext cx="48273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a:t>
            </a:r>
            <a:endParaRPr lang="en-US" baseline="-25000" dirty="0"/>
          </a:p>
        </p:txBody>
      </p:sp>
      <p:cxnSp>
        <p:nvCxnSpPr>
          <p:cNvPr id="46" name="Straight Arrow Connector 97"/>
          <p:cNvCxnSpPr/>
          <p:nvPr/>
        </p:nvCxnSpPr>
        <p:spPr>
          <a:xfrm flipH="1">
            <a:off x="977822" y="4804679"/>
            <a:ext cx="2" cy="387206"/>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7" name="TextBox 98"/>
          <p:cNvSpPr txBox="1"/>
          <p:nvPr/>
        </p:nvSpPr>
        <p:spPr>
          <a:xfrm>
            <a:off x="977822" y="5018887"/>
            <a:ext cx="57672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th</a:t>
            </a:r>
            <a:r>
              <a:rPr lang="en-US" baseline="-25000" dirty="0" smtClean="0"/>
              <a:t>1</a:t>
            </a:r>
            <a:endParaRPr lang="en-US" baseline="-25000" dirty="0"/>
          </a:p>
        </p:txBody>
      </p:sp>
      <p:cxnSp>
        <p:nvCxnSpPr>
          <p:cNvPr id="48" name="Straight Arrow Connector 99"/>
          <p:cNvCxnSpPr/>
          <p:nvPr/>
        </p:nvCxnSpPr>
        <p:spPr>
          <a:xfrm flipH="1">
            <a:off x="1377872" y="4810885"/>
            <a:ext cx="2" cy="387206"/>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9" name="TextBox 100"/>
          <p:cNvSpPr txBox="1"/>
          <p:nvPr/>
        </p:nvSpPr>
        <p:spPr>
          <a:xfrm>
            <a:off x="1377871" y="5025093"/>
            <a:ext cx="53649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th</a:t>
            </a:r>
            <a:r>
              <a:rPr lang="en-US" baseline="-25000" dirty="0"/>
              <a:t>2</a:t>
            </a:r>
          </a:p>
        </p:txBody>
      </p:sp>
      <p:cxnSp>
        <p:nvCxnSpPr>
          <p:cNvPr id="50" name="Straight Arrow Connector 101"/>
          <p:cNvCxnSpPr/>
          <p:nvPr/>
        </p:nvCxnSpPr>
        <p:spPr>
          <a:xfrm flipH="1">
            <a:off x="1720772" y="4810885"/>
            <a:ext cx="2" cy="387206"/>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1" name="TextBox 105"/>
          <p:cNvSpPr txBox="1"/>
          <p:nvPr/>
        </p:nvSpPr>
        <p:spPr>
          <a:xfrm>
            <a:off x="1720772" y="5025093"/>
            <a:ext cx="57672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a:t>
            </a:r>
            <a:r>
              <a:rPr lang="en-US" dirty="0" smtClean="0"/>
              <a:t>h</a:t>
            </a:r>
            <a:r>
              <a:rPr lang="en-US" baseline="-25000" dirty="0" smtClean="0"/>
              <a:t>3</a:t>
            </a:r>
            <a:endParaRPr lang="en-US" baseline="-25000" dirty="0"/>
          </a:p>
        </p:txBody>
      </p:sp>
      <p:cxnSp>
        <p:nvCxnSpPr>
          <p:cNvPr id="52" name="Straight Arrow Connector 108"/>
          <p:cNvCxnSpPr/>
          <p:nvPr/>
        </p:nvCxnSpPr>
        <p:spPr>
          <a:xfrm flipH="1">
            <a:off x="2406572" y="4804679"/>
            <a:ext cx="2" cy="387206"/>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3" name="TextBox 117"/>
          <p:cNvSpPr txBox="1"/>
          <p:nvPr/>
        </p:nvSpPr>
        <p:spPr>
          <a:xfrm>
            <a:off x="2416192" y="4993991"/>
            <a:ext cx="6436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smtClean="0"/>
              <a:t>th</a:t>
            </a:r>
            <a:r>
              <a:rPr lang="en-US" baseline="-25000" dirty="0" err="1" smtClean="0"/>
              <a:t>N</a:t>
            </a:r>
            <a:endParaRPr lang="en-US" baseline="-25000" dirty="0"/>
          </a:p>
        </p:txBody>
      </p:sp>
      <p:cxnSp>
        <p:nvCxnSpPr>
          <p:cNvPr id="54" name="Straight Arrow Connector 119"/>
          <p:cNvCxnSpPr/>
          <p:nvPr/>
        </p:nvCxnSpPr>
        <p:spPr>
          <a:xfrm flipH="1">
            <a:off x="2063672" y="4810885"/>
            <a:ext cx="2" cy="387206"/>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5" name="TextBox 120"/>
          <p:cNvSpPr txBox="1"/>
          <p:nvPr/>
        </p:nvSpPr>
        <p:spPr>
          <a:xfrm>
            <a:off x="2063672" y="5025093"/>
            <a:ext cx="48273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a:t>
            </a:r>
            <a:endParaRPr lang="en-US" baseline="-25000" dirty="0"/>
          </a:p>
        </p:txBody>
      </p:sp>
      <p:sp>
        <p:nvSpPr>
          <p:cNvPr id="3" name="Slide Number Placeholder 2"/>
          <p:cNvSpPr>
            <a:spLocks noGrp="1"/>
          </p:cNvSpPr>
          <p:nvPr>
            <p:ph type="sldNum" sz="quarter" idx="12"/>
          </p:nvPr>
        </p:nvSpPr>
        <p:spPr/>
        <p:txBody>
          <a:bodyPr/>
          <a:lstStyle/>
          <a:p>
            <a:fld id="{7E46E34C-DF4F-43C8-9B01-5546C481D7C1}" type="slidenum">
              <a:rPr lang="el-GR" smtClean="0"/>
              <a:t>124</a:t>
            </a:fld>
            <a:endParaRPr lang="el-GR"/>
          </a:p>
        </p:txBody>
      </p:sp>
    </p:spTree>
    <p:extLst>
      <p:ext uri="{BB962C8B-B14F-4D97-AF65-F5344CB8AC3E}">
        <p14:creationId xmlns:p14="http://schemas.microsoft.com/office/powerpoint/2010/main" val="288348866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44000" cy="847492"/>
          </a:xfrm>
        </p:spPr>
        <p:txBody>
          <a:bodyPr>
            <a:normAutofit/>
          </a:bodyPr>
          <a:lstStyle/>
          <a:p>
            <a:r>
              <a:rPr lang="en-US" dirty="0" smtClean="0"/>
              <a:t>Experimental Evaluation - Datasets</a:t>
            </a:r>
            <a:endParaRPr lang="el-GR" dirty="0"/>
          </a:p>
        </p:txBody>
      </p:sp>
      <p:graphicFrame>
        <p:nvGraphicFramePr>
          <p:cNvPr id="5" name="Θέση περιεχομένου 4"/>
          <p:cNvGraphicFramePr>
            <a:graphicFrameLocks noGrp="1"/>
          </p:cNvGraphicFramePr>
          <p:nvPr>
            <p:ph idx="1"/>
            <p:extLst>
              <p:ext uri="{D42A27DB-BD31-4B8C-83A1-F6EECF244321}">
                <p14:modId xmlns:p14="http://schemas.microsoft.com/office/powerpoint/2010/main" val="3524498731"/>
              </p:ext>
            </p:extLst>
          </p:nvPr>
        </p:nvGraphicFramePr>
        <p:xfrm>
          <a:off x="611560" y="1340768"/>
          <a:ext cx="3600400" cy="2494280"/>
        </p:xfrm>
        <a:graphic>
          <a:graphicData uri="http://schemas.openxmlformats.org/drawingml/2006/table">
            <a:tbl>
              <a:tblPr firstRow="1" bandRow="1">
                <a:tableStyleId>{5C22544A-7EE6-4342-B048-85BDC9FD1C3A}</a:tableStyleId>
              </a:tblPr>
              <a:tblGrid>
                <a:gridCol w="1224136"/>
                <a:gridCol w="1002028"/>
                <a:gridCol w="150100"/>
                <a:gridCol w="1224136"/>
              </a:tblGrid>
              <a:tr h="370840">
                <a:tc>
                  <a:txBody>
                    <a:bodyPr/>
                    <a:lstStyle/>
                    <a:p>
                      <a:pPr algn="ctr"/>
                      <a:r>
                        <a:rPr lang="en-US" dirty="0" smtClean="0"/>
                        <a:t>Original </a:t>
                      </a:r>
                    </a:p>
                    <a:p>
                      <a:pPr algn="ctr"/>
                      <a:r>
                        <a:rPr lang="en-US" dirty="0" smtClean="0"/>
                        <a:t>Datasets</a:t>
                      </a:r>
                      <a:endParaRPr lang="el-GR" dirty="0"/>
                    </a:p>
                  </a:txBody>
                  <a:tcPr marL="68580" marR="68580" anchor="ctr"/>
                </a:tc>
                <a:tc gridSpan="2">
                  <a:txBody>
                    <a:bodyPr/>
                    <a:lstStyle/>
                    <a:p>
                      <a:pPr algn="ctr"/>
                      <a:r>
                        <a:rPr lang="en-US" dirty="0" err="1" smtClean="0"/>
                        <a:t>DBPedia</a:t>
                      </a:r>
                      <a:r>
                        <a:rPr lang="en-US" baseline="0" dirty="0" smtClean="0"/>
                        <a:t> 3.0rc</a:t>
                      </a:r>
                      <a:endParaRPr lang="el-GR" dirty="0"/>
                    </a:p>
                  </a:txBody>
                  <a:tcPr marL="68580" marR="68580" anchor="ctr"/>
                </a:tc>
                <a:tc hMerge="1">
                  <a:txBody>
                    <a:bodyPr/>
                    <a:lstStyle/>
                    <a:p>
                      <a:endParaRPr lang="el-GR" dirty="0"/>
                    </a:p>
                  </a:txBody>
                  <a:tcPr marL="68580" marR="68580" anchor="ctr"/>
                </a:tc>
                <a:tc>
                  <a:txBody>
                    <a:bodyPr/>
                    <a:lstStyle/>
                    <a:p>
                      <a:pPr algn="ctr"/>
                      <a:r>
                        <a:rPr lang="en-US" dirty="0" err="1" smtClean="0"/>
                        <a:t>DBPedia</a:t>
                      </a:r>
                      <a:r>
                        <a:rPr lang="en-US" dirty="0" smtClean="0"/>
                        <a:t> 3.4</a:t>
                      </a:r>
                      <a:endParaRPr lang="el-GR" dirty="0"/>
                    </a:p>
                  </a:txBody>
                  <a:tcPr marL="68580" marR="68580" anchor="ctr"/>
                </a:tc>
              </a:tr>
              <a:tr h="370840">
                <a:tc>
                  <a:txBody>
                    <a:bodyPr/>
                    <a:lstStyle/>
                    <a:p>
                      <a:r>
                        <a:rPr lang="en-US" dirty="0" smtClean="0"/>
                        <a:t>Entities</a:t>
                      </a:r>
                      <a:endParaRPr lang="el-GR" dirty="0"/>
                    </a:p>
                  </a:txBody>
                  <a:tcPr marL="68580" marR="68580"/>
                </a:tc>
                <a:tc gridSpan="2">
                  <a:txBody>
                    <a:bodyPr/>
                    <a:lstStyle/>
                    <a:p>
                      <a:pPr algn="ctr"/>
                      <a:r>
                        <a:rPr lang="el-GR" sz="1800" b="0" i="0" u="none" strike="noStrike" kern="1200" baseline="0" dirty="0" smtClean="0">
                          <a:solidFill>
                            <a:schemeClr val="dk1"/>
                          </a:solidFill>
                          <a:latin typeface="+mn-lt"/>
                          <a:ea typeface="+mn-ea"/>
                          <a:cs typeface="+mn-cs"/>
                        </a:rPr>
                        <a:t>1,190,733</a:t>
                      </a:r>
                      <a:endParaRPr lang="el-GR" dirty="0"/>
                    </a:p>
                  </a:txBody>
                  <a:tcPr marL="68580" marR="6858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dirty="0" smtClean="0"/>
                    </a:p>
                  </a:txBody>
                  <a:tcPr marL="68580" marR="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b="0" i="0" u="none" strike="noStrike" kern="1200" baseline="0" dirty="0" smtClean="0">
                          <a:solidFill>
                            <a:schemeClr val="dk1"/>
                          </a:solidFill>
                          <a:latin typeface="+mn-lt"/>
                          <a:ea typeface="+mn-ea"/>
                          <a:cs typeface="+mn-cs"/>
                        </a:rPr>
                        <a:t>2,164,040</a:t>
                      </a:r>
                      <a:endParaRPr lang="el-GR" dirty="0" smtClean="0"/>
                    </a:p>
                  </a:txBody>
                  <a:tcPr marL="68580" marR="68580" anchor="ctr"/>
                </a:tc>
              </a:tr>
              <a:tr h="370840">
                <a:tc>
                  <a:txBody>
                    <a:bodyPr/>
                    <a:lstStyle/>
                    <a:p>
                      <a:r>
                        <a:rPr lang="en-US" dirty="0" smtClean="0"/>
                        <a:t>Duplicates</a:t>
                      </a:r>
                      <a:endParaRPr lang="el-GR" dirty="0"/>
                    </a:p>
                  </a:txBody>
                  <a:tcPr marL="68580" marR="68580"/>
                </a:tc>
                <a:tc gridSpan="3">
                  <a:txBody>
                    <a:bodyPr/>
                    <a:lstStyle/>
                    <a:p>
                      <a:pPr algn="ctr"/>
                      <a:r>
                        <a:rPr lang="el-GR" sz="1800" b="0" i="0" u="none" strike="noStrike" kern="1200" baseline="0" dirty="0" smtClean="0">
                          <a:solidFill>
                            <a:schemeClr val="dk1"/>
                          </a:solidFill>
                          <a:latin typeface="+mn-lt"/>
                          <a:ea typeface="+mn-ea"/>
                          <a:cs typeface="+mn-cs"/>
                        </a:rPr>
                        <a:t>892,579</a:t>
                      </a:r>
                      <a:endParaRPr lang="el-GR" dirty="0"/>
                    </a:p>
                  </a:txBody>
                  <a:tcPr marL="68580" marR="68580" anchor="ctr"/>
                </a:tc>
                <a:tc hMerge="1">
                  <a:txBody>
                    <a:bodyPr/>
                    <a:lstStyle/>
                    <a:p>
                      <a:endParaRPr lang="el-GR" dirty="0"/>
                    </a:p>
                  </a:txBody>
                  <a:tcPr/>
                </a:tc>
                <a:tc hMerge="1">
                  <a:txBody>
                    <a:bodyPr/>
                    <a:lstStyle/>
                    <a:p>
                      <a:endParaRPr lang="en-US"/>
                    </a:p>
                  </a:txBody>
                  <a:tcPr/>
                </a:tc>
              </a:tr>
              <a:tr h="370840">
                <a:tc>
                  <a:txBody>
                    <a:bodyPr/>
                    <a:lstStyle/>
                    <a:p>
                      <a:r>
                        <a:rPr lang="en-US" dirty="0" smtClean="0"/>
                        <a:t>Triples</a:t>
                      </a:r>
                      <a:endParaRPr lang="el-GR" dirty="0"/>
                    </a:p>
                  </a:txBody>
                  <a:tcPr marL="68580" marR="68580"/>
                </a:tc>
                <a:tc>
                  <a:txBody>
                    <a:bodyPr/>
                    <a:lstStyle/>
                    <a:p>
                      <a:pPr algn="ctr"/>
                      <a:r>
                        <a:rPr lang="el-GR" sz="1800" b="0" i="0" u="none" strike="noStrike" kern="1200" baseline="0" dirty="0" smtClean="0">
                          <a:solidFill>
                            <a:schemeClr val="dk1"/>
                          </a:solidFill>
                          <a:latin typeface="+mn-lt"/>
                          <a:ea typeface="+mn-ea"/>
                          <a:cs typeface="+mn-cs"/>
                        </a:rPr>
                        <a:t>1.69∙10</a:t>
                      </a:r>
                      <a:r>
                        <a:rPr lang="el-GR" sz="1800" b="0" i="0" u="none" strike="noStrike" kern="1200" baseline="30000" dirty="0" smtClean="0">
                          <a:solidFill>
                            <a:schemeClr val="dk1"/>
                          </a:solidFill>
                          <a:latin typeface="+mn-lt"/>
                          <a:ea typeface="+mn-ea"/>
                          <a:cs typeface="+mn-cs"/>
                        </a:rPr>
                        <a:t>7</a:t>
                      </a:r>
                      <a:endParaRPr lang="el-GR" dirty="0"/>
                    </a:p>
                  </a:txBody>
                  <a:tcPr marL="68580" marR="68580" anchor="ctr"/>
                </a:tc>
                <a:tc gridSpan="2">
                  <a:txBody>
                    <a:bodyPr/>
                    <a:lstStyle/>
                    <a:p>
                      <a:pPr algn="ctr"/>
                      <a:r>
                        <a:rPr lang="el-GR" sz="1800" b="0" i="0" u="none" strike="noStrike" kern="1200" baseline="0" dirty="0" smtClean="0">
                          <a:solidFill>
                            <a:schemeClr val="dk1"/>
                          </a:solidFill>
                          <a:latin typeface="+mn-lt"/>
                          <a:ea typeface="+mn-ea"/>
                          <a:cs typeface="+mn-cs"/>
                        </a:rPr>
                        <a:t>3.50∙10</a:t>
                      </a:r>
                      <a:r>
                        <a:rPr lang="el-GR" sz="1800" b="0" i="0" u="none" strike="noStrike" kern="1200" baseline="30000" dirty="0" smtClean="0">
                          <a:solidFill>
                            <a:schemeClr val="dk1"/>
                          </a:solidFill>
                          <a:latin typeface="+mn-lt"/>
                          <a:ea typeface="+mn-ea"/>
                          <a:cs typeface="+mn-cs"/>
                        </a:rPr>
                        <a:t>7</a:t>
                      </a:r>
                      <a:endParaRPr lang="el-GR" baseline="30000" dirty="0"/>
                    </a:p>
                  </a:txBody>
                  <a:tcPr marL="68580" marR="68580" anchor="ctr"/>
                </a:tc>
                <a:tc hMerge="1">
                  <a:txBody>
                    <a:bodyPr/>
                    <a:lstStyle/>
                    <a:p>
                      <a:endParaRPr lang="en-US"/>
                    </a:p>
                  </a:txBody>
                  <a:tcPr/>
                </a:tc>
              </a:tr>
              <a:tr h="370840">
                <a:tc>
                  <a:txBody>
                    <a:bodyPr/>
                    <a:lstStyle/>
                    <a:p>
                      <a:r>
                        <a:rPr lang="en-US" dirty="0" smtClean="0"/>
                        <a:t>Predicates</a:t>
                      </a:r>
                      <a:endParaRPr lang="el-GR" dirty="0"/>
                    </a:p>
                  </a:txBody>
                  <a:tcPr marL="68580" marR="68580"/>
                </a:tc>
                <a:tc>
                  <a:txBody>
                    <a:bodyPr/>
                    <a:lstStyle/>
                    <a:p>
                      <a:pPr algn="ctr"/>
                      <a:r>
                        <a:rPr lang="el-GR" sz="1800" b="0" i="0" u="none" strike="noStrike" kern="1200" baseline="0" dirty="0" smtClean="0">
                          <a:solidFill>
                            <a:schemeClr val="dk1"/>
                          </a:solidFill>
                          <a:latin typeface="+mn-lt"/>
                          <a:ea typeface="+mn-ea"/>
                          <a:cs typeface="+mn-cs"/>
                        </a:rPr>
                        <a:t>30,757</a:t>
                      </a:r>
                      <a:endParaRPr lang="el-GR" dirty="0"/>
                    </a:p>
                  </a:txBody>
                  <a:tcPr marL="68580" marR="6858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b="0" i="0" u="none" strike="noStrike" kern="1200" baseline="0" dirty="0" smtClean="0">
                          <a:solidFill>
                            <a:schemeClr val="dk1"/>
                          </a:solidFill>
                          <a:latin typeface="+mn-lt"/>
                          <a:ea typeface="+mn-ea"/>
                          <a:cs typeface="+mn-cs"/>
                        </a:rPr>
                        <a:t>52,554</a:t>
                      </a:r>
                      <a:endParaRPr lang="el-GR" dirty="0" smtClean="0"/>
                    </a:p>
                  </a:txBody>
                  <a:tcPr marL="68580" marR="68580" anchor="ctr"/>
                </a:tc>
                <a:tc hMerge="1">
                  <a:txBody>
                    <a:bodyPr/>
                    <a:lstStyle/>
                    <a:p>
                      <a:endParaRPr lang="en-US"/>
                    </a:p>
                  </a:txBody>
                  <a:tcPr/>
                </a:tc>
              </a:tr>
              <a:tr h="370840">
                <a:tc>
                  <a:txBody>
                    <a:bodyPr/>
                    <a:lstStyle/>
                    <a:p>
                      <a:r>
                        <a:rPr lang="en-US" dirty="0" smtClean="0"/>
                        <a:t>Brute-force</a:t>
                      </a:r>
                      <a:endParaRPr lang="el-GR" dirty="0"/>
                    </a:p>
                  </a:txBody>
                  <a:tcPr marL="68580" marR="68580"/>
                </a:tc>
                <a:tc gridSpan="3">
                  <a:txBody>
                    <a:bodyPr/>
                    <a:lstStyle/>
                    <a:p>
                      <a:pPr algn="ctr"/>
                      <a:r>
                        <a:rPr lang="el-GR" sz="1800" b="1" i="0" u="none" strike="noStrike" kern="1200" baseline="0" dirty="0" smtClean="0">
                          <a:solidFill>
                            <a:srgbClr val="C00000"/>
                          </a:solidFill>
                          <a:latin typeface="+mn-lt"/>
                          <a:ea typeface="+mn-ea"/>
                          <a:cs typeface="+mn-cs"/>
                        </a:rPr>
                        <a:t>2.58∙10</a:t>
                      </a:r>
                      <a:r>
                        <a:rPr lang="el-GR" sz="1800" b="1" i="0" u="none" strike="noStrike" kern="1200" baseline="30000" dirty="0" smtClean="0">
                          <a:solidFill>
                            <a:srgbClr val="C00000"/>
                          </a:solidFill>
                          <a:latin typeface="+mn-lt"/>
                          <a:ea typeface="+mn-ea"/>
                          <a:cs typeface="+mn-cs"/>
                        </a:rPr>
                        <a:t>12</a:t>
                      </a:r>
                      <a:endParaRPr lang="el-GR" b="1" baseline="30000" dirty="0">
                        <a:solidFill>
                          <a:srgbClr val="C00000"/>
                        </a:solidFill>
                      </a:endParaRPr>
                    </a:p>
                  </a:txBody>
                  <a:tcPr marL="68580" marR="68580" anchor="ctr"/>
                </a:tc>
                <a:tc hMerge="1">
                  <a:txBody>
                    <a:bodyPr/>
                    <a:lstStyle/>
                    <a:p>
                      <a:pPr algn="ctr"/>
                      <a:endParaRPr lang="el-GR" dirty="0"/>
                    </a:p>
                  </a:txBody>
                  <a:tcPr anchor="ctr"/>
                </a:tc>
                <a:tc hMerge="1">
                  <a:txBody>
                    <a:bodyPr/>
                    <a:lstStyle/>
                    <a:p>
                      <a:endParaRPr lang="en-US"/>
                    </a:p>
                  </a:txBody>
                  <a:tcPr/>
                </a:tc>
              </a:tr>
            </a:tbl>
          </a:graphicData>
        </a:graphic>
      </p:graphicFrame>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graphicFrame>
        <p:nvGraphicFramePr>
          <p:cNvPr id="6" name="Πίνακας 5"/>
          <p:cNvGraphicFramePr>
            <a:graphicFrameLocks noGrp="1"/>
          </p:cNvGraphicFramePr>
          <p:nvPr>
            <p:extLst>
              <p:ext uri="{D42A27DB-BD31-4B8C-83A1-F6EECF244321}">
                <p14:modId xmlns:p14="http://schemas.microsoft.com/office/powerpoint/2010/main" val="1049561072"/>
              </p:ext>
            </p:extLst>
          </p:nvPr>
        </p:nvGraphicFramePr>
        <p:xfrm>
          <a:off x="4731797" y="1332344"/>
          <a:ext cx="3872651" cy="2763520"/>
        </p:xfrm>
        <a:graphic>
          <a:graphicData uri="http://schemas.openxmlformats.org/drawingml/2006/table">
            <a:tbl>
              <a:tblPr firstRow="1" bandRow="1">
                <a:tableStyleId>{5C22544A-7EE6-4342-B048-85BDC9FD1C3A}</a:tableStyleId>
              </a:tblPr>
              <a:tblGrid>
                <a:gridCol w="1352371"/>
                <a:gridCol w="1296144"/>
                <a:gridCol w="1224136"/>
              </a:tblGrid>
              <a:tr h="349053">
                <a:tc>
                  <a:txBody>
                    <a:bodyPr/>
                    <a:lstStyle/>
                    <a:p>
                      <a:pPr algn="ctr"/>
                      <a:r>
                        <a:rPr lang="en-US" dirty="0" smtClean="0"/>
                        <a:t>Blocks</a:t>
                      </a:r>
                      <a:endParaRPr lang="el-GR" dirty="0"/>
                    </a:p>
                  </a:txBody>
                  <a:tcPr marL="68580" marR="68580" anchor="ctr"/>
                </a:tc>
                <a:tc>
                  <a:txBody>
                    <a:bodyPr/>
                    <a:lstStyle/>
                    <a:p>
                      <a:pPr algn="ctr"/>
                      <a:r>
                        <a:rPr lang="en-US" dirty="0" smtClean="0"/>
                        <a:t>Input</a:t>
                      </a:r>
                      <a:endParaRPr lang="el-GR" dirty="0"/>
                    </a:p>
                  </a:txBody>
                  <a:tcPr marL="68580" marR="68580" anchor="ctr"/>
                </a:tc>
                <a:tc>
                  <a:txBody>
                    <a:bodyPr/>
                    <a:lstStyle/>
                    <a:p>
                      <a:pPr algn="ctr"/>
                      <a:r>
                        <a:rPr lang="en-US" dirty="0" smtClean="0"/>
                        <a:t>Output</a:t>
                      </a:r>
                    </a:p>
                    <a:p>
                      <a:pPr algn="ctr"/>
                      <a:r>
                        <a:rPr lang="en-US" dirty="0" smtClean="0"/>
                        <a:t>(CNP)</a:t>
                      </a:r>
                      <a:endParaRPr lang="el-GR" dirty="0"/>
                    </a:p>
                  </a:txBody>
                  <a:tcPr marL="68580" marR="68580" anchor="ctr"/>
                </a:tc>
              </a:tr>
              <a:tr h="370840">
                <a:tc>
                  <a:txBody>
                    <a:bodyPr/>
                    <a:lstStyle/>
                    <a:p>
                      <a:r>
                        <a:rPr lang="en-US" dirty="0" smtClean="0"/>
                        <a:t>Blocks</a:t>
                      </a:r>
                      <a:endParaRPr lang="el-GR" dirty="0"/>
                    </a:p>
                  </a:txBody>
                  <a:tcPr marL="68580" marR="68580" anchor="ctr"/>
                </a:tc>
                <a:tc>
                  <a:txBody>
                    <a:bodyPr/>
                    <a:lstStyle/>
                    <a:p>
                      <a:pPr algn="ctr"/>
                      <a:r>
                        <a:rPr lang="el-GR" sz="1800" b="0" i="0" u="none" strike="noStrike" kern="1200" baseline="0" dirty="0" smtClean="0">
                          <a:solidFill>
                            <a:schemeClr val="dk1"/>
                          </a:solidFill>
                          <a:latin typeface="+mn-lt"/>
                          <a:ea typeface="+mn-ea"/>
                          <a:cs typeface="+mn-cs"/>
                        </a:rPr>
                        <a:t>1,239,066</a:t>
                      </a:r>
                      <a:endParaRPr lang="el-GR" dirty="0"/>
                    </a:p>
                  </a:txBody>
                  <a:tcPr marL="68580" marR="68580" anchor="ctr"/>
                </a:tc>
                <a:tc>
                  <a:txBody>
                    <a:bodyPr/>
                    <a:lstStyle/>
                    <a:p>
                      <a:pPr algn="ctr"/>
                      <a:r>
                        <a:rPr lang="el-GR" sz="1800" b="0" i="0" u="none" strike="noStrike" kern="1200" baseline="0" dirty="0" smtClean="0">
                          <a:solidFill>
                            <a:schemeClr val="dk1"/>
                          </a:solidFill>
                          <a:latin typeface="+mn-lt"/>
                          <a:ea typeface="+mn-ea"/>
                          <a:cs typeface="+mn-cs"/>
                        </a:rPr>
                        <a:t>1,190,733</a:t>
                      </a:r>
                      <a:endParaRPr lang="el-GR" dirty="0"/>
                    </a:p>
                  </a:txBody>
                  <a:tcPr marL="68580" marR="68580" anchor="ctr"/>
                </a:tc>
              </a:tr>
              <a:tr h="370840">
                <a:tc>
                  <a:txBody>
                    <a:bodyPr/>
                    <a:lstStyle/>
                    <a:p>
                      <a:r>
                        <a:rPr lang="en-US" dirty="0" smtClean="0"/>
                        <a:t>Comparisons</a:t>
                      </a:r>
                      <a:endParaRPr lang="el-GR" dirty="0"/>
                    </a:p>
                  </a:txBody>
                  <a:tcPr marL="68580" marR="68580" anchor="ctr"/>
                </a:tc>
                <a:tc>
                  <a:txBody>
                    <a:bodyPr/>
                    <a:lstStyle/>
                    <a:p>
                      <a:pPr algn="ctr"/>
                      <a:r>
                        <a:rPr lang="el-GR" sz="1800" b="1" i="0" u="none" strike="noStrike" kern="1200" baseline="0" dirty="0" smtClean="0">
                          <a:solidFill>
                            <a:srgbClr val="C00000"/>
                          </a:solidFill>
                          <a:latin typeface="+mn-lt"/>
                          <a:ea typeface="+mn-ea"/>
                          <a:cs typeface="+mn-cs"/>
                        </a:rPr>
                        <a:t>1.30∙10</a:t>
                      </a:r>
                      <a:r>
                        <a:rPr lang="el-GR" sz="1800" b="1" i="0" u="none" strike="noStrike" kern="1200" baseline="30000" dirty="0" smtClean="0">
                          <a:solidFill>
                            <a:srgbClr val="C00000"/>
                          </a:solidFill>
                          <a:latin typeface="+mn-lt"/>
                          <a:ea typeface="+mn-ea"/>
                          <a:cs typeface="+mn-cs"/>
                        </a:rPr>
                        <a:t>10</a:t>
                      </a:r>
                      <a:endParaRPr lang="el-GR" b="1" baseline="30000" dirty="0">
                        <a:solidFill>
                          <a:srgbClr val="C00000"/>
                        </a:solidFill>
                      </a:endParaRPr>
                    </a:p>
                  </a:txBody>
                  <a:tcPr marL="68580" marR="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smtClean="0">
                          <a:solidFill>
                            <a:srgbClr val="C00000"/>
                          </a:solidFill>
                          <a:latin typeface="+mn-lt"/>
                          <a:ea typeface="+mn-ea"/>
                          <a:cs typeface="+mn-cs"/>
                        </a:rPr>
                        <a:t>3.30</a:t>
                      </a:r>
                      <a:r>
                        <a:rPr lang="el-GR" sz="1800" b="1" i="0" u="none" strike="noStrike" kern="1200" baseline="0" dirty="0" smtClean="0">
                          <a:solidFill>
                            <a:srgbClr val="C00000"/>
                          </a:solidFill>
                          <a:latin typeface="+mn-lt"/>
                          <a:ea typeface="+mn-ea"/>
                          <a:cs typeface="+mn-cs"/>
                        </a:rPr>
                        <a:t>∙10</a:t>
                      </a:r>
                      <a:r>
                        <a:rPr lang="en-US" sz="1800" b="1" i="0" u="none" strike="noStrike" kern="1200" baseline="30000" dirty="0" smtClean="0">
                          <a:solidFill>
                            <a:srgbClr val="C00000"/>
                          </a:solidFill>
                          <a:latin typeface="+mn-lt"/>
                          <a:ea typeface="+mn-ea"/>
                          <a:cs typeface="+mn-cs"/>
                        </a:rPr>
                        <a:t>7</a:t>
                      </a:r>
                      <a:endParaRPr lang="el-GR" b="1" baseline="30000" dirty="0" smtClean="0">
                        <a:solidFill>
                          <a:srgbClr val="C00000"/>
                        </a:solidFill>
                      </a:endParaRPr>
                    </a:p>
                  </a:txBody>
                  <a:tcPr marL="68580" marR="68580" anchor="ctr"/>
                </a:tc>
              </a:tr>
              <a:tr h="370840">
                <a:tc>
                  <a:txBody>
                    <a:bodyPr/>
                    <a:lstStyle/>
                    <a:p>
                      <a:r>
                        <a:rPr lang="en-US" dirty="0" smtClean="0"/>
                        <a:t>Detected</a:t>
                      </a:r>
                      <a:r>
                        <a:rPr lang="en-US" baseline="0" dirty="0" smtClean="0"/>
                        <a:t> Matches</a:t>
                      </a:r>
                      <a:endParaRPr lang="el-GR" dirty="0"/>
                    </a:p>
                  </a:txBody>
                  <a:tcPr marL="68580" marR="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b="0" i="0" u="none" strike="noStrike" kern="1200" baseline="0" dirty="0" smtClean="0">
                          <a:solidFill>
                            <a:schemeClr val="dk1"/>
                          </a:solidFill>
                          <a:latin typeface="+mn-lt"/>
                          <a:ea typeface="+mn-ea"/>
                          <a:cs typeface="+mn-cs"/>
                        </a:rPr>
                        <a:t>890,817</a:t>
                      </a:r>
                      <a:endParaRPr lang="el-GR" dirty="0" smtClean="0"/>
                    </a:p>
                  </a:txBody>
                  <a:tcPr marL="68580" marR="68580" anchor="ctr"/>
                </a:tc>
                <a:tc>
                  <a:txBody>
                    <a:bodyPr/>
                    <a:lstStyle/>
                    <a:p>
                      <a:pPr algn="ctr"/>
                      <a:r>
                        <a:rPr lang="el-GR" dirty="0" smtClean="0"/>
                        <a:t>859,554</a:t>
                      </a:r>
                      <a:endParaRPr lang="el-GR" dirty="0"/>
                    </a:p>
                  </a:txBody>
                  <a:tcPr marL="68580" marR="68580" anchor="ctr"/>
                </a:tc>
              </a:tr>
              <a:tr h="370840">
                <a:tc>
                  <a:txBody>
                    <a:bodyPr/>
                    <a:lstStyle/>
                    <a:p>
                      <a:r>
                        <a:rPr lang="en-US" sz="1800" b="0" i="0" u="none" strike="noStrike" kern="1200" baseline="0" dirty="0" smtClean="0">
                          <a:solidFill>
                            <a:schemeClr val="dk1"/>
                          </a:solidFill>
                          <a:latin typeface="+mn-lt"/>
                          <a:ea typeface="+mn-ea"/>
                          <a:cs typeface="+mn-cs"/>
                        </a:rPr>
                        <a:t>Recall</a:t>
                      </a:r>
                      <a:endParaRPr lang="el-GR" dirty="0"/>
                    </a:p>
                  </a:txBody>
                  <a:tcPr marL="68580" marR="68580" anchor="ctr"/>
                </a:tc>
                <a:tc>
                  <a:txBody>
                    <a:bodyPr/>
                    <a:lstStyle/>
                    <a:p>
                      <a:pPr algn="ctr"/>
                      <a:r>
                        <a:rPr lang="el-GR" sz="1800" b="0" i="0" u="none" strike="noStrike" kern="1200" baseline="0" dirty="0" smtClean="0">
                          <a:solidFill>
                            <a:schemeClr val="dk1"/>
                          </a:solidFill>
                          <a:latin typeface="+mn-lt"/>
                          <a:ea typeface="+mn-ea"/>
                          <a:cs typeface="+mn-cs"/>
                        </a:rPr>
                        <a:t>0.998</a:t>
                      </a:r>
                      <a:endParaRPr lang="el-GR" dirty="0"/>
                    </a:p>
                  </a:txBody>
                  <a:tcPr marL="68580" marR="68580" anchor="ctr"/>
                </a:tc>
                <a:tc>
                  <a:txBody>
                    <a:bodyPr/>
                    <a:lstStyle/>
                    <a:p>
                      <a:pPr algn="ctr"/>
                      <a:r>
                        <a:rPr lang="el-GR" sz="1800" b="0" i="0" u="none" strike="noStrike" kern="1200" baseline="0" dirty="0" smtClean="0">
                          <a:solidFill>
                            <a:schemeClr val="dk1"/>
                          </a:solidFill>
                          <a:latin typeface="+mn-lt"/>
                          <a:ea typeface="+mn-ea"/>
                          <a:cs typeface="+mn-cs"/>
                        </a:rPr>
                        <a:t>0.9</a:t>
                      </a:r>
                      <a:r>
                        <a:rPr lang="en-US" sz="1800" b="0" i="0" u="none" strike="noStrike" kern="1200" baseline="0" dirty="0" smtClean="0">
                          <a:solidFill>
                            <a:schemeClr val="dk1"/>
                          </a:solidFill>
                          <a:latin typeface="+mn-lt"/>
                          <a:ea typeface="+mn-ea"/>
                          <a:cs typeface="+mn-cs"/>
                        </a:rPr>
                        <a:t>63</a:t>
                      </a:r>
                      <a:endParaRPr lang="el-GR" dirty="0"/>
                    </a:p>
                  </a:txBody>
                  <a:tcPr marL="68580" marR="68580" anchor="ctr"/>
                </a:tc>
              </a:tr>
              <a:tr h="370840">
                <a:tc>
                  <a:txBody>
                    <a:bodyPr/>
                    <a:lstStyle/>
                    <a:p>
                      <a:r>
                        <a:rPr lang="en-US" sz="1800" b="0" i="0" u="none" strike="noStrike" kern="1200" baseline="0" dirty="0" smtClean="0">
                          <a:solidFill>
                            <a:schemeClr val="dk1"/>
                          </a:solidFill>
                          <a:latin typeface="+mn-lt"/>
                          <a:ea typeface="+mn-ea"/>
                          <a:cs typeface="+mn-cs"/>
                        </a:rPr>
                        <a:t>Precision</a:t>
                      </a:r>
                      <a:endParaRPr lang="el-GR" dirty="0"/>
                    </a:p>
                  </a:txBody>
                  <a:tcPr marL="68580" marR="68580" anchor="ctr"/>
                </a:tc>
                <a:tc>
                  <a:txBody>
                    <a:bodyPr/>
                    <a:lstStyle/>
                    <a:p>
                      <a:pPr algn="ctr"/>
                      <a:r>
                        <a:rPr lang="el-GR" sz="1800" b="0" i="0" u="none" strike="noStrike" kern="1200" baseline="0" dirty="0" smtClean="0">
                          <a:solidFill>
                            <a:schemeClr val="dk1"/>
                          </a:solidFill>
                          <a:latin typeface="+mn-lt"/>
                          <a:ea typeface="+mn-ea"/>
                          <a:cs typeface="+mn-cs"/>
                        </a:rPr>
                        <a:t>6.86∙10</a:t>
                      </a:r>
                      <a:r>
                        <a:rPr lang="el-GR" sz="1800" b="0" i="0" u="none" strike="noStrike" kern="1200" baseline="30000" dirty="0" smtClean="0">
                          <a:solidFill>
                            <a:schemeClr val="dk1"/>
                          </a:solidFill>
                          <a:latin typeface="+mn-lt"/>
                          <a:ea typeface="+mn-ea"/>
                          <a:cs typeface="+mn-cs"/>
                        </a:rPr>
                        <a:t>−5</a:t>
                      </a:r>
                      <a:endParaRPr lang="el-GR" baseline="30000" dirty="0"/>
                    </a:p>
                  </a:txBody>
                  <a:tcPr marL="68580" marR="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smtClean="0">
                          <a:solidFill>
                            <a:schemeClr val="dk1"/>
                          </a:solidFill>
                          <a:latin typeface="+mn-lt"/>
                          <a:ea typeface="+mn-ea"/>
                          <a:cs typeface="+mn-cs"/>
                        </a:rPr>
                        <a:t>2</a:t>
                      </a:r>
                      <a:r>
                        <a:rPr lang="el-GR" sz="1800" b="0" i="0" u="none" strike="noStrike" kern="1200" baseline="0" dirty="0" smtClean="0">
                          <a:solidFill>
                            <a:schemeClr val="dk1"/>
                          </a:solidFill>
                          <a:latin typeface="+mn-lt"/>
                          <a:ea typeface="+mn-ea"/>
                          <a:cs typeface="+mn-cs"/>
                        </a:rPr>
                        <a:t>.6</a:t>
                      </a:r>
                      <a:r>
                        <a:rPr lang="en-US" sz="1800" b="0" i="0" u="none" strike="noStrike" kern="1200" baseline="0" dirty="0" smtClean="0">
                          <a:solidFill>
                            <a:schemeClr val="dk1"/>
                          </a:solidFill>
                          <a:latin typeface="+mn-lt"/>
                          <a:ea typeface="+mn-ea"/>
                          <a:cs typeface="+mn-cs"/>
                        </a:rPr>
                        <a:t>1</a:t>
                      </a:r>
                      <a:r>
                        <a:rPr lang="el-GR" sz="1800" b="0" i="0" u="none" strike="noStrike" kern="1200" baseline="0" dirty="0" smtClean="0">
                          <a:solidFill>
                            <a:schemeClr val="dk1"/>
                          </a:solidFill>
                          <a:latin typeface="+mn-lt"/>
                          <a:ea typeface="+mn-ea"/>
                          <a:cs typeface="+mn-cs"/>
                        </a:rPr>
                        <a:t>∙10</a:t>
                      </a:r>
                      <a:r>
                        <a:rPr lang="el-GR" sz="1800" b="0" i="0" u="none" strike="noStrike" kern="1200" baseline="30000" dirty="0" smtClean="0">
                          <a:solidFill>
                            <a:schemeClr val="dk1"/>
                          </a:solidFill>
                          <a:latin typeface="+mn-lt"/>
                          <a:ea typeface="+mn-ea"/>
                          <a:cs typeface="+mn-cs"/>
                        </a:rPr>
                        <a:t>−</a:t>
                      </a:r>
                      <a:r>
                        <a:rPr lang="en-US" sz="1800" b="0" i="0" u="none" strike="noStrike" kern="1200" baseline="30000" dirty="0" smtClean="0">
                          <a:solidFill>
                            <a:schemeClr val="dk1"/>
                          </a:solidFill>
                          <a:latin typeface="+mn-lt"/>
                          <a:ea typeface="+mn-ea"/>
                          <a:cs typeface="+mn-cs"/>
                        </a:rPr>
                        <a:t>2</a:t>
                      </a:r>
                      <a:endParaRPr lang="el-GR" baseline="30000" dirty="0" smtClean="0"/>
                    </a:p>
                  </a:txBody>
                  <a:tcPr marL="68580" marR="68580" anchor="ctr"/>
                </a:tc>
              </a:tr>
            </a:tbl>
          </a:graphicData>
        </a:graphic>
      </p:graphicFrame>
      <p:sp>
        <p:nvSpPr>
          <p:cNvPr id="10" name="TextBox 9"/>
          <p:cNvSpPr txBox="1"/>
          <p:nvPr/>
        </p:nvSpPr>
        <p:spPr>
          <a:xfrm>
            <a:off x="1115616" y="5879013"/>
            <a:ext cx="7169235" cy="646331"/>
          </a:xfrm>
          <a:prstGeom prst="rect">
            <a:avLst/>
          </a:prstGeom>
          <a:noFill/>
        </p:spPr>
        <p:txBody>
          <a:bodyPr wrap="square" rtlCol="0">
            <a:spAutoFit/>
          </a:bodyPr>
          <a:lstStyle/>
          <a:p>
            <a:r>
              <a:rPr lang="en-US" b="1" dirty="0" smtClean="0"/>
              <a:t>System</a:t>
            </a:r>
            <a:r>
              <a:rPr lang="en-US" dirty="0" smtClean="0"/>
              <a:t>: Server running </a:t>
            </a:r>
            <a:r>
              <a:rPr lang="en-US" dirty="0"/>
              <a:t>Ubuntu 12.04, 32GB RAM and 2 Intel Xeon E5620 </a:t>
            </a:r>
            <a:r>
              <a:rPr lang="en-US" dirty="0" smtClean="0"/>
              <a:t>processors, each </a:t>
            </a:r>
            <a:r>
              <a:rPr lang="en-US" dirty="0"/>
              <a:t>having 4 </a:t>
            </a:r>
            <a:r>
              <a:rPr lang="en-US" dirty="0">
                <a:solidFill>
                  <a:srgbClr val="C00000"/>
                </a:solidFill>
              </a:rPr>
              <a:t>physical</a:t>
            </a:r>
            <a:r>
              <a:rPr lang="en-US" dirty="0"/>
              <a:t> cores and 8 </a:t>
            </a:r>
            <a:r>
              <a:rPr lang="en-US" dirty="0">
                <a:solidFill>
                  <a:srgbClr val="C00000"/>
                </a:solidFill>
              </a:rPr>
              <a:t>logical</a:t>
            </a:r>
            <a:r>
              <a:rPr lang="en-US" dirty="0"/>
              <a:t> cores at </a:t>
            </a:r>
            <a:r>
              <a:rPr lang="en-US" dirty="0" smtClean="0"/>
              <a:t>2.40GHz.</a:t>
            </a:r>
            <a:endParaRPr lang="el-GR" dirty="0"/>
          </a:p>
        </p:txBody>
      </p:sp>
      <p:sp>
        <p:nvSpPr>
          <p:cNvPr id="3" name="Slide Number Placeholder 2"/>
          <p:cNvSpPr>
            <a:spLocks noGrp="1"/>
          </p:cNvSpPr>
          <p:nvPr>
            <p:ph type="sldNum" sz="quarter" idx="12"/>
          </p:nvPr>
        </p:nvSpPr>
        <p:spPr/>
        <p:txBody>
          <a:bodyPr/>
          <a:lstStyle/>
          <a:p>
            <a:fld id="{7E46E34C-DF4F-43C8-9B01-5546C481D7C1}" type="slidenum">
              <a:rPr lang="el-GR" smtClean="0"/>
              <a:t>125</a:t>
            </a:fld>
            <a:endParaRPr lang="el-GR"/>
          </a:p>
        </p:txBody>
      </p:sp>
      <p:sp>
        <p:nvSpPr>
          <p:cNvPr id="7" name="Rectangular Callout 6"/>
          <p:cNvSpPr/>
          <p:nvPr/>
        </p:nvSpPr>
        <p:spPr>
          <a:xfrm>
            <a:off x="4211960" y="4725144"/>
            <a:ext cx="1872208" cy="1009853"/>
          </a:xfrm>
          <a:prstGeom prst="wedgeRectCallout">
            <a:avLst>
              <a:gd name="adj1" fmla="val 63640"/>
              <a:gd name="adj2" fmla="val -10887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token blocking + block purging + block filtering</a:t>
            </a:r>
            <a:endParaRPr lang="en-US" dirty="0"/>
          </a:p>
        </p:txBody>
      </p:sp>
      <p:sp>
        <p:nvSpPr>
          <p:cNvPr id="9" name="Rectangular Callout 8"/>
          <p:cNvSpPr/>
          <p:nvPr/>
        </p:nvSpPr>
        <p:spPr>
          <a:xfrm>
            <a:off x="6588224" y="4540787"/>
            <a:ext cx="2160240" cy="1296144"/>
          </a:xfrm>
          <a:prstGeom prst="wedgeRectCallout">
            <a:avLst>
              <a:gd name="adj1" fmla="val 2972"/>
              <a:gd name="adj2" fmla="val -8235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token blocking + block purging + </a:t>
            </a:r>
          </a:p>
          <a:p>
            <a:pPr algn="ctr"/>
            <a:r>
              <a:rPr lang="en-US" dirty="0" smtClean="0"/>
              <a:t>block filtering + meta-blocking CNP</a:t>
            </a:r>
            <a:endParaRPr lang="en-US" dirty="0"/>
          </a:p>
        </p:txBody>
      </p:sp>
    </p:spTree>
    <p:extLst>
      <p:ext uri="{BB962C8B-B14F-4D97-AF65-F5344CB8AC3E}">
        <p14:creationId xmlns:p14="http://schemas.microsoft.com/office/powerpoint/2010/main" val="6147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708"/>
            <a:ext cx="9173364" cy="947853"/>
          </a:xfrm>
        </p:spPr>
        <p:txBody>
          <a:bodyPr>
            <a:normAutofit/>
          </a:bodyPr>
          <a:lstStyle/>
          <a:p>
            <a:r>
              <a:rPr lang="en-US" sz="3600" dirty="0" smtClean="0"/>
              <a:t>Experimental Evaluation – </a:t>
            </a:r>
            <a:r>
              <a:rPr lang="en-US" sz="3600" b="1" dirty="0" smtClean="0"/>
              <a:t>CNP</a:t>
            </a:r>
            <a:r>
              <a:rPr lang="en-US" sz="3600" dirty="0" smtClean="0"/>
              <a:t> Wall </a:t>
            </a:r>
            <a:r>
              <a:rPr lang="en-US" sz="3600" dirty="0"/>
              <a:t>Clock Time </a:t>
            </a:r>
            <a:endParaRPr lang="el-GR" sz="3600"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586" y="893286"/>
            <a:ext cx="7416235" cy="221993"/>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2064" y="1953343"/>
            <a:ext cx="4090259" cy="4572001"/>
          </a:xfrm>
          <a:prstGeom prst="rect">
            <a:avLst/>
          </a:prstGeom>
        </p:spPr>
      </p:pic>
      <p:sp>
        <p:nvSpPr>
          <p:cNvPr id="8" name="TextBox 7"/>
          <p:cNvSpPr txBox="1"/>
          <p:nvPr/>
        </p:nvSpPr>
        <p:spPr>
          <a:xfrm>
            <a:off x="4211960" y="1403484"/>
            <a:ext cx="3638635" cy="369332"/>
          </a:xfrm>
          <a:prstGeom prst="rect">
            <a:avLst/>
          </a:prstGeom>
          <a:noFill/>
        </p:spPr>
        <p:txBody>
          <a:bodyPr wrap="square" rtlCol="0">
            <a:spAutoFit/>
          </a:bodyPr>
          <a:lstStyle/>
          <a:p>
            <a:pPr algn="ctr"/>
            <a:r>
              <a:rPr lang="en-US" b="1" dirty="0" smtClean="0">
                <a:solidFill>
                  <a:srgbClr val="C00000"/>
                </a:solidFill>
              </a:rPr>
              <a:t>Single-threaded time = 3.5 hours</a:t>
            </a:r>
            <a:endParaRPr lang="el-GR" b="1" dirty="0">
              <a:solidFill>
                <a:srgbClr val="C00000"/>
              </a:solidFill>
            </a:endParaRPr>
          </a:p>
        </p:txBody>
      </p:sp>
      <p:sp>
        <p:nvSpPr>
          <p:cNvPr id="9" name="TextBox 8"/>
          <p:cNvSpPr txBox="1"/>
          <p:nvPr/>
        </p:nvSpPr>
        <p:spPr>
          <a:xfrm>
            <a:off x="467544" y="1440712"/>
            <a:ext cx="3200400" cy="4524315"/>
          </a:xfrm>
          <a:prstGeom prst="rect">
            <a:avLst/>
          </a:prstGeom>
          <a:noFill/>
        </p:spPr>
        <p:txBody>
          <a:bodyPr wrap="square" rtlCol="0">
            <a:spAutoFit/>
          </a:bodyPr>
          <a:lstStyle/>
          <a:p>
            <a:r>
              <a:rPr lang="en-US" b="1" dirty="0" smtClean="0"/>
              <a:t>RB</a:t>
            </a:r>
            <a:r>
              <a:rPr lang="en-US" dirty="0" smtClean="0"/>
              <a:t>=Random, block-based parallelization</a:t>
            </a:r>
          </a:p>
          <a:p>
            <a:r>
              <a:rPr lang="en-US" b="1" dirty="0" smtClean="0"/>
              <a:t>NB</a:t>
            </a:r>
            <a:r>
              <a:rPr lang="en-US" dirty="0" smtClean="0"/>
              <a:t>=Naïve, </a:t>
            </a:r>
            <a:r>
              <a:rPr lang="en-US" dirty="0"/>
              <a:t>block-based parallelization</a:t>
            </a:r>
          </a:p>
          <a:p>
            <a:r>
              <a:rPr lang="en-US" b="1" dirty="0" smtClean="0"/>
              <a:t>PB</a:t>
            </a:r>
            <a:r>
              <a:rPr lang="en-US" dirty="0" smtClean="0"/>
              <a:t>=Partition,</a:t>
            </a:r>
            <a:r>
              <a:rPr lang="en-US" dirty="0"/>
              <a:t> block-based parallelization</a:t>
            </a:r>
          </a:p>
          <a:p>
            <a:r>
              <a:rPr lang="en-US" b="1" dirty="0" smtClean="0"/>
              <a:t>SB</a:t>
            </a:r>
            <a:r>
              <a:rPr lang="en-US" dirty="0" smtClean="0"/>
              <a:t>=Segment,</a:t>
            </a:r>
            <a:r>
              <a:rPr lang="en-US" dirty="0"/>
              <a:t> block-based parallelization</a:t>
            </a:r>
          </a:p>
          <a:p>
            <a:r>
              <a:rPr lang="en-US" b="1" dirty="0" smtClean="0"/>
              <a:t>RE</a:t>
            </a:r>
            <a:r>
              <a:rPr lang="en-US" dirty="0" smtClean="0"/>
              <a:t>=Random, entity-based parallelization</a:t>
            </a:r>
          </a:p>
          <a:p>
            <a:r>
              <a:rPr lang="en-US" b="1" dirty="0" smtClean="0"/>
              <a:t>NE</a:t>
            </a:r>
            <a:r>
              <a:rPr lang="en-US" dirty="0" smtClean="0"/>
              <a:t>=Naïve, entity-based parallelization</a:t>
            </a:r>
          </a:p>
          <a:p>
            <a:r>
              <a:rPr lang="en-US" b="1" dirty="0" smtClean="0"/>
              <a:t>PE</a:t>
            </a:r>
            <a:r>
              <a:rPr lang="en-US" dirty="0" smtClean="0"/>
              <a:t>=Partition,</a:t>
            </a:r>
            <a:r>
              <a:rPr lang="en-US" dirty="0"/>
              <a:t> entity-based parallelization</a:t>
            </a:r>
          </a:p>
          <a:p>
            <a:r>
              <a:rPr lang="en-US" b="1" dirty="0" smtClean="0"/>
              <a:t>SE</a:t>
            </a:r>
            <a:r>
              <a:rPr lang="en-US" dirty="0" smtClean="0"/>
              <a:t>=Segment, </a:t>
            </a:r>
            <a:r>
              <a:rPr lang="en-US" dirty="0"/>
              <a:t>entity-based </a:t>
            </a:r>
            <a:r>
              <a:rPr lang="en-US" dirty="0" smtClean="0"/>
              <a:t>parallelization</a:t>
            </a:r>
            <a:endParaRPr lang="en-US" dirty="0"/>
          </a:p>
        </p:txBody>
      </p:sp>
      <p:sp>
        <p:nvSpPr>
          <p:cNvPr id="10" name="Δεξιό βέλος 9"/>
          <p:cNvSpPr/>
          <p:nvPr/>
        </p:nvSpPr>
        <p:spPr>
          <a:xfrm>
            <a:off x="3563889" y="2241929"/>
            <a:ext cx="782449" cy="5403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C00000"/>
              </a:solidFill>
            </a:endParaRPr>
          </a:p>
        </p:txBody>
      </p:sp>
      <p:sp>
        <p:nvSpPr>
          <p:cNvPr id="12" name="Δεξιό βέλος 11"/>
          <p:cNvSpPr/>
          <p:nvPr/>
        </p:nvSpPr>
        <p:spPr>
          <a:xfrm>
            <a:off x="3563888" y="4212803"/>
            <a:ext cx="782450" cy="540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Αριστερό βέλος 14"/>
          <p:cNvSpPr/>
          <p:nvPr/>
        </p:nvSpPr>
        <p:spPr>
          <a:xfrm>
            <a:off x="7982322" y="5540055"/>
            <a:ext cx="996714" cy="503320"/>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TextBox 15"/>
          <p:cNvSpPr txBox="1"/>
          <p:nvPr/>
        </p:nvSpPr>
        <p:spPr>
          <a:xfrm>
            <a:off x="8162765" y="5607049"/>
            <a:ext cx="924791" cy="369332"/>
          </a:xfrm>
          <a:prstGeom prst="rect">
            <a:avLst/>
          </a:prstGeom>
          <a:noFill/>
        </p:spPr>
        <p:txBody>
          <a:bodyPr wrap="square" rtlCol="0">
            <a:spAutoFit/>
          </a:bodyPr>
          <a:lstStyle/>
          <a:p>
            <a:r>
              <a:rPr lang="en-US" dirty="0" smtClean="0"/>
              <a:t>15 min</a:t>
            </a:r>
            <a:endParaRPr lang="el-GR" dirty="0"/>
          </a:p>
        </p:txBody>
      </p:sp>
      <p:sp>
        <p:nvSpPr>
          <p:cNvPr id="3" name="Slide Number Placeholder 2"/>
          <p:cNvSpPr>
            <a:spLocks noGrp="1"/>
          </p:cNvSpPr>
          <p:nvPr>
            <p:ph type="sldNum" sz="quarter" idx="12"/>
          </p:nvPr>
        </p:nvSpPr>
        <p:spPr/>
        <p:txBody>
          <a:bodyPr/>
          <a:lstStyle/>
          <a:p>
            <a:fld id="{7E46E34C-DF4F-43C8-9B01-5546C481D7C1}" type="slidenum">
              <a:rPr lang="el-GR" smtClean="0"/>
              <a:t>126</a:t>
            </a:fld>
            <a:endParaRPr lang="el-GR"/>
          </a:p>
        </p:txBody>
      </p:sp>
    </p:spTree>
    <p:extLst>
      <p:ext uri="{BB962C8B-B14F-4D97-AF65-F5344CB8AC3E}">
        <p14:creationId xmlns:p14="http://schemas.microsoft.com/office/powerpoint/2010/main" val="280155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
            <a:ext cx="9144000" cy="947853"/>
          </a:xfrm>
        </p:spPr>
        <p:txBody>
          <a:bodyPr>
            <a:normAutofit fontScale="90000"/>
          </a:bodyPr>
          <a:lstStyle/>
          <a:p>
            <a:r>
              <a:rPr lang="en-US" dirty="0" smtClean="0"/>
              <a:t>Experimental Evaluation – CNP Speedup</a:t>
            </a:r>
            <a:endParaRPr lang="el-GR"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988" y="1248669"/>
            <a:ext cx="7416235" cy="221993"/>
          </a:xfrm>
          <a:prstGeom prst="rect">
            <a:avLst/>
          </a:prstGeom>
        </p:spPr>
      </p:pic>
      <p:pic>
        <p:nvPicPr>
          <p:cNvPr id="7" name="Εικόνα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9778" y="1615449"/>
            <a:ext cx="4094155" cy="4549855"/>
          </a:xfrm>
          <a:prstGeom prst="rect">
            <a:avLst/>
          </a:prstGeom>
        </p:spPr>
      </p:pic>
      <p:sp>
        <p:nvSpPr>
          <p:cNvPr id="9" name="TextBox 8"/>
          <p:cNvSpPr txBox="1"/>
          <p:nvPr/>
        </p:nvSpPr>
        <p:spPr>
          <a:xfrm>
            <a:off x="971600" y="1615449"/>
            <a:ext cx="3200400" cy="4524315"/>
          </a:xfrm>
          <a:prstGeom prst="rect">
            <a:avLst/>
          </a:prstGeom>
          <a:noFill/>
        </p:spPr>
        <p:txBody>
          <a:bodyPr wrap="square" rtlCol="0">
            <a:spAutoFit/>
          </a:bodyPr>
          <a:lstStyle/>
          <a:p>
            <a:r>
              <a:rPr lang="en-US" b="1" dirty="0" smtClean="0"/>
              <a:t>RB</a:t>
            </a:r>
            <a:r>
              <a:rPr lang="en-US" dirty="0" smtClean="0"/>
              <a:t>=Random, block-based parallelization</a:t>
            </a:r>
          </a:p>
          <a:p>
            <a:r>
              <a:rPr lang="en-US" b="1" dirty="0" smtClean="0"/>
              <a:t>NB</a:t>
            </a:r>
            <a:r>
              <a:rPr lang="en-US" dirty="0" smtClean="0"/>
              <a:t>=Naïve, </a:t>
            </a:r>
            <a:r>
              <a:rPr lang="en-US" dirty="0"/>
              <a:t>block-based parallelization</a:t>
            </a:r>
          </a:p>
          <a:p>
            <a:r>
              <a:rPr lang="en-US" b="1" dirty="0" smtClean="0"/>
              <a:t>PB</a:t>
            </a:r>
            <a:r>
              <a:rPr lang="en-US" dirty="0" smtClean="0"/>
              <a:t>=Partition,</a:t>
            </a:r>
            <a:r>
              <a:rPr lang="en-US" dirty="0"/>
              <a:t> block-based parallelization</a:t>
            </a:r>
          </a:p>
          <a:p>
            <a:r>
              <a:rPr lang="en-US" b="1" dirty="0" smtClean="0"/>
              <a:t>SB</a:t>
            </a:r>
            <a:r>
              <a:rPr lang="en-US" dirty="0" smtClean="0"/>
              <a:t>=Segment,</a:t>
            </a:r>
            <a:r>
              <a:rPr lang="en-US" dirty="0"/>
              <a:t> block-based parallelization</a:t>
            </a:r>
          </a:p>
          <a:p>
            <a:r>
              <a:rPr lang="en-US" b="1" dirty="0" smtClean="0"/>
              <a:t>RE</a:t>
            </a:r>
            <a:r>
              <a:rPr lang="en-US" dirty="0" smtClean="0"/>
              <a:t>=Random, entity-based parallelization</a:t>
            </a:r>
          </a:p>
          <a:p>
            <a:r>
              <a:rPr lang="en-US" b="1" dirty="0" smtClean="0"/>
              <a:t>NE</a:t>
            </a:r>
            <a:r>
              <a:rPr lang="en-US" dirty="0" smtClean="0"/>
              <a:t>=Naïve, entity-based parallelization</a:t>
            </a:r>
          </a:p>
          <a:p>
            <a:r>
              <a:rPr lang="en-US" b="1" dirty="0" smtClean="0"/>
              <a:t>PE</a:t>
            </a:r>
            <a:r>
              <a:rPr lang="en-US" dirty="0" smtClean="0"/>
              <a:t>=Partition,</a:t>
            </a:r>
            <a:r>
              <a:rPr lang="en-US" dirty="0"/>
              <a:t> entity-based parallelization</a:t>
            </a:r>
          </a:p>
          <a:p>
            <a:r>
              <a:rPr lang="en-US" b="1" dirty="0" smtClean="0"/>
              <a:t>SE</a:t>
            </a:r>
            <a:r>
              <a:rPr lang="en-US" dirty="0" smtClean="0"/>
              <a:t>=Segment, </a:t>
            </a:r>
            <a:r>
              <a:rPr lang="en-US" dirty="0"/>
              <a:t>entity-based </a:t>
            </a:r>
            <a:r>
              <a:rPr lang="en-US" dirty="0" smtClean="0"/>
              <a:t>parallelization</a:t>
            </a:r>
            <a:endParaRPr lang="en-US" dirty="0"/>
          </a:p>
        </p:txBody>
      </p:sp>
      <p:sp>
        <p:nvSpPr>
          <p:cNvPr id="12" name="Έλλειψη 11"/>
          <p:cNvSpPr/>
          <p:nvPr/>
        </p:nvSpPr>
        <p:spPr>
          <a:xfrm>
            <a:off x="7907662" y="2196522"/>
            <a:ext cx="270164" cy="37558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 name="Straight Connector 5"/>
          <p:cNvCxnSpPr/>
          <p:nvPr/>
        </p:nvCxnSpPr>
        <p:spPr>
          <a:xfrm flipV="1">
            <a:off x="4389418" y="1696151"/>
            <a:ext cx="3653326" cy="396044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18734678">
            <a:off x="6462004" y="2237908"/>
            <a:ext cx="1418978" cy="338554"/>
          </a:xfrm>
          <a:prstGeom prst="rect">
            <a:avLst/>
          </a:prstGeom>
          <a:noFill/>
        </p:spPr>
        <p:txBody>
          <a:bodyPr wrap="none" rtlCol="0">
            <a:spAutoFit/>
          </a:bodyPr>
          <a:lstStyle/>
          <a:p>
            <a:r>
              <a:rPr lang="en-US" sz="1600" dirty="0" smtClean="0"/>
              <a:t>linear speedup</a:t>
            </a:r>
            <a:endParaRPr lang="en-US" sz="1600" dirty="0"/>
          </a:p>
        </p:txBody>
      </p:sp>
      <p:sp>
        <p:nvSpPr>
          <p:cNvPr id="3" name="Slide Number Placeholder 2"/>
          <p:cNvSpPr>
            <a:spLocks noGrp="1"/>
          </p:cNvSpPr>
          <p:nvPr>
            <p:ph type="sldNum" sz="quarter" idx="12"/>
          </p:nvPr>
        </p:nvSpPr>
        <p:spPr/>
        <p:txBody>
          <a:bodyPr/>
          <a:lstStyle/>
          <a:p>
            <a:fld id="{7E46E34C-DF4F-43C8-9B01-5546C481D7C1}" type="slidenum">
              <a:rPr lang="el-GR" smtClean="0"/>
              <a:t>127</a:t>
            </a:fld>
            <a:endParaRPr lang="el-GR"/>
          </a:p>
        </p:txBody>
      </p:sp>
    </p:spTree>
    <p:extLst>
      <p:ext uri="{BB962C8B-B14F-4D97-AF65-F5344CB8AC3E}">
        <p14:creationId xmlns:p14="http://schemas.microsoft.com/office/powerpoint/2010/main" val="280462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4016"/>
            <a:ext cx="9144000" cy="721079"/>
          </a:xfrm>
        </p:spPr>
        <p:txBody>
          <a:bodyPr>
            <a:normAutofit fontScale="90000"/>
          </a:bodyPr>
          <a:lstStyle/>
          <a:p>
            <a:r>
              <a:rPr lang="en-US" dirty="0" smtClean="0"/>
              <a:t>Meta-blocking Challenges: Effectiveness</a:t>
            </a:r>
            <a:endParaRPr lang="en-US" dirty="0"/>
          </a:p>
        </p:txBody>
      </p:sp>
      <p:sp>
        <p:nvSpPr>
          <p:cNvPr id="3" name="Content Placeholder 2"/>
          <p:cNvSpPr>
            <a:spLocks noGrp="1"/>
          </p:cNvSpPr>
          <p:nvPr>
            <p:ph sz="quarter" idx="4294967295"/>
          </p:nvPr>
        </p:nvSpPr>
        <p:spPr>
          <a:xfrm>
            <a:off x="611560" y="1124744"/>
            <a:ext cx="7920880" cy="5400600"/>
          </a:xfrm>
        </p:spPr>
        <p:txBody>
          <a:bodyPr>
            <a:noAutofit/>
          </a:bodyPr>
          <a:lstStyle/>
          <a:p>
            <a:pPr marL="0" lvl="1" indent="0">
              <a:buNone/>
            </a:pPr>
            <a:r>
              <a:rPr lang="en-US" sz="2400" b="1" dirty="0" smtClean="0"/>
              <a:t>Problem: </a:t>
            </a:r>
          </a:p>
          <a:p>
            <a:pPr marL="457200" lvl="1" indent="-457200">
              <a:buFont typeface="Arial" pitchFamily="34" charset="0"/>
              <a:buChar char="•"/>
            </a:pPr>
            <a:r>
              <a:rPr lang="en-US" sz="2200" dirty="0" smtClean="0"/>
              <a:t>Simple </a:t>
            </a:r>
            <a:r>
              <a:rPr lang="en-US" sz="2200" dirty="0"/>
              <a:t>pruning rules</a:t>
            </a:r>
          </a:p>
          <a:p>
            <a:pPr marL="0" indent="0">
              <a:buNone/>
            </a:pPr>
            <a:endParaRPr lang="en-US" sz="2400" b="1" dirty="0" smtClean="0"/>
          </a:p>
          <a:p>
            <a:pPr marL="0" indent="0">
              <a:buNone/>
            </a:pPr>
            <a:r>
              <a:rPr lang="en-US" sz="2400" b="1" dirty="0" smtClean="0"/>
              <a:t>Solutions:</a:t>
            </a:r>
            <a:endParaRPr lang="en-US" sz="2400" dirty="0" smtClean="0"/>
          </a:p>
          <a:p>
            <a:r>
              <a:rPr lang="en-US" sz="2400" dirty="0" smtClean="0"/>
              <a:t>Unsupervised methods</a:t>
            </a:r>
          </a:p>
          <a:p>
            <a:pPr lvl="1"/>
            <a:r>
              <a:rPr lang="en-US" sz="2000" dirty="0" smtClean="0"/>
              <a:t>BLAST</a:t>
            </a:r>
          </a:p>
          <a:p>
            <a:pPr lvl="2"/>
            <a:r>
              <a:rPr lang="en-US" sz="1800" dirty="0" smtClean="0"/>
              <a:t>Integrates schema information </a:t>
            </a:r>
            <a:endParaRPr lang="en-US" u="sng" dirty="0"/>
          </a:p>
          <a:p>
            <a:r>
              <a:rPr lang="en-US" sz="2400" dirty="0"/>
              <a:t>Supervised </a:t>
            </a:r>
            <a:r>
              <a:rPr lang="en-US" sz="2400" dirty="0" smtClean="0"/>
              <a:t>methods</a:t>
            </a:r>
          </a:p>
          <a:p>
            <a:pPr lvl="1"/>
            <a:r>
              <a:rPr lang="en-US" sz="2000" dirty="0"/>
              <a:t>Supervised </a:t>
            </a:r>
            <a:r>
              <a:rPr lang="en-US" sz="2000" dirty="0" smtClean="0"/>
              <a:t>Meta-blocking (SMB)</a:t>
            </a:r>
          </a:p>
          <a:p>
            <a:pPr lvl="2"/>
            <a:r>
              <a:rPr lang="en-US" sz="1600" dirty="0" smtClean="0"/>
              <a:t> </a:t>
            </a:r>
            <a:r>
              <a:rPr lang="en-US" sz="1800" dirty="0" smtClean="0"/>
              <a:t>utilizes feature-based classification of blocking-graph edges</a:t>
            </a:r>
          </a:p>
          <a:p>
            <a:pPr lvl="1"/>
            <a:r>
              <a:rPr lang="en-US" sz="2000" dirty="0" smtClean="0"/>
              <a:t>BLOSS </a:t>
            </a:r>
          </a:p>
          <a:p>
            <a:pPr lvl="2"/>
            <a:r>
              <a:rPr lang="en-US" sz="1800" dirty="0" smtClean="0"/>
              <a:t>minimizes the size of the required training set</a:t>
            </a:r>
            <a:endParaRPr lang="en-US" sz="1400" dirty="0"/>
          </a:p>
        </p:txBody>
      </p:sp>
      <p:sp>
        <p:nvSpPr>
          <p:cNvPr id="4" name="Θέση υποσέλιδου 3"/>
          <p:cNvSpPr>
            <a:spLocks noGrp="1"/>
          </p:cNvSpPr>
          <p:nvPr>
            <p:ph type="ftr" sz="quarter" idx="11"/>
          </p:nvPr>
        </p:nvSpPr>
        <p:spPr/>
        <p:txBody>
          <a:bodyPr/>
          <a:lstStyle/>
          <a:p>
            <a:pPr>
              <a:defRPr/>
            </a:pPr>
            <a:r>
              <a:rPr lang="pt-BR" smtClean="0"/>
              <a:t>Papadakis &amp; Palpanas, WWW 2018, April 2018</a:t>
            </a:r>
            <a:endParaRPr lang="en-US"/>
          </a:p>
        </p:txBody>
      </p:sp>
      <p:sp>
        <p:nvSpPr>
          <p:cNvPr id="5" name="Slide Number Placeholder 4"/>
          <p:cNvSpPr>
            <a:spLocks noGrp="1"/>
          </p:cNvSpPr>
          <p:nvPr>
            <p:ph type="sldNum" sz="quarter" idx="12"/>
          </p:nvPr>
        </p:nvSpPr>
        <p:spPr/>
        <p:txBody>
          <a:bodyPr/>
          <a:lstStyle/>
          <a:p>
            <a:fld id="{7E46E34C-DF4F-43C8-9B01-5546C481D7C1}" type="slidenum">
              <a:rPr lang="el-GR" smtClean="0"/>
              <a:t>128</a:t>
            </a:fld>
            <a:endParaRPr lang="el-GR"/>
          </a:p>
        </p:txBody>
      </p:sp>
    </p:spTree>
    <p:extLst>
      <p:ext uri="{BB962C8B-B14F-4D97-AF65-F5344CB8AC3E}">
        <p14:creationId xmlns:p14="http://schemas.microsoft.com/office/powerpoint/2010/main" val="39746219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 y="116632"/>
            <a:ext cx="9144000" cy="1143000"/>
          </a:xfrm>
        </p:spPr>
        <p:txBody>
          <a:bodyPr>
            <a:normAutofit/>
          </a:bodyPr>
          <a:lstStyle/>
          <a:p>
            <a:r>
              <a:rPr lang="en-US" sz="4000" dirty="0" smtClean="0"/>
              <a:t>BLAST </a:t>
            </a:r>
            <a:r>
              <a:rPr lang="en-US" sz="2400" dirty="0" smtClean="0"/>
              <a:t>[</a:t>
            </a:r>
            <a:r>
              <a:rPr lang="en-US" sz="2400" dirty="0" err="1" smtClean="0"/>
              <a:t>Simonini</a:t>
            </a:r>
            <a:r>
              <a:rPr lang="en-US" sz="2400" dirty="0" smtClean="0"/>
              <a:t> et. al., VLDB 2017]</a:t>
            </a:r>
            <a:endParaRPr lang="en-US" sz="2400" dirty="0"/>
          </a:p>
        </p:txBody>
      </p:sp>
      <p:sp>
        <p:nvSpPr>
          <p:cNvPr id="3" name="Content Placeholder 2"/>
          <p:cNvSpPr>
            <a:spLocks noGrp="1"/>
          </p:cNvSpPr>
          <p:nvPr>
            <p:ph idx="1"/>
          </p:nvPr>
        </p:nvSpPr>
        <p:spPr>
          <a:xfrm>
            <a:off x="457200" y="1340768"/>
            <a:ext cx="8229600" cy="5257800"/>
          </a:xfrm>
        </p:spPr>
        <p:txBody>
          <a:bodyPr>
            <a:normAutofit/>
          </a:bodyPr>
          <a:lstStyle/>
          <a:p>
            <a:r>
              <a:rPr lang="en-US" sz="2400" dirty="0" smtClean="0"/>
              <a:t>Goal: </a:t>
            </a:r>
            <a:br>
              <a:rPr lang="en-US" sz="2400" dirty="0" smtClean="0"/>
            </a:br>
            <a:r>
              <a:rPr lang="en-US" sz="2000" dirty="0" smtClean="0"/>
              <a:t>improve the edge weighting and pruning in unsupervised WNP with </a:t>
            </a:r>
            <a:r>
              <a:rPr lang="en-US" sz="2000" dirty="0" smtClean="0">
                <a:solidFill>
                  <a:srgbClr val="C00000"/>
                </a:solidFill>
              </a:rPr>
              <a:t>loose schema information</a:t>
            </a:r>
          </a:p>
          <a:p>
            <a:r>
              <a:rPr lang="en-US" sz="2400" dirty="0" smtClean="0"/>
              <a:t>Solution:</a:t>
            </a:r>
          </a:p>
          <a:p>
            <a:endParaRPr lang="en-US" sz="2400" dirty="0"/>
          </a:p>
          <a:p>
            <a:endParaRPr lang="en-US" sz="2400" dirty="0" smtClean="0"/>
          </a:p>
          <a:p>
            <a:endParaRPr lang="en-US" sz="2400" dirty="0"/>
          </a:p>
          <a:p>
            <a:endParaRPr lang="en-US" sz="2400" dirty="0" smtClean="0"/>
          </a:p>
          <a:p>
            <a:endParaRPr lang="en-US" sz="2400" dirty="0" smtClean="0"/>
          </a:p>
          <a:p>
            <a:endParaRPr lang="en-US" sz="2400" dirty="0" smtClean="0"/>
          </a:p>
          <a:p>
            <a:pPr marL="0" indent="0">
              <a:buNone/>
            </a:pPr>
            <a:endParaRPr lang="en-US" sz="2000" dirty="0" smtClean="0"/>
          </a:p>
          <a:p>
            <a:pPr marL="0" indent="0">
              <a:buNone/>
            </a:pPr>
            <a:r>
              <a:rPr lang="en-US" sz="2000" dirty="0" smtClean="0"/>
              <a:t>It works for Dirty ER, as well.</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792" y="2852936"/>
            <a:ext cx="7086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129</a:t>
            </a:fld>
            <a:endParaRPr lang="el-GR"/>
          </a:p>
        </p:txBody>
      </p:sp>
      <p:sp>
        <p:nvSpPr>
          <p:cNvPr id="7"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Giovanni </a:t>
            </a:r>
            <a:r>
              <a:rPr lang="en-US" sz="1400" b="1" dirty="0" err="1" smtClean="0">
                <a:solidFill>
                  <a:schemeClr val="tx1"/>
                </a:solidFill>
              </a:rPr>
              <a:t>Simonini</a:t>
            </a:r>
            <a:endParaRPr lang="en-US" sz="1400" b="1" dirty="0">
              <a:solidFill>
                <a:schemeClr val="tx1"/>
              </a:solidFill>
            </a:endParaRPr>
          </a:p>
        </p:txBody>
      </p:sp>
    </p:spTree>
    <p:extLst>
      <p:ext uri="{BB962C8B-B14F-4D97-AF65-F5344CB8AC3E}">
        <p14:creationId xmlns:p14="http://schemas.microsoft.com/office/powerpoint/2010/main" val="6126988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36104"/>
          </a:xfrm>
        </p:spPr>
        <p:txBody>
          <a:bodyPr>
            <a:normAutofit/>
          </a:bodyPr>
          <a:lstStyle/>
          <a:p>
            <a:r>
              <a:rPr lang="en-US" dirty="0" smtClean="0"/>
              <a:t>Challenges for ER over Web Data</a:t>
            </a:r>
            <a:endParaRPr lang="en-US" dirty="0"/>
          </a:p>
        </p:txBody>
      </p:sp>
      <p:sp>
        <p:nvSpPr>
          <p:cNvPr id="3" name="Content Placeholder 2"/>
          <p:cNvSpPr>
            <a:spLocks noGrp="1"/>
          </p:cNvSpPr>
          <p:nvPr>
            <p:ph idx="1"/>
          </p:nvPr>
        </p:nvSpPr>
        <p:spPr>
          <a:xfrm>
            <a:off x="179512" y="1340768"/>
            <a:ext cx="8856984" cy="5256584"/>
          </a:xfrm>
        </p:spPr>
        <p:txBody>
          <a:bodyPr>
            <a:normAutofit fontScale="92500" lnSpcReduction="20000"/>
          </a:bodyPr>
          <a:lstStyle/>
          <a:p>
            <a:r>
              <a:rPr lang="en-US" dirty="0" smtClean="0"/>
              <a:t>Volume</a:t>
            </a:r>
          </a:p>
          <a:p>
            <a:pPr lvl="1"/>
            <a:r>
              <a:rPr lang="en-US" dirty="0"/>
              <a:t>M</a:t>
            </a:r>
            <a:r>
              <a:rPr lang="en-US" dirty="0" smtClean="0"/>
              <a:t>illions of entities</a:t>
            </a:r>
          </a:p>
          <a:p>
            <a:pPr lvl="1"/>
            <a:r>
              <a:rPr lang="en-US" dirty="0" smtClean="0"/>
              <a:t>Billions of name-value pairs describing them</a:t>
            </a:r>
          </a:p>
          <a:p>
            <a:pPr lvl="1"/>
            <a:r>
              <a:rPr lang="en-US" dirty="0" smtClean="0"/>
              <a:t>LOD Cloud*: &gt;5,5∙10</a:t>
            </a:r>
            <a:r>
              <a:rPr lang="en-US" baseline="30000" dirty="0" smtClean="0"/>
              <a:t>7 </a:t>
            </a:r>
            <a:r>
              <a:rPr lang="en-US" dirty="0" smtClean="0"/>
              <a:t>entities, ~1,5∙10</a:t>
            </a:r>
            <a:r>
              <a:rPr lang="en-US" baseline="30000" dirty="0" smtClean="0"/>
              <a:t>11</a:t>
            </a:r>
            <a:r>
              <a:rPr lang="en-US" dirty="0" smtClean="0"/>
              <a:t> triples</a:t>
            </a:r>
          </a:p>
          <a:p>
            <a:r>
              <a:rPr lang="en-US" dirty="0" smtClean="0"/>
              <a:t>Variety</a:t>
            </a:r>
          </a:p>
          <a:p>
            <a:pPr lvl="1"/>
            <a:r>
              <a:rPr lang="en-US" dirty="0"/>
              <a:t>Semi-structured </a:t>
            </a:r>
            <a:r>
              <a:rPr lang="en-US" dirty="0" smtClean="0"/>
              <a:t>data → unprecedented levels of heterogeneity</a:t>
            </a:r>
            <a:endParaRPr lang="en-US" dirty="0"/>
          </a:p>
          <a:p>
            <a:pPr lvl="1"/>
            <a:r>
              <a:rPr lang="en-US" dirty="0" smtClean="0"/>
              <a:t>Numerous entity types &amp; vocabularies</a:t>
            </a:r>
          </a:p>
          <a:p>
            <a:pPr lvl="1"/>
            <a:r>
              <a:rPr lang="en-US" dirty="0" smtClean="0"/>
              <a:t>LOD Cloud*: ~50,000 predicates, ~12,000 vocabularies</a:t>
            </a:r>
          </a:p>
          <a:p>
            <a:r>
              <a:rPr lang="en-US" dirty="0" smtClean="0"/>
              <a:t>Velocity</a:t>
            </a:r>
          </a:p>
          <a:p>
            <a:pPr lvl="1"/>
            <a:r>
              <a:rPr lang="en-US" dirty="0" smtClean="0"/>
              <a:t>New </a:t>
            </a:r>
            <a:r>
              <a:rPr lang="en-US" dirty="0" err="1" smtClean="0"/>
              <a:t>DBPedia</a:t>
            </a:r>
            <a:r>
              <a:rPr lang="en-US" dirty="0" smtClean="0"/>
              <a:t> version every ~6 months</a:t>
            </a:r>
          </a:p>
          <a:p>
            <a:pPr marL="457200" lvl="1" indent="0">
              <a:buNone/>
            </a:pPr>
            <a:r>
              <a:rPr lang="en-US" dirty="0" smtClean="0"/>
              <a:t>*</a:t>
            </a:r>
            <a:r>
              <a:rPr lang="en-US" dirty="0" smtClean="0">
                <a:hlinkClick r:id="rId2"/>
              </a:rPr>
              <a:t>http</a:t>
            </a:r>
            <a:r>
              <a:rPr lang="en-US" dirty="0">
                <a:hlinkClick r:id="rId2"/>
              </a:rPr>
              <a:t>://stats.lod2.eu:</a:t>
            </a:r>
            <a:r>
              <a:rPr lang="en-US" dirty="0"/>
              <a:t> </a:t>
            </a:r>
            <a:endParaRPr lang="en-US" dirty="0" smtClean="0"/>
          </a:p>
          <a:p>
            <a:pPr lvl="1"/>
            <a:endParaRPr lang="en-US" dirty="0" smtClean="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13</a:t>
            </a:fld>
            <a:endParaRPr lang="el-GR"/>
          </a:p>
        </p:txBody>
      </p:sp>
    </p:spTree>
    <p:extLst>
      <p:ext uri="{BB962C8B-B14F-4D97-AF65-F5344CB8AC3E}">
        <p14:creationId xmlns:p14="http://schemas.microsoft.com/office/powerpoint/2010/main" val="28210226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0035" y="1052736"/>
            <a:ext cx="7888020" cy="2624667"/>
          </a:xfrm>
        </p:spPr>
        <p:txBody>
          <a:bodyPr>
            <a:normAutofit/>
          </a:bodyPr>
          <a:lstStyle/>
          <a:p>
            <a:pPr marL="0" indent="0" algn="just">
              <a:buNone/>
            </a:pPr>
            <a:endParaRPr lang="en-US" sz="800" dirty="0" smtClean="0">
              <a:latin typeface="Lucida Grande"/>
              <a:cs typeface="Lucida Grande"/>
            </a:endParaRPr>
          </a:p>
          <a:p>
            <a:pPr marL="0" indent="0" algn="just">
              <a:buNone/>
            </a:pPr>
            <a:r>
              <a:rPr lang="en-US" sz="1800" dirty="0" smtClean="0">
                <a:latin typeface="Lucida Grande"/>
                <a:cs typeface="Lucida Grande"/>
              </a:rPr>
              <a:t>Similar to Attribute Clustering:</a:t>
            </a:r>
          </a:p>
          <a:p>
            <a:pPr algn="just">
              <a:buFont typeface="+mj-lt"/>
              <a:buAutoNum type="arabicPeriod"/>
            </a:pPr>
            <a:r>
              <a:rPr lang="en-US" sz="1800" dirty="0" smtClean="0">
                <a:latin typeface="Lucida Grande"/>
                <a:cs typeface="Lucida Grande"/>
              </a:rPr>
              <a:t>Each attribute is represented as the set of its possible values</a:t>
            </a:r>
          </a:p>
          <a:p>
            <a:pPr marL="346075" indent="-346075" algn="just">
              <a:buFont typeface="+mj-lt"/>
              <a:buAutoNum type="arabicPeriod"/>
            </a:pPr>
            <a:r>
              <a:rPr lang="en-US" sz="1800" dirty="0" smtClean="0">
                <a:latin typeface="Lucida Grande"/>
                <a:cs typeface="Lucida Grande"/>
              </a:rPr>
              <a:t>Builds a (bipartite*)</a:t>
            </a:r>
            <a:r>
              <a:rPr lang="en-US" sz="1800" b="1" dirty="0" smtClean="0">
                <a:latin typeface="Lucida Grande"/>
                <a:cs typeface="Lucida Grande"/>
              </a:rPr>
              <a:t> </a:t>
            </a:r>
            <a:r>
              <a:rPr lang="en-US" sz="1800" dirty="0" smtClean="0">
                <a:latin typeface="Lucida Grande"/>
                <a:cs typeface="Lucida Grande"/>
              </a:rPr>
              <a:t>graph with one node for every attribute</a:t>
            </a:r>
          </a:p>
          <a:p>
            <a:pPr marL="346075" indent="-346075" algn="just">
              <a:buFont typeface="+mj-lt"/>
              <a:buAutoNum type="arabicPeriod"/>
            </a:pPr>
            <a:r>
              <a:rPr lang="en-US" sz="1800" dirty="0" smtClean="0">
                <a:latin typeface="Lucida Grande"/>
                <a:cs typeface="Lucida Grande"/>
              </a:rPr>
              <a:t>There is an edge for every pair of attributes with similarity &gt; 0</a:t>
            </a:r>
          </a:p>
          <a:p>
            <a:pPr marL="346075" indent="-346075" algn="just">
              <a:buFont typeface="+mj-lt"/>
              <a:buAutoNum type="arabicPeriod"/>
            </a:pPr>
            <a:r>
              <a:rPr lang="en-US" sz="1800" dirty="0">
                <a:latin typeface="Lucida Grande"/>
                <a:cs typeface="Lucida Grande"/>
              </a:rPr>
              <a:t>E</a:t>
            </a:r>
            <a:r>
              <a:rPr lang="en-US" sz="1800" dirty="0" smtClean="0">
                <a:latin typeface="Lucida Grande"/>
                <a:cs typeface="Lucida Grande"/>
              </a:rPr>
              <a:t>ach connected component is an attribute cluster</a:t>
            </a:r>
          </a:p>
          <a:p>
            <a:pPr marL="346075" indent="-346075" algn="just">
              <a:buFont typeface="+mj-lt"/>
              <a:buAutoNum type="arabicPeriod"/>
            </a:pPr>
            <a:endParaRPr lang="en-US" sz="1800" dirty="0" smtClean="0">
              <a:latin typeface="Lucida Grande"/>
              <a:cs typeface="Lucida Grande"/>
            </a:endParaRPr>
          </a:p>
          <a:p>
            <a:pPr marL="0" indent="0" algn="just">
              <a:buNone/>
            </a:pPr>
            <a:r>
              <a:rPr lang="en-US" sz="1800" dirty="0" smtClean="0">
                <a:latin typeface="Lucida Grande"/>
                <a:cs typeface="Lucida Grande"/>
              </a:rPr>
              <a:t>* In the case of Clean-Clean ER.</a:t>
            </a:r>
            <a:endParaRPr lang="en-US" sz="1800" dirty="0">
              <a:latin typeface="Lucida Grande"/>
              <a:cs typeface="Lucida Grande"/>
            </a:endParaRPr>
          </a:p>
        </p:txBody>
      </p:sp>
      <p:pic>
        <p:nvPicPr>
          <p:cNvPr id="9" name="Immagine 8"/>
          <p:cNvPicPr>
            <a:picLocks noChangeAspect="1"/>
          </p:cNvPicPr>
          <p:nvPr/>
        </p:nvPicPr>
        <p:blipFill>
          <a:blip r:embed="rId3"/>
          <a:stretch>
            <a:fillRect/>
          </a:stretch>
        </p:blipFill>
        <p:spPr>
          <a:xfrm>
            <a:off x="4786745" y="3088974"/>
            <a:ext cx="3708400" cy="3136900"/>
          </a:xfrm>
          <a:prstGeom prst="rect">
            <a:avLst/>
          </a:prstGeom>
        </p:spPr>
      </p:pic>
      <p:pic>
        <p:nvPicPr>
          <p:cNvPr id="10" name="Immagine 9"/>
          <p:cNvPicPr>
            <a:picLocks noChangeAspect="1"/>
          </p:cNvPicPr>
          <p:nvPr/>
        </p:nvPicPr>
        <p:blipFill>
          <a:blip r:embed="rId4"/>
          <a:stretch>
            <a:fillRect/>
          </a:stretch>
        </p:blipFill>
        <p:spPr>
          <a:xfrm>
            <a:off x="4786745" y="3088974"/>
            <a:ext cx="3708400" cy="3136900"/>
          </a:xfrm>
          <a:prstGeom prst="rect">
            <a:avLst/>
          </a:prstGeom>
        </p:spPr>
      </p:pic>
      <p:pic>
        <p:nvPicPr>
          <p:cNvPr id="11" name="Immagine 10"/>
          <p:cNvPicPr>
            <a:picLocks noChangeAspect="1"/>
          </p:cNvPicPr>
          <p:nvPr/>
        </p:nvPicPr>
        <p:blipFill>
          <a:blip r:embed="rId5"/>
          <a:stretch>
            <a:fillRect/>
          </a:stretch>
        </p:blipFill>
        <p:spPr>
          <a:xfrm>
            <a:off x="4774045" y="3076274"/>
            <a:ext cx="3733800" cy="3162300"/>
          </a:xfrm>
          <a:prstGeom prst="rect">
            <a:avLst/>
          </a:prstGeom>
        </p:spPr>
      </p:pic>
      <p:sp>
        <p:nvSpPr>
          <p:cNvPr id="16" name="Segnaposto contenuto 2"/>
          <p:cNvSpPr txBox="1">
            <a:spLocks/>
          </p:cNvSpPr>
          <p:nvPr/>
        </p:nvSpPr>
        <p:spPr bwMode="auto">
          <a:xfrm>
            <a:off x="539552" y="3717032"/>
            <a:ext cx="4113644" cy="2880320"/>
          </a:xfrm>
          <a:prstGeom prst="rect">
            <a:avLst/>
          </a:prstGeom>
          <a:solidFill>
            <a:schemeClr val="bg1">
              <a:lumMod val="95000"/>
            </a:schemeClr>
          </a:solidFill>
          <a:ln/>
          <a:extLst>
            <a:ext uri="{FAA26D3D-D897-4be2-8F04-BA451C77F1D7}">
              <ma14:placeholderFlag xmlns="" xmlns:ma14="http://schemas.microsoft.com/office/mac/drawingml/2011/main" val="1"/>
            </a:ext>
          </a:extLst>
        </p:spPr>
        <p:style>
          <a:lnRef idx="2">
            <a:schemeClr val="accent1"/>
          </a:lnRef>
          <a:fillRef idx="1">
            <a:schemeClr val="lt1"/>
          </a:fillRef>
          <a:effectRef idx="0">
            <a:schemeClr val="accent1"/>
          </a:effectRef>
          <a:fontRef idx="minor">
            <a:schemeClr val="dk1"/>
          </a:fontRef>
        </p:style>
        <p:txBody>
          <a:bodyPr vert="horz" wrap="square" lIns="77925" tIns="38963" rIns="77925" bIns="38963" numCol="1" anchor="t" anchorCtr="0" compatLnSpc="1">
            <a:prstTxWarp prst="textNoShape">
              <a:avLst/>
            </a:prstTxWarp>
          </a:bodyPr>
          <a:lstStyle>
            <a:lvl1pPr marL="292219" indent="-292219" algn="l" rtl="0" eaLnBrk="1" fontAlgn="base" hangingPunct="1">
              <a:spcBef>
                <a:spcPct val="20000"/>
              </a:spcBef>
              <a:spcAft>
                <a:spcPct val="0"/>
              </a:spcAft>
              <a:buChar char="•"/>
              <a:defRPr sz="1700">
                <a:solidFill>
                  <a:schemeClr val="tx1"/>
                </a:solidFill>
                <a:latin typeface="Gill Sans Light"/>
                <a:ea typeface="ＭＳ Ｐゴシック" charset="0"/>
                <a:cs typeface="Gill Sans Light"/>
              </a:defRPr>
            </a:lvl1pPr>
            <a:lvl2pPr marL="633142" indent="-243516" algn="l" rtl="0" eaLnBrk="1" fontAlgn="base" hangingPunct="1">
              <a:spcBef>
                <a:spcPct val="20000"/>
              </a:spcBef>
              <a:spcAft>
                <a:spcPct val="0"/>
              </a:spcAft>
              <a:buChar char="–"/>
              <a:defRPr>
                <a:solidFill>
                  <a:schemeClr val="tx1"/>
                </a:solidFill>
                <a:latin typeface="Gill Sans Light"/>
                <a:ea typeface="ＭＳ Ｐゴシック" charset="0"/>
                <a:cs typeface="Gill Sans Light"/>
              </a:defRPr>
            </a:lvl2pPr>
            <a:lvl3pPr marL="974065" indent="-194813" algn="l" rtl="0" eaLnBrk="1" fontAlgn="base" hangingPunct="1">
              <a:spcBef>
                <a:spcPct val="20000"/>
              </a:spcBef>
              <a:spcAft>
                <a:spcPct val="0"/>
              </a:spcAft>
              <a:buChar char="•"/>
              <a:defRPr sz="1400">
                <a:solidFill>
                  <a:schemeClr val="tx1"/>
                </a:solidFill>
                <a:latin typeface="Gill Sans Light"/>
                <a:ea typeface="ＭＳ Ｐゴシック" charset="0"/>
                <a:cs typeface="Gill Sans Light"/>
              </a:defRPr>
            </a:lvl3pPr>
            <a:lvl4pPr marL="1363690" indent="-194813" algn="l" rtl="0" eaLnBrk="1" fontAlgn="base" hangingPunct="1">
              <a:spcBef>
                <a:spcPct val="20000"/>
              </a:spcBef>
              <a:spcAft>
                <a:spcPct val="0"/>
              </a:spcAft>
              <a:buChar char="–"/>
              <a:defRPr sz="1200">
                <a:solidFill>
                  <a:schemeClr val="tx1"/>
                </a:solidFill>
                <a:latin typeface="Gill Sans Light"/>
                <a:ea typeface="ＭＳ Ｐゴシック" charset="0"/>
                <a:cs typeface="Gill Sans Light"/>
              </a:defRPr>
            </a:lvl4pPr>
            <a:lvl5pPr marL="1753316" indent="-194813" algn="l" rtl="0" eaLnBrk="1" fontAlgn="base" hangingPunct="1">
              <a:spcBef>
                <a:spcPct val="20000"/>
              </a:spcBef>
              <a:spcAft>
                <a:spcPct val="0"/>
              </a:spcAft>
              <a:buChar char="»"/>
              <a:defRPr sz="1000">
                <a:solidFill>
                  <a:schemeClr val="tx2"/>
                </a:solidFill>
                <a:latin typeface="Gill Sans Light"/>
                <a:ea typeface="ＭＳ Ｐゴシック" charset="0"/>
                <a:cs typeface="Gill Sans Light"/>
              </a:defRPr>
            </a:lvl5pPr>
            <a:lvl6pPr marL="2142942" indent="-194813" algn="l" rtl="0" eaLnBrk="1" fontAlgn="base" hangingPunct="1">
              <a:spcBef>
                <a:spcPct val="20000"/>
              </a:spcBef>
              <a:spcAft>
                <a:spcPct val="0"/>
              </a:spcAft>
              <a:buChar char="»"/>
              <a:defRPr sz="1000">
                <a:solidFill>
                  <a:schemeClr val="tx2"/>
                </a:solidFill>
                <a:latin typeface="+mn-lt"/>
              </a:defRPr>
            </a:lvl6pPr>
            <a:lvl7pPr marL="2532568" indent="-194813" algn="l" rtl="0" eaLnBrk="1" fontAlgn="base" hangingPunct="1">
              <a:spcBef>
                <a:spcPct val="20000"/>
              </a:spcBef>
              <a:spcAft>
                <a:spcPct val="0"/>
              </a:spcAft>
              <a:buChar char="»"/>
              <a:defRPr sz="1000">
                <a:solidFill>
                  <a:schemeClr val="tx2"/>
                </a:solidFill>
                <a:latin typeface="+mn-lt"/>
              </a:defRPr>
            </a:lvl7pPr>
            <a:lvl8pPr marL="2922194" indent="-194813" algn="l" rtl="0" eaLnBrk="1" fontAlgn="base" hangingPunct="1">
              <a:spcBef>
                <a:spcPct val="20000"/>
              </a:spcBef>
              <a:spcAft>
                <a:spcPct val="0"/>
              </a:spcAft>
              <a:buChar char="»"/>
              <a:defRPr sz="1000">
                <a:solidFill>
                  <a:schemeClr val="tx2"/>
                </a:solidFill>
                <a:latin typeface="+mn-lt"/>
              </a:defRPr>
            </a:lvl8pPr>
            <a:lvl9pPr marL="3311820" indent="-194813" algn="l" rtl="0" eaLnBrk="1" fontAlgn="base" hangingPunct="1">
              <a:spcBef>
                <a:spcPct val="20000"/>
              </a:spcBef>
              <a:spcAft>
                <a:spcPct val="0"/>
              </a:spcAft>
              <a:buChar char="»"/>
              <a:defRPr sz="1000">
                <a:solidFill>
                  <a:schemeClr val="tx2"/>
                </a:solidFill>
                <a:latin typeface="+mn-lt"/>
              </a:defRPr>
            </a:lvl9pPr>
          </a:lstStyle>
          <a:p>
            <a:pPr marL="0" indent="0">
              <a:buFontTx/>
              <a:buNone/>
            </a:pPr>
            <a:r>
              <a:rPr lang="en-US" sz="1800" dirty="0" smtClean="0">
                <a:solidFill>
                  <a:srgbClr val="1F497D"/>
                </a:solidFill>
                <a:latin typeface="Lucida Grande"/>
                <a:cs typeface="Lucida Grande"/>
              </a:rPr>
              <a:t>The original Attribute Clustering does not scale to </a:t>
            </a:r>
            <a:r>
              <a:rPr lang="en-US" sz="1800" b="1" dirty="0" smtClean="0">
                <a:solidFill>
                  <a:srgbClr val="1F497D"/>
                </a:solidFill>
                <a:latin typeface="Lucida Grande"/>
                <a:cs typeface="Lucida Grande"/>
              </a:rPr>
              <a:t>thousands of attributes</a:t>
            </a:r>
            <a:r>
              <a:rPr lang="en-US" sz="1800" dirty="0" smtClean="0">
                <a:solidFill>
                  <a:srgbClr val="1F497D"/>
                </a:solidFill>
                <a:latin typeface="Lucida Grande"/>
                <a:cs typeface="Lucida Grande"/>
              </a:rPr>
              <a:t> → </a:t>
            </a:r>
            <a:r>
              <a:rPr lang="en-US" sz="1800" b="1" dirty="0" smtClean="0">
                <a:solidFill>
                  <a:schemeClr val="accent2"/>
                </a:solidFill>
                <a:latin typeface="Lucida Grande"/>
                <a:cs typeface="Lucida Grande"/>
              </a:rPr>
              <a:t>very inefficient</a:t>
            </a:r>
          </a:p>
          <a:p>
            <a:pPr marL="0" indent="0">
              <a:buFontTx/>
              <a:buNone/>
            </a:pPr>
            <a:endParaRPr lang="en-US" sz="800" b="1" dirty="0">
              <a:solidFill>
                <a:schemeClr val="accent2"/>
              </a:solidFill>
              <a:latin typeface="Lucida Grande"/>
              <a:cs typeface="Lucida Grande"/>
            </a:endParaRPr>
          </a:p>
          <a:p>
            <a:pPr marL="0" indent="0">
              <a:buFontTx/>
              <a:buNone/>
            </a:pPr>
            <a:r>
              <a:rPr lang="en-US" sz="1800" dirty="0" smtClean="0">
                <a:solidFill>
                  <a:srgbClr val="1F497D"/>
                </a:solidFill>
                <a:latin typeface="Lucida Grande"/>
                <a:cs typeface="Lucida Grande"/>
              </a:rPr>
              <a:t>BLAST employs </a:t>
            </a:r>
            <a:r>
              <a:rPr lang="en-US" sz="2000" b="1" dirty="0" smtClean="0">
                <a:solidFill>
                  <a:srgbClr val="1F497D"/>
                </a:solidFill>
                <a:latin typeface="Lucida Grande"/>
                <a:cs typeface="Lucida Grande"/>
              </a:rPr>
              <a:t>LSH</a:t>
            </a:r>
            <a:r>
              <a:rPr lang="en-US" sz="2000" dirty="0" smtClean="0">
                <a:solidFill>
                  <a:srgbClr val="1F497D"/>
                </a:solidFill>
                <a:latin typeface="Lucida Grande"/>
                <a:cs typeface="Lucida Grande"/>
              </a:rPr>
              <a:t> </a:t>
            </a:r>
            <a:r>
              <a:rPr lang="en-US" sz="1800" dirty="0" smtClean="0">
                <a:solidFill>
                  <a:srgbClr val="1F497D"/>
                </a:solidFill>
                <a:latin typeface="Lucida Grande"/>
                <a:cs typeface="Lucida Grande"/>
              </a:rPr>
              <a:t>to reduce the time complexity (for </a:t>
            </a:r>
            <a:r>
              <a:rPr lang="en-US" sz="1800" dirty="0" err="1" smtClean="0">
                <a:solidFill>
                  <a:srgbClr val="1F497D"/>
                </a:solidFill>
                <a:latin typeface="Lucida Grande"/>
                <a:cs typeface="Lucida Grande"/>
              </a:rPr>
              <a:t>JaccardSim</a:t>
            </a:r>
            <a:r>
              <a:rPr lang="en-US" sz="1800" dirty="0" smtClean="0">
                <a:solidFill>
                  <a:srgbClr val="1F497D"/>
                </a:solidFill>
                <a:latin typeface="Lucida Grande"/>
                <a:cs typeface="Lucida Grande"/>
              </a:rPr>
              <a:t>)</a:t>
            </a:r>
          </a:p>
          <a:p>
            <a:r>
              <a:rPr lang="en-US" sz="1800" b="1" dirty="0" smtClean="0">
                <a:solidFill>
                  <a:srgbClr val="1F497D"/>
                </a:solidFill>
                <a:latin typeface="Lucida Grande"/>
                <a:cs typeface="Lucida Grande"/>
              </a:rPr>
              <a:t>Scales well to hundred of thousands attributes</a:t>
            </a:r>
          </a:p>
          <a:p>
            <a:r>
              <a:rPr lang="en-US" sz="1800" b="1" dirty="0" smtClean="0">
                <a:solidFill>
                  <a:srgbClr val="1F497D"/>
                </a:solidFill>
                <a:latin typeface="Lucida Grande"/>
                <a:cs typeface="Lucida Grande"/>
              </a:rPr>
              <a:t>Simultaneously estimates aggregate entropy per cluster</a:t>
            </a:r>
          </a:p>
        </p:txBody>
      </p:sp>
      <p:sp>
        <p:nvSpPr>
          <p:cNvPr id="12" name="Title 1"/>
          <p:cNvSpPr txBox="1">
            <a:spLocks/>
          </p:cNvSpPr>
          <p:nvPr/>
        </p:nvSpPr>
        <p:spPr>
          <a:xfrm>
            <a:off x="0" y="116632"/>
            <a:ext cx="9144000" cy="7793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Loose Schema Information Extraction</a:t>
            </a:r>
            <a:endParaRPr lang="en-US" sz="4000" dirty="0"/>
          </a:p>
        </p:txBody>
      </p:sp>
      <p:sp>
        <p:nvSpPr>
          <p:cNvPr id="2" name="Footer Placeholder 1"/>
          <p:cNvSpPr>
            <a:spLocks noGrp="1"/>
          </p:cNvSpPr>
          <p:nvPr>
            <p:ph type="ftr" sz="quarter" idx="11"/>
          </p:nvPr>
        </p:nvSpPr>
        <p:spPr/>
        <p:txBody>
          <a:bodyPr/>
          <a:lstStyle/>
          <a:p>
            <a:r>
              <a:rPr lang="pt-BR" smtClean="0"/>
              <a:t>Papadakis &amp; Palpanas, WWW 2018, April 2018</a:t>
            </a:r>
            <a:endParaRPr lang="el-GR" dirty="0"/>
          </a:p>
        </p:txBody>
      </p:sp>
      <p:sp>
        <p:nvSpPr>
          <p:cNvPr id="4" name="Slide Number Placeholder 3"/>
          <p:cNvSpPr>
            <a:spLocks noGrp="1"/>
          </p:cNvSpPr>
          <p:nvPr>
            <p:ph type="sldNum" sz="quarter" idx="12"/>
          </p:nvPr>
        </p:nvSpPr>
        <p:spPr/>
        <p:txBody>
          <a:bodyPr/>
          <a:lstStyle/>
          <a:p>
            <a:fld id="{7E46E34C-DF4F-43C8-9B01-5546C481D7C1}" type="slidenum">
              <a:rPr lang="el-GR" smtClean="0"/>
              <a:t>130</a:t>
            </a:fld>
            <a:endParaRPr lang="el-GR"/>
          </a:p>
        </p:txBody>
      </p:sp>
      <p:sp>
        <p:nvSpPr>
          <p:cNvPr id="13" name="Fußzeilenplatzhalter 3"/>
          <p:cNvSpPr txBox="1">
            <a:spLocks/>
          </p:cNvSpPr>
          <p:nvPr/>
        </p:nvSpPr>
        <p:spPr>
          <a:xfrm>
            <a:off x="0" y="6538912"/>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Giovanni </a:t>
            </a:r>
            <a:r>
              <a:rPr lang="en-US" sz="1400" b="1" dirty="0" err="1" smtClean="0">
                <a:solidFill>
                  <a:schemeClr val="tx1"/>
                </a:solidFill>
              </a:rPr>
              <a:t>Simonini</a:t>
            </a:r>
            <a:endParaRPr lang="en-US" sz="1400" b="1" dirty="0">
              <a:solidFill>
                <a:schemeClr val="tx1"/>
              </a:solidFill>
            </a:endParaRPr>
          </a:p>
        </p:txBody>
      </p:sp>
    </p:spTree>
    <p:extLst>
      <p:ext uri="{BB962C8B-B14F-4D97-AF65-F5344CB8AC3E}">
        <p14:creationId xmlns:p14="http://schemas.microsoft.com/office/powerpoint/2010/main" val="343747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fontScale="90000"/>
          </a:bodyPr>
          <a:lstStyle/>
          <a:p>
            <a:r>
              <a:rPr lang="en-US" dirty="0" smtClean="0"/>
              <a:t>Loosely Schema-aware Meta-blocking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2400" y="1340768"/>
                <a:ext cx="8956104" cy="5029200"/>
              </a:xfrm>
            </p:spPr>
            <p:txBody>
              <a:bodyPr>
                <a:normAutofit/>
              </a:bodyPr>
              <a:lstStyle/>
              <a:p>
                <a:pPr marL="514350" indent="-514350">
                  <a:buFont typeface="+mj-lt"/>
                  <a:buAutoNum type="arabicPeriod"/>
                </a:pPr>
                <a:r>
                  <a:rPr lang="en-US" sz="2400" dirty="0" smtClean="0"/>
                  <a:t>BLAST improves </a:t>
                </a:r>
                <a:r>
                  <a:rPr lang="en-US" sz="2400" b="1" dirty="0" smtClean="0"/>
                  <a:t>edge weighting </a:t>
                </a:r>
                <a:r>
                  <a:rPr lang="en-US" sz="2400" dirty="0" smtClean="0"/>
                  <a:t>as follows: </a:t>
                </a:r>
                <a:r>
                  <a:rPr lang="el-GR" sz="2400" dirty="0" smtClean="0"/>
                  <a:t/>
                </a:r>
                <a:br>
                  <a:rPr lang="el-GR" sz="2400" dirty="0" smtClean="0"/>
                </a:br>
                <a:r>
                  <a:rPr lang="en-US" sz="2400" dirty="0" smtClean="0"/>
                  <a:t>every edge → several blocking keys (tokens) → multiple attribute names → w(</a:t>
                </a:r>
                <a:r>
                  <a:rPr lang="en-US" sz="2400" dirty="0" err="1" smtClean="0"/>
                  <a:t>e</a:t>
                </a:r>
                <a:r>
                  <a:rPr lang="en-US" sz="2400" baseline="-25000" dirty="0" err="1" smtClean="0"/>
                  <a:t>ij</a:t>
                </a:r>
                <a:r>
                  <a:rPr lang="en-US" sz="2400" dirty="0" smtClean="0"/>
                  <a:t>)=aggregate </a:t>
                </a:r>
                <a:r>
                  <a:rPr lang="en-US" sz="2400" dirty="0" err="1" smtClean="0"/>
                  <a:t>entropy∙Pearson’s</a:t>
                </a:r>
                <a:r>
                  <a:rPr lang="en-US" sz="2400" dirty="0" smtClean="0"/>
                  <a:t> </a:t>
                </a:r>
                <a:r>
                  <a:rPr lang="el-GR" sz="2400" dirty="0" smtClean="0"/>
                  <a:t>χ</a:t>
                </a:r>
                <a:r>
                  <a:rPr lang="el-GR" sz="2400" baseline="30000" dirty="0" smtClean="0"/>
                  <a:t>2</a:t>
                </a:r>
                <a:endParaRPr lang="en-US" sz="2400" baseline="30000" dirty="0" smtClean="0"/>
              </a:p>
              <a:p>
                <a:pPr marL="514350" indent="-514350">
                  <a:buFont typeface="+mj-lt"/>
                  <a:buAutoNum type="arabicPeriod"/>
                </a:pPr>
                <a:endParaRPr lang="en-US" sz="2400" baseline="30000" dirty="0"/>
              </a:p>
              <a:p>
                <a:pPr marL="514350" indent="-514350">
                  <a:buFont typeface="+mj-lt"/>
                  <a:buAutoNum type="arabicPeriod"/>
                </a:pPr>
                <a:endParaRPr lang="el-GR" sz="2400" baseline="30000" dirty="0" smtClean="0"/>
              </a:p>
              <a:p>
                <a:pPr marL="514350" indent="-514350">
                  <a:buFont typeface="+mj-lt"/>
                  <a:buAutoNum type="arabicPeriod"/>
                </a:pPr>
                <a:endParaRPr lang="en-US" sz="2400" dirty="0" smtClean="0"/>
              </a:p>
              <a:p>
                <a:pPr marL="514350" indent="-514350">
                  <a:buFont typeface="+mj-lt"/>
                  <a:buAutoNum type="arabicPeriod"/>
                </a:pPr>
                <a:r>
                  <a:rPr lang="en-US" sz="2400" dirty="0" smtClean="0"/>
                  <a:t>BLAST improves </a:t>
                </a:r>
                <a:r>
                  <a:rPr lang="en-US" sz="2400" b="1" dirty="0" smtClean="0"/>
                  <a:t>edge pruning </a:t>
                </a:r>
                <a:r>
                  <a:rPr lang="en-US" sz="2400" dirty="0" smtClean="0"/>
                  <a:t>in two ways:</a:t>
                </a:r>
              </a:p>
              <a:p>
                <a:pPr marL="914400" lvl="1" indent="-514350"/>
                <a:r>
                  <a:rPr lang="en-US" sz="2000" dirty="0" smtClean="0"/>
                  <a:t>Local weight threshold independent of the size of each node neighborhood (i.e., number of edges):</a:t>
                </a:r>
                <a:br>
                  <a:rPr lang="en-US" sz="2000" dirty="0" smtClean="0"/>
                </a:br>
                <a:r>
                  <a:rPr lang="en-US" sz="2000" b="0" i="0" dirty="0" smtClean="0">
                    <a:latin typeface="Cambria Math"/>
                  </a:rPr>
                  <a:t/>
                </a:r>
                <a:br>
                  <a:rPr lang="en-US" sz="2000" b="0" i="0" dirty="0" smtClean="0">
                    <a:latin typeface="Cambria Math"/>
                  </a:rPr>
                </a:br>
                <a14:m>
                  <m:oMath xmlns:m="http://schemas.openxmlformats.org/officeDocument/2006/math">
                    <m:sSub>
                      <m:sSubPr>
                        <m:ctrlPr>
                          <a:rPr lang="en-US" sz="2000" b="0" i="1" smtClean="0">
                            <a:latin typeface="Cambria Math"/>
                          </a:rPr>
                        </m:ctrlPr>
                      </m:sSubPr>
                      <m:e>
                        <m:r>
                          <a:rPr lang="el-GR" sz="2000" b="0" i="1" smtClean="0">
                            <a:latin typeface="Cambria Math"/>
                          </a:rPr>
                          <m:t>𝜃</m:t>
                        </m:r>
                      </m:e>
                      <m:sub>
                        <m:r>
                          <a:rPr lang="en-US" sz="2000" b="0" i="1" smtClean="0">
                            <a:latin typeface="Cambria Math"/>
                          </a:rPr>
                          <m:t>𝑖</m:t>
                        </m:r>
                      </m:sub>
                    </m:sSub>
                    <m:r>
                      <a:rPr lang="en-US" sz="2000" b="0" i="1" smtClean="0">
                        <a:latin typeface="Cambria Math"/>
                      </a:rPr>
                      <m:t>=</m:t>
                    </m:r>
                    <m:f>
                      <m:fPr>
                        <m:ctrlPr>
                          <a:rPr lang="en-US" sz="2000" i="1" smtClean="0">
                            <a:latin typeface="Cambria Math"/>
                          </a:rPr>
                        </m:ctrlPr>
                      </m:fPr>
                      <m:num>
                        <m:sSub>
                          <m:sSubPr>
                            <m:ctrlPr>
                              <a:rPr lang="en-US" sz="2000" i="1" smtClean="0">
                                <a:latin typeface="Cambria Math"/>
                              </a:rPr>
                            </m:ctrlPr>
                          </m:sSubPr>
                          <m:e>
                            <m:r>
                              <a:rPr lang="en-US" sz="2000" b="0" i="1" smtClean="0">
                                <a:latin typeface="Cambria Math"/>
                              </a:rPr>
                              <m:t>𝑎𝑟𝑔𝑚𝑎𝑥</m:t>
                            </m:r>
                          </m:e>
                          <m:sub>
                            <m:r>
                              <a:rPr lang="en-US" sz="2000" b="0" i="1" smtClean="0">
                                <a:latin typeface="Cambria Math"/>
                              </a:rPr>
                              <m:t>𝑖</m:t>
                            </m:r>
                          </m:sub>
                        </m:sSub>
                        <m:sSub>
                          <m:sSubPr>
                            <m:ctrlPr>
                              <a:rPr lang="en-US" sz="2000" i="1" smtClean="0">
                                <a:latin typeface="Cambria Math"/>
                              </a:rPr>
                            </m:ctrlPr>
                          </m:sSubPr>
                          <m:e>
                            <m:r>
                              <a:rPr lang="en-US" sz="2000" b="0" i="1" smtClean="0">
                                <a:latin typeface="Cambria Math"/>
                              </a:rPr>
                              <m:t> </m:t>
                            </m:r>
                            <m:r>
                              <a:rPr lang="en-US" sz="2000" b="0" i="1" smtClean="0">
                                <a:latin typeface="Cambria Math"/>
                              </a:rPr>
                              <m:t>𝑤</m:t>
                            </m:r>
                            <m:r>
                              <a:rPr lang="en-US" sz="2000" b="0" i="1" smtClean="0">
                                <a:latin typeface="Cambria Math"/>
                              </a:rPr>
                              <m:t>(</m:t>
                            </m:r>
                            <m:r>
                              <a:rPr lang="en-US" sz="2000" b="0" i="1" smtClean="0">
                                <a:latin typeface="Cambria Math"/>
                              </a:rPr>
                              <m:t>𝑒</m:t>
                            </m:r>
                          </m:e>
                          <m:sub>
                            <m:r>
                              <a:rPr lang="en-US" sz="2000" b="0" i="1" smtClean="0">
                                <a:latin typeface="Cambria Math"/>
                              </a:rPr>
                              <m:t>𝑖𝑗</m:t>
                            </m:r>
                          </m:sub>
                        </m:sSub>
                        <m:r>
                          <a:rPr lang="en-US" sz="2000" b="0" i="1" smtClean="0">
                            <a:latin typeface="Cambria Math"/>
                          </a:rPr>
                          <m:t>)</m:t>
                        </m:r>
                      </m:num>
                      <m:den>
                        <m:r>
                          <a:rPr lang="en-US" sz="2000" b="0" i="1" smtClean="0">
                            <a:latin typeface="Cambria Math"/>
                          </a:rPr>
                          <m:t>2</m:t>
                        </m:r>
                      </m:den>
                    </m:f>
                  </m:oMath>
                </a14:m>
                <a:endParaRPr lang="en-US" sz="2000" dirty="0" smtClean="0"/>
              </a:p>
              <a:p>
                <a:pPr marL="914400" lvl="1" indent="-514350"/>
                <a:r>
                  <a:rPr lang="en-US" sz="2000" dirty="0" smtClean="0"/>
                  <a:t>An edge </a:t>
                </a:r>
                <a14:m>
                  <m:oMath xmlns:m="http://schemas.openxmlformats.org/officeDocument/2006/math">
                    <m:sSub>
                      <m:sSubPr>
                        <m:ctrlPr>
                          <a:rPr lang="en-US" sz="2000" i="1" smtClean="0">
                            <a:latin typeface="Cambria Math"/>
                          </a:rPr>
                        </m:ctrlPr>
                      </m:sSubPr>
                      <m:e>
                        <m:r>
                          <a:rPr lang="en-US" sz="2000" b="0" i="1" smtClean="0">
                            <a:latin typeface="Cambria Math"/>
                          </a:rPr>
                          <m:t> </m:t>
                        </m:r>
                        <m:r>
                          <a:rPr lang="en-US" sz="2000" b="0" i="1" smtClean="0">
                            <a:latin typeface="Cambria Math"/>
                          </a:rPr>
                          <m:t>𝑒</m:t>
                        </m:r>
                      </m:e>
                      <m:sub>
                        <m:r>
                          <a:rPr lang="en-US" sz="2000" b="0" i="1" smtClean="0">
                            <a:latin typeface="Cambria Math"/>
                          </a:rPr>
                          <m:t>𝑖𝑗</m:t>
                        </m:r>
                      </m:sub>
                    </m:sSub>
                  </m:oMath>
                </a14:m>
                <a:r>
                  <a:rPr lang="en-US" sz="2000" dirty="0" smtClean="0"/>
                  <a:t> is retained if </a:t>
                </a:r>
                <a14:m>
                  <m:oMath xmlns:m="http://schemas.openxmlformats.org/officeDocument/2006/math">
                    <m:sSub>
                      <m:sSubPr>
                        <m:ctrlPr>
                          <a:rPr lang="en-US" sz="2000" i="1" smtClean="0">
                            <a:latin typeface="Cambria Math"/>
                          </a:rPr>
                        </m:ctrlPr>
                      </m:sSubPr>
                      <m:e>
                        <m:r>
                          <a:rPr lang="en-US" sz="2000" b="0" i="1" smtClean="0">
                            <a:latin typeface="Cambria Math"/>
                          </a:rPr>
                          <m:t> </m:t>
                        </m:r>
                        <m:r>
                          <a:rPr lang="en-US" sz="2000" b="0" i="1" smtClean="0">
                            <a:latin typeface="Cambria Math"/>
                          </a:rPr>
                          <m:t>𝑤</m:t>
                        </m:r>
                        <m:r>
                          <a:rPr lang="en-US" sz="2000" b="0" i="1" smtClean="0">
                            <a:latin typeface="Cambria Math"/>
                          </a:rPr>
                          <m:t>(</m:t>
                        </m:r>
                        <m:r>
                          <a:rPr lang="en-US" sz="2000" b="0" i="1" smtClean="0">
                            <a:latin typeface="Cambria Math"/>
                          </a:rPr>
                          <m:t>𝑒</m:t>
                        </m:r>
                      </m:e>
                      <m:sub>
                        <m:r>
                          <a:rPr lang="en-US" sz="2000" b="0" i="1" smtClean="0">
                            <a:latin typeface="Cambria Math"/>
                          </a:rPr>
                          <m:t>𝑖𝑗</m:t>
                        </m:r>
                      </m:sub>
                    </m:sSub>
                    <m:r>
                      <a:rPr lang="en-US" sz="2000" b="0" i="1" smtClean="0">
                        <a:latin typeface="Cambria Math"/>
                      </a:rPr>
                      <m:t>)</m:t>
                    </m:r>
                    <m:r>
                      <a:rPr lang="en-US" sz="2000" b="0" i="1" smtClean="0">
                        <a:latin typeface="Cambria Math"/>
                        <a:ea typeface="Cambria Math"/>
                      </a:rPr>
                      <m:t>≥</m:t>
                    </m:r>
                    <m:f>
                      <m:fPr>
                        <m:ctrlPr>
                          <a:rPr lang="en-US" sz="2000" b="0" i="1" smtClean="0">
                            <a:latin typeface="Cambria Math"/>
                          </a:rPr>
                        </m:ctrlPr>
                      </m:fPr>
                      <m:num>
                        <m:sSub>
                          <m:sSubPr>
                            <m:ctrlPr>
                              <a:rPr lang="en-US" sz="2000" b="0" i="1" smtClean="0">
                                <a:latin typeface="Cambria Math"/>
                              </a:rPr>
                            </m:ctrlPr>
                          </m:sSubPr>
                          <m:e>
                            <m:r>
                              <a:rPr lang="el-GR" sz="2000" b="0" i="1" smtClean="0">
                                <a:latin typeface="Cambria Math"/>
                              </a:rPr>
                              <m:t>𝜃</m:t>
                            </m:r>
                          </m:e>
                          <m:sub>
                            <m:r>
                              <a:rPr lang="en-US" sz="2000" b="0" i="1" smtClean="0">
                                <a:latin typeface="Cambria Math"/>
                              </a:rPr>
                              <m:t>𝑖</m:t>
                            </m:r>
                          </m:sub>
                        </m:sSub>
                        <m:r>
                          <a:rPr lang="en-US" sz="2000" b="0" i="1" smtClean="0">
                            <a:latin typeface="Cambria Math"/>
                          </a:rPr>
                          <m:t>+</m:t>
                        </m:r>
                        <m:sSub>
                          <m:sSubPr>
                            <m:ctrlPr>
                              <a:rPr lang="en-US" sz="2000" b="0" i="1" smtClean="0">
                                <a:latin typeface="Cambria Math"/>
                              </a:rPr>
                            </m:ctrlPr>
                          </m:sSubPr>
                          <m:e>
                            <m:r>
                              <a:rPr lang="el-GR" sz="2000" b="0" i="1" smtClean="0">
                                <a:latin typeface="Cambria Math"/>
                              </a:rPr>
                              <m:t>𝜃</m:t>
                            </m:r>
                          </m:e>
                          <m:sub>
                            <m:r>
                              <a:rPr lang="en-US" sz="2000" b="0" i="1" smtClean="0">
                                <a:latin typeface="Cambria Math"/>
                              </a:rPr>
                              <m:t>𝑗</m:t>
                            </m:r>
                          </m:sub>
                        </m:sSub>
                      </m:num>
                      <m:den>
                        <m:r>
                          <a:rPr lang="en-US" sz="2000" b="0" i="1" smtClean="0">
                            <a:latin typeface="Cambria Math"/>
                          </a:rPr>
                          <m:t>2</m:t>
                        </m:r>
                      </m:den>
                    </m:f>
                  </m:oMath>
                </a14:m>
                <a:r>
                  <a:rPr lang="en-US" sz="2000" dirty="0" smtClean="0"/>
                  <a:t> </a:t>
                </a:r>
                <a:r>
                  <a:rPr lang="en-US" sz="2400" dirty="0" smtClean="0"/>
                  <a:t>.</a:t>
                </a: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2400" y="1340768"/>
                <a:ext cx="8956104" cy="5029200"/>
              </a:xfrm>
              <a:blipFill rotWithShape="1">
                <a:blip r:embed="rId3"/>
                <a:stretch>
                  <a:fillRect l="-1021" t="-109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pic>
        <p:nvPicPr>
          <p:cNvPr id="6" name="Immagine 4" descr="Screen Shot 2016-01-07 at 23.4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4464" y="2593069"/>
            <a:ext cx="6359149" cy="763923"/>
          </a:xfrm>
          <a:prstGeom prst="rect">
            <a:avLst/>
          </a:prstGeom>
        </p:spPr>
      </p:pic>
      <p:sp>
        <p:nvSpPr>
          <p:cNvPr id="5" name="Slide Number Placeholder 4"/>
          <p:cNvSpPr>
            <a:spLocks noGrp="1"/>
          </p:cNvSpPr>
          <p:nvPr>
            <p:ph type="sldNum" sz="quarter" idx="12"/>
          </p:nvPr>
        </p:nvSpPr>
        <p:spPr/>
        <p:txBody>
          <a:bodyPr/>
          <a:lstStyle/>
          <a:p>
            <a:fld id="{7E46E34C-DF4F-43C8-9B01-5546C481D7C1}" type="slidenum">
              <a:rPr lang="el-GR" smtClean="0"/>
              <a:t>131</a:t>
            </a:fld>
            <a:endParaRPr lang="el-GR"/>
          </a:p>
        </p:txBody>
      </p:sp>
      <p:sp>
        <p:nvSpPr>
          <p:cNvPr id="7"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Giovanni </a:t>
            </a:r>
            <a:r>
              <a:rPr lang="en-US" sz="1400" b="1" dirty="0" err="1" smtClean="0">
                <a:solidFill>
                  <a:schemeClr val="tx1"/>
                </a:solidFill>
              </a:rPr>
              <a:t>Simonini</a:t>
            </a:r>
            <a:endParaRPr lang="en-US" sz="1400" b="1" dirty="0">
              <a:solidFill>
                <a:schemeClr val="tx1"/>
              </a:solidFill>
            </a:endParaRPr>
          </a:p>
        </p:txBody>
      </p:sp>
    </p:spTree>
    <p:extLst>
      <p:ext uri="{BB962C8B-B14F-4D97-AF65-F5344CB8AC3E}">
        <p14:creationId xmlns:p14="http://schemas.microsoft.com/office/powerpoint/2010/main" val="349736109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850106"/>
          </a:xfrm>
        </p:spPr>
        <p:txBody>
          <a:bodyPr>
            <a:normAutofit/>
          </a:bodyPr>
          <a:lstStyle/>
          <a:p>
            <a:r>
              <a:rPr lang="en-US" dirty="0" smtClean="0"/>
              <a:t>Example – Original Meta-blocking</a:t>
            </a:r>
            <a:endParaRPr lang="en-US" dirty="0"/>
          </a:p>
        </p:txBody>
      </p:sp>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4" name="CasellaDiTesto 8"/>
          <p:cNvSpPr txBox="1"/>
          <p:nvPr/>
        </p:nvSpPr>
        <p:spPr>
          <a:xfrm>
            <a:off x="1150584" y="1241365"/>
            <a:ext cx="1718227" cy="369332"/>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Entity Collection</a:t>
            </a:r>
            <a:endParaRPr lang="en-US" dirty="0"/>
          </a:p>
        </p:txBody>
      </p:sp>
      <p:pic>
        <p:nvPicPr>
          <p:cNvPr id="5" name="Immagine 11"/>
          <p:cNvPicPr>
            <a:picLocks noChangeAspect="1"/>
          </p:cNvPicPr>
          <p:nvPr/>
        </p:nvPicPr>
        <p:blipFill>
          <a:blip r:embed="rId3"/>
          <a:stretch>
            <a:fillRect/>
          </a:stretch>
        </p:blipFill>
        <p:spPr>
          <a:xfrm>
            <a:off x="71512" y="1755337"/>
            <a:ext cx="3708400" cy="1889687"/>
          </a:xfrm>
          <a:prstGeom prst="rect">
            <a:avLst/>
          </a:prstGeom>
        </p:spPr>
      </p:pic>
      <p:sp>
        <p:nvSpPr>
          <p:cNvPr id="6" name="CasellaDiTesto 9"/>
          <p:cNvSpPr txBox="1"/>
          <p:nvPr/>
        </p:nvSpPr>
        <p:spPr>
          <a:xfrm>
            <a:off x="5950280" y="1157948"/>
            <a:ext cx="1597838" cy="369332"/>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Token Blocking</a:t>
            </a:r>
            <a:endParaRPr lang="en-US" dirty="0"/>
          </a:p>
        </p:txBody>
      </p:sp>
      <p:pic>
        <p:nvPicPr>
          <p:cNvPr id="7" name="Immagine 12"/>
          <p:cNvPicPr>
            <a:picLocks noChangeAspect="1"/>
          </p:cNvPicPr>
          <p:nvPr/>
        </p:nvPicPr>
        <p:blipFill>
          <a:blip r:embed="rId4"/>
          <a:stretch>
            <a:fillRect/>
          </a:stretch>
        </p:blipFill>
        <p:spPr>
          <a:xfrm>
            <a:off x="4860032" y="1730998"/>
            <a:ext cx="3755234" cy="1914025"/>
          </a:xfrm>
          <a:prstGeom prst="rect">
            <a:avLst/>
          </a:prstGeom>
        </p:spPr>
      </p:pic>
      <p:grpSp>
        <p:nvGrpSpPr>
          <p:cNvPr id="11" name="Gruppo 22"/>
          <p:cNvGrpSpPr/>
          <p:nvPr/>
        </p:nvGrpSpPr>
        <p:grpSpPr>
          <a:xfrm>
            <a:off x="923784" y="4300639"/>
            <a:ext cx="2171829" cy="1562601"/>
            <a:chOff x="800632" y="3855748"/>
            <a:chExt cx="2171829" cy="1562601"/>
          </a:xfrm>
        </p:grpSpPr>
        <p:sp>
          <p:nvSpPr>
            <p:cNvPr id="12" name="Rettangolo 6"/>
            <p:cNvSpPr/>
            <p:nvPr/>
          </p:nvSpPr>
          <p:spPr bwMode="auto">
            <a:xfrm>
              <a:off x="800632" y="3901758"/>
              <a:ext cx="2171829" cy="1516591"/>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Times New Roman" pitchFamily="18" charset="0"/>
              </a:endParaRPr>
            </a:p>
          </p:txBody>
        </p:sp>
        <p:sp>
          <p:nvSpPr>
            <p:cNvPr id="13" name="CasellaDiTesto 21"/>
            <p:cNvSpPr txBox="1"/>
            <p:nvPr/>
          </p:nvSpPr>
          <p:spPr>
            <a:xfrm>
              <a:off x="883810" y="3855748"/>
              <a:ext cx="2035353" cy="338554"/>
            </a:xfrm>
            <a:prstGeom prst="rect">
              <a:avLst/>
            </a:prstGeom>
            <a:noFill/>
          </p:spPr>
          <p:txBody>
            <a:bodyPr wrap="square" rtlCol="0">
              <a:spAutoFit/>
            </a:bodyPr>
            <a:lstStyle/>
            <a:p>
              <a:pPr algn="ctr"/>
              <a:r>
                <a:rPr lang="en-US" sz="1600" dirty="0" smtClean="0">
                  <a:latin typeface="Lucida Grande"/>
                  <a:cs typeface="Lucida Grande"/>
                </a:rPr>
                <a:t>Blocking Graph</a:t>
              </a:r>
              <a:endParaRPr lang="en-US" sz="1600" dirty="0">
                <a:latin typeface="Lucida Grande"/>
                <a:cs typeface="Lucida Grande"/>
              </a:endParaRPr>
            </a:p>
          </p:txBody>
        </p:sp>
      </p:grpSp>
      <p:grpSp>
        <p:nvGrpSpPr>
          <p:cNvPr id="18" name="Gruppo 26"/>
          <p:cNvGrpSpPr/>
          <p:nvPr/>
        </p:nvGrpSpPr>
        <p:grpSpPr>
          <a:xfrm>
            <a:off x="5651734" y="4300639"/>
            <a:ext cx="2171829" cy="1553409"/>
            <a:chOff x="6038425" y="4205424"/>
            <a:chExt cx="2171829" cy="1553409"/>
          </a:xfrm>
        </p:grpSpPr>
        <p:grpSp>
          <p:nvGrpSpPr>
            <p:cNvPr id="19" name="Gruppo 28"/>
            <p:cNvGrpSpPr/>
            <p:nvPr/>
          </p:nvGrpSpPr>
          <p:grpSpPr>
            <a:xfrm>
              <a:off x="6038425" y="4205424"/>
              <a:ext cx="2171829" cy="1553409"/>
              <a:chOff x="5254171" y="2944559"/>
              <a:chExt cx="2171829" cy="1553409"/>
            </a:xfrm>
          </p:grpSpPr>
          <p:grpSp>
            <p:nvGrpSpPr>
              <p:cNvPr id="24" name="Gruppo 33"/>
              <p:cNvGrpSpPr/>
              <p:nvPr/>
            </p:nvGrpSpPr>
            <p:grpSpPr>
              <a:xfrm>
                <a:off x="5254171" y="2944559"/>
                <a:ext cx="2171829" cy="1553409"/>
                <a:chOff x="6001257" y="3864940"/>
                <a:chExt cx="2171829" cy="1553409"/>
              </a:xfrm>
            </p:grpSpPr>
            <p:sp>
              <p:nvSpPr>
                <p:cNvPr id="26" name="Rettangolo 35"/>
                <p:cNvSpPr/>
                <p:nvPr/>
              </p:nvSpPr>
              <p:spPr bwMode="auto">
                <a:xfrm>
                  <a:off x="6001257" y="3901758"/>
                  <a:ext cx="2171829" cy="1516591"/>
                </a:xfrm>
                <a:prstGeom prst="rect">
                  <a:avLst/>
                </a:prstGeom>
                <a:solidFill>
                  <a:srgbClr val="B7DEE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Times New Roman" pitchFamily="18" charset="0"/>
                  </a:endParaRPr>
                </a:p>
              </p:txBody>
            </p:sp>
            <p:sp>
              <p:nvSpPr>
                <p:cNvPr id="27" name="CasellaDiTesto 36"/>
                <p:cNvSpPr txBox="1"/>
                <p:nvPr/>
              </p:nvSpPr>
              <p:spPr>
                <a:xfrm>
                  <a:off x="6113502" y="3864940"/>
                  <a:ext cx="2035353" cy="338554"/>
                </a:xfrm>
                <a:prstGeom prst="rect">
                  <a:avLst/>
                </a:prstGeom>
                <a:noFill/>
              </p:spPr>
              <p:txBody>
                <a:bodyPr wrap="square" rtlCol="0">
                  <a:spAutoFit/>
                </a:bodyPr>
                <a:lstStyle/>
                <a:p>
                  <a:pPr algn="ctr"/>
                  <a:r>
                    <a:rPr lang="en-US" sz="1600" dirty="0" smtClean="0">
                      <a:latin typeface="Lucida Grande"/>
                      <a:cs typeface="Lucida Grande"/>
                    </a:rPr>
                    <a:t>New Collection</a:t>
                  </a:r>
                  <a:endParaRPr lang="en-US" sz="1600" dirty="0">
                    <a:latin typeface="Lucida Grande"/>
                    <a:cs typeface="Lucida Grande"/>
                  </a:endParaRPr>
                </a:p>
              </p:txBody>
            </p:sp>
          </p:grpSp>
          <p:pic>
            <p:nvPicPr>
              <p:cNvPr id="25" name="Immagine 27"/>
              <p:cNvPicPr>
                <a:picLocks noChangeAspect="1"/>
              </p:cNvPicPr>
              <p:nvPr/>
            </p:nvPicPr>
            <p:blipFill>
              <a:blip r:embed="rId5"/>
              <a:stretch>
                <a:fillRect/>
              </a:stretch>
            </p:blipFill>
            <p:spPr>
              <a:xfrm>
                <a:off x="5600383" y="3283113"/>
                <a:ext cx="1358900" cy="1079500"/>
              </a:xfrm>
              <a:prstGeom prst="rect">
                <a:avLst/>
              </a:prstGeom>
            </p:spPr>
          </p:pic>
        </p:grpSp>
        <p:grpSp>
          <p:nvGrpSpPr>
            <p:cNvPr id="20" name="Gruppo 73"/>
            <p:cNvGrpSpPr/>
            <p:nvPr/>
          </p:nvGrpSpPr>
          <p:grpSpPr>
            <a:xfrm>
              <a:off x="6038425" y="4205424"/>
              <a:ext cx="2171829" cy="1553409"/>
              <a:chOff x="6001257" y="3864940"/>
              <a:chExt cx="2171829" cy="1553409"/>
            </a:xfrm>
          </p:grpSpPr>
          <p:sp>
            <p:nvSpPr>
              <p:cNvPr id="22" name="Rettangolo 74"/>
              <p:cNvSpPr/>
              <p:nvPr/>
            </p:nvSpPr>
            <p:spPr bwMode="auto">
              <a:xfrm>
                <a:off x="6001257" y="3901758"/>
                <a:ext cx="2171829" cy="1516591"/>
              </a:xfrm>
              <a:prstGeom prst="rect">
                <a:avLst/>
              </a:prstGeom>
              <a:solidFill>
                <a:srgbClr val="B7DEE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Times New Roman" pitchFamily="18" charset="0"/>
                </a:endParaRPr>
              </a:p>
            </p:txBody>
          </p:sp>
          <p:sp>
            <p:nvSpPr>
              <p:cNvPr id="23" name="CasellaDiTesto 75"/>
              <p:cNvSpPr txBox="1"/>
              <p:nvPr/>
            </p:nvSpPr>
            <p:spPr>
              <a:xfrm>
                <a:off x="6113502" y="3864940"/>
                <a:ext cx="2035353" cy="338554"/>
              </a:xfrm>
              <a:prstGeom prst="rect">
                <a:avLst/>
              </a:prstGeom>
              <a:noFill/>
            </p:spPr>
            <p:txBody>
              <a:bodyPr wrap="square" rtlCol="0">
                <a:spAutoFit/>
              </a:bodyPr>
              <a:lstStyle/>
              <a:p>
                <a:pPr algn="ctr"/>
                <a:r>
                  <a:rPr lang="en-US" sz="1600" dirty="0" smtClean="0">
                    <a:latin typeface="Lucida Grande"/>
                    <a:cs typeface="Lucida Grande"/>
                  </a:rPr>
                  <a:t>Pruned Graph</a:t>
                </a:r>
                <a:endParaRPr lang="en-US" sz="1600" dirty="0">
                  <a:latin typeface="Lucida Grande"/>
                  <a:cs typeface="Lucida Grande"/>
                </a:endParaRPr>
              </a:p>
            </p:txBody>
          </p:sp>
        </p:grpSp>
      </p:grpSp>
      <p:pic>
        <p:nvPicPr>
          <p:cNvPr id="28" name="Immagine 11"/>
          <p:cNvPicPr>
            <a:picLocks noChangeAspect="1"/>
          </p:cNvPicPr>
          <p:nvPr/>
        </p:nvPicPr>
        <p:blipFill>
          <a:blip r:embed="rId6"/>
          <a:stretch>
            <a:fillRect/>
          </a:stretch>
        </p:blipFill>
        <p:spPr>
          <a:xfrm>
            <a:off x="1103888" y="4599455"/>
            <a:ext cx="1841500" cy="1231900"/>
          </a:xfrm>
          <a:prstGeom prst="rect">
            <a:avLst/>
          </a:prstGeom>
        </p:spPr>
      </p:pic>
      <p:pic>
        <p:nvPicPr>
          <p:cNvPr id="29" name="Immagine 12"/>
          <p:cNvPicPr>
            <a:picLocks noChangeAspect="1"/>
          </p:cNvPicPr>
          <p:nvPr/>
        </p:nvPicPr>
        <p:blipFill>
          <a:blip r:embed="rId7"/>
          <a:stretch>
            <a:fillRect/>
          </a:stretch>
        </p:blipFill>
        <p:spPr>
          <a:xfrm>
            <a:off x="5767693" y="4622148"/>
            <a:ext cx="1879600" cy="1193800"/>
          </a:xfrm>
          <a:prstGeom prst="rect">
            <a:avLst/>
          </a:prstGeom>
        </p:spPr>
      </p:pic>
      <p:sp>
        <p:nvSpPr>
          <p:cNvPr id="8" name="Slide Number Placeholder 7"/>
          <p:cNvSpPr>
            <a:spLocks noGrp="1"/>
          </p:cNvSpPr>
          <p:nvPr>
            <p:ph type="sldNum" sz="quarter" idx="12"/>
          </p:nvPr>
        </p:nvSpPr>
        <p:spPr/>
        <p:txBody>
          <a:bodyPr/>
          <a:lstStyle/>
          <a:p>
            <a:fld id="{7E46E34C-DF4F-43C8-9B01-5546C481D7C1}" type="slidenum">
              <a:rPr lang="el-GR" smtClean="0"/>
              <a:t>132</a:t>
            </a:fld>
            <a:endParaRPr lang="el-GR"/>
          </a:p>
        </p:txBody>
      </p:sp>
      <p:sp>
        <p:nvSpPr>
          <p:cNvPr id="30"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Giovanni </a:t>
            </a:r>
            <a:r>
              <a:rPr lang="en-US" sz="1400" b="1" dirty="0" err="1" smtClean="0">
                <a:solidFill>
                  <a:schemeClr val="tx1"/>
                </a:solidFill>
              </a:rPr>
              <a:t>Simonini</a:t>
            </a:r>
            <a:endParaRPr lang="en-US" sz="1400" b="1" dirty="0">
              <a:solidFill>
                <a:schemeClr val="tx1"/>
              </a:solidFill>
            </a:endParaRPr>
          </a:p>
        </p:txBody>
      </p:sp>
    </p:spTree>
    <p:extLst>
      <p:ext uri="{BB962C8B-B14F-4D97-AF65-F5344CB8AC3E}">
        <p14:creationId xmlns:p14="http://schemas.microsoft.com/office/powerpoint/2010/main" val="125284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850106"/>
          </a:xfrm>
        </p:spPr>
        <p:txBody>
          <a:bodyPr>
            <a:noAutofit/>
          </a:bodyPr>
          <a:lstStyle/>
          <a:p>
            <a:r>
              <a:rPr lang="en-US" sz="3200" dirty="0" smtClean="0"/>
              <a:t>Example – Meta-blocking over Attribute Clustering</a:t>
            </a:r>
            <a:endParaRPr lang="en-US" sz="3200" dirty="0"/>
          </a:p>
        </p:txBody>
      </p:sp>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4" name="CasellaDiTesto 8"/>
          <p:cNvSpPr txBox="1"/>
          <p:nvPr/>
        </p:nvSpPr>
        <p:spPr>
          <a:xfrm>
            <a:off x="1179428" y="1240681"/>
            <a:ext cx="1718227" cy="369332"/>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Entity Collection</a:t>
            </a:r>
            <a:endParaRPr lang="en-US" dirty="0"/>
          </a:p>
        </p:txBody>
      </p:sp>
      <p:pic>
        <p:nvPicPr>
          <p:cNvPr id="5" name="Immagine 11"/>
          <p:cNvPicPr>
            <a:picLocks noChangeAspect="1"/>
          </p:cNvPicPr>
          <p:nvPr/>
        </p:nvPicPr>
        <p:blipFill>
          <a:blip r:embed="rId3"/>
          <a:stretch>
            <a:fillRect/>
          </a:stretch>
        </p:blipFill>
        <p:spPr>
          <a:xfrm>
            <a:off x="71512" y="1755337"/>
            <a:ext cx="3708400" cy="1889687"/>
          </a:xfrm>
          <a:prstGeom prst="rect">
            <a:avLst/>
          </a:prstGeom>
        </p:spPr>
      </p:pic>
      <p:sp>
        <p:nvSpPr>
          <p:cNvPr id="6" name="CasellaDiTesto 9"/>
          <p:cNvSpPr txBox="1"/>
          <p:nvPr/>
        </p:nvSpPr>
        <p:spPr>
          <a:xfrm>
            <a:off x="4978025" y="1192794"/>
            <a:ext cx="2021066" cy="369332"/>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Attribute Clustering</a:t>
            </a:r>
            <a:endParaRPr lang="en-US" dirty="0"/>
          </a:p>
        </p:txBody>
      </p:sp>
      <p:grpSp>
        <p:nvGrpSpPr>
          <p:cNvPr id="11" name="Gruppo 22"/>
          <p:cNvGrpSpPr/>
          <p:nvPr/>
        </p:nvGrpSpPr>
        <p:grpSpPr>
          <a:xfrm>
            <a:off x="3624307" y="4205629"/>
            <a:ext cx="2171829" cy="1562601"/>
            <a:chOff x="800632" y="3855748"/>
            <a:chExt cx="2171829" cy="1562601"/>
          </a:xfrm>
        </p:grpSpPr>
        <p:sp>
          <p:nvSpPr>
            <p:cNvPr id="12" name="Rettangolo 6"/>
            <p:cNvSpPr/>
            <p:nvPr/>
          </p:nvSpPr>
          <p:spPr bwMode="auto">
            <a:xfrm>
              <a:off x="800632" y="3901758"/>
              <a:ext cx="2171829" cy="1516591"/>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Times New Roman" pitchFamily="18" charset="0"/>
              </a:endParaRPr>
            </a:p>
          </p:txBody>
        </p:sp>
        <p:sp>
          <p:nvSpPr>
            <p:cNvPr id="13" name="CasellaDiTesto 21"/>
            <p:cNvSpPr txBox="1"/>
            <p:nvPr/>
          </p:nvSpPr>
          <p:spPr>
            <a:xfrm>
              <a:off x="883810" y="3855748"/>
              <a:ext cx="2035353" cy="338554"/>
            </a:xfrm>
            <a:prstGeom prst="rect">
              <a:avLst/>
            </a:prstGeom>
            <a:noFill/>
          </p:spPr>
          <p:txBody>
            <a:bodyPr wrap="square" rtlCol="0">
              <a:spAutoFit/>
            </a:bodyPr>
            <a:lstStyle/>
            <a:p>
              <a:pPr algn="ctr"/>
              <a:r>
                <a:rPr lang="en-US" sz="1600" dirty="0" smtClean="0">
                  <a:latin typeface="Lucida Grande"/>
                  <a:cs typeface="Lucida Grande"/>
                </a:rPr>
                <a:t>Blocking Graph</a:t>
              </a:r>
              <a:endParaRPr lang="en-US" sz="1600" dirty="0">
                <a:latin typeface="Lucida Grande"/>
                <a:cs typeface="Lucida Grande"/>
              </a:endParaRPr>
            </a:p>
          </p:txBody>
        </p:sp>
      </p:grpSp>
      <p:pic>
        <p:nvPicPr>
          <p:cNvPr id="30" name="Immagine 7"/>
          <p:cNvPicPr>
            <a:picLocks noChangeAspect="1"/>
          </p:cNvPicPr>
          <p:nvPr/>
        </p:nvPicPr>
        <p:blipFill>
          <a:blip r:embed="rId4"/>
          <a:stretch>
            <a:fillRect/>
          </a:stretch>
        </p:blipFill>
        <p:spPr>
          <a:xfrm>
            <a:off x="4105332" y="1624785"/>
            <a:ext cx="5004048" cy="2119230"/>
          </a:xfrm>
          <a:prstGeom prst="rect">
            <a:avLst/>
          </a:prstGeom>
        </p:spPr>
      </p:pic>
      <p:sp>
        <p:nvSpPr>
          <p:cNvPr id="31" name="Rettangolo 3"/>
          <p:cNvSpPr/>
          <p:nvPr/>
        </p:nvSpPr>
        <p:spPr>
          <a:xfrm>
            <a:off x="553800" y="4695527"/>
            <a:ext cx="1164365" cy="461665"/>
          </a:xfrm>
          <a:prstGeom prst="rect">
            <a:avLst/>
          </a:prstGeom>
          <a:ln w="127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200" dirty="0" err="1" smtClean="0">
                <a:latin typeface="Lucida Grande"/>
                <a:cs typeface="Lucida Grande"/>
              </a:rPr>
              <a:t>name,f.name</a:t>
            </a:r>
            <a:r>
              <a:rPr lang="en-US" sz="1200" dirty="0" smtClean="0">
                <a:latin typeface="Lucida Grande"/>
                <a:cs typeface="Lucida Grande"/>
              </a:rPr>
              <a:t>,</a:t>
            </a:r>
          </a:p>
          <a:p>
            <a:pPr algn="ctr"/>
            <a:r>
              <a:rPr lang="en-US" sz="1200" dirty="0">
                <a:latin typeface="Lucida Grande"/>
                <a:cs typeface="Lucida Grande"/>
              </a:rPr>
              <a:t> </a:t>
            </a:r>
            <a:r>
              <a:rPr lang="en-US" sz="1200" dirty="0" err="1" smtClean="0">
                <a:latin typeface="Lucida Grande"/>
                <a:cs typeface="Lucida Grande"/>
              </a:rPr>
              <a:t>s.name</a:t>
            </a:r>
            <a:endParaRPr lang="en-US" sz="1200" dirty="0">
              <a:latin typeface="Lucida Grande"/>
              <a:cs typeface="Lucida Grande"/>
            </a:endParaRPr>
          </a:p>
        </p:txBody>
      </p:sp>
      <p:sp>
        <p:nvSpPr>
          <p:cNvPr id="32" name="Rettangolo 46"/>
          <p:cNvSpPr/>
          <p:nvPr/>
        </p:nvSpPr>
        <p:spPr>
          <a:xfrm>
            <a:off x="1966849" y="4695526"/>
            <a:ext cx="857303" cy="461665"/>
          </a:xfrm>
          <a:prstGeom prst="rect">
            <a:avLst/>
          </a:prstGeom>
          <a:ln w="127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200" dirty="0" smtClean="0">
                <a:latin typeface="Lucida Grande"/>
                <a:cs typeface="Lucida Grande"/>
              </a:rPr>
              <a:t>Other</a:t>
            </a:r>
          </a:p>
          <a:p>
            <a:pPr algn="ctr"/>
            <a:r>
              <a:rPr lang="en-US" sz="1200" dirty="0" smtClean="0">
                <a:latin typeface="Lucida Grande"/>
                <a:cs typeface="Lucida Grande"/>
              </a:rPr>
              <a:t>Attributes</a:t>
            </a:r>
            <a:endParaRPr lang="en-US" sz="1200" dirty="0">
              <a:latin typeface="Lucida Grande"/>
              <a:cs typeface="Lucida Grande"/>
            </a:endParaRPr>
          </a:p>
        </p:txBody>
      </p:sp>
      <p:sp>
        <p:nvSpPr>
          <p:cNvPr id="33" name="CasellaDiTesto 4"/>
          <p:cNvSpPr txBox="1"/>
          <p:nvPr/>
        </p:nvSpPr>
        <p:spPr>
          <a:xfrm>
            <a:off x="553800" y="4414156"/>
            <a:ext cx="1164365" cy="307777"/>
          </a:xfrm>
          <a:prstGeom prst="rect">
            <a:avLst/>
          </a:prstGeom>
          <a:noFill/>
        </p:spPr>
        <p:txBody>
          <a:bodyPr wrap="square" rtlCol="0">
            <a:spAutoFit/>
          </a:bodyPr>
          <a:lstStyle/>
          <a:p>
            <a:pPr algn="ctr"/>
            <a:r>
              <a:rPr lang="en-US" sz="1400" dirty="0" smtClean="0">
                <a:latin typeface="Lucida Grande"/>
                <a:cs typeface="Lucida Grande"/>
              </a:rPr>
              <a:t>C1</a:t>
            </a:r>
            <a:endParaRPr lang="en-US" sz="1400" dirty="0">
              <a:latin typeface="Lucida Grande"/>
              <a:cs typeface="Lucida Grande"/>
            </a:endParaRPr>
          </a:p>
        </p:txBody>
      </p:sp>
      <p:sp>
        <p:nvSpPr>
          <p:cNvPr id="34" name="CasellaDiTesto 47"/>
          <p:cNvSpPr txBox="1"/>
          <p:nvPr/>
        </p:nvSpPr>
        <p:spPr>
          <a:xfrm>
            <a:off x="1966849" y="4404878"/>
            <a:ext cx="857303" cy="307777"/>
          </a:xfrm>
          <a:prstGeom prst="rect">
            <a:avLst/>
          </a:prstGeom>
          <a:noFill/>
        </p:spPr>
        <p:txBody>
          <a:bodyPr wrap="square" rtlCol="0">
            <a:spAutoFit/>
          </a:bodyPr>
          <a:lstStyle/>
          <a:p>
            <a:pPr algn="ctr"/>
            <a:r>
              <a:rPr lang="en-US" sz="1400" dirty="0" smtClean="0">
                <a:latin typeface="Lucida Grande"/>
                <a:cs typeface="Lucida Grande"/>
              </a:rPr>
              <a:t>C2</a:t>
            </a:r>
            <a:endParaRPr lang="en-US" dirty="0">
              <a:latin typeface="Lucida Grande"/>
              <a:cs typeface="Lucida Grande"/>
            </a:endParaRPr>
          </a:p>
        </p:txBody>
      </p:sp>
      <p:grpSp>
        <p:nvGrpSpPr>
          <p:cNvPr id="36" name="Gruppo 26"/>
          <p:cNvGrpSpPr/>
          <p:nvPr/>
        </p:nvGrpSpPr>
        <p:grpSpPr>
          <a:xfrm>
            <a:off x="6652879" y="4214821"/>
            <a:ext cx="2171829" cy="1553409"/>
            <a:chOff x="6038425" y="4205424"/>
            <a:chExt cx="2171829" cy="1553409"/>
          </a:xfrm>
        </p:grpSpPr>
        <p:grpSp>
          <p:nvGrpSpPr>
            <p:cNvPr id="37" name="Gruppo 28"/>
            <p:cNvGrpSpPr/>
            <p:nvPr/>
          </p:nvGrpSpPr>
          <p:grpSpPr>
            <a:xfrm>
              <a:off x="6038425" y="4205424"/>
              <a:ext cx="2171829" cy="1553409"/>
              <a:chOff x="5254171" y="2944559"/>
              <a:chExt cx="2171829" cy="1553409"/>
            </a:xfrm>
          </p:grpSpPr>
          <p:grpSp>
            <p:nvGrpSpPr>
              <p:cNvPr id="42" name="Gruppo 33"/>
              <p:cNvGrpSpPr/>
              <p:nvPr/>
            </p:nvGrpSpPr>
            <p:grpSpPr>
              <a:xfrm>
                <a:off x="5254171" y="2944559"/>
                <a:ext cx="2171829" cy="1553409"/>
                <a:chOff x="6001257" y="3864940"/>
                <a:chExt cx="2171829" cy="1553409"/>
              </a:xfrm>
            </p:grpSpPr>
            <p:sp>
              <p:nvSpPr>
                <p:cNvPr id="44" name="Rettangolo 35"/>
                <p:cNvSpPr/>
                <p:nvPr/>
              </p:nvSpPr>
              <p:spPr bwMode="auto">
                <a:xfrm>
                  <a:off x="6001257" y="3901758"/>
                  <a:ext cx="2171829" cy="1516591"/>
                </a:xfrm>
                <a:prstGeom prst="rect">
                  <a:avLst/>
                </a:prstGeom>
                <a:solidFill>
                  <a:srgbClr val="B7DEE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Times New Roman" pitchFamily="18" charset="0"/>
                  </a:endParaRPr>
                </a:p>
              </p:txBody>
            </p:sp>
            <p:sp>
              <p:nvSpPr>
                <p:cNvPr id="45" name="CasellaDiTesto 36"/>
                <p:cNvSpPr txBox="1"/>
                <p:nvPr/>
              </p:nvSpPr>
              <p:spPr>
                <a:xfrm>
                  <a:off x="6113502" y="3864940"/>
                  <a:ext cx="2035353" cy="338554"/>
                </a:xfrm>
                <a:prstGeom prst="rect">
                  <a:avLst/>
                </a:prstGeom>
                <a:noFill/>
              </p:spPr>
              <p:txBody>
                <a:bodyPr wrap="square" rtlCol="0">
                  <a:spAutoFit/>
                </a:bodyPr>
                <a:lstStyle/>
                <a:p>
                  <a:pPr algn="ctr"/>
                  <a:r>
                    <a:rPr lang="en-US" sz="1600" dirty="0" smtClean="0">
                      <a:latin typeface="Lucida Grande"/>
                      <a:cs typeface="Lucida Grande"/>
                    </a:rPr>
                    <a:t>New Collection</a:t>
                  </a:r>
                  <a:endParaRPr lang="en-US" sz="1600" dirty="0">
                    <a:latin typeface="Lucida Grande"/>
                    <a:cs typeface="Lucida Grande"/>
                  </a:endParaRPr>
                </a:p>
              </p:txBody>
            </p:sp>
          </p:grpSp>
          <p:pic>
            <p:nvPicPr>
              <p:cNvPr id="43" name="Immagine 27"/>
              <p:cNvPicPr>
                <a:picLocks noChangeAspect="1"/>
              </p:cNvPicPr>
              <p:nvPr/>
            </p:nvPicPr>
            <p:blipFill>
              <a:blip r:embed="rId5"/>
              <a:stretch>
                <a:fillRect/>
              </a:stretch>
            </p:blipFill>
            <p:spPr>
              <a:xfrm>
                <a:off x="5600383" y="3283113"/>
                <a:ext cx="1358900" cy="1079500"/>
              </a:xfrm>
              <a:prstGeom prst="rect">
                <a:avLst/>
              </a:prstGeom>
            </p:spPr>
          </p:pic>
        </p:grpSp>
        <p:grpSp>
          <p:nvGrpSpPr>
            <p:cNvPr id="38" name="Gruppo 73"/>
            <p:cNvGrpSpPr/>
            <p:nvPr/>
          </p:nvGrpSpPr>
          <p:grpSpPr>
            <a:xfrm>
              <a:off x="6038425" y="4205424"/>
              <a:ext cx="2171829" cy="1553409"/>
              <a:chOff x="6001257" y="3864940"/>
              <a:chExt cx="2171829" cy="1553409"/>
            </a:xfrm>
          </p:grpSpPr>
          <p:sp>
            <p:nvSpPr>
              <p:cNvPr id="40" name="Rettangolo 74"/>
              <p:cNvSpPr/>
              <p:nvPr/>
            </p:nvSpPr>
            <p:spPr bwMode="auto">
              <a:xfrm>
                <a:off x="6001257" y="3901758"/>
                <a:ext cx="2171829" cy="1516591"/>
              </a:xfrm>
              <a:prstGeom prst="rect">
                <a:avLst/>
              </a:prstGeom>
              <a:solidFill>
                <a:srgbClr val="B7DEE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Times New Roman" pitchFamily="18" charset="0"/>
                </a:endParaRPr>
              </a:p>
            </p:txBody>
          </p:sp>
          <p:sp>
            <p:nvSpPr>
              <p:cNvPr id="41" name="CasellaDiTesto 75"/>
              <p:cNvSpPr txBox="1"/>
              <p:nvPr/>
            </p:nvSpPr>
            <p:spPr>
              <a:xfrm>
                <a:off x="6113502" y="3864940"/>
                <a:ext cx="2035353" cy="338554"/>
              </a:xfrm>
              <a:prstGeom prst="rect">
                <a:avLst/>
              </a:prstGeom>
              <a:noFill/>
            </p:spPr>
            <p:txBody>
              <a:bodyPr wrap="square" rtlCol="0">
                <a:spAutoFit/>
              </a:bodyPr>
              <a:lstStyle/>
              <a:p>
                <a:pPr algn="ctr"/>
                <a:r>
                  <a:rPr lang="en-US" sz="1600" dirty="0" smtClean="0">
                    <a:latin typeface="Lucida Grande"/>
                    <a:cs typeface="Lucida Grande"/>
                  </a:rPr>
                  <a:t>Pruned Graph</a:t>
                </a:r>
                <a:endParaRPr lang="en-US" sz="1600" dirty="0">
                  <a:latin typeface="Lucida Grande"/>
                  <a:cs typeface="Lucida Grande"/>
                </a:endParaRPr>
              </a:p>
            </p:txBody>
          </p:sp>
        </p:grpSp>
        <p:pic>
          <p:nvPicPr>
            <p:cNvPr id="39" name="Immagine 20"/>
            <p:cNvPicPr>
              <a:picLocks noChangeAspect="1"/>
            </p:cNvPicPr>
            <p:nvPr/>
          </p:nvPicPr>
          <p:blipFill>
            <a:blip r:embed="rId6"/>
            <a:stretch>
              <a:fillRect/>
            </a:stretch>
          </p:blipFill>
          <p:spPr>
            <a:xfrm>
              <a:off x="6252593" y="4497968"/>
              <a:ext cx="1765300" cy="1193800"/>
            </a:xfrm>
            <a:prstGeom prst="rect">
              <a:avLst/>
            </a:prstGeom>
          </p:spPr>
        </p:pic>
      </p:grpSp>
      <p:pic>
        <p:nvPicPr>
          <p:cNvPr id="47" name="Immagine 8"/>
          <p:cNvPicPr>
            <a:picLocks noChangeAspect="1"/>
          </p:cNvPicPr>
          <p:nvPr/>
        </p:nvPicPr>
        <p:blipFill>
          <a:blip r:embed="rId7"/>
          <a:stretch>
            <a:fillRect/>
          </a:stretch>
        </p:blipFill>
        <p:spPr>
          <a:xfrm>
            <a:off x="3777243" y="4525133"/>
            <a:ext cx="1841500" cy="1231900"/>
          </a:xfrm>
          <a:prstGeom prst="rect">
            <a:avLst/>
          </a:prstGeom>
        </p:spPr>
      </p:pic>
      <p:sp>
        <p:nvSpPr>
          <p:cNvPr id="8" name="Oval 7"/>
          <p:cNvSpPr/>
          <p:nvPr/>
        </p:nvSpPr>
        <p:spPr>
          <a:xfrm>
            <a:off x="4335754" y="4789805"/>
            <a:ext cx="216024" cy="2201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asellaDiTesto 9"/>
          <p:cNvSpPr txBox="1"/>
          <p:nvPr/>
        </p:nvSpPr>
        <p:spPr>
          <a:xfrm>
            <a:off x="918846" y="4044824"/>
            <a:ext cx="1823128" cy="369332"/>
          </a:xfrm>
          <a:prstGeom prst="rect">
            <a:avLst/>
          </a:prstGeom>
          <a:solidFill>
            <a:schemeClr val="accent6">
              <a:lumMod val="20000"/>
              <a:lumOff val="80000"/>
            </a:schemeClr>
          </a:solidFill>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Attribute Clusters</a:t>
            </a:r>
            <a:endParaRPr lang="en-US" dirty="0"/>
          </a:p>
        </p:txBody>
      </p:sp>
      <p:sp>
        <p:nvSpPr>
          <p:cNvPr id="7" name="Slide Number Placeholder 6"/>
          <p:cNvSpPr>
            <a:spLocks noGrp="1"/>
          </p:cNvSpPr>
          <p:nvPr>
            <p:ph type="sldNum" sz="quarter" idx="12"/>
          </p:nvPr>
        </p:nvSpPr>
        <p:spPr/>
        <p:txBody>
          <a:bodyPr/>
          <a:lstStyle/>
          <a:p>
            <a:fld id="{7E46E34C-DF4F-43C8-9B01-5546C481D7C1}" type="slidenum">
              <a:rPr lang="el-GR" smtClean="0"/>
              <a:t>133</a:t>
            </a:fld>
            <a:endParaRPr lang="el-GR"/>
          </a:p>
        </p:txBody>
      </p:sp>
      <p:sp>
        <p:nvSpPr>
          <p:cNvPr id="29"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Giovanni </a:t>
            </a:r>
            <a:r>
              <a:rPr lang="en-US" sz="1400" b="1" dirty="0" err="1" smtClean="0">
                <a:solidFill>
                  <a:schemeClr val="tx1"/>
                </a:solidFill>
              </a:rPr>
              <a:t>Simonini</a:t>
            </a:r>
            <a:endParaRPr lang="en-US" sz="1400" b="1" dirty="0">
              <a:solidFill>
                <a:schemeClr val="tx1"/>
              </a:solidFill>
            </a:endParaRPr>
          </a:p>
        </p:txBody>
      </p:sp>
    </p:spTree>
    <p:extLst>
      <p:ext uri="{BB962C8B-B14F-4D97-AF65-F5344CB8AC3E}">
        <p14:creationId xmlns:p14="http://schemas.microsoft.com/office/powerpoint/2010/main" val="411255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1" grpId="0" animBg="1"/>
      <p:bldP spid="32" grpId="0" animBg="1"/>
      <p:bldP spid="33" grpId="0"/>
      <p:bldP spid="34" grpId="0"/>
      <p:bldP spid="8" grpId="0" animBg="1"/>
      <p:bldP spid="4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850106"/>
          </a:xfrm>
        </p:spPr>
        <p:txBody>
          <a:bodyPr>
            <a:normAutofit/>
          </a:bodyPr>
          <a:lstStyle/>
          <a:p>
            <a:r>
              <a:rPr lang="en-US" dirty="0" smtClean="0"/>
              <a:t>Example - BLAST</a:t>
            </a:r>
            <a:endParaRPr lang="en-US" dirty="0"/>
          </a:p>
        </p:txBody>
      </p:sp>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4" name="CasellaDiTesto 8"/>
          <p:cNvSpPr txBox="1"/>
          <p:nvPr/>
        </p:nvSpPr>
        <p:spPr>
          <a:xfrm>
            <a:off x="1187624" y="1240391"/>
            <a:ext cx="1718227" cy="369332"/>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Entity Collection</a:t>
            </a:r>
            <a:endParaRPr lang="en-US" dirty="0"/>
          </a:p>
        </p:txBody>
      </p:sp>
      <p:pic>
        <p:nvPicPr>
          <p:cNvPr id="5" name="Immagine 11"/>
          <p:cNvPicPr>
            <a:picLocks noChangeAspect="1"/>
          </p:cNvPicPr>
          <p:nvPr/>
        </p:nvPicPr>
        <p:blipFill>
          <a:blip r:embed="rId3"/>
          <a:stretch>
            <a:fillRect/>
          </a:stretch>
        </p:blipFill>
        <p:spPr>
          <a:xfrm>
            <a:off x="71512" y="1755337"/>
            <a:ext cx="3708400" cy="1889687"/>
          </a:xfrm>
          <a:prstGeom prst="rect">
            <a:avLst/>
          </a:prstGeom>
        </p:spPr>
      </p:pic>
      <p:sp>
        <p:nvSpPr>
          <p:cNvPr id="6" name="CasellaDiTesto 9"/>
          <p:cNvSpPr txBox="1"/>
          <p:nvPr/>
        </p:nvSpPr>
        <p:spPr>
          <a:xfrm>
            <a:off x="4978424" y="1187460"/>
            <a:ext cx="2021066" cy="369332"/>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Attribute Clustering</a:t>
            </a:r>
            <a:endParaRPr lang="en-US" dirty="0"/>
          </a:p>
        </p:txBody>
      </p:sp>
      <p:grpSp>
        <p:nvGrpSpPr>
          <p:cNvPr id="11" name="Gruppo 22"/>
          <p:cNvGrpSpPr/>
          <p:nvPr/>
        </p:nvGrpSpPr>
        <p:grpSpPr>
          <a:xfrm>
            <a:off x="3625505" y="4205629"/>
            <a:ext cx="2171829" cy="1562601"/>
            <a:chOff x="800632" y="3855748"/>
            <a:chExt cx="2171829" cy="1562601"/>
          </a:xfrm>
        </p:grpSpPr>
        <p:sp>
          <p:nvSpPr>
            <p:cNvPr id="12" name="Rettangolo 6"/>
            <p:cNvSpPr/>
            <p:nvPr/>
          </p:nvSpPr>
          <p:spPr bwMode="auto">
            <a:xfrm>
              <a:off x="800632" y="3901758"/>
              <a:ext cx="2171829" cy="1516591"/>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Times New Roman" pitchFamily="18" charset="0"/>
              </a:endParaRPr>
            </a:p>
          </p:txBody>
        </p:sp>
        <p:sp>
          <p:nvSpPr>
            <p:cNvPr id="13" name="CasellaDiTesto 21"/>
            <p:cNvSpPr txBox="1"/>
            <p:nvPr/>
          </p:nvSpPr>
          <p:spPr>
            <a:xfrm>
              <a:off x="883810" y="3855748"/>
              <a:ext cx="2035353" cy="338554"/>
            </a:xfrm>
            <a:prstGeom prst="rect">
              <a:avLst/>
            </a:prstGeom>
            <a:noFill/>
          </p:spPr>
          <p:txBody>
            <a:bodyPr wrap="square" rtlCol="0">
              <a:spAutoFit/>
            </a:bodyPr>
            <a:lstStyle/>
            <a:p>
              <a:pPr algn="ctr"/>
              <a:r>
                <a:rPr lang="en-US" sz="1600" dirty="0" smtClean="0">
                  <a:latin typeface="Lucida Grande"/>
                  <a:cs typeface="Lucida Grande"/>
                </a:rPr>
                <a:t>Blocking Graph</a:t>
              </a:r>
              <a:endParaRPr lang="en-US" sz="1600" dirty="0">
                <a:latin typeface="Lucida Grande"/>
                <a:cs typeface="Lucida Grande"/>
              </a:endParaRPr>
            </a:p>
          </p:txBody>
        </p:sp>
      </p:grpSp>
      <p:pic>
        <p:nvPicPr>
          <p:cNvPr id="30" name="Immagine 7"/>
          <p:cNvPicPr>
            <a:picLocks noChangeAspect="1"/>
          </p:cNvPicPr>
          <p:nvPr/>
        </p:nvPicPr>
        <p:blipFill>
          <a:blip r:embed="rId4"/>
          <a:stretch>
            <a:fillRect/>
          </a:stretch>
        </p:blipFill>
        <p:spPr>
          <a:xfrm>
            <a:off x="4105332" y="1624785"/>
            <a:ext cx="5004048" cy="2119230"/>
          </a:xfrm>
          <a:prstGeom prst="rect">
            <a:avLst/>
          </a:prstGeom>
        </p:spPr>
      </p:pic>
      <p:sp>
        <p:nvSpPr>
          <p:cNvPr id="31" name="Rettangolo 3"/>
          <p:cNvSpPr/>
          <p:nvPr/>
        </p:nvSpPr>
        <p:spPr>
          <a:xfrm>
            <a:off x="553800" y="4695527"/>
            <a:ext cx="1164365" cy="461665"/>
          </a:xfrm>
          <a:prstGeom prst="rect">
            <a:avLst/>
          </a:prstGeom>
          <a:ln w="127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200" dirty="0" err="1" smtClean="0">
                <a:latin typeface="Lucida Grande"/>
                <a:cs typeface="Lucida Grande"/>
              </a:rPr>
              <a:t>name,f.name</a:t>
            </a:r>
            <a:r>
              <a:rPr lang="en-US" sz="1200" dirty="0" smtClean="0">
                <a:latin typeface="Lucida Grande"/>
                <a:cs typeface="Lucida Grande"/>
              </a:rPr>
              <a:t>,</a:t>
            </a:r>
          </a:p>
          <a:p>
            <a:pPr algn="ctr"/>
            <a:r>
              <a:rPr lang="en-US" sz="1200" dirty="0">
                <a:latin typeface="Lucida Grande"/>
                <a:cs typeface="Lucida Grande"/>
              </a:rPr>
              <a:t> </a:t>
            </a:r>
            <a:r>
              <a:rPr lang="en-US" sz="1200" dirty="0" err="1" smtClean="0">
                <a:latin typeface="Lucida Grande"/>
                <a:cs typeface="Lucida Grande"/>
              </a:rPr>
              <a:t>s.name</a:t>
            </a:r>
            <a:endParaRPr lang="en-US" sz="1200" dirty="0">
              <a:latin typeface="Lucida Grande"/>
              <a:cs typeface="Lucida Grande"/>
            </a:endParaRPr>
          </a:p>
        </p:txBody>
      </p:sp>
      <p:sp>
        <p:nvSpPr>
          <p:cNvPr id="32" name="Rettangolo 46"/>
          <p:cNvSpPr/>
          <p:nvPr/>
        </p:nvSpPr>
        <p:spPr>
          <a:xfrm>
            <a:off x="1966849" y="4695526"/>
            <a:ext cx="857303" cy="461665"/>
          </a:xfrm>
          <a:prstGeom prst="rect">
            <a:avLst/>
          </a:prstGeom>
          <a:ln w="127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200" dirty="0" smtClean="0">
                <a:latin typeface="Lucida Grande"/>
                <a:cs typeface="Lucida Grande"/>
              </a:rPr>
              <a:t>Other</a:t>
            </a:r>
          </a:p>
          <a:p>
            <a:pPr algn="ctr"/>
            <a:r>
              <a:rPr lang="en-US" sz="1200" dirty="0" smtClean="0">
                <a:latin typeface="Lucida Grande"/>
                <a:cs typeface="Lucida Grande"/>
              </a:rPr>
              <a:t>Attributes</a:t>
            </a:r>
            <a:endParaRPr lang="en-US" sz="1200" dirty="0">
              <a:latin typeface="Lucida Grande"/>
              <a:cs typeface="Lucida Grande"/>
            </a:endParaRPr>
          </a:p>
        </p:txBody>
      </p:sp>
      <p:sp>
        <p:nvSpPr>
          <p:cNvPr id="33" name="CasellaDiTesto 4"/>
          <p:cNvSpPr txBox="1"/>
          <p:nvPr/>
        </p:nvSpPr>
        <p:spPr>
          <a:xfrm>
            <a:off x="553800" y="4414156"/>
            <a:ext cx="1164365" cy="307777"/>
          </a:xfrm>
          <a:prstGeom prst="rect">
            <a:avLst/>
          </a:prstGeom>
          <a:noFill/>
        </p:spPr>
        <p:txBody>
          <a:bodyPr wrap="square" rtlCol="0">
            <a:spAutoFit/>
          </a:bodyPr>
          <a:lstStyle/>
          <a:p>
            <a:pPr algn="ctr"/>
            <a:r>
              <a:rPr lang="en-US" sz="1400" dirty="0" smtClean="0">
                <a:latin typeface="Lucida Grande"/>
                <a:cs typeface="Lucida Grande"/>
              </a:rPr>
              <a:t>C1</a:t>
            </a:r>
            <a:endParaRPr lang="en-US" sz="1400" dirty="0">
              <a:latin typeface="Lucida Grande"/>
              <a:cs typeface="Lucida Grande"/>
            </a:endParaRPr>
          </a:p>
        </p:txBody>
      </p:sp>
      <p:sp>
        <p:nvSpPr>
          <p:cNvPr id="34" name="CasellaDiTesto 47"/>
          <p:cNvSpPr txBox="1"/>
          <p:nvPr/>
        </p:nvSpPr>
        <p:spPr>
          <a:xfrm>
            <a:off x="1966849" y="4404878"/>
            <a:ext cx="857303" cy="307777"/>
          </a:xfrm>
          <a:prstGeom prst="rect">
            <a:avLst/>
          </a:prstGeom>
          <a:noFill/>
        </p:spPr>
        <p:txBody>
          <a:bodyPr wrap="square" rtlCol="0">
            <a:spAutoFit/>
          </a:bodyPr>
          <a:lstStyle/>
          <a:p>
            <a:pPr algn="ctr"/>
            <a:r>
              <a:rPr lang="en-US" sz="1400" dirty="0" smtClean="0">
                <a:latin typeface="Lucida Grande"/>
                <a:cs typeface="Lucida Grande"/>
              </a:rPr>
              <a:t>C2</a:t>
            </a:r>
            <a:endParaRPr lang="en-US" dirty="0">
              <a:latin typeface="Lucida Grande"/>
              <a:cs typeface="Lucida Grande"/>
            </a:endParaRPr>
          </a:p>
        </p:txBody>
      </p:sp>
      <p:grpSp>
        <p:nvGrpSpPr>
          <p:cNvPr id="36" name="Gruppo 26"/>
          <p:cNvGrpSpPr/>
          <p:nvPr/>
        </p:nvGrpSpPr>
        <p:grpSpPr>
          <a:xfrm>
            <a:off x="6652879" y="4214821"/>
            <a:ext cx="2171829" cy="1553409"/>
            <a:chOff x="6038425" y="4205424"/>
            <a:chExt cx="2171829" cy="1553409"/>
          </a:xfrm>
        </p:grpSpPr>
        <p:grpSp>
          <p:nvGrpSpPr>
            <p:cNvPr id="37" name="Gruppo 28"/>
            <p:cNvGrpSpPr/>
            <p:nvPr/>
          </p:nvGrpSpPr>
          <p:grpSpPr>
            <a:xfrm>
              <a:off x="6038425" y="4205424"/>
              <a:ext cx="2171829" cy="1553409"/>
              <a:chOff x="5254171" y="2944559"/>
              <a:chExt cx="2171829" cy="1553409"/>
            </a:xfrm>
          </p:grpSpPr>
          <p:grpSp>
            <p:nvGrpSpPr>
              <p:cNvPr id="42" name="Gruppo 33"/>
              <p:cNvGrpSpPr/>
              <p:nvPr/>
            </p:nvGrpSpPr>
            <p:grpSpPr>
              <a:xfrm>
                <a:off x="5254171" y="2944559"/>
                <a:ext cx="2171829" cy="1553409"/>
                <a:chOff x="6001257" y="3864940"/>
                <a:chExt cx="2171829" cy="1553409"/>
              </a:xfrm>
            </p:grpSpPr>
            <p:sp>
              <p:nvSpPr>
                <p:cNvPr id="44" name="Rettangolo 35"/>
                <p:cNvSpPr/>
                <p:nvPr/>
              </p:nvSpPr>
              <p:spPr bwMode="auto">
                <a:xfrm>
                  <a:off x="6001257" y="3901758"/>
                  <a:ext cx="2171829" cy="1516591"/>
                </a:xfrm>
                <a:prstGeom prst="rect">
                  <a:avLst/>
                </a:prstGeom>
                <a:solidFill>
                  <a:srgbClr val="B7DEE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Times New Roman" pitchFamily="18" charset="0"/>
                  </a:endParaRPr>
                </a:p>
              </p:txBody>
            </p:sp>
            <p:sp>
              <p:nvSpPr>
                <p:cNvPr id="45" name="CasellaDiTesto 36"/>
                <p:cNvSpPr txBox="1"/>
                <p:nvPr/>
              </p:nvSpPr>
              <p:spPr>
                <a:xfrm>
                  <a:off x="6113502" y="3864940"/>
                  <a:ext cx="2035353" cy="338554"/>
                </a:xfrm>
                <a:prstGeom prst="rect">
                  <a:avLst/>
                </a:prstGeom>
                <a:noFill/>
              </p:spPr>
              <p:txBody>
                <a:bodyPr wrap="square" rtlCol="0">
                  <a:spAutoFit/>
                </a:bodyPr>
                <a:lstStyle/>
                <a:p>
                  <a:pPr algn="ctr"/>
                  <a:r>
                    <a:rPr lang="en-US" sz="1600" dirty="0" smtClean="0">
                      <a:latin typeface="Lucida Grande"/>
                      <a:cs typeface="Lucida Grande"/>
                    </a:rPr>
                    <a:t>New Collection</a:t>
                  </a:r>
                  <a:endParaRPr lang="en-US" sz="1600" dirty="0">
                    <a:latin typeface="Lucida Grande"/>
                    <a:cs typeface="Lucida Grande"/>
                  </a:endParaRPr>
                </a:p>
              </p:txBody>
            </p:sp>
          </p:grpSp>
          <p:pic>
            <p:nvPicPr>
              <p:cNvPr id="43" name="Immagine 27"/>
              <p:cNvPicPr>
                <a:picLocks noChangeAspect="1"/>
              </p:cNvPicPr>
              <p:nvPr/>
            </p:nvPicPr>
            <p:blipFill>
              <a:blip r:embed="rId5"/>
              <a:stretch>
                <a:fillRect/>
              </a:stretch>
            </p:blipFill>
            <p:spPr>
              <a:xfrm>
                <a:off x="5600383" y="3283113"/>
                <a:ext cx="1358900" cy="1079500"/>
              </a:xfrm>
              <a:prstGeom prst="rect">
                <a:avLst/>
              </a:prstGeom>
            </p:spPr>
          </p:pic>
        </p:grpSp>
        <p:grpSp>
          <p:nvGrpSpPr>
            <p:cNvPr id="38" name="Gruppo 73"/>
            <p:cNvGrpSpPr/>
            <p:nvPr/>
          </p:nvGrpSpPr>
          <p:grpSpPr>
            <a:xfrm>
              <a:off x="6038425" y="4205424"/>
              <a:ext cx="2171829" cy="1553409"/>
              <a:chOff x="6001257" y="3864940"/>
              <a:chExt cx="2171829" cy="1553409"/>
            </a:xfrm>
          </p:grpSpPr>
          <p:sp>
            <p:nvSpPr>
              <p:cNvPr id="40" name="Rettangolo 74"/>
              <p:cNvSpPr/>
              <p:nvPr/>
            </p:nvSpPr>
            <p:spPr bwMode="auto">
              <a:xfrm>
                <a:off x="6001257" y="3901758"/>
                <a:ext cx="2171829" cy="1516591"/>
              </a:xfrm>
              <a:prstGeom prst="rect">
                <a:avLst/>
              </a:prstGeom>
              <a:solidFill>
                <a:srgbClr val="B7DEE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Times New Roman" pitchFamily="18" charset="0"/>
                </a:endParaRPr>
              </a:p>
            </p:txBody>
          </p:sp>
          <p:sp>
            <p:nvSpPr>
              <p:cNvPr id="41" name="CasellaDiTesto 75"/>
              <p:cNvSpPr txBox="1"/>
              <p:nvPr/>
            </p:nvSpPr>
            <p:spPr>
              <a:xfrm>
                <a:off x="6113502" y="3864940"/>
                <a:ext cx="2035353" cy="338554"/>
              </a:xfrm>
              <a:prstGeom prst="rect">
                <a:avLst/>
              </a:prstGeom>
              <a:noFill/>
            </p:spPr>
            <p:txBody>
              <a:bodyPr wrap="square" rtlCol="0">
                <a:spAutoFit/>
              </a:bodyPr>
              <a:lstStyle/>
              <a:p>
                <a:pPr algn="ctr"/>
                <a:r>
                  <a:rPr lang="en-US" sz="1600" dirty="0" smtClean="0">
                    <a:latin typeface="Lucida Grande"/>
                    <a:cs typeface="Lucida Grande"/>
                  </a:rPr>
                  <a:t>Pruned Graph</a:t>
                </a:r>
                <a:endParaRPr lang="en-US" sz="1600" dirty="0">
                  <a:latin typeface="Lucida Grande"/>
                  <a:cs typeface="Lucida Grande"/>
                </a:endParaRPr>
              </a:p>
            </p:txBody>
          </p:sp>
        </p:grpSp>
      </p:grpSp>
      <p:sp>
        <p:nvSpPr>
          <p:cNvPr id="48" name="CasellaDiTesto 9"/>
          <p:cNvSpPr txBox="1"/>
          <p:nvPr/>
        </p:nvSpPr>
        <p:spPr>
          <a:xfrm>
            <a:off x="921966" y="4040546"/>
            <a:ext cx="1823128" cy="369332"/>
          </a:xfrm>
          <a:prstGeom prst="rect">
            <a:avLst/>
          </a:prstGeom>
          <a:solidFill>
            <a:schemeClr val="accent6">
              <a:lumMod val="20000"/>
              <a:lumOff val="80000"/>
            </a:schemeClr>
          </a:solidFill>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Attribute Clusters</a:t>
            </a:r>
            <a:endParaRPr lang="en-US" dirty="0"/>
          </a:p>
        </p:txBody>
      </p:sp>
      <p:pic>
        <p:nvPicPr>
          <p:cNvPr id="28" name="Immagine 2"/>
          <p:cNvPicPr>
            <a:picLocks noChangeAspect="1"/>
          </p:cNvPicPr>
          <p:nvPr/>
        </p:nvPicPr>
        <p:blipFill>
          <a:blip r:embed="rId6"/>
          <a:stretch>
            <a:fillRect/>
          </a:stretch>
        </p:blipFill>
        <p:spPr>
          <a:xfrm>
            <a:off x="211391" y="5373216"/>
            <a:ext cx="3086100" cy="901700"/>
          </a:xfrm>
          <a:prstGeom prst="rect">
            <a:avLst/>
          </a:prstGeom>
        </p:spPr>
      </p:pic>
      <p:pic>
        <p:nvPicPr>
          <p:cNvPr id="35" name="Immagine 29"/>
          <p:cNvPicPr>
            <a:picLocks noChangeAspect="1"/>
          </p:cNvPicPr>
          <p:nvPr/>
        </p:nvPicPr>
        <p:blipFill>
          <a:blip r:embed="rId7"/>
          <a:stretch>
            <a:fillRect/>
          </a:stretch>
        </p:blipFill>
        <p:spPr>
          <a:xfrm>
            <a:off x="6866534" y="4507433"/>
            <a:ext cx="1765300" cy="1193800"/>
          </a:xfrm>
          <a:prstGeom prst="rect">
            <a:avLst/>
          </a:prstGeom>
        </p:spPr>
      </p:pic>
      <p:pic>
        <p:nvPicPr>
          <p:cNvPr id="29" name="Immagine 4"/>
          <p:cNvPicPr>
            <a:picLocks noChangeAspect="1"/>
          </p:cNvPicPr>
          <p:nvPr/>
        </p:nvPicPr>
        <p:blipFill>
          <a:blip r:embed="rId8"/>
          <a:stretch>
            <a:fillRect/>
          </a:stretch>
        </p:blipFill>
        <p:spPr>
          <a:xfrm>
            <a:off x="3780278" y="4521165"/>
            <a:ext cx="1841500" cy="1231900"/>
          </a:xfrm>
          <a:prstGeom prst="rect">
            <a:avLst/>
          </a:prstGeom>
        </p:spPr>
      </p:pic>
      <p:sp>
        <p:nvSpPr>
          <p:cNvPr id="7" name="Slide Number Placeholder 6"/>
          <p:cNvSpPr>
            <a:spLocks noGrp="1"/>
          </p:cNvSpPr>
          <p:nvPr>
            <p:ph type="sldNum" sz="quarter" idx="12"/>
          </p:nvPr>
        </p:nvSpPr>
        <p:spPr/>
        <p:txBody>
          <a:bodyPr/>
          <a:lstStyle/>
          <a:p>
            <a:fld id="{7E46E34C-DF4F-43C8-9B01-5546C481D7C1}" type="slidenum">
              <a:rPr lang="el-GR" smtClean="0"/>
              <a:t>134</a:t>
            </a:fld>
            <a:endParaRPr lang="el-GR"/>
          </a:p>
        </p:txBody>
      </p:sp>
      <p:sp>
        <p:nvSpPr>
          <p:cNvPr id="39"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Giovanni </a:t>
            </a:r>
            <a:r>
              <a:rPr lang="en-US" sz="1400" b="1" dirty="0" err="1" smtClean="0">
                <a:solidFill>
                  <a:schemeClr val="tx1"/>
                </a:solidFill>
              </a:rPr>
              <a:t>Simonini</a:t>
            </a:r>
            <a:endParaRPr lang="en-US" sz="1400" b="1" dirty="0">
              <a:solidFill>
                <a:schemeClr val="tx1"/>
              </a:solidFill>
            </a:endParaRPr>
          </a:p>
        </p:txBody>
      </p:sp>
    </p:spTree>
    <p:extLst>
      <p:ext uri="{BB962C8B-B14F-4D97-AF65-F5344CB8AC3E}">
        <p14:creationId xmlns:p14="http://schemas.microsoft.com/office/powerpoint/2010/main" val="401519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1" grpId="0" animBg="1"/>
      <p:bldP spid="32" grpId="0" animBg="1"/>
      <p:bldP spid="33" grpId="0"/>
      <p:bldP spid="34" grpId="0"/>
      <p:bldP spid="4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6915"/>
            <a:ext cx="9144000" cy="721079"/>
          </a:xfrm>
        </p:spPr>
        <p:txBody>
          <a:bodyPr>
            <a:noAutofit/>
          </a:bodyPr>
          <a:lstStyle/>
          <a:p>
            <a:r>
              <a:rPr lang="en-US" sz="4000" dirty="0"/>
              <a:t>Supervised Meta-blocking</a:t>
            </a:r>
            <a:r>
              <a:rPr lang="en-US" sz="3200" dirty="0"/>
              <a:t> </a:t>
            </a:r>
            <a:r>
              <a:rPr lang="en-US" sz="2200" dirty="0"/>
              <a:t>[</a:t>
            </a:r>
            <a:r>
              <a:rPr lang="en-US" sz="2200" dirty="0" err="1"/>
              <a:t>Papadakis</a:t>
            </a:r>
            <a:r>
              <a:rPr lang="en-US" sz="2200" dirty="0"/>
              <a:t> et. al., VLDB 2014</a:t>
            </a:r>
            <a:r>
              <a:rPr lang="en-US" sz="2200" dirty="0" smtClean="0"/>
              <a:t>]</a:t>
            </a:r>
            <a:endParaRPr lang="en-US" sz="2200" dirty="0"/>
          </a:p>
        </p:txBody>
      </p:sp>
      <p:sp>
        <p:nvSpPr>
          <p:cNvPr id="3" name="Content Placeholder 2"/>
          <p:cNvSpPr>
            <a:spLocks noGrp="1"/>
          </p:cNvSpPr>
          <p:nvPr>
            <p:ph sz="quarter" idx="4294967295"/>
          </p:nvPr>
        </p:nvSpPr>
        <p:spPr>
          <a:xfrm>
            <a:off x="467545" y="980728"/>
            <a:ext cx="8208912" cy="5499709"/>
          </a:xfrm>
        </p:spPr>
        <p:txBody>
          <a:bodyPr>
            <a:noAutofit/>
          </a:bodyPr>
          <a:lstStyle/>
          <a:p>
            <a:pPr marL="0" indent="0">
              <a:buNone/>
            </a:pPr>
            <a:r>
              <a:rPr lang="en-US" sz="2400" dirty="0" smtClean="0"/>
              <a:t>Goal:</a:t>
            </a:r>
          </a:p>
          <a:p>
            <a:pPr marL="0" indent="0" defTabSz="688975">
              <a:buNone/>
            </a:pPr>
            <a:r>
              <a:rPr lang="en-US" sz="2400" dirty="0" smtClean="0"/>
              <a:t>	more accurate and comprehensive methodology for   </a:t>
            </a:r>
          </a:p>
          <a:p>
            <a:pPr marL="0" indent="0" defTabSz="688975">
              <a:buNone/>
            </a:pPr>
            <a:r>
              <a:rPr lang="en-US" sz="2400" dirty="0"/>
              <a:t>	</a:t>
            </a:r>
            <a:r>
              <a:rPr lang="en-US" sz="2400" dirty="0" smtClean="0"/>
              <a:t>pruning the edges of the blocking graph</a:t>
            </a:r>
          </a:p>
          <a:p>
            <a:pPr marL="0" indent="0" defTabSz="688975">
              <a:buNone/>
            </a:pPr>
            <a:endParaRPr lang="en-US" sz="2400" dirty="0" smtClean="0"/>
          </a:p>
          <a:p>
            <a:pPr marL="0" indent="0" defTabSz="688975">
              <a:buNone/>
            </a:pPr>
            <a:r>
              <a:rPr lang="en-US" sz="2400" dirty="0" smtClean="0"/>
              <a:t>Solution:</a:t>
            </a:r>
          </a:p>
          <a:p>
            <a:pPr marL="0" indent="0" defTabSz="688975">
              <a:buNone/>
            </a:pPr>
            <a:r>
              <a:rPr lang="en-US" sz="2400" dirty="0"/>
              <a:t>	</a:t>
            </a:r>
            <a:r>
              <a:rPr lang="en-US" sz="2400" dirty="0" smtClean="0"/>
              <a:t>- model edge pruning as a </a:t>
            </a:r>
            <a:r>
              <a:rPr lang="en-US" sz="2400" dirty="0" smtClean="0">
                <a:solidFill>
                  <a:srgbClr val="C00000"/>
                </a:solidFill>
              </a:rPr>
              <a:t>classification task per edge</a:t>
            </a:r>
          </a:p>
          <a:p>
            <a:pPr marL="0" indent="0" defTabSz="688975">
              <a:buNone/>
            </a:pPr>
            <a:r>
              <a:rPr lang="en-US" sz="2400" dirty="0"/>
              <a:t>	</a:t>
            </a:r>
            <a:r>
              <a:rPr lang="en-US" sz="2400" dirty="0" smtClean="0"/>
              <a:t>- two classes: “likely match”, “unlikely match”</a:t>
            </a:r>
          </a:p>
          <a:p>
            <a:pPr marL="0" indent="0" defTabSz="688975">
              <a:buNone/>
            </a:pPr>
            <a:endParaRPr lang="en-US" sz="2400" dirty="0" smtClean="0"/>
          </a:p>
          <a:p>
            <a:pPr marL="0" indent="0">
              <a:buNone/>
            </a:pPr>
            <a:r>
              <a:rPr lang="en-US" sz="2400" dirty="0" smtClean="0"/>
              <a:t>Open </a:t>
            </a:r>
            <a:r>
              <a:rPr lang="en-US" sz="2400" dirty="0"/>
              <a:t>issues:</a:t>
            </a:r>
          </a:p>
          <a:p>
            <a:pPr marL="903288"/>
            <a:r>
              <a:rPr lang="en-US" sz="2400" dirty="0"/>
              <a:t>Classification Features</a:t>
            </a:r>
          </a:p>
          <a:p>
            <a:pPr marL="903288"/>
            <a:r>
              <a:rPr lang="en-US" sz="2400" dirty="0"/>
              <a:t>Training Set</a:t>
            </a:r>
          </a:p>
          <a:p>
            <a:pPr marL="903288"/>
            <a:r>
              <a:rPr lang="en-US" sz="2400" dirty="0"/>
              <a:t>Classification Algorithms &amp; Configuration</a:t>
            </a:r>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135</a:t>
            </a:fld>
            <a:endParaRPr lang="el-GR"/>
          </a:p>
        </p:txBody>
      </p:sp>
    </p:spTree>
    <p:extLst>
      <p:ext uri="{BB962C8B-B14F-4D97-AF65-F5344CB8AC3E}">
        <p14:creationId xmlns:p14="http://schemas.microsoft.com/office/powerpoint/2010/main" val="310775341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24" y="1052736"/>
            <a:ext cx="8244408" cy="5073427"/>
          </a:xfrm>
        </p:spPr>
        <p:txBody>
          <a:bodyPr>
            <a:normAutofit/>
          </a:bodyPr>
          <a:lstStyle/>
          <a:p>
            <a:pPr marL="0" indent="0">
              <a:buNone/>
            </a:pPr>
            <a:endParaRPr lang="en-US" sz="2400" dirty="0" smtClean="0"/>
          </a:p>
          <a:p>
            <a:pPr marL="0" indent="0">
              <a:buNone/>
            </a:pPr>
            <a:r>
              <a:rPr lang="en-US" sz="2400" dirty="0" smtClean="0"/>
              <a:t>Requirements:</a:t>
            </a:r>
          </a:p>
          <a:p>
            <a:pPr marL="514350" indent="-514350">
              <a:buFont typeface="+mj-lt"/>
              <a:buAutoNum type="arabicPeriod"/>
            </a:pPr>
            <a:r>
              <a:rPr lang="en-US" sz="2400" dirty="0" smtClean="0"/>
              <a:t>Generic 	2. Effective</a:t>
            </a:r>
          </a:p>
          <a:p>
            <a:pPr marL="514350" indent="-514350">
              <a:buFont typeface="+mj-lt"/>
              <a:buAutoNum type="arabicPeriod" startAt="3"/>
            </a:pPr>
            <a:r>
              <a:rPr lang="en-US" sz="2400" dirty="0" smtClean="0"/>
              <a:t>Efficient	4. Minimal</a:t>
            </a:r>
            <a:endParaRPr lang="el-GR" sz="2400" dirty="0"/>
          </a:p>
        </p:txBody>
      </p:sp>
      <p:sp>
        <p:nvSpPr>
          <p:cNvPr id="4" name="Title 1"/>
          <p:cNvSpPr>
            <a:spLocks noGrp="1"/>
          </p:cNvSpPr>
          <p:nvPr>
            <p:ph type="title"/>
          </p:nvPr>
        </p:nvSpPr>
        <p:spPr>
          <a:xfrm>
            <a:off x="0" y="6648"/>
            <a:ext cx="9144000" cy="1143000"/>
          </a:xfrm>
        </p:spPr>
        <p:txBody>
          <a:bodyPr/>
          <a:lstStyle/>
          <a:p>
            <a:r>
              <a:rPr lang="en-US" dirty="0" smtClean="0"/>
              <a:t>Classification Features</a:t>
            </a:r>
            <a:endParaRPr lang="el-G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45" y="3356992"/>
            <a:ext cx="878497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136</a:t>
            </a:fld>
            <a:endParaRPr lang="el-GR"/>
          </a:p>
        </p:txBody>
      </p:sp>
    </p:spTree>
    <p:extLst>
      <p:ext uri="{BB962C8B-B14F-4D97-AF65-F5344CB8AC3E}">
        <p14:creationId xmlns:p14="http://schemas.microsoft.com/office/powerpoint/2010/main" val="196498272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6648"/>
            <a:ext cx="9144000" cy="1143000"/>
          </a:xfrm>
        </p:spPr>
        <p:txBody>
          <a:bodyPr/>
          <a:lstStyle/>
          <a:p>
            <a:r>
              <a:rPr lang="en-US" dirty="0" smtClean="0"/>
              <a:t>Feature Engineering</a:t>
            </a:r>
            <a:endParaRPr lang="el-GR"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504" y="1124744"/>
            <a:ext cx="8934064" cy="3064384"/>
          </a:xfrm>
          <a:prstGeom prst="rect">
            <a:avLst/>
          </a:prstGeom>
        </p:spPr>
      </p:pic>
      <p:sp>
        <p:nvSpPr>
          <p:cNvPr id="2" name="TextBox 1"/>
          <p:cNvSpPr txBox="1"/>
          <p:nvPr/>
        </p:nvSpPr>
        <p:spPr>
          <a:xfrm>
            <a:off x="144016" y="4437112"/>
            <a:ext cx="8892480" cy="2308324"/>
          </a:xfrm>
          <a:prstGeom prst="rect">
            <a:avLst/>
          </a:prstGeom>
          <a:noFill/>
        </p:spPr>
        <p:txBody>
          <a:bodyPr wrap="square" rtlCol="0">
            <a:spAutoFit/>
          </a:bodyPr>
          <a:lstStyle/>
          <a:p>
            <a:r>
              <a:rPr lang="en-US" sz="2400" dirty="0" smtClean="0"/>
              <a:t>CF-IBF = # of Common Blocks × Inverse Block Frequency per entity</a:t>
            </a:r>
          </a:p>
          <a:p>
            <a:r>
              <a:rPr lang="en-US" sz="2400" dirty="0" smtClean="0"/>
              <a:t>RACCB = Sum of Inverse Block Sizes</a:t>
            </a:r>
            <a:br>
              <a:rPr lang="en-US" sz="2400" dirty="0" smtClean="0"/>
            </a:br>
            <a:endParaRPr lang="en-US" sz="2400" dirty="0" smtClean="0"/>
          </a:p>
          <a:p>
            <a:r>
              <a:rPr lang="en-US" sz="2400" dirty="0" smtClean="0"/>
              <a:t>We examined </a:t>
            </a:r>
            <a:r>
              <a:rPr lang="en-US" sz="2400" dirty="0"/>
              <a:t>all 63 possible combinations to find the minimal set of features, which comprises the first four features.</a:t>
            </a:r>
          </a:p>
          <a:p>
            <a:endParaRPr lang="en-US" sz="2400" dirty="0"/>
          </a:p>
        </p:txBody>
      </p:sp>
      <p:sp>
        <p:nvSpPr>
          <p:cNvPr id="6" name="Rectangle 5"/>
          <p:cNvSpPr/>
          <p:nvPr/>
        </p:nvSpPr>
        <p:spPr>
          <a:xfrm>
            <a:off x="80790" y="2204864"/>
            <a:ext cx="1394866" cy="129614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7" name="Slide Number Placeholder 6"/>
          <p:cNvSpPr>
            <a:spLocks noGrp="1"/>
          </p:cNvSpPr>
          <p:nvPr>
            <p:ph type="sldNum" sz="quarter" idx="12"/>
          </p:nvPr>
        </p:nvSpPr>
        <p:spPr/>
        <p:txBody>
          <a:bodyPr/>
          <a:lstStyle/>
          <a:p>
            <a:fld id="{7E46E34C-DF4F-43C8-9B01-5546C481D7C1}" type="slidenum">
              <a:rPr lang="el-GR" smtClean="0"/>
              <a:t>137</a:t>
            </a:fld>
            <a:endParaRPr lang="el-GR"/>
          </a:p>
        </p:txBody>
      </p:sp>
    </p:spTree>
    <p:extLst>
      <p:ext uri="{BB962C8B-B14F-4D97-AF65-F5344CB8AC3E}">
        <p14:creationId xmlns:p14="http://schemas.microsoft.com/office/powerpoint/2010/main" val="360672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Training Set</a:t>
            </a:r>
            <a:endParaRPr lang="el-GR" dirty="0"/>
          </a:p>
        </p:txBody>
      </p:sp>
      <p:sp>
        <p:nvSpPr>
          <p:cNvPr id="3" name="Content Placeholder 2"/>
          <p:cNvSpPr>
            <a:spLocks noGrp="1"/>
          </p:cNvSpPr>
          <p:nvPr>
            <p:ph idx="1"/>
          </p:nvPr>
        </p:nvSpPr>
        <p:spPr>
          <a:xfrm>
            <a:off x="288032" y="1124744"/>
            <a:ext cx="8676456" cy="5733256"/>
          </a:xfrm>
        </p:spPr>
        <p:txBody>
          <a:bodyPr>
            <a:normAutofit/>
          </a:bodyPr>
          <a:lstStyle/>
          <a:p>
            <a:pPr marL="0" indent="0">
              <a:buNone/>
            </a:pPr>
            <a:r>
              <a:rPr lang="en-US" sz="2800" dirty="0" smtClean="0"/>
              <a:t>Challenge: </a:t>
            </a:r>
          </a:p>
          <a:p>
            <a:pPr marL="0" indent="0">
              <a:buNone/>
            </a:pPr>
            <a:r>
              <a:rPr lang="en-US" sz="2400" dirty="0"/>
              <a:t> </a:t>
            </a:r>
            <a:r>
              <a:rPr lang="en-US" sz="2400" dirty="0" smtClean="0"/>
              <a:t> binary classification with heavily imbalanced classes</a:t>
            </a:r>
          </a:p>
          <a:p>
            <a:pPr marL="0" indent="0">
              <a:buNone/>
            </a:pPr>
            <a:endParaRPr lang="en-US" sz="2400" dirty="0" smtClean="0"/>
          </a:p>
          <a:p>
            <a:pPr marL="0" indent="0">
              <a:buNone/>
            </a:pPr>
            <a:r>
              <a:rPr lang="en-US" sz="2800" dirty="0" smtClean="0"/>
              <a:t>Solutions:</a:t>
            </a:r>
          </a:p>
          <a:p>
            <a:pPr marL="514350" indent="-514350">
              <a:buFont typeface="+mj-lt"/>
              <a:buAutoNum type="arabicPeriod"/>
            </a:pPr>
            <a:r>
              <a:rPr lang="en-US" sz="2400" dirty="0" smtClean="0"/>
              <a:t>Oversampling</a:t>
            </a:r>
          </a:p>
          <a:p>
            <a:pPr marL="514350" indent="-514350">
              <a:buFont typeface="+mj-lt"/>
              <a:buAutoNum type="arabicPeriod"/>
            </a:pPr>
            <a:r>
              <a:rPr lang="en-US" sz="2400" dirty="0" smtClean="0"/>
              <a:t>Cost-sensitive learning</a:t>
            </a:r>
          </a:p>
          <a:p>
            <a:pPr marL="514350" indent="-514350">
              <a:buFont typeface="+mj-lt"/>
              <a:buAutoNum type="arabicPeriod"/>
            </a:pPr>
            <a:r>
              <a:rPr lang="en-US" sz="2400" dirty="0" smtClean="0"/>
              <a:t>Ensemble learning</a:t>
            </a:r>
          </a:p>
          <a:p>
            <a:pPr marL="514350" indent="-514350">
              <a:buFont typeface="+mj-lt"/>
              <a:buAutoNum type="arabicPeriod"/>
            </a:pPr>
            <a:r>
              <a:rPr lang="en-US" sz="2400" b="1" dirty="0" err="1" smtClean="0"/>
              <a:t>Undersampling</a:t>
            </a:r>
            <a:endParaRPr lang="en-US" sz="2400" b="1" dirty="0" smtClean="0"/>
          </a:p>
          <a:p>
            <a:pPr marL="914400" lvl="1" indent="-514350"/>
            <a:r>
              <a:rPr lang="en-US" sz="2400" dirty="0" smtClean="0"/>
              <a:t>Sample size equal to 5% of the minority class.</a:t>
            </a:r>
          </a:p>
          <a:p>
            <a:pPr marL="0" indent="0">
              <a:buNone/>
            </a:pPr>
            <a:endParaRPr lang="en-US" sz="2800" dirty="0" smtClean="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138</a:t>
            </a:fld>
            <a:endParaRPr lang="el-GR"/>
          </a:p>
        </p:txBody>
      </p:sp>
    </p:spTree>
    <p:extLst>
      <p:ext uri="{BB962C8B-B14F-4D97-AF65-F5344CB8AC3E}">
        <p14:creationId xmlns:p14="http://schemas.microsoft.com/office/powerpoint/2010/main" val="222487049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72"/>
            <a:ext cx="9144000" cy="1143000"/>
          </a:xfrm>
        </p:spPr>
        <p:txBody>
          <a:bodyPr/>
          <a:lstStyle/>
          <a:p>
            <a:r>
              <a:rPr lang="en-US" dirty="0" smtClean="0"/>
              <a:t>Classification Algorithms</a:t>
            </a:r>
            <a:endParaRPr lang="el-GR" dirty="0"/>
          </a:p>
        </p:txBody>
      </p:sp>
      <p:sp>
        <p:nvSpPr>
          <p:cNvPr id="3" name="Content Placeholder 2"/>
          <p:cNvSpPr>
            <a:spLocks noGrp="1"/>
          </p:cNvSpPr>
          <p:nvPr>
            <p:ph idx="1"/>
          </p:nvPr>
        </p:nvSpPr>
        <p:spPr>
          <a:xfrm>
            <a:off x="227752" y="1052736"/>
            <a:ext cx="8664728" cy="5805264"/>
          </a:xfrm>
        </p:spPr>
        <p:txBody>
          <a:bodyPr>
            <a:normAutofit/>
          </a:bodyPr>
          <a:lstStyle/>
          <a:p>
            <a:pPr marL="0" indent="0">
              <a:buNone/>
            </a:pPr>
            <a:endParaRPr lang="en-US" sz="2400" dirty="0" smtClean="0"/>
          </a:p>
          <a:p>
            <a:pPr marL="0" indent="0">
              <a:buNone/>
            </a:pPr>
            <a:r>
              <a:rPr lang="en-US" sz="2400" dirty="0" smtClean="0"/>
              <a:t>Weighted Edge Pruning (</a:t>
            </a:r>
            <a:r>
              <a:rPr lang="en-US" sz="2400" b="1" dirty="0" smtClean="0"/>
              <a:t>WEP</a:t>
            </a:r>
            <a:r>
              <a:rPr lang="en-US" sz="2400" dirty="0" smtClean="0"/>
              <a:t>)</a:t>
            </a:r>
          </a:p>
          <a:p>
            <a:r>
              <a:rPr lang="en-US" sz="2000" dirty="0" smtClean="0"/>
              <a:t>compatible with any classifier</a:t>
            </a:r>
          </a:p>
          <a:p>
            <a:r>
              <a:rPr lang="en-US" sz="2000" dirty="0"/>
              <a:t>w</a:t>
            </a:r>
            <a:r>
              <a:rPr lang="en-US" sz="2000" dirty="0" smtClean="0"/>
              <a:t>e selected 4 state-of-the-art: </a:t>
            </a:r>
          </a:p>
          <a:p>
            <a:pPr marL="971550" lvl="1" indent="-514350">
              <a:buFont typeface="+mj-lt"/>
              <a:buAutoNum type="arabicPeriod"/>
            </a:pPr>
            <a:r>
              <a:rPr lang="en-US" sz="2000" dirty="0" smtClean="0"/>
              <a:t>Naïve Bayes</a:t>
            </a:r>
          </a:p>
          <a:p>
            <a:pPr marL="971550" lvl="1" indent="-514350">
              <a:buFont typeface="+mj-lt"/>
              <a:buAutoNum type="arabicPeriod"/>
            </a:pPr>
            <a:r>
              <a:rPr lang="en-US" sz="2000" dirty="0" smtClean="0"/>
              <a:t>Bayesian Networks</a:t>
            </a:r>
          </a:p>
          <a:p>
            <a:pPr marL="971550" lvl="1" indent="-514350">
              <a:buFont typeface="+mj-lt"/>
              <a:buAutoNum type="arabicPeriod"/>
            </a:pPr>
            <a:r>
              <a:rPr lang="en-US" sz="2000" dirty="0" smtClean="0"/>
              <a:t>C4.5 Decision Trees</a:t>
            </a:r>
          </a:p>
          <a:p>
            <a:pPr marL="971550" lvl="1" indent="-514350">
              <a:buFont typeface="+mj-lt"/>
              <a:buAutoNum type="arabicPeriod"/>
            </a:pPr>
            <a:r>
              <a:rPr lang="en-US" sz="2000" dirty="0" smtClean="0"/>
              <a:t>Support Vector Machines</a:t>
            </a:r>
          </a:p>
          <a:p>
            <a:pPr marL="457200" lvl="1" indent="0">
              <a:buNone/>
            </a:pPr>
            <a:endParaRPr lang="en-US" sz="1800" dirty="0" smtClean="0"/>
          </a:p>
          <a:p>
            <a:pPr marL="0" lvl="1" indent="0">
              <a:buNone/>
            </a:pPr>
            <a:r>
              <a:rPr lang="en-US" sz="2400" dirty="0"/>
              <a:t>Cardinality Edge Pruning (</a:t>
            </a:r>
            <a:r>
              <a:rPr lang="en-US" sz="2400" b="1" dirty="0"/>
              <a:t>CEP</a:t>
            </a:r>
            <a:r>
              <a:rPr lang="en-US" sz="2400" dirty="0"/>
              <a:t>) &amp;</a:t>
            </a:r>
          </a:p>
          <a:p>
            <a:pPr marL="0" lvl="1" indent="0">
              <a:buNone/>
            </a:pPr>
            <a:r>
              <a:rPr lang="en-US" sz="2400" dirty="0"/>
              <a:t>Cardinality Node Pruning (</a:t>
            </a:r>
            <a:r>
              <a:rPr lang="en-US" sz="2400" b="1" dirty="0"/>
              <a:t>CNP</a:t>
            </a:r>
            <a:r>
              <a:rPr lang="en-US" sz="2400" dirty="0"/>
              <a:t>)</a:t>
            </a:r>
          </a:p>
          <a:p>
            <a:pPr marL="457200" lvl="1" indent="-457200">
              <a:buFont typeface="Arial" pitchFamily="34" charset="0"/>
              <a:buChar char="•"/>
            </a:pPr>
            <a:r>
              <a:rPr lang="en-US" sz="2000" dirty="0"/>
              <a:t>c</a:t>
            </a:r>
            <a:r>
              <a:rPr lang="en-US" sz="2000" dirty="0" smtClean="0"/>
              <a:t>ompatible </a:t>
            </a:r>
            <a:r>
              <a:rPr lang="en-US" sz="2000" dirty="0"/>
              <a:t>with probabilistic </a:t>
            </a:r>
            <a:r>
              <a:rPr lang="en-US" sz="2000" dirty="0" smtClean="0"/>
              <a:t>classifiers</a:t>
            </a:r>
            <a:endParaRPr lang="en-US" sz="2000" dirty="0"/>
          </a:p>
          <a:p>
            <a:pPr marL="457200" lvl="1" indent="-457200">
              <a:buFont typeface="Arial" pitchFamily="34" charset="0"/>
              <a:buChar char="•"/>
            </a:pPr>
            <a:r>
              <a:rPr lang="en-US" sz="2000" dirty="0"/>
              <a:t>w</a:t>
            </a:r>
            <a:r>
              <a:rPr lang="en-US" sz="2000" dirty="0" smtClean="0"/>
              <a:t>e selected Naïve </a:t>
            </a:r>
            <a:r>
              <a:rPr lang="en-US" sz="2000" dirty="0"/>
              <a:t>Bayes, Bayesian Networks</a:t>
            </a:r>
          </a:p>
        </p:txBody>
      </p:sp>
      <p:sp>
        <p:nvSpPr>
          <p:cNvPr id="4" name="TextBox 3"/>
          <p:cNvSpPr txBox="1"/>
          <p:nvPr/>
        </p:nvSpPr>
        <p:spPr>
          <a:xfrm>
            <a:off x="5351160" y="1484784"/>
            <a:ext cx="3181280" cy="1692771"/>
          </a:xfrm>
          <a:prstGeom prst="rect">
            <a:avLst/>
          </a:prstGeom>
          <a:noFill/>
          <a:ln w="9525">
            <a:solidFill>
              <a:schemeClr val="tx1"/>
            </a:solidFill>
          </a:ln>
        </p:spPr>
        <p:txBody>
          <a:bodyPr wrap="square" rtlCol="0">
            <a:spAutoFit/>
          </a:bodyPr>
          <a:lstStyle/>
          <a:p>
            <a:pPr marL="0" lvl="1" indent="0">
              <a:buNone/>
            </a:pPr>
            <a:r>
              <a:rPr lang="en-US" sz="2400" u="sng" dirty="0" smtClean="0"/>
              <a:t>Configuration</a:t>
            </a:r>
            <a:endParaRPr lang="en-US" sz="2400" u="sng" dirty="0"/>
          </a:p>
          <a:p>
            <a:pPr marL="0" lvl="1" indent="0">
              <a:buNone/>
            </a:pPr>
            <a:r>
              <a:rPr lang="en-US" sz="2000" dirty="0"/>
              <a:t>For </a:t>
            </a:r>
            <a:r>
              <a:rPr lang="en-US" sz="2000" dirty="0" smtClean="0"/>
              <a:t>selected </a:t>
            </a:r>
            <a:r>
              <a:rPr lang="en-US" sz="2000" dirty="0"/>
              <a:t>features and sample size, </a:t>
            </a:r>
            <a:r>
              <a:rPr lang="en-US" sz="2000" dirty="0" smtClean="0"/>
              <a:t>classifiers </a:t>
            </a:r>
            <a:r>
              <a:rPr lang="en-US" sz="2000" dirty="0"/>
              <a:t>are robust with respect to </a:t>
            </a:r>
            <a:r>
              <a:rPr lang="en-US" sz="2000" dirty="0" smtClean="0"/>
              <a:t>their </a:t>
            </a:r>
            <a:r>
              <a:rPr lang="en-US" sz="2000" dirty="0"/>
              <a:t>internal </a:t>
            </a:r>
            <a:r>
              <a:rPr lang="en-US" sz="2000" dirty="0" smtClean="0"/>
              <a:t>parameters</a:t>
            </a:r>
            <a:endParaRPr lang="en-US" sz="2000" dirty="0"/>
          </a:p>
        </p:txBody>
      </p:sp>
      <p:sp>
        <p:nvSpPr>
          <p:cNvPr id="5" name="TextBox 4"/>
          <p:cNvSpPr txBox="1"/>
          <p:nvPr/>
        </p:nvSpPr>
        <p:spPr>
          <a:xfrm>
            <a:off x="10692680" y="3068960"/>
            <a:ext cx="184731" cy="369332"/>
          </a:xfrm>
          <a:prstGeom prst="rect">
            <a:avLst/>
          </a:prstGeom>
          <a:noFill/>
        </p:spPr>
        <p:txBody>
          <a:bodyPr wrap="none" rtlCol="0">
            <a:spAutoFit/>
          </a:bodyPr>
          <a:lstStyle/>
          <a:p>
            <a:endParaRPr lang="en-US" dirty="0"/>
          </a:p>
        </p:txBody>
      </p:sp>
      <p:sp>
        <p:nvSpPr>
          <p:cNvPr id="6" name="Footer Placeholder 5"/>
          <p:cNvSpPr>
            <a:spLocks noGrp="1"/>
          </p:cNvSpPr>
          <p:nvPr>
            <p:ph type="ftr" sz="quarter" idx="11"/>
          </p:nvPr>
        </p:nvSpPr>
        <p:spPr/>
        <p:txBody>
          <a:bodyPr/>
          <a:lstStyle/>
          <a:p>
            <a:r>
              <a:rPr lang="pt-BR" smtClean="0"/>
              <a:t>Papadakis &amp; Palpanas, WWW 2018, April 2018</a:t>
            </a:r>
            <a:endParaRPr lang="el-GR" dirty="0"/>
          </a:p>
        </p:txBody>
      </p:sp>
      <p:sp>
        <p:nvSpPr>
          <p:cNvPr id="7" name="Slide Number Placeholder 6"/>
          <p:cNvSpPr>
            <a:spLocks noGrp="1"/>
          </p:cNvSpPr>
          <p:nvPr>
            <p:ph type="sldNum" sz="quarter" idx="12"/>
          </p:nvPr>
        </p:nvSpPr>
        <p:spPr/>
        <p:txBody>
          <a:bodyPr/>
          <a:lstStyle/>
          <a:p>
            <a:fld id="{7E46E34C-DF4F-43C8-9B01-5546C481D7C1}" type="slidenum">
              <a:rPr lang="el-GR" smtClean="0"/>
              <a:t>139</a:t>
            </a:fld>
            <a:endParaRPr lang="el-GR"/>
          </a:p>
        </p:txBody>
      </p:sp>
    </p:spTree>
    <p:extLst>
      <p:ext uri="{BB962C8B-B14F-4D97-AF65-F5344CB8AC3E}">
        <p14:creationId xmlns:p14="http://schemas.microsoft.com/office/powerpoint/2010/main" val="279315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Computational cost</a:t>
            </a:r>
            <a:endParaRPr lang="en-US" dirty="0"/>
          </a:p>
        </p:txBody>
      </p:sp>
      <p:sp>
        <p:nvSpPr>
          <p:cNvPr id="3" name="Content Placeholder 2"/>
          <p:cNvSpPr>
            <a:spLocks noGrp="1"/>
          </p:cNvSpPr>
          <p:nvPr>
            <p:ph sz="quarter" idx="4294967295"/>
          </p:nvPr>
        </p:nvSpPr>
        <p:spPr>
          <a:xfrm>
            <a:off x="841094" y="1218815"/>
            <a:ext cx="8302906" cy="4938161"/>
          </a:xfrm>
        </p:spPr>
        <p:txBody>
          <a:bodyPr/>
          <a:lstStyle/>
          <a:p>
            <a:pPr marL="24320" lvl="1" indent="-24320" defTabSz="299048">
              <a:buNone/>
            </a:pPr>
            <a:r>
              <a:rPr lang="en-US" sz="2300" dirty="0" smtClean="0"/>
              <a:t>ER </a:t>
            </a:r>
            <a:r>
              <a:rPr lang="en-US" sz="2300" dirty="0"/>
              <a:t>is an inherently quadratic problem (i.e., </a:t>
            </a:r>
            <a:r>
              <a:rPr lang="en-US" sz="2300" dirty="0">
                <a:solidFill>
                  <a:srgbClr val="C00000"/>
                </a:solidFill>
              </a:rPr>
              <a:t>O(</a:t>
            </a:r>
            <a:r>
              <a:rPr lang="en-US" sz="2300" i="1" dirty="0">
                <a:solidFill>
                  <a:srgbClr val="C00000"/>
                </a:solidFill>
              </a:rPr>
              <a:t>n</a:t>
            </a:r>
            <a:r>
              <a:rPr lang="en-US" sz="2300" i="1" baseline="30000" dirty="0">
                <a:solidFill>
                  <a:srgbClr val="C00000"/>
                </a:solidFill>
              </a:rPr>
              <a:t>2</a:t>
            </a:r>
            <a:r>
              <a:rPr lang="en-US" sz="2300" dirty="0">
                <a:solidFill>
                  <a:srgbClr val="C00000"/>
                </a:solidFill>
              </a:rPr>
              <a:t>)</a:t>
            </a:r>
            <a:r>
              <a:rPr lang="en-US" sz="2300" dirty="0"/>
              <a:t>):</a:t>
            </a:r>
          </a:p>
          <a:p>
            <a:pPr marL="24320" lvl="1" indent="-24320" defTabSz="299048">
              <a:buNone/>
            </a:pPr>
            <a:r>
              <a:rPr lang="en-US" sz="2300" dirty="0"/>
              <a:t>every entity has to be compared with all others </a:t>
            </a:r>
          </a:p>
          <a:p>
            <a:pPr marL="24320" lvl="1" indent="-24320" defTabSz="299048">
              <a:buNone/>
            </a:pPr>
            <a:r>
              <a:rPr lang="en-US" sz="2300" dirty="0">
                <a:latin typeface="Times New Roman"/>
                <a:cs typeface="Times New Roman"/>
              </a:rPr>
              <a:t> </a:t>
            </a:r>
            <a:endParaRPr lang="en-US" sz="2300" dirty="0"/>
          </a:p>
          <a:p>
            <a:pPr marL="24320" lvl="1" indent="-24320" defTabSz="299048">
              <a:buNone/>
            </a:pPr>
            <a:r>
              <a:rPr lang="en-US" sz="2300" dirty="0" smtClean="0"/>
              <a:t>ER does not scale well to large entity collections (e.g., Web Data).</a:t>
            </a:r>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14</a:t>
            </a:fld>
            <a:endParaRPr lang="el-GR"/>
          </a:p>
        </p:txBody>
      </p:sp>
    </p:spTree>
    <p:extLst>
      <p:ext uri="{BB962C8B-B14F-4D97-AF65-F5344CB8AC3E}">
        <p14:creationId xmlns:p14="http://schemas.microsoft.com/office/powerpoint/2010/main" val="72681991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Experiments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80728"/>
            <a:ext cx="9144000" cy="28803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19" y="1412776"/>
            <a:ext cx="5932981" cy="2620873"/>
          </a:xfrm>
          <a:prstGeom prst="rect">
            <a:avLst/>
          </a:prstGeom>
        </p:spPr>
      </p:pic>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9" name="Slide Number Placeholder 8"/>
          <p:cNvSpPr>
            <a:spLocks noGrp="1"/>
          </p:cNvSpPr>
          <p:nvPr>
            <p:ph type="sldNum" sz="quarter" idx="12"/>
          </p:nvPr>
        </p:nvSpPr>
        <p:spPr/>
        <p:txBody>
          <a:bodyPr/>
          <a:lstStyle/>
          <a:p>
            <a:fld id="{7E46E34C-DF4F-43C8-9B01-5546C481D7C1}" type="slidenum">
              <a:rPr lang="el-GR" smtClean="0"/>
              <a:t>140</a:t>
            </a:fld>
            <a:endParaRPr lang="el-GR"/>
          </a:p>
        </p:txBody>
      </p:sp>
      <p:sp>
        <p:nvSpPr>
          <p:cNvPr id="11" name="TextBox 10"/>
          <p:cNvSpPr txBox="1"/>
          <p:nvPr/>
        </p:nvSpPr>
        <p:spPr>
          <a:xfrm>
            <a:off x="6372200" y="2996952"/>
            <a:ext cx="748218" cy="400110"/>
          </a:xfrm>
          <a:prstGeom prst="rect">
            <a:avLst/>
          </a:prstGeom>
          <a:noFill/>
        </p:spPr>
        <p:txBody>
          <a:bodyPr wrap="none" rtlCol="0">
            <a:spAutoFit/>
          </a:bodyPr>
          <a:lstStyle/>
          <a:p>
            <a:r>
              <a:rPr lang="en-US" sz="2000" dirty="0" smtClean="0"/>
              <a:t>recall</a:t>
            </a:r>
            <a:endParaRPr lang="en-US" sz="2000" dirty="0">
              <a:solidFill>
                <a:srgbClr val="C00000"/>
              </a:solidFill>
            </a:endParaRPr>
          </a:p>
        </p:txBody>
      </p:sp>
    </p:spTree>
    <p:extLst>
      <p:ext uri="{BB962C8B-B14F-4D97-AF65-F5344CB8AC3E}">
        <p14:creationId xmlns:p14="http://schemas.microsoft.com/office/powerpoint/2010/main" val="172787713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Experiments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80728"/>
            <a:ext cx="9144000" cy="28803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19" y="1412776"/>
            <a:ext cx="5932981" cy="2620873"/>
          </a:xfrm>
          <a:prstGeom prst="rect">
            <a:avLst/>
          </a:prstGeom>
        </p:spPr>
      </p:pic>
      <p:sp>
        <p:nvSpPr>
          <p:cNvPr id="3" name="TextBox 2"/>
          <p:cNvSpPr txBox="1"/>
          <p:nvPr/>
        </p:nvSpPr>
        <p:spPr>
          <a:xfrm>
            <a:off x="6372200" y="2996952"/>
            <a:ext cx="2694264" cy="400110"/>
          </a:xfrm>
          <a:prstGeom prst="rect">
            <a:avLst/>
          </a:prstGeom>
          <a:noFill/>
        </p:spPr>
        <p:txBody>
          <a:bodyPr wrap="none" rtlCol="0">
            <a:spAutoFit/>
          </a:bodyPr>
          <a:lstStyle/>
          <a:p>
            <a:r>
              <a:rPr lang="en-US" sz="2000" dirty="0" smtClean="0"/>
              <a:t>recall almost </a:t>
            </a:r>
            <a:r>
              <a:rPr lang="en-US" sz="2000" dirty="0" smtClean="0">
                <a:solidFill>
                  <a:srgbClr val="C00000"/>
                </a:solidFill>
              </a:rPr>
              <a:t>unaffected</a:t>
            </a:r>
            <a:endParaRPr lang="en-US" sz="2000" dirty="0">
              <a:solidFill>
                <a:srgbClr val="C00000"/>
              </a:solidFill>
            </a:endParaRPr>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9" name="Slide Number Placeholder 8"/>
          <p:cNvSpPr>
            <a:spLocks noGrp="1"/>
          </p:cNvSpPr>
          <p:nvPr>
            <p:ph type="sldNum" sz="quarter" idx="12"/>
          </p:nvPr>
        </p:nvSpPr>
        <p:spPr/>
        <p:txBody>
          <a:bodyPr/>
          <a:lstStyle/>
          <a:p>
            <a:fld id="{7E46E34C-DF4F-43C8-9B01-5546C481D7C1}" type="slidenum">
              <a:rPr lang="el-GR" smtClean="0"/>
              <a:t>141</a:t>
            </a:fld>
            <a:endParaRPr lang="el-GR"/>
          </a:p>
        </p:txBody>
      </p:sp>
      <p:sp>
        <p:nvSpPr>
          <p:cNvPr id="10" name="Right Arrow 9"/>
          <p:cNvSpPr/>
          <p:nvPr/>
        </p:nvSpPr>
        <p:spPr>
          <a:xfrm rot="10800000">
            <a:off x="6202865" y="1567982"/>
            <a:ext cx="654618" cy="297554"/>
          </a:xfrm>
          <a:prstGeom prst="rightArrow">
            <a:avLst>
              <a:gd name="adj1" fmla="val 50000"/>
              <a:gd name="adj2" fmla="val 6731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58479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Experiments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80728"/>
            <a:ext cx="9144000" cy="28803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19" y="1412776"/>
            <a:ext cx="5932981" cy="2620873"/>
          </a:xfrm>
          <a:prstGeom prst="rect">
            <a:avLst/>
          </a:prstGeom>
        </p:spPr>
      </p:pic>
      <p:sp>
        <p:nvSpPr>
          <p:cNvPr id="3" name="TextBox 2"/>
          <p:cNvSpPr txBox="1"/>
          <p:nvPr/>
        </p:nvSpPr>
        <p:spPr>
          <a:xfrm>
            <a:off x="6372200" y="2996952"/>
            <a:ext cx="2694264" cy="400110"/>
          </a:xfrm>
          <a:prstGeom prst="rect">
            <a:avLst/>
          </a:prstGeom>
          <a:noFill/>
        </p:spPr>
        <p:txBody>
          <a:bodyPr wrap="none" rtlCol="0">
            <a:spAutoFit/>
          </a:bodyPr>
          <a:lstStyle/>
          <a:p>
            <a:r>
              <a:rPr lang="en-US" sz="2000" dirty="0" smtClean="0"/>
              <a:t>recall almost </a:t>
            </a:r>
            <a:r>
              <a:rPr lang="en-US" sz="2000" dirty="0" smtClean="0">
                <a:solidFill>
                  <a:srgbClr val="C00000"/>
                </a:solidFill>
              </a:rPr>
              <a:t>unaffected</a:t>
            </a:r>
            <a:endParaRPr lang="en-US" sz="2000" dirty="0">
              <a:solidFill>
                <a:srgbClr val="C00000"/>
              </a:solidFill>
            </a:endParaRPr>
          </a:p>
        </p:txBody>
      </p:sp>
      <p:sp>
        <p:nvSpPr>
          <p:cNvPr id="7" name="TextBox 6"/>
          <p:cNvSpPr txBox="1"/>
          <p:nvPr/>
        </p:nvSpPr>
        <p:spPr>
          <a:xfrm>
            <a:off x="302739" y="5534853"/>
            <a:ext cx="1529586" cy="400110"/>
          </a:xfrm>
          <a:prstGeom prst="rect">
            <a:avLst/>
          </a:prstGeom>
          <a:noFill/>
        </p:spPr>
        <p:txBody>
          <a:bodyPr wrap="none" rtlCol="0">
            <a:spAutoFit/>
          </a:bodyPr>
          <a:lstStyle/>
          <a:p>
            <a:r>
              <a:rPr lang="en-US" sz="2000" dirty="0" smtClean="0"/>
              <a:t>running time</a:t>
            </a:r>
            <a:endParaRPr lang="en-US" sz="2000" dirty="0">
              <a:solidFill>
                <a:srgbClr val="C00000"/>
              </a:solidFill>
            </a:endParaRPr>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9" name="Slide Number Placeholder 8"/>
          <p:cNvSpPr>
            <a:spLocks noGrp="1"/>
          </p:cNvSpPr>
          <p:nvPr>
            <p:ph type="sldNum" sz="quarter" idx="12"/>
          </p:nvPr>
        </p:nvSpPr>
        <p:spPr/>
        <p:txBody>
          <a:bodyPr/>
          <a:lstStyle/>
          <a:p>
            <a:fld id="{7E46E34C-DF4F-43C8-9B01-5546C481D7C1}" type="slidenum">
              <a:rPr lang="el-GR" smtClean="0"/>
              <a:t>142</a:t>
            </a:fld>
            <a:endParaRPr lang="el-G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888" y="4131743"/>
            <a:ext cx="5580112" cy="2708920"/>
          </a:xfrm>
          <a:prstGeom prst="rect">
            <a:avLst/>
          </a:prstGeom>
        </p:spPr>
      </p:pic>
      <p:sp>
        <p:nvSpPr>
          <p:cNvPr id="10" name="Right Arrow 9"/>
          <p:cNvSpPr/>
          <p:nvPr/>
        </p:nvSpPr>
        <p:spPr>
          <a:xfrm rot="10800000">
            <a:off x="6202865" y="1567982"/>
            <a:ext cx="654618" cy="297554"/>
          </a:xfrm>
          <a:prstGeom prst="rightArrow">
            <a:avLst>
              <a:gd name="adj1" fmla="val 50000"/>
              <a:gd name="adj2" fmla="val 6731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91978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Experiments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80728"/>
            <a:ext cx="9144000" cy="28803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19" y="1412776"/>
            <a:ext cx="5932981" cy="2620873"/>
          </a:xfrm>
          <a:prstGeom prst="rect">
            <a:avLst/>
          </a:prstGeom>
        </p:spPr>
      </p:pic>
      <p:sp>
        <p:nvSpPr>
          <p:cNvPr id="3" name="TextBox 2"/>
          <p:cNvSpPr txBox="1"/>
          <p:nvPr/>
        </p:nvSpPr>
        <p:spPr>
          <a:xfrm>
            <a:off x="6372200" y="2996952"/>
            <a:ext cx="2694264" cy="400110"/>
          </a:xfrm>
          <a:prstGeom prst="rect">
            <a:avLst/>
          </a:prstGeom>
          <a:noFill/>
        </p:spPr>
        <p:txBody>
          <a:bodyPr wrap="none" rtlCol="0">
            <a:spAutoFit/>
          </a:bodyPr>
          <a:lstStyle/>
          <a:p>
            <a:r>
              <a:rPr lang="en-US" sz="2000" dirty="0" smtClean="0"/>
              <a:t>recall almost </a:t>
            </a:r>
            <a:r>
              <a:rPr lang="en-US" sz="2000" dirty="0" smtClean="0">
                <a:solidFill>
                  <a:srgbClr val="C00000"/>
                </a:solidFill>
              </a:rPr>
              <a:t>unaffected</a:t>
            </a:r>
            <a:endParaRPr lang="en-US" sz="2000" dirty="0">
              <a:solidFill>
                <a:srgbClr val="C00000"/>
              </a:solidFill>
            </a:endParaRPr>
          </a:p>
        </p:txBody>
      </p:sp>
      <p:sp>
        <p:nvSpPr>
          <p:cNvPr id="7" name="TextBox 6"/>
          <p:cNvSpPr txBox="1"/>
          <p:nvPr/>
        </p:nvSpPr>
        <p:spPr>
          <a:xfrm>
            <a:off x="302739" y="5534853"/>
            <a:ext cx="3261149" cy="707886"/>
          </a:xfrm>
          <a:prstGeom prst="rect">
            <a:avLst/>
          </a:prstGeom>
          <a:noFill/>
        </p:spPr>
        <p:txBody>
          <a:bodyPr wrap="none" rtlCol="0">
            <a:spAutoFit/>
          </a:bodyPr>
          <a:lstStyle/>
          <a:p>
            <a:r>
              <a:rPr lang="en-US" sz="2000" dirty="0" smtClean="0"/>
              <a:t>running time up to </a:t>
            </a:r>
            <a:r>
              <a:rPr lang="en-US" sz="2000" dirty="0" smtClean="0">
                <a:solidFill>
                  <a:srgbClr val="C00000"/>
                </a:solidFill>
              </a:rPr>
              <a:t>6x faster</a:t>
            </a:r>
          </a:p>
          <a:p>
            <a:r>
              <a:rPr lang="en-US" sz="2000" dirty="0" smtClean="0"/>
              <a:t>(than original meta-blocking)</a:t>
            </a:r>
            <a:r>
              <a:rPr lang="en-US" sz="2000" dirty="0" smtClean="0">
                <a:solidFill>
                  <a:srgbClr val="C00000"/>
                </a:solidFill>
              </a:rPr>
              <a:t> </a:t>
            </a:r>
            <a:endParaRPr lang="en-US" sz="2000" dirty="0">
              <a:solidFill>
                <a:srgbClr val="C00000"/>
              </a:solidFill>
            </a:endParaRPr>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9" name="Slide Number Placeholder 8"/>
          <p:cNvSpPr>
            <a:spLocks noGrp="1"/>
          </p:cNvSpPr>
          <p:nvPr>
            <p:ph type="sldNum" sz="quarter" idx="12"/>
          </p:nvPr>
        </p:nvSpPr>
        <p:spPr/>
        <p:txBody>
          <a:bodyPr/>
          <a:lstStyle/>
          <a:p>
            <a:fld id="{7E46E34C-DF4F-43C8-9B01-5546C481D7C1}" type="slidenum">
              <a:rPr lang="el-GR" smtClean="0"/>
              <a:t>143</a:t>
            </a:fld>
            <a:endParaRPr lang="el-G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888" y="4131743"/>
            <a:ext cx="5580112" cy="2708920"/>
          </a:xfrm>
          <a:prstGeom prst="rect">
            <a:avLst/>
          </a:prstGeom>
        </p:spPr>
      </p:pic>
      <p:sp>
        <p:nvSpPr>
          <p:cNvPr id="10" name="Right Arrow 9"/>
          <p:cNvSpPr/>
          <p:nvPr/>
        </p:nvSpPr>
        <p:spPr>
          <a:xfrm rot="10800000">
            <a:off x="6202865" y="1567982"/>
            <a:ext cx="654618" cy="297554"/>
          </a:xfrm>
          <a:prstGeom prst="rightArrow">
            <a:avLst>
              <a:gd name="adj1" fmla="val 50000"/>
              <a:gd name="adj2" fmla="val 6731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a:off x="4139952" y="6165304"/>
            <a:ext cx="492651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91616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6915"/>
            <a:ext cx="9144000" cy="721079"/>
          </a:xfrm>
        </p:spPr>
        <p:txBody>
          <a:bodyPr>
            <a:noAutofit/>
          </a:bodyPr>
          <a:lstStyle/>
          <a:p>
            <a:r>
              <a:rPr lang="en-US" sz="4000" dirty="0" smtClean="0"/>
              <a:t>BLOSS </a:t>
            </a:r>
            <a:r>
              <a:rPr lang="pt-BR" sz="2000" dirty="0" smtClean="0"/>
              <a:t>[</a:t>
            </a:r>
            <a:r>
              <a:rPr lang="it-IT" sz="2000" dirty="0"/>
              <a:t>Dal Bianco et al., Information Systems, 2018</a:t>
            </a:r>
            <a:r>
              <a:rPr lang="it-IT" sz="2000" dirty="0" smtClean="0"/>
              <a:t>]</a:t>
            </a:r>
            <a:endParaRPr lang="en-US" sz="2200" dirty="0"/>
          </a:p>
        </p:txBody>
      </p:sp>
      <p:sp>
        <p:nvSpPr>
          <p:cNvPr id="3" name="Content Placeholder 2"/>
          <p:cNvSpPr>
            <a:spLocks noGrp="1"/>
          </p:cNvSpPr>
          <p:nvPr>
            <p:ph sz="quarter" idx="4294967295"/>
          </p:nvPr>
        </p:nvSpPr>
        <p:spPr>
          <a:xfrm>
            <a:off x="467545" y="980728"/>
            <a:ext cx="8208912" cy="5499709"/>
          </a:xfrm>
        </p:spPr>
        <p:txBody>
          <a:bodyPr>
            <a:noAutofit/>
          </a:bodyPr>
          <a:lstStyle/>
          <a:p>
            <a:pPr marL="0" indent="0">
              <a:buNone/>
            </a:pPr>
            <a:endParaRPr lang="en-US" sz="2400" dirty="0" smtClean="0"/>
          </a:p>
          <a:p>
            <a:pPr marL="0" indent="0">
              <a:buNone/>
            </a:pPr>
            <a:r>
              <a:rPr lang="en-US" sz="2400" dirty="0" smtClean="0"/>
              <a:t>Goal:</a:t>
            </a:r>
          </a:p>
          <a:p>
            <a:pPr marL="0" indent="0" defTabSz="688975">
              <a:buNone/>
            </a:pPr>
            <a:r>
              <a:rPr lang="en-US" sz="2400" dirty="0" smtClean="0"/>
              <a:t>	minimize the labelling effort </a:t>
            </a:r>
            <a:br>
              <a:rPr lang="en-US" sz="2400" dirty="0" smtClean="0"/>
            </a:br>
            <a:r>
              <a:rPr lang="en-US" sz="2400" dirty="0" smtClean="0"/>
              <a:t>	for training Supervised Meta-blocking</a:t>
            </a:r>
          </a:p>
          <a:p>
            <a:pPr marL="0" indent="0" defTabSz="688975">
              <a:buNone/>
            </a:pPr>
            <a:endParaRPr lang="en-US" sz="2400" dirty="0" smtClean="0"/>
          </a:p>
          <a:p>
            <a:pPr marL="0" indent="0" defTabSz="688975">
              <a:buNone/>
            </a:pPr>
            <a:r>
              <a:rPr lang="en-US" sz="2400" dirty="0" smtClean="0"/>
              <a:t>Solution:</a:t>
            </a:r>
          </a:p>
          <a:p>
            <a:pPr marL="0" indent="0" defTabSz="688975">
              <a:buNone/>
            </a:pPr>
            <a:r>
              <a:rPr lang="en-US" sz="2400" dirty="0" smtClean="0"/>
              <a:t>	meta-</a:t>
            </a:r>
            <a:r>
              <a:rPr lang="en-US" sz="2400" b="1" dirty="0" err="1" smtClean="0"/>
              <a:t>BLO</a:t>
            </a:r>
            <a:r>
              <a:rPr lang="en-US" sz="2400" dirty="0" err="1" smtClean="0"/>
              <a:t>cking</a:t>
            </a:r>
            <a:r>
              <a:rPr lang="en-US" sz="2400" dirty="0" smtClean="0"/>
              <a:t> </a:t>
            </a:r>
            <a:r>
              <a:rPr lang="en-US" sz="2400" b="1" dirty="0"/>
              <a:t>S</a:t>
            </a:r>
            <a:r>
              <a:rPr lang="en-US" sz="2400" dirty="0"/>
              <a:t>ampling </a:t>
            </a:r>
            <a:r>
              <a:rPr lang="en-US" sz="2400" b="1" dirty="0"/>
              <a:t>S</a:t>
            </a:r>
            <a:r>
              <a:rPr lang="en-US" sz="2400" dirty="0"/>
              <a:t>election</a:t>
            </a:r>
            <a:endParaRPr lang="en-US" sz="2400" dirty="0" smtClean="0"/>
          </a:p>
          <a:p>
            <a:pPr marL="0" indent="0" defTabSz="688975">
              <a:buNone/>
            </a:pPr>
            <a:r>
              <a:rPr lang="en-US" sz="2400" dirty="0"/>
              <a:t>	</a:t>
            </a:r>
            <a:r>
              <a:rPr lang="en-US" sz="2400" dirty="0" smtClean="0"/>
              <a:t>- involves a novel </a:t>
            </a:r>
            <a:r>
              <a:rPr lang="en-US" sz="2400" dirty="0" smtClean="0">
                <a:solidFill>
                  <a:srgbClr val="C00000"/>
                </a:solidFill>
              </a:rPr>
              <a:t>sampling</a:t>
            </a:r>
            <a:r>
              <a:rPr lang="en-US" sz="2400" dirty="0" smtClean="0"/>
              <a:t> methodology </a:t>
            </a:r>
          </a:p>
          <a:p>
            <a:pPr marL="0" indent="0" defTabSz="688975">
              <a:buNone/>
            </a:pPr>
            <a:r>
              <a:rPr lang="en-US" sz="2400" dirty="0"/>
              <a:t>	</a:t>
            </a:r>
            <a:r>
              <a:rPr lang="en-US" sz="2400" dirty="0" smtClean="0"/>
              <a:t>- combines it with </a:t>
            </a:r>
            <a:r>
              <a:rPr lang="en-US" sz="2400" dirty="0" smtClean="0">
                <a:solidFill>
                  <a:srgbClr val="C00000"/>
                </a:solidFill>
              </a:rPr>
              <a:t>active </a:t>
            </a:r>
            <a:r>
              <a:rPr lang="en-US" sz="2400" dirty="0">
                <a:solidFill>
                  <a:srgbClr val="C00000"/>
                </a:solidFill>
              </a:rPr>
              <a:t>learning </a:t>
            </a:r>
            <a:endParaRPr lang="en-US" sz="2400" dirty="0" smtClean="0">
              <a:solidFill>
                <a:srgbClr val="C00000"/>
              </a:solidFill>
            </a:endParaRPr>
          </a:p>
          <a:p>
            <a:pPr marL="0" indent="0" defTabSz="688975">
              <a:buNone/>
            </a:pPr>
            <a:endParaRPr lang="en-US" sz="2400" dirty="0" smtClean="0"/>
          </a:p>
          <a:p>
            <a:pPr marL="0" indent="0">
              <a:buNone/>
            </a:pPr>
            <a:r>
              <a:rPr lang="en-US" sz="2400" dirty="0" smtClean="0"/>
              <a:t>Key feature:</a:t>
            </a:r>
            <a:endParaRPr lang="en-US" sz="2400" dirty="0"/>
          </a:p>
          <a:p>
            <a:pPr marL="903288"/>
            <a:r>
              <a:rPr lang="en-US" sz="2400" dirty="0" smtClean="0"/>
              <a:t>removes </a:t>
            </a:r>
            <a:r>
              <a:rPr lang="en-US" sz="2400" dirty="0" smtClean="0">
                <a:solidFill>
                  <a:srgbClr val="C00000"/>
                </a:solidFill>
              </a:rPr>
              <a:t>outliers</a:t>
            </a:r>
            <a:r>
              <a:rPr lang="en-US" sz="2400" dirty="0" smtClean="0"/>
              <a:t> to improve recall</a:t>
            </a:r>
            <a:endParaRPr lang="en-US" sz="24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144</a:t>
            </a:fld>
            <a:endParaRPr lang="el-GR"/>
          </a:p>
        </p:txBody>
      </p:sp>
      <p:sp>
        <p:nvSpPr>
          <p:cNvPr id="6"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a:solidFill>
                  <a:schemeClr val="tx1"/>
                </a:solidFill>
              </a:rPr>
              <a:t>Guilherme</a:t>
            </a:r>
            <a:r>
              <a:rPr lang="en-US" sz="1400" b="1" dirty="0">
                <a:solidFill>
                  <a:schemeClr val="tx1"/>
                </a:solidFill>
              </a:rPr>
              <a:t> Dal Bianco</a:t>
            </a:r>
          </a:p>
        </p:txBody>
      </p:sp>
    </p:spTree>
    <p:extLst>
      <p:ext uri="{BB962C8B-B14F-4D97-AF65-F5344CB8AC3E}">
        <p14:creationId xmlns:p14="http://schemas.microsoft.com/office/powerpoint/2010/main" val="193836724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6915"/>
            <a:ext cx="9144000" cy="721079"/>
          </a:xfrm>
        </p:spPr>
        <p:txBody>
          <a:bodyPr>
            <a:noAutofit/>
          </a:bodyPr>
          <a:lstStyle/>
          <a:p>
            <a:r>
              <a:rPr lang="en-US" sz="4000" dirty="0" smtClean="0"/>
              <a:t>BLOSS</a:t>
            </a:r>
            <a:r>
              <a:rPr lang="el-GR" sz="4000" dirty="0"/>
              <a:t> </a:t>
            </a:r>
            <a:r>
              <a:rPr lang="en-US" sz="4000" dirty="0" smtClean="0"/>
              <a:t>Outline </a:t>
            </a:r>
            <a:endParaRPr lang="en-US" sz="2200" dirty="0"/>
          </a:p>
        </p:txBody>
      </p:sp>
      <p:sp>
        <p:nvSpPr>
          <p:cNvPr id="3" name="Content Placeholder 2"/>
          <p:cNvSpPr>
            <a:spLocks noGrp="1"/>
          </p:cNvSpPr>
          <p:nvPr>
            <p:ph sz="quarter" idx="4294967295"/>
          </p:nvPr>
        </p:nvSpPr>
        <p:spPr>
          <a:xfrm>
            <a:off x="467545" y="980728"/>
            <a:ext cx="8208912" cy="5499709"/>
          </a:xfrm>
        </p:spPr>
        <p:txBody>
          <a:bodyPr>
            <a:noAutofit/>
          </a:bodyPr>
          <a:lstStyle/>
          <a:p>
            <a:pPr marL="0" indent="0">
              <a:buNone/>
            </a:pPr>
            <a:r>
              <a:rPr lang="en-US" sz="2400" dirty="0" smtClean="0"/>
              <a:t>It comprises three steps:</a:t>
            </a:r>
          </a:p>
          <a:p>
            <a:pPr marL="0" indent="0">
              <a:buNone/>
            </a:pPr>
            <a:endParaRPr lang="en-US" sz="2400" dirty="0" smtClean="0"/>
          </a:p>
          <a:p>
            <a:pPr marL="457200" indent="-457200">
              <a:buFont typeface="+mj-lt"/>
              <a:buAutoNum type="arabicPeriod"/>
            </a:pPr>
            <a:r>
              <a:rPr lang="en-US" sz="2400" dirty="0"/>
              <a:t>Definition of Similarity Levels and </a:t>
            </a:r>
            <a:r>
              <a:rPr lang="en-US" sz="2400" dirty="0" smtClean="0"/>
              <a:t>Random Sampling</a:t>
            </a:r>
          </a:p>
          <a:p>
            <a:pPr marL="857250" lvl="1" indent="-457200"/>
            <a:r>
              <a:rPr lang="en-US" sz="2000" dirty="0" smtClean="0"/>
              <a:t>pre-selects candidate </a:t>
            </a:r>
            <a:r>
              <a:rPr lang="en-US" sz="2000" dirty="0"/>
              <a:t>pairs using a metric that </a:t>
            </a:r>
            <a:r>
              <a:rPr lang="en-US" sz="2000" dirty="0" smtClean="0"/>
              <a:t>assesses the </a:t>
            </a:r>
            <a:r>
              <a:rPr lang="en-US" sz="2000" dirty="0"/>
              <a:t>potential of a pair being a </a:t>
            </a:r>
            <a:r>
              <a:rPr lang="en-US" sz="2000" dirty="0" smtClean="0"/>
              <a:t>match</a:t>
            </a:r>
          </a:p>
          <a:p>
            <a:pPr marL="857250" lvl="1" indent="-457200"/>
            <a:r>
              <a:rPr lang="en-US" sz="2000" dirty="0" smtClean="0"/>
              <a:t>level-based sampling ensures diversity</a:t>
            </a:r>
          </a:p>
          <a:p>
            <a:pPr marL="400050" lvl="1" indent="0">
              <a:buNone/>
            </a:pPr>
            <a:endParaRPr lang="en-US" sz="2000" dirty="0" smtClean="0"/>
          </a:p>
          <a:p>
            <a:pPr marL="457200" indent="-457200">
              <a:buFont typeface="+mj-lt"/>
              <a:buAutoNum type="arabicPeriod"/>
            </a:pPr>
            <a:r>
              <a:rPr lang="en-US" sz="2400" dirty="0"/>
              <a:t>Selection of Pairs for </a:t>
            </a:r>
            <a:r>
              <a:rPr lang="en-US" sz="2400" dirty="0" smtClean="0"/>
              <a:t>Labeling</a:t>
            </a:r>
          </a:p>
          <a:p>
            <a:pPr marL="857250" lvl="1" indent="-457200"/>
            <a:r>
              <a:rPr lang="en-US" sz="2000" dirty="0" smtClean="0"/>
              <a:t>applies active </a:t>
            </a:r>
            <a:r>
              <a:rPr lang="en-US" sz="2000" dirty="0"/>
              <a:t>learning </a:t>
            </a:r>
            <a:r>
              <a:rPr lang="en-US" sz="2000" dirty="0" smtClean="0"/>
              <a:t>applied </a:t>
            </a:r>
            <a:r>
              <a:rPr lang="en-US" sz="2000" dirty="0"/>
              <a:t>to the pre-selected </a:t>
            </a:r>
            <a:r>
              <a:rPr lang="en-US" sz="2000" dirty="0" smtClean="0"/>
              <a:t>pairs</a:t>
            </a:r>
          </a:p>
          <a:p>
            <a:pPr marL="400050" lvl="1" indent="0">
              <a:buNone/>
            </a:pPr>
            <a:endParaRPr lang="en-US" sz="2000" dirty="0" smtClean="0"/>
          </a:p>
          <a:p>
            <a:pPr marL="457200" indent="-457200">
              <a:buFont typeface="+mj-lt"/>
              <a:buAutoNum type="arabicPeriod"/>
            </a:pPr>
            <a:r>
              <a:rPr lang="en-US" sz="2400" dirty="0"/>
              <a:t>Pruning Non-Matching </a:t>
            </a:r>
            <a:r>
              <a:rPr lang="en-US" sz="2400" dirty="0" smtClean="0"/>
              <a:t>Outliers</a:t>
            </a:r>
          </a:p>
          <a:p>
            <a:pPr marL="857250" lvl="1" indent="-457200"/>
            <a:r>
              <a:rPr lang="en-US" sz="2000" dirty="0" smtClean="0"/>
              <a:t>filters </a:t>
            </a:r>
            <a:r>
              <a:rPr lang="en-US" sz="2000" dirty="0"/>
              <a:t>out noisy non-matching </a:t>
            </a:r>
            <a:r>
              <a:rPr lang="en-US" sz="2000" dirty="0" smtClean="0"/>
              <a:t>pairs that have been </a:t>
            </a:r>
            <a:r>
              <a:rPr lang="en-US" sz="2000" dirty="0"/>
              <a:t>labeled</a:t>
            </a:r>
            <a:endParaRPr lang="en-US" sz="2000" dirty="0" smtClean="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a:xfrm>
            <a:off x="6974904" y="6520259"/>
            <a:ext cx="2133600" cy="365125"/>
          </a:xfrm>
        </p:spPr>
        <p:txBody>
          <a:bodyPr/>
          <a:lstStyle/>
          <a:p>
            <a:fld id="{7E46E34C-DF4F-43C8-9B01-5546C481D7C1}" type="slidenum">
              <a:rPr lang="el-GR" smtClean="0"/>
              <a:t>145</a:t>
            </a:fld>
            <a:endParaRPr lang="el-GR" dirty="0"/>
          </a:p>
        </p:txBody>
      </p:sp>
      <p:sp>
        <p:nvSpPr>
          <p:cNvPr id="6"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a:solidFill>
                  <a:schemeClr val="tx1"/>
                </a:solidFill>
              </a:rPr>
              <a:t>Guilherme</a:t>
            </a:r>
            <a:r>
              <a:rPr lang="en-US" sz="1400" b="1" dirty="0">
                <a:solidFill>
                  <a:schemeClr val="tx1"/>
                </a:solidFill>
              </a:rPr>
              <a:t> Dal Bianco</a:t>
            </a:r>
          </a:p>
        </p:txBody>
      </p:sp>
    </p:spTree>
    <p:extLst>
      <p:ext uri="{BB962C8B-B14F-4D97-AF65-F5344CB8AC3E}">
        <p14:creationId xmlns:p14="http://schemas.microsoft.com/office/powerpoint/2010/main" val="16510168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3496984" y="4273060"/>
            <a:ext cx="373800" cy="596100"/>
          </a:xfrm>
          <a:prstGeom prst="brace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5" name="Shape 135"/>
          <p:cNvSpPr/>
          <p:nvPr/>
        </p:nvSpPr>
        <p:spPr>
          <a:xfrm>
            <a:off x="3496984" y="5137156"/>
            <a:ext cx="373800" cy="596100"/>
          </a:xfrm>
          <a:prstGeom prst="brace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37" name="Shape 137"/>
          <p:cNvSpPr/>
          <p:nvPr/>
        </p:nvSpPr>
        <p:spPr>
          <a:xfrm>
            <a:off x="1048895" y="2206950"/>
            <a:ext cx="2448089" cy="527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pt-BR" dirty="0" smtClean="0"/>
              <a:t>Group candidate pairs</a:t>
            </a:r>
          </a:p>
          <a:p>
            <a:r>
              <a:rPr lang="pt-BR" dirty="0" smtClean="0"/>
              <a:t>into </a:t>
            </a:r>
            <a:r>
              <a:rPr lang="pt-BR" b="1" dirty="0" smtClean="0">
                <a:solidFill>
                  <a:srgbClr val="C00000"/>
                </a:solidFill>
              </a:rPr>
              <a:t>L</a:t>
            </a:r>
            <a:r>
              <a:rPr lang="pt-BR" dirty="0" smtClean="0"/>
              <a:t> layers</a:t>
            </a:r>
            <a:endParaRPr dirty="0"/>
          </a:p>
        </p:txBody>
      </p:sp>
      <p:sp>
        <p:nvSpPr>
          <p:cNvPr id="138" name="Shape 138"/>
          <p:cNvSpPr/>
          <p:nvPr/>
        </p:nvSpPr>
        <p:spPr>
          <a:xfrm>
            <a:off x="5437009" y="2206950"/>
            <a:ext cx="2813700" cy="527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pt-BR" dirty="0"/>
              <a:t>Random selection </a:t>
            </a:r>
            <a:r>
              <a:rPr lang="pt-BR" b="1" dirty="0">
                <a:solidFill>
                  <a:srgbClr val="C00000"/>
                </a:solidFill>
              </a:rPr>
              <a:t>N</a:t>
            </a:r>
            <a:r>
              <a:rPr lang="pt-BR" dirty="0"/>
              <a:t> pairs inside each level</a:t>
            </a:r>
            <a:endParaRPr dirty="0"/>
          </a:p>
        </p:txBody>
      </p:sp>
      <p:cxnSp>
        <p:nvCxnSpPr>
          <p:cNvPr id="139" name="Shape 139"/>
          <p:cNvCxnSpPr>
            <a:stCxn id="137" idx="3"/>
            <a:endCxn id="138" idx="1"/>
          </p:cNvCxnSpPr>
          <p:nvPr/>
        </p:nvCxnSpPr>
        <p:spPr>
          <a:xfrm>
            <a:off x="3496984" y="2470650"/>
            <a:ext cx="1940025" cy="0"/>
          </a:xfrm>
          <a:prstGeom prst="straightConnector1">
            <a:avLst/>
          </a:prstGeom>
          <a:noFill/>
          <a:ln w="9525" cap="flat" cmpd="sng">
            <a:solidFill>
              <a:schemeClr val="dk2"/>
            </a:solidFill>
            <a:prstDash val="solid"/>
            <a:round/>
            <a:headEnd type="none" w="med" len="med"/>
            <a:tailEnd type="triangle" w="med" len="med"/>
          </a:ln>
        </p:spPr>
      </p:cxnSp>
      <p:sp>
        <p:nvSpPr>
          <p:cNvPr id="140" name="Shape 140"/>
          <p:cNvSpPr/>
          <p:nvPr/>
        </p:nvSpPr>
        <p:spPr>
          <a:xfrm>
            <a:off x="3496984" y="3408964"/>
            <a:ext cx="373800" cy="596100"/>
          </a:xfrm>
          <a:prstGeom prst="brace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aphicFrame>
        <p:nvGraphicFramePr>
          <p:cNvPr id="141" name="Shape 141"/>
          <p:cNvGraphicFramePr/>
          <p:nvPr>
            <p:extLst>
              <p:ext uri="{D42A27DB-BD31-4B8C-83A1-F6EECF244321}">
                <p14:modId xmlns:p14="http://schemas.microsoft.com/office/powerpoint/2010/main" val="749444787"/>
              </p:ext>
            </p:extLst>
          </p:nvPr>
        </p:nvGraphicFramePr>
        <p:xfrm>
          <a:off x="395536" y="2791825"/>
          <a:ext cx="3295523" cy="3200190"/>
        </p:xfrm>
        <a:graphic>
          <a:graphicData uri="http://schemas.openxmlformats.org/drawingml/2006/table">
            <a:tbl>
              <a:tblPr>
                <a:noFill/>
              </a:tblPr>
              <a:tblGrid>
                <a:gridCol w="1008112"/>
                <a:gridCol w="1080120"/>
                <a:gridCol w="1207291"/>
              </a:tblGrid>
              <a:tr h="393475">
                <a:tc>
                  <a:txBody>
                    <a:bodyPr/>
                    <a:lstStyle/>
                    <a:p>
                      <a:pPr marL="0" lvl="0" indent="0" rtl="0">
                        <a:spcBef>
                          <a:spcPts val="0"/>
                        </a:spcBef>
                        <a:spcAft>
                          <a:spcPts val="0"/>
                        </a:spcAft>
                        <a:buNone/>
                      </a:pPr>
                      <a:r>
                        <a:rPr lang="en-US" sz="1800" b="1" dirty="0" smtClean="0">
                          <a:solidFill>
                            <a:srgbClr val="C00000"/>
                          </a:solidFill>
                        </a:rPr>
                        <a:t>CF_IBF</a:t>
                      </a:r>
                      <a:endParaRPr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rtl="0">
                        <a:spcBef>
                          <a:spcPts val="0"/>
                        </a:spcBef>
                        <a:spcAft>
                          <a:spcPts val="0"/>
                        </a:spcAft>
                        <a:buNone/>
                      </a:pPr>
                      <a:r>
                        <a:rPr lang="pt-BR" dirty="0" smtClean="0"/>
                        <a:t>Entity 1</a:t>
                      </a:r>
                      <a:endParaRPr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rtl="0">
                        <a:spcBef>
                          <a:spcPts val="0"/>
                        </a:spcBef>
                        <a:spcAft>
                          <a:spcPts val="0"/>
                        </a:spcAft>
                        <a:buNone/>
                      </a:pPr>
                      <a:r>
                        <a:rPr lang="pt-BR" dirty="0" smtClean="0"/>
                        <a:t>Entity 2</a:t>
                      </a:r>
                      <a:endParaRPr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r h="382050">
                <a:tc>
                  <a:txBody>
                    <a:bodyPr/>
                    <a:lstStyle/>
                    <a:p>
                      <a:pPr marL="0" lvl="0" indent="0" rtl="0">
                        <a:spcBef>
                          <a:spcPts val="0"/>
                        </a:spcBef>
                        <a:spcAft>
                          <a:spcPts val="0"/>
                        </a:spcAft>
                        <a:buNone/>
                      </a:pPr>
                      <a:r>
                        <a:rPr lang="pt-BR"/>
                        <a:t>30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c>
                  <a:txBody>
                    <a:bodyPr/>
                    <a:lstStyle/>
                    <a:p>
                      <a:pPr marL="0" lvl="0" indent="0" rtl="0">
                        <a:spcBef>
                          <a:spcPts val="0"/>
                        </a:spcBef>
                        <a:spcAft>
                          <a:spcPts val="0"/>
                        </a:spcAft>
                        <a:buNone/>
                      </a:pPr>
                      <a:r>
                        <a:rPr lang="pt-BR" b="1"/>
                        <a:t>A</a:t>
                      </a:r>
                      <a:r>
                        <a:rPr lang="pt-BR"/>
                        <a:t> B C D</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c>
                  <a:txBody>
                    <a:bodyPr/>
                    <a:lstStyle/>
                    <a:p>
                      <a:pPr marL="0" lvl="0" indent="0" rtl="0">
                        <a:spcBef>
                          <a:spcPts val="0"/>
                        </a:spcBef>
                        <a:spcAft>
                          <a:spcPts val="0"/>
                        </a:spcAft>
                        <a:buNone/>
                      </a:pPr>
                      <a:r>
                        <a:rPr lang="pt-BR" b="1"/>
                        <a:t>A</a:t>
                      </a:r>
                      <a:r>
                        <a:rPr lang="pt-BR"/>
                        <a:t> E F G</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r>
              <a:tr h="382050">
                <a:tc>
                  <a:txBody>
                    <a:bodyPr/>
                    <a:lstStyle/>
                    <a:p>
                      <a:pPr marL="0" lvl="0" indent="0" rtl="0">
                        <a:spcBef>
                          <a:spcPts val="0"/>
                        </a:spcBef>
                        <a:spcAft>
                          <a:spcPts val="0"/>
                        </a:spcAft>
                        <a:buNone/>
                      </a:pPr>
                      <a:r>
                        <a:rPr lang="pt-BR"/>
                        <a:t>30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c>
                  <a:txBody>
                    <a:bodyPr/>
                    <a:lstStyle/>
                    <a:p>
                      <a:pPr marL="0" lvl="0" indent="0" rtl="0">
                        <a:spcBef>
                          <a:spcPts val="0"/>
                        </a:spcBef>
                        <a:spcAft>
                          <a:spcPts val="0"/>
                        </a:spcAft>
                        <a:buNone/>
                      </a:pPr>
                      <a:r>
                        <a:rPr lang="pt-BR" dirty="0"/>
                        <a:t>C T </a:t>
                      </a:r>
                      <a:r>
                        <a:rPr lang="pt-BR" b="1" dirty="0"/>
                        <a:t>U</a:t>
                      </a:r>
                      <a:r>
                        <a:rPr lang="pt-BR" dirty="0"/>
                        <a:t> </a:t>
                      </a:r>
                      <a:r>
                        <a:rPr lang="pt-BR" dirty="0" smtClean="0"/>
                        <a:t>Z</a:t>
                      </a:r>
                      <a:endParaRPr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c>
                  <a:txBody>
                    <a:bodyPr/>
                    <a:lstStyle/>
                    <a:p>
                      <a:pPr marL="0" lvl="0" indent="0" rtl="0">
                        <a:spcBef>
                          <a:spcPts val="0"/>
                        </a:spcBef>
                        <a:spcAft>
                          <a:spcPts val="0"/>
                        </a:spcAft>
                        <a:buNone/>
                      </a:pPr>
                      <a:r>
                        <a:rPr lang="pt-BR"/>
                        <a:t>E W </a:t>
                      </a:r>
                      <a:r>
                        <a:rPr lang="pt-BR" b="1"/>
                        <a:t>U</a:t>
                      </a:r>
                      <a:r>
                        <a:rPr lang="pt-BR"/>
                        <a:t> V</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r>
              <a:tr h="382050">
                <a:tc>
                  <a:txBody>
                    <a:bodyPr/>
                    <a:lstStyle/>
                    <a:p>
                      <a:pPr marL="0" lvl="0" indent="0" rtl="0">
                        <a:spcBef>
                          <a:spcPts val="0"/>
                        </a:spcBef>
                        <a:spcAft>
                          <a:spcPts val="0"/>
                        </a:spcAft>
                        <a:buNone/>
                      </a:pPr>
                      <a:r>
                        <a:rPr lang="pt-BR"/>
                        <a:t>80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3C47D"/>
                    </a:solidFill>
                  </a:tcPr>
                </a:tc>
                <a:tc>
                  <a:txBody>
                    <a:bodyPr/>
                    <a:lstStyle/>
                    <a:p>
                      <a:pPr marL="0" lvl="0" indent="0" rtl="0">
                        <a:spcBef>
                          <a:spcPts val="0"/>
                        </a:spcBef>
                        <a:spcAft>
                          <a:spcPts val="0"/>
                        </a:spcAft>
                        <a:buNone/>
                      </a:pPr>
                      <a:r>
                        <a:rPr lang="pt-BR" b="1" dirty="0"/>
                        <a:t>A</a:t>
                      </a:r>
                      <a:r>
                        <a:rPr lang="pt-BR" dirty="0"/>
                        <a:t> I V </a:t>
                      </a:r>
                      <a:r>
                        <a:rPr lang="pt-BR" b="1" dirty="0"/>
                        <a:t>X</a:t>
                      </a:r>
                      <a:endParaRPr b="1"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3C47D"/>
                    </a:solidFill>
                  </a:tcPr>
                </a:tc>
                <a:tc>
                  <a:txBody>
                    <a:bodyPr/>
                    <a:lstStyle/>
                    <a:p>
                      <a:pPr marL="0" lvl="0" indent="0" rtl="0">
                        <a:spcBef>
                          <a:spcPts val="0"/>
                        </a:spcBef>
                        <a:spcAft>
                          <a:spcPts val="0"/>
                        </a:spcAft>
                        <a:buNone/>
                      </a:pPr>
                      <a:r>
                        <a:rPr lang="pt-BR" b="1"/>
                        <a:t>A</a:t>
                      </a:r>
                      <a:r>
                        <a:rPr lang="pt-BR"/>
                        <a:t> E P </a:t>
                      </a:r>
                      <a:r>
                        <a:rPr lang="pt-BR" b="1"/>
                        <a:t>X</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3C47D"/>
                    </a:solidFill>
                  </a:tcPr>
                </a:tc>
              </a:tr>
              <a:tr h="382050">
                <a:tc>
                  <a:txBody>
                    <a:bodyPr/>
                    <a:lstStyle/>
                    <a:p>
                      <a:pPr marL="0" lvl="0" indent="0" rtl="0">
                        <a:spcBef>
                          <a:spcPts val="0"/>
                        </a:spcBef>
                        <a:spcAft>
                          <a:spcPts val="0"/>
                        </a:spcAft>
                        <a:buNone/>
                      </a:pPr>
                      <a:r>
                        <a:rPr lang="pt-BR"/>
                        <a:t>80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3C47D"/>
                    </a:solidFill>
                  </a:tcPr>
                </a:tc>
                <a:tc>
                  <a:txBody>
                    <a:bodyPr/>
                    <a:lstStyle/>
                    <a:p>
                      <a:pPr marL="0" lvl="0" indent="0" rtl="0">
                        <a:spcBef>
                          <a:spcPts val="0"/>
                        </a:spcBef>
                        <a:spcAft>
                          <a:spcPts val="0"/>
                        </a:spcAft>
                        <a:buNone/>
                      </a:pPr>
                      <a:r>
                        <a:rPr lang="pt-BR" dirty="0"/>
                        <a:t>L </a:t>
                      </a:r>
                      <a:r>
                        <a:rPr lang="pt-BR" b="1" dirty="0"/>
                        <a:t>M</a:t>
                      </a:r>
                      <a:r>
                        <a:rPr lang="pt-BR" dirty="0"/>
                        <a:t> Q </a:t>
                      </a:r>
                      <a:r>
                        <a:rPr lang="pt-BR" b="1" dirty="0"/>
                        <a:t>X</a:t>
                      </a:r>
                      <a:endParaRPr b="1"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3C47D"/>
                    </a:solidFill>
                  </a:tcPr>
                </a:tc>
                <a:tc>
                  <a:txBody>
                    <a:bodyPr/>
                    <a:lstStyle/>
                    <a:p>
                      <a:pPr marL="0" lvl="0" indent="0" rtl="0">
                        <a:spcBef>
                          <a:spcPts val="0"/>
                        </a:spcBef>
                        <a:spcAft>
                          <a:spcPts val="0"/>
                        </a:spcAft>
                        <a:buNone/>
                      </a:pPr>
                      <a:r>
                        <a:rPr lang="pt-BR"/>
                        <a:t>S </a:t>
                      </a:r>
                      <a:r>
                        <a:rPr lang="pt-BR" b="1"/>
                        <a:t>M</a:t>
                      </a:r>
                      <a:r>
                        <a:rPr lang="pt-BR"/>
                        <a:t> P </a:t>
                      </a:r>
                      <a:r>
                        <a:rPr lang="pt-BR" b="1"/>
                        <a:t>X</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3C47D"/>
                    </a:solidFill>
                  </a:tcPr>
                </a:tc>
              </a:tr>
              <a:tr h="382050">
                <a:tc>
                  <a:txBody>
                    <a:bodyPr/>
                    <a:lstStyle/>
                    <a:p>
                      <a:pPr marL="0" lvl="0" indent="0" rtl="0">
                        <a:spcBef>
                          <a:spcPts val="0"/>
                        </a:spcBef>
                        <a:spcAft>
                          <a:spcPts val="0"/>
                        </a:spcAft>
                        <a:buNone/>
                      </a:pPr>
                      <a:r>
                        <a:rPr lang="pt-BR"/>
                        <a:t>160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6A5AF"/>
                    </a:solidFill>
                  </a:tcPr>
                </a:tc>
                <a:tc>
                  <a:txBody>
                    <a:bodyPr/>
                    <a:lstStyle/>
                    <a:p>
                      <a:pPr marL="0" lvl="0" indent="0" rtl="0">
                        <a:spcBef>
                          <a:spcPts val="0"/>
                        </a:spcBef>
                        <a:spcAft>
                          <a:spcPts val="0"/>
                        </a:spcAft>
                        <a:buNone/>
                      </a:pPr>
                      <a:r>
                        <a:rPr lang="pt-BR" b="1"/>
                        <a:t>D E F G</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6A5AF"/>
                    </a:solidFill>
                  </a:tcPr>
                </a:tc>
                <a:tc>
                  <a:txBody>
                    <a:bodyPr/>
                    <a:lstStyle/>
                    <a:p>
                      <a:pPr marL="0" lvl="0" indent="0" rtl="0">
                        <a:spcBef>
                          <a:spcPts val="0"/>
                        </a:spcBef>
                        <a:spcAft>
                          <a:spcPts val="0"/>
                        </a:spcAft>
                        <a:buNone/>
                      </a:pPr>
                      <a:r>
                        <a:rPr lang="pt-BR" b="1">
                          <a:solidFill>
                            <a:schemeClr val="dk1"/>
                          </a:solidFill>
                        </a:rPr>
                        <a:t>D E F G</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6A5AF"/>
                    </a:solidFill>
                  </a:tcPr>
                </a:tc>
              </a:tr>
              <a:tr h="382050">
                <a:tc>
                  <a:txBody>
                    <a:bodyPr/>
                    <a:lstStyle/>
                    <a:p>
                      <a:pPr marL="0" lvl="0" indent="0" rtl="0">
                        <a:spcBef>
                          <a:spcPts val="0"/>
                        </a:spcBef>
                        <a:spcAft>
                          <a:spcPts val="0"/>
                        </a:spcAft>
                        <a:buNone/>
                      </a:pPr>
                      <a:r>
                        <a:rPr lang="pt-BR"/>
                        <a:t>160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6A5AF"/>
                    </a:solidFill>
                  </a:tcPr>
                </a:tc>
                <a:tc>
                  <a:txBody>
                    <a:bodyPr/>
                    <a:lstStyle/>
                    <a:p>
                      <a:pPr marL="0" lvl="0" indent="0" rtl="0">
                        <a:spcBef>
                          <a:spcPts val="0"/>
                        </a:spcBef>
                        <a:spcAft>
                          <a:spcPts val="0"/>
                        </a:spcAft>
                        <a:buNone/>
                      </a:pPr>
                      <a:r>
                        <a:rPr lang="pt-BR" b="1"/>
                        <a:t>A</a:t>
                      </a:r>
                      <a:r>
                        <a:rPr lang="pt-BR"/>
                        <a:t> </a:t>
                      </a:r>
                      <a:r>
                        <a:rPr lang="pt-BR" b="1"/>
                        <a:t>L W X</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6A5AF"/>
                    </a:solidFill>
                  </a:tcPr>
                </a:tc>
                <a:tc>
                  <a:txBody>
                    <a:bodyPr/>
                    <a:lstStyle/>
                    <a:p>
                      <a:pPr marL="0" lvl="0" indent="0" rtl="0">
                        <a:spcBef>
                          <a:spcPts val="0"/>
                        </a:spcBef>
                        <a:spcAft>
                          <a:spcPts val="0"/>
                        </a:spcAft>
                        <a:buNone/>
                      </a:pPr>
                      <a:r>
                        <a:rPr lang="pt-BR" b="1" dirty="0">
                          <a:solidFill>
                            <a:schemeClr val="dk1"/>
                          </a:solidFill>
                        </a:rPr>
                        <a:t>A</a:t>
                      </a:r>
                      <a:r>
                        <a:rPr lang="pt-BR" dirty="0">
                          <a:solidFill>
                            <a:schemeClr val="dk1"/>
                          </a:solidFill>
                        </a:rPr>
                        <a:t> </a:t>
                      </a:r>
                      <a:r>
                        <a:rPr lang="pt-BR" b="1" dirty="0">
                          <a:solidFill>
                            <a:schemeClr val="dk1"/>
                          </a:solidFill>
                        </a:rPr>
                        <a:t>L W X</a:t>
                      </a:r>
                      <a:endParaRPr b="1"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6A5AF"/>
                    </a:solidFill>
                  </a:tcPr>
                </a:tc>
              </a:tr>
            </a:tbl>
          </a:graphicData>
        </a:graphic>
      </p:graphicFrame>
      <p:graphicFrame>
        <p:nvGraphicFramePr>
          <p:cNvPr id="142" name="Shape 142"/>
          <p:cNvGraphicFramePr/>
          <p:nvPr>
            <p:extLst>
              <p:ext uri="{D42A27DB-BD31-4B8C-83A1-F6EECF244321}">
                <p14:modId xmlns:p14="http://schemas.microsoft.com/office/powerpoint/2010/main" val="2895185516"/>
              </p:ext>
            </p:extLst>
          </p:nvPr>
        </p:nvGraphicFramePr>
        <p:xfrm>
          <a:off x="5437009" y="3297250"/>
          <a:ext cx="3202294" cy="1828680"/>
        </p:xfrm>
        <a:graphic>
          <a:graphicData uri="http://schemas.openxmlformats.org/drawingml/2006/table">
            <a:tbl>
              <a:tblPr>
                <a:noFill/>
              </a:tblPr>
              <a:tblGrid>
                <a:gridCol w="863183"/>
                <a:gridCol w="1152128"/>
                <a:gridCol w="1186983"/>
              </a:tblGrid>
              <a:tr h="393475">
                <a:tc>
                  <a:txBody>
                    <a:bodyPr/>
                    <a:lstStyle/>
                    <a:p>
                      <a:pPr marL="0" lvl="0" indent="0" rtl="0">
                        <a:spcBef>
                          <a:spcPts val="0"/>
                        </a:spcBef>
                        <a:spcAft>
                          <a:spcPts val="0"/>
                        </a:spcAft>
                        <a:buNone/>
                      </a:pPr>
                      <a:r>
                        <a:rPr lang="en-US" sz="1800" b="1" dirty="0" smtClean="0">
                          <a:solidFill>
                            <a:srgbClr val="C00000"/>
                          </a:solidFill>
                        </a:rPr>
                        <a:t>CF_IBF</a:t>
                      </a:r>
                      <a:endParaRPr dirty="0"/>
                    </a:p>
                  </a:txBody>
                  <a:tcPr marL="91425" marR="91425" marT="91425" marB="91425"/>
                </a:tc>
                <a:tc>
                  <a:txBody>
                    <a:bodyPr/>
                    <a:lstStyle/>
                    <a:p>
                      <a:pPr marL="0" lvl="0" indent="0" rtl="0">
                        <a:spcBef>
                          <a:spcPts val="0"/>
                        </a:spcBef>
                        <a:spcAft>
                          <a:spcPts val="0"/>
                        </a:spcAft>
                        <a:buNone/>
                      </a:pPr>
                      <a:r>
                        <a:rPr lang="pt-BR" dirty="0" smtClean="0"/>
                        <a:t>Entity 1</a:t>
                      </a:r>
                      <a:endParaRPr dirty="0"/>
                    </a:p>
                  </a:txBody>
                  <a:tcPr marL="91425" marR="91425" marT="91425" marB="91425"/>
                </a:tc>
                <a:tc>
                  <a:txBody>
                    <a:bodyPr/>
                    <a:lstStyle/>
                    <a:p>
                      <a:pPr marL="0" lvl="0" indent="0" rtl="0">
                        <a:spcBef>
                          <a:spcPts val="0"/>
                        </a:spcBef>
                        <a:spcAft>
                          <a:spcPts val="0"/>
                        </a:spcAft>
                        <a:buNone/>
                      </a:pPr>
                      <a:r>
                        <a:rPr lang="pt-BR" dirty="0" smtClean="0"/>
                        <a:t>Entity 2</a:t>
                      </a:r>
                      <a:endParaRPr dirty="0"/>
                    </a:p>
                  </a:txBody>
                  <a:tcPr marL="91425" marR="91425" marT="91425" marB="91425"/>
                </a:tc>
              </a:tr>
              <a:tr h="382050">
                <a:tc>
                  <a:txBody>
                    <a:bodyPr/>
                    <a:lstStyle/>
                    <a:p>
                      <a:pPr marL="0" lvl="0" indent="0" rtl="0">
                        <a:spcBef>
                          <a:spcPts val="0"/>
                        </a:spcBef>
                        <a:spcAft>
                          <a:spcPts val="0"/>
                        </a:spcAft>
                        <a:buNone/>
                      </a:pPr>
                      <a:r>
                        <a:rPr lang="pt-BR"/>
                        <a:t>30</a:t>
                      </a:r>
                      <a:endParaRPr/>
                    </a:p>
                  </a:txBody>
                  <a:tcPr marL="91425" marR="91425" marT="91425" marB="91425">
                    <a:solidFill>
                      <a:srgbClr val="B7B7B7"/>
                    </a:solidFill>
                  </a:tcPr>
                </a:tc>
                <a:tc>
                  <a:txBody>
                    <a:bodyPr/>
                    <a:lstStyle/>
                    <a:p>
                      <a:pPr marL="0" lvl="0" indent="0" rtl="0">
                        <a:spcBef>
                          <a:spcPts val="0"/>
                        </a:spcBef>
                        <a:spcAft>
                          <a:spcPts val="0"/>
                        </a:spcAft>
                        <a:buNone/>
                      </a:pPr>
                      <a:r>
                        <a:rPr lang="pt-BR" dirty="0"/>
                        <a:t>C T </a:t>
                      </a:r>
                      <a:r>
                        <a:rPr lang="pt-BR" b="1" dirty="0"/>
                        <a:t>U</a:t>
                      </a:r>
                      <a:r>
                        <a:rPr lang="pt-BR" dirty="0"/>
                        <a:t> </a:t>
                      </a:r>
                      <a:r>
                        <a:rPr lang="pt-BR" dirty="0" smtClean="0"/>
                        <a:t>Z</a:t>
                      </a:r>
                      <a:endParaRPr dirty="0"/>
                    </a:p>
                  </a:txBody>
                  <a:tcPr marL="91425" marR="91425" marT="91425" marB="91425">
                    <a:solidFill>
                      <a:srgbClr val="B7B7B7"/>
                    </a:solidFill>
                  </a:tcPr>
                </a:tc>
                <a:tc>
                  <a:txBody>
                    <a:bodyPr/>
                    <a:lstStyle/>
                    <a:p>
                      <a:pPr marL="0" lvl="0" indent="0" rtl="0">
                        <a:spcBef>
                          <a:spcPts val="0"/>
                        </a:spcBef>
                        <a:spcAft>
                          <a:spcPts val="0"/>
                        </a:spcAft>
                        <a:buNone/>
                      </a:pPr>
                      <a:r>
                        <a:rPr lang="pt-BR"/>
                        <a:t>E W </a:t>
                      </a:r>
                      <a:r>
                        <a:rPr lang="pt-BR" b="1"/>
                        <a:t>U</a:t>
                      </a:r>
                      <a:r>
                        <a:rPr lang="pt-BR"/>
                        <a:t> V</a:t>
                      </a:r>
                      <a:endParaRPr/>
                    </a:p>
                  </a:txBody>
                  <a:tcPr marL="91425" marR="91425" marT="91425" marB="91425">
                    <a:solidFill>
                      <a:srgbClr val="B7B7B7"/>
                    </a:solidFill>
                  </a:tcPr>
                </a:tc>
              </a:tr>
              <a:tr h="382050">
                <a:tc>
                  <a:txBody>
                    <a:bodyPr/>
                    <a:lstStyle/>
                    <a:p>
                      <a:pPr marL="0" lvl="0" indent="0" rtl="0">
                        <a:spcBef>
                          <a:spcPts val="0"/>
                        </a:spcBef>
                        <a:spcAft>
                          <a:spcPts val="0"/>
                        </a:spcAft>
                        <a:buNone/>
                      </a:pPr>
                      <a:r>
                        <a:rPr lang="pt-BR"/>
                        <a:t>80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93C47D"/>
                    </a:solidFill>
                  </a:tcPr>
                </a:tc>
                <a:tc>
                  <a:txBody>
                    <a:bodyPr/>
                    <a:lstStyle/>
                    <a:p>
                      <a:pPr marL="0" lvl="0" indent="0" rtl="0">
                        <a:spcBef>
                          <a:spcPts val="0"/>
                        </a:spcBef>
                        <a:spcAft>
                          <a:spcPts val="0"/>
                        </a:spcAft>
                        <a:buNone/>
                      </a:pPr>
                      <a:r>
                        <a:rPr lang="pt-BR" b="1" dirty="0"/>
                        <a:t>A</a:t>
                      </a:r>
                      <a:r>
                        <a:rPr lang="pt-BR" dirty="0"/>
                        <a:t> I V </a:t>
                      </a:r>
                      <a:r>
                        <a:rPr lang="pt-BR" b="1" dirty="0"/>
                        <a:t>X</a:t>
                      </a:r>
                      <a:endParaRPr b="1"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93C47D"/>
                    </a:solidFill>
                  </a:tcPr>
                </a:tc>
                <a:tc>
                  <a:txBody>
                    <a:bodyPr/>
                    <a:lstStyle/>
                    <a:p>
                      <a:pPr marL="0" lvl="0" indent="0" rtl="0">
                        <a:spcBef>
                          <a:spcPts val="0"/>
                        </a:spcBef>
                        <a:spcAft>
                          <a:spcPts val="0"/>
                        </a:spcAft>
                        <a:buNone/>
                      </a:pPr>
                      <a:r>
                        <a:rPr lang="pt-BR" b="1"/>
                        <a:t>A</a:t>
                      </a:r>
                      <a:r>
                        <a:rPr lang="pt-BR"/>
                        <a:t> E P </a:t>
                      </a:r>
                      <a:r>
                        <a:rPr lang="pt-BR" b="1"/>
                        <a:t>X</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93C47D"/>
                    </a:solidFill>
                  </a:tcPr>
                </a:tc>
              </a:tr>
              <a:tr h="382050">
                <a:tc>
                  <a:txBody>
                    <a:bodyPr/>
                    <a:lstStyle/>
                    <a:p>
                      <a:pPr marL="0" lvl="0" indent="0" rtl="0">
                        <a:spcBef>
                          <a:spcPts val="0"/>
                        </a:spcBef>
                        <a:spcAft>
                          <a:spcPts val="0"/>
                        </a:spcAft>
                        <a:buNone/>
                      </a:pPr>
                      <a:r>
                        <a:rPr lang="pt-BR"/>
                        <a:t>160</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6A5AF"/>
                    </a:solidFill>
                  </a:tcPr>
                </a:tc>
                <a:tc>
                  <a:txBody>
                    <a:bodyPr/>
                    <a:lstStyle/>
                    <a:p>
                      <a:pPr marL="0" lvl="0" indent="0" rtl="0">
                        <a:spcBef>
                          <a:spcPts val="0"/>
                        </a:spcBef>
                        <a:spcAft>
                          <a:spcPts val="0"/>
                        </a:spcAft>
                        <a:buNone/>
                      </a:pPr>
                      <a:r>
                        <a:rPr lang="pt-BR" b="1"/>
                        <a:t>A</a:t>
                      </a:r>
                      <a:r>
                        <a:rPr lang="pt-BR"/>
                        <a:t> </a:t>
                      </a:r>
                      <a:r>
                        <a:rPr lang="pt-BR" b="1"/>
                        <a:t>L W X</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6A5AF"/>
                    </a:solidFill>
                  </a:tcPr>
                </a:tc>
                <a:tc>
                  <a:txBody>
                    <a:bodyPr/>
                    <a:lstStyle/>
                    <a:p>
                      <a:pPr marL="0" lvl="0" indent="0" rtl="0">
                        <a:spcBef>
                          <a:spcPts val="0"/>
                        </a:spcBef>
                        <a:spcAft>
                          <a:spcPts val="0"/>
                        </a:spcAft>
                        <a:buNone/>
                      </a:pPr>
                      <a:r>
                        <a:rPr lang="pt-BR" b="1" dirty="0">
                          <a:solidFill>
                            <a:schemeClr val="dk1"/>
                          </a:solidFill>
                        </a:rPr>
                        <a:t>A</a:t>
                      </a:r>
                      <a:r>
                        <a:rPr lang="pt-BR" dirty="0">
                          <a:solidFill>
                            <a:schemeClr val="dk1"/>
                          </a:solidFill>
                        </a:rPr>
                        <a:t> </a:t>
                      </a:r>
                      <a:r>
                        <a:rPr lang="pt-BR" b="1" dirty="0">
                          <a:solidFill>
                            <a:schemeClr val="dk1"/>
                          </a:solidFill>
                        </a:rPr>
                        <a:t>L W X</a:t>
                      </a:r>
                      <a:endParaRPr b="1"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6A5AF"/>
                    </a:solidFill>
                  </a:tcPr>
                </a:tc>
              </a:tr>
            </a:tbl>
          </a:graphicData>
        </a:graphic>
      </p:graphicFrame>
      <p:cxnSp>
        <p:nvCxnSpPr>
          <p:cNvPr id="144" name="Shape 144"/>
          <p:cNvCxnSpPr/>
          <p:nvPr/>
        </p:nvCxnSpPr>
        <p:spPr>
          <a:xfrm>
            <a:off x="3709759" y="3595500"/>
            <a:ext cx="1729200" cy="323100"/>
          </a:xfrm>
          <a:prstGeom prst="straightConnector1">
            <a:avLst/>
          </a:prstGeom>
          <a:noFill/>
          <a:ln w="9525" cap="flat" cmpd="sng">
            <a:solidFill>
              <a:schemeClr val="dk2"/>
            </a:solidFill>
            <a:prstDash val="solid"/>
            <a:round/>
            <a:headEnd type="none" w="med" len="med"/>
            <a:tailEnd type="triangle" w="med" len="med"/>
          </a:ln>
        </p:spPr>
      </p:cxnSp>
      <p:cxnSp>
        <p:nvCxnSpPr>
          <p:cNvPr id="145" name="Shape 145"/>
          <p:cNvCxnSpPr>
            <a:stCxn id="134" idx="3"/>
          </p:cNvCxnSpPr>
          <p:nvPr/>
        </p:nvCxnSpPr>
        <p:spPr>
          <a:xfrm flipV="1">
            <a:off x="3870784" y="4455522"/>
            <a:ext cx="1482600" cy="115588"/>
          </a:xfrm>
          <a:prstGeom prst="straightConnector1">
            <a:avLst/>
          </a:prstGeom>
          <a:noFill/>
          <a:ln w="9525" cap="flat" cmpd="sng">
            <a:solidFill>
              <a:schemeClr val="dk2"/>
            </a:solidFill>
            <a:prstDash val="solid"/>
            <a:round/>
            <a:headEnd type="none" w="med" len="med"/>
            <a:tailEnd type="triangle" w="med" len="med"/>
          </a:ln>
        </p:spPr>
      </p:cxnSp>
      <p:cxnSp>
        <p:nvCxnSpPr>
          <p:cNvPr id="146" name="Shape 146"/>
          <p:cNvCxnSpPr>
            <a:stCxn id="135" idx="2"/>
          </p:cNvCxnSpPr>
          <p:nvPr/>
        </p:nvCxnSpPr>
        <p:spPr>
          <a:xfrm rot="10800000" flipH="1">
            <a:off x="3683884" y="4994656"/>
            <a:ext cx="1669500" cy="738600"/>
          </a:xfrm>
          <a:prstGeom prst="straightConnector1">
            <a:avLst/>
          </a:prstGeom>
          <a:noFill/>
          <a:ln w="9525" cap="flat" cmpd="sng">
            <a:solidFill>
              <a:schemeClr val="dk2"/>
            </a:solidFill>
            <a:prstDash val="solid"/>
            <a:round/>
            <a:headEnd type="none" w="med" len="med"/>
            <a:tailEnd type="triangle" w="med" len="med"/>
          </a:ln>
        </p:spPr>
      </p:cxnSp>
      <p:sp>
        <p:nvSpPr>
          <p:cNvPr id="147" name="Shape 147"/>
          <p:cNvSpPr txBox="1"/>
          <p:nvPr/>
        </p:nvSpPr>
        <p:spPr>
          <a:xfrm>
            <a:off x="3994984" y="5202256"/>
            <a:ext cx="1014350" cy="323400"/>
          </a:xfrm>
          <a:prstGeom prst="rect">
            <a:avLst/>
          </a:prstGeom>
          <a:solidFill>
            <a:srgbClr val="F3F3F3"/>
          </a:solidFill>
          <a:ln>
            <a:noFill/>
          </a:ln>
        </p:spPr>
        <p:txBody>
          <a:bodyPr spcFirstLastPara="1" wrap="square" lIns="91425" tIns="91425" rIns="91425" bIns="91425" anchor="t" anchorCtr="0">
            <a:noAutofit/>
          </a:bodyPr>
          <a:lstStyle/>
          <a:p>
            <a:r>
              <a:rPr lang="pt-BR" dirty="0"/>
              <a:t>Level </a:t>
            </a:r>
            <a:r>
              <a:rPr lang="pt-BR" dirty="0" smtClean="0"/>
              <a:t>L</a:t>
            </a:r>
            <a:endParaRPr dirty="0"/>
          </a:p>
        </p:txBody>
      </p:sp>
      <p:sp>
        <p:nvSpPr>
          <p:cNvPr id="148" name="Shape 148"/>
          <p:cNvSpPr txBox="1"/>
          <p:nvPr/>
        </p:nvSpPr>
        <p:spPr>
          <a:xfrm>
            <a:off x="3994972" y="4455522"/>
            <a:ext cx="1014362" cy="323400"/>
          </a:xfrm>
          <a:prstGeom prst="rect">
            <a:avLst/>
          </a:prstGeom>
          <a:solidFill>
            <a:srgbClr val="F3F3F3"/>
          </a:solidFill>
          <a:ln>
            <a:noFill/>
          </a:ln>
        </p:spPr>
        <p:txBody>
          <a:bodyPr spcFirstLastPara="1" wrap="square" lIns="91425" tIns="91425" rIns="91425" bIns="91425" anchor="t" anchorCtr="0">
            <a:noAutofit/>
          </a:bodyPr>
          <a:lstStyle/>
          <a:p>
            <a:r>
              <a:rPr lang="pt-BR" dirty="0"/>
              <a:t>Level 1</a:t>
            </a:r>
            <a:endParaRPr dirty="0"/>
          </a:p>
        </p:txBody>
      </p:sp>
      <p:sp>
        <p:nvSpPr>
          <p:cNvPr id="149" name="Shape 149"/>
          <p:cNvSpPr txBox="1"/>
          <p:nvPr/>
        </p:nvSpPr>
        <p:spPr>
          <a:xfrm>
            <a:off x="3994971" y="3613489"/>
            <a:ext cx="1014363" cy="323400"/>
          </a:xfrm>
          <a:prstGeom prst="rect">
            <a:avLst/>
          </a:prstGeom>
          <a:solidFill>
            <a:srgbClr val="F3F3F3"/>
          </a:solidFill>
          <a:ln>
            <a:noFill/>
          </a:ln>
        </p:spPr>
        <p:txBody>
          <a:bodyPr spcFirstLastPara="1" wrap="square" lIns="91425" tIns="91425" rIns="91425" bIns="91425" anchor="t" anchorCtr="0">
            <a:noAutofit/>
          </a:bodyPr>
          <a:lstStyle/>
          <a:p>
            <a:r>
              <a:rPr lang="pt-BR" dirty="0"/>
              <a:t>Level 0</a:t>
            </a:r>
            <a:endParaRPr dirty="0"/>
          </a:p>
        </p:txBody>
      </p:sp>
      <p:sp>
        <p:nvSpPr>
          <p:cNvPr id="18" name="Title 1"/>
          <p:cNvSpPr txBox="1">
            <a:spLocks/>
          </p:cNvSpPr>
          <p:nvPr/>
        </p:nvSpPr>
        <p:spPr>
          <a:xfrm>
            <a:off x="0" y="116915"/>
            <a:ext cx="9144000" cy="7210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BLOSS</a:t>
            </a:r>
            <a:r>
              <a:rPr lang="el-GR" sz="4000" dirty="0" smtClean="0"/>
              <a:t> </a:t>
            </a:r>
            <a:r>
              <a:rPr lang="en-US" sz="4000" dirty="0" smtClean="0"/>
              <a:t>First Stage</a:t>
            </a:r>
            <a:endParaRPr lang="en-US" sz="2200" dirty="0"/>
          </a:p>
        </p:txBody>
      </p:sp>
      <p:sp>
        <p:nvSpPr>
          <p:cNvPr id="5" name="TextBox 4"/>
          <p:cNvSpPr txBox="1"/>
          <p:nvPr/>
        </p:nvSpPr>
        <p:spPr>
          <a:xfrm>
            <a:off x="178871" y="1170061"/>
            <a:ext cx="8460432" cy="461665"/>
          </a:xfrm>
          <a:prstGeom prst="rect">
            <a:avLst/>
          </a:prstGeom>
          <a:noFill/>
        </p:spPr>
        <p:txBody>
          <a:bodyPr wrap="square" rtlCol="0">
            <a:spAutoFit/>
          </a:bodyPr>
          <a:lstStyle/>
          <a:p>
            <a:r>
              <a:rPr lang="en-US" sz="2400" dirty="0" smtClean="0"/>
              <a:t>Relies on </a:t>
            </a:r>
            <a:r>
              <a:rPr lang="en-US" sz="2400" b="1" dirty="0" smtClean="0">
                <a:solidFill>
                  <a:srgbClr val="C00000"/>
                </a:solidFill>
              </a:rPr>
              <a:t>CF_IBF</a:t>
            </a:r>
            <a:r>
              <a:rPr lang="en-US" sz="2400" dirty="0" smtClean="0"/>
              <a:t>, which is proportional to matching likelihood.</a:t>
            </a:r>
            <a:endParaRPr lang="el-GR" sz="2400" dirty="0"/>
          </a:p>
        </p:txBody>
      </p:sp>
      <p:sp>
        <p:nvSpPr>
          <p:cNvPr id="19"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a:solidFill>
                  <a:schemeClr val="tx1"/>
                </a:solidFill>
              </a:rPr>
              <a:t>Guilherme</a:t>
            </a:r>
            <a:r>
              <a:rPr lang="en-US" sz="1400" b="1" dirty="0">
                <a:solidFill>
                  <a:schemeClr val="tx1"/>
                </a:solidFill>
              </a:rPr>
              <a:t> Dal Bianco</a:t>
            </a:r>
          </a:p>
        </p:txBody>
      </p:sp>
      <p:sp>
        <p:nvSpPr>
          <p:cNvPr id="20" name="Θέση υποσέλιδου 3"/>
          <p:cNvSpPr txBox="1">
            <a:spLocks/>
          </p:cNvSpPr>
          <p:nvPr/>
        </p:nvSpPr>
        <p:spPr>
          <a:xfrm>
            <a:off x="3124200" y="6525344"/>
            <a:ext cx="3175992"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200" smtClean="0"/>
              <a:t>Papadakis &amp; Palpanas, WWW 2018, April 2018</a:t>
            </a:r>
            <a:endParaRPr lang="en-US" sz="1200" dirty="0"/>
          </a:p>
        </p:txBody>
      </p:sp>
      <p:sp>
        <p:nvSpPr>
          <p:cNvPr id="21" name="Slide Number Placeholder 4"/>
          <p:cNvSpPr txBox="1">
            <a:spLocks/>
          </p:cNvSpPr>
          <p:nvPr/>
        </p:nvSpPr>
        <p:spPr>
          <a:xfrm>
            <a:off x="6974904" y="6520259"/>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46E34C-DF4F-43C8-9B01-5546C481D7C1}" type="slidenum">
              <a:rPr lang="el-GR" sz="1200" smtClean="0"/>
              <a:pPr/>
              <a:t>146</a:t>
            </a:fld>
            <a:endParaRPr lang="el-GR" sz="1200" dirty="0"/>
          </a:p>
        </p:txBody>
      </p:sp>
    </p:spTree>
    <p:extLst>
      <p:ext uri="{BB962C8B-B14F-4D97-AF65-F5344CB8AC3E}">
        <p14:creationId xmlns:p14="http://schemas.microsoft.com/office/powerpoint/2010/main" val="14026493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792088"/>
          </a:xfrm>
        </p:spPr>
        <p:txBody>
          <a:bodyPr>
            <a:normAutofit/>
          </a:bodyPr>
          <a:lstStyle/>
          <a:p>
            <a:pPr algn="ctr"/>
            <a:r>
              <a:rPr lang="en-US" sz="4000" dirty="0"/>
              <a:t>BLOSS First </a:t>
            </a:r>
            <a:r>
              <a:rPr lang="en-US" sz="4000" dirty="0" smtClean="0"/>
              <a:t>Stage – Layers distribution</a:t>
            </a:r>
            <a:endParaRPr lang="el-GR" sz="4000" dirty="0"/>
          </a:p>
        </p:txBody>
      </p:sp>
      <p:pic>
        <p:nvPicPr>
          <p:cNvPr id="18434" name="Picture 2" descr="C:\Users\a\Desktop\Untitled.png"/>
          <p:cNvPicPr>
            <a:picLocks noChangeAspect="1" noChangeArrowheads="1"/>
          </p:cNvPicPr>
          <p:nvPr/>
        </p:nvPicPr>
        <p:blipFill rotWithShape="1">
          <a:blip r:embed="rId3">
            <a:extLst>
              <a:ext uri="{28A0092B-C50C-407E-A947-70E740481C1C}">
                <a14:useLocalDpi xmlns:a14="http://schemas.microsoft.com/office/drawing/2010/main" val="0"/>
              </a:ext>
            </a:extLst>
          </a:blip>
          <a:srcRect b="13920"/>
          <a:stretch/>
        </p:blipFill>
        <p:spPr bwMode="auto">
          <a:xfrm>
            <a:off x="683568" y="1081788"/>
            <a:ext cx="7704856" cy="35713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3568" y="5517232"/>
            <a:ext cx="6005618"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t>first levels probably include more non-matching pairs</a:t>
            </a:r>
          </a:p>
          <a:p>
            <a:pPr marL="285750" indent="-285750">
              <a:buFont typeface="Arial" panose="020B0604020202020204" pitchFamily="34" charset="0"/>
              <a:buChar char="•"/>
            </a:pPr>
            <a:r>
              <a:rPr lang="en-US" sz="2000" dirty="0" smtClean="0"/>
              <a:t>last levels group more matching pairs</a:t>
            </a:r>
            <a:endParaRPr lang="en-US" sz="2000" dirty="0"/>
          </a:p>
        </p:txBody>
      </p:sp>
      <p:sp>
        <p:nvSpPr>
          <p:cNvPr id="5"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a:solidFill>
                  <a:schemeClr val="tx1"/>
                </a:solidFill>
              </a:rPr>
              <a:t>Guilherme</a:t>
            </a:r>
            <a:r>
              <a:rPr lang="en-US" sz="1400" b="1" dirty="0">
                <a:solidFill>
                  <a:schemeClr val="tx1"/>
                </a:solidFill>
              </a:rPr>
              <a:t> Dal Bianco</a:t>
            </a:r>
          </a:p>
        </p:txBody>
      </p:sp>
      <p:sp>
        <p:nvSpPr>
          <p:cNvPr id="4" name="TextBox 3"/>
          <p:cNvSpPr txBox="1"/>
          <p:nvPr/>
        </p:nvSpPr>
        <p:spPr>
          <a:xfrm>
            <a:off x="3904206" y="4869160"/>
            <a:ext cx="1841210" cy="369332"/>
          </a:xfrm>
          <a:prstGeom prst="rect">
            <a:avLst/>
          </a:prstGeom>
          <a:noFill/>
        </p:spPr>
        <p:txBody>
          <a:bodyPr wrap="none" rtlCol="0">
            <a:spAutoFit/>
          </a:bodyPr>
          <a:lstStyle/>
          <a:p>
            <a:r>
              <a:rPr lang="en-US" b="1" dirty="0" smtClean="0"/>
              <a:t>increasing CF_IBF</a:t>
            </a:r>
            <a:endParaRPr lang="en-US" b="1" dirty="0"/>
          </a:p>
        </p:txBody>
      </p:sp>
      <p:cxnSp>
        <p:nvCxnSpPr>
          <p:cNvPr id="9" name="Straight Arrow Connector 8"/>
          <p:cNvCxnSpPr/>
          <p:nvPr/>
        </p:nvCxnSpPr>
        <p:spPr>
          <a:xfrm>
            <a:off x="3059832" y="4869160"/>
            <a:ext cx="3456384"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Θέση υποσέλιδου 3"/>
          <p:cNvSpPr txBox="1">
            <a:spLocks/>
          </p:cNvSpPr>
          <p:nvPr/>
        </p:nvSpPr>
        <p:spPr>
          <a:xfrm>
            <a:off x="3124200" y="6525344"/>
            <a:ext cx="3175992"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200" smtClean="0"/>
              <a:t>Papadakis &amp; Palpanas, WWW 2018, April 2018</a:t>
            </a:r>
            <a:endParaRPr lang="en-US" sz="1200" dirty="0"/>
          </a:p>
        </p:txBody>
      </p:sp>
      <p:sp>
        <p:nvSpPr>
          <p:cNvPr id="10" name="Slide Number Placeholder 4"/>
          <p:cNvSpPr txBox="1">
            <a:spLocks/>
          </p:cNvSpPr>
          <p:nvPr/>
        </p:nvSpPr>
        <p:spPr>
          <a:xfrm>
            <a:off x="6974904" y="6520259"/>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46E34C-DF4F-43C8-9B01-5546C481D7C1}" type="slidenum">
              <a:rPr lang="el-GR" sz="1200" smtClean="0"/>
              <a:pPr/>
              <a:t>147</a:t>
            </a:fld>
            <a:endParaRPr lang="el-GR" sz="1200" dirty="0"/>
          </a:p>
        </p:txBody>
      </p:sp>
    </p:spTree>
    <p:extLst>
      <p:ext uri="{BB962C8B-B14F-4D97-AF65-F5344CB8AC3E}">
        <p14:creationId xmlns:p14="http://schemas.microsoft.com/office/powerpoint/2010/main" val="22164418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Shape 155"/>
          <p:cNvSpPr/>
          <p:nvPr/>
        </p:nvSpPr>
        <p:spPr>
          <a:xfrm>
            <a:off x="678680" y="2063025"/>
            <a:ext cx="1933982" cy="527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pt-BR" dirty="0"/>
              <a:t>Random selection of unlabeled pairs </a:t>
            </a:r>
            <a:endParaRPr dirty="0"/>
          </a:p>
        </p:txBody>
      </p:sp>
      <p:sp>
        <p:nvSpPr>
          <p:cNvPr id="156" name="Shape 156"/>
          <p:cNvSpPr/>
          <p:nvPr/>
        </p:nvSpPr>
        <p:spPr>
          <a:xfrm>
            <a:off x="678680" y="2753820"/>
            <a:ext cx="8285808" cy="1899316"/>
          </a:xfrm>
          <a:prstGeom prst="rect">
            <a:avLst/>
          </a:prstGeom>
          <a:solidFill>
            <a:srgbClr val="F3F3F3"/>
          </a:solidFill>
          <a:ln w="9525" cap="flat" cmpd="sng">
            <a:solidFill>
              <a:srgbClr val="000000"/>
            </a:solidFill>
            <a:prstDash val="solid"/>
            <a:round/>
            <a:headEnd type="none" w="sm" len="sm"/>
            <a:tailEnd type="none" w="sm" len="sm"/>
          </a:ln>
        </p:spPr>
        <p:txBody>
          <a:bodyPr spcFirstLastPara="1" wrap="square" lIns="76025" tIns="76025" rIns="76025" bIns="76025" anchor="ctr" anchorCtr="0">
            <a:noAutofit/>
          </a:bodyPr>
          <a:lstStyle/>
          <a:p>
            <a:endParaRPr/>
          </a:p>
        </p:txBody>
      </p:sp>
      <p:sp>
        <p:nvSpPr>
          <p:cNvPr id="157" name="Shape 157"/>
          <p:cNvSpPr/>
          <p:nvPr/>
        </p:nvSpPr>
        <p:spPr>
          <a:xfrm>
            <a:off x="2959360" y="3407228"/>
            <a:ext cx="2393842" cy="1047316"/>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aphicFrame>
        <p:nvGraphicFramePr>
          <p:cNvPr id="158" name="Shape 158"/>
          <p:cNvGraphicFramePr/>
          <p:nvPr>
            <p:extLst>
              <p:ext uri="{D42A27DB-BD31-4B8C-83A1-F6EECF244321}">
                <p14:modId xmlns:p14="http://schemas.microsoft.com/office/powerpoint/2010/main" val="693190019"/>
              </p:ext>
            </p:extLst>
          </p:nvPr>
        </p:nvGraphicFramePr>
        <p:xfrm>
          <a:off x="905729" y="3503850"/>
          <a:ext cx="1490025" cy="735240"/>
        </p:xfrm>
        <a:graphic>
          <a:graphicData uri="http://schemas.openxmlformats.org/drawingml/2006/table">
            <a:tbl>
              <a:tblPr>
                <a:noFill/>
              </a:tblPr>
              <a:tblGrid>
                <a:gridCol w="363300"/>
                <a:gridCol w="363300"/>
                <a:gridCol w="363300"/>
                <a:gridCol w="400125"/>
              </a:tblGrid>
              <a:tr h="174900">
                <a:tc>
                  <a:txBody>
                    <a:bodyPr/>
                    <a:lstStyle/>
                    <a:p>
                      <a:pPr marL="0" marR="0" lvl="0" indent="0" algn="l" rtl="0">
                        <a:spcBef>
                          <a:spcPts val="0"/>
                        </a:spcBef>
                        <a:spcAft>
                          <a:spcPts val="0"/>
                        </a:spcAft>
                        <a:buNone/>
                      </a:pPr>
                      <a:r>
                        <a:rPr lang="pt-BR" sz="1200" dirty="0"/>
                        <a:t>u</a:t>
                      </a:r>
                      <a:r>
                        <a:rPr lang="pt-BR" sz="1200" b="0" u="none" strike="noStrike" cap="none" dirty="0">
                          <a:solidFill>
                            <a:srgbClr val="000000"/>
                          </a:solidFill>
                          <a:latin typeface="Arial"/>
                          <a:ea typeface="Arial"/>
                          <a:cs typeface="Arial"/>
                          <a:sym typeface="Arial"/>
                        </a:rPr>
                        <a:t>1</a:t>
                      </a:r>
                      <a:endParaRPr sz="1200" b="0" strike="noStrike" dirty="0">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14400" cap="flat" cmpd="sng">
                      <a:solidFill>
                        <a:srgbClr val="000000"/>
                      </a:solidFill>
                      <a:prstDash val="solid"/>
                      <a:round/>
                      <a:headEnd type="none" w="sm" len="sm"/>
                      <a:tailEnd type="none" w="sm" len="sm"/>
                    </a:lnR>
                    <a:lnT w="14400" cap="flat" cmpd="sng">
                      <a:solidFill>
                        <a:srgbClr val="000000"/>
                      </a:solidFill>
                      <a:prstDash val="solid"/>
                      <a:round/>
                      <a:headEnd type="none" w="sm" len="sm"/>
                      <a:tailEnd type="none" w="sm" len="sm"/>
                    </a:lnT>
                    <a:lnB w="144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pt-BR" sz="1200"/>
                        <a:t>A </a:t>
                      </a:r>
                      <a:endParaRPr sz="1200" b="0" strike="noStrike">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pt-BR" sz="1200"/>
                        <a:t>C</a:t>
                      </a:r>
                      <a:endParaRPr sz="1200" b="0" strike="noStrike">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pt-BR" sz="1200"/>
                        <a:t>V</a:t>
                      </a:r>
                      <a:endParaRPr sz="1200" b="0" strike="noStrike">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174900">
                <a:tc>
                  <a:txBody>
                    <a:bodyPr/>
                    <a:lstStyle/>
                    <a:p>
                      <a:pPr marL="0" marR="0" lvl="0" indent="0" algn="l" rtl="0">
                        <a:spcBef>
                          <a:spcPts val="0"/>
                        </a:spcBef>
                        <a:spcAft>
                          <a:spcPts val="0"/>
                        </a:spcAft>
                        <a:buNone/>
                      </a:pPr>
                      <a:r>
                        <a:rPr lang="pt-BR" sz="1200" dirty="0"/>
                        <a:t>u</a:t>
                      </a:r>
                      <a:r>
                        <a:rPr lang="pt-BR" sz="1200" b="0" strike="noStrike" dirty="0">
                          <a:solidFill>
                            <a:srgbClr val="000000"/>
                          </a:solidFill>
                          <a:latin typeface="Arial"/>
                          <a:ea typeface="Arial"/>
                          <a:cs typeface="Arial"/>
                          <a:sym typeface="Arial"/>
                        </a:rPr>
                        <a:t>2</a:t>
                      </a:r>
                      <a:endParaRPr sz="1200" b="0" strike="noStrike" dirty="0">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14400" cap="flat" cmpd="sng">
                      <a:solidFill>
                        <a:srgbClr val="000000"/>
                      </a:solidFill>
                      <a:prstDash val="solid"/>
                      <a:round/>
                      <a:headEnd type="none" w="sm" len="sm"/>
                      <a:tailEnd type="none" w="sm" len="sm"/>
                    </a:lnR>
                    <a:lnT w="14400" cap="flat" cmpd="sng">
                      <a:solidFill>
                        <a:srgbClr val="000000"/>
                      </a:solidFill>
                      <a:prstDash val="solid"/>
                      <a:round/>
                      <a:headEnd type="none" w="sm" len="sm"/>
                      <a:tailEnd type="none" w="sm" len="sm"/>
                    </a:lnT>
                    <a:lnB w="14400" cap="flat" cmpd="sng">
                      <a:solidFill>
                        <a:srgbClr val="000000"/>
                      </a:solidFill>
                      <a:prstDash val="solid"/>
                      <a:round/>
                      <a:headEnd type="none" w="sm" len="sm"/>
                      <a:tailEnd type="none" w="sm" len="sm"/>
                    </a:lnB>
                    <a:solidFill>
                      <a:srgbClr val="FFFF00"/>
                    </a:solidFill>
                  </a:tcPr>
                </a:tc>
                <a:tc>
                  <a:txBody>
                    <a:bodyPr/>
                    <a:lstStyle/>
                    <a:p>
                      <a:pPr marL="0" marR="0" lvl="0" indent="0" algn="l" rtl="0">
                        <a:spcBef>
                          <a:spcPts val="0"/>
                        </a:spcBef>
                        <a:spcAft>
                          <a:spcPts val="0"/>
                        </a:spcAft>
                        <a:buNone/>
                      </a:pPr>
                      <a:r>
                        <a:rPr lang="pt-BR" sz="1200"/>
                        <a:t>A</a:t>
                      </a:r>
                      <a:endParaRPr sz="1200" b="0" strike="noStrike">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rtl="0">
                        <a:spcBef>
                          <a:spcPts val="0"/>
                        </a:spcBef>
                        <a:spcAft>
                          <a:spcPts val="0"/>
                        </a:spcAft>
                        <a:buClr>
                          <a:schemeClr val="dk1"/>
                        </a:buClr>
                        <a:buFont typeface="Arial"/>
                        <a:buNone/>
                      </a:pPr>
                      <a:r>
                        <a:rPr lang="pt-BR" sz="1200" dirty="0">
                          <a:solidFill>
                            <a:schemeClr val="dk1"/>
                          </a:solidFill>
                        </a:rPr>
                        <a:t>C</a:t>
                      </a:r>
                      <a:endParaRPr sz="1200" b="0" strike="noStrike" dirty="0">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l" rtl="0">
                        <a:spcBef>
                          <a:spcPts val="0"/>
                        </a:spcBef>
                        <a:spcAft>
                          <a:spcPts val="0"/>
                        </a:spcAft>
                        <a:buNone/>
                      </a:pPr>
                      <a:r>
                        <a:rPr lang="pt-BR" sz="1200"/>
                        <a:t>U</a:t>
                      </a:r>
                      <a:endParaRPr sz="1200" b="0" strike="noStrike">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r>
              <a:tr h="174900">
                <a:tc>
                  <a:txBody>
                    <a:bodyPr/>
                    <a:lstStyle/>
                    <a:p>
                      <a:pPr marL="0" marR="0" lvl="0" indent="0" algn="l" rtl="0">
                        <a:spcBef>
                          <a:spcPts val="0"/>
                        </a:spcBef>
                        <a:spcAft>
                          <a:spcPts val="0"/>
                        </a:spcAft>
                        <a:buNone/>
                      </a:pPr>
                      <a:r>
                        <a:rPr lang="pt-BR" sz="1200"/>
                        <a:t>u3</a:t>
                      </a:r>
                      <a:endParaRPr sz="1200" b="0" strike="noStrike">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14400" cap="flat" cmpd="sng">
                      <a:solidFill>
                        <a:srgbClr val="000000"/>
                      </a:solidFill>
                      <a:prstDash val="solid"/>
                      <a:round/>
                      <a:headEnd type="none" w="sm" len="sm"/>
                      <a:tailEnd type="none" w="sm" len="sm"/>
                    </a:lnR>
                    <a:lnT w="14400" cap="flat" cmpd="sng">
                      <a:solidFill>
                        <a:srgbClr val="000000"/>
                      </a:solidFill>
                      <a:prstDash val="solid"/>
                      <a:round/>
                      <a:headEnd type="none" w="sm" len="sm"/>
                      <a:tailEnd type="none" w="sm" len="sm"/>
                    </a:lnT>
                    <a:lnB w="144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pt-BR" sz="1200"/>
                        <a:t>T</a:t>
                      </a:r>
                      <a:endParaRPr sz="1200" b="0" strike="noStrike">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rtl="0">
                        <a:spcBef>
                          <a:spcPts val="0"/>
                        </a:spcBef>
                        <a:spcAft>
                          <a:spcPts val="0"/>
                        </a:spcAft>
                        <a:buClr>
                          <a:schemeClr val="dk1"/>
                        </a:buClr>
                        <a:buFont typeface="Arial"/>
                        <a:buNone/>
                      </a:pPr>
                      <a:r>
                        <a:rPr lang="pt-BR" sz="1200">
                          <a:solidFill>
                            <a:schemeClr val="dk1"/>
                          </a:solidFill>
                        </a:rPr>
                        <a:t>C</a:t>
                      </a:r>
                      <a:endParaRPr sz="1200" b="0" strike="noStrike">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pt-BR" sz="1200" dirty="0"/>
                        <a:t>R</a:t>
                      </a:r>
                      <a:endParaRPr sz="1200" b="0" strike="noStrike" dirty="0">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graphicFrame>
        <p:nvGraphicFramePr>
          <p:cNvPr id="159" name="Shape 159"/>
          <p:cNvGraphicFramePr/>
          <p:nvPr>
            <p:extLst>
              <p:ext uri="{D42A27DB-BD31-4B8C-83A1-F6EECF244321}">
                <p14:modId xmlns:p14="http://schemas.microsoft.com/office/powerpoint/2010/main" val="1321898916"/>
              </p:ext>
            </p:extLst>
          </p:nvPr>
        </p:nvGraphicFramePr>
        <p:xfrm>
          <a:off x="3001357" y="3440961"/>
          <a:ext cx="2317925" cy="980320"/>
        </p:xfrm>
        <a:graphic>
          <a:graphicData uri="http://schemas.openxmlformats.org/drawingml/2006/table">
            <a:tbl>
              <a:tblPr>
                <a:noFill/>
              </a:tblPr>
              <a:tblGrid>
                <a:gridCol w="344700"/>
                <a:gridCol w="988025"/>
                <a:gridCol w="551150"/>
                <a:gridCol w="434050"/>
              </a:tblGrid>
              <a:tr h="196075">
                <a:tc>
                  <a:txBody>
                    <a:bodyPr/>
                    <a:lstStyle/>
                    <a:p>
                      <a:pPr marL="0" marR="0" lvl="0" indent="0" algn="l" rtl="0">
                        <a:spcBef>
                          <a:spcPts val="0"/>
                        </a:spcBef>
                        <a:spcAft>
                          <a:spcPts val="0"/>
                        </a:spcAft>
                        <a:buNone/>
                      </a:pPr>
                      <a:r>
                        <a:rPr lang="pt-BR" sz="1200" dirty="0"/>
                        <a:t>l1</a:t>
                      </a:r>
                      <a:endParaRPr sz="1200" b="0" strike="noStrike" dirty="0">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14400" cap="flat" cmpd="sng">
                      <a:solidFill>
                        <a:srgbClr val="000000"/>
                      </a:solidFill>
                      <a:prstDash val="solid"/>
                      <a:round/>
                      <a:headEnd type="none" w="sm" len="sm"/>
                      <a:tailEnd type="none" w="sm" len="sm"/>
                    </a:lnR>
                    <a:lnT w="14400" cap="flat" cmpd="sng">
                      <a:solidFill>
                        <a:srgbClr val="000000"/>
                      </a:solidFill>
                      <a:prstDash val="solid"/>
                      <a:round/>
                      <a:headEnd type="none" w="sm" len="sm"/>
                      <a:tailEnd type="none" w="sm" len="sm"/>
                    </a:lnT>
                    <a:lnB w="144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pt-BR" sz="1200"/>
                        <a:t>T</a:t>
                      </a:r>
                      <a:endParaRPr sz="1200" b="0" strike="noStrike">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pt-BR" sz="1200"/>
                        <a:t>B</a:t>
                      </a:r>
                      <a:endParaRPr sz="1200" b="0" strike="noStrike">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pt-BR" sz="1200"/>
                        <a:t>R</a:t>
                      </a:r>
                      <a:endParaRPr sz="1200" b="0" strike="noStrike">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196075">
                <a:tc>
                  <a:txBody>
                    <a:bodyPr/>
                    <a:lstStyle/>
                    <a:p>
                      <a:pPr marL="0" marR="0" lvl="0" indent="0" algn="l" rtl="0">
                        <a:spcBef>
                          <a:spcPts val="0"/>
                        </a:spcBef>
                        <a:spcAft>
                          <a:spcPts val="0"/>
                        </a:spcAft>
                        <a:buNone/>
                      </a:pPr>
                      <a:r>
                        <a:rPr lang="pt-BR" sz="1200"/>
                        <a:t>l2</a:t>
                      </a:r>
                      <a:endParaRPr sz="1200" b="0" strike="noStrike">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14400" cap="flat" cmpd="sng">
                      <a:solidFill>
                        <a:srgbClr val="000000"/>
                      </a:solidFill>
                      <a:prstDash val="solid"/>
                      <a:round/>
                      <a:headEnd type="none" w="sm" len="sm"/>
                      <a:tailEnd type="none" w="sm" len="sm"/>
                    </a:lnR>
                    <a:lnT w="14400" cap="flat" cmpd="sng">
                      <a:solidFill>
                        <a:srgbClr val="000000"/>
                      </a:solidFill>
                      <a:prstDash val="solid"/>
                      <a:round/>
                      <a:headEnd type="none" w="sm" len="sm"/>
                      <a:tailEnd type="none" w="sm" len="sm"/>
                    </a:lnT>
                    <a:lnB w="144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pt-BR" sz="1200"/>
                        <a:t>L</a:t>
                      </a:r>
                      <a:endParaRPr sz="1200" b="0" strike="noStrike">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pt-BR" sz="1200"/>
                        <a:t>K</a:t>
                      </a:r>
                      <a:endParaRPr sz="1200" b="0" strike="noStrike">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pt-BR" sz="1200"/>
                        <a:t>N</a:t>
                      </a:r>
                      <a:endParaRPr sz="1200" b="0" strike="noStrike">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196075">
                <a:tc>
                  <a:txBody>
                    <a:bodyPr/>
                    <a:lstStyle/>
                    <a:p>
                      <a:pPr marL="0" marR="0" lvl="0" indent="0" algn="l" rtl="0">
                        <a:spcBef>
                          <a:spcPts val="0"/>
                        </a:spcBef>
                        <a:spcAft>
                          <a:spcPts val="0"/>
                        </a:spcAft>
                        <a:buNone/>
                      </a:pPr>
                      <a:r>
                        <a:rPr lang="pt-BR" sz="1200"/>
                        <a:t>l3</a:t>
                      </a:r>
                      <a:endParaRPr sz="1200" b="0" strike="noStrike">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14400" cap="flat" cmpd="sng">
                      <a:solidFill>
                        <a:srgbClr val="000000"/>
                      </a:solidFill>
                      <a:prstDash val="solid"/>
                      <a:round/>
                      <a:headEnd type="none" w="sm" len="sm"/>
                      <a:tailEnd type="none" w="sm" len="sm"/>
                    </a:lnR>
                    <a:lnT w="14400" cap="flat" cmpd="sng">
                      <a:solidFill>
                        <a:srgbClr val="000000"/>
                      </a:solidFill>
                      <a:prstDash val="solid"/>
                      <a:round/>
                      <a:headEnd type="none" w="sm" len="sm"/>
                      <a:tailEnd type="none" w="sm" len="sm"/>
                    </a:lnT>
                    <a:lnB w="144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pt-BR" sz="1200"/>
                        <a:t>O</a:t>
                      </a:r>
                      <a:endParaRPr sz="1200" b="0" strike="noStrike">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rtl="0">
                        <a:spcBef>
                          <a:spcPts val="0"/>
                        </a:spcBef>
                        <a:spcAft>
                          <a:spcPts val="0"/>
                        </a:spcAft>
                        <a:buClr>
                          <a:schemeClr val="dk1"/>
                        </a:buClr>
                        <a:buFont typeface="Arial"/>
                        <a:buNone/>
                      </a:pPr>
                      <a:r>
                        <a:rPr lang="pt-BR" sz="1200">
                          <a:solidFill>
                            <a:schemeClr val="dk1"/>
                          </a:solidFill>
                        </a:rPr>
                        <a:t>C</a:t>
                      </a:r>
                      <a:endParaRPr sz="1200" b="0" strike="noStrike">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pt-BR" sz="1200"/>
                        <a:t>M</a:t>
                      </a:r>
                      <a:endParaRPr sz="1200" b="0" strike="noStrike">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196075">
                <a:tc>
                  <a:txBody>
                    <a:bodyPr/>
                    <a:lstStyle/>
                    <a:p>
                      <a:pPr marL="0" marR="0" lvl="0" indent="0" algn="l" rtl="0">
                        <a:spcBef>
                          <a:spcPts val="0"/>
                        </a:spcBef>
                        <a:spcAft>
                          <a:spcPts val="0"/>
                        </a:spcAft>
                        <a:buNone/>
                      </a:pPr>
                      <a:r>
                        <a:rPr lang="pt-BR" sz="1200"/>
                        <a:t>l4</a:t>
                      </a:r>
                      <a:endParaRPr sz="1200"/>
                    </a:p>
                  </a:txBody>
                  <a:tcPr marL="81650" marR="81650" marT="31100" marB="31100">
                    <a:lnL w="14400" cap="flat" cmpd="sng">
                      <a:solidFill>
                        <a:srgbClr val="000000"/>
                      </a:solidFill>
                      <a:prstDash val="solid"/>
                      <a:round/>
                      <a:headEnd type="none" w="sm" len="sm"/>
                      <a:tailEnd type="none" w="sm" len="sm"/>
                    </a:lnL>
                    <a:lnR w="14400" cap="flat" cmpd="sng">
                      <a:solidFill>
                        <a:srgbClr val="000000"/>
                      </a:solidFill>
                      <a:prstDash val="solid"/>
                      <a:round/>
                      <a:headEnd type="none" w="sm" len="sm"/>
                      <a:tailEnd type="none" w="sm" len="sm"/>
                    </a:lnR>
                    <a:lnT w="14400" cap="flat" cmpd="sng">
                      <a:solidFill>
                        <a:srgbClr val="000000"/>
                      </a:solidFill>
                      <a:prstDash val="solid"/>
                      <a:round/>
                      <a:headEnd type="none" w="sm" len="sm"/>
                      <a:tailEnd type="none" w="sm" len="sm"/>
                    </a:lnT>
                    <a:lnB w="14400" cap="flat" cmpd="sng">
                      <a:solidFill>
                        <a:srgbClr val="000000"/>
                      </a:solidFill>
                      <a:prstDash val="solid"/>
                      <a:round/>
                      <a:headEnd type="none" w="sm" len="sm"/>
                      <a:tailEnd type="none" w="sm" len="sm"/>
                    </a:lnB>
                  </a:tcPr>
                </a:tc>
                <a:tc>
                  <a:txBody>
                    <a:bodyPr/>
                    <a:lstStyle/>
                    <a:p>
                      <a:pPr marL="0" lvl="0" indent="0" rtl="0">
                        <a:spcBef>
                          <a:spcPts val="0"/>
                        </a:spcBef>
                        <a:spcAft>
                          <a:spcPts val="0"/>
                        </a:spcAft>
                        <a:buClr>
                          <a:schemeClr val="dk1"/>
                        </a:buClr>
                        <a:buFont typeface="Arial"/>
                        <a:buNone/>
                      </a:pPr>
                      <a:r>
                        <a:rPr lang="pt-BR" sz="1200">
                          <a:solidFill>
                            <a:schemeClr val="dk1"/>
                          </a:solidFill>
                        </a:rPr>
                        <a:t>P</a:t>
                      </a:r>
                      <a:endParaRPr sz="1200"/>
                    </a:p>
                  </a:txBody>
                  <a:tcPr marL="81650" marR="81650" marT="31100" marB="31100">
                    <a:lnL w="144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pt-BR" sz="1200"/>
                        <a:t>R</a:t>
                      </a:r>
                      <a:endParaRPr sz="1200"/>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pt-BR" sz="1200" dirty="0"/>
                        <a:t>V</a:t>
                      </a:r>
                      <a:endParaRPr sz="1200" dirty="0"/>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graphicFrame>
        <p:nvGraphicFramePr>
          <p:cNvPr id="160" name="Shape 160"/>
          <p:cNvGraphicFramePr/>
          <p:nvPr>
            <p:extLst>
              <p:ext uri="{D42A27DB-BD31-4B8C-83A1-F6EECF244321}">
                <p14:modId xmlns:p14="http://schemas.microsoft.com/office/powerpoint/2010/main" val="1018754990"/>
              </p:ext>
            </p:extLst>
          </p:nvPr>
        </p:nvGraphicFramePr>
        <p:xfrm>
          <a:off x="5698645" y="3116384"/>
          <a:ext cx="2326550" cy="490160"/>
        </p:xfrm>
        <a:graphic>
          <a:graphicData uri="http://schemas.openxmlformats.org/drawingml/2006/table">
            <a:tbl>
              <a:tblPr>
                <a:noFill/>
              </a:tblPr>
              <a:tblGrid>
                <a:gridCol w="406050"/>
                <a:gridCol w="926650"/>
                <a:gridCol w="551150"/>
                <a:gridCol w="442700"/>
              </a:tblGrid>
              <a:tr h="196075">
                <a:tc>
                  <a:txBody>
                    <a:bodyPr/>
                    <a:lstStyle/>
                    <a:p>
                      <a:pPr marL="0" marR="0" lvl="0" indent="0" algn="l" rtl="0">
                        <a:spcBef>
                          <a:spcPts val="0"/>
                        </a:spcBef>
                        <a:spcAft>
                          <a:spcPts val="0"/>
                        </a:spcAft>
                        <a:buNone/>
                      </a:pPr>
                      <a:r>
                        <a:rPr lang="pt-BR" sz="1200" dirty="0"/>
                        <a:t>lu3</a:t>
                      </a:r>
                      <a:endParaRPr sz="1200" b="0" strike="noStrike" dirty="0">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14400" cap="flat" cmpd="sng">
                      <a:solidFill>
                        <a:srgbClr val="000000"/>
                      </a:solidFill>
                      <a:prstDash val="solid"/>
                      <a:round/>
                      <a:headEnd type="none" w="sm" len="sm"/>
                      <a:tailEnd type="none" w="sm" len="sm"/>
                    </a:lnR>
                    <a:lnT w="14400" cap="flat" cmpd="sng">
                      <a:solidFill>
                        <a:srgbClr val="000000"/>
                      </a:solidFill>
                      <a:prstDash val="solid"/>
                      <a:round/>
                      <a:headEnd type="none" w="sm" len="sm"/>
                      <a:tailEnd type="none" w="sm" len="sm"/>
                    </a:lnT>
                    <a:lnB w="144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200" b="0" strike="noStrike">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rtl="0">
                        <a:spcBef>
                          <a:spcPts val="0"/>
                        </a:spcBef>
                        <a:spcAft>
                          <a:spcPts val="0"/>
                        </a:spcAft>
                        <a:buSzPts val="700"/>
                        <a:buNone/>
                      </a:pPr>
                      <a:r>
                        <a:rPr lang="pt-BR" sz="1200">
                          <a:solidFill>
                            <a:schemeClr val="dk1"/>
                          </a:solidFill>
                        </a:rPr>
                        <a:t>C</a:t>
                      </a:r>
                      <a:endParaRPr sz="1200">
                        <a:solidFill>
                          <a:schemeClr val="dk1"/>
                        </a:solidFil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200" b="0" strike="noStrike">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196075">
                <a:tc>
                  <a:txBody>
                    <a:bodyPr/>
                    <a:lstStyle/>
                    <a:p>
                      <a:pPr marL="0" marR="0" lvl="0" indent="0" algn="l" rtl="0">
                        <a:spcBef>
                          <a:spcPts val="0"/>
                        </a:spcBef>
                        <a:spcAft>
                          <a:spcPts val="0"/>
                        </a:spcAft>
                        <a:buNone/>
                      </a:pPr>
                      <a:r>
                        <a:rPr lang="pt-BR" sz="1200"/>
                        <a:t>lu4</a:t>
                      </a:r>
                      <a:endParaRPr sz="1200"/>
                    </a:p>
                  </a:txBody>
                  <a:tcPr marL="81650" marR="81650" marT="31100" marB="31100">
                    <a:lnL w="14400" cap="flat" cmpd="sng">
                      <a:solidFill>
                        <a:srgbClr val="000000"/>
                      </a:solidFill>
                      <a:prstDash val="solid"/>
                      <a:round/>
                      <a:headEnd type="none" w="sm" len="sm"/>
                      <a:tailEnd type="none" w="sm" len="sm"/>
                    </a:lnL>
                    <a:lnR w="14400" cap="flat" cmpd="sng">
                      <a:solidFill>
                        <a:srgbClr val="000000"/>
                      </a:solidFill>
                      <a:prstDash val="solid"/>
                      <a:round/>
                      <a:headEnd type="none" w="sm" len="sm"/>
                      <a:tailEnd type="none" w="sm" len="sm"/>
                    </a:lnR>
                    <a:lnT w="14400" cap="flat" cmpd="sng">
                      <a:solidFill>
                        <a:srgbClr val="000000"/>
                      </a:solidFill>
                      <a:prstDash val="solid"/>
                      <a:round/>
                      <a:headEnd type="none" w="sm" len="sm"/>
                      <a:tailEnd type="none" w="sm" len="sm"/>
                    </a:lnT>
                    <a:lnB w="144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200"/>
                    </a:p>
                  </a:txBody>
                  <a:tcPr marL="81650" marR="81650" marT="31100" marB="31100">
                    <a:lnL w="144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200"/>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rtl="0">
                        <a:spcBef>
                          <a:spcPts val="0"/>
                        </a:spcBef>
                        <a:spcAft>
                          <a:spcPts val="0"/>
                        </a:spcAft>
                        <a:buNone/>
                      </a:pPr>
                      <a:r>
                        <a:rPr lang="pt-BR" sz="1200" dirty="0">
                          <a:solidFill>
                            <a:schemeClr val="dk1"/>
                          </a:solidFill>
                        </a:rPr>
                        <a:t>V</a:t>
                      </a:r>
                      <a:endParaRPr sz="1200" dirty="0"/>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graphicFrame>
        <p:nvGraphicFramePr>
          <p:cNvPr id="161" name="Shape 161"/>
          <p:cNvGraphicFramePr/>
          <p:nvPr>
            <p:extLst>
              <p:ext uri="{D42A27DB-BD31-4B8C-83A1-F6EECF244321}">
                <p14:modId xmlns:p14="http://schemas.microsoft.com/office/powerpoint/2010/main" val="2584375104"/>
              </p:ext>
            </p:extLst>
          </p:nvPr>
        </p:nvGraphicFramePr>
        <p:xfrm>
          <a:off x="5698645" y="3727326"/>
          <a:ext cx="2326550" cy="245080"/>
        </p:xfrm>
        <a:graphic>
          <a:graphicData uri="http://schemas.openxmlformats.org/drawingml/2006/table">
            <a:tbl>
              <a:tblPr>
                <a:noFill/>
              </a:tblPr>
              <a:tblGrid>
                <a:gridCol w="406050"/>
                <a:gridCol w="926650"/>
                <a:gridCol w="551150"/>
                <a:gridCol w="442700"/>
              </a:tblGrid>
              <a:tr h="196075">
                <a:tc>
                  <a:txBody>
                    <a:bodyPr/>
                    <a:lstStyle/>
                    <a:p>
                      <a:pPr marL="0" marR="0" lvl="0" indent="0" algn="l" rtl="0">
                        <a:spcBef>
                          <a:spcPts val="0"/>
                        </a:spcBef>
                        <a:spcAft>
                          <a:spcPts val="0"/>
                        </a:spcAft>
                        <a:buNone/>
                      </a:pPr>
                      <a:r>
                        <a:rPr lang="pt-BR" sz="1200" dirty="0"/>
                        <a:t>lu3</a:t>
                      </a:r>
                      <a:endParaRPr sz="1200" b="0" strike="noStrike" dirty="0">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14400" cap="flat" cmpd="sng">
                      <a:solidFill>
                        <a:srgbClr val="000000"/>
                      </a:solidFill>
                      <a:prstDash val="solid"/>
                      <a:round/>
                      <a:headEnd type="none" w="sm" len="sm"/>
                      <a:tailEnd type="none" w="sm" len="sm"/>
                    </a:lnR>
                    <a:lnT w="14400" cap="flat" cmpd="sng">
                      <a:solidFill>
                        <a:srgbClr val="000000"/>
                      </a:solidFill>
                      <a:prstDash val="solid"/>
                      <a:round/>
                      <a:headEnd type="none" w="sm" len="sm"/>
                      <a:tailEnd type="none" w="sm" len="sm"/>
                    </a:lnT>
                    <a:lnB w="14400" cap="flat" cmpd="sng">
                      <a:solidFill>
                        <a:srgbClr val="000000"/>
                      </a:solidFill>
                      <a:prstDash val="solid"/>
                      <a:round/>
                      <a:headEnd type="none" w="sm" len="sm"/>
                      <a:tailEnd type="none" w="sm" len="sm"/>
                    </a:lnB>
                    <a:solidFill>
                      <a:srgbClr val="FFFF00"/>
                    </a:solidFill>
                  </a:tcPr>
                </a:tc>
                <a:tc>
                  <a:txBody>
                    <a:bodyPr/>
                    <a:lstStyle/>
                    <a:p>
                      <a:pPr marL="0" marR="0" lvl="0" indent="0" algn="l" rtl="0">
                        <a:spcBef>
                          <a:spcPts val="0"/>
                        </a:spcBef>
                        <a:spcAft>
                          <a:spcPts val="0"/>
                        </a:spcAft>
                        <a:buNone/>
                      </a:pPr>
                      <a:endParaRPr sz="1200" b="0" strike="noStrike" dirty="0">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rtl="0">
                        <a:spcBef>
                          <a:spcPts val="0"/>
                        </a:spcBef>
                        <a:spcAft>
                          <a:spcPts val="0"/>
                        </a:spcAft>
                        <a:buNone/>
                      </a:pPr>
                      <a:r>
                        <a:rPr lang="pt-BR" sz="1200">
                          <a:solidFill>
                            <a:schemeClr val="dk1"/>
                          </a:solidFill>
                        </a:rPr>
                        <a:t>C</a:t>
                      </a:r>
                      <a:endParaRPr sz="1200" b="0" strike="noStrike">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l" rtl="0">
                        <a:spcBef>
                          <a:spcPts val="0"/>
                        </a:spcBef>
                        <a:spcAft>
                          <a:spcPts val="0"/>
                        </a:spcAft>
                        <a:buNone/>
                      </a:pPr>
                      <a:endParaRPr sz="1200" b="0" strike="noStrike" dirty="0">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r>
            </a:tbl>
          </a:graphicData>
        </a:graphic>
      </p:graphicFrame>
      <p:graphicFrame>
        <p:nvGraphicFramePr>
          <p:cNvPr id="162" name="Shape 162"/>
          <p:cNvGraphicFramePr/>
          <p:nvPr>
            <p:extLst>
              <p:ext uri="{D42A27DB-BD31-4B8C-83A1-F6EECF244321}">
                <p14:modId xmlns:p14="http://schemas.microsoft.com/office/powerpoint/2010/main" val="3364289609"/>
              </p:ext>
            </p:extLst>
          </p:nvPr>
        </p:nvGraphicFramePr>
        <p:xfrm>
          <a:off x="5698645" y="4090968"/>
          <a:ext cx="2326550" cy="490160"/>
        </p:xfrm>
        <a:graphic>
          <a:graphicData uri="http://schemas.openxmlformats.org/drawingml/2006/table">
            <a:tbl>
              <a:tblPr>
                <a:noFill/>
              </a:tblPr>
              <a:tblGrid>
                <a:gridCol w="406050"/>
                <a:gridCol w="926650"/>
                <a:gridCol w="551150"/>
                <a:gridCol w="442700"/>
              </a:tblGrid>
              <a:tr h="196075">
                <a:tc>
                  <a:txBody>
                    <a:bodyPr/>
                    <a:lstStyle/>
                    <a:p>
                      <a:pPr marL="0" marR="0" lvl="0" indent="0" algn="l" rtl="0">
                        <a:spcBef>
                          <a:spcPts val="0"/>
                        </a:spcBef>
                        <a:spcAft>
                          <a:spcPts val="0"/>
                        </a:spcAft>
                        <a:buNone/>
                      </a:pPr>
                      <a:r>
                        <a:rPr lang="pt-BR" sz="1200" dirty="0"/>
                        <a:t>lu1</a:t>
                      </a:r>
                      <a:endParaRPr sz="1200" b="0" strike="noStrike" dirty="0">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14400" cap="flat" cmpd="sng">
                      <a:solidFill>
                        <a:srgbClr val="000000"/>
                      </a:solidFill>
                      <a:prstDash val="solid"/>
                      <a:round/>
                      <a:headEnd type="none" w="sm" len="sm"/>
                      <a:tailEnd type="none" w="sm" len="sm"/>
                    </a:lnR>
                    <a:lnT w="14400" cap="flat" cmpd="sng">
                      <a:solidFill>
                        <a:srgbClr val="000000"/>
                      </a:solidFill>
                      <a:prstDash val="solid"/>
                      <a:round/>
                      <a:headEnd type="none" w="sm" len="sm"/>
                      <a:tailEnd type="none" w="sm" len="sm"/>
                    </a:lnT>
                    <a:lnB w="144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pt-BR" sz="1200"/>
                        <a:t>T</a:t>
                      </a:r>
                      <a:endParaRPr sz="1200" b="0" strike="noStrike">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200" b="0" strike="noStrike">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pt-BR" sz="1200"/>
                        <a:t>R</a:t>
                      </a:r>
                      <a:endParaRPr sz="1200" b="0" strike="noStrike">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196075">
                <a:tc>
                  <a:txBody>
                    <a:bodyPr/>
                    <a:lstStyle/>
                    <a:p>
                      <a:pPr marL="0" marR="0" lvl="0" indent="0" algn="l" rtl="0">
                        <a:spcBef>
                          <a:spcPts val="0"/>
                        </a:spcBef>
                        <a:spcAft>
                          <a:spcPts val="0"/>
                        </a:spcAft>
                        <a:buNone/>
                      </a:pPr>
                      <a:r>
                        <a:rPr lang="pt-BR" sz="1200"/>
                        <a:t>lu3</a:t>
                      </a:r>
                      <a:endParaRPr sz="1200" b="0" strike="noStrike">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14400" cap="flat" cmpd="sng">
                      <a:solidFill>
                        <a:srgbClr val="000000"/>
                      </a:solidFill>
                      <a:prstDash val="solid"/>
                      <a:round/>
                      <a:headEnd type="none" w="sm" len="sm"/>
                      <a:tailEnd type="none" w="sm" len="sm"/>
                    </a:lnR>
                    <a:lnT w="14400" cap="flat" cmpd="sng">
                      <a:solidFill>
                        <a:srgbClr val="000000"/>
                      </a:solidFill>
                      <a:prstDash val="solid"/>
                      <a:round/>
                      <a:headEnd type="none" w="sm" len="sm"/>
                      <a:tailEnd type="none" w="sm" len="sm"/>
                    </a:lnT>
                    <a:lnB w="144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200" b="0" strike="noStrike">
                        <a:solidFill>
                          <a:srgbClr val="000000"/>
                        </a:solidFill>
                        <a:latin typeface="Arial"/>
                        <a:ea typeface="Arial"/>
                        <a:cs typeface="Arial"/>
                        <a:sym typeface="Arial"/>
                      </a:endParaRPr>
                    </a:p>
                  </a:txBody>
                  <a:tcPr marL="81650" marR="81650" marT="31100" marB="31100">
                    <a:lnL w="144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rtl="0">
                        <a:spcBef>
                          <a:spcPts val="0"/>
                        </a:spcBef>
                        <a:spcAft>
                          <a:spcPts val="0"/>
                        </a:spcAft>
                        <a:buNone/>
                      </a:pPr>
                      <a:r>
                        <a:rPr lang="pt-BR" sz="1200">
                          <a:solidFill>
                            <a:schemeClr val="dk1"/>
                          </a:solidFill>
                        </a:rPr>
                        <a:t>C</a:t>
                      </a:r>
                      <a:endParaRPr sz="1200" b="0" strike="noStrike">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200" b="0" strike="noStrike" dirty="0">
                        <a:solidFill>
                          <a:srgbClr val="000000"/>
                        </a:solidFill>
                        <a:latin typeface="Arial"/>
                        <a:ea typeface="Arial"/>
                        <a:cs typeface="Arial"/>
                        <a:sym typeface="Arial"/>
                      </a:endParaRPr>
                    </a:p>
                  </a:txBody>
                  <a:tcPr marL="81650" marR="81650" marT="31100" marB="31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cxnSp>
        <p:nvCxnSpPr>
          <p:cNvPr id="163" name="Shape 163"/>
          <p:cNvCxnSpPr/>
          <p:nvPr/>
        </p:nvCxnSpPr>
        <p:spPr>
          <a:xfrm>
            <a:off x="2391405" y="3595563"/>
            <a:ext cx="452400" cy="0"/>
          </a:xfrm>
          <a:prstGeom prst="straightConnector1">
            <a:avLst/>
          </a:prstGeom>
          <a:noFill/>
          <a:ln w="9525" cap="flat" cmpd="sng">
            <a:solidFill>
              <a:srgbClr val="000000"/>
            </a:solidFill>
            <a:prstDash val="solid"/>
            <a:round/>
            <a:headEnd type="none" w="med" len="med"/>
            <a:tailEnd type="triangle" w="med" len="med"/>
          </a:ln>
        </p:spPr>
      </p:cxnSp>
      <p:cxnSp>
        <p:nvCxnSpPr>
          <p:cNvPr id="164" name="Shape 164"/>
          <p:cNvCxnSpPr/>
          <p:nvPr/>
        </p:nvCxnSpPr>
        <p:spPr>
          <a:xfrm>
            <a:off x="2395755" y="3861048"/>
            <a:ext cx="443700" cy="0"/>
          </a:xfrm>
          <a:prstGeom prst="straightConnector1">
            <a:avLst/>
          </a:prstGeom>
          <a:noFill/>
          <a:ln w="9525" cap="flat" cmpd="sng">
            <a:solidFill>
              <a:srgbClr val="000000"/>
            </a:solidFill>
            <a:prstDash val="solid"/>
            <a:round/>
            <a:headEnd type="none" w="med" len="med"/>
            <a:tailEnd type="triangle" w="med" len="med"/>
          </a:ln>
        </p:spPr>
      </p:cxnSp>
      <p:cxnSp>
        <p:nvCxnSpPr>
          <p:cNvPr id="165" name="Shape 165"/>
          <p:cNvCxnSpPr>
            <a:endCxn id="160" idx="1"/>
          </p:cNvCxnSpPr>
          <p:nvPr/>
        </p:nvCxnSpPr>
        <p:spPr>
          <a:xfrm flipV="1">
            <a:off x="5425290" y="3361464"/>
            <a:ext cx="273355" cy="489040"/>
          </a:xfrm>
          <a:prstGeom prst="straightConnector1">
            <a:avLst/>
          </a:prstGeom>
          <a:noFill/>
          <a:ln w="9525" cap="flat" cmpd="sng">
            <a:solidFill>
              <a:srgbClr val="000000"/>
            </a:solidFill>
            <a:prstDash val="solid"/>
            <a:round/>
            <a:headEnd type="none" w="med" len="med"/>
            <a:tailEnd type="triangle" w="med" len="med"/>
          </a:ln>
        </p:spPr>
      </p:cxnSp>
      <p:cxnSp>
        <p:nvCxnSpPr>
          <p:cNvPr id="166" name="Shape 166"/>
          <p:cNvCxnSpPr>
            <a:endCxn id="161" idx="1"/>
          </p:cNvCxnSpPr>
          <p:nvPr/>
        </p:nvCxnSpPr>
        <p:spPr>
          <a:xfrm flipV="1">
            <a:off x="5410141" y="3849866"/>
            <a:ext cx="288504" cy="11235"/>
          </a:xfrm>
          <a:prstGeom prst="straightConnector1">
            <a:avLst/>
          </a:prstGeom>
          <a:noFill/>
          <a:ln w="9525" cap="flat" cmpd="sng">
            <a:solidFill>
              <a:srgbClr val="000000"/>
            </a:solidFill>
            <a:prstDash val="solid"/>
            <a:round/>
            <a:headEnd type="none" w="med" len="med"/>
            <a:tailEnd type="triangle" w="med" len="med"/>
          </a:ln>
        </p:spPr>
      </p:cxnSp>
      <p:cxnSp>
        <p:nvCxnSpPr>
          <p:cNvPr id="167" name="Shape 167"/>
          <p:cNvCxnSpPr>
            <a:endCxn id="162" idx="1"/>
          </p:cNvCxnSpPr>
          <p:nvPr/>
        </p:nvCxnSpPr>
        <p:spPr>
          <a:xfrm>
            <a:off x="5425290" y="3861101"/>
            <a:ext cx="273355" cy="474947"/>
          </a:xfrm>
          <a:prstGeom prst="straightConnector1">
            <a:avLst/>
          </a:prstGeom>
          <a:noFill/>
          <a:ln w="9525" cap="flat" cmpd="sng">
            <a:solidFill>
              <a:srgbClr val="000000"/>
            </a:solidFill>
            <a:prstDash val="solid"/>
            <a:round/>
            <a:headEnd type="none" w="med" len="med"/>
            <a:tailEnd type="triangle" w="med" len="med"/>
          </a:ln>
        </p:spPr>
      </p:cxnSp>
      <p:sp>
        <p:nvSpPr>
          <p:cNvPr id="168" name="Shape 168"/>
          <p:cNvSpPr txBox="1"/>
          <p:nvPr/>
        </p:nvSpPr>
        <p:spPr>
          <a:xfrm>
            <a:off x="905731" y="3140968"/>
            <a:ext cx="1535700" cy="134100"/>
          </a:xfrm>
          <a:prstGeom prst="rect">
            <a:avLst/>
          </a:prstGeom>
          <a:noFill/>
          <a:ln>
            <a:noFill/>
          </a:ln>
        </p:spPr>
        <p:txBody>
          <a:bodyPr spcFirstLastPara="1" wrap="square" lIns="76025" tIns="76025" rIns="76025" bIns="76025" anchor="t" anchorCtr="0">
            <a:noAutofit/>
          </a:bodyPr>
          <a:lstStyle/>
          <a:p>
            <a:r>
              <a:rPr lang="pt-BR" sz="1400" dirty="0"/>
              <a:t>Unlabeled Dataset</a:t>
            </a:r>
            <a:endParaRPr sz="1400" dirty="0"/>
          </a:p>
        </p:txBody>
      </p:sp>
      <p:sp>
        <p:nvSpPr>
          <p:cNvPr id="169" name="Shape 169"/>
          <p:cNvSpPr txBox="1"/>
          <p:nvPr/>
        </p:nvSpPr>
        <p:spPr>
          <a:xfrm>
            <a:off x="3181970" y="3019791"/>
            <a:ext cx="1949700" cy="134100"/>
          </a:xfrm>
          <a:prstGeom prst="rect">
            <a:avLst/>
          </a:prstGeom>
          <a:noFill/>
          <a:ln>
            <a:noFill/>
          </a:ln>
        </p:spPr>
        <p:txBody>
          <a:bodyPr spcFirstLastPara="1" wrap="square" lIns="76025" tIns="76025" rIns="76025" bIns="76025" anchor="t" anchorCtr="0">
            <a:noAutofit/>
          </a:bodyPr>
          <a:lstStyle/>
          <a:p>
            <a:r>
              <a:rPr lang="pt-BR" sz="1400" dirty="0"/>
              <a:t>Already Labeled Dataset</a:t>
            </a:r>
            <a:endParaRPr sz="1400" dirty="0"/>
          </a:p>
        </p:txBody>
      </p:sp>
      <p:sp>
        <p:nvSpPr>
          <p:cNvPr id="170" name="Shape 170"/>
          <p:cNvSpPr txBox="1"/>
          <p:nvPr/>
        </p:nvSpPr>
        <p:spPr>
          <a:xfrm>
            <a:off x="6241101" y="2733926"/>
            <a:ext cx="1535700" cy="134100"/>
          </a:xfrm>
          <a:prstGeom prst="rect">
            <a:avLst/>
          </a:prstGeom>
          <a:noFill/>
          <a:ln>
            <a:noFill/>
          </a:ln>
        </p:spPr>
        <p:txBody>
          <a:bodyPr spcFirstLastPara="1" wrap="square" lIns="76025" tIns="76025" rIns="76025" bIns="76025" anchor="t" anchorCtr="0">
            <a:noAutofit/>
          </a:bodyPr>
          <a:lstStyle/>
          <a:p>
            <a:r>
              <a:rPr lang="pt-BR" sz="1400" dirty="0"/>
              <a:t>Projected Set</a:t>
            </a:r>
            <a:endParaRPr sz="1400" dirty="0"/>
          </a:p>
        </p:txBody>
      </p:sp>
      <p:sp>
        <p:nvSpPr>
          <p:cNvPr id="171" name="Shape 171"/>
          <p:cNvSpPr txBox="1"/>
          <p:nvPr/>
        </p:nvSpPr>
        <p:spPr>
          <a:xfrm>
            <a:off x="8123244" y="3127216"/>
            <a:ext cx="915000" cy="319800"/>
          </a:xfrm>
          <a:prstGeom prst="rect">
            <a:avLst/>
          </a:prstGeom>
          <a:noFill/>
          <a:ln>
            <a:noFill/>
          </a:ln>
        </p:spPr>
        <p:txBody>
          <a:bodyPr spcFirstLastPara="1" wrap="square" lIns="91425" tIns="91425" rIns="91425" bIns="91425" anchor="t" anchorCtr="0">
            <a:noAutofit/>
          </a:bodyPr>
          <a:lstStyle/>
          <a:p>
            <a:r>
              <a:rPr lang="pt-BR"/>
              <a:t>2 Rules</a:t>
            </a:r>
            <a:endParaRPr/>
          </a:p>
        </p:txBody>
      </p:sp>
      <p:sp>
        <p:nvSpPr>
          <p:cNvPr id="172" name="Shape 172"/>
          <p:cNvSpPr txBox="1"/>
          <p:nvPr/>
        </p:nvSpPr>
        <p:spPr>
          <a:xfrm>
            <a:off x="8123244" y="3645024"/>
            <a:ext cx="915000" cy="319800"/>
          </a:xfrm>
          <a:prstGeom prst="rect">
            <a:avLst/>
          </a:prstGeom>
          <a:noFill/>
          <a:ln>
            <a:noFill/>
          </a:ln>
        </p:spPr>
        <p:txBody>
          <a:bodyPr spcFirstLastPara="1" wrap="square" lIns="91425" tIns="91425" rIns="91425" bIns="91425" anchor="t" anchorCtr="0">
            <a:noAutofit/>
          </a:bodyPr>
          <a:lstStyle/>
          <a:p>
            <a:r>
              <a:rPr lang="pt-BR" dirty="0"/>
              <a:t>1 Rules</a:t>
            </a:r>
            <a:endParaRPr dirty="0"/>
          </a:p>
        </p:txBody>
      </p:sp>
      <p:sp>
        <p:nvSpPr>
          <p:cNvPr id="173" name="Shape 173"/>
          <p:cNvSpPr txBox="1"/>
          <p:nvPr/>
        </p:nvSpPr>
        <p:spPr>
          <a:xfrm>
            <a:off x="8123244" y="4117312"/>
            <a:ext cx="915000" cy="319800"/>
          </a:xfrm>
          <a:prstGeom prst="rect">
            <a:avLst/>
          </a:prstGeom>
          <a:noFill/>
          <a:ln>
            <a:noFill/>
          </a:ln>
        </p:spPr>
        <p:txBody>
          <a:bodyPr spcFirstLastPara="1" wrap="square" lIns="91425" tIns="91425" rIns="91425" bIns="91425" anchor="t" anchorCtr="0">
            <a:noAutofit/>
          </a:bodyPr>
          <a:lstStyle/>
          <a:p>
            <a:r>
              <a:rPr lang="pt-BR" dirty="0"/>
              <a:t>5 Rules</a:t>
            </a:r>
            <a:endParaRPr dirty="0"/>
          </a:p>
        </p:txBody>
      </p:sp>
      <p:sp>
        <p:nvSpPr>
          <p:cNvPr id="174" name="Shape 174"/>
          <p:cNvSpPr txBox="1"/>
          <p:nvPr/>
        </p:nvSpPr>
        <p:spPr>
          <a:xfrm>
            <a:off x="977737" y="4846025"/>
            <a:ext cx="7338679" cy="436200"/>
          </a:xfrm>
          <a:prstGeom prst="rect">
            <a:avLst/>
          </a:prstGeom>
          <a:solidFill>
            <a:srgbClr val="FFFF00"/>
          </a:solidFill>
          <a:ln>
            <a:noFill/>
          </a:ln>
        </p:spPr>
        <p:txBody>
          <a:bodyPr spcFirstLastPara="1" wrap="square" lIns="91425" tIns="91425" rIns="91425" bIns="91425" anchor="t" anchorCtr="0">
            <a:noAutofit/>
          </a:bodyPr>
          <a:lstStyle/>
          <a:p>
            <a:pPr algn="ctr"/>
            <a:r>
              <a:rPr lang="pt-BR" dirty="0"/>
              <a:t>Pair u2 </a:t>
            </a:r>
            <a:r>
              <a:rPr lang="pt-BR" dirty="0" smtClean="0"/>
              <a:t>is the </a:t>
            </a:r>
            <a:r>
              <a:rPr lang="pt-BR" dirty="0"/>
              <a:t>most dissimilar </a:t>
            </a:r>
            <a:r>
              <a:rPr lang="pt-BR" dirty="0" smtClean="0"/>
              <a:t>instance compared to the </a:t>
            </a:r>
            <a:r>
              <a:rPr lang="pt-BR" dirty="0"/>
              <a:t>actual training set. </a:t>
            </a:r>
            <a:endParaRPr dirty="0"/>
          </a:p>
        </p:txBody>
      </p:sp>
      <p:cxnSp>
        <p:nvCxnSpPr>
          <p:cNvPr id="175" name="Shape 175"/>
          <p:cNvCxnSpPr/>
          <p:nvPr/>
        </p:nvCxnSpPr>
        <p:spPr>
          <a:xfrm>
            <a:off x="2596410" y="2330625"/>
            <a:ext cx="555300" cy="900"/>
          </a:xfrm>
          <a:prstGeom prst="straightConnector1">
            <a:avLst/>
          </a:prstGeom>
          <a:noFill/>
          <a:ln w="9525" cap="flat" cmpd="sng">
            <a:solidFill>
              <a:schemeClr val="dk2"/>
            </a:solidFill>
            <a:prstDash val="solid"/>
            <a:round/>
            <a:headEnd type="none" w="med" len="med"/>
            <a:tailEnd type="triangle" w="med" len="med"/>
          </a:ln>
        </p:spPr>
      </p:cxnSp>
      <p:cxnSp>
        <p:nvCxnSpPr>
          <p:cNvPr id="176" name="Shape 176"/>
          <p:cNvCxnSpPr/>
          <p:nvPr/>
        </p:nvCxnSpPr>
        <p:spPr>
          <a:xfrm flipV="1">
            <a:off x="107504" y="2326725"/>
            <a:ext cx="571176" cy="4800"/>
          </a:xfrm>
          <a:prstGeom prst="straightConnector1">
            <a:avLst/>
          </a:prstGeom>
          <a:noFill/>
          <a:ln w="9525" cap="flat" cmpd="sng">
            <a:solidFill>
              <a:schemeClr val="dk2"/>
            </a:solidFill>
            <a:prstDash val="solid"/>
            <a:round/>
            <a:headEnd type="none" w="med" len="med"/>
            <a:tailEnd type="triangle" w="med" len="med"/>
          </a:ln>
        </p:spPr>
      </p:cxnSp>
      <p:cxnSp>
        <p:nvCxnSpPr>
          <p:cNvPr id="177" name="Shape 177"/>
          <p:cNvCxnSpPr/>
          <p:nvPr/>
        </p:nvCxnSpPr>
        <p:spPr>
          <a:xfrm>
            <a:off x="2395755" y="4077072"/>
            <a:ext cx="452400" cy="0"/>
          </a:xfrm>
          <a:prstGeom prst="straightConnector1">
            <a:avLst/>
          </a:prstGeom>
          <a:noFill/>
          <a:ln w="9525" cap="flat" cmpd="sng">
            <a:solidFill>
              <a:srgbClr val="000000"/>
            </a:solidFill>
            <a:prstDash val="solid"/>
            <a:round/>
            <a:headEnd type="none" w="med" len="med"/>
            <a:tailEnd type="triangle" w="med" len="med"/>
          </a:ln>
        </p:spPr>
      </p:cxnSp>
      <p:sp>
        <p:nvSpPr>
          <p:cNvPr id="178" name="Shape 178"/>
          <p:cNvSpPr/>
          <p:nvPr/>
        </p:nvSpPr>
        <p:spPr>
          <a:xfrm>
            <a:off x="3161435" y="2063025"/>
            <a:ext cx="1830600" cy="527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pt-BR" dirty="0"/>
              <a:t>Rule-based active learning</a:t>
            </a:r>
            <a:endParaRPr dirty="0"/>
          </a:p>
        </p:txBody>
      </p:sp>
      <p:cxnSp>
        <p:nvCxnSpPr>
          <p:cNvPr id="179" name="Shape 179"/>
          <p:cNvCxnSpPr>
            <a:endCxn id="180" idx="1"/>
          </p:cNvCxnSpPr>
          <p:nvPr/>
        </p:nvCxnSpPr>
        <p:spPr>
          <a:xfrm flipV="1">
            <a:off x="4992035" y="2325072"/>
            <a:ext cx="917717" cy="1203"/>
          </a:xfrm>
          <a:prstGeom prst="straightConnector1">
            <a:avLst/>
          </a:prstGeom>
          <a:noFill/>
          <a:ln w="9525" cap="flat" cmpd="sng">
            <a:solidFill>
              <a:schemeClr val="dk2"/>
            </a:solidFill>
            <a:prstDash val="solid"/>
            <a:round/>
            <a:headEnd type="none" w="med" len="med"/>
            <a:tailEnd type="triangle" w="med" len="med"/>
          </a:ln>
        </p:spPr>
      </p:cxnSp>
      <p:sp>
        <p:nvSpPr>
          <p:cNvPr id="180" name="Shape 180"/>
          <p:cNvSpPr/>
          <p:nvPr/>
        </p:nvSpPr>
        <p:spPr>
          <a:xfrm>
            <a:off x="5909752" y="2061372"/>
            <a:ext cx="1830600" cy="527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pt-BR" dirty="0"/>
              <a:t>Reduced sample of labeled pairs</a:t>
            </a:r>
            <a:endParaRPr dirty="0"/>
          </a:p>
        </p:txBody>
      </p:sp>
      <p:sp>
        <p:nvSpPr>
          <p:cNvPr id="29" name="Title 1"/>
          <p:cNvSpPr txBox="1">
            <a:spLocks/>
          </p:cNvSpPr>
          <p:nvPr/>
        </p:nvSpPr>
        <p:spPr>
          <a:xfrm>
            <a:off x="0" y="116915"/>
            <a:ext cx="9144000" cy="7210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BLOSS</a:t>
            </a:r>
            <a:r>
              <a:rPr lang="el-GR" sz="4000" dirty="0" smtClean="0"/>
              <a:t> </a:t>
            </a:r>
            <a:r>
              <a:rPr lang="en-US" sz="4000" dirty="0" smtClean="0"/>
              <a:t>Second Stage: Pairs Selection</a:t>
            </a:r>
            <a:endParaRPr lang="en-US" sz="2200" dirty="0"/>
          </a:p>
        </p:txBody>
      </p:sp>
      <p:sp>
        <p:nvSpPr>
          <p:cNvPr id="30"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a:solidFill>
                  <a:schemeClr val="tx1"/>
                </a:solidFill>
              </a:rPr>
              <a:t>Guilherme</a:t>
            </a:r>
            <a:r>
              <a:rPr lang="en-US" sz="1400" b="1" dirty="0">
                <a:solidFill>
                  <a:schemeClr val="tx1"/>
                </a:solidFill>
              </a:rPr>
              <a:t> Dal Bianco</a:t>
            </a:r>
          </a:p>
        </p:txBody>
      </p:sp>
      <p:sp>
        <p:nvSpPr>
          <p:cNvPr id="31" name="Θέση υποσέλιδου 3"/>
          <p:cNvSpPr txBox="1">
            <a:spLocks/>
          </p:cNvSpPr>
          <p:nvPr/>
        </p:nvSpPr>
        <p:spPr>
          <a:xfrm>
            <a:off x="3124200" y="6525344"/>
            <a:ext cx="3175992"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200" smtClean="0"/>
              <a:t>Papadakis &amp; Palpanas, WWW 2018, April 2018</a:t>
            </a:r>
            <a:endParaRPr lang="en-US" sz="1200" dirty="0"/>
          </a:p>
        </p:txBody>
      </p:sp>
      <p:sp>
        <p:nvSpPr>
          <p:cNvPr id="32" name="Slide Number Placeholder 4"/>
          <p:cNvSpPr txBox="1">
            <a:spLocks/>
          </p:cNvSpPr>
          <p:nvPr/>
        </p:nvSpPr>
        <p:spPr>
          <a:xfrm>
            <a:off x="6974904" y="6520259"/>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46E34C-DF4F-43C8-9B01-5546C481D7C1}" type="slidenum">
              <a:rPr lang="el-GR" sz="1200" smtClean="0"/>
              <a:pPr/>
              <a:t>148</a:t>
            </a:fld>
            <a:endParaRPr lang="el-GR" sz="1200" dirty="0"/>
          </a:p>
        </p:txBody>
      </p:sp>
    </p:spTree>
    <p:extLst>
      <p:ext uri="{BB962C8B-B14F-4D97-AF65-F5344CB8AC3E}">
        <p14:creationId xmlns:p14="http://schemas.microsoft.com/office/powerpoint/2010/main" val="20132344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p:bldP spid="157" grpId="0" animBg="1"/>
      <p:bldP spid="168" grpId="0"/>
      <p:bldP spid="169" grpId="0"/>
      <p:bldP spid="170" grpId="0"/>
      <p:bldP spid="171" grpId="0"/>
      <p:bldP spid="172" grpId="0"/>
      <p:bldP spid="173" grpId="0"/>
      <p:bldP spid="174" grpId="0" animBg="1"/>
      <p:bldP spid="178" grpId="0" animBg="1"/>
      <p:bldP spid="180"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7" name="Shape 187"/>
          <p:cNvPicPr preferRelativeResize="0"/>
          <p:nvPr/>
        </p:nvPicPr>
        <p:blipFill rotWithShape="1">
          <a:blip r:embed="rId3">
            <a:alphaModFix/>
          </a:blip>
          <a:srcRect l="2399" t="2067" r="1605" b="2824"/>
          <a:stretch/>
        </p:blipFill>
        <p:spPr>
          <a:xfrm>
            <a:off x="827584" y="2276873"/>
            <a:ext cx="7200799" cy="4536503"/>
          </a:xfrm>
          <a:prstGeom prst="rect">
            <a:avLst/>
          </a:prstGeom>
          <a:noFill/>
          <a:ln>
            <a:noFill/>
          </a:ln>
        </p:spPr>
      </p:pic>
      <p:sp>
        <p:nvSpPr>
          <p:cNvPr id="5" name="Title 1"/>
          <p:cNvSpPr txBox="1">
            <a:spLocks/>
          </p:cNvSpPr>
          <p:nvPr/>
        </p:nvSpPr>
        <p:spPr>
          <a:xfrm>
            <a:off x="0" y="116915"/>
            <a:ext cx="9144000" cy="7210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BLOSS</a:t>
            </a:r>
            <a:r>
              <a:rPr lang="el-GR" sz="4000" dirty="0" smtClean="0"/>
              <a:t> </a:t>
            </a:r>
            <a:r>
              <a:rPr lang="en-US" sz="4000" dirty="0" smtClean="0"/>
              <a:t>Third Stage: Outliers Pruning</a:t>
            </a:r>
            <a:endParaRPr lang="en-US" sz="2200" dirty="0"/>
          </a:p>
        </p:txBody>
      </p:sp>
      <p:sp>
        <p:nvSpPr>
          <p:cNvPr id="3" name="Θέση κειμένου 2"/>
          <p:cNvSpPr>
            <a:spLocks noGrp="1"/>
          </p:cNvSpPr>
          <p:nvPr>
            <p:ph type="body" idx="1"/>
          </p:nvPr>
        </p:nvSpPr>
        <p:spPr>
          <a:xfrm>
            <a:off x="457172" y="1340768"/>
            <a:ext cx="8228700" cy="3977600"/>
          </a:xfrm>
        </p:spPr>
        <p:txBody>
          <a:bodyPr>
            <a:normAutofit/>
          </a:bodyPr>
          <a:lstStyle/>
          <a:p>
            <a:r>
              <a:rPr lang="en-US" sz="2400" dirty="0"/>
              <a:t>Goal: remove noise, while maximizing recall.</a:t>
            </a:r>
            <a:endParaRPr lang="el-GR" sz="2400" dirty="0"/>
          </a:p>
        </p:txBody>
      </p:sp>
      <p:sp>
        <p:nvSpPr>
          <p:cNvPr id="6"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a:solidFill>
                  <a:schemeClr val="tx1"/>
                </a:solidFill>
              </a:rPr>
              <a:t>Guilherme</a:t>
            </a:r>
            <a:r>
              <a:rPr lang="en-US" sz="1400" b="1" dirty="0">
                <a:solidFill>
                  <a:schemeClr val="tx1"/>
                </a:solidFill>
              </a:rPr>
              <a:t> Dal Bianco</a:t>
            </a:r>
          </a:p>
        </p:txBody>
      </p:sp>
      <p:sp>
        <p:nvSpPr>
          <p:cNvPr id="7" name="Θέση υποσέλιδου 3"/>
          <p:cNvSpPr txBox="1">
            <a:spLocks/>
          </p:cNvSpPr>
          <p:nvPr/>
        </p:nvSpPr>
        <p:spPr>
          <a:xfrm>
            <a:off x="3124200" y="6525344"/>
            <a:ext cx="3175992"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200" smtClean="0"/>
              <a:t>Papadakis &amp; Palpanas, WWW 2018, April 2018</a:t>
            </a:r>
            <a:endParaRPr lang="en-US" sz="1200" dirty="0"/>
          </a:p>
        </p:txBody>
      </p:sp>
      <p:sp>
        <p:nvSpPr>
          <p:cNvPr id="8" name="Slide Number Placeholder 4"/>
          <p:cNvSpPr txBox="1">
            <a:spLocks/>
          </p:cNvSpPr>
          <p:nvPr/>
        </p:nvSpPr>
        <p:spPr>
          <a:xfrm>
            <a:off x="6974904" y="6520259"/>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46E34C-DF4F-43C8-9B01-5546C481D7C1}" type="slidenum">
              <a:rPr lang="el-GR" sz="1200" smtClean="0"/>
              <a:pPr/>
              <a:t>149</a:t>
            </a:fld>
            <a:endParaRPr lang="el-GR" sz="1200" dirty="0"/>
          </a:p>
        </p:txBody>
      </p:sp>
    </p:spTree>
    <p:extLst>
      <p:ext uri="{BB962C8B-B14F-4D97-AF65-F5344CB8AC3E}">
        <p14:creationId xmlns:p14="http://schemas.microsoft.com/office/powerpoint/2010/main" val="10173324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Computational cost</a:t>
            </a:r>
            <a:endParaRPr lang="en-US" dirty="0"/>
          </a:p>
        </p:txBody>
      </p:sp>
      <p:sp>
        <p:nvSpPr>
          <p:cNvPr id="3" name="Content Placeholder 2"/>
          <p:cNvSpPr>
            <a:spLocks noGrp="1"/>
          </p:cNvSpPr>
          <p:nvPr>
            <p:ph sz="quarter" idx="4294967295"/>
          </p:nvPr>
        </p:nvSpPr>
        <p:spPr>
          <a:xfrm>
            <a:off x="841094" y="1218815"/>
            <a:ext cx="8302906" cy="4938161"/>
          </a:xfrm>
        </p:spPr>
        <p:txBody>
          <a:bodyPr/>
          <a:lstStyle/>
          <a:p>
            <a:pPr marL="24320" lvl="1" indent="-24320" defTabSz="299048">
              <a:buNone/>
            </a:pPr>
            <a:r>
              <a:rPr lang="en-US" sz="2300" dirty="0" smtClean="0"/>
              <a:t>ER </a:t>
            </a:r>
            <a:r>
              <a:rPr lang="en-US" sz="2300" dirty="0"/>
              <a:t>is an inherently quadratic problem (i.e., </a:t>
            </a:r>
            <a:r>
              <a:rPr lang="en-US" sz="2300" dirty="0">
                <a:solidFill>
                  <a:srgbClr val="C00000"/>
                </a:solidFill>
              </a:rPr>
              <a:t>O(</a:t>
            </a:r>
            <a:r>
              <a:rPr lang="en-US" sz="2300" i="1" dirty="0">
                <a:solidFill>
                  <a:srgbClr val="C00000"/>
                </a:solidFill>
              </a:rPr>
              <a:t>n</a:t>
            </a:r>
            <a:r>
              <a:rPr lang="en-US" sz="2300" i="1" baseline="30000" dirty="0">
                <a:solidFill>
                  <a:srgbClr val="C00000"/>
                </a:solidFill>
              </a:rPr>
              <a:t>2</a:t>
            </a:r>
            <a:r>
              <a:rPr lang="en-US" sz="2300" dirty="0">
                <a:solidFill>
                  <a:srgbClr val="C00000"/>
                </a:solidFill>
              </a:rPr>
              <a:t>)</a:t>
            </a:r>
            <a:r>
              <a:rPr lang="en-US" sz="2300" dirty="0"/>
              <a:t>):</a:t>
            </a:r>
          </a:p>
          <a:p>
            <a:pPr marL="24320" lvl="1" indent="-24320" defTabSz="299048">
              <a:buNone/>
            </a:pPr>
            <a:r>
              <a:rPr lang="en-US" sz="2300" dirty="0"/>
              <a:t>every entity has to be compared with all others </a:t>
            </a:r>
          </a:p>
          <a:p>
            <a:pPr marL="24320" lvl="1" indent="-24320" defTabSz="299048">
              <a:buNone/>
            </a:pPr>
            <a:r>
              <a:rPr lang="en-US" sz="2300" dirty="0">
                <a:latin typeface="Times New Roman"/>
                <a:cs typeface="Times New Roman"/>
              </a:rPr>
              <a:t> </a:t>
            </a:r>
            <a:endParaRPr lang="en-US" sz="2300" dirty="0"/>
          </a:p>
          <a:p>
            <a:pPr marL="24320" lvl="1" indent="-24320" defTabSz="299048">
              <a:buNone/>
            </a:pPr>
            <a:r>
              <a:rPr lang="en-US" sz="2300" dirty="0"/>
              <a:t>ER </a:t>
            </a:r>
            <a:r>
              <a:rPr lang="en-US" sz="2300" dirty="0" smtClean="0"/>
              <a:t>does not </a:t>
            </a:r>
            <a:r>
              <a:rPr lang="en-US" sz="2300" dirty="0"/>
              <a:t>scale </a:t>
            </a:r>
            <a:r>
              <a:rPr lang="en-US" sz="2300" dirty="0" smtClean="0"/>
              <a:t>well to </a:t>
            </a:r>
            <a:r>
              <a:rPr lang="en-US" sz="2300" dirty="0"/>
              <a:t>large entity collections (e.g., </a:t>
            </a:r>
            <a:r>
              <a:rPr lang="en-US" sz="2300" dirty="0" smtClean="0"/>
              <a:t>Web </a:t>
            </a:r>
            <a:r>
              <a:rPr lang="en-US" sz="2300" dirty="0"/>
              <a:t>Data)</a:t>
            </a:r>
          </a:p>
          <a:p>
            <a:endParaRPr lang="en-US" dirty="0" smtClean="0"/>
          </a:p>
          <a:p>
            <a:pPr marL="0" indent="0">
              <a:buNone/>
            </a:pPr>
            <a:r>
              <a:rPr lang="en-US" sz="2800" dirty="0" smtClean="0"/>
              <a:t>Solution: </a:t>
            </a:r>
            <a:r>
              <a:rPr lang="en-US" sz="2800" dirty="0" smtClean="0">
                <a:solidFill>
                  <a:srgbClr val="C00000"/>
                </a:solidFill>
              </a:rPr>
              <a:t>Blocking</a:t>
            </a:r>
          </a:p>
          <a:p>
            <a:pPr marL="488205" lvl="1" indent="-213477">
              <a:buFont typeface="Arial" pitchFamily="34" charset="0"/>
              <a:buChar char="•"/>
            </a:pPr>
            <a:r>
              <a:rPr lang="en-US" sz="2300" dirty="0"/>
              <a:t>group similar </a:t>
            </a:r>
            <a:r>
              <a:rPr lang="en-US" sz="2300" dirty="0" smtClean="0"/>
              <a:t>entities into </a:t>
            </a:r>
            <a:r>
              <a:rPr lang="en-US" sz="2300" dirty="0"/>
              <a:t>blocks</a:t>
            </a:r>
          </a:p>
          <a:p>
            <a:pPr marL="488205" lvl="1" indent="-213477">
              <a:buFont typeface="Arial" pitchFamily="34" charset="0"/>
              <a:buChar char="•"/>
            </a:pPr>
            <a:r>
              <a:rPr lang="en-US" sz="2300" dirty="0"/>
              <a:t>execute comparisons only inside </a:t>
            </a:r>
            <a:r>
              <a:rPr lang="en-US" sz="2300" dirty="0" smtClean="0"/>
              <a:t>each block</a:t>
            </a:r>
          </a:p>
          <a:p>
            <a:pPr marL="888255" lvl="2" indent="-213477"/>
            <a:r>
              <a:rPr lang="en-US" sz="2000" dirty="0" smtClean="0"/>
              <a:t>complexity is now quadratic to the size of the block (much smaller than dataset size!)</a:t>
            </a:r>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15</a:t>
            </a:fld>
            <a:endParaRPr lang="el-GR"/>
          </a:p>
        </p:txBody>
      </p:sp>
    </p:spTree>
    <p:extLst>
      <p:ext uri="{BB962C8B-B14F-4D97-AF65-F5344CB8AC3E}">
        <p14:creationId xmlns:p14="http://schemas.microsoft.com/office/powerpoint/2010/main" val="18944086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4" name="Shape 194"/>
          <p:cNvSpPr txBox="1">
            <a:spLocks noGrp="1"/>
          </p:cNvSpPr>
          <p:nvPr>
            <p:ph type="body" idx="2"/>
          </p:nvPr>
        </p:nvSpPr>
        <p:spPr>
          <a:xfrm>
            <a:off x="494487" y="1556792"/>
            <a:ext cx="8325985" cy="3504489"/>
          </a:xfrm>
          <a:prstGeom prst="rect">
            <a:avLst/>
          </a:prstGeom>
        </p:spPr>
        <p:txBody>
          <a:bodyPr spcFirstLastPara="1" vert="horz" wrap="square" lIns="76025" tIns="76025" rIns="76025" bIns="76025" rtlCol="0" anchor="t" anchorCtr="0">
            <a:noAutofit/>
          </a:bodyPr>
          <a:lstStyle/>
          <a:p>
            <a:pPr marL="0" indent="0"/>
            <a:r>
              <a:rPr lang="en-US" sz="2400" dirty="0" smtClean="0"/>
              <a:t>Pruning Threshold</a:t>
            </a:r>
            <a:r>
              <a:rPr lang="en-US" sz="2400" dirty="0"/>
              <a:t>: </a:t>
            </a:r>
            <a:endParaRPr lang="en-US" sz="2400" dirty="0" smtClean="0"/>
          </a:p>
          <a:p>
            <a:pPr marL="0" indent="0"/>
            <a:r>
              <a:rPr lang="en-US" sz="2400" dirty="0" smtClean="0"/>
              <a:t>average </a:t>
            </a:r>
            <a:r>
              <a:rPr lang="en-US" sz="2400" b="1" dirty="0" err="1">
                <a:solidFill>
                  <a:srgbClr val="C00000"/>
                </a:solidFill>
              </a:rPr>
              <a:t>Jaccard</a:t>
            </a:r>
            <a:r>
              <a:rPr lang="en-US" sz="2400" dirty="0">
                <a:solidFill>
                  <a:srgbClr val="C00000"/>
                </a:solidFill>
              </a:rPr>
              <a:t> </a:t>
            </a:r>
            <a:r>
              <a:rPr lang="en-US" sz="2400" dirty="0"/>
              <a:t>similarity of non-matching labelled instances.</a:t>
            </a:r>
            <a:endParaRPr sz="2400" dirty="0"/>
          </a:p>
        </p:txBody>
      </p:sp>
      <p:pic>
        <p:nvPicPr>
          <p:cNvPr id="195" name="Shape 195"/>
          <p:cNvPicPr preferRelativeResize="0"/>
          <p:nvPr/>
        </p:nvPicPr>
        <p:blipFill>
          <a:blip r:embed="rId3">
            <a:alphaModFix/>
          </a:blip>
          <a:stretch>
            <a:fillRect/>
          </a:stretch>
        </p:blipFill>
        <p:spPr>
          <a:xfrm>
            <a:off x="107504" y="2771636"/>
            <a:ext cx="8928992" cy="3060773"/>
          </a:xfrm>
          <a:prstGeom prst="rect">
            <a:avLst/>
          </a:prstGeom>
          <a:noFill/>
          <a:ln>
            <a:noFill/>
          </a:ln>
        </p:spPr>
      </p:pic>
      <p:sp>
        <p:nvSpPr>
          <p:cNvPr id="6" name="Title 1"/>
          <p:cNvSpPr txBox="1">
            <a:spLocks/>
          </p:cNvSpPr>
          <p:nvPr/>
        </p:nvSpPr>
        <p:spPr>
          <a:xfrm>
            <a:off x="0" y="116915"/>
            <a:ext cx="9144000" cy="7210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BLOSS</a:t>
            </a:r>
            <a:r>
              <a:rPr lang="el-GR" sz="4000" dirty="0" smtClean="0"/>
              <a:t> </a:t>
            </a:r>
            <a:r>
              <a:rPr lang="en-US" sz="4000" dirty="0" smtClean="0"/>
              <a:t>Third Stage – Part B</a:t>
            </a:r>
            <a:endParaRPr lang="en-US" sz="2200" dirty="0"/>
          </a:p>
        </p:txBody>
      </p:sp>
      <p:sp>
        <p:nvSpPr>
          <p:cNvPr id="3" name="TextBox 2"/>
          <p:cNvSpPr txBox="1"/>
          <p:nvPr/>
        </p:nvSpPr>
        <p:spPr>
          <a:xfrm>
            <a:off x="3443844" y="5867980"/>
            <a:ext cx="2784340" cy="369332"/>
          </a:xfrm>
          <a:prstGeom prst="rect">
            <a:avLst/>
          </a:prstGeom>
          <a:noFill/>
        </p:spPr>
        <p:txBody>
          <a:bodyPr wrap="square" rtlCol="0">
            <a:spAutoFit/>
          </a:bodyPr>
          <a:lstStyle/>
          <a:p>
            <a:pPr algn="ctr"/>
            <a:r>
              <a:rPr lang="en-US" dirty="0" smtClean="0"/>
              <a:t>DBLP-Scholar </a:t>
            </a:r>
            <a:endParaRPr lang="el-GR" dirty="0"/>
          </a:p>
        </p:txBody>
      </p:sp>
      <p:sp>
        <p:nvSpPr>
          <p:cNvPr id="9" name="TextBox 8"/>
          <p:cNvSpPr txBox="1"/>
          <p:nvPr/>
        </p:nvSpPr>
        <p:spPr>
          <a:xfrm>
            <a:off x="6121611" y="5832409"/>
            <a:ext cx="2784340" cy="369332"/>
          </a:xfrm>
          <a:prstGeom prst="rect">
            <a:avLst/>
          </a:prstGeom>
          <a:noFill/>
        </p:spPr>
        <p:txBody>
          <a:bodyPr wrap="square" rtlCol="0">
            <a:spAutoFit/>
          </a:bodyPr>
          <a:lstStyle/>
          <a:p>
            <a:pPr algn="ctr"/>
            <a:r>
              <a:rPr lang="en-US" dirty="0" smtClean="0"/>
              <a:t>DBLP-ACM</a:t>
            </a:r>
            <a:endParaRPr lang="el-GR" dirty="0"/>
          </a:p>
        </p:txBody>
      </p:sp>
      <p:sp>
        <p:nvSpPr>
          <p:cNvPr id="10" name="TextBox 9"/>
          <p:cNvSpPr txBox="1"/>
          <p:nvPr/>
        </p:nvSpPr>
        <p:spPr>
          <a:xfrm>
            <a:off x="409006" y="5832409"/>
            <a:ext cx="2938857" cy="369332"/>
          </a:xfrm>
          <a:prstGeom prst="rect">
            <a:avLst/>
          </a:prstGeom>
          <a:noFill/>
        </p:spPr>
        <p:txBody>
          <a:bodyPr wrap="square" rtlCol="0">
            <a:spAutoFit/>
          </a:bodyPr>
          <a:lstStyle/>
          <a:p>
            <a:pPr algn="ctr"/>
            <a:r>
              <a:rPr lang="en-US" dirty="0" smtClean="0"/>
              <a:t>Synthetic Dataset</a:t>
            </a:r>
            <a:endParaRPr lang="el-GR" dirty="0"/>
          </a:p>
        </p:txBody>
      </p:sp>
      <p:sp>
        <p:nvSpPr>
          <p:cNvPr id="8"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a:solidFill>
                  <a:schemeClr val="tx1"/>
                </a:solidFill>
              </a:rPr>
              <a:t>Guilherme</a:t>
            </a:r>
            <a:r>
              <a:rPr lang="en-US" sz="1400" b="1" dirty="0">
                <a:solidFill>
                  <a:schemeClr val="tx1"/>
                </a:solidFill>
              </a:rPr>
              <a:t> Dal Bianco</a:t>
            </a:r>
          </a:p>
        </p:txBody>
      </p:sp>
      <p:sp>
        <p:nvSpPr>
          <p:cNvPr id="11" name="Θέση υποσέλιδου 3"/>
          <p:cNvSpPr txBox="1">
            <a:spLocks/>
          </p:cNvSpPr>
          <p:nvPr/>
        </p:nvSpPr>
        <p:spPr>
          <a:xfrm>
            <a:off x="3124200" y="6525344"/>
            <a:ext cx="3175992"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200" smtClean="0"/>
              <a:t>Papadakis &amp; Palpanas, WWW 2018, April 2018</a:t>
            </a:r>
            <a:endParaRPr lang="en-US" sz="1200" dirty="0"/>
          </a:p>
        </p:txBody>
      </p:sp>
      <p:sp>
        <p:nvSpPr>
          <p:cNvPr id="12" name="Slide Number Placeholder 4"/>
          <p:cNvSpPr txBox="1">
            <a:spLocks/>
          </p:cNvSpPr>
          <p:nvPr/>
        </p:nvSpPr>
        <p:spPr>
          <a:xfrm>
            <a:off x="6974904" y="6520259"/>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46E34C-DF4F-43C8-9B01-5546C481D7C1}" type="slidenum">
              <a:rPr lang="el-GR" sz="1200" smtClean="0"/>
              <a:pPr/>
              <a:t>150</a:t>
            </a:fld>
            <a:endParaRPr lang="el-GR" sz="1200" dirty="0"/>
          </a:p>
        </p:txBody>
      </p:sp>
    </p:spTree>
    <p:extLst>
      <p:ext uri="{BB962C8B-B14F-4D97-AF65-F5344CB8AC3E}">
        <p14:creationId xmlns:p14="http://schemas.microsoft.com/office/powerpoint/2010/main" val="19233954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2" name="Shape 202"/>
          <p:cNvSpPr txBox="1">
            <a:spLocks noGrp="1"/>
          </p:cNvSpPr>
          <p:nvPr>
            <p:ph type="body" idx="2"/>
          </p:nvPr>
        </p:nvSpPr>
        <p:spPr>
          <a:xfrm>
            <a:off x="457172" y="1142494"/>
            <a:ext cx="8686828" cy="3901587"/>
          </a:xfrm>
          <a:prstGeom prst="rect">
            <a:avLst/>
          </a:prstGeom>
        </p:spPr>
        <p:txBody>
          <a:bodyPr spcFirstLastPara="1" vert="horz" wrap="square" lIns="76025" tIns="76025" rIns="76025" bIns="76025" rtlCol="0" anchor="t" anchorCtr="0">
            <a:noAutofit/>
          </a:bodyPr>
          <a:lstStyle/>
          <a:p>
            <a:pPr marL="0" indent="0"/>
            <a:r>
              <a:rPr lang="en-US" sz="2400" dirty="0"/>
              <a:t>Measures:</a:t>
            </a:r>
          </a:p>
          <a:p>
            <a:pPr marL="0" indent="0"/>
            <a:r>
              <a:rPr lang="en-US" sz="2000" dirty="0"/>
              <a:t>RRT = Relative </a:t>
            </a:r>
            <a:r>
              <a:rPr lang="en-US" sz="2000" b="1" dirty="0" smtClean="0">
                <a:solidFill>
                  <a:srgbClr val="C00000"/>
                </a:solidFill>
              </a:rPr>
              <a:t>running time</a:t>
            </a:r>
            <a:r>
              <a:rPr lang="en-US" sz="2000" b="1" dirty="0" smtClean="0"/>
              <a:t> </a:t>
            </a:r>
            <a:r>
              <a:rPr lang="en-US" sz="2000" dirty="0" err="1"/>
              <a:t>wrt</a:t>
            </a:r>
            <a:r>
              <a:rPr lang="en-US" sz="2000" dirty="0"/>
              <a:t> to original blocking (without Meta-blocking)</a:t>
            </a:r>
          </a:p>
          <a:p>
            <a:pPr marL="0" indent="0"/>
            <a:r>
              <a:rPr lang="el-GR" sz="2000" dirty="0"/>
              <a:t>Δ</a:t>
            </a:r>
            <a:r>
              <a:rPr lang="en-US" sz="2000" dirty="0"/>
              <a:t>PC = Reduction in </a:t>
            </a:r>
            <a:r>
              <a:rPr lang="en-US" sz="2000" b="1" dirty="0">
                <a:solidFill>
                  <a:srgbClr val="C00000"/>
                </a:solidFill>
              </a:rPr>
              <a:t>recall</a:t>
            </a:r>
            <a:r>
              <a:rPr lang="en-US" sz="2000" dirty="0"/>
              <a:t> </a:t>
            </a:r>
            <a:r>
              <a:rPr lang="en-US" sz="2000" dirty="0" err="1"/>
              <a:t>wrt</a:t>
            </a:r>
            <a:r>
              <a:rPr lang="en-US" sz="2000" dirty="0"/>
              <a:t> to original blocking</a:t>
            </a:r>
            <a:br>
              <a:rPr lang="en-US" sz="2000" dirty="0"/>
            </a:br>
            <a:r>
              <a:rPr lang="el-GR" sz="2000" dirty="0"/>
              <a:t>Δ</a:t>
            </a:r>
            <a:r>
              <a:rPr lang="en-US" sz="2000" dirty="0"/>
              <a:t>PQ = Increase in </a:t>
            </a:r>
            <a:r>
              <a:rPr lang="en-US" sz="2000" b="1" dirty="0">
                <a:solidFill>
                  <a:srgbClr val="C00000"/>
                </a:solidFill>
              </a:rPr>
              <a:t>precision</a:t>
            </a:r>
            <a:r>
              <a:rPr lang="en-US" sz="2000" dirty="0"/>
              <a:t> </a:t>
            </a:r>
            <a:r>
              <a:rPr lang="en-US" sz="2000" dirty="0" err="1"/>
              <a:t>wrt</a:t>
            </a:r>
            <a:r>
              <a:rPr lang="en-US" sz="2000" dirty="0"/>
              <a:t> to original blocking</a:t>
            </a:r>
            <a:endParaRPr sz="2000" dirty="0"/>
          </a:p>
        </p:txBody>
      </p:sp>
      <p:pic>
        <p:nvPicPr>
          <p:cNvPr id="203" name="Shape 203"/>
          <p:cNvPicPr preferRelativeResize="0"/>
          <p:nvPr/>
        </p:nvPicPr>
        <p:blipFill>
          <a:blip r:embed="rId3">
            <a:alphaModFix/>
          </a:blip>
          <a:stretch>
            <a:fillRect/>
          </a:stretch>
        </p:blipFill>
        <p:spPr>
          <a:xfrm>
            <a:off x="0" y="2780928"/>
            <a:ext cx="9108504" cy="2880321"/>
          </a:xfrm>
          <a:prstGeom prst="rect">
            <a:avLst/>
          </a:prstGeom>
          <a:noFill/>
          <a:ln>
            <a:noFill/>
          </a:ln>
        </p:spPr>
      </p:pic>
      <p:sp>
        <p:nvSpPr>
          <p:cNvPr id="204" name="Shape 204"/>
          <p:cNvSpPr txBox="1"/>
          <p:nvPr/>
        </p:nvSpPr>
        <p:spPr>
          <a:xfrm>
            <a:off x="962672" y="5755260"/>
            <a:ext cx="7217700" cy="914100"/>
          </a:xfrm>
          <a:prstGeom prst="rect">
            <a:avLst/>
          </a:prstGeom>
          <a:solidFill>
            <a:srgbClr val="FFFF00"/>
          </a:solidFill>
          <a:ln>
            <a:noFill/>
          </a:ln>
        </p:spPr>
        <p:txBody>
          <a:bodyPr spcFirstLastPara="1" wrap="square" lIns="91425" tIns="91425" rIns="91425" bIns="91425" anchor="t" anchorCtr="0">
            <a:noAutofit/>
          </a:bodyPr>
          <a:lstStyle/>
          <a:p>
            <a:pPr algn="ctr"/>
            <a:r>
              <a:rPr lang="pt-BR" sz="2400" dirty="0"/>
              <a:t>BLOSS achieves a reduction in the training set size of around 40 times.</a:t>
            </a:r>
            <a:endParaRPr sz="2400" dirty="0"/>
          </a:p>
        </p:txBody>
      </p:sp>
      <p:sp>
        <p:nvSpPr>
          <p:cNvPr id="7" name="Title 1"/>
          <p:cNvSpPr txBox="1">
            <a:spLocks/>
          </p:cNvSpPr>
          <p:nvPr/>
        </p:nvSpPr>
        <p:spPr>
          <a:xfrm>
            <a:off x="0" y="116915"/>
            <a:ext cx="9144000" cy="7210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BLOSS</a:t>
            </a:r>
            <a:r>
              <a:rPr lang="el-GR" sz="4000" dirty="0" smtClean="0"/>
              <a:t> </a:t>
            </a:r>
            <a:r>
              <a:rPr lang="en-US" sz="4000" dirty="0" smtClean="0"/>
              <a:t>Effectiveness &amp; Time Efficiency</a:t>
            </a:r>
            <a:endParaRPr lang="en-US" sz="2200" dirty="0"/>
          </a:p>
        </p:txBody>
      </p:sp>
      <p:sp>
        <p:nvSpPr>
          <p:cNvPr id="6" name="Fußzeilenplatzhalter 3"/>
          <p:cNvSpPr txBox="1">
            <a:spLocks/>
          </p:cNvSpPr>
          <p:nvPr/>
        </p:nvSpPr>
        <p:spPr>
          <a:xfrm>
            <a:off x="-27632" y="6580808"/>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a:solidFill>
                  <a:schemeClr val="tx1"/>
                </a:solidFill>
              </a:rPr>
              <a:t>Guilherme</a:t>
            </a:r>
            <a:r>
              <a:rPr lang="en-US" sz="1400" b="1" dirty="0">
                <a:solidFill>
                  <a:schemeClr val="tx1"/>
                </a:solidFill>
              </a:rPr>
              <a:t> Dal Bianco</a:t>
            </a:r>
          </a:p>
        </p:txBody>
      </p:sp>
      <p:sp>
        <p:nvSpPr>
          <p:cNvPr id="8" name="Θέση υποσέλιδου 3"/>
          <p:cNvSpPr txBox="1">
            <a:spLocks/>
          </p:cNvSpPr>
          <p:nvPr/>
        </p:nvSpPr>
        <p:spPr>
          <a:xfrm>
            <a:off x="3124200" y="6525344"/>
            <a:ext cx="3175992"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200" smtClean="0"/>
              <a:t>Papadakis &amp; Palpanas, WWW 2018, April 2018</a:t>
            </a:r>
            <a:endParaRPr lang="en-US" sz="1200" dirty="0"/>
          </a:p>
        </p:txBody>
      </p:sp>
      <p:sp>
        <p:nvSpPr>
          <p:cNvPr id="9" name="Slide Number Placeholder 4"/>
          <p:cNvSpPr txBox="1">
            <a:spLocks/>
          </p:cNvSpPr>
          <p:nvPr/>
        </p:nvSpPr>
        <p:spPr>
          <a:xfrm>
            <a:off x="6974904" y="6520259"/>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46E34C-DF4F-43C8-9B01-5546C481D7C1}" type="slidenum">
              <a:rPr lang="el-GR" sz="1200" smtClean="0"/>
              <a:pPr/>
              <a:t>151</a:t>
            </a:fld>
            <a:endParaRPr lang="el-GR" sz="1200" dirty="0"/>
          </a:p>
        </p:txBody>
      </p:sp>
    </p:spTree>
    <p:extLst>
      <p:ext uri="{BB962C8B-B14F-4D97-AF65-F5344CB8AC3E}">
        <p14:creationId xmlns:p14="http://schemas.microsoft.com/office/powerpoint/2010/main" val="315271171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n-US" sz="3200" b="1" dirty="0"/>
              <a:t>Comparative Analysis of Approximate</a:t>
            </a:r>
            <a:br>
              <a:rPr lang="en-US" sz="3200" b="1" dirty="0"/>
            </a:br>
            <a:r>
              <a:rPr lang="en-US" sz="3200" b="1" dirty="0"/>
              <a:t>Blocking </a:t>
            </a:r>
            <a:r>
              <a:rPr lang="en-US" sz="3200" b="1" dirty="0" smtClean="0"/>
              <a:t>Techniques</a:t>
            </a:r>
            <a:r>
              <a:rPr lang="en-US" sz="3200" b="1" dirty="0"/>
              <a:t> </a:t>
            </a:r>
            <a:r>
              <a:rPr lang="en-US" sz="2700" dirty="0"/>
              <a:t>[</a:t>
            </a:r>
            <a:r>
              <a:rPr lang="en-US" sz="2700" dirty="0" err="1"/>
              <a:t>Papadakis</a:t>
            </a:r>
            <a:r>
              <a:rPr lang="en-US" sz="2700" dirty="0"/>
              <a:t> et. al., VLDB 2016]</a:t>
            </a:r>
            <a:endParaRPr lang="en-US" sz="3100" dirty="0"/>
          </a:p>
        </p:txBody>
      </p:sp>
      <p:sp>
        <p:nvSpPr>
          <p:cNvPr id="3" name="Content Placeholder 2"/>
          <p:cNvSpPr>
            <a:spLocks noGrp="1"/>
          </p:cNvSpPr>
          <p:nvPr>
            <p:ph idx="1"/>
          </p:nvPr>
        </p:nvSpPr>
        <p:spPr>
          <a:xfrm>
            <a:off x="251520" y="1600200"/>
            <a:ext cx="8229600" cy="4525963"/>
          </a:xfrm>
        </p:spPr>
        <p:txBody>
          <a:bodyPr>
            <a:normAutofit/>
          </a:bodyPr>
          <a:lstStyle/>
          <a:p>
            <a:r>
              <a:rPr lang="en-US" sz="2400" dirty="0" smtClean="0"/>
              <a:t>employed 3 sub-tasks of blocking</a:t>
            </a:r>
          </a:p>
          <a:p>
            <a:endParaRPr lang="en-US" sz="2800" dirty="0"/>
          </a:p>
          <a:p>
            <a:endParaRPr lang="en-US" sz="2800" dirty="0" smtClean="0"/>
          </a:p>
          <a:p>
            <a:endParaRPr lang="en-US" sz="2800" dirty="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7" name="TextBox 6"/>
          <p:cNvSpPr txBox="1"/>
          <p:nvPr/>
        </p:nvSpPr>
        <p:spPr>
          <a:xfrm>
            <a:off x="854631" y="2956568"/>
            <a:ext cx="2120217" cy="830997"/>
          </a:xfrm>
          <a:prstGeom prst="rect">
            <a:avLst/>
          </a:prstGeom>
          <a:noFill/>
          <a:ln w="28575">
            <a:solidFill>
              <a:schemeClr val="tx1"/>
            </a:solidFill>
          </a:ln>
        </p:spPr>
        <p:txBody>
          <a:bodyPr wrap="square" rtlCol="0">
            <a:spAutoFit/>
          </a:bodyPr>
          <a:lstStyle/>
          <a:p>
            <a:pPr algn="ctr"/>
            <a:r>
              <a:rPr lang="en-US" sz="2400" b="1" dirty="0" smtClean="0"/>
              <a:t>Block</a:t>
            </a:r>
          </a:p>
          <a:p>
            <a:pPr algn="ctr"/>
            <a:r>
              <a:rPr lang="en-US" sz="2400" b="1" dirty="0" smtClean="0"/>
              <a:t>Building</a:t>
            </a:r>
          </a:p>
        </p:txBody>
      </p:sp>
      <p:sp>
        <p:nvSpPr>
          <p:cNvPr id="8" name="TextBox 7"/>
          <p:cNvSpPr txBox="1"/>
          <p:nvPr/>
        </p:nvSpPr>
        <p:spPr>
          <a:xfrm>
            <a:off x="6009443" y="2956568"/>
            <a:ext cx="2403603" cy="830997"/>
          </a:xfrm>
          <a:prstGeom prst="rect">
            <a:avLst/>
          </a:prstGeom>
          <a:noFill/>
          <a:ln w="28575">
            <a:solidFill>
              <a:schemeClr val="tx1"/>
            </a:solidFill>
          </a:ln>
        </p:spPr>
        <p:txBody>
          <a:bodyPr wrap="square" rtlCol="0">
            <a:spAutoFit/>
          </a:bodyPr>
          <a:lstStyle/>
          <a:p>
            <a:pPr algn="ctr"/>
            <a:r>
              <a:rPr lang="en-US" sz="2400" b="1" dirty="0" smtClean="0"/>
              <a:t>Comparison</a:t>
            </a:r>
          </a:p>
          <a:p>
            <a:pPr algn="ctr"/>
            <a:r>
              <a:rPr lang="en-US" sz="2400" b="1" dirty="0" smtClean="0"/>
              <a:t>Cleaning</a:t>
            </a:r>
          </a:p>
        </p:txBody>
      </p:sp>
      <p:cxnSp>
        <p:nvCxnSpPr>
          <p:cNvPr id="9" name="Ευθύγραμμο βέλος σύνδεσης 105"/>
          <p:cNvCxnSpPr/>
          <p:nvPr/>
        </p:nvCxnSpPr>
        <p:spPr>
          <a:xfrm>
            <a:off x="8413046" y="3362671"/>
            <a:ext cx="32961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41"/>
          <p:cNvCxnSpPr/>
          <p:nvPr/>
        </p:nvCxnSpPr>
        <p:spPr>
          <a:xfrm>
            <a:off x="389371" y="3362672"/>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9331" y="3070284"/>
            <a:ext cx="360040" cy="461665"/>
          </a:xfrm>
          <a:prstGeom prst="rect">
            <a:avLst/>
          </a:prstGeom>
          <a:noFill/>
        </p:spPr>
        <p:txBody>
          <a:bodyPr wrap="square" rtlCol="0">
            <a:spAutoFit/>
          </a:bodyPr>
          <a:lstStyle/>
          <a:p>
            <a:r>
              <a:rPr lang="en-US" sz="2400" b="1" dirty="0" smtClean="0"/>
              <a:t>E</a:t>
            </a:r>
            <a:endParaRPr lang="en-US" sz="2400" b="1" dirty="0"/>
          </a:p>
        </p:txBody>
      </p:sp>
      <p:sp>
        <p:nvSpPr>
          <p:cNvPr id="12" name="TextBox 11"/>
          <p:cNvSpPr txBox="1"/>
          <p:nvPr/>
        </p:nvSpPr>
        <p:spPr>
          <a:xfrm>
            <a:off x="8684221" y="3070283"/>
            <a:ext cx="401340" cy="461665"/>
          </a:xfrm>
          <a:prstGeom prst="rect">
            <a:avLst/>
          </a:prstGeom>
          <a:noFill/>
        </p:spPr>
        <p:txBody>
          <a:bodyPr wrap="square" rtlCol="0">
            <a:spAutoFit/>
          </a:bodyPr>
          <a:lstStyle/>
          <a:p>
            <a:r>
              <a:rPr lang="en-US" sz="2400" b="1" dirty="0" smtClean="0"/>
              <a:t>B</a:t>
            </a:r>
            <a:endParaRPr lang="en-US" sz="2400" b="1" dirty="0"/>
          </a:p>
        </p:txBody>
      </p:sp>
      <p:cxnSp>
        <p:nvCxnSpPr>
          <p:cNvPr id="13" name="Ευθύγραμμο βέλος σύνδεσης 41"/>
          <p:cNvCxnSpPr/>
          <p:nvPr/>
        </p:nvCxnSpPr>
        <p:spPr>
          <a:xfrm>
            <a:off x="2967515" y="3362672"/>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440108" y="2956568"/>
            <a:ext cx="2104075" cy="830997"/>
          </a:xfrm>
          <a:prstGeom prst="rect">
            <a:avLst/>
          </a:prstGeom>
          <a:noFill/>
          <a:ln w="28575">
            <a:solidFill>
              <a:schemeClr val="tx1"/>
            </a:solidFill>
          </a:ln>
        </p:spPr>
        <p:txBody>
          <a:bodyPr wrap="square" rtlCol="0">
            <a:spAutoFit/>
          </a:bodyPr>
          <a:lstStyle/>
          <a:p>
            <a:pPr algn="ctr"/>
            <a:r>
              <a:rPr lang="en-US" sz="2400" b="1" dirty="0" smtClean="0"/>
              <a:t>Block</a:t>
            </a:r>
          </a:p>
          <a:p>
            <a:pPr algn="ctr"/>
            <a:r>
              <a:rPr lang="en-US" sz="2400" b="1" dirty="0" smtClean="0"/>
              <a:t>Cleaning</a:t>
            </a:r>
          </a:p>
        </p:txBody>
      </p:sp>
      <p:sp>
        <p:nvSpPr>
          <p:cNvPr id="15" name="TextBox 14"/>
          <p:cNvSpPr txBox="1"/>
          <p:nvPr/>
        </p:nvSpPr>
        <p:spPr>
          <a:xfrm>
            <a:off x="854631" y="3925505"/>
            <a:ext cx="2112885" cy="1015663"/>
          </a:xfrm>
          <a:prstGeom prst="rect">
            <a:avLst/>
          </a:prstGeom>
          <a:noFill/>
          <a:ln w="3175">
            <a:noFill/>
          </a:ln>
        </p:spPr>
        <p:txBody>
          <a:bodyPr wrap="square" rtlCol="0">
            <a:spAutoFit/>
          </a:bodyPr>
          <a:lstStyle/>
          <a:p>
            <a:pPr algn="ctr"/>
            <a:r>
              <a:rPr lang="en-US" sz="2000" b="1" dirty="0" smtClean="0">
                <a:latin typeface="Garamond" pitchFamily="18" charset="0"/>
              </a:rPr>
              <a:t>Lazy </a:t>
            </a:r>
          </a:p>
          <a:p>
            <a:pPr algn="ctr"/>
            <a:r>
              <a:rPr lang="en-US" sz="2000" b="1" dirty="0" smtClean="0">
                <a:latin typeface="Garamond" pitchFamily="18" charset="0"/>
              </a:rPr>
              <a:t>blocking</a:t>
            </a:r>
          </a:p>
          <a:p>
            <a:pPr algn="ctr"/>
            <a:r>
              <a:rPr lang="en-US" sz="2000" b="1" dirty="0" smtClean="0">
                <a:latin typeface="Garamond" pitchFamily="18" charset="0"/>
              </a:rPr>
              <a:t>methods</a:t>
            </a:r>
            <a:endParaRPr lang="en-US" sz="2000" b="1" dirty="0">
              <a:latin typeface="Garamond" pitchFamily="18" charset="0"/>
            </a:endParaRPr>
          </a:p>
        </p:txBody>
      </p:sp>
      <p:sp>
        <p:nvSpPr>
          <p:cNvPr id="16" name="TextBox 15"/>
          <p:cNvSpPr txBox="1"/>
          <p:nvPr/>
        </p:nvSpPr>
        <p:spPr>
          <a:xfrm>
            <a:off x="3454644" y="3955388"/>
            <a:ext cx="2082356" cy="707886"/>
          </a:xfrm>
          <a:prstGeom prst="rect">
            <a:avLst/>
          </a:prstGeom>
          <a:noFill/>
          <a:ln w="3175">
            <a:noFill/>
          </a:ln>
        </p:spPr>
        <p:txBody>
          <a:bodyPr wrap="square" rtlCol="0">
            <a:spAutoFit/>
          </a:bodyPr>
          <a:lstStyle/>
          <a:p>
            <a:pPr algn="ctr"/>
            <a:r>
              <a:rPr lang="en-US" sz="2000" b="1" dirty="0" smtClean="0">
                <a:latin typeface="Garamond" pitchFamily="18" charset="0"/>
              </a:rPr>
              <a:t>Block-refinement</a:t>
            </a:r>
          </a:p>
          <a:p>
            <a:pPr algn="ctr"/>
            <a:r>
              <a:rPr lang="en-US" sz="2000" b="1" dirty="0" smtClean="0">
                <a:latin typeface="Garamond" pitchFamily="18" charset="0"/>
              </a:rPr>
              <a:t>methods</a:t>
            </a:r>
            <a:endParaRPr lang="en-US" sz="2000" b="1" dirty="0">
              <a:latin typeface="Garamond" pitchFamily="18" charset="0"/>
            </a:endParaRPr>
          </a:p>
        </p:txBody>
      </p:sp>
      <p:sp>
        <p:nvSpPr>
          <p:cNvPr id="17" name="TextBox 16"/>
          <p:cNvSpPr txBox="1"/>
          <p:nvPr/>
        </p:nvSpPr>
        <p:spPr>
          <a:xfrm>
            <a:off x="6009443" y="3906096"/>
            <a:ext cx="2403608" cy="1015663"/>
          </a:xfrm>
          <a:prstGeom prst="rect">
            <a:avLst/>
          </a:prstGeom>
          <a:noFill/>
          <a:ln w="3175">
            <a:noFill/>
          </a:ln>
        </p:spPr>
        <p:txBody>
          <a:bodyPr wrap="square" rtlCol="0">
            <a:spAutoFit/>
          </a:bodyPr>
          <a:lstStyle/>
          <a:p>
            <a:pPr algn="ctr"/>
            <a:r>
              <a:rPr lang="en-US" sz="2000" b="1" dirty="0" smtClean="0">
                <a:latin typeface="Garamond" pitchFamily="18" charset="0"/>
              </a:rPr>
              <a:t>Comparison-refinement</a:t>
            </a:r>
          </a:p>
          <a:p>
            <a:pPr algn="ctr"/>
            <a:r>
              <a:rPr lang="en-US" sz="2000" b="1" dirty="0" smtClean="0">
                <a:latin typeface="Garamond" pitchFamily="18" charset="0"/>
              </a:rPr>
              <a:t>methods</a:t>
            </a:r>
            <a:endParaRPr lang="en-US" sz="2000" b="1" dirty="0">
              <a:latin typeface="Garamond" pitchFamily="18" charset="0"/>
            </a:endParaRPr>
          </a:p>
        </p:txBody>
      </p:sp>
      <p:sp>
        <p:nvSpPr>
          <p:cNvPr id="18" name="TextBox 17"/>
          <p:cNvSpPr txBox="1"/>
          <p:nvPr/>
        </p:nvSpPr>
        <p:spPr>
          <a:xfrm>
            <a:off x="1609503" y="5703639"/>
            <a:ext cx="6048673" cy="461665"/>
          </a:xfrm>
          <a:prstGeom prst="rect">
            <a:avLst/>
          </a:prstGeom>
          <a:noFill/>
        </p:spPr>
        <p:txBody>
          <a:bodyPr wrap="square" rtlCol="0">
            <a:spAutoFit/>
          </a:bodyPr>
          <a:lstStyle/>
          <a:p>
            <a:pPr algn="ctr"/>
            <a:r>
              <a:rPr lang="en-US" sz="2400" b="1" dirty="0">
                <a:latin typeface="Garamond" pitchFamily="18" charset="0"/>
              </a:rPr>
              <a:t>Proactive </a:t>
            </a:r>
            <a:r>
              <a:rPr lang="en-US" sz="2400" b="1" dirty="0" smtClean="0">
                <a:latin typeface="Garamond" pitchFamily="18" charset="0"/>
              </a:rPr>
              <a:t>blocking methods</a:t>
            </a:r>
            <a:endParaRPr lang="en-US" sz="2400" b="1" dirty="0">
              <a:latin typeface="Garamond" pitchFamily="18" charset="0"/>
            </a:endParaRPr>
          </a:p>
        </p:txBody>
      </p:sp>
      <p:sp>
        <p:nvSpPr>
          <p:cNvPr id="19" name="Left Brace 18"/>
          <p:cNvSpPr/>
          <p:nvPr/>
        </p:nvSpPr>
        <p:spPr>
          <a:xfrm rot="16200000">
            <a:off x="4486732" y="1294171"/>
            <a:ext cx="294218" cy="7558417"/>
          </a:xfrm>
          <a:prstGeom prst="leftBrac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 name="Left Brace 19"/>
          <p:cNvSpPr/>
          <p:nvPr/>
        </p:nvSpPr>
        <p:spPr>
          <a:xfrm rot="16200000">
            <a:off x="3141203" y="3078321"/>
            <a:ext cx="240865" cy="478097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cxnSp>
        <p:nvCxnSpPr>
          <p:cNvPr id="21" name="Ευθύγραμμο βέλος σύνδεσης 41"/>
          <p:cNvCxnSpPr/>
          <p:nvPr/>
        </p:nvCxnSpPr>
        <p:spPr>
          <a:xfrm>
            <a:off x="5544183" y="3362671"/>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7E46E34C-DF4F-43C8-9B01-5546C481D7C1}" type="slidenum">
              <a:rPr lang="el-GR" smtClean="0"/>
              <a:t>152</a:t>
            </a:fld>
            <a:endParaRPr lang="el-GR"/>
          </a:p>
        </p:txBody>
      </p:sp>
    </p:spTree>
    <p:extLst>
      <p:ext uri="{BB962C8B-B14F-4D97-AF65-F5344CB8AC3E}">
        <p14:creationId xmlns:p14="http://schemas.microsoft.com/office/powerpoint/2010/main" val="19388828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88" y="1828416"/>
            <a:ext cx="7740352" cy="49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51520" y="1484784"/>
            <a:ext cx="8229600" cy="4525963"/>
          </a:xfrm>
        </p:spPr>
        <p:txBody>
          <a:bodyPr>
            <a:normAutofit/>
          </a:bodyPr>
          <a:lstStyle/>
          <a:p>
            <a:r>
              <a:rPr lang="en-US" sz="2400" dirty="0" smtClean="0"/>
              <a:t>considered 5 lazy and 7 proactive blocking methods</a:t>
            </a:r>
            <a:br>
              <a:rPr lang="en-US" sz="2400" dirty="0" smtClean="0"/>
            </a:br>
            <a:endParaRPr lang="en-US" sz="2400" dirty="0"/>
          </a:p>
        </p:txBody>
      </p:sp>
      <p:sp>
        <p:nvSpPr>
          <p:cNvPr id="4" name="Footer Placeholder 3"/>
          <p:cNvSpPr>
            <a:spLocks noGrp="1"/>
          </p:cNvSpPr>
          <p:nvPr>
            <p:ph type="ftr" sz="quarter" idx="11"/>
          </p:nvPr>
        </p:nvSpPr>
        <p:spPr>
          <a:xfrm>
            <a:off x="-36512" y="6520259"/>
            <a:ext cx="3240360" cy="365125"/>
          </a:xfrm>
        </p:spPr>
        <p:txBody>
          <a:bodyPr/>
          <a:lstStyle/>
          <a:p>
            <a:r>
              <a:rPr lang="pt-BR" smtClean="0"/>
              <a:t>Papadakis &amp; Palpanas, WWW 2018, April 2018</a:t>
            </a:r>
            <a:endParaRPr lang="el-GR" dirty="0"/>
          </a:p>
        </p:txBody>
      </p:sp>
      <p:sp>
        <p:nvSpPr>
          <p:cNvPr id="8" name="Title 1"/>
          <p:cNvSpPr txBox="1">
            <a:spLocks/>
          </p:cNvSpPr>
          <p:nvPr/>
        </p:nvSpPr>
        <p:spPr>
          <a:xfrm>
            <a:off x="457200"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Comparative Analysis of Approximate</a:t>
            </a:r>
            <a:br>
              <a:rPr lang="en-US" sz="3200" b="1" dirty="0" smtClean="0"/>
            </a:br>
            <a:r>
              <a:rPr lang="en-US" sz="3200" b="1" dirty="0" smtClean="0"/>
              <a:t>Blocking Techniques </a:t>
            </a:r>
            <a:r>
              <a:rPr lang="en-US" sz="2700" dirty="0" smtClean="0"/>
              <a:t>[</a:t>
            </a:r>
            <a:r>
              <a:rPr lang="en-US" sz="2700" dirty="0" err="1" smtClean="0"/>
              <a:t>Papadakis</a:t>
            </a:r>
            <a:r>
              <a:rPr lang="en-US" sz="2700" dirty="0" smtClean="0"/>
              <a:t> et. al., VLDB 2016]</a:t>
            </a:r>
            <a:endParaRPr lang="en-US" sz="3100" dirty="0"/>
          </a:p>
        </p:txBody>
      </p:sp>
      <p:sp>
        <p:nvSpPr>
          <p:cNvPr id="2" name="Slide Number Placeholder 1"/>
          <p:cNvSpPr>
            <a:spLocks noGrp="1"/>
          </p:cNvSpPr>
          <p:nvPr>
            <p:ph type="sldNum" sz="quarter" idx="12"/>
          </p:nvPr>
        </p:nvSpPr>
        <p:spPr/>
        <p:txBody>
          <a:bodyPr/>
          <a:lstStyle/>
          <a:p>
            <a:fld id="{7E46E34C-DF4F-43C8-9B01-5546C481D7C1}" type="slidenum">
              <a:rPr lang="el-GR" smtClean="0"/>
              <a:t>153</a:t>
            </a:fld>
            <a:endParaRPr lang="el-GR"/>
          </a:p>
        </p:txBody>
      </p:sp>
    </p:spTree>
    <p:extLst>
      <p:ext uri="{BB962C8B-B14F-4D97-AF65-F5344CB8AC3E}">
        <p14:creationId xmlns:p14="http://schemas.microsoft.com/office/powerpoint/2010/main" val="53567557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Experimental Analysis Setup</a:t>
            </a:r>
            <a:endParaRPr lang="en-US" dirty="0"/>
          </a:p>
        </p:txBody>
      </p:sp>
      <p:sp>
        <p:nvSpPr>
          <p:cNvPr id="3" name="Content Placeholder 2"/>
          <p:cNvSpPr>
            <a:spLocks noGrp="1"/>
          </p:cNvSpPr>
          <p:nvPr>
            <p:ph idx="1"/>
          </p:nvPr>
        </p:nvSpPr>
        <p:spPr>
          <a:xfrm>
            <a:off x="457200" y="1295400"/>
            <a:ext cx="8458200" cy="5562600"/>
          </a:xfrm>
        </p:spPr>
        <p:txBody>
          <a:bodyPr>
            <a:normAutofit/>
          </a:bodyPr>
          <a:lstStyle/>
          <a:p>
            <a:endParaRPr lang="en-US" sz="2400" dirty="0" smtClean="0"/>
          </a:p>
          <a:p>
            <a:r>
              <a:rPr lang="en-US" sz="2400" dirty="0" smtClean="0"/>
              <a:t>Block Cleaning methods: </a:t>
            </a:r>
          </a:p>
          <a:p>
            <a:pPr marL="971550" lvl="1" indent="-514350">
              <a:buFont typeface="+mj-lt"/>
              <a:buAutoNum type="arabicPeriod"/>
            </a:pPr>
            <a:r>
              <a:rPr lang="en-US" sz="2000" dirty="0" smtClean="0"/>
              <a:t>Block Purging</a:t>
            </a:r>
          </a:p>
          <a:p>
            <a:pPr marL="971550" lvl="1" indent="-514350">
              <a:buFont typeface="+mj-lt"/>
              <a:buAutoNum type="arabicPeriod"/>
            </a:pPr>
            <a:r>
              <a:rPr lang="en-US" sz="2000" dirty="0" smtClean="0"/>
              <a:t>Block Filtering</a:t>
            </a:r>
          </a:p>
          <a:p>
            <a:endParaRPr lang="en-US" sz="2400" dirty="0" smtClean="0"/>
          </a:p>
          <a:p>
            <a:r>
              <a:rPr lang="en-US" sz="2400" dirty="0" smtClean="0"/>
              <a:t>Comparison Cleaning methods: </a:t>
            </a:r>
          </a:p>
          <a:p>
            <a:pPr marL="971550" lvl="1" indent="-514350">
              <a:buFont typeface="+mj-lt"/>
              <a:buAutoNum type="arabicPeriod"/>
            </a:pPr>
            <a:r>
              <a:rPr lang="en-US" sz="2000" dirty="0" smtClean="0"/>
              <a:t>Comparison Propagation</a:t>
            </a:r>
          </a:p>
          <a:p>
            <a:pPr marL="971550" lvl="1" indent="-514350">
              <a:buFont typeface="+mj-lt"/>
              <a:buAutoNum type="arabicPeriod"/>
            </a:pPr>
            <a:r>
              <a:rPr lang="en-US" sz="2000" dirty="0" smtClean="0"/>
              <a:t>Iterative Blocking</a:t>
            </a:r>
          </a:p>
          <a:p>
            <a:pPr marL="971550" lvl="1" indent="-514350">
              <a:buFont typeface="+mj-lt"/>
              <a:buAutoNum type="arabicPeriod"/>
            </a:pPr>
            <a:r>
              <a:rPr lang="en-US" sz="2000" dirty="0" smtClean="0"/>
              <a:t>Meta-blocking</a:t>
            </a:r>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154</a:t>
            </a:fld>
            <a:endParaRPr lang="el-GR"/>
          </a:p>
        </p:txBody>
      </p:sp>
    </p:spTree>
    <p:extLst>
      <p:ext uri="{BB962C8B-B14F-4D97-AF65-F5344CB8AC3E}">
        <p14:creationId xmlns:p14="http://schemas.microsoft.com/office/powerpoint/2010/main" val="127921592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Experimental Analysis Setup</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458200" cy="5562600"/>
              </a:xfrm>
            </p:spPr>
            <p:txBody>
              <a:bodyPr>
                <a:normAutofit/>
              </a:bodyPr>
              <a:lstStyle/>
              <a:p>
                <a:pPr marL="346075" indent="-288925"/>
                <a:endParaRPr lang="en-US" sz="2400" dirty="0" smtClean="0"/>
              </a:p>
              <a:p>
                <a:pPr marL="346075" indent="-288925"/>
                <a:r>
                  <a:rPr lang="en-US" sz="2400" dirty="0" smtClean="0"/>
                  <a:t>Exhaustive parameter tuning to identify two configurations for each method:</a:t>
                </a:r>
              </a:p>
              <a:p>
                <a:pPr marL="971550" lvl="1" indent="-514350">
                  <a:buFont typeface="+mj-lt"/>
                  <a:buAutoNum type="arabicPeriod"/>
                </a:pPr>
                <a:r>
                  <a:rPr lang="en-US" sz="2000" dirty="0" smtClean="0"/>
                  <a:t>Best configuration per dataset → maximizes </a:t>
                </a:r>
                <a:r>
                  <a:rPr lang="en-US" sz="2000" b="0" i="1" dirty="0" smtClean="0">
                    <a:latin typeface="Cambria Math"/>
                  </a:rPr>
                  <a:t/>
                </a:r>
                <a:br>
                  <a:rPr lang="en-US" sz="2000" b="0" i="1" dirty="0" smtClean="0">
                    <a:latin typeface="Cambria Math"/>
                  </a:rPr>
                </a:br>
                <a14:m>
                  <m:oMath xmlns:m="http://schemas.openxmlformats.org/officeDocument/2006/math">
                    <m:r>
                      <a:rPr lang="en-US" sz="2000" b="1" i="1" smtClean="0">
                        <a:latin typeface="Cambria Math"/>
                      </a:rPr>
                      <m:t>𝒂</m:t>
                    </m:r>
                    <m:d>
                      <m:dPr>
                        <m:ctrlPr>
                          <a:rPr lang="en-US" sz="2000" b="1" i="1" smtClean="0">
                            <a:latin typeface="Cambria Math"/>
                          </a:rPr>
                        </m:ctrlPr>
                      </m:dPr>
                      <m:e>
                        <m:r>
                          <a:rPr lang="en-US" sz="2000" b="1" i="1" smtClean="0">
                            <a:latin typeface="Cambria Math"/>
                          </a:rPr>
                          <m:t>𝑩</m:t>
                        </m:r>
                        <m:r>
                          <a:rPr lang="en-US" sz="2000" b="1" i="1" smtClean="0">
                            <a:latin typeface="Cambria Math"/>
                          </a:rPr>
                          <m:t>,</m:t>
                        </m:r>
                        <m:r>
                          <a:rPr lang="en-US" sz="2000" b="1" i="1" smtClean="0">
                            <a:latin typeface="Cambria Math"/>
                          </a:rPr>
                          <m:t>𝑬</m:t>
                        </m:r>
                      </m:e>
                    </m:d>
                    <m:r>
                      <a:rPr lang="en-US" sz="2000" b="1" i="1" smtClean="0">
                        <a:latin typeface="Cambria Math"/>
                      </a:rPr>
                      <m:t>=</m:t>
                    </m:r>
                    <m:r>
                      <a:rPr lang="en-US" sz="2000" b="1" i="1" smtClean="0">
                        <a:latin typeface="Cambria Math"/>
                      </a:rPr>
                      <m:t>𝑹𝑹</m:t>
                    </m:r>
                    <m:d>
                      <m:dPr>
                        <m:ctrlPr>
                          <a:rPr lang="en-US" sz="2000" b="1" i="1" smtClean="0">
                            <a:latin typeface="Cambria Math"/>
                          </a:rPr>
                        </m:ctrlPr>
                      </m:dPr>
                      <m:e>
                        <m:r>
                          <a:rPr lang="en-US" sz="2000" b="1" i="1" smtClean="0">
                            <a:latin typeface="Cambria Math"/>
                          </a:rPr>
                          <m:t>𝑩</m:t>
                        </m:r>
                        <m:r>
                          <a:rPr lang="en-US" sz="2000" b="1" i="1" smtClean="0">
                            <a:latin typeface="Cambria Math"/>
                          </a:rPr>
                          <m:t>,</m:t>
                        </m:r>
                        <m:r>
                          <a:rPr lang="en-US" sz="2000" b="1" i="1" smtClean="0">
                            <a:latin typeface="Cambria Math"/>
                          </a:rPr>
                          <m:t>𝑬</m:t>
                        </m:r>
                      </m:e>
                    </m:d>
                    <m:r>
                      <a:rPr lang="en-US" sz="2000" b="1" i="1" smtClean="0">
                        <a:latin typeface="Cambria Math"/>
                        <a:ea typeface="Cambria Math"/>
                      </a:rPr>
                      <m:t>∙</m:t>
                    </m:r>
                    <m:r>
                      <a:rPr lang="en-US" sz="2000" b="1" i="1" smtClean="0">
                        <a:latin typeface="Cambria Math"/>
                        <a:ea typeface="Cambria Math"/>
                      </a:rPr>
                      <m:t>𝑷𝑪</m:t>
                    </m:r>
                    <m:r>
                      <a:rPr lang="en-US" sz="2000" b="1" i="1" smtClean="0">
                        <a:latin typeface="Cambria Math"/>
                        <a:ea typeface="Cambria Math"/>
                      </a:rPr>
                      <m:t>(</m:t>
                    </m:r>
                    <m:r>
                      <a:rPr lang="en-US" sz="2000" b="1" i="1" smtClean="0">
                        <a:latin typeface="Cambria Math"/>
                        <a:ea typeface="Cambria Math"/>
                      </a:rPr>
                      <m:t>𝑩</m:t>
                    </m:r>
                    <m:r>
                      <a:rPr lang="en-US" sz="2000" b="1" i="1" smtClean="0">
                        <a:latin typeface="Cambria Math"/>
                        <a:ea typeface="Cambria Math"/>
                      </a:rPr>
                      <m:t>,</m:t>
                    </m:r>
                    <m:r>
                      <a:rPr lang="en-US" sz="2000" b="1" i="1" smtClean="0">
                        <a:latin typeface="Cambria Math"/>
                        <a:ea typeface="Cambria Math"/>
                      </a:rPr>
                      <m:t>𝑬</m:t>
                    </m:r>
                    <m:r>
                      <a:rPr lang="en-US" sz="2000" b="1" i="1" smtClean="0">
                        <a:latin typeface="Cambria Math"/>
                        <a:ea typeface="Cambria Math"/>
                      </a:rPr>
                      <m:t>)</m:t>
                    </m:r>
                  </m:oMath>
                </a14:m>
                <a:endParaRPr lang="en-US" sz="2000" b="1" dirty="0" smtClean="0"/>
              </a:p>
              <a:p>
                <a:pPr marL="971550" lvl="1" indent="-514350">
                  <a:buFont typeface="+mj-lt"/>
                  <a:buAutoNum type="arabicPeriod"/>
                </a:pPr>
                <a:r>
                  <a:rPr lang="en-US" sz="2000" dirty="0" smtClean="0"/>
                  <a:t>Default configuration → highest average </a:t>
                </a:r>
                <a14:m>
                  <m:oMath xmlns:m="http://schemas.openxmlformats.org/officeDocument/2006/math">
                    <m:r>
                      <a:rPr lang="en-US" sz="2000" b="1" i="1" smtClean="0">
                        <a:latin typeface="Cambria Math"/>
                      </a:rPr>
                      <m:t>𝒂</m:t>
                    </m:r>
                    <m:r>
                      <a:rPr lang="en-US" sz="2000" b="0" i="1" smtClean="0">
                        <a:latin typeface="Cambria Math"/>
                      </a:rPr>
                      <m:t> </m:t>
                    </m:r>
                  </m:oMath>
                </a14:m>
                <a:r>
                  <a:rPr lang="en-US" sz="2000" dirty="0" smtClean="0"/>
                  <a:t>across all datasets</a:t>
                </a:r>
              </a:p>
              <a:p>
                <a:pPr marL="346075" indent="-288925"/>
                <a:endParaRPr lang="en-US" sz="2400" dirty="0" smtClean="0"/>
              </a:p>
              <a:p>
                <a:pPr marL="346075" indent="-288925"/>
                <a:r>
                  <a:rPr lang="en-US" sz="2400" dirty="0" smtClean="0"/>
                  <a:t>Extensive experiments measuring effectiveness and time efficiency over </a:t>
                </a:r>
                <a:r>
                  <a:rPr lang="en-US" sz="2400" b="1" dirty="0" smtClean="0"/>
                  <a:t>5 real </a:t>
                </a:r>
                <a:r>
                  <a:rPr lang="en-US" sz="2400" dirty="0" smtClean="0"/>
                  <a:t>datasets (up to 3.3M entities).</a:t>
                </a:r>
              </a:p>
              <a:p>
                <a:pPr marL="346075" indent="-288925"/>
                <a:endParaRPr lang="en-US" sz="2400" dirty="0" smtClean="0"/>
              </a:p>
              <a:p>
                <a:pPr marL="346075" indent="-288925"/>
                <a:r>
                  <a:rPr lang="en-US" sz="2400" dirty="0" smtClean="0"/>
                  <a:t>Scalability analysis over </a:t>
                </a:r>
                <a:r>
                  <a:rPr lang="en-US" sz="2400" b="1" dirty="0" smtClean="0"/>
                  <a:t>7 synthetic </a:t>
                </a:r>
                <a:r>
                  <a:rPr lang="en-US" sz="2400" dirty="0" smtClean="0"/>
                  <a:t>datasets (up to 2M entities).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458200" cy="5562600"/>
              </a:xfrm>
              <a:blipFill rotWithShape="1">
                <a:blip r:embed="rId3"/>
                <a:stretch>
                  <a:fillRect l="-288" r="-720"/>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155</a:t>
            </a:fld>
            <a:endParaRPr lang="el-GR"/>
          </a:p>
        </p:txBody>
      </p:sp>
    </p:spTree>
    <p:extLst>
      <p:ext uri="{BB962C8B-B14F-4D97-AF65-F5344CB8AC3E}">
        <p14:creationId xmlns:p14="http://schemas.microsoft.com/office/powerpoint/2010/main" val="247280745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143000"/>
          </a:xfrm>
        </p:spPr>
        <p:txBody>
          <a:bodyPr>
            <a:noAutofit/>
          </a:bodyPr>
          <a:lstStyle/>
          <a:p>
            <a:r>
              <a:rPr lang="en-US" sz="3900" dirty="0" smtClean="0"/>
              <a:t>Effectiveness of Lazy Methods on </a:t>
            </a:r>
            <a:r>
              <a:rPr lang="en-US" sz="3900" dirty="0" err="1" smtClean="0"/>
              <a:t>DBPedia</a:t>
            </a:r>
            <a:endParaRPr lang="en-US" sz="3900"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1979985"/>
            <a:ext cx="8229600" cy="152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 y="2279129"/>
            <a:ext cx="84391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50" y="4401839"/>
            <a:ext cx="8439150"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4" name="Slide Number Placeholder 3"/>
          <p:cNvSpPr>
            <a:spLocks noGrp="1"/>
          </p:cNvSpPr>
          <p:nvPr>
            <p:ph type="sldNum" sz="quarter" idx="12"/>
          </p:nvPr>
        </p:nvSpPr>
        <p:spPr/>
        <p:txBody>
          <a:bodyPr/>
          <a:lstStyle/>
          <a:p>
            <a:fld id="{7E46E34C-DF4F-43C8-9B01-5546C481D7C1}" type="slidenum">
              <a:rPr lang="el-GR" smtClean="0"/>
              <a:t>156</a:t>
            </a:fld>
            <a:endParaRPr lang="el-GR"/>
          </a:p>
        </p:txBody>
      </p:sp>
    </p:spTree>
    <p:extLst>
      <p:ext uri="{BB962C8B-B14F-4D97-AF65-F5344CB8AC3E}">
        <p14:creationId xmlns:p14="http://schemas.microsoft.com/office/powerpoint/2010/main" val="315137039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143000"/>
          </a:xfrm>
        </p:spPr>
        <p:txBody>
          <a:bodyPr>
            <a:noAutofit/>
          </a:bodyPr>
          <a:lstStyle/>
          <a:p>
            <a:r>
              <a:rPr lang="en-US" sz="3900" dirty="0" smtClean="0"/>
              <a:t>Effectiveness of Lazy Methods on </a:t>
            </a:r>
            <a:r>
              <a:rPr lang="en-US" sz="3900" dirty="0" err="1" smtClean="0"/>
              <a:t>DBPedia</a:t>
            </a:r>
            <a:endParaRPr lang="en-US" sz="3900"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1979985"/>
            <a:ext cx="8229600" cy="152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 y="2279129"/>
            <a:ext cx="84391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50" y="4401839"/>
            <a:ext cx="8439150"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7" name="Oval 6"/>
          <p:cNvSpPr/>
          <p:nvPr/>
        </p:nvSpPr>
        <p:spPr>
          <a:xfrm>
            <a:off x="2699792" y="2996952"/>
            <a:ext cx="432048" cy="36004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43525" y="4509120"/>
            <a:ext cx="432048" cy="36004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ular Callout 3"/>
          <p:cNvSpPr/>
          <p:nvPr/>
        </p:nvSpPr>
        <p:spPr>
          <a:xfrm>
            <a:off x="2699792" y="1052736"/>
            <a:ext cx="2592288" cy="756664"/>
          </a:xfrm>
          <a:prstGeom prst="wedgeRectCallout">
            <a:avLst>
              <a:gd name="adj1" fmla="val -40766"/>
              <a:gd name="adj2" fmla="val 19169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C00000"/>
                </a:solidFill>
              </a:rPr>
              <a:t>Token-blocking and </a:t>
            </a:r>
          </a:p>
          <a:p>
            <a:pPr algn="ctr"/>
            <a:r>
              <a:rPr lang="en-US" sz="2400" dirty="0" smtClean="0">
                <a:solidFill>
                  <a:srgbClr val="C00000"/>
                </a:solidFill>
              </a:rPr>
              <a:t>Meta-blocking</a:t>
            </a:r>
            <a:endParaRPr lang="en-US" dirty="0">
              <a:solidFill>
                <a:srgbClr val="C00000"/>
              </a:solidFill>
            </a:endParaRPr>
          </a:p>
        </p:txBody>
      </p:sp>
      <p:sp>
        <p:nvSpPr>
          <p:cNvPr id="5" name="Slide Number Placeholder 4"/>
          <p:cNvSpPr>
            <a:spLocks noGrp="1"/>
          </p:cNvSpPr>
          <p:nvPr>
            <p:ph type="sldNum" sz="quarter" idx="12"/>
          </p:nvPr>
        </p:nvSpPr>
        <p:spPr/>
        <p:txBody>
          <a:bodyPr/>
          <a:lstStyle/>
          <a:p>
            <a:fld id="{7E46E34C-DF4F-43C8-9B01-5546C481D7C1}" type="slidenum">
              <a:rPr lang="el-GR" smtClean="0"/>
              <a:t>157</a:t>
            </a:fld>
            <a:endParaRPr lang="el-GR"/>
          </a:p>
        </p:txBody>
      </p:sp>
    </p:spTree>
    <p:extLst>
      <p:ext uri="{BB962C8B-B14F-4D97-AF65-F5344CB8AC3E}">
        <p14:creationId xmlns:p14="http://schemas.microsoft.com/office/powerpoint/2010/main" val="317430670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Autofit/>
          </a:bodyPr>
          <a:lstStyle/>
          <a:p>
            <a:r>
              <a:rPr lang="en-US" sz="3700" dirty="0" smtClean="0"/>
              <a:t>Time Efficiency of Lazy Methods on </a:t>
            </a:r>
            <a:r>
              <a:rPr lang="en-US" sz="3700" dirty="0" err="1" smtClean="0"/>
              <a:t>DBPedia</a:t>
            </a:r>
            <a:endParaRPr lang="en-US" sz="3700"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2051993"/>
            <a:ext cx="8229600" cy="152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806" y="2280270"/>
            <a:ext cx="8293994"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806" y="4439302"/>
            <a:ext cx="8293994" cy="2230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4" name="Slide Number Placeholder 3"/>
          <p:cNvSpPr>
            <a:spLocks noGrp="1"/>
          </p:cNvSpPr>
          <p:nvPr>
            <p:ph type="sldNum" sz="quarter" idx="12"/>
          </p:nvPr>
        </p:nvSpPr>
        <p:spPr/>
        <p:txBody>
          <a:bodyPr/>
          <a:lstStyle/>
          <a:p>
            <a:fld id="{7E46E34C-DF4F-43C8-9B01-5546C481D7C1}" type="slidenum">
              <a:rPr lang="el-GR" smtClean="0"/>
              <a:t>158</a:t>
            </a:fld>
            <a:endParaRPr lang="el-GR"/>
          </a:p>
        </p:txBody>
      </p:sp>
    </p:spTree>
    <p:extLst>
      <p:ext uri="{BB962C8B-B14F-4D97-AF65-F5344CB8AC3E}">
        <p14:creationId xmlns:p14="http://schemas.microsoft.com/office/powerpoint/2010/main" val="23700597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Autofit/>
          </a:bodyPr>
          <a:lstStyle/>
          <a:p>
            <a:r>
              <a:rPr lang="en-US" sz="3700" dirty="0" smtClean="0"/>
              <a:t>Time Efficiency of Lazy Methods on </a:t>
            </a:r>
            <a:r>
              <a:rPr lang="en-US" sz="3700" dirty="0" err="1" smtClean="0"/>
              <a:t>DBPedia</a:t>
            </a:r>
            <a:endParaRPr lang="en-US" sz="3700"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2051993"/>
            <a:ext cx="8229600" cy="152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806" y="2280270"/>
            <a:ext cx="8293994"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806" y="4439302"/>
            <a:ext cx="8293994" cy="2230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7" name="Oval 6"/>
          <p:cNvSpPr/>
          <p:nvPr/>
        </p:nvSpPr>
        <p:spPr>
          <a:xfrm>
            <a:off x="2872674" y="2636912"/>
            <a:ext cx="432048" cy="36004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7911" y="5373216"/>
            <a:ext cx="432048" cy="36004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p:cNvSpPr/>
          <p:nvPr/>
        </p:nvSpPr>
        <p:spPr>
          <a:xfrm>
            <a:off x="2771800" y="1088160"/>
            <a:ext cx="2592288" cy="756664"/>
          </a:xfrm>
          <a:prstGeom prst="wedgeRectCallout">
            <a:avLst>
              <a:gd name="adj1" fmla="val -36417"/>
              <a:gd name="adj2" fmla="val 14369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C00000"/>
                </a:solidFill>
              </a:rPr>
              <a:t>Token-blocking and </a:t>
            </a:r>
          </a:p>
          <a:p>
            <a:pPr algn="ctr"/>
            <a:r>
              <a:rPr lang="en-US" sz="2400" dirty="0" smtClean="0">
                <a:solidFill>
                  <a:srgbClr val="C00000"/>
                </a:solidFill>
              </a:rPr>
              <a:t>Meta-blocking</a:t>
            </a:r>
            <a:endParaRPr lang="en-US" dirty="0">
              <a:solidFill>
                <a:srgbClr val="C00000"/>
              </a:solidFill>
            </a:endParaRPr>
          </a:p>
        </p:txBody>
      </p:sp>
      <p:sp>
        <p:nvSpPr>
          <p:cNvPr id="4" name="Slide Number Placeholder 3"/>
          <p:cNvSpPr>
            <a:spLocks noGrp="1"/>
          </p:cNvSpPr>
          <p:nvPr>
            <p:ph type="sldNum" sz="quarter" idx="12"/>
          </p:nvPr>
        </p:nvSpPr>
        <p:spPr/>
        <p:txBody>
          <a:bodyPr/>
          <a:lstStyle/>
          <a:p>
            <a:fld id="{7E46E34C-DF4F-43C8-9B01-5546C481D7C1}" type="slidenum">
              <a:rPr lang="el-GR" smtClean="0"/>
              <a:t>159</a:t>
            </a:fld>
            <a:endParaRPr lang="el-GR"/>
          </a:p>
        </p:txBody>
      </p:sp>
    </p:spTree>
    <p:extLst>
      <p:ext uri="{BB962C8B-B14F-4D97-AF65-F5344CB8AC3E}">
        <p14:creationId xmlns:p14="http://schemas.microsoft.com/office/powerpoint/2010/main" val="35587135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Computational cost</a:t>
            </a:r>
            <a:endParaRPr lang="en-US" dirty="0"/>
          </a:p>
        </p:txBody>
      </p:sp>
      <p:sp>
        <p:nvSpPr>
          <p:cNvPr id="19" name="Ορθογώνιο 4"/>
          <p:cNvSpPr/>
          <p:nvPr/>
        </p:nvSpPr>
        <p:spPr>
          <a:xfrm>
            <a:off x="3362505" y="764704"/>
            <a:ext cx="5497236" cy="5486400"/>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883" tIns="25942" rIns="51883" bIns="2594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2" name="Right Triangle 21"/>
          <p:cNvSpPr/>
          <p:nvPr/>
        </p:nvSpPr>
        <p:spPr>
          <a:xfrm>
            <a:off x="3362505" y="764704"/>
            <a:ext cx="5497236" cy="5486400"/>
          </a:xfrm>
          <a:prstGeom prst="rtTriangle">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3" name="Ευθύγραμμο βέλος σύνδεσης 6"/>
          <p:cNvCxnSpPr/>
          <p:nvPr/>
        </p:nvCxnSpPr>
        <p:spPr>
          <a:xfrm flipV="1">
            <a:off x="3354625" y="6449095"/>
            <a:ext cx="5505116" cy="1"/>
          </a:xfrm>
          <a:prstGeom prst="straightConnector1">
            <a:avLst/>
          </a:prstGeom>
          <a:ln w="571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7"/>
          <p:cNvCxnSpPr/>
          <p:nvPr/>
        </p:nvCxnSpPr>
        <p:spPr>
          <a:xfrm flipV="1">
            <a:off x="3181897" y="769170"/>
            <a:ext cx="0" cy="5486400"/>
          </a:xfrm>
          <a:prstGeom prst="straightConnector1">
            <a:avLst/>
          </a:prstGeom>
          <a:ln w="571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9"/>
          <p:cNvSpPr txBox="1"/>
          <p:nvPr/>
        </p:nvSpPr>
        <p:spPr>
          <a:xfrm>
            <a:off x="1763688" y="3515231"/>
            <a:ext cx="1427361" cy="360167"/>
          </a:xfrm>
          <a:prstGeom prst="rect">
            <a:avLst/>
          </a:prstGeom>
          <a:noFill/>
        </p:spPr>
        <p:txBody>
          <a:bodyPr wrap="square" lIns="51883" tIns="25942" rIns="51883" bIns="2594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t>|E| </a:t>
            </a:r>
            <a:r>
              <a:rPr lang="en-US" sz="2000" dirty="0"/>
              <a:t>entities</a:t>
            </a:r>
            <a:endParaRPr lang="el-GR" sz="2000" dirty="0"/>
          </a:p>
        </p:txBody>
      </p:sp>
      <p:sp>
        <p:nvSpPr>
          <p:cNvPr id="29" name="TextBox 10"/>
          <p:cNvSpPr txBox="1"/>
          <p:nvPr/>
        </p:nvSpPr>
        <p:spPr>
          <a:xfrm>
            <a:off x="5190621" y="6449095"/>
            <a:ext cx="1655621" cy="360167"/>
          </a:xfrm>
          <a:prstGeom prst="rect">
            <a:avLst/>
          </a:prstGeom>
          <a:noFill/>
        </p:spPr>
        <p:txBody>
          <a:bodyPr wrap="square" lIns="51883" tIns="25942" rIns="51883" bIns="2594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t>|E| </a:t>
            </a:r>
            <a:r>
              <a:rPr lang="en-US" sz="2000" dirty="0"/>
              <a:t>entities</a:t>
            </a:r>
            <a:endParaRPr lang="el-GR" sz="2000" dirty="0"/>
          </a:p>
        </p:txBody>
      </p:sp>
      <p:sp>
        <p:nvSpPr>
          <p:cNvPr id="30" name="Έλλειψη 11"/>
          <p:cNvSpPr/>
          <p:nvPr/>
        </p:nvSpPr>
        <p:spPr>
          <a:xfrm>
            <a:off x="6105676" y="1986871"/>
            <a:ext cx="1830868" cy="1888527"/>
          </a:xfrm>
          <a:prstGeom prst="ellipse">
            <a:avLst/>
          </a:prstGeom>
          <a:noFill/>
          <a:ln w="28575">
            <a:solidFill>
              <a:srgbClr val="C00000"/>
            </a:solidFill>
            <a:prstDash val="solid"/>
          </a:ln>
        </p:spPr>
        <p:style>
          <a:lnRef idx="2">
            <a:schemeClr val="accent2">
              <a:shade val="50000"/>
            </a:schemeClr>
          </a:lnRef>
          <a:fillRef idx="1">
            <a:schemeClr val="accent2"/>
          </a:fillRef>
          <a:effectRef idx="0">
            <a:schemeClr val="accent2"/>
          </a:effectRef>
          <a:fontRef idx="minor">
            <a:schemeClr val="lt1"/>
          </a:fontRef>
        </p:style>
        <p:txBody>
          <a:bodyPr lIns="51883" tIns="25942" rIns="51883" bIns="2594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31" name="TextBox 12"/>
          <p:cNvSpPr txBox="1"/>
          <p:nvPr/>
        </p:nvSpPr>
        <p:spPr>
          <a:xfrm>
            <a:off x="4202089" y="921570"/>
            <a:ext cx="1341319" cy="667944"/>
          </a:xfrm>
          <a:prstGeom prst="rect">
            <a:avLst/>
          </a:prstGeom>
          <a:noFill/>
          <a:ln w="28575">
            <a:noFill/>
            <a:prstDash val="sysDot"/>
          </a:ln>
        </p:spPr>
        <p:txBody>
          <a:bodyPr wrap="square" lIns="51883" tIns="25942" rIns="51883" bIns="2594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t>Brute-force approach</a:t>
            </a:r>
            <a:endParaRPr lang="el-GR" sz="2000" dirty="0"/>
          </a:p>
        </p:txBody>
      </p:sp>
      <p:sp>
        <p:nvSpPr>
          <p:cNvPr id="32" name="TextBox 19"/>
          <p:cNvSpPr txBox="1"/>
          <p:nvPr/>
        </p:nvSpPr>
        <p:spPr>
          <a:xfrm>
            <a:off x="6312350" y="2140770"/>
            <a:ext cx="1417519" cy="667944"/>
          </a:xfrm>
          <a:prstGeom prst="rect">
            <a:avLst/>
          </a:prstGeom>
          <a:noFill/>
          <a:ln w="28575">
            <a:noFill/>
            <a:prstDash val="sysDot"/>
          </a:ln>
        </p:spPr>
        <p:txBody>
          <a:bodyPr wrap="square" lIns="51883" tIns="25942" rIns="51883" bIns="2594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rgbClr val="C00000"/>
                </a:solidFill>
              </a:rPr>
              <a:t>Duplicate Pairs</a:t>
            </a:r>
            <a:endParaRPr lang="el-GR" sz="2000" dirty="0">
              <a:solidFill>
                <a:srgbClr val="C00000"/>
              </a:solidFill>
            </a:endParaRPr>
          </a:p>
        </p:txBody>
      </p:sp>
      <p:sp>
        <p:nvSpPr>
          <p:cNvPr id="33" name="Έλλειψη 25"/>
          <p:cNvSpPr/>
          <p:nvPr/>
        </p:nvSpPr>
        <p:spPr>
          <a:xfrm>
            <a:off x="5905862" y="1028314"/>
            <a:ext cx="2797156" cy="2667000"/>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1883" tIns="25942" rIns="51883" bIns="2594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34" name="TextBox 26"/>
          <p:cNvSpPr txBox="1"/>
          <p:nvPr/>
        </p:nvSpPr>
        <p:spPr>
          <a:xfrm>
            <a:off x="6876502" y="1217510"/>
            <a:ext cx="1022312" cy="360167"/>
          </a:xfrm>
          <a:prstGeom prst="rect">
            <a:avLst/>
          </a:prstGeom>
          <a:noFill/>
          <a:ln w="28575">
            <a:noFill/>
            <a:prstDash val="sysDot"/>
          </a:ln>
        </p:spPr>
        <p:txBody>
          <a:bodyPr wrap="square" lIns="51883" tIns="25942" rIns="51883" bIns="2594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solidFill>
                  <a:srgbClr val="00B050"/>
                </a:solidFill>
              </a:rPr>
              <a:t>Blocking</a:t>
            </a:r>
            <a:endParaRPr lang="el-GR" sz="2000" dirty="0">
              <a:solidFill>
                <a:srgbClr val="00B050"/>
              </a:solidFill>
            </a:endParaRPr>
          </a:p>
        </p:txBody>
      </p:sp>
      <p:cxnSp>
        <p:nvCxnSpPr>
          <p:cNvPr id="35" name="Straight Connector 34"/>
          <p:cNvCxnSpPr>
            <a:stCxn id="22" idx="0"/>
          </p:cNvCxnSpPr>
          <p:nvPr/>
        </p:nvCxnSpPr>
        <p:spPr>
          <a:xfrm>
            <a:off x="3362505" y="764704"/>
            <a:ext cx="5497236" cy="54864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4016" y="1352962"/>
            <a:ext cx="2555776" cy="707886"/>
          </a:xfrm>
          <a:prstGeom prst="rect">
            <a:avLst/>
          </a:prstGeom>
          <a:noFill/>
        </p:spPr>
        <p:txBody>
          <a:bodyPr wrap="square" rtlCol="0">
            <a:spAutoFit/>
          </a:bodyPr>
          <a:lstStyle/>
          <a:p>
            <a:r>
              <a:rPr lang="en-US" sz="2000" b="1" dirty="0" smtClean="0"/>
              <a:t>Input: </a:t>
            </a:r>
          </a:p>
          <a:p>
            <a:r>
              <a:rPr lang="en-US" sz="2000" b="1" dirty="0" smtClean="0"/>
              <a:t>Entity Collection E</a:t>
            </a:r>
          </a:p>
        </p:txBody>
      </p:sp>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4" name="Slide Number Placeholder 3"/>
          <p:cNvSpPr>
            <a:spLocks noGrp="1"/>
          </p:cNvSpPr>
          <p:nvPr>
            <p:ph type="sldNum" sz="quarter" idx="12"/>
          </p:nvPr>
        </p:nvSpPr>
        <p:spPr/>
        <p:txBody>
          <a:bodyPr/>
          <a:lstStyle/>
          <a:p>
            <a:fld id="{7E46E34C-DF4F-43C8-9B01-5546C481D7C1}" type="slidenum">
              <a:rPr lang="el-GR" smtClean="0"/>
              <a:t>16</a:t>
            </a:fld>
            <a:endParaRPr lang="el-GR"/>
          </a:p>
        </p:txBody>
      </p:sp>
    </p:spTree>
    <p:extLst>
      <p:ext uri="{BB962C8B-B14F-4D97-AF65-F5344CB8AC3E}">
        <p14:creationId xmlns:p14="http://schemas.microsoft.com/office/powerpoint/2010/main" val="107210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5" grpId="0"/>
      <p:bldP spid="29" grpId="0"/>
      <p:bldP spid="30" grpId="0" animBg="1"/>
      <p:bldP spid="31" grpId="0"/>
      <p:bldP spid="32" grpId="0"/>
      <p:bldP spid="33" grpId="0" animBg="1"/>
      <p:bldP spid="3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143000"/>
          </a:xfrm>
        </p:spPr>
        <p:txBody>
          <a:bodyPr>
            <a:noAutofit/>
          </a:bodyPr>
          <a:lstStyle/>
          <a:p>
            <a:r>
              <a:rPr lang="en-US" sz="3600" dirty="0" smtClean="0"/>
              <a:t>Effectiveness of Proactive methods on </a:t>
            </a:r>
            <a:r>
              <a:rPr lang="en-US" sz="3600" dirty="0" err="1" smtClean="0"/>
              <a:t>DBPedia</a:t>
            </a:r>
            <a:endParaRPr lang="en-US" sz="3600"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83" y="2163142"/>
            <a:ext cx="8972550" cy="18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83" y="2399903"/>
            <a:ext cx="872490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341" y="4494485"/>
            <a:ext cx="8699500" cy="217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4" name="Slide Number Placeholder 3"/>
          <p:cNvSpPr>
            <a:spLocks noGrp="1"/>
          </p:cNvSpPr>
          <p:nvPr>
            <p:ph type="sldNum" sz="quarter" idx="12"/>
          </p:nvPr>
        </p:nvSpPr>
        <p:spPr/>
        <p:txBody>
          <a:bodyPr/>
          <a:lstStyle/>
          <a:p>
            <a:fld id="{7E46E34C-DF4F-43C8-9B01-5546C481D7C1}" type="slidenum">
              <a:rPr lang="el-GR" smtClean="0"/>
              <a:t>160</a:t>
            </a:fld>
            <a:endParaRPr lang="el-GR"/>
          </a:p>
        </p:txBody>
      </p:sp>
    </p:spTree>
    <p:extLst>
      <p:ext uri="{BB962C8B-B14F-4D97-AF65-F5344CB8AC3E}">
        <p14:creationId xmlns:p14="http://schemas.microsoft.com/office/powerpoint/2010/main" val="118161140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143000"/>
          </a:xfrm>
        </p:spPr>
        <p:txBody>
          <a:bodyPr>
            <a:noAutofit/>
          </a:bodyPr>
          <a:lstStyle/>
          <a:p>
            <a:r>
              <a:rPr lang="en-US" sz="3600" dirty="0" smtClean="0"/>
              <a:t>Effectiveness of Proactive methods on </a:t>
            </a:r>
            <a:r>
              <a:rPr lang="en-US" sz="3600" dirty="0" err="1" smtClean="0"/>
              <a:t>DBPedia</a:t>
            </a:r>
            <a:endParaRPr lang="en-US" sz="3600"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83" y="2163142"/>
            <a:ext cx="8972550" cy="18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83" y="2399903"/>
            <a:ext cx="872490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341" y="4494485"/>
            <a:ext cx="8699500" cy="217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7" name="Oval 6"/>
          <p:cNvSpPr/>
          <p:nvPr/>
        </p:nvSpPr>
        <p:spPr>
          <a:xfrm>
            <a:off x="4932040" y="3212976"/>
            <a:ext cx="432048" cy="36004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860032" y="4797152"/>
            <a:ext cx="432048" cy="36004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p:cNvSpPr/>
          <p:nvPr/>
        </p:nvSpPr>
        <p:spPr>
          <a:xfrm>
            <a:off x="4139952" y="1232176"/>
            <a:ext cx="2592288" cy="756664"/>
          </a:xfrm>
          <a:prstGeom prst="wedgeRectCallout">
            <a:avLst>
              <a:gd name="adj1" fmla="val -12257"/>
              <a:gd name="adj2" fmla="val 19500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C00000"/>
                </a:solidFill>
              </a:rPr>
              <a:t>Suffix-arrays and </a:t>
            </a:r>
          </a:p>
          <a:p>
            <a:pPr algn="ctr"/>
            <a:r>
              <a:rPr lang="en-US" sz="2400" dirty="0" smtClean="0">
                <a:solidFill>
                  <a:srgbClr val="C00000"/>
                </a:solidFill>
              </a:rPr>
              <a:t>Meta-blocking</a:t>
            </a:r>
            <a:endParaRPr lang="en-US" dirty="0">
              <a:solidFill>
                <a:srgbClr val="C00000"/>
              </a:solidFill>
            </a:endParaRPr>
          </a:p>
        </p:txBody>
      </p:sp>
      <p:sp>
        <p:nvSpPr>
          <p:cNvPr id="4" name="Slide Number Placeholder 3"/>
          <p:cNvSpPr>
            <a:spLocks noGrp="1"/>
          </p:cNvSpPr>
          <p:nvPr>
            <p:ph type="sldNum" sz="quarter" idx="12"/>
          </p:nvPr>
        </p:nvSpPr>
        <p:spPr/>
        <p:txBody>
          <a:bodyPr/>
          <a:lstStyle/>
          <a:p>
            <a:fld id="{7E46E34C-DF4F-43C8-9B01-5546C481D7C1}" type="slidenum">
              <a:rPr lang="el-GR" smtClean="0"/>
              <a:t>161</a:t>
            </a:fld>
            <a:endParaRPr lang="el-GR"/>
          </a:p>
        </p:txBody>
      </p:sp>
    </p:spTree>
    <p:extLst>
      <p:ext uri="{BB962C8B-B14F-4D97-AF65-F5344CB8AC3E}">
        <p14:creationId xmlns:p14="http://schemas.microsoft.com/office/powerpoint/2010/main" val="388997373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143000"/>
          </a:xfrm>
        </p:spPr>
        <p:txBody>
          <a:bodyPr>
            <a:noAutofit/>
          </a:bodyPr>
          <a:lstStyle/>
          <a:p>
            <a:r>
              <a:rPr lang="en-US" sz="3400" dirty="0" smtClean="0"/>
              <a:t>Time Efficiency of Proactive Methods on </a:t>
            </a:r>
            <a:r>
              <a:rPr lang="en-US" sz="3400" dirty="0" err="1" smtClean="0"/>
              <a:t>DBPedia</a:t>
            </a:r>
            <a:endParaRPr lang="en-US" sz="3400"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83" y="2162597"/>
            <a:ext cx="8972550" cy="18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08" y="2420888"/>
            <a:ext cx="84201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708" y="4532013"/>
            <a:ext cx="8420100" cy="2065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4" name="Slide Number Placeholder 3"/>
          <p:cNvSpPr>
            <a:spLocks noGrp="1"/>
          </p:cNvSpPr>
          <p:nvPr>
            <p:ph type="sldNum" sz="quarter" idx="12"/>
          </p:nvPr>
        </p:nvSpPr>
        <p:spPr/>
        <p:txBody>
          <a:bodyPr/>
          <a:lstStyle/>
          <a:p>
            <a:fld id="{7E46E34C-DF4F-43C8-9B01-5546C481D7C1}" type="slidenum">
              <a:rPr lang="el-GR" smtClean="0"/>
              <a:t>162</a:t>
            </a:fld>
            <a:endParaRPr lang="el-GR"/>
          </a:p>
        </p:txBody>
      </p:sp>
    </p:spTree>
    <p:extLst>
      <p:ext uri="{BB962C8B-B14F-4D97-AF65-F5344CB8AC3E}">
        <p14:creationId xmlns:p14="http://schemas.microsoft.com/office/powerpoint/2010/main" val="85052012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143000"/>
          </a:xfrm>
        </p:spPr>
        <p:txBody>
          <a:bodyPr>
            <a:noAutofit/>
          </a:bodyPr>
          <a:lstStyle/>
          <a:p>
            <a:r>
              <a:rPr lang="en-US" sz="3400" dirty="0" smtClean="0"/>
              <a:t>Time Efficiency of Proactive Methods on </a:t>
            </a:r>
            <a:r>
              <a:rPr lang="en-US" sz="3400" dirty="0" err="1" smtClean="0"/>
              <a:t>DBPedia</a:t>
            </a:r>
            <a:endParaRPr lang="en-US" sz="3400"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83" y="2162597"/>
            <a:ext cx="8972550" cy="18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08" y="2420888"/>
            <a:ext cx="84201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708" y="4532013"/>
            <a:ext cx="8420100" cy="2065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7" name="Oval 6"/>
          <p:cNvSpPr/>
          <p:nvPr/>
        </p:nvSpPr>
        <p:spPr>
          <a:xfrm>
            <a:off x="5119731" y="3068960"/>
            <a:ext cx="432048" cy="36004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48064" y="5589240"/>
            <a:ext cx="432048" cy="36004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p:cNvSpPr/>
          <p:nvPr/>
        </p:nvSpPr>
        <p:spPr>
          <a:xfrm>
            <a:off x="4139952" y="1232176"/>
            <a:ext cx="2592288" cy="756664"/>
          </a:xfrm>
          <a:prstGeom prst="wedgeRectCallout">
            <a:avLst>
              <a:gd name="adj1" fmla="val -10324"/>
              <a:gd name="adj2" fmla="val 186732"/>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C00000"/>
                </a:solidFill>
              </a:rPr>
              <a:t>Suffix-arrays and </a:t>
            </a:r>
          </a:p>
          <a:p>
            <a:pPr algn="ctr"/>
            <a:r>
              <a:rPr lang="en-US" sz="2400" dirty="0" smtClean="0">
                <a:solidFill>
                  <a:srgbClr val="C00000"/>
                </a:solidFill>
              </a:rPr>
              <a:t>Meta-blocking</a:t>
            </a:r>
            <a:endParaRPr lang="en-US" dirty="0">
              <a:solidFill>
                <a:srgbClr val="C00000"/>
              </a:solidFill>
            </a:endParaRPr>
          </a:p>
        </p:txBody>
      </p:sp>
      <p:sp>
        <p:nvSpPr>
          <p:cNvPr id="4" name="Slide Number Placeholder 3"/>
          <p:cNvSpPr>
            <a:spLocks noGrp="1"/>
          </p:cNvSpPr>
          <p:nvPr>
            <p:ph type="sldNum" sz="quarter" idx="12"/>
          </p:nvPr>
        </p:nvSpPr>
        <p:spPr/>
        <p:txBody>
          <a:bodyPr/>
          <a:lstStyle/>
          <a:p>
            <a:fld id="{7E46E34C-DF4F-43C8-9B01-5546C481D7C1}" type="slidenum">
              <a:rPr lang="el-GR" smtClean="0"/>
              <a:t>163</a:t>
            </a:fld>
            <a:endParaRPr lang="el-GR"/>
          </a:p>
        </p:txBody>
      </p:sp>
    </p:spTree>
    <p:extLst>
      <p:ext uri="{BB962C8B-B14F-4D97-AF65-F5344CB8AC3E}">
        <p14:creationId xmlns:p14="http://schemas.microsoft.com/office/powerpoint/2010/main" val="86381453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3" name="Content Placeholder 2"/>
          <p:cNvSpPr txBox="1">
            <a:spLocks/>
          </p:cNvSpPr>
          <p:nvPr/>
        </p:nvSpPr>
        <p:spPr bwMode="auto">
          <a:xfrm>
            <a:off x="0" y="721079"/>
            <a:ext cx="9144000" cy="4938161"/>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lvl1pPr marL="482600" indent="-482600" algn="l" rtl="0" eaLnBrk="1" fontAlgn="base" hangingPunct="1">
              <a:spcBef>
                <a:spcPts val="1063"/>
              </a:spcBef>
              <a:spcAft>
                <a:spcPct val="0"/>
              </a:spcAft>
              <a:buClr>
                <a:schemeClr val="accent1"/>
              </a:buClr>
              <a:buSzPct val="76000"/>
              <a:buFont typeface="Wingdings 3" pitchFamily="18" charset="2"/>
              <a:defRPr sz="4600" kern="1200">
                <a:solidFill>
                  <a:schemeClr val="tx1"/>
                </a:solidFill>
                <a:latin typeface="+mn-lt"/>
                <a:ea typeface="+mn-ea"/>
                <a:cs typeface="+mn-cs"/>
              </a:defRPr>
            </a:lvl1pPr>
            <a:lvl2pPr marL="966788" indent="-482600" algn="l" rtl="0" eaLnBrk="1" fontAlgn="base" hangingPunct="1">
              <a:spcBef>
                <a:spcPts val="875"/>
              </a:spcBef>
              <a:spcAft>
                <a:spcPct val="0"/>
              </a:spcAft>
              <a:buClr>
                <a:schemeClr val="accent2"/>
              </a:buClr>
              <a:buSzPct val="76000"/>
              <a:buFont typeface="Wingdings 3" pitchFamily="18" charset="2"/>
              <a:buChar char=""/>
              <a:defRPr sz="4100" kern="1200">
                <a:solidFill>
                  <a:schemeClr val="tx2"/>
                </a:solidFill>
                <a:latin typeface="+mn-lt"/>
                <a:ea typeface="+mn-ea"/>
                <a:cs typeface="+mn-cs"/>
              </a:defRPr>
            </a:lvl2pPr>
            <a:lvl3pPr marL="1449388" indent="-401638" algn="l" rtl="0" eaLnBrk="1" fontAlgn="base" hangingPunct="1">
              <a:spcBef>
                <a:spcPts val="875"/>
              </a:spcBef>
              <a:spcAft>
                <a:spcPct val="0"/>
              </a:spcAft>
              <a:buClr>
                <a:srgbClr val="BCBCBC"/>
              </a:buClr>
              <a:buSzPct val="76000"/>
              <a:buFont typeface="Wingdings 3" pitchFamily="18" charset="2"/>
              <a:buChar char=""/>
              <a:defRPr sz="3500" kern="1200">
                <a:solidFill>
                  <a:schemeClr val="tx1"/>
                </a:solidFill>
                <a:latin typeface="+mn-lt"/>
                <a:ea typeface="+mn-ea"/>
                <a:cs typeface="+mn-cs"/>
              </a:defRPr>
            </a:lvl3pPr>
            <a:lvl4pPr marL="1933575" indent="-401638" algn="l" rtl="0" eaLnBrk="1" fontAlgn="base" hangingPunct="1">
              <a:spcBef>
                <a:spcPts val="700"/>
              </a:spcBef>
              <a:spcAft>
                <a:spcPct val="0"/>
              </a:spcAft>
              <a:buClr>
                <a:srgbClr val="8BA2B4"/>
              </a:buClr>
              <a:buSzPct val="70000"/>
              <a:buFont typeface="Wingdings" pitchFamily="2" charset="2"/>
              <a:buChar char=""/>
              <a:defRPr sz="3200" kern="1200">
                <a:solidFill>
                  <a:schemeClr val="tx1"/>
                </a:solidFill>
                <a:latin typeface="+mn-lt"/>
                <a:ea typeface="+mn-ea"/>
                <a:cs typeface="+mn-cs"/>
              </a:defRPr>
            </a:lvl4pPr>
            <a:lvl5pPr marL="2416175" indent="-401638" algn="l" rtl="0" eaLnBrk="1" fontAlgn="base" hangingPunct="1">
              <a:spcBef>
                <a:spcPts val="525"/>
              </a:spcBef>
              <a:spcAft>
                <a:spcPct val="0"/>
              </a:spcAft>
              <a:buClr>
                <a:schemeClr val="accent2"/>
              </a:buClr>
              <a:buSzPct val="70000"/>
              <a:buFont typeface="Wingdings" pitchFamily="2" charset="2"/>
              <a:buChar char=""/>
              <a:defRPr sz="2800" kern="1200">
                <a:solidFill>
                  <a:schemeClr val="tx1"/>
                </a:solidFill>
                <a:latin typeface="+mn-lt"/>
                <a:ea typeface="+mn-ea"/>
                <a:cs typeface="+mn-cs"/>
              </a:defRPr>
            </a:lvl5pPr>
            <a:lvl6pPr marL="2900605" indent="-322289" algn="l" rtl="0" eaLnBrk="1" latinLnBrk="0" hangingPunct="1">
              <a:spcBef>
                <a:spcPts val="529"/>
              </a:spcBef>
              <a:buClr>
                <a:srgbClr val="9FB8CD">
                  <a:shade val="75000"/>
                </a:srgbClr>
              </a:buClr>
              <a:buSzPct val="75000"/>
              <a:buFont typeface="Wingdings 3"/>
              <a:buChar char=""/>
              <a:defRPr kumimoji="0" lang="en-US" sz="2800" kern="1200" smtClean="0">
                <a:solidFill>
                  <a:schemeClr val="tx1"/>
                </a:solidFill>
                <a:latin typeface="+mn-lt"/>
                <a:ea typeface="+mn-ea"/>
                <a:cs typeface="+mn-cs"/>
              </a:defRPr>
            </a:lvl6pPr>
            <a:lvl7pPr marL="3222894" indent="-322289" algn="l" rtl="0" eaLnBrk="1" latinLnBrk="0" hangingPunct="1">
              <a:spcBef>
                <a:spcPts val="529"/>
              </a:spcBef>
              <a:buClr>
                <a:srgbClr val="727CA3">
                  <a:shade val="75000"/>
                </a:srgbClr>
              </a:buClr>
              <a:buSzPct val="75000"/>
              <a:buFont typeface="Wingdings 3"/>
              <a:buChar char=""/>
              <a:defRPr kumimoji="0" lang="en-US" sz="2500" kern="1200" smtClean="0">
                <a:solidFill>
                  <a:schemeClr val="tx1"/>
                </a:solidFill>
                <a:latin typeface="+mn-lt"/>
                <a:ea typeface="+mn-ea"/>
                <a:cs typeface="+mn-cs"/>
              </a:defRPr>
            </a:lvl7pPr>
            <a:lvl8pPr marL="3545184" indent="-322289" algn="l" rtl="0" eaLnBrk="1" latinLnBrk="0" hangingPunct="1">
              <a:spcBef>
                <a:spcPts val="529"/>
              </a:spcBef>
              <a:buClr>
                <a:prstClr val="white">
                  <a:shade val="50000"/>
                </a:prstClr>
              </a:buClr>
              <a:buSzPct val="75000"/>
              <a:buFont typeface="Wingdings 3"/>
              <a:buChar char=""/>
              <a:defRPr kumimoji="0" lang="en-US" sz="2500" kern="1200" smtClean="0">
                <a:solidFill>
                  <a:schemeClr val="tx1"/>
                </a:solidFill>
                <a:latin typeface="+mn-lt"/>
                <a:ea typeface="+mn-ea"/>
                <a:cs typeface="+mn-cs"/>
              </a:defRPr>
            </a:lvl8pPr>
            <a:lvl9pPr marL="3867473" indent="-322289" algn="l" rtl="0" eaLnBrk="1" latinLnBrk="0" hangingPunct="1">
              <a:spcBef>
                <a:spcPts val="529"/>
              </a:spcBef>
              <a:buClr>
                <a:srgbClr val="9FB8CD"/>
              </a:buClr>
              <a:buSzPct val="75000"/>
              <a:buFont typeface="Wingdings 3"/>
              <a:buChar char=""/>
              <a:defRPr kumimoji="0" lang="en-US" sz="2100" kern="1200" smtClean="0">
                <a:solidFill>
                  <a:schemeClr val="tx1"/>
                </a:solidFill>
                <a:latin typeface="+mn-lt"/>
                <a:ea typeface="+mn-ea"/>
                <a:cs typeface="+mn-cs"/>
              </a:defRPr>
            </a:lvl9pPr>
          </a:lstStyle>
          <a:p>
            <a:pPr marL="0" indent="0" algn="ctr"/>
            <a:endParaRPr lang="de-DE" sz="2300" dirty="0"/>
          </a:p>
          <a:p>
            <a:pPr marL="0" indent="0" algn="ctr"/>
            <a:endParaRPr lang="de-DE" sz="2300" dirty="0"/>
          </a:p>
          <a:p>
            <a:pPr marL="0" indent="0" algn="ctr"/>
            <a:endParaRPr lang="de-DE" sz="2300" dirty="0"/>
          </a:p>
          <a:p>
            <a:pPr marL="0" indent="0" algn="ctr"/>
            <a:endParaRPr lang="de-DE" sz="2300" dirty="0"/>
          </a:p>
          <a:p>
            <a:pPr marL="0" indent="0"/>
            <a:r>
              <a:rPr lang="de-DE" sz="3400" dirty="0">
                <a:solidFill>
                  <a:schemeClr val="tx1">
                    <a:lumMod val="65000"/>
                    <a:lumOff val="35000"/>
                  </a:schemeClr>
                </a:solidFill>
              </a:rPr>
              <a:t>	Part 6</a:t>
            </a:r>
            <a:r>
              <a:rPr lang="de-DE" sz="3400" dirty="0" smtClean="0">
                <a:solidFill>
                  <a:schemeClr val="tx1">
                    <a:lumMod val="65000"/>
                    <a:lumOff val="35000"/>
                  </a:schemeClr>
                </a:solidFill>
              </a:rPr>
              <a:t>:</a:t>
            </a:r>
            <a:r>
              <a:rPr lang="de-DE" sz="3400" dirty="0">
                <a:solidFill>
                  <a:schemeClr val="tx1">
                    <a:lumMod val="65000"/>
                    <a:lumOff val="35000"/>
                  </a:schemeClr>
                </a:solidFill>
              </a:rPr>
              <a:t/>
            </a:r>
            <a:br>
              <a:rPr lang="de-DE" sz="3400" dirty="0">
                <a:solidFill>
                  <a:schemeClr val="tx1">
                    <a:lumMod val="65000"/>
                    <a:lumOff val="35000"/>
                  </a:schemeClr>
                </a:solidFill>
              </a:rPr>
            </a:br>
            <a:r>
              <a:rPr lang="de-DE" sz="3400" dirty="0" smtClean="0">
                <a:solidFill>
                  <a:schemeClr val="tx1">
                    <a:lumMod val="65000"/>
                    <a:lumOff val="35000"/>
                  </a:schemeClr>
                </a:solidFill>
              </a:rPr>
              <a:t>	</a:t>
            </a:r>
            <a:r>
              <a:rPr lang="de-DE" sz="4500" dirty="0" smtClean="0"/>
              <a:t>Entity </a:t>
            </a:r>
            <a:r>
              <a:rPr lang="de-DE" sz="4500" dirty="0" err="1" smtClean="0"/>
              <a:t>Matching</a:t>
            </a:r>
            <a:endParaRPr lang="de-DE" sz="4500" dirty="0"/>
          </a:p>
        </p:txBody>
      </p:sp>
      <p:sp>
        <p:nvSpPr>
          <p:cNvPr id="4" name="Slide Number Placeholder 3"/>
          <p:cNvSpPr>
            <a:spLocks noGrp="1"/>
          </p:cNvSpPr>
          <p:nvPr>
            <p:ph type="sldNum" sz="quarter" idx="12"/>
          </p:nvPr>
        </p:nvSpPr>
        <p:spPr/>
        <p:txBody>
          <a:bodyPr/>
          <a:lstStyle/>
          <a:p>
            <a:fld id="{7E46E34C-DF4F-43C8-9B01-5546C481D7C1}" type="slidenum">
              <a:rPr lang="el-GR" smtClean="0"/>
              <a:t>164</a:t>
            </a:fld>
            <a:endParaRPr lang="el-GR"/>
          </a:p>
        </p:txBody>
      </p:sp>
    </p:spTree>
    <p:extLst>
      <p:ext uri="{BB962C8B-B14F-4D97-AF65-F5344CB8AC3E}">
        <p14:creationId xmlns:p14="http://schemas.microsoft.com/office/powerpoint/2010/main" val="309742174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nSpc>
                <a:spcPct val="90000"/>
              </a:lnSpc>
            </a:pPr>
            <a:fld id="{C141258D-6BF5-4916-B682-032D76EF4D66}" type="slidenum">
              <a:rPr lang="en-US" altLang="el-GR" sz="1100">
                <a:solidFill>
                  <a:schemeClr val="bg1"/>
                </a:solidFill>
              </a:rPr>
              <a:pPr>
                <a:lnSpc>
                  <a:spcPct val="90000"/>
                </a:lnSpc>
              </a:pPr>
              <a:t>165</a:t>
            </a:fld>
            <a:endParaRPr lang="en-US" altLang="el-GR" sz="1100">
              <a:solidFill>
                <a:schemeClr val="bg1"/>
              </a:solidFill>
            </a:endParaRPr>
          </a:p>
        </p:txBody>
      </p:sp>
      <p:sp>
        <p:nvSpPr>
          <p:cNvPr id="41987" name="Rectangle 2"/>
          <p:cNvSpPr>
            <a:spLocks noGrp="1"/>
          </p:cNvSpPr>
          <p:nvPr>
            <p:ph type="title"/>
          </p:nvPr>
        </p:nvSpPr>
        <p:spPr>
          <a:xfrm>
            <a:off x="457200" y="-6981"/>
            <a:ext cx="8229600" cy="1143000"/>
          </a:xfrm>
        </p:spPr>
        <p:txBody>
          <a:bodyPr/>
          <a:lstStyle/>
          <a:p>
            <a:r>
              <a:rPr lang="en-CA" altLang="el-GR" dirty="0" smtClean="0"/>
              <a:t>Preliminaries</a:t>
            </a:r>
          </a:p>
        </p:txBody>
      </p:sp>
      <p:sp>
        <p:nvSpPr>
          <p:cNvPr id="78852" name="Rectangle 3"/>
          <p:cNvSpPr>
            <a:spLocks noGrp="1"/>
          </p:cNvSpPr>
          <p:nvPr>
            <p:ph type="body" idx="1"/>
          </p:nvPr>
        </p:nvSpPr>
        <p:spPr>
          <a:xfrm>
            <a:off x="493204" y="1136018"/>
            <a:ext cx="8229600" cy="5245309"/>
          </a:xfrm>
        </p:spPr>
        <p:txBody>
          <a:bodyPr>
            <a:noAutofit/>
          </a:bodyPr>
          <a:lstStyle/>
          <a:p>
            <a:pPr>
              <a:defRPr/>
            </a:pPr>
            <a:r>
              <a:rPr lang="en-CA" sz="2400" dirty="0" smtClean="0"/>
              <a:t>Estimates the similarity of candidate matches.</a:t>
            </a:r>
          </a:p>
          <a:p>
            <a:pPr>
              <a:defRPr/>
            </a:pPr>
            <a:endParaRPr lang="en-CA" sz="800" dirty="0" smtClean="0"/>
          </a:p>
          <a:p>
            <a:pPr>
              <a:defRPr/>
            </a:pPr>
            <a:r>
              <a:rPr lang="en-CA" sz="2400" dirty="0" smtClean="0"/>
              <a:t>Input</a:t>
            </a:r>
            <a:endParaRPr lang="en-CA" sz="2800" dirty="0" smtClean="0"/>
          </a:p>
          <a:p>
            <a:pPr lvl="1">
              <a:defRPr/>
            </a:pPr>
            <a:r>
              <a:rPr lang="en-CA" sz="2000" dirty="0" smtClean="0"/>
              <a:t>Pruned Blocking Graph</a:t>
            </a:r>
          </a:p>
          <a:p>
            <a:pPr lvl="2">
              <a:defRPr/>
            </a:pPr>
            <a:r>
              <a:rPr lang="en-CA" sz="2000" dirty="0" smtClean="0"/>
              <a:t>Nodes → entities</a:t>
            </a:r>
          </a:p>
          <a:p>
            <a:pPr lvl="2">
              <a:defRPr/>
            </a:pPr>
            <a:r>
              <a:rPr lang="en-CA" sz="2000" dirty="0" smtClean="0"/>
              <a:t>Edges → candidate matches</a:t>
            </a:r>
          </a:p>
          <a:p>
            <a:pPr lvl="1">
              <a:defRPr/>
            </a:pPr>
            <a:r>
              <a:rPr lang="en-CA" sz="2000" b="1" dirty="0" smtClean="0">
                <a:solidFill>
                  <a:srgbClr val="C00000"/>
                </a:solidFill>
              </a:rPr>
              <a:t>Or</a:t>
            </a:r>
            <a:r>
              <a:rPr lang="en-CA" sz="2000" dirty="0" smtClean="0"/>
              <a:t>, a set of blocks</a:t>
            </a:r>
          </a:p>
          <a:p>
            <a:pPr lvl="2">
              <a:defRPr/>
            </a:pPr>
            <a:r>
              <a:rPr lang="en-CA" sz="2000" dirty="0" smtClean="0"/>
              <a:t>Every comparison in any block is a candidate match</a:t>
            </a:r>
          </a:p>
          <a:p>
            <a:pPr>
              <a:defRPr/>
            </a:pPr>
            <a:endParaRPr lang="en-CA" sz="800" dirty="0" smtClean="0"/>
          </a:p>
          <a:p>
            <a:pPr>
              <a:defRPr/>
            </a:pPr>
            <a:r>
              <a:rPr lang="en-CA" sz="2400" dirty="0" smtClean="0"/>
              <a:t>Output</a:t>
            </a:r>
            <a:endParaRPr lang="en-CA" sz="2800" dirty="0" smtClean="0"/>
          </a:p>
          <a:p>
            <a:pPr lvl="1">
              <a:defRPr/>
            </a:pPr>
            <a:r>
              <a:rPr lang="en-CA" sz="2000" dirty="0" smtClean="0"/>
              <a:t>Similarity Graph</a:t>
            </a:r>
          </a:p>
          <a:p>
            <a:pPr lvl="2">
              <a:defRPr/>
            </a:pPr>
            <a:r>
              <a:rPr lang="en-CA" sz="2000" dirty="0"/>
              <a:t>Nodes → entities</a:t>
            </a:r>
          </a:p>
          <a:p>
            <a:pPr lvl="2">
              <a:defRPr/>
            </a:pPr>
            <a:r>
              <a:rPr lang="en-CA" sz="2000" dirty="0"/>
              <a:t>Edges → candidate matches</a:t>
            </a:r>
          </a:p>
          <a:p>
            <a:pPr lvl="2">
              <a:defRPr/>
            </a:pPr>
            <a:r>
              <a:rPr lang="en-CA" sz="2000" dirty="0"/>
              <a:t>Edge weights → </a:t>
            </a:r>
            <a:r>
              <a:rPr lang="en-CA" sz="2000" dirty="0" smtClean="0"/>
              <a:t>similarity of entity profiles (+neighbors)</a:t>
            </a:r>
            <a:endParaRPr lang="en-CA" sz="2000" dirty="0"/>
          </a:p>
        </p:txBody>
      </p:sp>
      <p:sp>
        <p:nvSpPr>
          <p:cNvPr id="2" name="Footer Placeholder 1"/>
          <p:cNvSpPr>
            <a:spLocks noGrp="1"/>
          </p:cNvSpPr>
          <p:nvPr>
            <p:ph type="ftr" sz="quarter" idx="11"/>
          </p:nvPr>
        </p:nvSpPr>
        <p:spPr/>
        <p:txBody>
          <a:bodyPr/>
          <a:lstStyle/>
          <a:p>
            <a:r>
              <a:rPr lang="pt-BR" smtClean="0"/>
              <a:t>Papadakis &amp; Palpanas, WWW 2018, April 2018</a:t>
            </a:r>
            <a:endParaRPr lang="el-GR" dirty="0"/>
          </a:p>
        </p:txBody>
      </p:sp>
    </p:spTree>
    <p:extLst>
      <p:ext uri="{BB962C8B-B14F-4D97-AF65-F5344CB8AC3E}">
        <p14:creationId xmlns:p14="http://schemas.microsoft.com/office/powerpoint/2010/main" val="331633467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Naïve Approach</a:t>
            </a:r>
            <a:endParaRPr lang="en-US" dirty="0"/>
          </a:p>
        </p:txBody>
      </p:sp>
      <p:sp>
        <p:nvSpPr>
          <p:cNvPr id="3" name="Content Placeholder 2"/>
          <p:cNvSpPr>
            <a:spLocks noGrp="1"/>
          </p:cNvSpPr>
          <p:nvPr>
            <p:ph idx="1"/>
          </p:nvPr>
        </p:nvSpPr>
        <p:spPr>
          <a:xfrm>
            <a:off x="179512" y="1600200"/>
            <a:ext cx="8964488" cy="4525963"/>
          </a:xfrm>
        </p:spPr>
        <p:txBody>
          <a:bodyPr>
            <a:normAutofit/>
          </a:bodyPr>
          <a:lstStyle/>
          <a:p>
            <a:r>
              <a:rPr lang="en-US" sz="2800" dirty="0" smtClean="0"/>
              <a:t>For each pair of entities, e</a:t>
            </a:r>
            <a:r>
              <a:rPr lang="en-US" sz="2800" baseline="-25000" dirty="0" smtClean="0"/>
              <a:t>1</a:t>
            </a:r>
            <a:r>
              <a:rPr lang="en-US" sz="2800" dirty="0" smtClean="0"/>
              <a:t>-e</a:t>
            </a:r>
            <a:r>
              <a:rPr lang="en-US" sz="2800" baseline="-25000" dirty="0" smtClean="0"/>
              <a:t>2</a:t>
            </a:r>
          </a:p>
          <a:p>
            <a:pPr lvl="1"/>
            <a:r>
              <a:rPr lang="en-US" sz="2400" dirty="0" smtClean="0"/>
              <a:t>Estimate </a:t>
            </a:r>
            <a:r>
              <a:rPr lang="en-US" sz="2400" dirty="0" smtClean="0">
                <a:solidFill>
                  <a:srgbClr val="C00000"/>
                </a:solidFill>
              </a:rPr>
              <a:t>aggregate</a:t>
            </a:r>
            <a:r>
              <a:rPr lang="en-US" sz="2400" dirty="0" smtClean="0"/>
              <a:t> similarity based on:</a:t>
            </a:r>
          </a:p>
          <a:p>
            <a:pPr lvl="2"/>
            <a:r>
              <a:rPr lang="en-US" sz="2000" dirty="0" smtClean="0"/>
              <a:t>attribute values</a:t>
            </a:r>
          </a:p>
          <a:p>
            <a:pPr lvl="2"/>
            <a:r>
              <a:rPr lang="en-US" sz="2000" dirty="0" smtClean="0"/>
              <a:t>neighbors</a:t>
            </a:r>
          </a:p>
          <a:p>
            <a:pPr lvl="2"/>
            <a:r>
              <a:rPr lang="en-US" sz="2000" dirty="0"/>
              <a:t>e</a:t>
            </a:r>
            <a:r>
              <a:rPr lang="en-US" sz="2000" dirty="0" smtClean="0"/>
              <a:t>xternal knowledge</a:t>
            </a:r>
          </a:p>
          <a:p>
            <a:pPr lvl="2"/>
            <a:r>
              <a:rPr lang="en-US" sz="2000" dirty="0" smtClean="0"/>
              <a:t>combination of above</a:t>
            </a:r>
          </a:p>
          <a:p>
            <a:pPr lvl="1"/>
            <a:r>
              <a:rPr lang="en-US" sz="2400" dirty="0" smtClean="0"/>
              <a:t>If similarity &gt; threshold → match! (</a:t>
            </a:r>
            <a:r>
              <a:rPr lang="en-US" sz="2400" dirty="0" smtClean="0">
                <a:solidFill>
                  <a:srgbClr val="C00000"/>
                </a:solidFill>
              </a:rPr>
              <a:t>unsupervised</a:t>
            </a:r>
            <a:r>
              <a:rPr lang="en-US" sz="2400" dirty="0" smtClean="0"/>
              <a:t>)</a:t>
            </a:r>
          </a:p>
          <a:p>
            <a:pPr lvl="1"/>
            <a:r>
              <a:rPr lang="en-US" sz="2400" dirty="0" smtClean="0"/>
              <a:t>If </a:t>
            </a:r>
            <a:r>
              <a:rPr lang="en-US" sz="2400" dirty="0" err="1" smtClean="0"/>
              <a:t>classifierDecision</a:t>
            </a:r>
            <a:r>
              <a:rPr lang="en-US" sz="2400" dirty="0" smtClean="0"/>
              <a:t>(e</a:t>
            </a:r>
            <a:r>
              <a:rPr lang="en-US" sz="2400" baseline="-25000" dirty="0" smtClean="0"/>
              <a:t>1</a:t>
            </a:r>
            <a:r>
              <a:rPr lang="en-US" sz="2400" dirty="0" smtClean="0"/>
              <a:t>,e</a:t>
            </a:r>
            <a:r>
              <a:rPr lang="en-US" sz="2400" baseline="-25000" dirty="0" smtClean="0"/>
              <a:t>2</a:t>
            </a:r>
            <a:r>
              <a:rPr lang="en-US" sz="2400" dirty="0" smtClean="0"/>
              <a:t>) = true </a:t>
            </a:r>
            <a:r>
              <a:rPr lang="en-US" sz="2400" dirty="0"/>
              <a:t>→ match! </a:t>
            </a:r>
            <a:r>
              <a:rPr lang="en-US" sz="2400" dirty="0" smtClean="0"/>
              <a:t>(</a:t>
            </a:r>
            <a:r>
              <a:rPr lang="en-US" sz="2400" dirty="0" smtClean="0">
                <a:solidFill>
                  <a:srgbClr val="C00000"/>
                </a:solidFill>
              </a:rPr>
              <a:t>supervised</a:t>
            </a:r>
            <a:r>
              <a:rPr lang="en-US" sz="2400" dirty="0" smtClean="0"/>
              <a:t>)</a:t>
            </a:r>
          </a:p>
          <a:p>
            <a:pPr marL="457200" lvl="1" indent="0">
              <a:buNone/>
            </a:pPr>
            <a:endParaRPr lang="en-US" sz="2400" dirty="0" smtClean="0"/>
          </a:p>
          <a:p>
            <a:pPr lvl="1"/>
            <a:endParaRPr lang="en-US" sz="2400" dirty="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166</a:t>
            </a:fld>
            <a:endParaRPr lang="el-GR" dirty="0"/>
          </a:p>
        </p:txBody>
      </p:sp>
      <p:sp>
        <p:nvSpPr>
          <p:cNvPr id="6" name="TextBox 5"/>
          <p:cNvSpPr txBox="1"/>
          <p:nvPr/>
        </p:nvSpPr>
        <p:spPr>
          <a:xfrm rot="19761643">
            <a:off x="3381981" y="2934033"/>
            <a:ext cx="4104456" cy="646331"/>
          </a:xfrm>
          <a:prstGeom prst="rect">
            <a:avLst/>
          </a:prstGeom>
          <a:noFill/>
        </p:spPr>
        <p:txBody>
          <a:bodyPr wrap="square" rtlCol="0">
            <a:spAutoFit/>
          </a:bodyPr>
          <a:lstStyle/>
          <a:p>
            <a:pPr algn="ctr"/>
            <a:r>
              <a:rPr lang="en-US" sz="3600" dirty="0">
                <a:solidFill>
                  <a:srgbClr val="C00000"/>
                </a:solidFill>
              </a:rPr>
              <a:t>l</a:t>
            </a:r>
            <a:r>
              <a:rPr lang="en-US" sz="3600" dirty="0" smtClean="0">
                <a:solidFill>
                  <a:srgbClr val="C00000"/>
                </a:solidFill>
              </a:rPr>
              <a:t>ow recall!</a:t>
            </a:r>
            <a:endParaRPr lang="en-US" sz="3600" dirty="0">
              <a:solidFill>
                <a:srgbClr val="C00000"/>
              </a:solidFill>
            </a:endParaRPr>
          </a:p>
        </p:txBody>
      </p:sp>
    </p:spTree>
    <p:extLst>
      <p:ext uri="{BB962C8B-B14F-4D97-AF65-F5344CB8AC3E}">
        <p14:creationId xmlns:p14="http://schemas.microsoft.com/office/powerpoint/2010/main" val="319159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αριθμού διαφάνειας 5"/>
          <p:cNvSpPr>
            <a:spLocks noGrp="1"/>
          </p:cNvSpPr>
          <p:nvPr>
            <p:ph type="sldNum" sz="quarter" idx="12"/>
          </p:nvPr>
        </p:nvSpPr>
        <p:spPr/>
        <p:txBody>
          <a:bodyPr/>
          <a:lstStyle/>
          <a:p>
            <a:endParaRPr lang="en-US" altLang="ko-KR" dirty="0"/>
          </a:p>
          <a:p>
            <a:fld id="{88D85C8E-B2E1-4E79-B6D7-AD6A100303C7}" type="slidenum">
              <a:rPr lang="en-US" altLang="ko-KR" sz="1050"/>
              <a:pPr/>
              <a:t>167</a:t>
            </a:fld>
            <a:endParaRPr lang="en-US" altLang="ko-KR" sz="1000" dirty="0"/>
          </a:p>
        </p:txBody>
      </p:sp>
      <p:sp>
        <p:nvSpPr>
          <p:cNvPr id="1389570" name="Rectangle 2"/>
          <p:cNvSpPr>
            <a:spLocks noGrp="1" noChangeArrowheads="1"/>
          </p:cNvSpPr>
          <p:nvPr>
            <p:ph type="title"/>
            <p:custDataLst>
              <p:tags r:id="rId1"/>
            </p:custDataLst>
          </p:nvPr>
        </p:nvSpPr>
        <p:spPr>
          <a:xfrm>
            <a:off x="0" y="0"/>
            <a:ext cx="9144000" cy="1143000"/>
          </a:xfrm>
        </p:spPr>
        <p:txBody>
          <a:bodyPr/>
          <a:lstStyle/>
          <a:p>
            <a:r>
              <a:rPr lang="en-US" altLang="el-GR" dirty="0"/>
              <a:t>Group </a:t>
            </a:r>
            <a:r>
              <a:rPr lang="en-US" altLang="el-GR" dirty="0" smtClean="0"/>
              <a:t>Linkage </a:t>
            </a:r>
            <a:r>
              <a:rPr lang="fr-FR" altLang="el-GR" sz="2400" dirty="0"/>
              <a:t>[On et al., ICDE 2007]</a:t>
            </a:r>
            <a:endParaRPr lang="en-US" altLang="el-GR" dirty="0"/>
          </a:p>
        </p:txBody>
      </p:sp>
      <p:sp>
        <p:nvSpPr>
          <p:cNvPr id="1389571" name="Rectangle 3"/>
          <p:cNvSpPr>
            <a:spLocks noGrp="1" noChangeArrowheads="1"/>
          </p:cNvSpPr>
          <p:nvPr>
            <p:ph type="body" idx="1"/>
            <p:custDataLst>
              <p:tags r:id="rId2"/>
            </p:custDataLst>
          </p:nvPr>
        </p:nvSpPr>
        <p:spPr>
          <a:xfrm>
            <a:off x="457200" y="1125538"/>
            <a:ext cx="8229600" cy="3852900"/>
          </a:xfrm>
        </p:spPr>
        <p:txBody>
          <a:bodyPr>
            <a:normAutofit/>
          </a:bodyPr>
          <a:lstStyle/>
          <a:p>
            <a:r>
              <a:rPr lang="en-US" altLang="el-GR" sz="2800" dirty="0"/>
              <a:t>Often, “entity” is represented as </a:t>
            </a:r>
            <a:r>
              <a:rPr lang="en-US" altLang="el-GR" sz="2800" dirty="0" smtClean="0"/>
              <a:t>a uniquely identified </a:t>
            </a:r>
            <a:r>
              <a:rPr lang="en-US" altLang="el-GR" sz="2800" b="1" dirty="0" smtClean="0">
                <a:solidFill>
                  <a:srgbClr val="0000CC"/>
                </a:solidFill>
              </a:rPr>
              <a:t>group</a:t>
            </a:r>
            <a:r>
              <a:rPr lang="en-US" altLang="el-GR" sz="2800" dirty="0" smtClean="0"/>
              <a:t> </a:t>
            </a:r>
            <a:r>
              <a:rPr lang="en-US" altLang="el-GR" sz="2800" dirty="0"/>
              <a:t>of </a:t>
            </a:r>
            <a:r>
              <a:rPr lang="en-US" altLang="el-GR" sz="2800" dirty="0" smtClean="0"/>
              <a:t>information</a:t>
            </a:r>
            <a:endParaRPr lang="en-US" altLang="el-GR" sz="2800" dirty="0"/>
          </a:p>
          <a:p>
            <a:r>
              <a:rPr lang="en-US" altLang="el-GR" sz="2800" dirty="0" smtClean="0"/>
              <a:t>In structured data:</a:t>
            </a:r>
            <a:endParaRPr lang="en-US" altLang="el-GR" sz="2800" dirty="0"/>
          </a:p>
          <a:p>
            <a:pPr lvl="1"/>
            <a:r>
              <a:rPr lang="en-US" altLang="el-GR" sz="2400" dirty="0"/>
              <a:t>An author with a </a:t>
            </a:r>
            <a:r>
              <a:rPr lang="en-US" altLang="el-GR" sz="2400" b="1" dirty="0"/>
              <a:t>group</a:t>
            </a:r>
            <a:r>
              <a:rPr lang="en-US" altLang="el-GR" sz="2400" dirty="0"/>
              <a:t> of publication records</a:t>
            </a:r>
          </a:p>
          <a:p>
            <a:pPr lvl="1"/>
            <a:r>
              <a:rPr lang="en-US" altLang="el-GR" sz="2400" dirty="0"/>
              <a:t>A household in a census survey with a </a:t>
            </a:r>
            <a:r>
              <a:rPr lang="en-US" altLang="el-GR" sz="2400" b="1" dirty="0"/>
              <a:t>group</a:t>
            </a:r>
            <a:r>
              <a:rPr lang="en-US" altLang="el-GR" sz="2400" dirty="0"/>
              <a:t> of family members</a:t>
            </a:r>
          </a:p>
          <a:p>
            <a:r>
              <a:rPr lang="en-US" altLang="el-GR" sz="2800" dirty="0" smtClean="0"/>
              <a:t>In semi-structured data:</a:t>
            </a:r>
          </a:p>
          <a:p>
            <a:pPr lvl="1"/>
            <a:r>
              <a:rPr lang="en-US" altLang="el-GR" sz="2400" dirty="0" smtClean="0"/>
              <a:t>Every entity is a group of name-value pairs.</a:t>
            </a:r>
            <a:endParaRPr lang="en-US" altLang="el-GR" sz="2400" dirty="0"/>
          </a:p>
        </p:txBody>
      </p:sp>
      <p:sp>
        <p:nvSpPr>
          <p:cNvPr id="1389572" name="Text Box 4"/>
          <p:cNvSpPr txBox="1">
            <a:spLocks noChangeArrowheads="1"/>
          </p:cNvSpPr>
          <p:nvPr>
            <p:custDataLst>
              <p:tags r:id="rId3"/>
            </p:custDataLst>
          </p:nvPr>
        </p:nvSpPr>
        <p:spPr bwMode="auto">
          <a:xfrm>
            <a:off x="323528" y="5158600"/>
            <a:ext cx="8496944" cy="954107"/>
          </a:xfrm>
          <a:prstGeom prst="rect">
            <a:avLst/>
          </a:prstGeom>
          <a:noFill/>
          <a:ln w="9525" algn="ctr">
            <a:solidFill>
              <a:schemeClr val="tx1"/>
            </a:solidFill>
            <a:miter lim="800000"/>
            <a:headEnd/>
            <a:tailEnd/>
          </a:ln>
          <a:effectLst/>
        </p:spPr>
        <p:txBody>
          <a:bodyPr wrap="square">
            <a:spAutoFit/>
          </a:bodyPr>
          <a:lstStyle/>
          <a:p>
            <a:pPr algn="l">
              <a:spcBef>
                <a:spcPct val="20000"/>
              </a:spcBef>
              <a:buClr>
                <a:srgbClr val="660033"/>
              </a:buClr>
              <a:buSzPct val="70000"/>
              <a:buFont typeface="Wingdings" panose="05000000000000000000" pitchFamily="2" charset="2"/>
              <a:buNone/>
            </a:pPr>
            <a:r>
              <a:rPr lang="en-US" altLang="el-GR" sz="2800" dirty="0">
                <a:solidFill>
                  <a:srgbClr val="0000CC"/>
                </a:solidFill>
              </a:rPr>
              <a:t>Group Linkage Problem</a:t>
            </a:r>
            <a:r>
              <a:rPr lang="en-US" altLang="el-GR" sz="2800" b="0" dirty="0"/>
              <a:t>: to determine if two entities represented as groups are approximately the same or not</a:t>
            </a:r>
            <a:endParaRPr lang="en-US" altLang="el-GR" sz="2800" dirty="0"/>
          </a:p>
        </p:txBody>
      </p:sp>
      <p:sp>
        <p:nvSpPr>
          <p:cNvPr id="2" name="Footer Placeholder 1"/>
          <p:cNvSpPr>
            <a:spLocks noGrp="1"/>
          </p:cNvSpPr>
          <p:nvPr>
            <p:ph type="ftr" sz="quarter" idx="11"/>
          </p:nvPr>
        </p:nvSpPr>
        <p:spPr/>
        <p:txBody>
          <a:bodyPr/>
          <a:lstStyle/>
          <a:p>
            <a:r>
              <a:rPr lang="pt-BR" smtClean="0"/>
              <a:t>Papadakis &amp; Palpanas, WWW 2018, April 2018</a:t>
            </a:r>
            <a:endParaRPr lang="el-GR" dirty="0"/>
          </a:p>
        </p:txBody>
      </p:sp>
      <p:sp>
        <p:nvSpPr>
          <p:cNvPr id="8"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a:solidFill>
                  <a:schemeClr val="tx1"/>
                </a:solidFill>
              </a:rPr>
              <a:t>Dongwon</a:t>
            </a:r>
            <a:r>
              <a:rPr lang="en-US" sz="1400" b="1" dirty="0">
                <a:solidFill>
                  <a:schemeClr val="tx1"/>
                </a:solidFill>
              </a:rPr>
              <a:t> Lee</a:t>
            </a:r>
          </a:p>
        </p:txBody>
      </p:sp>
    </p:spTree>
    <p:extLst>
      <p:ext uri="{BB962C8B-B14F-4D97-AF65-F5344CB8AC3E}">
        <p14:creationId xmlns:p14="http://schemas.microsoft.com/office/powerpoint/2010/main" val="161086248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Θέση αριθμού διαφάνειας 6"/>
          <p:cNvSpPr>
            <a:spLocks noGrp="1"/>
          </p:cNvSpPr>
          <p:nvPr>
            <p:ph type="sldNum" sz="quarter" idx="4294967295"/>
          </p:nvPr>
        </p:nvSpPr>
        <p:spPr>
          <a:xfrm>
            <a:off x="6553200" y="6381750"/>
            <a:ext cx="2133600" cy="257175"/>
          </a:xfrm>
          <a:prstGeom prst="rect">
            <a:avLst/>
          </a:prstGeom>
        </p:spPr>
        <p:txBody>
          <a:bodyPr/>
          <a:lstStyle/>
          <a:p>
            <a:endParaRPr lang="en-US" altLang="ko-KR" dirty="0"/>
          </a:p>
          <a:p>
            <a:fld id="{AF46F25D-B38A-47D1-958E-BC3BFEE619CA}" type="slidenum">
              <a:rPr lang="en-US" altLang="ko-KR" sz="1050"/>
              <a:pPr/>
              <a:t>168</a:t>
            </a:fld>
            <a:endParaRPr lang="en-US" altLang="ko-KR" sz="1000" dirty="0"/>
          </a:p>
        </p:txBody>
      </p:sp>
      <p:sp>
        <p:nvSpPr>
          <p:cNvPr id="1315842" name="Rectangle 2"/>
          <p:cNvSpPr>
            <a:spLocks noGrp="1" noChangeArrowheads="1"/>
          </p:cNvSpPr>
          <p:nvPr>
            <p:ph type="title"/>
            <p:custDataLst>
              <p:tags r:id="rId2"/>
            </p:custDataLst>
          </p:nvPr>
        </p:nvSpPr>
        <p:spPr/>
        <p:txBody>
          <a:bodyPr>
            <a:normAutofit fontScale="90000"/>
          </a:bodyPr>
          <a:lstStyle/>
          <a:p>
            <a:r>
              <a:rPr lang="en-US" altLang="el-GR" dirty="0"/>
              <a:t>Group </a:t>
            </a:r>
            <a:r>
              <a:rPr lang="en-US" altLang="el-GR" dirty="0" smtClean="0"/>
              <a:t>Linkage: </a:t>
            </a:r>
            <a:br>
              <a:rPr lang="en-US" altLang="el-GR" dirty="0" smtClean="0"/>
            </a:br>
            <a:r>
              <a:rPr lang="en-US" altLang="el-GR" dirty="0" smtClean="0"/>
              <a:t>Popular </a:t>
            </a:r>
            <a:r>
              <a:rPr lang="en-US" altLang="el-GR" dirty="0"/>
              <a:t>Group Similarity</a:t>
            </a:r>
          </a:p>
        </p:txBody>
      </p:sp>
      <p:sp>
        <p:nvSpPr>
          <p:cNvPr id="1315843" name="Rectangle 3"/>
          <p:cNvSpPr>
            <a:spLocks noGrp="1" noChangeArrowheads="1"/>
          </p:cNvSpPr>
          <p:nvPr>
            <p:ph type="body" sz="half" idx="1"/>
            <p:custDataLst>
              <p:tags r:id="rId3"/>
            </p:custDataLst>
          </p:nvPr>
        </p:nvSpPr>
        <p:spPr>
          <a:xfrm>
            <a:off x="457200" y="1125538"/>
            <a:ext cx="4038600" cy="2951162"/>
          </a:xfrm>
        </p:spPr>
        <p:txBody>
          <a:bodyPr/>
          <a:lstStyle/>
          <a:p>
            <a:endParaRPr lang="en-US" altLang="el-GR" sz="2600" dirty="0" smtClean="0"/>
          </a:p>
          <a:p>
            <a:pPr marL="0" indent="0">
              <a:buNone/>
            </a:pPr>
            <a:r>
              <a:rPr lang="en-US" altLang="el-GR" sz="2800" dirty="0" err="1" smtClean="0"/>
              <a:t>Jaccard</a:t>
            </a:r>
            <a:endParaRPr lang="en-US" altLang="el-GR" sz="2600" dirty="0"/>
          </a:p>
          <a:p>
            <a:r>
              <a:rPr lang="en-US" altLang="el-GR" sz="2600" dirty="0"/>
              <a:t>Intuitive, cheap to run</a:t>
            </a:r>
          </a:p>
          <a:p>
            <a:r>
              <a:rPr lang="en-US" altLang="el-GR" sz="2600" dirty="0"/>
              <a:t>Error-prone</a:t>
            </a:r>
          </a:p>
          <a:p>
            <a:endParaRPr lang="en-US" altLang="el-GR" sz="2600" dirty="0"/>
          </a:p>
          <a:p>
            <a:endParaRPr lang="en-US" altLang="el-GR" sz="2600" dirty="0"/>
          </a:p>
        </p:txBody>
      </p:sp>
      <p:graphicFrame>
        <p:nvGraphicFramePr>
          <p:cNvPr id="1315844" name="Object 4"/>
          <p:cNvGraphicFramePr>
            <a:graphicFrameLocks noGrp="1" noChangeAspect="1"/>
          </p:cNvGraphicFramePr>
          <p:nvPr>
            <p:ph sz="half" idx="2"/>
            <p:custDataLst>
              <p:tags r:id="rId4"/>
            </p:custDataLst>
            <p:extLst>
              <p:ext uri="{D42A27DB-BD31-4B8C-83A1-F6EECF244321}">
                <p14:modId xmlns:p14="http://schemas.microsoft.com/office/powerpoint/2010/main" val="1185353152"/>
              </p:ext>
            </p:extLst>
          </p:nvPr>
        </p:nvGraphicFramePr>
        <p:xfrm>
          <a:off x="934901" y="3174330"/>
          <a:ext cx="2664098" cy="922089"/>
        </p:xfrm>
        <a:graphic>
          <a:graphicData uri="http://schemas.openxmlformats.org/presentationml/2006/ole">
            <mc:AlternateContent xmlns:mc="http://schemas.openxmlformats.org/markup-compatibility/2006">
              <mc:Choice xmlns:v="urn:schemas-microsoft-com:vml" Requires="v">
                <p:oleObj spid="_x0000_s9398" name="Equation" r:id="rId30" imgW="1320480" imgH="457200" progId="Equation.3">
                  <p:embed/>
                </p:oleObj>
              </mc:Choice>
              <mc:Fallback>
                <p:oleObj name="Equation" r:id="rId30" imgW="1320480" imgH="457200" progId="Equation.3">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34901" y="3174330"/>
                        <a:ext cx="2664098" cy="922089"/>
                      </a:xfrm>
                      <a:prstGeom prst="rect">
                        <a:avLst/>
                      </a:prstGeom>
                      <a:noFill/>
                      <a:ln>
                        <a:noFill/>
                      </a:ln>
                      <a:effectLst/>
                      <a:extLst/>
                    </p:spPr>
                  </p:pic>
                </p:oleObj>
              </mc:Fallback>
            </mc:AlternateContent>
          </a:graphicData>
        </a:graphic>
      </p:graphicFrame>
      <p:sp>
        <p:nvSpPr>
          <p:cNvPr id="1315845" name="Oval 5"/>
          <p:cNvSpPr>
            <a:spLocks noChangeArrowheads="1"/>
          </p:cNvSpPr>
          <p:nvPr>
            <p:custDataLst>
              <p:tags r:id="rId5"/>
            </p:custDataLst>
          </p:nvPr>
        </p:nvSpPr>
        <p:spPr bwMode="auto">
          <a:xfrm>
            <a:off x="5146675" y="4149179"/>
            <a:ext cx="1296988" cy="2016125"/>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46" name="Oval 6"/>
          <p:cNvSpPr>
            <a:spLocks noChangeArrowheads="1"/>
          </p:cNvSpPr>
          <p:nvPr>
            <p:custDataLst>
              <p:tags r:id="rId6"/>
            </p:custDataLst>
          </p:nvPr>
        </p:nvSpPr>
        <p:spPr bwMode="auto">
          <a:xfrm>
            <a:off x="6946900" y="4149179"/>
            <a:ext cx="1296988" cy="2016125"/>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47" name="Oval 7"/>
          <p:cNvSpPr>
            <a:spLocks noChangeArrowheads="1"/>
          </p:cNvSpPr>
          <p:nvPr>
            <p:custDataLst>
              <p:tags r:id="rId7"/>
            </p:custDataLst>
          </p:nvPr>
        </p:nvSpPr>
        <p:spPr bwMode="auto">
          <a:xfrm>
            <a:off x="5507038" y="4725442"/>
            <a:ext cx="144462" cy="144462"/>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48" name="Oval 8"/>
          <p:cNvSpPr>
            <a:spLocks noChangeArrowheads="1"/>
          </p:cNvSpPr>
          <p:nvPr>
            <p:custDataLst>
              <p:tags r:id="rId8"/>
            </p:custDataLst>
          </p:nvPr>
        </p:nvSpPr>
        <p:spPr bwMode="auto">
          <a:xfrm>
            <a:off x="5867400" y="4507954"/>
            <a:ext cx="144463" cy="144463"/>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49" name="Oval 9"/>
          <p:cNvSpPr>
            <a:spLocks noChangeArrowheads="1"/>
          </p:cNvSpPr>
          <p:nvPr>
            <p:custDataLst>
              <p:tags r:id="rId9"/>
            </p:custDataLst>
          </p:nvPr>
        </p:nvSpPr>
        <p:spPr bwMode="auto">
          <a:xfrm>
            <a:off x="5362575" y="5084217"/>
            <a:ext cx="144463" cy="144462"/>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50" name="Oval 10"/>
          <p:cNvSpPr>
            <a:spLocks noChangeArrowheads="1"/>
          </p:cNvSpPr>
          <p:nvPr>
            <p:custDataLst>
              <p:tags r:id="rId10"/>
            </p:custDataLst>
          </p:nvPr>
        </p:nvSpPr>
        <p:spPr bwMode="auto">
          <a:xfrm>
            <a:off x="6227763" y="5157242"/>
            <a:ext cx="144462" cy="144462"/>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51" name="Oval 11"/>
          <p:cNvSpPr>
            <a:spLocks noChangeArrowheads="1"/>
          </p:cNvSpPr>
          <p:nvPr>
            <p:custDataLst>
              <p:tags r:id="rId11"/>
            </p:custDataLst>
          </p:nvPr>
        </p:nvSpPr>
        <p:spPr bwMode="auto">
          <a:xfrm>
            <a:off x="5938838" y="4941342"/>
            <a:ext cx="144462" cy="144462"/>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52" name="Oval 12"/>
          <p:cNvSpPr>
            <a:spLocks noChangeArrowheads="1"/>
          </p:cNvSpPr>
          <p:nvPr>
            <p:custDataLst>
              <p:tags r:id="rId12"/>
            </p:custDataLst>
          </p:nvPr>
        </p:nvSpPr>
        <p:spPr bwMode="auto">
          <a:xfrm>
            <a:off x="5722938" y="5949404"/>
            <a:ext cx="144462" cy="144463"/>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53" name="Oval 13"/>
          <p:cNvSpPr>
            <a:spLocks noChangeArrowheads="1"/>
          </p:cNvSpPr>
          <p:nvPr>
            <p:custDataLst>
              <p:tags r:id="rId13"/>
            </p:custDataLst>
          </p:nvPr>
        </p:nvSpPr>
        <p:spPr bwMode="auto">
          <a:xfrm>
            <a:off x="5938838" y="5517604"/>
            <a:ext cx="144462" cy="144463"/>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54" name="Oval 14"/>
          <p:cNvSpPr>
            <a:spLocks noChangeArrowheads="1"/>
          </p:cNvSpPr>
          <p:nvPr>
            <p:custDataLst>
              <p:tags r:id="rId14"/>
            </p:custDataLst>
          </p:nvPr>
        </p:nvSpPr>
        <p:spPr bwMode="auto">
          <a:xfrm>
            <a:off x="7235825" y="4868317"/>
            <a:ext cx="144463" cy="144462"/>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55" name="Oval 15"/>
          <p:cNvSpPr>
            <a:spLocks noChangeArrowheads="1"/>
          </p:cNvSpPr>
          <p:nvPr>
            <p:custDataLst>
              <p:tags r:id="rId15"/>
            </p:custDataLst>
          </p:nvPr>
        </p:nvSpPr>
        <p:spPr bwMode="auto">
          <a:xfrm>
            <a:off x="7235825" y="5517604"/>
            <a:ext cx="144463" cy="144463"/>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56" name="Oval 16"/>
          <p:cNvSpPr>
            <a:spLocks noChangeArrowheads="1"/>
          </p:cNvSpPr>
          <p:nvPr>
            <p:custDataLst>
              <p:tags r:id="rId16"/>
            </p:custDataLst>
          </p:nvPr>
        </p:nvSpPr>
        <p:spPr bwMode="auto">
          <a:xfrm>
            <a:off x="7307263" y="4580979"/>
            <a:ext cx="144462" cy="144463"/>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57" name="Oval 17"/>
          <p:cNvSpPr>
            <a:spLocks noChangeArrowheads="1"/>
          </p:cNvSpPr>
          <p:nvPr>
            <p:custDataLst>
              <p:tags r:id="rId17"/>
            </p:custDataLst>
          </p:nvPr>
        </p:nvSpPr>
        <p:spPr bwMode="auto">
          <a:xfrm>
            <a:off x="7523163" y="5300117"/>
            <a:ext cx="144462" cy="144462"/>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58" name="Oval 18"/>
          <p:cNvSpPr>
            <a:spLocks noChangeArrowheads="1"/>
          </p:cNvSpPr>
          <p:nvPr>
            <p:custDataLst>
              <p:tags r:id="rId18"/>
            </p:custDataLst>
          </p:nvPr>
        </p:nvSpPr>
        <p:spPr bwMode="auto">
          <a:xfrm>
            <a:off x="7739063" y="4941342"/>
            <a:ext cx="144462" cy="144462"/>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59" name="Oval 19"/>
          <p:cNvSpPr>
            <a:spLocks noChangeArrowheads="1"/>
          </p:cNvSpPr>
          <p:nvPr>
            <p:custDataLst>
              <p:tags r:id="rId19"/>
            </p:custDataLst>
          </p:nvPr>
        </p:nvSpPr>
        <p:spPr bwMode="auto">
          <a:xfrm>
            <a:off x="7451725" y="5804942"/>
            <a:ext cx="144463" cy="144462"/>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60" name="Oval 20"/>
          <p:cNvSpPr>
            <a:spLocks noChangeArrowheads="1"/>
          </p:cNvSpPr>
          <p:nvPr>
            <p:custDataLst>
              <p:tags r:id="rId20"/>
            </p:custDataLst>
          </p:nvPr>
        </p:nvSpPr>
        <p:spPr bwMode="auto">
          <a:xfrm>
            <a:off x="7596188" y="4365079"/>
            <a:ext cx="144462" cy="144463"/>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61" name="Line 21"/>
          <p:cNvSpPr>
            <a:spLocks noChangeShapeType="1"/>
          </p:cNvSpPr>
          <p:nvPr>
            <p:custDataLst>
              <p:tags r:id="rId21"/>
            </p:custDataLst>
          </p:nvPr>
        </p:nvSpPr>
        <p:spPr bwMode="auto">
          <a:xfrm>
            <a:off x="6011863" y="4580979"/>
            <a:ext cx="1223962" cy="360363"/>
          </a:xfrm>
          <a:prstGeom prst="line">
            <a:avLst/>
          </a:prstGeom>
          <a:noFill/>
          <a:ln w="95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62" name="Line 22"/>
          <p:cNvSpPr>
            <a:spLocks noChangeShapeType="1"/>
          </p:cNvSpPr>
          <p:nvPr>
            <p:custDataLst>
              <p:tags r:id="rId22"/>
            </p:custDataLst>
          </p:nvPr>
        </p:nvSpPr>
        <p:spPr bwMode="auto">
          <a:xfrm flipV="1">
            <a:off x="5867400" y="5876379"/>
            <a:ext cx="1584325" cy="144463"/>
          </a:xfrm>
          <a:prstGeom prst="line">
            <a:avLst/>
          </a:prstGeom>
          <a:noFill/>
          <a:ln w="95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63" name="Line 23"/>
          <p:cNvSpPr>
            <a:spLocks noChangeShapeType="1"/>
          </p:cNvSpPr>
          <p:nvPr>
            <p:custDataLst>
              <p:tags r:id="rId23"/>
            </p:custDataLst>
          </p:nvPr>
        </p:nvSpPr>
        <p:spPr bwMode="auto">
          <a:xfrm flipV="1">
            <a:off x="6083300" y="5014367"/>
            <a:ext cx="1727200" cy="0"/>
          </a:xfrm>
          <a:prstGeom prst="line">
            <a:avLst/>
          </a:prstGeom>
          <a:noFill/>
          <a:ln w="95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64" name="Line 24"/>
          <p:cNvSpPr>
            <a:spLocks noChangeShapeType="1"/>
          </p:cNvSpPr>
          <p:nvPr>
            <p:custDataLst>
              <p:tags r:id="rId24"/>
            </p:custDataLst>
          </p:nvPr>
        </p:nvSpPr>
        <p:spPr bwMode="auto">
          <a:xfrm>
            <a:off x="6372225" y="5230267"/>
            <a:ext cx="1152525" cy="144462"/>
          </a:xfrm>
          <a:prstGeom prst="line">
            <a:avLst/>
          </a:prstGeom>
          <a:noFill/>
          <a:ln w="95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65" name="Rectangle 25"/>
          <p:cNvSpPr>
            <a:spLocks noChangeArrowheads="1"/>
          </p:cNvSpPr>
          <p:nvPr>
            <p:custDataLst>
              <p:tags r:id="rId25"/>
            </p:custDataLst>
          </p:nvPr>
        </p:nvSpPr>
        <p:spPr bwMode="auto">
          <a:xfrm>
            <a:off x="4926013" y="1629147"/>
            <a:ext cx="40386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lr>
                <a:srgbClr val="660033"/>
              </a:buClr>
              <a:buSzPct val="70000"/>
              <a:buFont typeface="Wingdings" panose="05000000000000000000" pitchFamily="2" charset="2"/>
              <a:buChar char="l"/>
              <a:defRPr sz="2600">
                <a:solidFill>
                  <a:schemeClr val="tx1"/>
                </a:solidFill>
                <a:latin typeface="Arial" panose="020B0604020202020204" pitchFamily="34" charset="0"/>
              </a:defRPr>
            </a:lvl1pPr>
            <a:lvl2pPr marL="692150" indent="-347663" algn="l">
              <a:spcBef>
                <a:spcPct val="20000"/>
              </a:spcBef>
              <a:buClr>
                <a:schemeClr val="accent2"/>
              </a:buClr>
              <a:buSzPct val="70000"/>
              <a:buFont typeface="Wingdings" panose="05000000000000000000" pitchFamily="2" charset="2"/>
              <a:buChar char="l"/>
              <a:defRPr sz="2200">
                <a:solidFill>
                  <a:schemeClr val="tx1"/>
                </a:solidFill>
                <a:latin typeface="Arial" panose="020B0604020202020204" pitchFamily="34" charset="0"/>
              </a:defRPr>
            </a:lvl2pPr>
            <a:lvl3pPr marL="693738" algn="l">
              <a:spcBef>
                <a:spcPct val="20000"/>
              </a:spcBef>
              <a:buClr>
                <a:schemeClr val="accent1"/>
              </a:buClr>
              <a:buSzPct val="70000"/>
              <a:buFont typeface="Wingdings" panose="05000000000000000000" pitchFamily="2" charset="2"/>
              <a:defRPr sz="2100">
                <a:solidFill>
                  <a:schemeClr val="tx1"/>
                </a:solidFill>
                <a:latin typeface="Arial" panose="020B0604020202020204" pitchFamily="34" charset="0"/>
              </a:defRPr>
            </a:lvl3pPr>
            <a:lvl4pPr marL="1281113" indent="-292100" algn="l">
              <a:spcBef>
                <a:spcPct val="20000"/>
              </a:spcBef>
              <a:buClr>
                <a:schemeClr val="tx2"/>
              </a:buClr>
              <a:buSzPct val="75000"/>
              <a:buFont typeface="Wingdings" panose="05000000000000000000" pitchFamily="2" charset="2"/>
              <a:buChar char="§"/>
              <a:defRPr>
                <a:solidFill>
                  <a:schemeClr val="tx1"/>
                </a:solidFill>
                <a:latin typeface="Arial" panose="020B0604020202020204" pitchFamily="34" charset="0"/>
              </a:defRPr>
            </a:lvl4pPr>
            <a:lvl5pPr marL="1598613" indent="-315913" algn="l">
              <a:spcBef>
                <a:spcPct val="20000"/>
              </a:spcBef>
              <a:buClr>
                <a:schemeClr val="folHlink"/>
              </a:buClr>
              <a:buSzPct val="80000"/>
              <a:buFont typeface="Wingdings" panose="05000000000000000000" pitchFamily="2" charset="2"/>
              <a:buChar char="§"/>
              <a:defRPr>
                <a:solidFill>
                  <a:schemeClr val="tx1"/>
                </a:solidFill>
                <a:latin typeface="Arial" panose="020B0604020202020204" pitchFamily="34" charset="0"/>
              </a:defRPr>
            </a:lvl5pPr>
            <a:lvl6pPr marL="20558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6pPr>
            <a:lvl7pPr marL="25130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7pPr>
            <a:lvl8pPr marL="29702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8pPr>
            <a:lvl9pPr marL="3427413" indent="-315913" fontAlgn="base">
              <a:spcBef>
                <a:spcPct val="20000"/>
              </a:spcBef>
              <a:spcAft>
                <a:spcPct val="0"/>
              </a:spcAft>
              <a:buClr>
                <a:schemeClr val="folHlink"/>
              </a:buClr>
              <a:buSzPct val="80000"/>
              <a:buFont typeface="Wingdings" panose="05000000000000000000" pitchFamily="2" charset="2"/>
              <a:buChar char="§"/>
              <a:defRPr>
                <a:solidFill>
                  <a:schemeClr val="tx1"/>
                </a:solidFill>
                <a:latin typeface="Arial" panose="020B0604020202020204" pitchFamily="34" charset="0"/>
              </a:defRPr>
            </a:lvl9pPr>
          </a:lstStyle>
          <a:p>
            <a:pPr marL="0" indent="0">
              <a:buNone/>
            </a:pPr>
            <a:r>
              <a:rPr lang="en-US" altLang="el-GR" sz="2400" b="0" dirty="0"/>
              <a:t>Bipartite Matching</a:t>
            </a:r>
          </a:p>
          <a:p>
            <a:pPr lvl="1"/>
            <a:r>
              <a:rPr lang="en-US" altLang="el-GR" sz="2000" b="0" dirty="0"/>
              <a:t>Cardinality</a:t>
            </a:r>
          </a:p>
          <a:p>
            <a:pPr lvl="1"/>
            <a:r>
              <a:rPr lang="en-US" altLang="el-GR" sz="2000" b="0" dirty="0"/>
              <a:t>Weighted</a:t>
            </a:r>
          </a:p>
          <a:p>
            <a:r>
              <a:rPr lang="en-US" altLang="el-GR" sz="2400" b="0" dirty="0"/>
              <a:t>Rich</a:t>
            </a:r>
          </a:p>
          <a:p>
            <a:r>
              <a:rPr lang="en-US" altLang="el-GR" sz="2400" b="0" dirty="0"/>
              <a:t>Expensive to run</a:t>
            </a:r>
          </a:p>
        </p:txBody>
      </p:sp>
      <p:sp>
        <p:nvSpPr>
          <p:cNvPr id="1315866" name="Line 26"/>
          <p:cNvSpPr>
            <a:spLocks noChangeShapeType="1"/>
          </p:cNvSpPr>
          <p:nvPr>
            <p:custDataLst>
              <p:tags r:id="rId26"/>
            </p:custDataLst>
          </p:nvPr>
        </p:nvSpPr>
        <p:spPr bwMode="auto">
          <a:xfrm>
            <a:off x="4500563" y="1556792"/>
            <a:ext cx="0" cy="48241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5867" name="Text Box 27"/>
          <p:cNvSpPr txBox="1">
            <a:spLocks noChangeArrowheads="1"/>
          </p:cNvSpPr>
          <p:nvPr>
            <p:custDataLst>
              <p:tags r:id="rId27"/>
            </p:custDataLst>
          </p:nvPr>
        </p:nvSpPr>
        <p:spPr bwMode="auto">
          <a:xfrm>
            <a:off x="611188" y="4747220"/>
            <a:ext cx="3311525" cy="1562100"/>
          </a:xfrm>
          <a:prstGeom prst="rect">
            <a:avLst/>
          </a:prstGeom>
          <a:noFill/>
          <a:ln w="9525" algn="ctr">
            <a:solidFill>
              <a:schemeClr val="tx1"/>
            </a:solidFill>
            <a:miter lim="800000"/>
            <a:headEnd/>
            <a:tailEnd/>
          </a:ln>
          <a:effectLst/>
        </p:spPr>
        <p:txBody>
          <a:bodyPr>
            <a:spAutoFit/>
          </a:bodyPr>
          <a:lstStyle/>
          <a:p>
            <a:r>
              <a:rPr lang="en-US" altLang="el-GR" sz="2400"/>
              <a:t>Q: Can we combine </a:t>
            </a:r>
            <a:r>
              <a:rPr lang="en-US" altLang="el-GR" sz="2400">
                <a:solidFill>
                  <a:srgbClr val="0000CC"/>
                </a:solidFill>
              </a:rPr>
              <a:t>Jaccard</a:t>
            </a:r>
            <a:r>
              <a:rPr lang="en-US" altLang="el-GR" sz="2400"/>
              <a:t> and </a:t>
            </a:r>
            <a:r>
              <a:rPr lang="en-US" altLang="el-GR" sz="2400">
                <a:solidFill>
                  <a:srgbClr val="0000CC"/>
                </a:solidFill>
              </a:rPr>
              <a:t>Bipartite Matching</a:t>
            </a:r>
            <a:r>
              <a:rPr lang="en-US" altLang="el-GR" sz="2400"/>
              <a:t> for Group Linkage?</a:t>
            </a:r>
          </a:p>
        </p:txBody>
      </p:sp>
      <p:sp>
        <p:nvSpPr>
          <p:cNvPr id="2" name="Footer Placeholder 1"/>
          <p:cNvSpPr>
            <a:spLocks noGrp="1"/>
          </p:cNvSpPr>
          <p:nvPr>
            <p:ph type="ftr" sz="quarter" idx="10"/>
          </p:nvPr>
        </p:nvSpPr>
        <p:spPr/>
        <p:txBody>
          <a:bodyPr/>
          <a:lstStyle/>
          <a:p>
            <a:pPr>
              <a:defRPr/>
            </a:pPr>
            <a:r>
              <a:rPr lang="pt-BR" smtClean="0"/>
              <a:t>Papadakis &amp; Palpanas, WWW 2018, April 2018</a:t>
            </a:r>
            <a:endParaRPr lang="en-US"/>
          </a:p>
        </p:txBody>
      </p:sp>
      <p:sp>
        <p:nvSpPr>
          <p:cNvPr id="31"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a:solidFill>
                  <a:schemeClr val="tx1"/>
                </a:solidFill>
              </a:rPr>
              <a:t>Dongwon</a:t>
            </a:r>
            <a:r>
              <a:rPr lang="en-US" sz="1400" b="1" dirty="0">
                <a:solidFill>
                  <a:schemeClr val="tx1"/>
                </a:solidFill>
              </a:rPr>
              <a:t> Lee</a:t>
            </a:r>
          </a:p>
        </p:txBody>
      </p:sp>
    </p:spTree>
    <p:extLst>
      <p:ext uri="{BB962C8B-B14F-4D97-AF65-F5344CB8AC3E}">
        <p14:creationId xmlns:p14="http://schemas.microsoft.com/office/powerpoint/2010/main" val="175789606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Θέση αριθμού διαφάνειας 5"/>
          <p:cNvSpPr>
            <a:spLocks noGrp="1"/>
          </p:cNvSpPr>
          <p:nvPr>
            <p:ph type="sldNum" sz="quarter" idx="12"/>
          </p:nvPr>
        </p:nvSpPr>
        <p:spPr/>
        <p:txBody>
          <a:bodyPr/>
          <a:lstStyle/>
          <a:p>
            <a:endParaRPr lang="en-US" altLang="ko-KR" dirty="0"/>
          </a:p>
          <a:p>
            <a:fld id="{A95A5BE8-6B9E-475E-94EE-722FB32D633C}" type="slidenum">
              <a:rPr lang="en-US" altLang="ko-KR" sz="1050"/>
              <a:pPr/>
              <a:t>169</a:t>
            </a:fld>
            <a:endParaRPr lang="en-US" altLang="ko-KR" sz="1000" dirty="0"/>
          </a:p>
        </p:txBody>
      </p:sp>
      <p:sp>
        <p:nvSpPr>
          <p:cNvPr id="1316866" name="Rectangle 2"/>
          <p:cNvSpPr>
            <a:spLocks noGrp="1" noChangeArrowheads="1"/>
          </p:cNvSpPr>
          <p:nvPr>
            <p:ph type="title"/>
            <p:custDataLst>
              <p:tags r:id="rId1"/>
            </p:custDataLst>
          </p:nvPr>
        </p:nvSpPr>
        <p:spPr>
          <a:xfrm>
            <a:off x="0" y="0"/>
            <a:ext cx="9144000" cy="1143000"/>
          </a:xfrm>
        </p:spPr>
        <p:txBody>
          <a:bodyPr>
            <a:normAutofit fontScale="90000"/>
          </a:bodyPr>
          <a:lstStyle/>
          <a:p>
            <a:r>
              <a:rPr lang="en-US" altLang="el-GR" dirty="0"/>
              <a:t>Group </a:t>
            </a:r>
            <a:r>
              <a:rPr lang="en-US" altLang="el-GR" dirty="0" smtClean="0"/>
              <a:t>Linkage: </a:t>
            </a:r>
            <a:br>
              <a:rPr lang="en-US" altLang="el-GR" dirty="0" smtClean="0"/>
            </a:br>
            <a:r>
              <a:rPr lang="en-US" altLang="el-GR" dirty="0" smtClean="0"/>
              <a:t>Intuition </a:t>
            </a:r>
            <a:r>
              <a:rPr lang="en-US" altLang="el-GR" dirty="0"/>
              <a:t>for Better Similarity</a:t>
            </a:r>
          </a:p>
        </p:txBody>
      </p:sp>
      <p:sp>
        <p:nvSpPr>
          <p:cNvPr id="1316867" name="Rectangle 3"/>
          <p:cNvSpPr>
            <a:spLocks noGrp="1" noChangeArrowheads="1"/>
          </p:cNvSpPr>
          <p:nvPr>
            <p:ph type="body" idx="1"/>
            <p:custDataLst>
              <p:tags r:id="rId2"/>
            </p:custDataLst>
          </p:nvPr>
        </p:nvSpPr>
        <p:spPr>
          <a:xfrm>
            <a:off x="457200" y="1125538"/>
            <a:ext cx="4978400" cy="5327650"/>
          </a:xfrm>
        </p:spPr>
        <p:txBody>
          <a:bodyPr>
            <a:normAutofit/>
          </a:bodyPr>
          <a:lstStyle/>
          <a:p>
            <a:endParaRPr lang="en-US" altLang="el-GR" sz="2800" dirty="0" smtClean="0"/>
          </a:p>
          <a:p>
            <a:r>
              <a:rPr lang="en-US" altLang="el-GR" sz="2800" dirty="0" smtClean="0"/>
              <a:t>Two </a:t>
            </a:r>
            <a:r>
              <a:rPr lang="en-US" altLang="el-GR" sz="2800" dirty="0"/>
              <a:t>groups are similar if:</a:t>
            </a:r>
          </a:p>
          <a:p>
            <a:endParaRPr lang="en-US" altLang="el-GR" sz="2800" dirty="0"/>
          </a:p>
          <a:p>
            <a:pPr lvl="1"/>
            <a:r>
              <a:rPr lang="en-US" altLang="el-GR" sz="2400" dirty="0"/>
              <a:t>A large fraction of elements in the two groups form matching element pairs</a:t>
            </a:r>
          </a:p>
          <a:p>
            <a:pPr lvl="1"/>
            <a:endParaRPr lang="en-US" altLang="el-GR" sz="2400" dirty="0"/>
          </a:p>
          <a:p>
            <a:pPr lvl="1"/>
            <a:r>
              <a:rPr lang="en-US" altLang="el-GR" sz="2400" dirty="0"/>
              <a:t>There is high enough similarity between matching pairs of individual elements that constitute the two groups</a:t>
            </a:r>
          </a:p>
          <a:p>
            <a:pPr lvl="1"/>
            <a:endParaRPr lang="en-US" altLang="el-GR" sz="2400" dirty="0"/>
          </a:p>
        </p:txBody>
      </p:sp>
      <p:grpSp>
        <p:nvGrpSpPr>
          <p:cNvPr id="1316909" name="Group 45"/>
          <p:cNvGrpSpPr>
            <a:grpSpLocks/>
          </p:cNvGrpSpPr>
          <p:nvPr>
            <p:custDataLst>
              <p:tags r:id="rId3"/>
            </p:custDataLst>
          </p:nvPr>
        </p:nvGrpSpPr>
        <p:grpSpPr bwMode="auto">
          <a:xfrm>
            <a:off x="5651500" y="4076700"/>
            <a:ext cx="3097213" cy="2016125"/>
            <a:chOff x="3560" y="890"/>
            <a:chExt cx="1951" cy="1270"/>
          </a:xfrm>
        </p:grpSpPr>
        <p:sp>
          <p:nvSpPr>
            <p:cNvPr id="1316868" name="Oval 4"/>
            <p:cNvSpPr>
              <a:spLocks noChangeArrowheads="1"/>
            </p:cNvSpPr>
            <p:nvPr>
              <p:custDataLst>
                <p:tags r:id="rId27"/>
              </p:custDataLst>
            </p:nvPr>
          </p:nvSpPr>
          <p:spPr bwMode="auto">
            <a:xfrm>
              <a:off x="3560" y="890"/>
              <a:ext cx="817" cy="127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69" name="Oval 5"/>
            <p:cNvSpPr>
              <a:spLocks noChangeArrowheads="1"/>
            </p:cNvSpPr>
            <p:nvPr>
              <p:custDataLst>
                <p:tags r:id="rId28"/>
              </p:custDataLst>
            </p:nvPr>
          </p:nvSpPr>
          <p:spPr bwMode="auto">
            <a:xfrm>
              <a:off x="4694" y="890"/>
              <a:ext cx="817" cy="127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70" name="Oval 6"/>
            <p:cNvSpPr>
              <a:spLocks noChangeArrowheads="1"/>
            </p:cNvSpPr>
            <p:nvPr>
              <p:custDataLst>
                <p:tags r:id="rId29"/>
              </p:custDataLst>
            </p:nvPr>
          </p:nvSpPr>
          <p:spPr bwMode="auto">
            <a:xfrm>
              <a:off x="3787" y="1253"/>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71" name="Oval 7"/>
            <p:cNvSpPr>
              <a:spLocks noChangeArrowheads="1"/>
            </p:cNvSpPr>
            <p:nvPr>
              <p:custDataLst>
                <p:tags r:id="rId30"/>
              </p:custDataLst>
            </p:nvPr>
          </p:nvSpPr>
          <p:spPr bwMode="auto">
            <a:xfrm>
              <a:off x="4014" y="1116"/>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72" name="Oval 8"/>
            <p:cNvSpPr>
              <a:spLocks noChangeArrowheads="1"/>
            </p:cNvSpPr>
            <p:nvPr>
              <p:custDataLst>
                <p:tags r:id="rId31"/>
              </p:custDataLst>
            </p:nvPr>
          </p:nvSpPr>
          <p:spPr bwMode="auto">
            <a:xfrm>
              <a:off x="3696" y="1479"/>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73" name="Oval 9"/>
            <p:cNvSpPr>
              <a:spLocks noChangeArrowheads="1"/>
            </p:cNvSpPr>
            <p:nvPr>
              <p:custDataLst>
                <p:tags r:id="rId32"/>
              </p:custDataLst>
            </p:nvPr>
          </p:nvSpPr>
          <p:spPr bwMode="auto">
            <a:xfrm>
              <a:off x="4241" y="1525"/>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74" name="Oval 10"/>
            <p:cNvSpPr>
              <a:spLocks noChangeArrowheads="1"/>
            </p:cNvSpPr>
            <p:nvPr>
              <p:custDataLst>
                <p:tags r:id="rId33"/>
              </p:custDataLst>
            </p:nvPr>
          </p:nvSpPr>
          <p:spPr bwMode="auto">
            <a:xfrm>
              <a:off x="4059" y="1389"/>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75" name="Oval 11"/>
            <p:cNvSpPr>
              <a:spLocks noChangeArrowheads="1"/>
            </p:cNvSpPr>
            <p:nvPr>
              <p:custDataLst>
                <p:tags r:id="rId34"/>
              </p:custDataLst>
            </p:nvPr>
          </p:nvSpPr>
          <p:spPr bwMode="auto">
            <a:xfrm>
              <a:off x="3923" y="2024"/>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76" name="Oval 12"/>
            <p:cNvSpPr>
              <a:spLocks noChangeArrowheads="1"/>
            </p:cNvSpPr>
            <p:nvPr>
              <p:custDataLst>
                <p:tags r:id="rId35"/>
              </p:custDataLst>
            </p:nvPr>
          </p:nvSpPr>
          <p:spPr bwMode="auto">
            <a:xfrm>
              <a:off x="4059" y="1752"/>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77" name="Oval 13"/>
            <p:cNvSpPr>
              <a:spLocks noChangeArrowheads="1"/>
            </p:cNvSpPr>
            <p:nvPr>
              <p:custDataLst>
                <p:tags r:id="rId36"/>
              </p:custDataLst>
            </p:nvPr>
          </p:nvSpPr>
          <p:spPr bwMode="auto">
            <a:xfrm>
              <a:off x="4876" y="1343"/>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78" name="Oval 14"/>
            <p:cNvSpPr>
              <a:spLocks noChangeArrowheads="1"/>
            </p:cNvSpPr>
            <p:nvPr>
              <p:custDataLst>
                <p:tags r:id="rId37"/>
              </p:custDataLst>
            </p:nvPr>
          </p:nvSpPr>
          <p:spPr bwMode="auto">
            <a:xfrm>
              <a:off x="4876" y="1752"/>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79" name="Oval 15"/>
            <p:cNvSpPr>
              <a:spLocks noChangeArrowheads="1"/>
            </p:cNvSpPr>
            <p:nvPr>
              <p:custDataLst>
                <p:tags r:id="rId38"/>
              </p:custDataLst>
            </p:nvPr>
          </p:nvSpPr>
          <p:spPr bwMode="auto">
            <a:xfrm>
              <a:off x="4921" y="1162"/>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80" name="Oval 16"/>
            <p:cNvSpPr>
              <a:spLocks noChangeArrowheads="1"/>
            </p:cNvSpPr>
            <p:nvPr>
              <p:custDataLst>
                <p:tags r:id="rId39"/>
              </p:custDataLst>
            </p:nvPr>
          </p:nvSpPr>
          <p:spPr bwMode="auto">
            <a:xfrm>
              <a:off x="5057" y="1615"/>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81" name="Oval 17"/>
            <p:cNvSpPr>
              <a:spLocks noChangeArrowheads="1"/>
            </p:cNvSpPr>
            <p:nvPr>
              <p:custDataLst>
                <p:tags r:id="rId40"/>
              </p:custDataLst>
            </p:nvPr>
          </p:nvSpPr>
          <p:spPr bwMode="auto">
            <a:xfrm>
              <a:off x="5193" y="1389"/>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82" name="Oval 18"/>
            <p:cNvSpPr>
              <a:spLocks noChangeArrowheads="1"/>
            </p:cNvSpPr>
            <p:nvPr>
              <p:custDataLst>
                <p:tags r:id="rId41"/>
              </p:custDataLst>
            </p:nvPr>
          </p:nvSpPr>
          <p:spPr bwMode="auto">
            <a:xfrm>
              <a:off x="5012" y="1933"/>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83" name="Oval 19"/>
            <p:cNvSpPr>
              <a:spLocks noChangeArrowheads="1"/>
            </p:cNvSpPr>
            <p:nvPr>
              <p:custDataLst>
                <p:tags r:id="rId42"/>
              </p:custDataLst>
            </p:nvPr>
          </p:nvSpPr>
          <p:spPr bwMode="auto">
            <a:xfrm>
              <a:off x="5103" y="1026"/>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84" name="Line 20"/>
            <p:cNvSpPr>
              <a:spLocks noChangeShapeType="1"/>
            </p:cNvSpPr>
            <p:nvPr>
              <p:custDataLst>
                <p:tags r:id="rId43"/>
              </p:custDataLst>
            </p:nvPr>
          </p:nvSpPr>
          <p:spPr bwMode="auto">
            <a:xfrm>
              <a:off x="4105" y="1162"/>
              <a:ext cx="771" cy="227"/>
            </a:xfrm>
            <a:prstGeom prst="line">
              <a:avLst/>
            </a:prstGeom>
            <a:noFill/>
            <a:ln w="857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85" name="Line 21"/>
            <p:cNvSpPr>
              <a:spLocks noChangeShapeType="1"/>
            </p:cNvSpPr>
            <p:nvPr>
              <p:custDataLst>
                <p:tags r:id="rId44"/>
              </p:custDataLst>
            </p:nvPr>
          </p:nvSpPr>
          <p:spPr bwMode="auto">
            <a:xfrm>
              <a:off x="4332" y="1570"/>
              <a:ext cx="725" cy="91"/>
            </a:xfrm>
            <a:prstGeom prst="line">
              <a:avLst/>
            </a:prstGeom>
            <a:noFill/>
            <a:ln w="730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86" name="Line 22"/>
            <p:cNvSpPr>
              <a:spLocks noChangeShapeType="1"/>
            </p:cNvSpPr>
            <p:nvPr>
              <p:custDataLst>
                <p:tags r:id="rId45"/>
              </p:custDataLst>
            </p:nvPr>
          </p:nvSpPr>
          <p:spPr bwMode="auto">
            <a:xfrm flipV="1">
              <a:off x="3787" y="1207"/>
              <a:ext cx="1134" cy="272"/>
            </a:xfrm>
            <a:prstGeom prst="line">
              <a:avLst/>
            </a:prstGeom>
            <a:noFill/>
            <a:ln w="603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1316910" name="Group 46"/>
          <p:cNvGrpSpPr>
            <a:grpSpLocks/>
          </p:cNvGrpSpPr>
          <p:nvPr>
            <p:custDataLst>
              <p:tags r:id="rId4"/>
            </p:custDataLst>
          </p:nvPr>
        </p:nvGrpSpPr>
        <p:grpSpPr bwMode="auto">
          <a:xfrm>
            <a:off x="5651500" y="1628775"/>
            <a:ext cx="3097213" cy="2016125"/>
            <a:chOff x="3560" y="2477"/>
            <a:chExt cx="1951" cy="1270"/>
          </a:xfrm>
        </p:grpSpPr>
        <p:sp>
          <p:nvSpPr>
            <p:cNvPr id="1316887" name="Oval 23"/>
            <p:cNvSpPr>
              <a:spLocks noChangeArrowheads="1"/>
            </p:cNvSpPr>
            <p:nvPr>
              <p:custDataLst>
                <p:tags r:id="rId5"/>
              </p:custDataLst>
            </p:nvPr>
          </p:nvSpPr>
          <p:spPr bwMode="auto">
            <a:xfrm>
              <a:off x="3560" y="2477"/>
              <a:ext cx="817" cy="127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88" name="Oval 24"/>
            <p:cNvSpPr>
              <a:spLocks noChangeArrowheads="1"/>
            </p:cNvSpPr>
            <p:nvPr>
              <p:custDataLst>
                <p:tags r:id="rId6"/>
              </p:custDataLst>
            </p:nvPr>
          </p:nvSpPr>
          <p:spPr bwMode="auto">
            <a:xfrm>
              <a:off x="4694" y="2477"/>
              <a:ext cx="817" cy="127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89" name="Oval 25"/>
            <p:cNvSpPr>
              <a:spLocks noChangeArrowheads="1"/>
            </p:cNvSpPr>
            <p:nvPr>
              <p:custDataLst>
                <p:tags r:id="rId7"/>
              </p:custDataLst>
            </p:nvPr>
          </p:nvSpPr>
          <p:spPr bwMode="auto">
            <a:xfrm>
              <a:off x="3787" y="2840"/>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90" name="Oval 26"/>
            <p:cNvSpPr>
              <a:spLocks noChangeArrowheads="1"/>
            </p:cNvSpPr>
            <p:nvPr>
              <p:custDataLst>
                <p:tags r:id="rId8"/>
              </p:custDataLst>
            </p:nvPr>
          </p:nvSpPr>
          <p:spPr bwMode="auto">
            <a:xfrm>
              <a:off x="4014" y="2703"/>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91" name="Oval 27"/>
            <p:cNvSpPr>
              <a:spLocks noChangeArrowheads="1"/>
            </p:cNvSpPr>
            <p:nvPr>
              <p:custDataLst>
                <p:tags r:id="rId9"/>
              </p:custDataLst>
            </p:nvPr>
          </p:nvSpPr>
          <p:spPr bwMode="auto">
            <a:xfrm>
              <a:off x="3696" y="3066"/>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92" name="Oval 28"/>
            <p:cNvSpPr>
              <a:spLocks noChangeArrowheads="1"/>
            </p:cNvSpPr>
            <p:nvPr>
              <p:custDataLst>
                <p:tags r:id="rId10"/>
              </p:custDataLst>
            </p:nvPr>
          </p:nvSpPr>
          <p:spPr bwMode="auto">
            <a:xfrm>
              <a:off x="4241" y="3112"/>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93" name="Oval 29"/>
            <p:cNvSpPr>
              <a:spLocks noChangeArrowheads="1"/>
            </p:cNvSpPr>
            <p:nvPr>
              <p:custDataLst>
                <p:tags r:id="rId11"/>
              </p:custDataLst>
            </p:nvPr>
          </p:nvSpPr>
          <p:spPr bwMode="auto">
            <a:xfrm>
              <a:off x="4059" y="2976"/>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94" name="Oval 30"/>
            <p:cNvSpPr>
              <a:spLocks noChangeArrowheads="1"/>
            </p:cNvSpPr>
            <p:nvPr>
              <p:custDataLst>
                <p:tags r:id="rId12"/>
              </p:custDataLst>
            </p:nvPr>
          </p:nvSpPr>
          <p:spPr bwMode="auto">
            <a:xfrm>
              <a:off x="3923" y="3611"/>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95" name="Oval 31"/>
            <p:cNvSpPr>
              <a:spLocks noChangeArrowheads="1"/>
            </p:cNvSpPr>
            <p:nvPr>
              <p:custDataLst>
                <p:tags r:id="rId13"/>
              </p:custDataLst>
            </p:nvPr>
          </p:nvSpPr>
          <p:spPr bwMode="auto">
            <a:xfrm>
              <a:off x="4059" y="3339"/>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96" name="Oval 32"/>
            <p:cNvSpPr>
              <a:spLocks noChangeArrowheads="1"/>
            </p:cNvSpPr>
            <p:nvPr>
              <p:custDataLst>
                <p:tags r:id="rId14"/>
              </p:custDataLst>
            </p:nvPr>
          </p:nvSpPr>
          <p:spPr bwMode="auto">
            <a:xfrm>
              <a:off x="4876" y="2930"/>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97" name="Oval 33"/>
            <p:cNvSpPr>
              <a:spLocks noChangeArrowheads="1"/>
            </p:cNvSpPr>
            <p:nvPr>
              <p:custDataLst>
                <p:tags r:id="rId15"/>
              </p:custDataLst>
            </p:nvPr>
          </p:nvSpPr>
          <p:spPr bwMode="auto">
            <a:xfrm>
              <a:off x="4876" y="3339"/>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98" name="Oval 34"/>
            <p:cNvSpPr>
              <a:spLocks noChangeArrowheads="1"/>
            </p:cNvSpPr>
            <p:nvPr>
              <p:custDataLst>
                <p:tags r:id="rId16"/>
              </p:custDataLst>
            </p:nvPr>
          </p:nvSpPr>
          <p:spPr bwMode="auto">
            <a:xfrm>
              <a:off x="4921" y="2749"/>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899" name="Oval 35"/>
            <p:cNvSpPr>
              <a:spLocks noChangeArrowheads="1"/>
            </p:cNvSpPr>
            <p:nvPr>
              <p:custDataLst>
                <p:tags r:id="rId17"/>
              </p:custDataLst>
            </p:nvPr>
          </p:nvSpPr>
          <p:spPr bwMode="auto">
            <a:xfrm>
              <a:off x="5057" y="3202"/>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900" name="Oval 36"/>
            <p:cNvSpPr>
              <a:spLocks noChangeArrowheads="1"/>
            </p:cNvSpPr>
            <p:nvPr>
              <p:custDataLst>
                <p:tags r:id="rId18"/>
              </p:custDataLst>
            </p:nvPr>
          </p:nvSpPr>
          <p:spPr bwMode="auto">
            <a:xfrm>
              <a:off x="5193" y="2976"/>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901" name="Oval 37"/>
            <p:cNvSpPr>
              <a:spLocks noChangeArrowheads="1"/>
            </p:cNvSpPr>
            <p:nvPr>
              <p:custDataLst>
                <p:tags r:id="rId19"/>
              </p:custDataLst>
            </p:nvPr>
          </p:nvSpPr>
          <p:spPr bwMode="auto">
            <a:xfrm>
              <a:off x="5012" y="3520"/>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902" name="Oval 38"/>
            <p:cNvSpPr>
              <a:spLocks noChangeArrowheads="1"/>
            </p:cNvSpPr>
            <p:nvPr>
              <p:custDataLst>
                <p:tags r:id="rId20"/>
              </p:custDataLst>
            </p:nvPr>
          </p:nvSpPr>
          <p:spPr bwMode="auto">
            <a:xfrm>
              <a:off x="5103" y="2613"/>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903" name="Line 39"/>
            <p:cNvSpPr>
              <a:spLocks noChangeShapeType="1"/>
            </p:cNvSpPr>
            <p:nvPr>
              <p:custDataLst>
                <p:tags r:id="rId21"/>
              </p:custDataLst>
            </p:nvPr>
          </p:nvSpPr>
          <p:spPr bwMode="auto">
            <a:xfrm>
              <a:off x="4105" y="2749"/>
              <a:ext cx="771" cy="227"/>
            </a:xfrm>
            <a:prstGeom prst="line">
              <a:avLst/>
            </a:prstGeom>
            <a:noFill/>
            <a:ln w="95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904" name="Line 40"/>
            <p:cNvSpPr>
              <a:spLocks noChangeShapeType="1"/>
            </p:cNvSpPr>
            <p:nvPr>
              <p:custDataLst>
                <p:tags r:id="rId22"/>
              </p:custDataLst>
            </p:nvPr>
          </p:nvSpPr>
          <p:spPr bwMode="auto">
            <a:xfrm>
              <a:off x="4332" y="3157"/>
              <a:ext cx="725" cy="91"/>
            </a:xfrm>
            <a:prstGeom prst="line">
              <a:avLst/>
            </a:prstGeom>
            <a:noFill/>
            <a:ln w="349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905" name="Line 41"/>
            <p:cNvSpPr>
              <a:spLocks noChangeShapeType="1"/>
            </p:cNvSpPr>
            <p:nvPr>
              <p:custDataLst>
                <p:tags r:id="rId23"/>
              </p:custDataLst>
            </p:nvPr>
          </p:nvSpPr>
          <p:spPr bwMode="auto">
            <a:xfrm flipV="1">
              <a:off x="4014" y="3565"/>
              <a:ext cx="998" cy="91"/>
            </a:xfrm>
            <a:prstGeom prst="line">
              <a:avLst/>
            </a:prstGeom>
            <a:noFill/>
            <a:ln w="95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906" name="Line 42"/>
            <p:cNvSpPr>
              <a:spLocks noChangeShapeType="1"/>
            </p:cNvSpPr>
            <p:nvPr>
              <p:custDataLst>
                <p:tags r:id="rId24"/>
              </p:custDataLst>
            </p:nvPr>
          </p:nvSpPr>
          <p:spPr bwMode="auto">
            <a:xfrm flipV="1">
              <a:off x="3787" y="2794"/>
              <a:ext cx="1134" cy="272"/>
            </a:xfrm>
            <a:prstGeom prst="line">
              <a:avLst/>
            </a:prstGeom>
            <a:noFill/>
            <a:ln w="349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907" name="Line 43"/>
            <p:cNvSpPr>
              <a:spLocks noChangeShapeType="1"/>
            </p:cNvSpPr>
            <p:nvPr>
              <p:custDataLst>
                <p:tags r:id="rId25"/>
              </p:custDataLst>
            </p:nvPr>
          </p:nvSpPr>
          <p:spPr bwMode="auto">
            <a:xfrm flipV="1">
              <a:off x="4150" y="2704"/>
              <a:ext cx="998" cy="680"/>
            </a:xfrm>
            <a:prstGeom prst="line">
              <a:avLst/>
            </a:prstGeom>
            <a:noFill/>
            <a:ln w="95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6908" name="Line 44"/>
            <p:cNvSpPr>
              <a:spLocks noChangeShapeType="1"/>
            </p:cNvSpPr>
            <p:nvPr>
              <p:custDataLst>
                <p:tags r:id="rId26"/>
              </p:custDataLst>
            </p:nvPr>
          </p:nvSpPr>
          <p:spPr bwMode="auto">
            <a:xfrm flipV="1">
              <a:off x="4150" y="3022"/>
              <a:ext cx="1088" cy="0"/>
            </a:xfrm>
            <a:prstGeom prst="line">
              <a:avLst/>
            </a:prstGeom>
            <a:noFill/>
            <a:ln w="95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2" name="Footer Placeholder 1"/>
          <p:cNvSpPr>
            <a:spLocks noGrp="1"/>
          </p:cNvSpPr>
          <p:nvPr>
            <p:ph type="ftr" sz="quarter" idx="11"/>
          </p:nvPr>
        </p:nvSpPr>
        <p:spPr/>
        <p:txBody>
          <a:bodyPr/>
          <a:lstStyle/>
          <a:p>
            <a:r>
              <a:rPr lang="pt-BR" dirty="0" smtClean="0"/>
              <a:t>Papadakis &amp; Palpanas, WWW 2018, April 2018</a:t>
            </a:r>
            <a:endParaRPr lang="el-GR" dirty="0"/>
          </a:p>
        </p:txBody>
      </p:sp>
      <p:sp>
        <p:nvSpPr>
          <p:cNvPr id="50"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a:solidFill>
                  <a:schemeClr val="tx1"/>
                </a:solidFill>
              </a:rPr>
              <a:t>Dongwon</a:t>
            </a:r>
            <a:r>
              <a:rPr lang="en-US" sz="1400" b="1" dirty="0">
                <a:solidFill>
                  <a:schemeClr val="tx1"/>
                </a:solidFill>
              </a:rPr>
              <a:t> Lee</a:t>
            </a:r>
          </a:p>
        </p:txBody>
      </p:sp>
    </p:spTree>
    <p:extLst>
      <p:ext uri="{BB962C8B-B14F-4D97-AF65-F5344CB8AC3E}">
        <p14:creationId xmlns:p14="http://schemas.microsoft.com/office/powerpoint/2010/main" val="668212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Example of Computational cost</a:t>
            </a:r>
            <a:endParaRPr lang="en-US" dirty="0"/>
          </a:p>
        </p:txBody>
      </p:sp>
      <p:sp>
        <p:nvSpPr>
          <p:cNvPr id="3" name="Content Placeholder 2"/>
          <p:cNvSpPr>
            <a:spLocks noGrp="1"/>
          </p:cNvSpPr>
          <p:nvPr>
            <p:ph sz="quarter" idx="4294967295"/>
          </p:nvPr>
        </p:nvSpPr>
        <p:spPr>
          <a:xfrm>
            <a:off x="107504" y="1218815"/>
            <a:ext cx="8928992" cy="5090505"/>
          </a:xfrm>
        </p:spPr>
        <p:txBody>
          <a:bodyPr>
            <a:normAutofit fontScale="85000" lnSpcReduction="20000"/>
          </a:bodyPr>
          <a:lstStyle/>
          <a:p>
            <a:pPr marL="24320" lvl="1" indent="-24320" algn="ctr" defTabSz="299048">
              <a:buNone/>
            </a:pPr>
            <a:r>
              <a:rPr lang="en-US" sz="3300" b="1" dirty="0" err="1" smtClean="0"/>
              <a:t>DBPedia</a:t>
            </a:r>
            <a:r>
              <a:rPr lang="en-US" sz="3300" b="1" dirty="0" smtClean="0"/>
              <a:t> 3.0rc ↔ </a:t>
            </a:r>
            <a:r>
              <a:rPr lang="en-US" sz="3300" b="1" dirty="0" err="1" smtClean="0"/>
              <a:t>DBPedia</a:t>
            </a:r>
            <a:r>
              <a:rPr lang="en-US" sz="3300" b="1" dirty="0" smtClean="0"/>
              <a:t> 3.4</a:t>
            </a:r>
          </a:p>
          <a:p>
            <a:pPr marL="24320" lvl="1" indent="-24320" algn="ctr" defTabSz="299048">
              <a:buNone/>
            </a:pPr>
            <a:r>
              <a:rPr lang="en-US" sz="2300" dirty="0" smtClean="0"/>
              <a:t>   1.2 million </a:t>
            </a:r>
            <a:r>
              <a:rPr lang="en-US" sz="2300" dirty="0"/>
              <a:t>entities </a:t>
            </a:r>
            <a:r>
              <a:rPr lang="en-US" sz="2300" dirty="0" smtClean="0"/>
              <a:t>↔ 2.2 million entities</a:t>
            </a:r>
            <a:br>
              <a:rPr lang="en-US" sz="2300" dirty="0" smtClean="0"/>
            </a:br>
            <a:endParaRPr lang="en-US" sz="2300" dirty="0" smtClean="0"/>
          </a:p>
          <a:p>
            <a:pPr marL="24320" lvl="1" indent="-24320" defTabSz="299048">
              <a:buNone/>
            </a:pPr>
            <a:r>
              <a:rPr lang="en-US" sz="2300" dirty="0" smtClean="0"/>
              <a:t>Entity matching: </a:t>
            </a:r>
            <a:r>
              <a:rPr lang="en-US" sz="2300" dirty="0" err="1" smtClean="0"/>
              <a:t>Jaccard</a:t>
            </a:r>
            <a:r>
              <a:rPr lang="en-US" sz="2300" dirty="0" smtClean="0"/>
              <a:t> similarity of all tokens</a:t>
            </a:r>
          </a:p>
          <a:p>
            <a:pPr marL="24320" lvl="1" indent="-24320" defTabSz="299048">
              <a:buNone/>
            </a:pPr>
            <a:r>
              <a:rPr lang="en-US" sz="2300" dirty="0" smtClean="0"/>
              <a:t>Cost per comparison:  </a:t>
            </a:r>
            <a:r>
              <a:rPr lang="en-US" sz="2400" dirty="0" smtClean="0"/>
              <a:t>0.045 milliseconds (average of 0.1 billion comparisons)</a:t>
            </a:r>
          </a:p>
          <a:p>
            <a:pPr marL="24320" lvl="1" indent="-24320" defTabSz="299048">
              <a:buNone/>
            </a:pPr>
            <a:endParaRPr lang="en-US" sz="2400" dirty="0" smtClean="0"/>
          </a:p>
          <a:p>
            <a:pPr marL="24320" lvl="1" indent="-24320" algn="ctr" defTabSz="299048">
              <a:buNone/>
            </a:pPr>
            <a:r>
              <a:rPr lang="en-US" sz="2400" u="sng" dirty="0" smtClean="0"/>
              <a:t>Brute-force approach</a:t>
            </a:r>
            <a:endParaRPr lang="en-US" sz="2300" u="sng" dirty="0" smtClean="0"/>
          </a:p>
          <a:p>
            <a:pPr marL="24320" lvl="1" indent="-24320" defTabSz="299048">
              <a:buNone/>
            </a:pPr>
            <a:r>
              <a:rPr lang="en-US" sz="2300" dirty="0" smtClean="0"/>
              <a:t>Comparisons: 2.58 ∙ 10</a:t>
            </a:r>
            <a:r>
              <a:rPr lang="en-US" sz="2300" baseline="30000" dirty="0" smtClean="0"/>
              <a:t>12</a:t>
            </a:r>
          </a:p>
          <a:p>
            <a:pPr marL="24320" lvl="1" indent="-24320" defTabSz="299048">
              <a:buNone/>
            </a:pPr>
            <a:r>
              <a:rPr lang="en-US" sz="2300" dirty="0"/>
              <a:t>Recall: 100%</a:t>
            </a:r>
          </a:p>
          <a:p>
            <a:pPr marL="24320" lvl="1" indent="-24320" defTabSz="299048">
              <a:buNone/>
            </a:pPr>
            <a:r>
              <a:rPr lang="en-US" sz="2300" dirty="0" smtClean="0"/>
              <a:t>Running time</a:t>
            </a:r>
            <a:r>
              <a:rPr lang="en-US" sz="2300" dirty="0"/>
              <a:t>: </a:t>
            </a:r>
            <a:r>
              <a:rPr lang="en-US" sz="2300" dirty="0" smtClean="0"/>
              <a:t>1,344 days → </a:t>
            </a:r>
            <a:r>
              <a:rPr lang="en-US" sz="2300" b="1" dirty="0" smtClean="0"/>
              <a:t>3.7 years</a:t>
            </a:r>
          </a:p>
          <a:p>
            <a:pPr marL="24320" lvl="1" indent="-24320" defTabSz="299048">
              <a:buNone/>
            </a:pPr>
            <a:endParaRPr lang="en-US" sz="2300" dirty="0" smtClean="0"/>
          </a:p>
          <a:p>
            <a:pPr marL="24320" lvl="1" indent="-24320" algn="ctr" defTabSz="299048">
              <a:buNone/>
            </a:pPr>
            <a:r>
              <a:rPr lang="en-US" sz="2300" u="sng" dirty="0" smtClean="0"/>
              <a:t>Optimized Token Blocking Workflow</a:t>
            </a:r>
          </a:p>
          <a:p>
            <a:pPr marL="24320" lvl="1" indent="-24320" defTabSz="299048">
              <a:buNone/>
            </a:pPr>
            <a:r>
              <a:rPr lang="en-US" sz="2300" dirty="0" smtClean="0"/>
              <a:t>Overhead time: 4 hours</a:t>
            </a:r>
          </a:p>
          <a:p>
            <a:pPr marL="24320" lvl="1" indent="-24320" defTabSz="299048">
              <a:buNone/>
            </a:pPr>
            <a:r>
              <a:rPr lang="en-US" sz="2300" dirty="0" smtClean="0"/>
              <a:t>Comparisons</a:t>
            </a:r>
            <a:r>
              <a:rPr lang="en-US" sz="2300" dirty="0"/>
              <a:t>: </a:t>
            </a:r>
            <a:r>
              <a:rPr lang="en-US" sz="2300" dirty="0" smtClean="0"/>
              <a:t>8.95 </a:t>
            </a:r>
            <a:r>
              <a:rPr lang="en-US" sz="2300" dirty="0"/>
              <a:t>∙ </a:t>
            </a:r>
            <a:r>
              <a:rPr lang="en-US" sz="2300" dirty="0" smtClean="0"/>
              <a:t>10</a:t>
            </a:r>
            <a:r>
              <a:rPr lang="en-US" sz="2300" baseline="30000" dirty="0" smtClean="0"/>
              <a:t>6</a:t>
            </a:r>
            <a:endParaRPr lang="en-US" sz="2300" dirty="0"/>
          </a:p>
          <a:p>
            <a:pPr marL="24320" lvl="1" indent="-24320" defTabSz="299048">
              <a:buNone/>
            </a:pPr>
            <a:r>
              <a:rPr lang="en-US" sz="2300" dirty="0" smtClean="0"/>
              <a:t>Recall: 99%</a:t>
            </a:r>
          </a:p>
          <a:p>
            <a:pPr marL="24320" lvl="1" indent="-24320" defTabSz="299048">
              <a:buNone/>
            </a:pPr>
            <a:r>
              <a:rPr lang="en-US" sz="2300" dirty="0" smtClean="0"/>
              <a:t>Total Running time: </a:t>
            </a:r>
            <a:r>
              <a:rPr lang="en-US" sz="2300" b="1" dirty="0" smtClean="0"/>
              <a:t>10 hours</a:t>
            </a:r>
            <a:endParaRPr lang="en-US" sz="2300" b="1" dirty="0"/>
          </a:p>
          <a:p>
            <a:pPr marL="24320" lvl="1" indent="-24320" defTabSz="299048">
              <a:buNone/>
            </a:pPr>
            <a:endParaRPr lang="en-US" sz="2300" dirty="0" smtClean="0"/>
          </a:p>
          <a:p>
            <a:pPr marL="24320" lvl="1" indent="-24320" defTabSz="299048">
              <a:buNone/>
            </a:pPr>
            <a:endParaRPr lang="en-US" sz="2300" dirty="0" smtClean="0"/>
          </a:p>
          <a:p>
            <a:pPr marL="24320" lvl="1" indent="-24320" algn="ctr" defTabSz="299048">
              <a:buNone/>
            </a:pPr>
            <a:endParaRPr lang="en-US" sz="2300" dirty="0" smtClean="0"/>
          </a:p>
          <a:p>
            <a:pPr marL="24320" lvl="1" indent="-24320" defTabSz="299048">
              <a:buNone/>
            </a:pPr>
            <a:endParaRPr lang="en-US" sz="1900" dirty="0" smtClean="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17</a:t>
            </a:fld>
            <a:endParaRPr lang="el-GR"/>
          </a:p>
        </p:txBody>
      </p:sp>
    </p:spTree>
    <p:extLst>
      <p:ext uri="{BB962C8B-B14F-4D97-AF65-F5344CB8AC3E}">
        <p14:creationId xmlns:p14="http://schemas.microsoft.com/office/powerpoint/2010/main" val="143042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Θέση αριθμού διαφάνειας 7"/>
          <p:cNvSpPr>
            <a:spLocks noGrp="1"/>
          </p:cNvSpPr>
          <p:nvPr>
            <p:ph type="sldNum" sz="quarter" idx="12"/>
          </p:nvPr>
        </p:nvSpPr>
        <p:spPr>
          <a:xfrm>
            <a:off x="6876256" y="6434137"/>
            <a:ext cx="2133600" cy="257175"/>
          </a:xfrm>
        </p:spPr>
        <p:txBody>
          <a:bodyPr/>
          <a:lstStyle/>
          <a:p>
            <a:endParaRPr lang="en-US" altLang="ko-KR" dirty="0"/>
          </a:p>
          <a:p>
            <a:fld id="{719DE120-CB8B-42D6-8E64-2DBDF9C4B3F9}" type="slidenum">
              <a:rPr lang="en-US" altLang="ko-KR" sz="1050"/>
              <a:pPr/>
              <a:t>170</a:t>
            </a:fld>
            <a:endParaRPr lang="en-US" altLang="ko-KR" sz="1000" dirty="0"/>
          </a:p>
        </p:txBody>
      </p:sp>
      <p:sp>
        <p:nvSpPr>
          <p:cNvPr id="1317896" name="Oval 8"/>
          <p:cNvSpPr>
            <a:spLocks noChangeArrowheads="1"/>
          </p:cNvSpPr>
          <p:nvPr>
            <p:custDataLst>
              <p:tags r:id="rId2"/>
            </p:custDataLst>
          </p:nvPr>
        </p:nvSpPr>
        <p:spPr bwMode="auto">
          <a:xfrm>
            <a:off x="2761307" y="5372398"/>
            <a:ext cx="360363" cy="504825"/>
          </a:xfrm>
          <a:prstGeom prst="ellipse">
            <a:avLst/>
          </a:prstGeom>
          <a:solidFill>
            <a:srgbClr val="CCFF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7895" name="Oval 7"/>
          <p:cNvSpPr>
            <a:spLocks noChangeArrowheads="1"/>
          </p:cNvSpPr>
          <p:nvPr>
            <p:custDataLst>
              <p:tags r:id="rId3"/>
            </p:custDataLst>
          </p:nvPr>
        </p:nvSpPr>
        <p:spPr bwMode="auto">
          <a:xfrm>
            <a:off x="4211960" y="4509120"/>
            <a:ext cx="431230" cy="575692"/>
          </a:xfrm>
          <a:prstGeom prst="ellipse">
            <a:avLst/>
          </a:prstGeom>
          <a:solidFill>
            <a:srgbClr val="CCFF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7898" name="Line 10"/>
          <p:cNvSpPr>
            <a:spLocks noChangeShapeType="1"/>
          </p:cNvSpPr>
          <p:nvPr>
            <p:custDataLst>
              <p:tags r:id="rId4"/>
            </p:custDataLst>
          </p:nvPr>
        </p:nvSpPr>
        <p:spPr bwMode="auto">
          <a:xfrm flipH="1" flipV="1">
            <a:off x="4643190" y="5084812"/>
            <a:ext cx="1358205" cy="86384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7899" name="Line 11"/>
          <p:cNvSpPr>
            <a:spLocks noChangeShapeType="1"/>
          </p:cNvSpPr>
          <p:nvPr>
            <p:custDataLst>
              <p:tags r:id="rId5"/>
            </p:custDataLst>
          </p:nvPr>
        </p:nvSpPr>
        <p:spPr bwMode="auto">
          <a:xfrm flipH="1" flipV="1">
            <a:off x="3121670" y="5661323"/>
            <a:ext cx="2592388"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7890" name="Rectangle 2"/>
          <p:cNvSpPr>
            <a:spLocks noGrp="1" noChangeArrowheads="1"/>
          </p:cNvSpPr>
          <p:nvPr>
            <p:ph type="title"/>
            <p:custDataLst>
              <p:tags r:id="rId6"/>
            </p:custDataLst>
          </p:nvPr>
        </p:nvSpPr>
        <p:spPr/>
        <p:txBody>
          <a:bodyPr>
            <a:normAutofit fontScale="90000"/>
          </a:bodyPr>
          <a:lstStyle/>
          <a:p>
            <a:r>
              <a:rPr lang="en-US" altLang="el-GR" dirty="0"/>
              <a:t>Group </a:t>
            </a:r>
            <a:r>
              <a:rPr lang="en-US" altLang="el-GR" dirty="0" smtClean="0"/>
              <a:t>Linkage: Group </a:t>
            </a:r>
            <a:r>
              <a:rPr lang="en-US" altLang="el-GR" dirty="0"/>
              <a:t>Similarity</a:t>
            </a:r>
          </a:p>
        </p:txBody>
      </p:sp>
      <p:sp>
        <p:nvSpPr>
          <p:cNvPr id="1317891" name="Rectangle 3"/>
          <p:cNvSpPr>
            <a:spLocks noGrp="1" noChangeArrowheads="1"/>
          </p:cNvSpPr>
          <p:nvPr>
            <p:ph type="body" sz="half" idx="1"/>
            <p:custDataLst>
              <p:tags r:id="rId7"/>
            </p:custDataLst>
          </p:nvPr>
        </p:nvSpPr>
        <p:spPr>
          <a:xfrm>
            <a:off x="457200" y="1125538"/>
            <a:ext cx="7715250" cy="5399087"/>
          </a:xfrm>
        </p:spPr>
        <p:txBody>
          <a:bodyPr>
            <a:noAutofit/>
          </a:bodyPr>
          <a:lstStyle/>
          <a:p>
            <a:r>
              <a:rPr lang="en-US" altLang="el-GR" sz="2800" dirty="0"/>
              <a:t>Two groups of elements:</a:t>
            </a:r>
          </a:p>
          <a:p>
            <a:pPr lvl="1"/>
            <a:r>
              <a:rPr lang="en-US" altLang="el-GR" sz="2400" dirty="0"/>
              <a:t>g</a:t>
            </a:r>
            <a:r>
              <a:rPr lang="en-US" altLang="el-GR" sz="2400" baseline="-25000" dirty="0"/>
              <a:t>1</a:t>
            </a:r>
            <a:r>
              <a:rPr lang="en-US" altLang="el-GR" sz="2400" dirty="0"/>
              <a:t> = {r</a:t>
            </a:r>
            <a:r>
              <a:rPr lang="en-US" altLang="el-GR" sz="2400" baseline="-25000" dirty="0"/>
              <a:t>11</a:t>
            </a:r>
            <a:r>
              <a:rPr lang="en-US" altLang="el-GR" sz="2400" dirty="0"/>
              <a:t>, r</a:t>
            </a:r>
            <a:r>
              <a:rPr lang="en-US" altLang="el-GR" sz="2400" baseline="-25000" dirty="0"/>
              <a:t>12</a:t>
            </a:r>
            <a:r>
              <a:rPr lang="en-US" altLang="el-GR" sz="2400" dirty="0"/>
              <a:t>, …, r</a:t>
            </a:r>
            <a:r>
              <a:rPr lang="en-US" altLang="el-GR" sz="2400" baseline="-25000" dirty="0"/>
              <a:t>1m1</a:t>
            </a:r>
            <a:r>
              <a:rPr lang="en-US" altLang="el-GR" sz="2400" dirty="0"/>
              <a:t>}, g</a:t>
            </a:r>
            <a:r>
              <a:rPr lang="en-US" altLang="el-GR" sz="2400" baseline="-25000" dirty="0"/>
              <a:t>2</a:t>
            </a:r>
            <a:r>
              <a:rPr lang="en-US" altLang="el-GR" sz="2400" dirty="0"/>
              <a:t> = {r</a:t>
            </a:r>
            <a:r>
              <a:rPr lang="en-US" altLang="el-GR" sz="2400" baseline="-25000" dirty="0"/>
              <a:t>21</a:t>
            </a:r>
            <a:r>
              <a:rPr lang="en-US" altLang="el-GR" sz="2400" dirty="0"/>
              <a:t>, r</a:t>
            </a:r>
            <a:r>
              <a:rPr lang="en-US" altLang="el-GR" sz="2400" baseline="-25000" dirty="0"/>
              <a:t>22</a:t>
            </a:r>
            <a:r>
              <a:rPr lang="en-US" altLang="el-GR" sz="2400" dirty="0"/>
              <a:t>, …, r</a:t>
            </a:r>
            <a:r>
              <a:rPr lang="en-US" altLang="el-GR" sz="2400" baseline="-25000" dirty="0"/>
              <a:t>2m2</a:t>
            </a:r>
            <a:r>
              <a:rPr lang="en-US" altLang="el-GR" sz="2400" dirty="0"/>
              <a:t>}</a:t>
            </a:r>
          </a:p>
          <a:p>
            <a:pPr lvl="1"/>
            <a:r>
              <a:rPr lang="en-US" altLang="el-GR" sz="2400" dirty="0"/>
              <a:t>The group measure </a:t>
            </a:r>
            <a:r>
              <a:rPr lang="en-US" altLang="el-GR" sz="2400" b="1" i="1" dirty="0">
                <a:solidFill>
                  <a:srgbClr val="0000CC"/>
                </a:solidFill>
              </a:rPr>
              <a:t>BM</a:t>
            </a:r>
            <a:r>
              <a:rPr lang="en-US" altLang="el-GR" sz="2400" dirty="0"/>
              <a:t> is the normalized weight of the maximum bipartite matching </a:t>
            </a:r>
            <a:r>
              <a:rPr lang="en-US" altLang="el-GR" sz="2400" i="1" dirty="0"/>
              <a:t>M</a:t>
            </a:r>
            <a:r>
              <a:rPr lang="en-US" altLang="el-GR" sz="2400" dirty="0"/>
              <a:t> in the bipartite graph (</a:t>
            </a:r>
            <a:r>
              <a:rPr lang="en-US" altLang="el-GR" sz="2400" i="1" dirty="0"/>
              <a:t>N = g</a:t>
            </a:r>
            <a:r>
              <a:rPr lang="en-US" altLang="el-GR" sz="2400" i="1" baseline="-25000" dirty="0"/>
              <a:t>1</a:t>
            </a:r>
            <a:r>
              <a:rPr lang="en-US" altLang="el-GR" sz="2400" i="1" dirty="0"/>
              <a:t> U g</a:t>
            </a:r>
            <a:r>
              <a:rPr lang="en-US" altLang="el-GR" sz="2400" i="1" baseline="-25000" dirty="0"/>
              <a:t>2</a:t>
            </a:r>
            <a:r>
              <a:rPr lang="en-US" altLang="el-GR" sz="2400" i="1" dirty="0"/>
              <a:t>, E=g</a:t>
            </a:r>
            <a:r>
              <a:rPr lang="en-US" altLang="el-GR" sz="2400" i="1" baseline="-25000" dirty="0"/>
              <a:t>1</a:t>
            </a:r>
            <a:r>
              <a:rPr lang="en-US" altLang="el-GR" sz="2400" i="1" dirty="0"/>
              <a:t> X g</a:t>
            </a:r>
            <a:r>
              <a:rPr lang="en-US" altLang="el-GR" sz="2400" i="1" baseline="-25000" dirty="0"/>
              <a:t>2</a:t>
            </a:r>
            <a:r>
              <a:rPr lang="en-US" altLang="el-GR" sz="2400" dirty="0"/>
              <a:t>)</a:t>
            </a:r>
          </a:p>
          <a:p>
            <a:pPr lvl="1"/>
            <a:endParaRPr lang="en-US" altLang="el-GR" sz="2400" dirty="0"/>
          </a:p>
          <a:p>
            <a:pPr lvl="1"/>
            <a:endParaRPr lang="en-US" altLang="el-GR" sz="2400" dirty="0"/>
          </a:p>
          <a:p>
            <a:pPr lvl="1"/>
            <a:endParaRPr lang="en-US" altLang="el-GR" sz="2400" dirty="0"/>
          </a:p>
          <a:p>
            <a:pPr lvl="1">
              <a:buFont typeface="Wingdings" panose="05000000000000000000" pitchFamily="2" charset="2"/>
              <a:buNone/>
            </a:pPr>
            <a:r>
              <a:rPr lang="en-US" altLang="el-GR" sz="2400" dirty="0"/>
              <a:t>     such that</a:t>
            </a:r>
          </a:p>
          <a:p>
            <a:pPr lvl="1"/>
            <a:endParaRPr lang="en-US" altLang="el-GR" sz="2400" dirty="0" smtClean="0"/>
          </a:p>
          <a:p>
            <a:pPr lvl="1"/>
            <a:r>
              <a:rPr lang="en-US" altLang="el-GR" sz="2400" dirty="0" smtClean="0"/>
              <a:t>BM(g</a:t>
            </a:r>
            <a:r>
              <a:rPr lang="en-US" altLang="el-GR" sz="2400" baseline="-25000" dirty="0" smtClean="0"/>
              <a:t>1</a:t>
            </a:r>
            <a:r>
              <a:rPr lang="en-US" altLang="el-GR" sz="2400" dirty="0"/>
              <a:t>, g</a:t>
            </a:r>
            <a:r>
              <a:rPr lang="en-US" altLang="el-GR" sz="2400" baseline="-25000" dirty="0"/>
              <a:t>2</a:t>
            </a:r>
            <a:r>
              <a:rPr lang="en-US" altLang="el-GR" sz="2400" dirty="0"/>
              <a:t>) ≥</a:t>
            </a:r>
            <a:r>
              <a:rPr lang="en-US" altLang="el-GR" sz="2400" i="1" dirty="0"/>
              <a:t> </a:t>
            </a:r>
            <a:r>
              <a:rPr lang="el-GR" altLang="el-GR" sz="2400" dirty="0"/>
              <a:t>θ</a:t>
            </a:r>
            <a:endParaRPr lang="en-US" altLang="el-GR" sz="1800" dirty="0"/>
          </a:p>
          <a:p>
            <a:pPr lvl="1"/>
            <a:endParaRPr lang="en-US" altLang="el-GR" sz="2400" dirty="0"/>
          </a:p>
        </p:txBody>
      </p:sp>
      <p:graphicFrame>
        <p:nvGraphicFramePr>
          <p:cNvPr id="1317892" name="Object 4"/>
          <p:cNvGraphicFramePr>
            <a:graphicFrameLocks noGrp="1" noChangeAspect="1"/>
          </p:cNvGraphicFramePr>
          <p:nvPr>
            <p:ph sz="quarter" idx="2"/>
            <p:custDataLst>
              <p:tags r:id="rId8"/>
            </p:custDataLst>
            <p:extLst>
              <p:ext uri="{D42A27DB-BD31-4B8C-83A1-F6EECF244321}">
                <p14:modId xmlns:p14="http://schemas.microsoft.com/office/powerpoint/2010/main" val="2516077832"/>
              </p:ext>
            </p:extLst>
          </p:nvPr>
        </p:nvGraphicFramePr>
        <p:xfrm>
          <a:off x="1300163" y="3356992"/>
          <a:ext cx="5144045" cy="1070542"/>
        </p:xfrm>
        <a:graphic>
          <a:graphicData uri="http://schemas.openxmlformats.org/presentationml/2006/ole">
            <mc:AlternateContent xmlns:mc="http://schemas.openxmlformats.org/markup-compatibility/2006">
              <mc:Choice xmlns:v="urn:schemas-microsoft-com:vml" Requires="v">
                <p:oleObj spid="_x0000_s10782" name="Equation" r:id="rId13" imgW="2501640" imgH="520560" progId="Equation.3">
                  <p:embed/>
                </p:oleObj>
              </mc:Choice>
              <mc:Fallback>
                <p:oleObj name="Equation" r:id="rId13" imgW="2501640" imgH="520560" progId="Equation.3">
                  <p:embed/>
                  <p:pic>
                    <p:nvPicPr>
                      <p:cNvPr id="0" name=""/>
                      <p:cNvPicPr>
                        <a:picLocks noChangeAspect="1" noChangeArrowheads="1"/>
                      </p:cNvPicPr>
                      <p:nvPr/>
                    </p:nvPicPr>
                    <p:blipFill>
                      <a:blip r:embed="rId14"/>
                      <a:srcRect/>
                      <a:stretch>
                        <a:fillRect/>
                      </a:stretch>
                    </p:blipFill>
                    <p:spPr bwMode="auto">
                      <a:xfrm>
                        <a:off x="1300163" y="3356992"/>
                        <a:ext cx="5144045" cy="1070542"/>
                      </a:xfrm>
                      <a:prstGeom prst="rect">
                        <a:avLst/>
                      </a:prstGeom>
                      <a:noFill/>
                      <a:ln w="9525">
                        <a:solidFill>
                          <a:schemeClr val="tx1"/>
                        </a:solidFill>
                        <a:miter lim="800000"/>
                        <a:headEnd/>
                        <a:tailEnd/>
                      </a:ln>
                      <a:effectLst/>
                    </p:spPr>
                  </p:pic>
                </p:oleObj>
              </mc:Fallback>
            </mc:AlternateContent>
          </a:graphicData>
        </a:graphic>
      </p:graphicFrame>
      <p:graphicFrame>
        <p:nvGraphicFramePr>
          <p:cNvPr id="1317893" name="Object 5"/>
          <p:cNvGraphicFramePr>
            <a:graphicFrameLocks noGrp="1" noChangeAspect="1"/>
          </p:cNvGraphicFramePr>
          <p:nvPr>
            <p:ph sz="quarter" idx="3"/>
            <p:custDataLst>
              <p:tags r:id="rId9"/>
            </p:custDataLst>
            <p:extLst>
              <p:ext uri="{D42A27DB-BD31-4B8C-83A1-F6EECF244321}">
                <p14:modId xmlns:p14="http://schemas.microsoft.com/office/powerpoint/2010/main" val="1000237876"/>
              </p:ext>
            </p:extLst>
          </p:nvPr>
        </p:nvGraphicFramePr>
        <p:xfrm>
          <a:off x="2555776" y="4581128"/>
          <a:ext cx="2001887" cy="415845"/>
        </p:xfrm>
        <a:graphic>
          <a:graphicData uri="http://schemas.openxmlformats.org/presentationml/2006/ole">
            <mc:AlternateContent xmlns:mc="http://schemas.openxmlformats.org/markup-compatibility/2006">
              <mc:Choice xmlns:v="urn:schemas-microsoft-com:vml" Requires="v">
                <p:oleObj spid="_x0000_s10783" name="Equation" r:id="rId15" imgW="977760" imgH="203040" progId="Equation.3">
                  <p:embed/>
                </p:oleObj>
              </mc:Choice>
              <mc:Fallback>
                <p:oleObj name="Equation" r:id="rId15" imgW="977760" imgH="20304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55776" y="4581128"/>
                        <a:ext cx="2001887" cy="415845"/>
                      </a:xfrm>
                      <a:prstGeom prst="rect">
                        <a:avLst/>
                      </a:prstGeom>
                      <a:noFill/>
                      <a:ln>
                        <a:noFill/>
                      </a:ln>
                      <a:effectLst/>
                      <a:extLst/>
                    </p:spPr>
                  </p:pic>
                </p:oleObj>
              </mc:Fallback>
            </mc:AlternateContent>
          </a:graphicData>
        </a:graphic>
      </p:graphicFrame>
      <p:graphicFrame>
        <p:nvGraphicFramePr>
          <p:cNvPr id="1317894" name="Object 6"/>
          <p:cNvGraphicFramePr>
            <a:graphicFrameLocks noChangeAspect="1"/>
          </p:cNvGraphicFramePr>
          <p:nvPr>
            <p:custDataLst>
              <p:tags r:id="rId10"/>
            </p:custDataLst>
            <p:extLst>
              <p:ext uri="{D42A27DB-BD31-4B8C-83A1-F6EECF244321}">
                <p14:modId xmlns:p14="http://schemas.microsoft.com/office/powerpoint/2010/main" val="2796694954"/>
              </p:ext>
            </p:extLst>
          </p:nvPr>
        </p:nvGraphicFramePr>
        <p:xfrm>
          <a:off x="5220072" y="908720"/>
          <a:ext cx="2952750" cy="1022350"/>
        </p:xfrm>
        <a:graphic>
          <a:graphicData uri="http://schemas.openxmlformats.org/presentationml/2006/ole">
            <mc:AlternateContent xmlns:mc="http://schemas.openxmlformats.org/markup-compatibility/2006">
              <mc:Choice xmlns:v="urn:schemas-microsoft-com:vml" Requires="v">
                <p:oleObj spid="_x0000_s10784" name="Equation" r:id="rId17" imgW="1320480" imgH="457200" progId="Equation.3">
                  <p:embed/>
                </p:oleObj>
              </mc:Choice>
              <mc:Fallback>
                <p:oleObj name="Equation" r:id="rId17" imgW="1320480" imgH="457200" progId="Equation.3">
                  <p:embed/>
                  <p:pic>
                    <p:nvPicPr>
                      <p:cNvPr id="0" name=""/>
                      <p:cNvPicPr>
                        <a:picLocks noChangeAspect="1" noChangeArrowheads="1"/>
                      </p:cNvPicPr>
                      <p:nvPr/>
                    </p:nvPicPr>
                    <p:blipFill>
                      <a:blip r:embed="rId18"/>
                      <a:srcRect/>
                      <a:stretch>
                        <a:fillRect/>
                      </a:stretch>
                    </p:blipFill>
                    <p:spPr bwMode="auto">
                      <a:xfrm>
                        <a:off x="5220072" y="908720"/>
                        <a:ext cx="2952750" cy="1022350"/>
                      </a:xfrm>
                      <a:prstGeom prst="rect">
                        <a:avLst/>
                      </a:prstGeom>
                      <a:noFill/>
                      <a:ln w="9525">
                        <a:noFill/>
                        <a:miter lim="800000"/>
                        <a:headEnd/>
                        <a:tailEnd/>
                      </a:ln>
                      <a:effectLst/>
                    </p:spPr>
                  </p:pic>
                </p:oleObj>
              </mc:Fallback>
            </mc:AlternateContent>
          </a:graphicData>
        </a:graphic>
      </p:graphicFrame>
      <p:sp>
        <p:nvSpPr>
          <p:cNvPr id="2" name="Footer Placeholder 1"/>
          <p:cNvSpPr>
            <a:spLocks noGrp="1"/>
          </p:cNvSpPr>
          <p:nvPr>
            <p:ph type="ftr" sz="quarter" idx="11"/>
          </p:nvPr>
        </p:nvSpPr>
        <p:spPr>
          <a:xfrm>
            <a:off x="3124200" y="6591836"/>
            <a:ext cx="3202632" cy="271977"/>
          </a:xfrm>
        </p:spPr>
        <p:txBody>
          <a:bodyPr/>
          <a:lstStyle/>
          <a:p>
            <a:r>
              <a:rPr lang="pt-BR" altLang="ko-KR" dirty="0" smtClean="0"/>
              <a:t>Papadakis &amp; Palpanas, WWW 2018, April 2018</a:t>
            </a:r>
            <a:endParaRPr lang="en-US" altLang="ko-KR" dirty="0"/>
          </a:p>
        </p:txBody>
      </p:sp>
      <p:sp>
        <p:nvSpPr>
          <p:cNvPr id="14"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a:solidFill>
                  <a:schemeClr val="tx1"/>
                </a:solidFill>
              </a:rPr>
              <a:t>Dongwon</a:t>
            </a:r>
            <a:r>
              <a:rPr lang="en-US" sz="1400" b="1" dirty="0">
                <a:solidFill>
                  <a:schemeClr val="tx1"/>
                </a:solidFill>
              </a:rPr>
              <a:t> Lee</a:t>
            </a:r>
          </a:p>
        </p:txBody>
      </p:sp>
      <p:sp>
        <p:nvSpPr>
          <p:cNvPr id="1317897" name="Text Box 9"/>
          <p:cNvSpPr txBox="1">
            <a:spLocks noChangeArrowheads="1"/>
          </p:cNvSpPr>
          <p:nvPr>
            <p:custDataLst>
              <p:tags r:id="rId11"/>
            </p:custDataLst>
          </p:nvPr>
        </p:nvSpPr>
        <p:spPr bwMode="auto">
          <a:xfrm>
            <a:off x="5709295" y="5948660"/>
            <a:ext cx="2767168" cy="400110"/>
          </a:xfrm>
          <a:prstGeom prst="rect">
            <a:avLst/>
          </a:prstGeom>
          <a:solidFill>
            <a:srgbClr val="CC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000" dirty="0"/>
              <a:t>u</a:t>
            </a:r>
            <a:r>
              <a:rPr lang="en-US" altLang="el-GR" sz="2000" dirty="0" smtClean="0"/>
              <a:t>ser-defined </a:t>
            </a:r>
            <a:r>
              <a:rPr lang="en-US" altLang="el-GR" sz="2000" dirty="0"/>
              <a:t>p</a:t>
            </a:r>
            <a:r>
              <a:rPr lang="en-US" altLang="el-GR" sz="2000" dirty="0" smtClean="0"/>
              <a:t>arameters</a:t>
            </a:r>
            <a:endParaRPr lang="en-US" altLang="el-GR" sz="2000" dirty="0"/>
          </a:p>
        </p:txBody>
      </p:sp>
    </p:spTree>
    <p:extLst>
      <p:ext uri="{BB962C8B-B14F-4D97-AF65-F5344CB8AC3E}">
        <p14:creationId xmlns:p14="http://schemas.microsoft.com/office/powerpoint/2010/main" val="42815683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Θέση αριθμού διαφάνειας 7"/>
          <p:cNvSpPr>
            <a:spLocks noGrp="1"/>
          </p:cNvSpPr>
          <p:nvPr>
            <p:ph type="sldNum" sz="quarter" idx="12"/>
          </p:nvPr>
        </p:nvSpPr>
        <p:spPr>
          <a:xfrm>
            <a:off x="6889749" y="6524178"/>
            <a:ext cx="2133600" cy="257175"/>
          </a:xfrm>
        </p:spPr>
        <p:txBody>
          <a:bodyPr/>
          <a:lstStyle/>
          <a:p>
            <a:endParaRPr lang="en-US" altLang="ko-KR" dirty="0"/>
          </a:p>
          <a:p>
            <a:fld id="{F153FFD5-F1C7-4AAD-965E-89F14549B6BD}" type="slidenum">
              <a:rPr lang="en-US" altLang="ko-KR" sz="1050"/>
              <a:pPr/>
              <a:t>171</a:t>
            </a:fld>
            <a:endParaRPr lang="en-US" altLang="ko-KR" sz="1000" dirty="0"/>
          </a:p>
        </p:txBody>
      </p:sp>
      <p:sp>
        <p:nvSpPr>
          <p:cNvPr id="1411074" name="Rectangle 2"/>
          <p:cNvSpPr>
            <a:spLocks noGrp="1" noChangeArrowheads="1"/>
          </p:cNvSpPr>
          <p:nvPr>
            <p:ph type="title"/>
            <p:custDataLst>
              <p:tags r:id="rId2"/>
            </p:custDataLst>
          </p:nvPr>
        </p:nvSpPr>
        <p:spPr>
          <a:xfrm>
            <a:off x="0" y="260648"/>
            <a:ext cx="9059863" cy="714375"/>
          </a:xfrm>
        </p:spPr>
        <p:txBody>
          <a:bodyPr>
            <a:normAutofit fontScale="90000"/>
          </a:bodyPr>
          <a:lstStyle/>
          <a:p>
            <a:r>
              <a:rPr lang="en-US" altLang="el-GR" dirty="0"/>
              <a:t>Group </a:t>
            </a:r>
            <a:r>
              <a:rPr lang="en-US" altLang="el-GR" dirty="0" smtClean="0"/>
              <a:t>Linkage: </a:t>
            </a:r>
            <a:br>
              <a:rPr lang="en-US" altLang="el-GR" dirty="0" smtClean="0"/>
            </a:br>
            <a:r>
              <a:rPr lang="en-US" altLang="el-GR" dirty="0" smtClean="0"/>
              <a:t>Example (                       )</a:t>
            </a:r>
            <a:endParaRPr lang="en-US" altLang="el-GR" dirty="0"/>
          </a:p>
        </p:txBody>
      </p:sp>
      <p:graphicFrame>
        <p:nvGraphicFramePr>
          <p:cNvPr id="1411112" name="Object 40"/>
          <p:cNvGraphicFramePr>
            <a:graphicFrameLocks noGrp="1" noChangeAspect="1"/>
          </p:cNvGraphicFramePr>
          <p:nvPr>
            <p:ph sz="half" idx="1"/>
            <p:custDataLst>
              <p:tags r:id="rId3"/>
            </p:custDataLst>
            <p:extLst>
              <p:ext uri="{D42A27DB-BD31-4B8C-83A1-F6EECF244321}">
                <p14:modId xmlns:p14="http://schemas.microsoft.com/office/powerpoint/2010/main" val="2817195868"/>
              </p:ext>
            </p:extLst>
          </p:nvPr>
        </p:nvGraphicFramePr>
        <p:xfrm>
          <a:off x="4067175" y="3357116"/>
          <a:ext cx="968375" cy="407988"/>
        </p:xfrm>
        <a:graphic>
          <a:graphicData uri="http://schemas.openxmlformats.org/presentationml/2006/ole">
            <mc:AlternateContent xmlns:mc="http://schemas.openxmlformats.org/markup-compatibility/2006">
              <mc:Choice xmlns:v="urn:schemas-microsoft-com:vml" Requires="v">
                <p:oleObj spid="_x0000_s11809" name="Equation" r:id="rId85" imgW="482400" imgH="203040" progId="Equation.3">
                  <p:embed/>
                </p:oleObj>
              </mc:Choice>
              <mc:Fallback>
                <p:oleObj name="Equation" r:id="rId85" imgW="482400" imgH="203040" progId="Equation.3">
                  <p:embed/>
                  <p:pic>
                    <p:nvPicPr>
                      <p:cNvPr id="0" name=""/>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4067175" y="3357116"/>
                        <a:ext cx="968375" cy="40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11155" name="Object 83"/>
          <p:cNvGraphicFramePr>
            <a:graphicFrameLocks noGrp="1" noChangeAspect="1"/>
          </p:cNvGraphicFramePr>
          <p:nvPr>
            <p:ph sz="quarter" idx="2"/>
            <p:custDataLst>
              <p:tags r:id="rId4"/>
            </p:custDataLst>
            <p:extLst>
              <p:ext uri="{D42A27DB-BD31-4B8C-83A1-F6EECF244321}">
                <p14:modId xmlns:p14="http://schemas.microsoft.com/office/powerpoint/2010/main" val="1110533632"/>
              </p:ext>
            </p:extLst>
          </p:nvPr>
        </p:nvGraphicFramePr>
        <p:xfrm>
          <a:off x="4106390" y="692696"/>
          <a:ext cx="2697858" cy="551767"/>
        </p:xfrm>
        <a:graphic>
          <a:graphicData uri="http://schemas.openxmlformats.org/presentationml/2006/ole">
            <mc:AlternateContent xmlns:mc="http://schemas.openxmlformats.org/markup-compatibility/2006">
              <mc:Choice xmlns:v="urn:schemas-microsoft-com:vml" Requires="v">
                <p:oleObj spid="_x0000_s11810" name="Equation" r:id="rId87" imgW="990360" imgH="203040" progId="Equation.3">
                  <p:embed/>
                </p:oleObj>
              </mc:Choice>
              <mc:Fallback>
                <p:oleObj name="Equation" r:id="rId87" imgW="990360" imgH="203040" progId="Equation.3">
                  <p:embed/>
                  <p:pic>
                    <p:nvPicPr>
                      <p:cNvPr id="0" name=""/>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4106390" y="692696"/>
                        <a:ext cx="2697858" cy="551767"/>
                      </a:xfrm>
                      <a:prstGeom prst="rect">
                        <a:avLst/>
                      </a:prstGeom>
                      <a:noFill/>
                      <a:ln>
                        <a:noFill/>
                      </a:ln>
                      <a:effectLst/>
                      <a:extLst/>
                    </p:spPr>
                  </p:pic>
                </p:oleObj>
              </mc:Fallback>
            </mc:AlternateContent>
          </a:graphicData>
        </a:graphic>
      </p:graphicFrame>
      <p:grpSp>
        <p:nvGrpSpPr>
          <p:cNvPr id="1411164" name="Group 92"/>
          <p:cNvGrpSpPr>
            <a:grpSpLocks/>
          </p:cNvGrpSpPr>
          <p:nvPr>
            <p:custDataLst>
              <p:tags r:id="rId5"/>
            </p:custDataLst>
          </p:nvPr>
        </p:nvGrpSpPr>
        <p:grpSpPr bwMode="auto">
          <a:xfrm>
            <a:off x="3995738" y="1460054"/>
            <a:ext cx="1331912" cy="2225675"/>
            <a:chOff x="2517" y="829"/>
            <a:chExt cx="839" cy="1402"/>
          </a:xfrm>
        </p:grpSpPr>
        <p:sp>
          <p:nvSpPr>
            <p:cNvPr id="1411090" name="Oval 18"/>
            <p:cNvSpPr>
              <a:spLocks noChangeArrowheads="1"/>
            </p:cNvSpPr>
            <p:nvPr>
              <p:custDataLst>
                <p:tags r:id="rId64"/>
              </p:custDataLst>
            </p:nvPr>
          </p:nvSpPr>
          <p:spPr bwMode="auto">
            <a:xfrm>
              <a:off x="2517" y="890"/>
              <a:ext cx="136" cy="136"/>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093" name="Oval 21"/>
            <p:cNvSpPr>
              <a:spLocks noChangeArrowheads="1"/>
            </p:cNvSpPr>
            <p:nvPr>
              <p:custDataLst>
                <p:tags r:id="rId65"/>
              </p:custDataLst>
            </p:nvPr>
          </p:nvSpPr>
          <p:spPr bwMode="auto">
            <a:xfrm>
              <a:off x="2835" y="890"/>
              <a:ext cx="136" cy="136"/>
            </a:xfrm>
            <a:prstGeom prst="ellipse">
              <a:avLst/>
            </a:prstGeom>
            <a:solidFill>
              <a:srgbClr val="00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cxnSp>
          <p:nvCxnSpPr>
            <p:cNvPr id="1411095" name="AutoShape 23"/>
            <p:cNvCxnSpPr>
              <a:cxnSpLocks noChangeShapeType="1"/>
              <a:stCxn id="1411090" idx="6"/>
              <a:endCxn id="1411093" idx="2"/>
            </p:cNvCxnSpPr>
            <p:nvPr>
              <p:custDataLst>
                <p:tags r:id="rId66"/>
              </p:custDataLst>
            </p:nvPr>
          </p:nvCxnSpPr>
          <p:spPr bwMode="auto">
            <a:xfrm>
              <a:off x="2653" y="958"/>
              <a:ext cx="182"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11096" name="Oval 24"/>
            <p:cNvSpPr>
              <a:spLocks noChangeArrowheads="1"/>
            </p:cNvSpPr>
            <p:nvPr>
              <p:custDataLst>
                <p:tags r:id="rId67"/>
              </p:custDataLst>
            </p:nvPr>
          </p:nvSpPr>
          <p:spPr bwMode="auto">
            <a:xfrm>
              <a:off x="2517" y="1071"/>
              <a:ext cx="136" cy="136"/>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097" name="Oval 25"/>
            <p:cNvSpPr>
              <a:spLocks noChangeArrowheads="1"/>
            </p:cNvSpPr>
            <p:nvPr>
              <p:custDataLst>
                <p:tags r:id="rId68"/>
              </p:custDataLst>
            </p:nvPr>
          </p:nvSpPr>
          <p:spPr bwMode="auto">
            <a:xfrm>
              <a:off x="2835" y="1071"/>
              <a:ext cx="136" cy="136"/>
            </a:xfrm>
            <a:prstGeom prst="ellipse">
              <a:avLst/>
            </a:prstGeom>
            <a:solidFill>
              <a:srgbClr val="FF00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cxnSp>
          <p:nvCxnSpPr>
            <p:cNvPr id="1411098" name="AutoShape 26"/>
            <p:cNvCxnSpPr>
              <a:cxnSpLocks noChangeShapeType="1"/>
              <a:stCxn id="1411096" idx="6"/>
              <a:endCxn id="1411097" idx="2"/>
            </p:cNvCxnSpPr>
            <p:nvPr>
              <p:custDataLst>
                <p:tags r:id="rId69"/>
              </p:custDataLst>
            </p:nvPr>
          </p:nvCxnSpPr>
          <p:spPr bwMode="auto">
            <a:xfrm>
              <a:off x="2653" y="1139"/>
              <a:ext cx="182"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11099" name="Oval 27"/>
            <p:cNvSpPr>
              <a:spLocks noChangeArrowheads="1"/>
            </p:cNvSpPr>
            <p:nvPr>
              <p:custDataLst>
                <p:tags r:id="rId70"/>
              </p:custDataLst>
            </p:nvPr>
          </p:nvSpPr>
          <p:spPr bwMode="auto">
            <a:xfrm>
              <a:off x="2517" y="1298"/>
              <a:ext cx="136" cy="136"/>
            </a:xfrm>
            <a:prstGeom prst="ellipse">
              <a:avLst/>
            </a:prstGeom>
            <a:solidFill>
              <a:srgbClr val="FF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00" name="Oval 28"/>
            <p:cNvSpPr>
              <a:spLocks noChangeArrowheads="1"/>
            </p:cNvSpPr>
            <p:nvPr>
              <p:custDataLst>
                <p:tags r:id="rId71"/>
              </p:custDataLst>
            </p:nvPr>
          </p:nvSpPr>
          <p:spPr bwMode="auto">
            <a:xfrm>
              <a:off x="2835" y="1298"/>
              <a:ext cx="136" cy="136"/>
            </a:xfrm>
            <a:prstGeom prst="ellipse">
              <a:avLst/>
            </a:prstGeom>
            <a:solidFill>
              <a:srgbClr val="00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cxnSp>
          <p:nvCxnSpPr>
            <p:cNvPr id="1411101" name="AutoShape 29"/>
            <p:cNvCxnSpPr>
              <a:cxnSpLocks noChangeShapeType="1"/>
              <a:stCxn id="1411099" idx="6"/>
              <a:endCxn id="1411100" idx="2"/>
            </p:cNvCxnSpPr>
            <p:nvPr>
              <p:custDataLst>
                <p:tags r:id="rId72"/>
              </p:custDataLst>
            </p:nvPr>
          </p:nvCxnSpPr>
          <p:spPr bwMode="auto">
            <a:xfrm>
              <a:off x="2653" y="1366"/>
              <a:ext cx="182"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11102" name="Oval 30"/>
            <p:cNvSpPr>
              <a:spLocks noChangeArrowheads="1"/>
            </p:cNvSpPr>
            <p:nvPr>
              <p:custDataLst>
                <p:tags r:id="rId73"/>
              </p:custDataLst>
            </p:nvPr>
          </p:nvSpPr>
          <p:spPr bwMode="auto">
            <a:xfrm>
              <a:off x="2517" y="1480"/>
              <a:ext cx="136" cy="136"/>
            </a:xfrm>
            <a:prstGeom prst="ellipse">
              <a:avLst/>
            </a:prstGeom>
            <a:solidFill>
              <a:srgbClr val="FF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03" name="Oval 31"/>
            <p:cNvSpPr>
              <a:spLocks noChangeArrowheads="1"/>
            </p:cNvSpPr>
            <p:nvPr>
              <p:custDataLst>
                <p:tags r:id="rId74"/>
              </p:custDataLst>
            </p:nvPr>
          </p:nvSpPr>
          <p:spPr bwMode="auto">
            <a:xfrm>
              <a:off x="2835" y="1480"/>
              <a:ext cx="136" cy="136"/>
            </a:xfrm>
            <a:prstGeom prst="ellipse">
              <a:avLst/>
            </a:prstGeom>
            <a:solidFill>
              <a:srgbClr val="FF00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cxnSp>
          <p:nvCxnSpPr>
            <p:cNvPr id="1411104" name="AutoShape 32"/>
            <p:cNvCxnSpPr>
              <a:cxnSpLocks noChangeShapeType="1"/>
              <a:stCxn id="1411102" idx="6"/>
              <a:endCxn id="1411103" idx="2"/>
            </p:cNvCxnSpPr>
            <p:nvPr>
              <p:custDataLst>
                <p:tags r:id="rId75"/>
              </p:custDataLst>
            </p:nvPr>
          </p:nvCxnSpPr>
          <p:spPr bwMode="auto">
            <a:xfrm>
              <a:off x="2653" y="1548"/>
              <a:ext cx="182"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11105" name="Oval 33"/>
            <p:cNvSpPr>
              <a:spLocks noChangeArrowheads="1"/>
            </p:cNvSpPr>
            <p:nvPr>
              <p:custDataLst>
                <p:tags r:id="rId76"/>
              </p:custDataLst>
            </p:nvPr>
          </p:nvSpPr>
          <p:spPr bwMode="auto">
            <a:xfrm>
              <a:off x="2517" y="1661"/>
              <a:ext cx="136" cy="136"/>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06" name="Oval 34"/>
            <p:cNvSpPr>
              <a:spLocks noChangeArrowheads="1"/>
            </p:cNvSpPr>
            <p:nvPr>
              <p:custDataLst>
                <p:tags r:id="rId77"/>
              </p:custDataLst>
            </p:nvPr>
          </p:nvSpPr>
          <p:spPr bwMode="auto">
            <a:xfrm>
              <a:off x="2835" y="1661"/>
              <a:ext cx="136" cy="136"/>
            </a:xfrm>
            <a:prstGeom prst="ellipse">
              <a:avLst/>
            </a:prstGeom>
            <a:solidFill>
              <a:srgbClr val="00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cxnSp>
          <p:nvCxnSpPr>
            <p:cNvPr id="1411107" name="AutoShape 35"/>
            <p:cNvCxnSpPr>
              <a:cxnSpLocks noChangeShapeType="1"/>
              <a:stCxn id="1411105" idx="6"/>
              <a:endCxn id="1411106" idx="2"/>
            </p:cNvCxnSpPr>
            <p:nvPr>
              <p:custDataLst>
                <p:tags r:id="rId78"/>
              </p:custDataLst>
            </p:nvPr>
          </p:nvCxnSpPr>
          <p:spPr bwMode="auto">
            <a:xfrm>
              <a:off x="2653" y="1729"/>
              <a:ext cx="182"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11108" name="Oval 36"/>
            <p:cNvSpPr>
              <a:spLocks noChangeArrowheads="1"/>
            </p:cNvSpPr>
            <p:nvPr>
              <p:custDataLst>
                <p:tags r:id="rId79"/>
              </p:custDataLst>
            </p:nvPr>
          </p:nvSpPr>
          <p:spPr bwMode="auto">
            <a:xfrm>
              <a:off x="2517" y="1843"/>
              <a:ext cx="136" cy="136"/>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09" name="Oval 37"/>
            <p:cNvSpPr>
              <a:spLocks noChangeArrowheads="1"/>
            </p:cNvSpPr>
            <p:nvPr>
              <p:custDataLst>
                <p:tags r:id="rId80"/>
              </p:custDataLst>
            </p:nvPr>
          </p:nvSpPr>
          <p:spPr bwMode="auto">
            <a:xfrm>
              <a:off x="2835" y="1843"/>
              <a:ext cx="136" cy="136"/>
            </a:xfrm>
            <a:prstGeom prst="ellipse">
              <a:avLst/>
            </a:prstGeom>
            <a:solidFill>
              <a:srgbClr val="FF00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cxnSp>
          <p:nvCxnSpPr>
            <p:cNvPr id="1411110" name="AutoShape 38"/>
            <p:cNvCxnSpPr>
              <a:cxnSpLocks noChangeShapeType="1"/>
              <a:stCxn id="1411108" idx="6"/>
              <a:endCxn id="1411109" idx="2"/>
            </p:cNvCxnSpPr>
            <p:nvPr>
              <p:custDataLst>
                <p:tags r:id="rId81"/>
              </p:custDataLst>
            </p:nvPr>
          </p:nvCxnSpPr>
          <p:spPr bwMode="auto">
            <a:xfrm>
              <a:off x="2653" y="1911"/>
              <a:ext cx="182"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11111" name="Text Box 39"/>
            <p:cNvSpPr txBox="1">
              <a:spLocks noChangeArrowheads="1"/>
            </p:cNvSpPr>
            <p:nvPr>
              <p:custDataLst>
                <p:tags r:id="rId82"/>
              </p:custDataLst>
            </p:nvPr>
          </p:nvSpPr>
          <p:spPr bwMode="auto">
            <a:xfrm>
              <a:off x="3018" y="829"/>
              <a:ext cx="338" cy="1402"/>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000"/>
                <a:t>0.7</a:t>
              </a:r>
            </a:p>
            <a:p>
              <a:r>
                <a:rPr lang="en-US" altLang="el-GR" sz="2000"/>
                <a:t>0.4</a:t>
              </a:r>
            </a:p>
            <a:p>
              <a:r>
                <a:rPr lang="en-US" altLang="el-GR" sz="2000"/>
                <a:t>0.5</a:t>
              </a:r>
            </a:p>
            <a:p>
              <a:r>
                <a:rPr lang="en-US" altLang="el-GR" sz="2000"/>
                <a:t>0.9</a:t>
              </a:r>
            </a:p>
            <a:p>
              <a:r>
                <a:rPr lang="en-US" altLang="el-GR" sz="2000"/>
                <a:t>0.2</a:t>
              </a:r>
            </a:p>
            <a:p>
              <a:r>
                <a:rPr lang="en-US" altLang="el-GR" sz="2000"/>
                <a:t>0.3</a:t>
              </a:r>
            </a:p>
            <a:p>
              <a:endParaRPr lang="en-US" altLang="el-GR" sz="2000"/>
            </a:p>
          </p:txBody>
        </p:sp>
      </p:grpSp>
      <p:sp>
        <p:nvSpPr>
          <p:cNvPr id="1411114" name="Line 42"/>
          <p:cNvSpPr>
            <a:spLocks noChangeShapeType="1"/>
          </p:cNvSpPr>
          <p:nvPr>
            <p:custDataLst>
              <p:tags r:id="rId6"/>
            </p:custDataLst>
          </p:nvPr>
        </p:nvSpPr>
        <p:spPr bwMode="auto">
          <a:xfrm>
            <a:off x="3635375" y="2852291"/>
            <a:ext cx="1873250" cy="0"/>
          </a:xfrm>
          <a:prstGeom prst="line">
            <a:avLst/>
          </a:prstGeom>
          <a:noFill/>
          <a:ln w="603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15" name="Line 43"/>
          <p:cNvSpPr>
            <a:spLocks noChangeShapeType="1"/>
          </p:cNvSpPr>
          <p:nvPr>
            <p:custDataLst>
              <p:tags r:id="rId7"/>
            </p:custDataLst>
          </p:nvPr>
        </p:nvSpPr>
        <p:spPr bwMode="auto">
          <a:xfrm>
            <a:off x="3635375" y="3212654"/>
            <a:ext cx="1873250" cy="0"/>
          </a:xfrm>
          <a:prstGeom prst="line">
            <a:avLst/>
          </a:prstGeom>
          <a:noFill/>
          <a:ln w="603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nvGrpSpPr>
          <p:cNvPr id="1411163" name="Group 91"/>
          <p:cNvGrpSpPr>
            <a:grpSpLocks/>
          </p:cNvGrpSpPr>
          <p:nvPr>
            <p:custDataLst>
              <p:tags r:id="rId8"/>
            </p:custDataLst>
          </p:nvPr>
        </p:nvGrpSpPr>
        <p:grpSpPr bwMode="auto">
          <a:xfrm>
            <a:off x="539750" y="1485454"/>
            <a:ext cx="2592388" cy="2232025"/>
            <a:chOff x="340" y="845"/>
            <a:chExt cx="1633" cy="1406"/>
          </a:xfrm>
        </p:grpSpPr>
        <p:sp>
          <p:nvSpPr>
            <p:cNvPr id="1411076" name="Oval 4"/>
            <p:cNvSpPr>
              <a:spLocks noChangeArrowheads="1"/>
            </p:cNvSpPr>
            <p:nvPr>
              <p:custDataLst>
                <p:tags r:id="rId49"/>
              </p:custDataLst>
            </p:nvPr>
          </p:nvSpPr>
          <p:spPr bwMode="auto">
            <a:xfrm>
              <a:off x="340" y="845"/>
              <a:ext cx="590" cy="1179"/>
            </a:xfrm>
            <a:prstGeom prst="ellipse">
              <a:avLst/>
            </a:prstGeom>
            <a:solidFill>
              <a:srgbClr val="C0C0C0">
                <a:alpha val="0"/>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077" name="Oval 5"/>
            <p:cNvSpPr>
              <a:spLocks noChangeArrowheads="1"/>
            </p:cNvSpPr>
            <p:nvPr>
              <p:custDataLst>
                <p:tags r:id="rId50"/>
              </p:custDataLst>
            </p:nvPr>
          </p:nvSpPr>
          <p:spPr bwMode="auto">
            <a:xfrm>
              <a:off x="1383" y="845"/>
              <a:ext cx="590" cy="1179"/>
            </a:xfrm>
            <a:prstGeom prst="ellipse">
              <a:avLst/>
            </a:prstGeom>
            <a:solidFill>
              <a:srgbClr val="C0C0C0">
                <a:alpha val="0"/>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078" name="Oval 6"/>
            <p:cNvSpPr>
              <a:spLocks noChangeArrowheads="1"/>
            </p:cNvSpPr>
            <p:nvPr>
              <p:custDataLst>
                <p:tags r:id="rId51"/>
              </p:custDataLst>
            </p:nvPr>
          </p:nvSpPr>
          <p:spPr bwMode="auto">
            <a:xfrm>
              <a:off x="567" y="1026"/>
              <a:ext cx="136" cy="136"/>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079" name="Oval 7"/>
            <p:cNvSpPr>
              <a:spLocks noChangeArrowheads="1"/>
            </p:cNvSpPr>
            <p:nvPr>
              <p:custDataLst>
                <p:tags r:id="rId52"/>
              </p:custDataLst>
            </p:nvPr>
          </p:nvSpPr>
          <p:spPr bwMode="auto">
            <a:xfrm>
              <a:off x="567" y="1344"/>
              <a:ext cx="136" cy="136"/>
            </a:xfrm>
            <a:prstGeom prst="ellipse">
              <a:avLst/>
            </a:prstGeom>
            <a:solidFill>
              <a:srgbClr val="FF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080" name="Oval 8"/>
            <p:cNvSpPr>
              <a:spLocks noChangeArrowheads="1"/>
            </p:cNvSpPr>
            <p:nvPr>
              <p:custDataLst>
                <p:tags r:id="rId53"/>
              </p:custDataLst>
            </p:nvPr>
          </p:nvSpPr>
          <p:spPr bwMode="auto">
            <a:xfrm>
              <a:off x="567" y="1661"/>
              <a:ext cx="136" cy="136"/>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081" name="Oval 9"/>
            <p:cNvSpPr>
              <a:spLocks noChangeArrowheads="1"/>
            </p:cNvSpPr>
            <p:nvPr>
              <p:custDataLst>
                <p:tags r:id="rId54"/>
              </p:custDataLst>
            </p:nvPr>
          </p:nvSpPr>
          <p:spPr bwMode="auto">
            <a:xfrm>
              <a:off x="1610" y="1117"/>
              <a:ext cx="136" cy="136"/>
            </a:xfrm>
            <a:prstGeom prst="ellipse">
              <a:avLst/>
            </a:prstGeom>
            <a:solidFill>
              <a:srgbClr val="00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082" name="Oval 10"/>
            <p:cNvSpPr>
              <a:spLocks noChangeArrowheads="1"/>
            </p:cNvSpPr>
            <p:nvPr>
              <p:custDataLst>
                <p:tags r:id="rId55"/>
              </p:custDataLst>
            </p:nvPr>
          </p:nvSpPr>
          <p:spPr bwMode="auto">
            <a:xfrm>
              <a:off x="1610" y="1616"/>
              <a:ext cx="136" cy="136"/>
            </a:xfrm>
            <a:prstGeom prst="ellipse">
              <a:avLst/>
            </a:prstGeom>
            <a:solidFill>
              <a:srgbClr val="FF00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084" name="Line 12"/>
            <p:cNvSpPr>
              <a:spLocks noChangeShapeType="1"/>
            </p:cNvSpPr>
            <p:nvPr>
              <p:custDataLst>
                <p:tags r:id="rId56"/>
              </p:custDataLst>
            </p:nvPr>
          </p:nvSpPr>
          <p:spPr bwMode="auto">
            <a:xfrm>
              <a:off x="703" y="1117"/>
              <a:ext cx="907"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085" name="Line 13"/>
            <p:cNvSpPr>
              <a:spLocks noChangeShapeType="1"/>
            </p:cNvSpPr>
            <p:nvPr>
              <p:custDataLst>
                <p:tags r:id="rId57"/>
              </p:custDataLst>
            </p:nvPr>
          </p:nvSpPr>
          <p:spPr bwMode="auto">
            <a:xfrm flipV="1">
              <a:off x="703" y="1253"/>
              <a:ext cx="862"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086" name="Line 14"/>
            <p:cNvSpPr>
              <a:spLocks noChangeShapeType="1"/>
            </p:cNvSpPr>
            <p:nvPr>
              <p:custDataLst>
                <p:tags r:id="rId58"/>
              </p:custDataLst>
            </p:nvPr>
          </p:nvSpPr>
          <p:spPr bwMode="auto">
            <a:xfrm flipV="1">
              <a:off x="703" y="1253"/>
              <a:ext cx="907" cy="45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087" name="Line 15"/>
            <p:cNvSpPr>
              <a:spLocks noChangeShapeType="1"/>
            </p:cNvSpPr>
            <p:nvPr>
              <p:custDataLst>
                <p:tags r:id="rId59"/>
              </p:custDataLst>
            </p:nvPr>
          </p:nvSpPr>
          <p:spPr bwMode="auto">
            <a:xfrm>
              <a:off x="703" y="1162"/>
              <a:ext cx="862"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088" name="Line 16"/>
            <p:cNvSpPr>
              <a:spLocks noChangeShapeType="1"/>
            </p:cNvSpPr>
            <p:nvPr>
              <p:custDataLst>
                <p:tags r:id="rId60"/>
              </p:custDataLst>
            </p:nvPr>
          </p:nvSpPr>
          <p:spPr bwMode="auto">
            <a:xfrm>
              <a:off x="703" y="1480"/>
              <a:ext cx="862"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089" name="Line 17"/>
            <p:cNvSpPr>
              <a:spLocks noChangeShapeType="1"/>
            </p:cNvSpPr>
            <p:nvPr>
              <p:custDataLst>
                <p:tags r:id="rId61"/>
              </p:custDataLst>
            </p:nvPr>
          </p:nvSpPr>
          <p:spPr bwMode="auto">
            <a:xfrm>
              <a:off x="703" y="1752"/>
              <a:ext cx="90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48" name="Text Box 76"/>
            <p:cNvSpPr txBox="1">
              <a:spLocks noChangeArrowheads="1"/>
            </p:cNvSpPr>
            <p:nvPr>
              <p:custDataLst>
                <p:tags r:id="rId62"/>
              </p:custDataLst>
            </p:nvPr>
          </p:nvSpPr>
          <p:spPr bwMode="auto">
            <a:xfrm>
              <a:off x="535" y="1963"/>
              <a:ext cx="304" cy="288"/>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400"/>
                <a:t>g</a:t>
              </a:r>
              <a:r>
                <a:rPr lang="en-US" altLang="el-GR" sz="2400" baseline="-25000"/>
                <a:t>1</a:t>
              </a:r>
            </a:p>
          </p:txBody>
        </p:sp>
        <p:sp>
          <p:nvSpPr>
            <p:cNvPr id="1411149" name="Text Box 77"/>
            <p:cNvSpPr txBox="1">
              <a:spLocks noChangeArrowheads="1"/>
            </p:cNvSpPr>
            <p:nvPr>
              <p:custDataLst>
                <p:tags r:id="rId63"/>
              </p:custDataLst>
            </p:nvPr>
          </p:nvSpPr>
          <p:spPr bwMode="auto">
            <a:xfrm>
              <a:off x="1578" y="1963"/>
              <a:ext cx="304" cy="288"/>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400"/>
                <a:t>g</a:t>
              </a:r>
              <a:r>
                <a:rPr lang="en-US" altLang="el-GR" sz="2400" baseline="-25000"/>
                <a:t>2</a:t>
              </a:r>
            </a:p>
          </p:txBody>
        </p:sp>
      </p:grpSp>
      <p:sp>
        <p:nvSpPr>
          <p:cNvPr id="1411150" name="AutoShape 78"/>
          <p:cNvSpPr>
            <a:spLocks noChangeArrowheads="1"/>
          </p:cNvSpPr>
          <p:nvPr>
            <p:custDataLst>
              <p:tags r:id="rId9"/>
            </p:custDataLst>
          </p:nvPr>
        </p:nvSpPr>
        <p:spPr bwMode="auto">
          <a:xfrm>
            <a:off x="3276600" y="2133154"/>
            <a:ext cx="431800" cy="360362"/>
          </a:xfrm>
          <a:prstGeom prst="rightArrow">
            <a:avLst>
              <a:gd name="adj1" fmla="val 50000"/>
              <a:gd name="adj2" fmla="val 29956"/>
            </a:avLst>
          </a:prstGeom>
          <a:solidFill>
            <a:srgbClr val="C0C0C0">
              <a:alpha val="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51" name="AutoShape 79"/>
          <p:cNvSpPr>
            <a:spLocks noChangeArrowheads="1"/>
          </p:cNvSpPr>
          <p:nvPr>
            <p:custDataLst>
              <p:tags r:id="rId10"/>
            </p:custDataLst>
          </p:nvPr>
        </p:nvSpPr>
        <p:spPr bwMode="auto">
          <a:xfrm>
            <a:off x="5364163" y="2133154"/>
            <a:ext cx="431800" cy="360362"/>
          </a:xfrm>
          <a:prstGeom prst="rightArrow">
            <a:avLst>
              <a:gd name="adj1" fmla="val 50000"/>
              <a:gd name="adj2" fmla="val 29956"/>
            </a:avLst>
          </a:prstGeom>
          <a:solidFill>
            <a:srgbClr val="C0C0C0">
              <a:alpha val="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52" name="AutoShape 80"/>
          <p:cNvSpPr>
            <a:spLocks noChangeArrowheads="1"/>
          </p:cNvSpPr>
          <p:nvPr>
            <p:custDataLst>
              <p:tags r:id="rId11"/>
            </p:custDataLst>
          </p:nvPr>
        </p:nvSpPr>
        <p:spPr bwMode="auto">
          <a:xfrm>
            <a:off x="7092950" y="3573016"/>
            <a:ext cx="358775" cy="431800"/>
          </a:xfrm>
          <a:prstGeom prst="downArrow">
            <a:avLst>
              <a:gd name="adj1" fmla="val 50000"/>
              <a:gd name="adj2" fmla="val 30088"/>
            </a:avLst>
          </a:prstGeom>
          <a:solidFill>
            <a:srgbClr val="C0C0C0">
              <a:alpha val="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nvGrpSpPr>
          <p:cNvPr id="1411166" name="Group 94"/>
          <p:cNvGrpSpPr>
            <a:grpSpLocks/>
          </p:cNvGrpSpPr>
          <p:nvPr>
            <p:custDataLst>
              <p:tags r:id="rId12"/>
            </p:custDataLst>
          </p:nvPr>
        </p:nvGrpSpPr>
        <p:grpSpPr bwMode="auto">
          <a:xfrm>
            <a:off x="6011863" y="4004816"/>
            <a:ext cx="2592387" cy="2520950"/>
            <a:chOff x="3787" y="2432"/>
            <a:chExt cx="1633" cy="1588"/>
          </a:xfrm>
        </p:grpSpPr>
        <p:sp>
          <p:nvSpPr>
            <p:cNvPr id="1411133" name="Oval 61"/>
            <p:cNvSpPr>
              <a:spLocks noChangeArrowheads="1"/>
            </p:cNvSpPr>
            <p:nvPr>
              <p:custDataLst>
                <p:tags r:id="rId33"/>
              </p:custDataLst>
            </p:nvPr>
          </p:nvSpPr>
          <p:spPr bwMode="auto">
            <a:xfrm>
              <a:off x="3787" y="2432"/>
              <a:ext cx="590" cy="1179"/>
            </a:xfrm>
            <a:prstGeom prst="ellipse">
              <a:avLst/>
            </a:prstGeom>
            <a:solidFill>
              <a:srgbClr val="C0C0C0">
                <a:alpha val="0"/>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34" name="Oval 62"/>
            <p:cNvSpPr>
              <a:spLocks noChangeArrowheads="1"/>
            </p:cNvSpPr>
            <p:nvPr>
              <p:custDataLst>
                <p:tags r:id="rId34"/>
              </p:custDataLst>
            </p:nvPr>
          </p:nvSpPr>
          <p:spPr bwMode="auto">
            <a:xfrm>
              <a:off x="4830" y="2432"/>
              <a:ext cx="590" cy="1179"/>
            </a:xfrm>
            <a:prstGeom prst="ellipse">
              <a:avLst/>
            </a:prstGeom>
            <a:solidFill>
              <a:srgbClr val="C0C0C0">
                <a:alpha val="0"/>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35" name="Oval 63"/>
            <p:cNvSpPr>
              <a:spLocks noChangeArrowheads="1"/>
            </p:cNvSpPr>
            <p:nvPr>
              <p:custDataLst>
                <p:tags r:id="rId35"/>
              </p:custDataLst>
            </p:nvPr>
          </p:nvSpPr>
          <p:spPr bwMode="auto">
            <a:xfrm>
              <a:off x="4014" y="2613"/>
              <a:ext cx="136" cy="136"/>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36" name="Oval 64"/>
            <p:cNvSpPr>
              <a:spLocks noChangeArrowheads="1"/>
            </p:cNvSpPr>
            <p:nvPr>
              <p:custDataLst>
                <p:tags r:id="rId36"/>
              </p:custDataLst>
            </p:nvPr>
          </p:nvSpPr>
          <p:spPr bwMode="auto">
            <a:xfrm>
              <a:off x="4014" y="2931"/>
              <a:ext cx="136" cy="136"/>
            </a:xfrm>
            <a:prstGeom prst="ellipse">
              <a:avLst/>
            </a:prstGeom>
            <a:solidFill>
              <a:srgbClr val="FF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37" name="Oval 65"/>
            <p:cNvSpPr>
              <a:spLocks noChangeArrowheads="1"/>
            </p:cNvSpPr>
            <p:nvPr>
              <p:custDataLst>
                <p:tags r:id="rId37"/>
              </p:custDataLst>
            </p:nvPr>
          </p:nvSpPr>
          <p:spPr bwMode="auto">
            <a:xfrm>
              <a:off x="4014" y="3248"/>
              <a:ext cx="136" cy="136"/>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38" name="Oval 66"/>
            <p:cNvSpPr>
              <a:spLocks noChangeArrowheads="1"/>
            </p:cNvSpPr>
            <p:nvPr>
              <p:custDataLst>
                <p:tags r:id="rId38"/>
              </p:custDataLst>
            </p:nvPr>
          </p:nvSpPr>
          <p:spPr bwMode="auto">
            <a:xfrm>
              <a:off x="5057" y="2704"/>
              <a:ext cx="136" cy="136"/>
            </a:xfrm>
            <a:prstGeom prst="ellipse">
              <a:avLst/>
            </a:prstGeom>
            <a:solidFill>
              <a:srgbClr val="00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39" name="Oval 67"/>
            <p:cNvSpPr>
              <a:spLocks noChangeArrowheads="1"/>
            </p:cNvSpPr>
            <p:nvPr>
              <p:custDataLst>
                <p:tags r:id="rId39"/>
              </p:custDataLst>
            </p:nvPr>
          </p:nvSpPr>
          <p:spPr bwMode="auto">
            <a:xfrm>
              <a:off x="5057" y="3203"/>
              <a:ext cx="136" cy="136"/>
            </a:xfrm>
            <a:prstGeom prst="ellipse">
              <a:avLst/>
            </a:prstGeom>
            <a:solidFill>
              <a:srgbClr val="FF00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40" name="Line 68"/>
            <p:cNvSpPr>
              <a:spLocks noChangeShapeType="1"/>
            </p:cNvSpPr>
            <p:nvPr>
              <p:custDataLst>
                <p:tags r:id="rId40"/>
              </p:custDataLst>
            </p:nvPr>
          </p:nvSpPr>
          <p:spPr bwMode="auto">
            <a:xfrm>
              <a:off x="4150" y="2704"/>
              <a:ext cx="907" cy="45"/>
            </a:xfrm>
            <a:prstGeom prst="line">
              <a:avLst/>
            </a:prstGeom>
            <a:noFill/>
            <a:ln w="635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41" name="Line 69"/>
            <p:cNvSpPr>
              <a:spLocks noChangeShapeType="1"/>
            </p:cNvSpPr>
            <p:nvPr>
              <p:custDataLst>
                <p:tags r:id="rId41"/>
              </p:custDataLst>
            </p:nvPr>
          </p:nvSpPr>
          <p:spPr bwMode="auto">
            <a:xfrm flipV="1">
              <a:off x="4150" y="2840"/>
              <a:ext cx="862"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42" name="Line 70"/>
            <p:cNvSpPr>
              <a:spLocks noChangeShapeType="1"/>
            </p:cNvSpPr>
            <p:nvPr>
              <p:custDataLst>
                <p:tags r:id="rId42"/>
              </p:custDataLst>
            </p:nvPr>
          </p:nvSpPr>
          <p:spPr bwMode="auto">
            <a:xfrm>
              <a:off x="4150" y="2749"/>
              <a:ext cx="862"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43" name="Line 71"/>
            <p:cNvSpPr>
              <a:spLocks noChangeShapeType="1"/>
            </p:cNvSpPr>
            <p:nvPr>
              <p:custDataLst>
                <p:tags r:id="rId43"/>
              </p:custDataLst>
            </p:nvPr>
          </p:nvSpPr>
          <p:spPr bwMode="auto">
            <a:xfrm>
              <a:off x="4150" y="3067"/>
              <a:ext cx="862" cy="226"/>
            </a:xfrm>
            <a:prstGeom prst="line">
              <a:avLst/>
            </a:prstGeom>
            <a:noFill/>
            <a:ln w="635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44" name="Text Box 72"/>
            <p:cNvSpPr txBox="1">
              <a:spLocks noChangeArrowheads="1"/>
            </p:cNvSpPr>
            <p:nvPr>
              <p:custDataLst>
                <p:tags r:id="rId44"/>
              </p:custDataLst>
            </p:nvPr>
          </p:nvSpPr>
          <p:spPr bwMode="auto">
            <a:xfrm>
              <a:off x="4422" y="2568"/>
              <a:ext cx="271" cy="192"/>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a:t>0.7</a:t>
              </a:r>
            </a:p>
          </p:txBody>
        </p:sp>
        <p:sp>
          <p:nvSpPr>
            <p:cNvPr id="1411145" name="Text Box 73"/>
            <p:cNvSpPr txBox="1">
              <a:spLocks noChangeArrowheads="1"/>
            </p:cNvSpPr>
            <p:nvPr>
              <p:custDataLst>
                <p:tags r:id="rId45"/>
              </p:custDataLst>
            </p:nvPr>
          </p:nvSpPr>
          <p:spPr bwMode="auto">
            <a:xfrm>
              <a:off x="4696" y="2966"/>
              <a:ext cx="271" cy="192"/>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a:t>0.4</a:t>
              </a:r>
            </a:p>
          </p:txBody>
        </p:sp>
        <p:sp>
          <p:nvSpPr>
            <p:cNvPr id="1411146" name="Text Box 74"/>
            <p:cNvSpPr txBox="1">
              <a:spLocks noChangeArrowheads="1"/>
            </p:cNvSpPr>
            <p:nvPr>
              <p:custDataLst>
                <p:tags r:id="rId46"/>
              </p:custDataLst>
            </p:nvPr>
          </p:nvSpPr>
          <p:spPr bwMode="auto">
            <a:xfrm>
              <a:off x="4468" y="2784"/>
              <a:ext cx="271" cy="192"/>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a:t>0.5</a:t>
              </a:r>
            </a:p>
          </p:txBody>
        </p:sp>
        <p:sp>
          <p:nvSpPr>
            <p:cNvPr id="1411147" name="Text Box 75"/>
            <p:cNvSpPr txBox="1">
              <a:spLocks noChangeArrowheads="1"/>
            </p:cNvSpPr>
            <p:nvPr>
              <p:custDataLst>
                <p:tags r:id="rId47"/>
              </p:custDataLst>
            </p:nvPr>
          </p:nvSpPr>
          <p:spPr bwMode="auto">
            <a:xfrm>
              <a:off x="4423" y="3158"/>
              <a:ext cx="271" cy="192"/>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a:t>0.9</a:t>
              </a:r>
            </a:p>
          </p:txBody>
        </p:sp>
        <p:sp>
          <p:nvSpPr>
            <p:cNvPr id="1411157" name="Text Box 85"/>
            <p:cNvSpPr txBox="1">
              <a:spLocks noChangeArrowheads="1"/>
            </p:cNvSpPr>
            <p:nvPr>
              <p:custDataLst>
                <p:tags r:id="rId48"/>
              </p:custDataLst>
            </p:nvPr>
          </p:nvSpPr>
          <p:spPr bwMode="auto">
            <a:xfrm>
              <a:off x="3965" y="3616"/>
              <a:ext cx="1364" cy="404"/>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1800" i="1"/>
                <a:t>M</a:t>
              </a:r>
              <a:r>
                <a:rPr lang="en-US" altLang="el-GR" sz="1800"/>
                <a:t>: max-weight </a:t>
              </a:r>
            </a:p>
            <a:p>
              <a:r>
                <a:rPr lang="en-US" altLang="el-GR" sz="1800"/>
                <a:t>bipartite matching</a:t>
              </a:r>
            </a:p>
          </p:txBody>
        </p:sp>
      </p:grpSp>
      <p:sp>
        <p:nvSpPr>
          <p:cNvPr id="1411158" name="AutoShape 86"/>
          <p:cNvSpPr>
            <a:spLocks noChangeArrowheads="1"/>
          </p:cNvSpPr>
          <p:nvPr>
            <p:custDataLst>
              <p:tags r:id="rId13"/>
            </p:custDataLst>
          </p:nvPr>
        </p:nvSpPr>
        <p:spPr bwMode="auto">
          <a:xfrm flipH="1">
            <a:off x="5364163" y="4725541"/>
            <a:ext cx="431800" cy="360363"/>
          </a:xfrm>
          <a:prstGeom prst="rightArrow">
            <a:avLst>
              <a:gd name="adj1" fmla="val 50000"/>
              <a:gd name="adj2" fmla="val 29956"/>
            </a:avLst>
          </a:prstGeom>
          <a:solidFill>
            <a:srgbClr val="C0C0C0">
              <a:alpha val="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nvGrpSpPr>
          <p:cNvPr id="1411165" name="Group 93"/>
          <p:cNvGrpSpPr>
            <a:grpSpLocks/>
          </p:cNvGrpSpPr>
          <p:nvPr>
            <p:custDataLst>
              <p:tags r:id="rId14"/>
            </p:custDataLst>
          </p:nvPr>
        </p:nvGrpSpPr>
        <p:grpSpPr bwMode="auto">
          <a:xfrm>
            <a:off x="6011862" y="1196529"/>
            <a:ext cx="2736849" cy="2232026"/>
            <a:chOff x="3787" y="663"/>
            <a:chExt cx="1724" cy="1406"/>
          </a:xfrm>
        </p:grpSpPr>
        <p:sp>
          <p:nvSpPr>
            <p:cNvPr id="1411116" name="Oval 44"/>
            <p:cNvSpPr>
              <a:spLocks noChangeArrowheads="1"/>
            </p:cNvSpPr>
            <p:nvPr>
              <p:custDataLst>
                <p:tags r:id="rId17"/>
              </p:custDataLst>
            </p:nvPr>
          </p:nvSpPr>
          <p:spPr bwMode="auto">
            <a:xfrm>
              <a:off x="3787" y="890"/>
              <a:ext cx="590" cy="1179"/>
            </a:xfrm>
            <a:prstGeom prst="ellipse">
              <a:avLst/>
            </a:prstGeom>
            <a:solidFill>
              <a:srgbClr val="C0C0C0">
                <a:alpha val="0"/>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17" name="Oval 45"/>
            <p:cNvSpPr>
              <a:spLocks noChangeArrowheads="1"/>
            </p:cNvSpPr>
            <p:nvPr>
              <p:custDataLst>
                <p:tags r:id="rId18"/>
              </p:custDataLst>
            </p:nvPr>
          </p:nvSpPr>
          <p:spPr bwMode="auto">
            <a:xfrm>
              <a:off x="4830" y="890"/>
              <a:ext cx="590" cy="1179"/>
            </a:xfrm>
            <a:prstGeom prst="ellipse">
              <a:avLst/>
            </a:prstGeom>
            <a:solidFill>
              <a:srgbClr val="C0C0C0">
                <a:alpha val="0"/>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18" name="Oval 46"/>
            <p:cNvSpPr>
              <a:spLocks noChangeArrowheads="1"/>
            </p:cNvSpPr>
            <p:nvPr>
              <p:custDataLst>
                <p:tags r:id="rId19"/>
              </p:custDataLst>
            </p:nvPr>
          </p:nvSpPr>
          <p:spPr bwMode="auto">
            <a:xfrm>
              <a:off x="4014" y="1071"/>
              <a:ext cx="136" cy="136"/>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19" name="Oval 47"/>
            <p:cNvSpPr>
              <a:spLocks noChangeArrowheads="1"/>
            </p:cNvSpPr>
            <p:nvPr>
              <p:custDataLst>
                <p:tags r:id="rId20"/>
              </p:custDataLst>
            </p:nvPr>
          </p:nvSpPr>
          <p:spPr bwMode="auto">
            <a:xfrm>
              <a:off x="4014" y="1389"/>
              <a:ext cx="136" cy="136"/>
            </a:xfrm>
            <a:prstGeom prst="ellipse">
              <a:avLst/>
            </a:prstGeom>
            <a:solidFill>
              <a:srgbClr val="FF33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20" name="Oval 48"/>
            <p:cNvSpPr>
              <a:spLocks noChangeArrowheads="1"/>
            </p:cNvSpPr>
            <p:nvPr>
              <p:custDataLst>
                <p:tags r:id="rId21"/>
              </p:custDataLst>
            </p:nvPr>
          </p:nvSpPr>
          <p:spPr bwMode="auto">
            <a:xfrm>
              <a:off x="4014" y="1706"/>
              <a:ext cx="136" cy="136"/>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21" name="Oval 49"/>
            <p:cNvSpPr>
              <a:spLocks noChangeArrowheads="1"/>
            </p:cNvSpPr>
            <p:nvPr>
              <p:custDataLst>
                <p:tags r:id="rId22"/>
              </p:custDataLst>
            </p:nvPr>
          </p:nvSpPr>
          <p:spPr bwMode="auto">
            <a:xfrm>
              <a:off x="5057" y="1162"/>
              <a:ext cx="136" cy="136"/>
            </a:xfrm>
            <a:prstGeom prst="ellipse">
              <a:avLst/>
            </a:prstGeom>
            <a:solidFill>
              <a:srgbClr val="00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22" name="Oval 50"/>
            <p:cNvSpPr>
              <a:spLocks noChangeArrowheads="1"/>
            </p:cNvSpPr>
            <p:nvPr>
              <p:custDataLst>
                <p:tags r:id="rId23"/>
              </p:custDataLst>
            </p:nvPr>
          </p:nvSpPr>
          <p:spPr bwMode="auto">
            <a:xfrm>
              <a:off x="5057" y="1661"/>
              <a:ext cx="136" cy="136"/>
            </a:xfrm>
            <a:prstGeom prst="ellipse">
              <a:avLst/>
            </a:prstGeom>
            <a:solidFill>
              <a:srgbClr val="FF00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23" name="Line 51"/>
            <p:cNvSpPr>
              <a:spLocks noChangeShapeType="1"/>
            </p:cNvSpPr>
            <p:nvPr>
              <p:custDataLst>
                <p:tags r:id="rId24"/>
              </p:custDataLst>
            </p:nvPr>
          </p:nvSpPr>
          <p:spPr bwMode="auto">
            <a:xfrm>
              <a:off x="4150" y="1162"/>
              <a:ext cx="907"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24" name="Line 52"/>
            <p:cNvSpPr>
              <a:spLocks noChangeShapeType="1"/>
            </p:cNvSpPr>
            <p:nvPr>
              <p:custDataLst>
                <p:tags r:id="rId25"/>
              </p:custDataLst>
            </p:nvPr>
          </p:nvSpPr>
          <p:spPr bwMode="auto">
            <a:xfrm flipV="1">
              <a:off x="4150" y="1298"/>
              <a:ext cx="862"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26" name="Line 54"/>
            <p:cNvSpPr>
              <a:spLocks noChangeShapeType="1"/>
            </p:cNvSpPr>
            <p:nvPr>
              <p:custDataLst>
                <p:tags r:id="rId26"/>
              </p:custDataLst>
            </p:nvPr>
          </p:nvSpPr>
          <p:spPr bwMode="auto">
            <a:xfrm>
              <a:off x="4150" y="1207"/>
              <a:ext cx="862"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27" name="Line 55"/>
            <p:cNvSpPr>
              <a:spLocks noChangeShapeType="1"/>
            </p:cNvSpPr>
            <p:nvPr>
              <p:custDataLst>
                <p:tags r:id="rId27"/>
              </p:custDataLst>
            </p:nvPr>
          </p:nvSpPr>
          <p:spPr bwMode="auto">
            <a:xfrm>
              <a:off x="4150" y="1525"/>
              <a:ext cx="862"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411129" name="Text Box 57"/>
            <p:cNvSpPr txBox="1">
              <a:spLocks noChangeArrowheads="1"/>
            </p:cNvSpPr>
            <p:nvPr>
              <p:custDataLst>
                <p:tags r:id="rId28"/>
              </p:custDataLst>
            </p:nvPr>
          </p:nvSpPr>
          <p:spPr bwMode="auto">
            <a:xfrm>
              <a:off x="4422" y="1026"/>
              <a:ext cx="271" cy="192"/>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a:t>0.7</a:t>
              </a:r>
            </a:p>
          </p:txBody>
        </p:sp>
        <p:sp>
          <p:nvSpPr>
            <p:cNvPr id="1411130" name="Text Box 58"/>
            <p:cNvSpPr txBox="1">
              <a:spLocks noChangeArrowheads="1"/>
            </p:cNvSpPr>
            <p:nvPr>
              <p:custDataLst>
                <p:tags r:id="rId29"/>
              </p:custDataLst>
            </p:nvPr>
          </p:nvSpPr>
          <p:spPr bwMode="auto">
            <a:xfrm>
              <a:off x="4696" y="1424"/>
              <a:ext cx="271" cy="192"/>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a:t>0.4</a:t>
              </a:r>
            </a:p>
          </p:txBody>
        </p:sp>
        <p:sp>
          <p:nvSpPr>
            <p:cNvPr id="1411131" name="Text Box 59"/>
            <p:cNvSpPr txBox="1">
              <a:spLocks noChangeArrowheads="1"/>
            </p:cNvSpPr>
            <p:nvPr>
              <p:custDataLst>
                <p:tags r:id="rId30"/>
              </p:custDataLst>
            </p:nvPr>
          </p:nvSpPr>
          <p:spPr bwMode="auto">
            <a:xfrm>
              <a:off x="4468" y="1242"/>
              <a:ext cx="271" cy="192"/>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a:t>0.5</a:t>
              </a:r>
            </a:p>
          </p:txBody>
        </p:sp>
        <p:sp>
          <p:nvSpPr>
            <p:cNvPr id="1411132" name="Text Box 60"/>
            <p:cNvSpPr txBox="1">
              <a:spLocks noChangeArrowheads="1"/>
            </p:cNvSpPr>
            <p:nvPr>
              <p:custDataLst>
                <p:tags r:id="rId31"/>
              </p:custDataLst>
            </p:nvPr>
          </p:nvSpPr>
          <p:spPr bwMode="auto">
            <a:xfrm>
              <a:off x="4423" y="1616"/>
              <a:ext cx="271" cy="192"/>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a:t>0.9</a:t>
              </a:r>
            </a:p>
          </p:txBody>
        </p:sp>
        <p:sp>
          <p:nvSpPr>
            <p:cNvPr id="1411159" name="Text Box 87"/>
            <p:cNvSpPr txBox="1">
              <a:spLocks noChangeArrowheads="1"/>
            </p:cNvSpPr>
            <p:nvPr>
              <p:custDataLst>
                <p:tags r:id="rId32"/>
              </p:custDataLst>
            </p:nvPr>
          </p:nvSpPr>
          <p:spPr bwMode="auto">
            <a:xfrm>
              <a:off x="3883" y="663"/>
              <a:ext cx="1628" cy="231"/>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1800" dirty="0"/>
                <a:t>sparse bipartite graph</a:t>
              </a:r>
            </a:p>
          </p:txBody>
        </p:sp>
      </p:grpSp>
      <p:graphicFrame>
        <p:nvGraphicFramePr>
          <p:cNvPr id="1411160" name="Object 88"/>
          <p:cNvGraphicFramePr>
            <a:graphicFrameLocks noGrp="1" noChangeAspect="1"/>
          </p:cNvGraphicFramePr>
          <p:nvPr>
            <p:ph sz="quarter" idx="3"/>
            <p:custDataLst>
              <p:tags r:id="rId15"/>
            </p:custDataLst>
            <p:extLst>
              <p:ext uri="{D42A27DB-BD31-4B8C-83A1-F6EECF244321}">
                <p14:modId xmlns:p14="http://schemas.microsoft.com/office/powerpoint/2010/main" val="141068924"/>
              </p:ext>
            </p:extLst>
          </p:nvPr>
        </p:nvGraphicFramePr>
        <p:xfrm>
          <a:off x="468313" y="4077841"/>
          <a:ext cx="4751387" cy="1774825"/>
        </p:xfrm>
        <a:graphic>
          <a:graphicData uri="http://schemas.openxmlformats.org/presentationml/2006/ole">
            <mc:AlternateContent xmlns:mc="http://schemas.openxmlformats.org/markup-compatibility/2006">
              <mc:Choice xmlns:v="urn:schemas-microsoft-com:vml" Requires="v">
                <p:oleObj spid="_x0000_s11811" name="Equation" r:id="rId89" imgW="2514600" imgH="939600" progId="Equation.3">
                  <p:embed/>
                </p:oleObj>
              </mc:Choice>
              <mc:Fallback>
                <p:oleObj name="Equation" r:id="rId89" imgW="2514600" imgH="939600" progId="Equation.3">
                  <p:embed/>
                  <p:pic>
                    <p:nvPicPr>
                      <p:cNvPr id="0" name=""/>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468313" y="4077841"/>
                        <a:ext cx="4751387" cy="177482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11162" name="Text Box 90"/>
          <p:cNvSpPr txBox="1">
            <a:spLocks noChangeArrowheads="1"/>
          </p:cNvSpPr>
          <p:nvPr>
            <p:custDataLst>
              <p:tags r:id="rId16"/>
            </p:custDataLst>
          </p:nvPr>
        </p:nvSpPr>
        <p:spPr bwMode="auto">
          <a:xfrm>
            <a:off x="1116013" y="5986016"/>
            <a:ext cx="3384550" cy="466725"/>
          </a:xfrm>
          <a:prstGeom prst="rect">
            <a:avLst/>
          </a:prstGeom>
          <a:noFill/>
          <a:ln w="9525" algn="ctr">
            <a:solidFill>
              <a:schemeClr val="tx1"/>
            </a:solidFill>
            <a:miter lim="800000"/>
            <a:headEnd/>
            <a:tailEnd/>
          </a:ln>
          <a:effectLst/>
        </p:spPr>
        <p:txBody>
          <a:bodyPr>
            <a:spAutoFit/>
          </a:bodyPr>
          <a:lstStyle/>
          <a:p>
            <a:r>
              <a:rPr lang="en-US" altLang="el-GR" sz="2400" dirty="0"/>
              <a:t>Therefore, g</a:t>
            </a:r>
            <a:r>
              <a:rPr lang="en-US" altLang="el-GR" sz="2400" baseline="-25000" dirty="0"/>
              <a:t>1</a:t>
            </a:r>
            <a:r>
              <a:rPr lang="en-US" altLang="el-GR" sz="2400" dirty="0"/>
              <a:t> </a:t>
            </a:r>
            <a:r>
              <a:rPr lang="en-US" altLang="el-GR" sz="2400" b="0" dirty="0"/>
              <a:t>&lt;&gt;</a:t>
            </a:r>
            <a:r>
              <a:rPr lang="en-US" altLang="el-GR" sz="2400" dirty="0"/>
              <a:t> g</a:t>
            </a:r>
            <a:r>
              <a:rPr lang="en-US" altLang="el-GR" sz="2400" baseline="-25000" dirty="0"/>
              <a:t>2 </a:t>
            </a:r>
            <a:r>
              <a:rPr lang="en-US" altLang="el-GR" sz="2400" dirty="0"/>
              <a:t>!</a:t>
            </a:r>
          </a:p>
        </p:txBody>
      </p:sp>
      <p:sp>
        <p:nvSpPr>
          <p:cNvPr id="2" name="Footer Placeholder 1"/>
          <p:cNvSpPr>
            <a:spLocks noGrp="1"/>
          </p:cNvSpPr>
          <p:nvPr>
            <p:ph type="ftr" sz="quarter" idx="11"/>
          </p:nvPr>
        </p:nvSpPr>
        <p:spPr>
          <a:xfrm>
            <a:off x="3124200" y="6622553"/>
            <a:ext cx="3170238" cy="240160"/>
          </a:xfrm>
        </p:spPr>
        <p:txBody>
          <a:bodyPr/>
          <a:lstStyle/>
          <a:p>
            <a:r>
              <a:rPr lang="pt-BR" altLang="ko-KR" smtClean="0"/>
              <a:t>Papadakis &amp; Palpanas, WWW 2018, April 2018</a:t>
            </a:r>
            <a:endParaRPr lang="en-US" altLang="ko-KR"/>
          </a:p>
        </p:txBody>
      </p:sp>
      <p:sp>
        <p:nvSpPr>
          <p:cNvPr id="86"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a:solidFill>
                  <a:schemeClr val="tx1"/>
                </a:solidFill>
              </a:rPr>
              <a:t>Dongwon</a:t>
            </a:r>
            <a:r>
              <a:rPr lang="en-US" sz="1400" b="1" dirty="0">
                <a:solidFill>
                  <a:schemeClr val="tx1"/>
                </a:solidFill>
              </a:rPr>
              <a:t> Lee</a:t>
            </a:r>
          </a:p>
        </p:txBody>
      </p:sp>
    </p:spTree>
    <p:extLst>
      <p:ext uri="{BB962C8B-B14F-4D97-AF65-F5344CB8AC3E}">
        <p14:creationId xmlns:p14="http://schemas.microsoft.com/office/powerpoint/2010/main" val="715597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111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11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1116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41111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411114"/>
                                        </p:tgtEl>
                                        <p:attrNameLst>
                                          <p:attrName>style.visibility</p:attrName>
                                        </p:attrNameLst>
                                      </p:cBhvr>
                                      <p:to>
                                        <p:strVal val="visible"/>
                                      </p:to>
                                    </p:set>
                                    <p:animEffect transition="in" filter="dissolve">
                                      <p:cBhvr>
                                        <p:cTn id="21" dur="500"/>
                                        <p:tgtEl>
                                          <p:spTgt spid="141111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411115"/>
                                        </p:tgtEl>
                                        <p:attrNameLst>
                                          <p:attrName>style.visibility</p:attrName>
                                        </p:attrNameLst>
                                      </p:cBhvr>
                                      <p:to>
                                        <p:strVal val="visible"/>
                                      </p:to>
                                    </p:set>
                                    <p:animEffect transition="in" filter="dissolve">
                                      <p:cBhvr>
                                        <p:cTn id="24" dur="500"/>
                                        <p:tgtEl>
                                          <p:spTgt spid="141111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111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1116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111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1116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1115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1116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411162"/>
                                        </p:tgtEl>
                                        <p:attrNameLst>
                                          <p:attrName>style.visibility</p:attrName>
                                        </p:attrNameLst>
                                      </p:cBhvr>
                                      <p:to>
                                        <p:strVal val="visible"/>
                                      </p:to>
                                    </p:set>
                                    <p:animEffect transition="in" filter="dissolve">
                                      <p:cBhvr>
                                        <p:cTn id="47" dur="500"/>
                                        <p:tgtEl>
                                          <p:spTgt spid="1411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114" grpId="0" animBg="1"/>
      <p:bldP spid="1411115" grpId="0" animBg="1"/>
      <p:bldP spid="1411150" grpId="0" animBg="1"/>
      <p:bldP spid="1411151" grpId="0" animBg="1"/>
      <p:bldP spid="1411152" grpId="0" animBg="1"/>
      <p:bldP spid="1411158" grpId="0" animBg="1"/>
      <p:bldP spid="1411162"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Θέση αριθμού διαφάνειας 5"/>
          <p:cNvSpPr>
            <a:spLocks noGrp="1"/>
          </p:cNvSpPr>
          <p:nvPr>
            <p:ph type="sldNum" sz="quarter" idx="12"/>
          </p:nvPr>
        </p:nvSpPr>
        <p:spPr/>
        <p:txBody>
          <a:bodyPr/>
          <a:lstStyle/>
          <a:p>
            <a:endParaRPr lang="en-US" altLang="ko-KR"/>
          </a:p>
          <a:p>
            <a:fld id="{2A2D036F-B92C-43CE-85E4-54625B5042D0}" type="slidenum">
              <a:rPr lang="en-US" altLang="ko-KR" sz="1000"/>
              <a:pPr/>
              <a:t>172</a:t>
            </a:fld>
            <a:endParaRPr lang="en-US" altLang="ko-KR" sz="1000"/>
          </a:p>
        </p:txBody>
      </p:sp>
      <p:sp>
        <p:nvSpPr>
          <p:cNvPr id="1318915" name="Rectangle 3"/>
          <p:cNvSpPr>
            <a:spLocks noGrp="1" noChangeArrowheads="1"/>
          </p:cNvSpPr>
          <p:nvPr>
            <p:ph type="title"/>
            <p:custDataLst>
              <p:tags r:id="rId1"/>
            </p:custDataLst>
          </p:nvPr>
        </p:nvSpPr>
        <p:spPr>
          <a:xfrm>
            <a:off x="0" y="23206"/>
            <a:ext cx="9144000" cy="1143000"/>
          </a:xfrm>
        </p:spPr>
        <p:txBody>
          <a:bodyPr/>
          <a:lstStyle/>
          <a:p>
            <a:r>
              <a:rPr lang="en-US" altLang="el-GR" dirty="0"/>
              <a:t>Group </a:t>
            </a:r>
            <a:r>
              <a:rPr lang="en-US" altLang="el-GR" dirty="0" smtClean="0"/>
              <a:t>Linkage: Challenge</a:t>
            </a:r>
            <a:endParaRPr lang="en-US" altLang="el-GR" dirty="0"/>
          </a:p>
        </p:txBody>
      </p:sp>
      <p:sp>
        <p:nvSpPr>
          <p:cNvPr id="1318916" name="Rectangle 4"/>
          <p:cNvSpPr>
            <a:spLocks noGrp="1" noChangeArrowheads="1"/>
          </p:cNvSpPr>
          <p:nvPr>
            <p:ph type="body" idx="1"/>
            <p:custDataLst>
              <p:tags r:id="rId2"/>
            </p:custDataLst>
          </p:nvPr>
        </p:nvSpPr>
        <p:spPr>
          <a:xfrm>
            <a:off x="457200" y="1125538"/>
            <a:ext cx="4690864" cy="5111750"/>
          </a:xfrm>
        </p:spPr>
        <p:txBody>
          <a:bodyPr>
            <a:normAutofit/>
          </a:bodyPr>
          <a:lstStyle/>
          <a:p>
            <a:endParaRPr lang="en-US" altLang="el-GR" sz="2400" i="1" dirty="0" smtClean="0"/>
          </a:p>
          <a:p>
            <a:r>
              <a:rPr lang="en-US" altLang="el-GR" sz="2400" i="1" dirty="0" smtClean="0"/>
              <a:t>Each </a:t>
            </a:r>
            <a:r>
              <a:rPr lang="en-US" altLang="el-GR" sz="2400" i="1" dirty="0"/>
              <a:t>BM</a:t>
            </a:r>
            <a:r>
              <a:rPr lang="en-US" altLang="el-GR" sz="2400" dirty="0"/>
              <a:t> group measure uses the maximum weight bipartite matching</a:t>
            </a:r>
          </a:p>
          <a:p>
            <a:pPr lvl="1"/>
            <a:r>
              <a:rPr lang="en-US" altLang="el-GR" sz="2000" dirty="0"/>
              <a:t>Bellman-Ford: </a:t>
            </a:r>
            <a:r>
              <a:rPr lang="en-US" altLang="el-GR" sz="2000" i="1" dirty="0"/>
              <a:t>O</a:t>
            </a:r>
            <a:r>
              <a:rPr lang="en-US" altLang="el-GR" sz="2000" dirty="0"/>
              <a:t>(</a:t>
            </a:r>
            <a:r>
              <a:rPr lang="en-US" altLang="el-GR" sz="2000" i="1" dirty="0"/>
              <a:t>V</a:t>
            </a:r>
            <a:r>
              <a:rPr lang="en-US" altLang="el-GR" sz="2000" baseline="30000" dirty="0"/>
              <a:t>2</a:t>
            </a:r>
            <a:r>
              <a:rPr lang="en-US" altLang="el-GR" sz="2000" i="1" dirty="0"/>
              <a:t>E</a:t>
            </a:r>
            <a:r>
              <a:rPr lang="en-US" altLang="el-GR" sz="2000" dirty="0"/>
              <a:t>) </a:t>
            </a:r>
          </a:p>
          <a:p>
            <a:pPr lvl="1"/>
            <a:r>
              <a:rPr lang="en-US" altLang="el-GR" sz="2000" dirty="0"/>
              <a:t>Hungarian: </a:t>
            </a:r>
            <a:r>
              <a:rPr lang="en-US" altLang="el-GR" sz="2000" i="1" dirty="0"/>
              <a:t>O(V</a:t>
            </a:r>
            <a:r>
              <a:rPr lang="en-US" altLang="el-GR" sz="2000" i="1" baseline="30000" dirty="0"/>
              <a:t>3</a:t>
            </a:r>
            <a:r>
              <a:rPr lang="en-US" altLang="el-GR" sz="2000" i="1" dirty="0"/>
              <a:t>)</a:t>
            </a:r>
          </a:p>
          <a:p>
            <a:endParaRPr lang="en-US" altLang="el-GR" sz="2400" dirty="0" smtClean="0"/>
          </a:p>
          <a:p>
            <a:r>
              <a:rPr lang="en-US" altLang="el-GR" sz="2400" dirty="0" smtClean="0"/>
              <a:t>Large </a:t>
            </a:r>
            <a:r>
              <a:rPr lang="en-US" altLang="el-GR" sz="2400" dirty="0"/>
              <a:t>number of groups to match</a:t>
            </a:r>
          </a:p>
          <a:p>
            <a:pPr lvl="1"/>
            <a:r>
              <a:rPr lang="en-US" altLang="el-GR" sz="2000" i="1" dirty="0"/>
              <a:t>O</a:t>
            </a:r>
            <a:r>
              <a:rPr lang="en-US" altLang="el-GR" sz="2000" dirty="0"/>
              <a:t>(</a:t>
            </a:r>
            <a:r>
              <a:rPr lang="en-US" altLang="el-GR" sz="2000" i="1" dirty="0"/>
              <a:t>NM</a:t>
            </a:r>
            <a:r>
              <a:rPr lang="en-US" altLang="el-GR" sz="2000" dirty="0"/>
              <a:t>)</a:t>
            </a:r>
          </a:p>
          <a:p>
            <a:pPr lvl="1"/>
            <a:endParaRPr lang="en-US" altLang="el-GR" sz="2000" i="1" dirty="0"/>
          </a:p>
        </p:txBody>
      </p:sp>
      <p:grpSp>
        <p:nvGrpSpPr>
          <p:cNvPr id="1319025" name="Group 113"/>
          <p:cNvGrpSpPr>
            <a:grpSpLocks/>
          </p:cNvGrpSpPr>
          <p:nvPr>
            <p:custDataLst>
              <p:tags r:id="rId3"/>
            </p:custDataLst>
          </p:nvPr>
        </p:nvGrpSpPr>
        <p:grpSpPr bwMode="auto">
          <a:xfrm>
            <a:off x="6371704" y="1026815"/>
            <a:ext cx="2519363" cy="1584325"/>
            <a:chOff x="3878" y="754"/>
            <a:chExt cx="1587" cy="998"/>
          </a:xfrm>
        </p:grpSpPr>
        <p:sp>
          <p:nvSpPr>
            <p:cNvPr id="1318914" name="AutoShape 2"/>
            <p:cNvSpPr>
              <a:spLocks noChangeArrowheads="1"/>
            </p:cNvSpPr>
            <p:nvPr>
              <p:custDataLst>
                <p:tags r:id="rId92"/>
              </p:custDataLst>
            </p:nvPr>
          </p:nvSpPr>
          <p:spPr bwMode="auto">
            <a:xfrm>
              <a:off x="3878" y="754"/>
              <a:ext cx="1587" cy="998"/>
            </a:xfrm>
            <a:prstGeom prst="wedgeRoundRectCallout">
              <a:avLst>
                <a:gd name="adj1" fmla="val -43194"/>
                <a:gd name="adj2" fmla="val 72745"/>
                <a:gd name="adj3" fmla="val 16667"/>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tLang="el-GR"/>
            </a:p>
          </p:txBody>
        </p:sp>
        <p:grpSp>
          <p:nvGrpSpPr>
            <p:cNvPr id="1318917" name="Group 5"/>
            <p:cNvGrpSpPr>
              <a:grpSpLocks/>
            </p:cNvGrpSpPr>
            <p:nvPr>
              <p:custDataLst>
                <p:tags r:id="rId93"/>
              </p:custDataLst>
            </p:nvPr>
          </p:nvGrpSpPr>
          <p:grpSpPr bwMode="auto">
            <a:xfrm>
              <a:off x="4013" y="845"/>
              <a:ext cx="1362" cy="816"/>
              <a:chOff x="3605" y="709"/>
              <a:chExt cx="1951" cy="1270"/>
            </a:xfrm>
          </p:grpSpPr>
          <p:sp>
            <p:nvSpPr>
              <p:cNvPr id="1318918" name="Oval 6"/>
              <p:cNvSpPr>
                <a:spLocks noChangeArrowheads="1"/>
              </p:cNvSpPr>
              <p:nvPr>
                <p:custDataLst>
                  <p:tags r:id="rId94"/>
                </p:custDataLst>
              </p:nvPr>
            </p:nvSpPr>
            <p:spPr bwMode="auto">
              <a:xfrm>
                <a:off x="3605" y="709"/>
                <a:ext cx="817" cy="127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19" name="Oval 7"/>
              <p:cNvSpPr>
                <a:spLocks noChangeArrowheads="1"/>
              </p:cNvSpPr>
              <p:nvPr>
                <p:custDataLst>
                  <p:tags r:id="rId95"/>
                </p:custDataLst>
              </p:nvPr>
            </p:nvSpPr>
            <p:spPr bwMode="auto">
              <a:xfrm>
                <a:off x="4739" y="709"/>
                <a:ext cx="817" cy="127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20" name="Oval 8"/>
              <p:cNvSpPr>
                <a:spLocks noChangeArrowheads="1"/>
              </p:cNvSpPr>
              <p:nvPr>
                <p:custDataLst>
                  <p:tags r:id="rId96"/>
                </p:custDataLst>
              </p:nvPr>
            </p:nvSpPr>
            <p:spPr bwMode="auto">
              <a:xfrm>
                <a:off x="3832" y="1072"/>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21" name="Oval 9"/>
              <p:cNvSpPr>
                <a:spLocks noChangeArrowheads="1"/>
              </p:cNvSpPr>
              <p:nvPr>
                <p:custDataLst>
                  <p:tags r:id="rId97"/>
                </p:custDataLst>
              </p:nvPr>
            </p:nvSpPr>
            <p:spPr bwMode="auto">
              <a:xfrm>
                <a:off x="4059" y="935"/>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22" name="Oval 10"/>
              <p:cNvSpPr>
                <a:spLocks noChangeArrowheads="1"/>
              </p:cNvSpPr>
              <p:nvPr>
                <p:custDataLst>
                  <p:tags r:id="rId98"/>
                </p:custDataLst>
              </p:nvPr>
            </p:nvSpPr>
            <p:spPr bwMode="auto">
              <a:xfrm>
                <a:off x="3741" y="1298"/>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23" name="Oval 11"/>
              <p:cNvSpPr>
                <a:spLocks noChangeArrowheads="1"/>
              </p:cNvSpPr>
              <p:nvPr>
                <p:custDataLst>
                  <p:tags r:id="rId99"/>
                </p:custDataLst>
              </p:nvPr>
            </p:nvSpPr>
            <p:spPr bwMode="auto">
              <a:xfrm>
                <a:off x="4286" y="1344"/>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24" name="Oval 12"/>
              <p:cNvSpPr>
                <a:spLocks noChangeArrowheads="1"/>
              </p:cNvSpPr>
              <p:nvPr>
                <p:custDataLst>
                  <p:tags r:id="rId100"/>
                </p:custDataLst>
              </p:nvPr>
            </p:nvSpPr>
            <p:spPr bwMode="auto">
              <a:xfrm>
                <a:off x="4104" y="1208"/>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25" name="Oval 13"/>
              <p:cNvSpPr>
                <a:spLocks noChangeArrowheads="1"/>
              </p:cNvSpPr>
              <p:nvPr>
                <p:custDataLst>
                  <p:tags r:id="rId101"/>
                </p:custDataLst>
              </p:nvPr>
            </p:nvSpPr>
            <p:spPr bwMode="auto">
              <a:xfrm>
                <a:off x="3968" y="1843"/>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26" name="Oval 14"/>
              <p:cNvSpPr>
                <a:spLocks noChangeArrowheads="1"/>
              </p:cNvSpPr>
              <p:nvPr>
                <p:custDataLst>
                  <p:tags r:id="rId102"/>
                </p:custDataLst>
              </p:nvPr>
            </p:nvSpPr>
            <p:spPr bwMode="auto">
              <a:xfrm>
                <a:off x="4104" y="1571"/>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27" name="Oval 15"/>
              <p:cNvSpPr>
                <a:spLocks noChangeArrowheads="1"/>
              </p:cNvSpPr>
              <p:nvPr>
                <p:custDataLst>
                  <p:tags r:id="rId103"/>
                </p:custDataLst>
              </p:nvPr>
            </p:nvSpPr>
            <p:spPr bwMode="auto">
              <a:xfrm>
                <a:off x="4921" y="1162"/>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28" name="Oval 16"/>
              <p:cNvSpPr>
                <a:spLocks noChangeArrowheads="1"/>
              </p:cNvSpPr>
              <p:nvPr>
                <p:custDataLst>
                  <p:tags r:id="rId104"/>
                </p:custDataLst>
              </p:nvPr>
            </p:nvSpPr>
            <p:spPr bwMode="auto">
              <a:xfrm>
                <a:off x="4921" y="1571"/>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29" name="Oval 17"/>
              <p:cNvSpPr>
                <a:spLocks noChangeArrowheads="1"/>
              </p:cNvSpPr>
              <p:nvPr>
                <p:custDataLst>
                  <p:tags r:id="rId105"/>
                </p:custDataLst>
              </p:nvPr>
            </p:nvSpPr>
            <p:spPr bwMode="auto">
              <a:xfrm>
                <a:off x="4966" y="981"/>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30" name="Oval 18"/>
              <p:cNvSpPr>
                <a:spLocks noChangeArrowheads="1"/>
              </p:cNvSpPr>
              <p:nvPr>
                <p:custDataLst>
                  <p:tags r:id="rId106"/>
                </p:custDataLst>
              </p:nvPr>
            </p:nvSpPr>
            <p:spPr bwMode="auto">
              <a:xfrm>
                <a:off x="5102" y="1434"/>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31" name="Oval 19"/>
              <p:cNvSpPr>
                <a:spLocks noChangeArrowheads="1"/>
              </p:cNvSpPr>
              <p:nvPr>
                <p:custDataLst>
                  <p:tags r:id="rId107"/>
                </p:custDataLst>
              </p:nvPr>
            </p:nvSpPr>
            <p:spPr bwMode="auto">
              <a:xfrm>
                <a:off x="5238" y="1208"/>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32" name="Oval 20"/>
              <p:cNvSpPr>
                <a:spLocks noChangeArrowheads="1"/>
              </p:cNvSpPr>
              <p:nvPr>
                <p:custDataLst>
                  <p:tags r:id="rId108"/>
                </p:custDataLst>
              </p:nvPr>
            </p:nvSpPr>
            <p:spPr bwMode="auto">
              <a:xfrm>
                <a:off x="5057" y="1752"/>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33" name="Oval 21"/>
              <p:cNvSpPr>
                <a:spLocks noChangeArrowheads="1"/>
              </p:cNvSpPr>
              <p:nvPr>
                <p:custDataLst>
                  <p:tags r:id="rId109"/>
                </p:custDataLst>
              </p:nvPr>
            </p:nvSpPr>
            <p:spPr bwMode="auto">
              <a:xfrm>
                <a:off x="5148" y="845"/>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34" name="Line 22"/>
              <p:cNvSpPr>
                <a:spLocks noChangeShapeType="1"/>
              </p:cNvSpPr>
              <p:nvPr>
                <p:custDataLst>
                  <p:tags r:id="rId110"/>
                </p:custDataLst>
              </p:nvPr>
            </p:nvSpPr>
            <p:spPr bwMode="auto">
              <a:xfrm>
                <a:off x="4150" y="981"/>
                <a:ext cx="771" cy="227"/>
              </a:xfrm>
              <a:prstGeom prst="line">
                <a:avLst/>
              </a:prstGeom>
              <a:noFill/>
              <a:ln w="349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35" name="Line 23"/>
              <p:cNvSpPr>
                <a:spLocks noChangeShapeType="1"/>
              </p:cNvSpPr>
              <p:nvPr>
                <p:custDataLst>
                  <p:tags r:id="rId111"/>
                </p:custDataLst>
              </p:nvPr>
            </p:nvSpPr>
            <p:spPr bwMode="auto">
              <a:xfrm>
                <a:off x="4377" y="1389"/>
                <a:ext cx="725" cy="91"/>
              </a:xfrm>
              <a:prstGeom prst="line">
                <a:avLst/>
              </a:prstGeom>
              <a:noFill/>
              <a:ln w="95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36" name="Line 24"/>
              <p:cNvSpPr>
                <a:spLocks noChangeShapeType="1"/>
              </p:cNvSpPr>
              <p:nvPr>
                <p:custDataLst>
                  <p:tags r:id="rId112"/>
                </p:custDataLst>
              </p:nvPr>
            </p:nvSpPr>
            <p:spPr bwMode="auto">
              <a:xfrm flipV="1">
                <a:off x="4059" y="1797"/>
                <a:ext cx="998" cy="91"/>
              </a:xfrm>
              <a:prstGeom prst="line">
                <a:avLst/>
              </a:prstGeom>
              <a:noFill/>
              <a:ln w="730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37" name="Line 25"/>
              <p:cNvSpPr>
                <a:spLocks noChangeShapeType="1"/>
              </p:cNvSpPr>
              <p:nvPr>
                <p:custDataLst>
                  <p:tags r:id="rId113"/>
                </p:custDataLst>
              </p:nvPr>
            </p:nvSpPr>
            <p:spPr bwMode="auto">
              <a:xfrm flipV="1">
                <a:off x="3833" y="1026"/>
                <a:ext cx="1134" cy="272"/>
              </a:xfrm>
              <a:prstGeom prst="line">
                <a:avLst/>
              </a:prstGeom>
              <a:noFill/>
              <a:ln w="603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sp>
        <p:nvSpPr>
          <p:cNvPr id="1318938" name="Line 26"/>
          <p:cNvSpPr>
            <a:spLocks noChangeShapeType="1"/>
          </p:cNvSpPr>
          <p:nvPr>
            <p:custDataLst>
              <p:tags r:id="rId4"/>
            </p:custDataLst>
          </p:nvPr>
        </p:nvSpPr>
        <p:spPr bwMode="auto">
          <a:xfrm>
            <a:off x="5508104" y="2611140"/>
            <a:ext cx="0" cy="3527425"/>
          </a:xfrm>
          <a:prstGeom prst="line">
            <a:avLst/>
          </a:prstGeom>
          <a:noFill/>
          <a:ln w="476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39" name="Line 27"/>
          <p:cNvSpPr>
            <a:spLocks noChangeShapeType="1"/>
          </p:cNvSpPr>
          <p:nvPr>
            <p:custDataLst>
              <p:tags r:id="rId5"/>
            </p:custDataLst>
          </p:nvPr>
        </p:nvSpPr>
        <p:spPr bwMode="auto">
          <a:xfrm>
            <a:off x="6227242" y="2611140"/>
            <a:ext cx="0" cy="3527425"/>
          </a:xfrm>
          <a:prstGeom prst="line">
            <a:avLst/>
          </a:prstGeom>
          <a:noFill/>
          <a:ln w="476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nvGrpSpPr>
          <p:cNvPr id="1318940" name="Group 28"/>
          <p:cNvGrpSpPr>
            <a:grpSpLocks/>
          </p:cNvGrpSpPr>
          <p:nvPr>
            <p:custDataLst>
              <p:tags r:id="rId6"/>
            </p:custDataLst>
          </p:nvPr>
        </p:nvGrpSpPr>
        <p:grpSpPr bwMode="auto">
          <a:xfrm>
            <a:off x="5652567" y="2682577"/>
            <a:ext cx="430212" cy="576263"/>
            <a:chOff x="295" y="2614"/>
            <a:chExt cx="817" cy="1270"/>
          </a:xfrm>
        </p:grpSpPr>
        <p:sp>
          <p:nvSpPr>
            <p:cNvPr id="1318941" name="Oval 29"/>
            <p:cNvSpPr>
              <a:spLocks noChangeArrowheads="1"/>
            </p:cNvSpPr>
            <p:nvPr>
              <p:custDataLst>
                <p:tags r:id="rId84"/>
              </p:custDataLst>
            </p:nvPr>
          </p:nvSpPr>
          <p:spPr bwMode="auto">
            <a:xfrm>
              <a:off x="295" y="2614"/>
              <a:ext cx="817" cy="127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42" name="Oval 30"/>
            <p:cNvSpPr>
              <a:spLocks noChangeArrowheads="1"/>
            </p:cNvSpPr>
            <p:nvPr>
              <p:custDataLst>
                <p:tags r:id="rId85"/>
              </p:custDataLst>
            </p:nvPr>
          </p:nvSpPr>
          <p:spPr bwMode="auto">
            <a:xfrm>
              <a:off x="522" y="2977"/>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43" name="Oval 31"/>
            <p:cNvSpPr>
              <a:spLocks noChangeArrowheads="1"/>
            </p:cNvSpPr>
            <p:nvPr>
              <p:custDataLst>
                <p:tags r:id="rId86"/>
              </p:custDataLst>
            </p:nvPr>
          </p:nvSpPr>
          <p:spPr bwMode="auto">
            <a:xfrm>
              <a:off x="749" y="2840"/>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44" name="Oval 32"/>
            <p:cNvSpPr>
              <a:spLocks noChangeArrowheads="1"/>
            </p:cNvSpPr>
            <p:nvPr>
              <p:custDataLst>
                <p:tags r:id="rId87"/>
              </p:custDataLst>
            </p:nvPr>
          </p:nvSpPr>
          <p:spPr bwMode="auto">
            <a:xfrm>
              <a:off x="431" y="3203"/>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45" name="Oval 33"/>
            <p:cNvSpPr>
              <a:spLocks noChangeArrowheads="1"/>
            </p:cNvSpPr>
            <p:nvPr>
              <p:custDataLst>
                <p:tags r:id="rId88"/>
              </p:custDataLst>
            </p:nvPr>
          </p:nvSpPr>
          <p:spPr bwMode="auto">
            <a:xfrm>
              <a:off x="976" y="3249"/>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46" name="Oval 34"/>
            <p:cNvSpPr>
              <a:spLocks noChangeArrowheads="1"/>
            </p:cNvSpPr>
            <p:nvPr>
              <p:custDataLst>
                <p:tags r:id="rId89"/>
              </p:custDataLst>
            </p:nvPr>
          </p:nvSpPr>
          <p:spPr bwMode="auto">
            <a:xfrm>
              <a:off x="794" y="3113"/>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47" name="Oval 35"/>
            <p:cNvSpPr>
              <a:spLocks noChangeArrowheads="1"/>
            </p:cNvSpPr>
            <p:nvPr>
              <p:custDataLst>
                <p:tags r:id="rId90"/>
              </p:custDataLst>
            </p:nvPr>
          </p:nvSpPr>
          <p:spPr bwMode="auto">
            <a:xfrm>
              <a:off x="658" y="3748"/>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48" name="Oval 36"/>
            <p:cNvSpPr>
              <a:spLocks noChangeArrowheads="1"/>
            </p:cNvSpPr>
            <p:nvPr>
              <p:custDataLst>
                <p:tags r:id="rId91"/>
              </p:custDataLst>
            </p:nvPr>
          </p:nvSpPr>
          <p:spPr bwMode="auto">
            <a:xfrm>
              <a:off x="794" y="3476"/>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1318949" name="Group 37"/>
          <p:cNvGrpSpPr>
            <a:grpSpLocks/>
          </p:cNvGrpSpPr>
          <p:nvPr>
            <p:custDataLst>
              <p:tags r:id="rId7"/>
            </p:custDataLst>
          </p:nvPr>
        </p:nvGrpSpPr>
        <p:grpSpPr bwMode="auto">
          <a:xfrm>
            <a:off x="5650979" y="3403302"/>
            <a:ext cx="430213" cy="576263"/>
            <a:chOff x="295" y="2614"/>
            <a:chExt cx="817" cy="1270"/>
          </a:xfrm>
        </p:grpSpPr>
        <p:sp>
          <p:nvSpPr>
            <p:cNvPr id="1318950" name="Oval 38"/>
            <p:cNvSpPr>
              <a:spLocks noChangeArrowheads="1"/>
            </p:cNvSpPr>
            <p:nvPr>
              <p:custDataLst>
                <p:tags r:id="rId76"/>
              </p:custDataLst>
            </p:nvPr>
          </p:nvSpPr>
          <p:spPr bwMode="auto">
            <a:xfrm>
              <a:off x="295" y="2614"/>
              <a:ext cx="817" cy="127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51" name="Oval 39"/>
            <p:cNvSpPr>
              <a:spLocks noChangeArrowheads="1"/>
            </p:cNvSpPr>
            <p:nvPr>
              <p:custDataLst>
                <p:tags r:id="rId77"/>
              </p:custDataLst>
            </p:nvPr>
          </p:nvSpPr>
          <p:spPr bwMode="auto">
            <a:xfrm>
              <a:off x="522" y="2977"/>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52" name="Oval 40"/>
            <p:cNvSpPr>
              <a:spLocks noChangeArrowheads="1"/>
            </p:cNvSpPr>
            <p:nvPr>
              <p:custDataLst>
                <p:tags r:id="rId78"/>
              </p:custDataLst>
            </p:nvPr>
          </p:nvSpPr>
          <p:spPr bwMode="auto">
            <a:xfrm>
              <a:off x="749" y="2840"/>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53" name="Oval 41"/>
            <p:cNvSpPr>
              <a:spLocks noChangeArrowheads="1"/>
            </p:cNvSpPr>
            <p:nvPr>
              <p:custDataLst>
                <p:tags r:id="rId79"/>
              </p:custDataLst>
            </p:nvPr>
          </p:nvSpPr>
          <p:spPr bwMode="auto">
            <a:xfrm>
              <a:off x="431" y="3203"/>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54" name="Oval 42"/>
            <p:cNvSpPr>
              <a:spLocks noChangeArrowheads="1"/>
            </p:cNvSpPr>
            <p:nvPr>
              <p:custDataLst>
                <p:tags r:id="rId80"/>
              </p:custDataLst>
            </p:nvPr>
          </p:nvSpPr>
          <p:spPr bwMode="auto">
            <a:xfrm>
              <a:off x="976" y="3249"/>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55" name="Oval 43"/>
            <p:cNvSpPr>
              <a:spLocks noChangeArrowheads="1"/>
            </p:cNvSpPr>
            <p:nvPr>
              <p:custDataLst>
                <p:tags r:id="rId81"/>
              </p:custDataLst>
            </p:nvPr>
          </p:nvSpPr>
          <p:spPr bwMode="auto">
            <a:xfrm>
              <a:off x="794" y="3113"/>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56" name="Oval 44"/>
            <p:cNvSpPr>
              <a:spLocks noChangeArrowheads="1"/>
            </p:cNvSpPr>
            <p:nvPr>
              <p:custDataLst>
                <p:tags r:id="rId82"/>
              </p:custDataLst>
            </p:nvPr>
          </p:nvSpPr>
          <p:spPr bwMode="auto">
            <a:xfrm>
              <a:off x="658" y="3748"/>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57" name="Oval 45"/>
            <p:cNvSpPr>
              <a:spLocks noChangeArrowheads="1"/>
            </p:cNvSpPr>
            <p:nvPr>
              <p:custDataLst>
                <p:tags r:id="rId83"/>
              </p:custDataLst>
            </p:nvPr>
          </p:nvSpPr>
          <p:spPr bwMode="auto">
            <a:xfrm>
              <a:off x="794" y="3476"/>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1318958" name="Group 46"/>
          <p:cNvGrpSpPr>
            <a:grpSpLocks/>
          </p:cNvGrpSpPr>
          <p:nvPr>
            <p:custDataLst>
              <p:tags r:id="rId8"/>
            </p:custDataLst>
          </p:nvPr>
        </p:nvGrpSpPr>
        <p:grpSpPr bwMode="auto">
          <a:xfrm>
            <a:off x="5650979" y="4122440"/>
            <a:ext cx="430213" cy="576262"/>
            <a:chOff x="295" y="2614"/>
            <a:chExt cx="817" cy="1270"/>
          </a:xfrm>
        </p:grpSpPr>
        <p:sp>
          <p:nvSpPr>
            <p:cNvPr id="1318959" name="Oval 47"/>
            <p:cNvSpPr>
              <a:spLocks noChangeArrowheads="1"/>
            </p:cNvSpPr>
            <p:nvPr>
              <p:custDataLst>
                <p:tags r:id="rId68"/>
              </p:custDataLst>
            </p:nvPr>
          </p:nvSpPr>
          <p:spPr bwMode="auto">
            <a:xfrm>
              <a:off x="295" y="2614"/>
              <a:ext cx="817" cy="127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60" name="Oval 48"/>
            <p:cNvSpPr>
              <a:spLocks noChangeArrowheads="1"/>
            </p:cNvSpPr>
            <p:nvPr>
              <p:custDataLst>
                <p:tags r:id="rId69"/>
              </p:custDataLst>
            </p:nvPr>
          </p:nvSpPr>
          <p:spPr bwMode="auto">
            <a:xfrm>
              <a:off x="522" y="2977"/>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61" name="Oval 49"/>
            <p:cNvSpPr>
              <a:spLocks noChangeArrowheads="1"/>
            </p:cNvSpPr>
            <p:nvPr>
              <p:custDataLst>
                <p:tags r:id="rId70"/>
              </p:custDataLst>
            </p:nvPr>
          </p:nvSpPr>
          <p:spPr bwMode="auto">
            <a:xfrm>
              <a:off x="749" y="2840"/>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62" name="Oval 50"/>
            <p:cNvSpPr>
              <a:spLocks noChangeArrowheads="1"/>
            </p:cNvSpPr>
            <p:nvPr>
              <p:custDataLst>
                <p:tags r:id="rId71"/>
              </p:custDataLst>
            </p:nvPr>
          </p:nvSpPr>
          <p:spPr bwMode="auto">
            <a:xfrm>
              <a:off x="431" y="3203"/>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63" name="Oval 51"/>
            <p:cNvSpPr>
              <a:spLocks noChangeArrowheads="1"/>
            </p:cNvSpPr>
            <p:nvPr>
              <p:custDataLst>
                <p:tags r:id="rId72"/>
              </p:custDataLst>
            </p:nvPr>
          </p:nvSpPr>
          <p:spPr bwMode="auto">
            <a:xfrm>
              <a:off x="976" y="3249"/>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64" name="Oval 52"/>
            <p:cNvSpPr>
              <a:spLocks noChangeArrowheads="1"/>
            </p:cNvSpPr>
            <p:nvPr>
              <p:custDataLst>
                <p:tags r:id="rId73"/>
              </p:custDataLst>
            </p:nvPr>
          </p:nvSpPr>
          <p:spPr bwMode="auto">
            <a:xfrm>
              <a:off x="794" y="3113"/>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65" name="Oval 53"/>
            <p:cNvSpPr>
              <a:spLocks noChangeArrowheads="1"/>
            </p:cNvSpPr>
            <p:nvPr>
              <p:custDataLst>
                <p:tags r:id="rId74"/>
              </p:custDataLst>
            </p:nvPr>
          </p:nvSpPr>
          <p:spPr bwMode="auto">
            <a:xfrm>
              <a:off x="658" y="3748"/>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66" name="Oval 54"/>
            <p:cNvSpPr>
              <a:spLocks noChangeArrowheads="1"/>
            </p:cNvSpPr>
            <p:nvPr>
              <p:custDataLst>
                <p:tags r:id="rId75"/>
              </p:custDataLst>
            </p:nvPr>
          </p:nvSpPr>
          <p:spPr bwMode="auto">
            <a:xfrm>
              <a:off x="794" y="3476"/>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1318967" name="Group 55"/>
          <p:cNvGrpSpPr>
            <a:grpSpLocks/>
          </p:cNvGrpSpPr>
          <p:nvPr>
            <p:custDataLst>
              <p:tags r:id="rId9"/>
            </p:custDataLst>
          </p:nvPr>
        </p:nvGrpSpPr>
        <p:grpSpPr bwMode="auto">
          <a:xfrm>
            <a:off x="5650979" y="5490865"/>
            <a:ext cx="430213" cy="576262"/>
            <a:chOff x="295" y="2614"/>
            <a:chExt cx="817" cy="1270"/>
          </a:xfrm>
        </p:grpSpPr>
        <p:sp>
          <p:nvSpPr>
            <p:cNvPr id="1318968" name="Oval 56"/>
            <p:cNvSpPr>
              <a:spLocks noChangeArrowheads="1"/>
            </p:cNvSpPr>
            <p:nvPr>
              <p:custDataLst>
                <p:tags r:id="rId60"/>
              </p:custDataLst>
            </p:nvPr>
          </p:nvSpPr>
          <p:spPr bwMode="auto">
            <a:xfrm>
              <a:off x="295" y="2614"/>
              <a:ext cx="817" cy="127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69" name="Oval 57"/>
            <p:cNvSpPr>
              <a:spLocks noChangeArrowheads="1"/>
            </p:cNvSpPr>
            <p:nvPr>
              <p:custDataLst>
                <p:tags r:id="rId61"/>
              </p:custDataLst>
            </p:nvPr>
          </p:nvSpPr>
          <p:spPr bwMode="auto">
            <a:xfrm>
              <a:off x="522" y="2977"/>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70" name="Oval 58"/>
            <p:cNvSpPr>
              <a:spLocks noChangeArrowheads="1"/>
            </p:cNvSpPr>
            <p:nvPr>
              <p:custDataLst>
                <p:tags r:id="rId62"/>
              </p:custDataLst>
            </p:nvPr>
          </p:nvSpPr>
          <p:spPr bwMode="auto">
            <a:xfrm>
              <a:off x="749" y="2840"/>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71" name="Oval 59"/>
            <p:cNvSpPr>
              <a:spLocks noChangeArrowheads="1"/>
            </p:cNvSpPr>
            <p:nvPr>
              <p:custDataLst>
                <p:tags r:id="rId63"/>
              </p:custDataLst>
            </p:nvPr>
          </p:nvSpPr>
          <p:spPr bwMode="auto">
            <a:xfrm>
              <a:off x="431" y="3203"/>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72" name="Oval 60"/>
            <p:cNvSpPr>
              <a:spLocks noChangeArrowheads="1"/>
            </p:cNvSpPr>
            <p:nvPr>
              <p:custDataLst>
                <p:tags r:id="rId64"/>
              </p:custDataLst>
            </p:nvPr>
          </p:nvSpPr>
          <p:spPr bwMode="auto">
            <a:xfrm>
              <a:off x="976" y="3249"/>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73" name="Oval 61"/>
            <p:cNvSpPr>
              <a:spLocks noChangeArrowheads="1"/>
            </p:cNvSpPr>
            <p:nvPr>
              <p:custDataLst>
                <p:tags r:id="rId65"/>
              </p:custDataLst>
            </p:nvPr>
          </p:nvSpPr>
          <p:spPr bwMode="auto">
            <a:xfrm>
              <a:off x="794" y="3113"/>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74" name="Oval 62"/>
            <p:cNvSpPr>
              <a:spLocks noChangeArrowheads="1"/>
            </p:cNvSpPr>
            <p:nvPr>
              <p:custDataLst>
                <p:tags r:id="rId66"/>
              </p:custDataLst>
            </p:nvPr>
          </p:nvSpPr>
          <p:spPr bwMode="auto">
            <a:xfrm>
              <a:off x="658" y="3748"/>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75" name="Oval 63"/>
            <p:cNvSpPr>
              <a:spLocks noChangeArrowheads="1"/>
            </p:cNvSpPr>
            <p:nvPr>
              <p:custDataLst>
                <p:tags r:id="rId67"/>
              </p:custDataLst>
            </p:nvPr>
          </p:nvSpPr>
          <p:spPr bwMode="auto">
            <a:xfrm>
              <a:off x="794" y="3476"/>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318976" name="Text Box 64"/>
          <p:cNvSpPr txBox="1">
            <a:spLocks noChangeArrowheads="1"/>
          </p:cNvSpPr>
          <p:nvPr>
            <p:custDataLst>
              <p:tags r:id="rId10"/>
            </p:custDataLst>
          </p:nvPr>
        </p:nvSpPr>
        <p:spPr bwMode="auto">
          <a:xfrm>
            <a:off x="5677967" y="4878090"/>
            <a:ext cx="549275" cy="396875"/>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l-GR" sz="2400"/>
              <a:t>…</a:t>
            </a:r>
          </a:p>
        </p:txBody>
      </p:sp>
      <p:sp>
        <p:nvSpPr>
          <p:cNvPr id="1318977" name="Line 65"/>
          <p:cNvSpPr>
            <a:spLocks noChangeShapeType="1"/>
          </p:cNvSpPr>
          <p:nvPr>
            <p:custDataLst>
              <p:tags r:id="rId11"/>
            </p:custDataLst>
          </p:nvPr>
        </p:nvSpPr>
        <p:spPr bwMode="auto">
          <a:xfrm>
            <a:off x="7597254" y="2611140"/>
            <a:ext cx="0" cy="3527425"/>
          </a:xfrm>
          <a:prstGeom prst="line">
            <a:avLst/>
          </a:prstGeom>
          <a:noFill/>
          <a:ln w="476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78" name="Line 66"/>
          <p:cNvSpPr>
            <a:spLocks noChangeShapeType="1"/>
          </p:cNvSpPr>
          <p:nvPr>
            <p:custDataLst>
              <p:tags r:id="rId12"/>
            </p:custDataLst>
          </p:nvPr>
        </p:nvSpPr>
        <p:spPr bwMode="auto">
          <a:xfrm>
            <a:off x="8316392" y="2611140"/>
            <a:ext cx="0" cy="3527425"/>
          </a:xfrm>
          <a:prstGeom prst="line">
            <a:avLst/>
          </a:prstGeom>
          <a:noFill/>
          <a:ln w="476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nvGrpSpPr>
          <p:cNvPr id="1318979" name="Group 67"/>
          <p:cNvGrpSpPr>
            <a:grpSpLocks/>
          </p:cNvGrpSpPr>
          <p:nvPr>
            <p:custDataLst>
              <p:tags r:id="rId13"/>
            </p:custDataLst>
          </p:nvPr>
        </p:nvGrpSpPr>
        <p:grpSpPr bwMode="auto">
          <a:xfrm>
            <a:off x="7741717" y="2682577"/>
            <a:ext cx="430212" cy="576263"/>
            <a:chOff x="295" y="2614"/>
            <a:chExt cx="817" cy="1270"/>
          </a:xfrm>
        </p:grpSpPr>
        <p:sp>
          <p:nvSpPr>
            <p:cNvPr id="1318980" name="Oval 68"/>
            <p:cNvSpPr>
              <a:spLocks noChangeArrowheads="1"/>
            </p:cNvSpPr>
            <p:nvPr>
              <p:custDataLst>
                <p:tags r:id="rId52"/>
              </p:custDataLst>
            </p:nvPr>
          </p:nvSpPr>
          <p:spPr bwMode="auto">
            <a:xfrm>
              <a:off x="295" y="2614"/>
              <a:ext cx="817" cy="127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81" name="Oval 69"/>
            <p:cNvSpPr>
              <a:spLocks noChangeArrowheads="1"/>
            </p:cNvSpPr>
            <p:nvPr>
              <p:custDataLst>
                <p:tags r:id="rId53"/>
              </p:custDataLst>
            </p:nvPr>
          </p:nvSpPr>
          <p:spPr bwMode="auto">
            <a:xfrm>
              <a:off x="522" y="2977"/>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82" name="Oval 70"/>
            <p:cNvSpPr>
              <a:spLocks noChangeArrowheads="1"/>
            </p:cNvSpPr>
            <p:nvPr>
              <p:custDataLst>
                <p:tags r:id="rId54"/>
              </p:custDataLst>
            </p:nvPr>
          </p:nvSpPr>
          <p:spPr bwMode="auto">
            <a:xfrm>
              <a:off x="749" y="2840"/>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83" name="Oval 71"/>
            <p:cNvSpPr>
              <a:spLocks noChangeArrowheads="1"/>
            </p:cNvSpPr>
            <p:nvPr>
              <p:custDataLst>
                <p:tags r:id="rId55"/>
              </p:custDataLst>
            </p:nvPr>
          </p:nvSpPr>
          <p:spPr bwMode="auto">
            <a:xfrm>
              <a:off x="431" y="3203"/>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84" name="Oval 72"/>
            <p:cNvSpPr>
              <a:spLocks noChangeArrowheads="1"/>
            </p:cNvSpPr>
            <p:nvPr>
              <p:custDataLst>
                <p:tags r:id="rId56"/>
              </p:custDataLst>
            </p:nvPr>
          </p:nvSpPr>
          <p:spPr bwMode="auto">
            <a:xfrm>
              <a:off x="976" y="3249"/>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85" name="Oval 73"/>
            <p:cNvSpPr>
              <a:spLocks noChangeArrowheads="1"/>
            </p:cNvSpPr>
            <p:nvPr>
              <p:custDataLst>
                <p:tags r:id="rId57"/>
              </p:custDataLst>
            </p:nvPr>
          </p:nvSpPr>
          <p:spPr bwMode="auto">
            <a:xfrm>
              <a:off x="794" y="3113"/>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86" name="Oval 74"/>
            <p:cNvSpPr>
              <a:spLocks noChangeArrowheads="1"/>
            </p:cNvSpPr>
            <p:nvPr>
              <p:custDataLst>
                <p:tags r:id="rId58"/>
              </p:custDataLst>
            </p:nvPr>
          </p:nvSpPr>
          <p:spPr bwMode="auto">
            <a:xfrm>
              <a:off x="658" y="3748"/>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87" name="Oval 75"/>
            <p:cNvSpPr>
              <a:spLocks noChangeArrowheads="1"/>
            </p:cNvSpPr>
            <p:nvPr>
              <p:custDataLst>
                <p:tags r:id="rId59"/>
              </p:custDataLst>
            </p:nvPr>
          </p:nvSpPr>
          <p:spPr bwMode="auto">
            <a:xfrm>
              <a:off x="794" y="3476"/>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1318988" name="Group 76"/>
          <p:cNvGrpSpPr>
            <a:grpSpLocks/>
          </p:cNvGrpSpPr>
          <p:nvPr>
            <p:custDataLst>
              <p:tags r:id="rId14"/>
            </p:custDataLst>
          </p:nvPr>
        </p:nvGrpSpPr>
        <p:grpSpPr bwMode="auto">
          <a:xfrm>
            <a:off x="7740129" y="3403302"/>
            <a:ext cx="430213" cy="576263"/>
            <a:chOff x="295" y="2614"/>
            <a:chExt cx="817" cy="1270"/>
          </a:xfrm>
        </p:grpSpPr>
        <p:sp>
          <p:nvSpPr>
            <p:cNvPr id="1318989" name="Oval 77"/>
            <p:cNvSpPr>
              <a:spLocks noChangeArrowheads="1"/>
            </p:cNvSpPr>
            <p:nvPr>
              <p:custDataLst>
                <p:tags r:id="rId44"/>
              </p:custDataLst>
            </p:nvPr>
          </p:nvSpPr>
          <p:spPr bwMode="auto">
            <a:xfrm>
              <a:off x="295" y="2614"/>
              <a:ext cx="817" cy="127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90" name="Oval 78"/>
            <p:cNvSpPr>
              <a:spLocks noChangeArrowheads="1"/>
            </p:cNvSpPr>
            <p:nvPr>
              <p:custDataLst>
                <p:tags r:id="rId45"/>
              </p:custDataLst>
            </p:nvPr>
          </p:nvSpPr>
          <p:spPr bwMode="auto">
            <a:xfrm>
              <a:off x="522" y="2977"/>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91" name="Oval 79"/>
            <p:cNvSpPr>
              <a:spLocks noChangeArrowheads="1"/>
            </p:cNvSpPr>
            <p:nvPr>
              <p:custDataLst>
                <p:tags r:id="rId46"/>
              </p:custDataLst>
            </p:nvPr>
          </p:nvSpPr>
          <p:spPr bwMode="auto">
            <a:xfrm>
              <a:off x="749" y="2840"/>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92" name="Oval 80"/>
            <p:cNvSpPr>
              <a:spLocks noChangeArrowheads="1"/>
            </p:cNvSpPr>
            <p:nvPr>
              <p:custDataLst>
                <p:tags r:id="rId47"/>
              </p:custDataLst>
            </p:nvPr>
          </p:nvSpPr>
          <p:spPr bwMode="auto">
            <a:xfrm>
              <a:off x="431" y="3203"/>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93" name="Oval 81"/>
            <p:cNvSpPr>
              <a:spLocks noChangeArrowheads="1"/>
            </p:cNvSpPr>
            <p:nvPr>
              <p:custDataLst>
                <p:tags r:id="rId48"/>
              </p:custDataLst>
            </p:nvPr>
          </p:nvSpPr>
          <p:spPr bwMode="auto">
            <a:xfrm>
              <a:off x="976" y="3249"/>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94" name="Oval 82"/>
            <p:cNvSpPr>
              <a:spLocks noChangeArrowheads="1"/>
            </p:cNvSpPr>
            <p:nvPr>
              <p:custDataLst>
                <p:tags r:id="rId49"/>
              </p:custDataLst>
            </p:nvPr>
          </p:nvSpPr>
          <p:spPr bwMode="auto">
            <a:xfrm>
              <a:off x="794" y="3113"/>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95" name="Oval 83"/>
            <p:cNvSpPr>
              <a:spLocks noChangeArrowheads="1"/>
            </p:cNvSpPr>
            <p:nvPr>
              <p:custDataLst>
                <p:tags r:id="rId50"/>
              </p:custDataLst>
            </p:nvPr>
          </p:nvSpPr>
          <p:spPr bwMode="auto">
            <a:xfrm>
              <a:off x="658" y="3748"/>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96" name="Oval 84"/>
            <p:cNvSpPr>
              <a:spLocks noChangeArrowheads="1"/>
            </p:cNvSpPr>
            <p:nvPr>
              <p:custDataLst>
                <p:tags r:id="rId51"/>
              </p:custDataLst>
            </p:nvPr>
          </p:nvSpPr>
          <p:spPr bwMode="auto">
            <a:xfrm>
              <a:off x="794" y="3476"/>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1318997" name="Group 85"/>
          <p:cNvGrpSpPr>
            <a:grpSpLocks/>
          </p:cNvGrpSpPr>
          <p:nvPr>
            <p:custDataLst>
              <p:tags r:id="rId15"/>
            </p:custDataLst>
          </p:nvPr>
        </p:nvGrpSpPr>
        <p:grpSpPr bwMode="auto">
          <a:xfrm>
            <a:off x="7740129" y="4122440"/>
            <a:ext cx="430213" cy="576262"/>
            <a:chOff x="295" y="2614"/>
            <a:chExt cx="817" cy="1270"/>
          </a:xfrm>
        </p:grpSpPr>
        <p:sp>
          <p:nvSpPr>
            <p:cNvPr id="1318998" name="Oval 86"/>
            <p:cNvSpPr>
              <a:spLocks noChangeArrowheads="1"/>
            </p:cNvSpPr>
            <p:nvPr>
              <p:custDataLst>
                <p:tags r:id="rId36"/>
              </p:custDataLst>
            </p:nvPr>
          </p:nvSpPr>
          <p:spPr bwMode="auto">
            <a:xfrm>
              <a:off x="295" y="2614"/>
              <a:ext cx="817" cy="127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8999" name="Oval 87"/>
            <p:cNvSpPr>
              <a:spLocks noChangeArrowheads="1"/>
            </p:cNvSpPr>
            <p:nvPr>
              <p:custDataLst>
                <p:tags r:id="rId37"/>
              </p:custDataLst>
            </p:nvPr>
          </p:nvSpPr>
          <p:spPr bwMode="auto">
            <a:xfrm>
              <a:off x="522" y="2977"/>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00" name="Oval 88"/>
            <p:cNvSpPr>
              <a:spLocks noChangeArrowheads="1"/>
            </p:cNvSpPr>
            <p:nvPr>
              <p:custDataLst>
                <p:tags r:id="rId38"/>
              </p:custDataLst>
            </p:nvPr>
          </p:nvSpPr>
          <p:spPr bwMode="auto">
            <a:xfrm>
              <a:off x="749" y="2840"/>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01" name="Oval 89"/>
            <p:cNvSpPr>
              <a:spLocks noChangeArrowheads="1"/>
            </p:cNvSpPr>
            <p:nvPr>
              <p:custDataLst>
                <p:tags r:id="rId39"/>
              </p:custDataLst>
            </p:nvPr>
          </p:nvSpPr>
          <p:spPr bwMode="auto">
            <a:xfrm>
              <a:off x="431" y="3203"/>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02" name="Oval 90"/>
            <p:cNvSpPr>
              <a:spLocks noChangeArrowheads="1"/>
            </p:cNvSpPr>
            <p:nvPr>
              <p:custDataLst>
                <p:tags r:id="rId40"/>
              </p:custDataLst>
            </p:nvPr>
          </p:nvSpPr>
          <p:spPr bwMode="auto">
            <a:xfrm>
              <a:off x="976" y="3249"/>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03" name="Oval 91"/>
            <p:cNvSpPr>
              <a:spLocks noChangeArrowheads="1"/>
            </p:cNvSpPr>
            <p:nvPr>
              <p:custDataLst>
                <p:tags r:id="rId41"/>
              </p:custDataLst>
            </p:nvPr>
          </p:nvSpPr>
          <p:spPr bwMode="auto">
            <a:xfrm>
              <a:off x="794" y="3113"/>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04" name="Oval 92"/>
            <p:cNvSpPr>
              <a:spLocks noChangeArrowheads="1"/>
            </p:cNvSpPr>
            <p:nvPr>
              <p:custDataLst>
                <p:tags r:id="rId42"/>
              </p:custDataLst>
            </p:nvPr>
          </p:nvSpPr>
          <p:spPr bwMode="auto">
            <a:xfrm>
              <a:off x="658" y="3748"/>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05" name="Oval 93"/>
            <p:cNvSpPr>
              <a:spLocks noChangeArrowheads="1"/>
            </p:cNvSpPr>
            <p:nvPr>
              <p:custDataLst>
                <p:tags r:id="rId43"/>
              </p:custDataLst>
            </p:nvPr>
          </p:nvSpPr>
          <p:spPr bwMode="auto">
            <a:xfrm>
              <a:off x="794" y="3476"/>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1319006" name="Group 94"/>
          <p:cNvGrpSpPr>
            <a:grpSpLocks/>
          </p:cNvGrpSpPr>
          <p:nvPr>
            <p:custDataLst>
              <p:tags r:id="rId16"/>
            </p:custDataLst>
          </p:nvPr>
        </p:nvGrpSpPr>
        <p:grpSpPr bwMode="auto">
          <a:xfrm>
            <a:off x="7740129" y="5490865"/>
            <a:ext cx="430213" cy="576262"/>
            <a:chOff x="295" y="2614"/>
            <a:chExt cx="817" cy="1270"/>
          </a:xfrm>
        </p:grpSpPr>
        <p:sp>
          <p:nvSpPr>
            <p:cNvPr id="1319007" name="Oval 95"/>
            <p:cNvSpPr>
              <a:spLocks noChangeArrowheads="1"/>
            </p:cNvSpPr>
            <p:nvPr>
              <p:custDataLst>
                <p:tags r:id="rId28"/>
              </p:custDataLst>
            </p:nvPr>
          </p:nvSpPr>
          <p:spPr bwMode="auto">
            <a:xfrm>
              <a:off x="295" y="2614"/>
              <a:ext cx="817" cy="127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08" name="Oval 96"/>
            <p:cNvSpPr>
              <a:spLocks noChangeArrowheads="1"/>
            </p:cNvSpPr>
            <p:nvPr>
              <p:custDataLst>
                <p:tags r:id="rId29"/>
              </p:custDataLst>
            </p:nvPr>
          </p:nvSpPr>
          <p:spPr bwMode="auto">
            <a:xfrm>
              <a:off x="522" y="2977"/>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09" name="Oval 97"/>
            <p:cNvSpPr>
              <a:spLocks noChangeArrowheads="1"/>
            </p:cNvSpPr>
            <p:nvPr>
              <p:custDataLst>
                <p:tags r:id="rId30"/>
              </p:custDataLst>
            </p:nvPr>
          </p:nvSpPr>
          <p:spPr bwMode="auto">
            <a:xfrm>
              <a:off x="749" y="2840"/>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10" name="Oval 98"/>
            <p:cNvSpPr>
              <a:spLocks noChangeArrowheads="1"/>
            </p:cNvSpPr>
            <p:nvPr>
              <p:custDataLst>
                <p:tags r:id="rId31"/>
              </p:custDataLst>
            </p:nvPr>
          </p:nvSpPr>
          <p:spPr bwMode="auto">
            <a:xfrm>
              <a:off x="431" y="3203"/>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11" name="Oval 99"/>
            <p:cNvSpPr>
              <a:spLocks noChangeArrowheads="1"/>
            </p:cNvSpPr>
            <p:nvPr>
              <p:custDataLst>
                <p:tags r:id="rId32"/>
              </p:custDataLst>
            </p:nvPr>
          </p:nvSpPr>
          <p:spPr bwMode="auto">
            <a:xfrm>
              <a:off x="976" y="3249"/>
              <a:ext cx="91" cy="91"/>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12" name="Oval 100"/>
            <p:cNvSpPr>
              <a:spLocks noChangeArrowheads="1"/>
            </p:cNvSpPr>
            <p:nvPr>
              <p:custDataLst>
                <p:tags r:id="rId33"/>
              </p:custDataLst>
            </p:nvPr>
          </p:nvSpPr>
          <p:spPr bwMode="auto">
            <a:xfrm>
              <a:off x="794" y="3113"/>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13" name="Oval 101"/>
            <p:cNvSpPr>
              <a:spLocks noChangeArrowheads="1"/>
            </p:cNvSpPr>
            <p:nvPr>
              <p:custDataLst>
                <p:tags r:id="rId34"/>
              </p:custDataLst>
            </p:nvPr>
          </p:nvSpPr>
          <p:spPr bwMode="auto">
            <a:xfrm>
              <a:off x="658" y="3748"/>
              <a:ext cx="91" cy="91"/>
            </a:xfrm>
            <a:prstGeom prst="ellipse">
              <a:avLst/>
            </a:prstGeom>
            <a:solidFill>
              <a:srgbClr val="FF33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14" name="Oval 102"/>
            <p:cNvSpPr>
              <a:spLocks noChangeArrowheads="1"/>
            </p:cNvSpPr>
            <p:nvPr>
              <p:custDataLst>
                <p:tags r:id="rId35"/>
              </p:custDataLst>
            </p:nvPr>
          </p:nvSpPr>
          <p:spPr bwMode="auto">
            <a:xfrm>
              <a:off x="794" y="3476"/>
              <a:ext cx="91" cy="91"/>
            </a:xfrm>
            <a:prstGeom prst="ellipse">
              <a:avLst/>
            </a:prstGeom>
            <a:solidFill>
              <a:srgbClr val="DDDDD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319015" name="Text Box 103"/>
          <p:cNvSpPr txBox="1">
            <a:spLocks noChangeArrowheads="1"/>
          </p:cNvSpPr>
          <p:nvPr>
            <p:custDataLst>
              <p:tags r:id="rId17"/>
            </p:custDataLst>
          </p:nvPr>
        </p:nvSpPr>
        <p:spPr bwMode="auto">
          <a:xfrm>
            <a:off x="7767117" y="4878090"/>
            <a:ext cx="549275" cy="396875"/>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l-GR" sz="2400"/>
              <a:t>…</a:t>
            </a:r>
          </a:p>
        </p:txBody>
      </p:sp>
      <p:sp>
        <p:nvSpPr>
          <p:cNvPr id="1319016" name="Line 104"/>
          <p:cNvSpPr>
            <a:spLocks noChangeShapeType="1"/>
          </p:cNvSpPr>
          <p:nvPr>
            <p:custDataLst>
              <p:tags r:id="rId18"/>
            </p:custDataLst>
          </p:nvPr>
        </p:nvSpPr>
        <p:spPr bwMode="auto">
          <a:xfrm>
            <a:off x="6082779" y="2971502"/>
            <a:ext cx="1584325" cy="0"/>
          </a:xfrm>
          <a:prstGeom prst="line">
            <a:avLst/>
          </a:prstGeom>
          <a:noFill/>
          <a:ln w="349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17" name="Line 105"/>
          <p:cNvSpPr>
            <a:spLocks noChangeShapeType="1"/>
          </p:cNvSpPr>
          <p:nvPr>
            <p:custDataLst>
              <p:tags r:id="rId19"/>
            </p:custDataLst>
          </p:nvPr>
        </p:nvSpPr>
        <p:spPr bwMode="auto">
          <a:xfrm>
            <a:off x="6082779" y="3042940"/>
            <a:ext cx="1657350" cy="647700"/>
          </a:xfrm>
          <a:prstGeom prst="line">
            <a:avLst/>
          </a:prstGeom>
          <a:noFill/>
          <a:ln w="349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18" name="Line 106"/>
          <p:cNvSpPr>
            <a:spLocks noChangeShapeType="1"/>
          </p:cNvSpPr>
          <p:nvPr>
            <p:custDataLst>
              <p:tags r:id="rId20"/>
            </p:custDataLst>
          </p:nvPr>
        </p:nvSpPr>
        <p:spPr bwMode="auto">
          <a:xfrm>
            <a:off x="6011342" y="3114377"/>
            <a:ext cx="1728787" cy="1296988"/>
          </a:xfrm>
          <a:prstGeom prst="line">
            <a:avLst/>
          </a:prstGeom>
          <a:noFill/>
          <a:ln w="349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19" name="Line 107"/>
          <p:cNvSpPr>
            <a:spLocks noChangeShapeType="1"/>
          </p:cNvSpPr>
          <p:nvPr>
            <p:custDataLst>
              <p:tags r:id="rId21"/>
            </p:custDataLst>
          </p:nvPr>
        </p:nvSpPr>
        <p:spPr bwMode="auto">
          <a:xfrm>
            <a:off x="6011342" y="3187402"/>
            <a:ext cx="1728787" cy="2592388"/>
          </a:xfrm>
          <a:prstGeom prst="line">
            <a:avLst/>
          </a:prstGeom>
          <a:noFill/>
          <a:ln w="349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20" name="Line 108"/>
          <p:cNvSpPr>
            <a:spLocks noChangeShapeType="1"/>
          </p:cNvSpPr>
          <p:nvPr>
            <p:custDataLst>
              <p:tags r:id="rId22"/>
            </p:custDataLst>
          </p:nvPr>
        </p:nvSpPr>
        <p:spPr bwMode="auto">
          <a:xfrm>
            <a:off x="6082779" y="3690640"/>
            <a:ext cx="1584325" cy="0"/>
          </a:xfrm>
          <a:prstGeom prst="line">
            <a:avLst/>
          </a:prstGeom>
          <a:noFill/>
          <a:ln w="34925">
            <a:solidFill>
              <a:srgbClr val="FF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21" name="Line 109"/>
          <p:cNvSpPr>
            <a:spLocks noChangeShapeType="1"/>
          </p:cNvSpPr>
          <p:nvPr>
            <p:custDataLst>
              <p:tags r:id="rId23"/>
            </p:custDataLst>
          </p:nvPr>
        </p:nvSpPr>
        <p:spPr bwMode="auto">
          <a:xfrm>
            <a:off x="6082779" y="3763665"/>
            <a:ext cx="1584325" cy="647700"/>
          </a:xfrm>
          <a:prstGeom prst="line">
            <a:avLst/>
          </a:prstGeom>
          <a:noFill/>
          <a:ln w="34925">
            <a:solidFill>
              <a:srgbClr val="FF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22" name="Line 110"/>
          <p:cNvSpPr>
            <a:spLocks noChangeShapeType="1"/>
          </p:cNvSpPr>
          <p:nvPr>
            <p:custDataLst>
              <p:tags r:id="rId24"/>
            </p:custDataLst>
          </p:nvPr>
        </p:nvSpPr>
        <p:spPr bwMode="auto">
          <a:xfrm>
            <a:off x="6082779" y="3835102"/>
            <a:ext cx="1657350" cy="2016125"/>
          </a:xfrm>
          <a:prstGeom prst="line">
            <a:avLst/>
          </a:prstGeom>
          <a:noFill/>
          <a:ln w="34925">
            <a:solidFill>
              <a:srgbClr val="FF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23" name="Line 111"/>
          <p:cNvSpPr>
            <a:spLocks noChangeShapeType="1"/>
          </p:cNvSpPr>
          <p:nvPr>
            <p:custDataLst>
              <p:tags r:id="rId25"/>
            </p:custDataLst>
          </p:nvPr>
        </p:nvSpPr>
        <p:spPr bwMode="auto">
          <a:xfrm flipV="1">
            <a:off x="6082779" y="3042940"/>
            <a:ext cx="1584325" cy="503237"/>
          </a:xfrm>
          <a:prstGeom prst="line">
            <a:avLst/>
          </a:prstGeom>
          <a:noFill/>
          <a:ln w="34925">
            <a:solidFill>
              <a:srgbClr val="FF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19024" name="Text Box 112"/>
          <p:cNvSpPr txBox="1">
            <a:spLocks noChangeArrowheads="1"/>
          </p:cNvSpPr>
          <p:nvPr>
            <p:custDataLst>
              <p:tags r:id="rId26"/>
            </p:custDataLst>
          </p:nvPr>
        </p:nvSpPr>
        <p:spPr bwMode="auto">
          <a:xfrm>
            <a:off x="5677967" y="6140152"/>
            <a:ext cx="404812" cy="457200"/>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400"/>
              <a:t>N</a:t>
            </a:r>
          </a:p>
        </p:txBody>
      </p:sp>
      <p:sp>
        <p:nvSpPr>
          <p:cNvPr id="1319026" name="Text Box 114"/>
          <p:cNvSpPr txBox="1">
            <a:spLocks noChangeArrowheads="1"/>
          </p:cNvSpPr>
          <p:nvPr>
            <p:custDataLst>
              <p:tags r:id="rId27"/>
            </p:custDataLst>
          </p:nvPr>
        </p:nvSpPr>
        <p:spPr bwMode="auto">
          <a:xfrm>
            <a:off x="7751242" y="6140152"/>
            <a:ext cx="438150" cy="457200"/>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400"/>
              <a:t>M</a:t>
            </a:r>
          </a:p>
        </p:txBody>
      </p:sp>
      <p:sp>
        <p:nvSpPr>
          <p:cNvPr id="2" name="Footer Placeholder 1"/>
          <p:cNvSpPr>
            <a:spLocks noGrp="1"/>
          </p:cNvSpPr>
          <p:nvPr>
            <p:ph type="ftr" sz="quarter" idx="11"/>
          </p:nvPr>
        </p:nvSpPr>
        <p:spPr/>
        <p:txBody>
          <a:bodyPr/>
          <a:lstStyle/>
          <a:p>
            <a:r>
              <a:rPr lang="pt-BR" dirty="0" smtClean="0"/>
              <a:t>Papadakis &amp; Palpanas, WWW 2018, April 2018</a:t>
            </a:r>
            <a:endParaRPr lang="el-GR" dirty="0"/>
          </a:p>
        </p:txBody>
      </p:sp>
      <p:sp>
        <p:nvSpPr>
          <p:cNvPr id="118"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a:solidFill>
                  <a:schemeClr val="tx1"/>
                </a:solidFill>
              </a:rPr>
              <a:t>Dongwon</a:t>
            </a:r>
            <a:r>
              <a:rPr lang="en-US" sz="1400" b="1" dirty="0">
                <a:solidFill>
                  <a:schemeClr val="tx1"/>
                </a:solidFill>
              </a:rPr>
              <a:t> Lee</a:t>
            </a:r>
          </a:p>
        </p:txBody>
      </p:sp>
    </p:spTree>
    <p:extLst>
      <p:ext uri="{BB962C8B-B14F-4D97-AF65-F5344CB8AC3E}">
        <p14:creationId xmlns:p14="http://schemas.microsoft.com/office/powerpoint/2010/main" val="219148181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αριθμού διαφάνειας 5"/>
          <p:cNvSpPr>
            <a:spLocks noGrp="1"/>
          </p:cNvSpPr>
          <p:nvPr>
            <p:ph type="sldNum" sz="quarter" idx="12"/>
          </p:nvPr>
        </p:nvSpPr>
        <p:spPr/>
        <p:txBody>
          <a:bodyPr/>
          <a:lstStyle/>
          <a:p>
            <a:endParaRPr lang="en-US" altLang="ko-KR"/>
          </a:p>
          <a:p>
            <a:fld id="{A9B6E512-DB0E-4AC5-9285-34F3C58800E0}" type="slidenum">
              <a:rPr lang="en-US" altLang="ko-KR" sz="1000"/>
              <a:pPr/>
              <a:t>173</a:t>
            </a:fld>
            <a:endParaRPr lang="en-US" altLang="ko-KR" sz="1000"/>
          </a:p>
        </p:txBody>
      </p:sp>
      <p:sp>
        <p:nvSpPr>
          <p:cNvPr id="1319938" name="Rectangle 2"/>
          <p:cNvSpPr>
            <a:spLocks noGrp="1" noChangeArrowheads="1"/>
          </p:cNvSpPr>
          <p:nvPr>
            <p:ph type="title"/>
            <p:custDataLst>
              <p:tags r:id="rId1"/>
            </p:custDataLst>
          </p:nvPr>
        </p:nvSpPr>
        <p:spPr/>
        <p:txBody>
          <a:bodyPr>
            <a:normAutofit fontScale="90000"/>
          </a:bodyPr>
          <a:lstStyle/>
          <a:p>
            <a:r>
              <a:rPr lang="en-US" altLang="el-GR" dirty="0"/>
              <a:t>Group </a:t>
            </a:r>
            <a:r>
              <a:rPr lang="en-US" altLang="el-GR" dirty="0" smtClean="0"/>
              <a:t>Linkage:</a:t>
            </a:r>
            <a:br>
              <a:rPr lang="en-US" altLang="el-GR" dirty="0" smtClean="0"/>
            </a:br>
            <a:r>
              <a:rPr lang="en-US" altLang="el-GR" dirty="0" smtClean="0"/>
              <a:t>Solution</a:t>
            </a:r>
            <a:r>
              <a:rPr lang="en-US" altLang="el-GR" dirty="0"/>
              <a:t>: Greedy matching</a:t>
            </a:r>
          </a:p>
        </p:txBody>
      </p:sp>
      <p:sp>
        <p:nvSpPr>
          <p:cNvPr id="1319939" name="Rectangle 3"/>
          <p:cNvSpPr>
            <a:spLocks noGrp="1" noChangeArrowheads="1"/>
          </p:cNvSpPr>
          <p:nvPr>
            <p:ph type="body" idx="1"/>
            <p:custDataLst>
              <p:tags r:id="rId2"/>
            </p:custDataLst>
          </p:nvPr>
        </p:nvSpPr>
        <p:spPr>
          <a:xfrm>
            <a:off x="323528" y="1417638"/>
            <a:ext cx="8229600" cy="5035698"/>
          </a:xfrm>
        </p:spPr>
        <p:txBody>
          <a:bodyPr>
            <a:normAutofit/>
          </a:bodyPr>
          <a:lstStyle/>
          <a:p>
            <a:endParaRPr lang="en-US" altLang="el-GR" sz="2800" dirty="0" smtClean="0"/>
          </a:p>
          <a:p>
            <a:r>
              <a:rPr lang="en-US" altLang="el-GR" sz="2800" dirty="0" smtClean="0"/>
              <a:t>Bipartite </a:t>
            </a:r>
            <a:r>
              <a:rPr lang="en-US" altLang="el-GR" sz="2800" dirty="0"/>
              <a:t>matching computation is expensive because of the requirement</a:t>
            </a:r>
          </a:p>
          <a:p>
            <a:pPr lvl="1"/>
            <a:r>
              <a:rPr lang="en-US" altLang="el-GR" sz="2400" dirty="0"/>
              <a:t>No node in the bipartite graph can </a:t>
            </a:r>
            <a:r>
              <a:rPr lang="en-US" altLang="el-GR" sz="2400" dirty="0">
                <a:solidFill>
                  <a:srgbClr val="C00000"/>
                </a:solidFill>
              </a:rPr>
              <a:t>have more than one edge</a:t>
            </a:r>
            <a:r>
              <a:rPr lang="en-US" altLang="el-GR" sz="2400" dirty="0"/>
              <a:t> incident on it</a:t>
            </a:r>
          </a:p>
          <a:p>
            <a:endParaRPr lang="en-US" altLang="el-GR" sz="2800" dirty="0" smtClean="0"/>
          </a:p>
          <a:p>
            <a:r>
              <a:rPr lang="en-US" altLang="el-GR" sz="2800" dirty="0" smtClean="0"/>
              <a:t>Let’s </a:t>
            </a:r>
            <a:r>
              <a:rPr lang="en-US" altLang="el-GR" sz="2800" dirty="0"/>
              <a:t>relax this constraint:</a:t>
            </a:r>
          </a:p>
          <a:p>
            <a:pPr lvl="1"/>
            <a:r>
              <a:rPr lang="en-US" altLang="el-GR" sz="2400" dirty="0"/>
              <a:t>For each element </a:t>
            </a:r>
            <a:r>
              <a:rPr lang="en-US" altLang="el-GR" sz="2400" i="1" dirty="0" err="1"/>
              <a:t>e</a:t>
            </a:r>
            <a:r>
              <a:rPr lang="en-US" altLang="el-GR" sz="2400" i="1" baseline="-25000" dirty="0" err="1"/>
              <a:t>i</a:t>
            </a:r>
            <a:r>
              <a:rPr lang="en-US" altLang="el-GR" sz="2400" i="1" dirty="0"/>
              <a:t> </a:t>
            </a:r>
            <a:r>
              <a:rPr lang="en-US" altLang="el-GR" sz="2400" dirty="0"/>
              <a:t>in </a:t>
            </a:r>
            <a:r>
              <a:rPr lang="en-US" altLang="el-GR" sz="2400" i="1" dirty="0"/>
              <a:t>g</a:t>
            </a:r>
            <a:r>
              <a:rPr lang="en-US" altLang="el-GR" sz="2400" i="1" baseline="-25000" dirty="0"/>
              <a:t>1</a:t>
            </a:r>
            <a:r>
              <a:rPr lang="en-US" altLang="el-GR" sz="2400" dirty="0"/>
              <a:t>, find an element </a:t>
            </a:r>
            <a:r>
              <a:rPr lang="en-US" altLang="el-GR" sz="2400" i="1" dirty="0" err="1"/>
              <a:t>e</a:t>
            </a:r>
            <a:r>
              <a:rPr lang="en-US" altLang="el-GR" sz="2400" i="1" baseline="-25000" dirty="0" err="1"/>
              <a:t>j</a:t>
            </a:r>
            <a:r>
              <a:rPr lang="en-US" altLang="el-GR" sz="2400" dirty="0"/>
              <a:t> in </a:t>
            </a:r>
            <a:r>
              <a:rPr lang="en-US" altLang="el-GR" sz="2400" i="1" dirty="0"/>
              <a:t>g</a:t>
            </a:r>
            <a:r>
              <a:rPr lang="en-US" altLang="el-GR" sz="2400" i="1" baseline="-25000" dirty="0"/>
              <a:t>2</a:t>
            </a:r>
            <a:r>
              <a:rPr lang="en-US" altLang="el-GR" sz="2400" dirty="0"/>
              <a:t> with the </a:t>
            </a:r>
            <a:r>
              <a:rPr lang="en-US" altLang="el-GR" sz="2400" dirty="0">
                <a:solidFill>
                  <a:srgbClr val="C00000"/>
                </a:solidFill>
              </a:rPr>
              <a:t>highest </a:t>
            </a:r>
            <a:r>
              <a:rPr lang="en-US" altLang="el-GR" sz="2400" dirty="0"/>
              <a:t>element-level similarity </a:t>
            </a:r>
            <a:r>
              <a:rPr lang="en-US" altLang="el-GR" sz="2400" dirty="0">
                <a:sym typeface="Wingdings" panose="05000000000000000000" pitchFamily="2" charset="2"/>
              </a:rPr>
              <a:t> </a:t>
            </a:r>
            <a:r>
              <a:rPr lang="en-US" altLang="el-GR" sz="2400" b="1" dirty="0">
                <a:solidFill>
                  <a:srgbClr val="0000CC"/>
                </a:solidFill>
                <a:sym typeface="Wingdings" panose="05000000000000000000" pitchFamily="2" charset="2"/>
              </a:rPr>
              <a:t>S</a:t>
            </a:r>
            <a:r>
              <a:rPr lang="en-US" altLang="el-GR" sz="2400" b="1" baseline="-25000" dirty="0">
                <a:solidFill>
                  <a:srgbClr val="0000CC"/>
                </a:solidFill>
                <a:sym typeface="Wingdings" panose="05000000000000000000" pitchFamily="2" charset="2"/>
              </a:rPr>
              <a:t>1</a:t>
            </a:r>
          </a:p>
          <a:p>
            <a:pPr lvl="1"/>
            <a:r>
              <a:rPr lang="en-US" altLang="el-GR" sz="2400" dirty="0"/>
              <a:t>For each element </a:t>
            </a:r>
            <a:r>
              <a:rPr lang="en-US" altLang="el-GR" sz="2400" i="1" dirty="0" err="1"/>
              <a:t>e</a:t>
            </a:r>
            <a:r>
              <a:rPr lang="en-US" altLang="el-GR" sz="2400" i="1" baseline="-25000" dirty="0" err="1"/>
              <a:t>j</a:t>
            </a:r>
            <a:r>
              <a:rPr lang="en-US" altLang="el-GR" sz="2400" i="1" dirty="0"/>
              <a:t> </a:t>
            </a:r>
            <a:r>
              <a:rPr lang="en-US" altLang="el-GR" sz="2400" dirty="0"/>
              <a:t>in </a:t>
            </a:r>
            <a:r>
              <a:rPr lang="en-US" altLang="el-GR" sz="2400" i="1" dirty="0"/>
              <a:t>g</a:t>
            </a:r>
            <a:r>
              <a:rPr lang="en-US" altLang="el-GR" sz="2400" i="1" baseline="-25000" dirty="0"/>
              <a:t>2</a:t>
            </a:r>
            <a:r>
              <a:rPr lang="en-US" altLang="el-GR" sz="2400" dirty="0"/>
              <a:t>, find an element </a:t>
            </a:r>
            <a:r>
              <a:rPr lang="en-US" altLang="el-GR" sz="2400" i="1" dirty="0" err="1"/>
              <a:t>e</a:t>
            </a:r>
            <a:r>
              <a:rPr lang="en-US" altLang="el-GR" sz="2400" i="1" baseline="-25000" dirty="0" err="1"/>
              <a:t>i</a:t>
            </a:r>
            <a:r>
              <a:rPr lang="en-US" altLang="el-GR" sz="2400" dirty="0"/>
              <a:t> in </a:t>
            </a:r>
            <a:r>
              <a:rPr lang="en-US" altLang="el-GR" sz="2400" i="1" dirty="0"/>
              <a:t>g</a:t>
            </a:r>
            <a:r>
              <a:rPr lang="en-US" altLang="el-GR" sz="2400" i="1" baseline="-25000" dirty="0"/>
              <a:t>1</a:t>
            </a:r>
            <a:r>
              <a:rPr lang="en-US" altLang="el-GR" sz="2400" dirty="0"/>
              <a:t> with the </a:t>
            </a:r>
            <a:r>
              <a:rPr lang="en-US" altLang="el-GR" sz="2400" dirty="0">
                <a:solidFill>
                  <a:srgbClr val="C00000"/>
                </a:solidFill>
              </a:rPr>
              <a:t>highest </a:t>
            </a:r>
            <a:r>
              <a:rPr lang="en-US" altLang="el-GR" sz="2400" dirty="0"/>
              <a:t>element-level similarity </a:t>
            </a:r>
            <a:r>
              <a:rPr lang="en-US" altLang="el-GR" sz="2400" dirty="0">
                <a:sym typeface="Wingdings" panose="05000000000000000000" pitchFamily="2" charset="2"/>
              </a:rPr>
              <a:t> </a:t>
            </a:r>
            <a:r>
              <a:rPr lang="en-US" altLang="el-GR" sz="2400" b="1" dirty="0">
                <a:solidFill>
                  <a:srgbClr val="0000CC"/>
                </a:solidFill>
                <a:sym typeface="Wingdings" panose="05000000000000000000" pitchFamily="2" charset="2"/>
              </a:rPr>
              <a:t>S</a:t>
            </a:r>
            <a:r>
              <a:rPr lang="en-US" altLang="el-GR" sz="2400" b="1" baseline="-25000" dirty="0">
                <a:solidFill>
                  <a:srgbClr val="0000CC"/>
                </a:solidFill>
                <a:sym typeface="Wingdings" panose="05000000000000000000" pitchFamily="2" charset="2"/>
              </a:rPr>
              <a:t>2</a:t>
            </a:r>
            <a:endParaRPr lang="en-US" altLang="el-GR" sz="2400" b="1" baseline="-25000" dirty="0">
              <a:solidFill>
                <a:srgbClr val="0000CC"/>
              </a:solidFill>
            </a:endParaRPr>
          </a:p>
          <a:p>
            <a:pPr lvl="1"/>
            <a:endParaRPr lang="en-US" altLang="el-GR" sz="2400" b="1" baseline="-25000" dirty="0">
              <a:solidFill>
                <a:srgbClr val="0000CC"/>
              </a:solidFill>
            </a:endParaRPr>
          </a:p>
        </p:txBody>
      </p:sp>
      <p:sp>
        <p:nvSpPr>
          <p:cNvPr id="2" name="Footer Placeholder 1"/>
          <p:cNvSpPr>
            <a:spLocks noGrp="1"/>
          </p:cNvSpPr>
          <p:nvPr>
            <p:ph type="ftr" sz="quarter" idx="11"/>
          </p:nvPr>
        </p:nvSpPr>
        <p:spPr/>
        <p:txBody>
          <a:bodyPr/>
          <a:lstStyle/>
          <a:p>
            <a:r>
              <a:rPr lang="pt-BR" smtClean="0"/>
              <a:t>Papadakis &amp; Palpanas, WWW 2018, April 2018</a:t>
            </a:r>
            <a:endParaRPr lang="el-GR" dirty="0"/>
          </a:p>
        </p:txBody>
      </p:sp>
      <p:sp>
        <p:nvSpPr>
          <p:cNvPr id="6"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a:solidFill>
                  <a:schemeClr val="tx1"/>
                </a:solidFill>
              </a:rPr>
              <a:t>Dongwon</a:t>
            </a:r>
            <a:r>
              <a:rPr lang="en-US" sz="1400" b="1" dirty="0">
                <a:solidFill>
                  <a:schemeClr val="tx1"/>
                </a:solidFill>
              </a:rPr>
              <a:t> Lee</a:t>
            </a:r>
          </a:p>
        </p:txBody>
      </p:sp>
    </p:spTree>
    <p:extLst>
      <p:ext uri="{BB962C8B-B14F-4D97-AF65-F5344CB8AC3E}">
        <p14:creationId xmlns:p14="http://schemas.microsoft.com/office/powerpoint/2010/main" val="381731217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Θέση υποσέλιδου 13"/>
          <p:cNvSpPr>
            <a:spLocks noGrp="1"/>
          </p:cNvSpPr>
          <p:nvPr>
            <p:ph type="ftr" sz="quarter" idx="11"/>
          </p:nvPr>
        </p:nvSpPr>
        <p:spPr>
          <a:xfrm>
            <a:off x="3126309" y="6559550"/>
            <a:ext cx="3320008" cy="320675"/>
          </a:xfrm>
        </p:spPr>
        <p:txBody>
          <a:bodyPr/>
          <a:lstStyle/>
          <a:p>
            <a:r>
              <a:rPr lang="pt-BR" dirty="0"/>
              <a:t>Papadakis &amp; Palpanas, WWW 2018, April 2018</a:t>
            </a:r>
            <a:endParaRPr lang="el-GR" dirty="0"/>
          </a:p>
        </p:txBody>
      </p:sp>
      <p:sp>
        <p:nvSpPr>
          <p:cNvPr id="15" name="Θέση αριθμού διαφάνειας 14"/>
          <p:cNvSpPr>
            <a:spLocks noGrp="1"/>
          </p:cNvSpPr>
          <p:nvPr>
            <p:ph type="sldNum" sz="quarter" idx="12"/>
          </p:nvPr>
        </p:nvSpPr>
        <p:spPr/>
        <p:txBody>
          <a:bodyPr/>
          <a:lstStyle/>
          <a:p>
            <a:endParaRPr lang="en-US" altLang="ko-KR"/>
          </a:p>
          <a:p>
            <a:fld id="{4296C33B-711A-4D9E-882C-0E53CF6BE4D2}" type="slidenum">
              <a:rPr lang="en-US" altLang="ko-KR" sz="1000"/>
              <a:pPr/>
              <a:t>174</a:t>
            </a:fld>
            <a:endParaRPr lang="en-US" altLang="ko-KR" sz="1000"/>
          </a:p>
        </p:txBody>
      </p:sp>
      <p:sp>
        <p:nvSpPr>
          <p:cNvPr id="1320962" name="Oval 2"/>
          <p:cNvSpPr>
            <a:spLocks noChangeArrowheads="1"/>
          </p:cNvSpPr>
          <p:nvPr>
            <p:custDataLst>
              <p:tags r:id="rId2"/>
            </p:custDataLst>
          </p:nvPr>
        </p:nvSpPr>
        <p:spPr bwMode="auto">
          <a:xfrm>
            <a:off x="4211638" y="1628775"/>
            <a:ext cx="574675" cy="504825"/>
          </a:xfrm>
          <a:prstGeom prst="ellipse">
            <a:avLst/>
          </a:prstGeom>
          <a:solidFill>
            <a:srgbClr val="00FF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20963" name="Oval 3"/>
          <p:cNvSpPr>
            <a:spLocks noChangeArrowheads="1"/>
          </p:cNvSpPr>
          <p:nvPr>
            <p:custDataLst>
              <p:tags r:id="rId3"/>
            </p:custDataLst>
          </p:nvPr>
        </p:nvSpPr>
        <p:spPr bwMode="auto">
          <a:xfrm>
            <a:off x="3492500" y="1268413"/>
            <a:ext cx="287338" cy="360362"/>
          </a:xfrm>
          <a:prstGeom prst="ellipse">
            <a:avLst/>
          </a:prstGeom>
          <a:solidFill>
            <a:srgbClr val="00FF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20964" name="Rectangle 4"/>
          <p:cNvSpPr>
            <a:spLocks noChangeArrowheads="1"/>
          </p:cNvSpPr>
          <p:nvPr>
            <p:custDataLst>
              <p:tags r:id="rId4"/>
            </p:custDataLst>
          </p:nvPr>
        </p:nvSpPr>
        <p:spPr bwMode="auto">
          <a:xfrm>
            <a:off x="611188" y="2276475"/>
            <a:ext cx="7777162" cy="3744913"/>
          </a:xfrm>
          <a:prstGeom prst="rect">
            <a:avLst/>
          </a:prstGeom>
          <a:noFill/>
          <a:ln w="9525" algn="ctr">
            <a:solidFill>
              <a:schemeClr val="tx1"/>
            </a:solidFill>
            <a:miter lim="800000"/>
            <a:headEnd/>
            <a:tailEnd/>
          </a:ln>
          <a:effectLst/>
          <a:extLst/>
        </p:spPr>
        <p:txBody>
          <a:bodyPr wrap="none" anchor="ctr"/>
          <a:lstStyle/>
          <a:p>
            <a:endParaRPr lang="el-GR"/>
          </a:p>
        </p:txBody>
      </p:sp>
      <p:sp>
        <p:nvSpPr>
          <p:cNvPr id="1320965" name="Rectangle 5"/>
          <p:cNvSpPr>
            <a:spLocks noGrp="1" noChangeArrowheads="1"/>
          </p:cNvSpPr>
          <p:nvPr>
            <p:ph type="title"/>
            <p:custDataLst>
              <p:tags r:id="rId5"/>
            </p:custDataLst>
          </p:nvPr>
        </p:nvSpPr>
        <p:spPr>
          <a:xfrm>
            <a:off x="0" y="57944"/>
            <a:ext cx="9144000" cy="714375"/>
          </a:xfrm>
        </p:spPr>
        <p:txBody>
          <a:bodyPr>
            <a:normAutofit fontScale="90000"/>
          </a:bodyPr>
          <a:lstStyle/>
          <a:p>
            <a:r>
              <a:rPr lang="en-US" altLang="el-GR" dirty="0"/>
              <a:t>Upper/Lower Bounds</a:t>
            </a:r>
          </a:p>
        </p:txBody>
      </p:sp>
      <p:sp>
        <p:nvSpPr>
          <p:cNvPr id="1320966" name="Oval 6"/>
          <p:cNvSpPr>
            <a:spLocks noChangeArrowheads="1"/>
          </p:cNvSpPr>
          <p:nvPr>
            <p:custDataLst>
              <p:tags r:id="rId6"/>
            </p:custDataLst>
          </p:nvPr>
        </p:nvSpPr>
        <p:spPr bwMode="auto">
          <a:xfrm>
            <a:off x="5618163" y="3254375"/>
            <a:ext cx="1735137" cy="746125"/>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20967" name="Oval 7"/>
          <p:cNvSpPr>
            <a:spLocks noChangeArrowheads="1"/>
          </p:cNvSpPr>
          <p:nvPr>
            <p:custDataLst>
              <p:tags r:id="rId7"/>
            </p:custDataLst>
          </p:nvPr>
        </p:nvSpPr>
        <p:spPr bwMode="auto">
          <a:xfrm>
            <a:off x="4987925" y="2671763"/>
            <a:ext cx="866775" cy="746125"/>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20968" name="Oval 8"/>
          <p:cNvSpPr>
            <a:spLocks noChangeArrowheads="1"/>
          </p:cNvSpPr>
          <p:nvPr>
            <p:custDataLst>
              <p:tags r:id="rId8"/>
            </p:custDataLst>
          </p:nvPr>
        </p:nvSpPr>
        <p:spPr bwMode="auto">
          <a:xfrm>
            <a:off x="5618163" y="4986338"/>
            <a:ext cx="1735137" cy="747712"/>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20969" name="Oval 9"/>
          <p:cNvSpPr>
            <a:spLocks noChangeArrowheads="1"/>
          </p:cNvSpPr>
          <p:nvPr>
            <p:custDataLst>
              <p:tags r:id="rId9"/>
            </p:custDataLst>
          </p:nvPr>
        </p:nvSpPr>
        <p:spPr bwMode="auto">
          <a:xfrm>
            <a:off x="4987925" y="4405313"/>
            <a:ext cx="866775" cy="746125"/>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aphicFrame>
        <p:nvGraphicFramePr>
          <p:cNvPr id="1320970" name="Object 10"/>
          <p:cNvGraphicFramePr>
            <a:graphicFrameLocks noGrp="1" noChangeAspect="1"/>
          </p:cNvGraphicFramePr>
          <p:nvPr>
            <p:ph sz="half" idx="1"/>
            <p:custDataLst>
              <p:tags r:id="rId10"/>
            </p:custDataLst>
          </p:nvPr>
        </p:nvGraphicFramePr>
        <p:xfrm>
          <a:off x="1116013" y="2554288"/>
          <a:ext cx="6757987" cy="1404937"/>
        </p:xfrm>
        <a:graphic>
          <a:graphicData uri="http://schemas.openxmlformats.org/presentationml/2006/ole">
            <mc:AlternateContent xmlns:mc="http://schemas.openxmlformats.org/markup-compatibility/2006">
              <mc:Choice xmlns:v="urn:schemas-microsoft-com:vml" Requires="v">
                <p:oleObj spid="_x0000_s17728" name="Equation" r:id="rId15" imgW="2641320" imgH="520560" progId="Equation.3">
                  <p:embed/>
                </p:oleObj>
              </mc:Choice>
              <mc:Fallback>
                <p:oleObj name="Equation" r:id="rId15" imgW="2641320" imgH="52056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6013" y="2554288"/>
                        <a:ext cx="6757987" cy="1404937"/>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20971" name="Object 11"/>
          <p:cNvGraphicFramePr>
            <a:graphicFrameLocks noGrp="1" noChangeAspect="1"/>
          </p:cNvGraphicFramePr>
          <p:nvPr>
            <p:ph sz="quarter" idx="2"/>
            <p:custDataLst>
              <p:tags r:id="rId11"/>
            </p:custDataLst>
          </p:nvPr>
        </p:nvGraphicFramePr>
        <p:xfrm>
          <a:off x="1127125" y="4287838"/>
          <a:ext cx="6757988" cy="1403350"/>
        </p:xfrm>
        <a:graphic>
          <a:graphicData uri="http://schemas.openxmlformats.org/presentationml/2006/ole">
            <mc:AlternateContent xmlns:mc="http://schemas.openxmlformats.org/markup-compatibility/2006">
              <mc:Choice xmlns:v="urn:schemas-microsoft-com:vml" Requires="v">
                <p:oleObj spid="_x0000_s17729" name="Equation" r:id="rId17" imgW="2641320" imgH="520560" progId="Equation.3">
                  <p:embed/>
                </p:oleObj>
              </mc:Choice>
              <mc:Fallback>
                <p:oleObj name="Equation" r:id="rId17" imgW="2641320" imgH="52056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27125" y="4287838"/>
                        <a:ext cx="6757988" cy="14033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20972" name="Object 12"/>
          <p:cNvGraphicFramePr>
            <a:graphicFrameLocks noGrp="1" noChangeAspect="1"/>
          </p:cNvGraphicFramePr>
          <p:nvPr>
            <p:ph sz="quarter" idx="3"/>
            <p:custDataLst>
              <p:tags r:id="rId12"/>
            </p:custDataLst>
          </p:nvPr>
        </p:nvGraphicFramePr>
        <p:xfrm>
          <a:off x="179388" y="1052513"/>
          <a:ext cx="5256212" cy="1089025"/>
        </p:xfrm>
        <a:graphic>
          <a:graphicData uri="http://schemas.openxmlformats.org/presentationml/2006/ole">
            <mc:AlternateContent xmlns:mc="http://schemas.openxmlformats.org/markup-compatibility/2006">
              <mc:Choice xmlns:v="urn:schemas-microsoft-com:vml" Requires="v">
                <p:oleObj spid="_x0000_s17730" name="Equation" r:id="rId19" imgW="2514600" imgH="520560" progId="Equation.3">
                  <p:embed/>
                </p:oleObj>
              </mc:Choice>
              <mc:Fallback>
                <p:oleObj name="Equation" r:id="rId19" imgW="2514600" imgH="52056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9388" y="1052513"/>
                        <a:ext cx="5256212" cy="108902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a:solidFill>
                  <a:schemeClr val="tx1"/>
                </a:solidFill>
              </a:rPr>
              <a:t>Dongwon</a:t>
            </a:r>
            <a:r>
              <a:rPr lang="en-US" sz="1400" b="1" dirty="0">
                <a:solidFill>
                  <a:schemeClr val="tx1"/>
                </a:solidFill>
              </a:rPr>
              <a:t> Lee</a:t>
            </a:r>
          </a:p>
        </p:txBody>
      </p:sp>
    </p:spTree>
    <p:extLst>
      <p:ext uri="{BB962C8B-B14F-4D97-AF65-F5344CB8AC3E}">
        <p14:creationId xmlns:p14="http://schemas.microsoft.com/office/powerpoint/2010/main" val="487966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09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320962"/>
                                        </p:tgtEl>
                                        <p:attrNameLst>
                                          <p:attrName>style.visibility</p:attrName>
                                        </p:attrNameLst>
                                      </p:cBhvr>
                                      <p:to>
                                        <p:strVal val="visible"/>
                                      </p:to>
                                    </p:set>
                                    <p:animEffect transition="in" filter="dissolve">
                                      <p:cBhvr>
                                        <p:cTn id="11" dur="500"/>
                                        <p:tgtEl>
                                          <p:spTgt spid="1320962"/>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320963"/>
                                        </p:tgtEl>
                                        <p:attrNameLst>
                                          <p:attrName>style.visibility</p:attrName>
                                        </p:attrNameLst>
                                      </p:cBhvr>
                                      <p:to>
                                        <p:strVal val="visible"/>
                                      </p:to>
                                    </p:set>
                                    <p:animEffect transition="in" filter="dissolve">
                                      <p:cBhvr>
                                        <p:cTn id="14" dur="500"/>
                                        <p:tgtEl>
                                          <p:spTgt spid="132096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209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209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209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209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209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209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20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62" grpId="0" animBg="1"/>
      <p:bldP spid="1320963" grpId="0" animBg="1"/>
      <p:bldP spid="1320964" grpId="0" animBg="1"/>
      <p:bldP spid="1320966" grpId="0" animBg="1"/>
      <p:bldP spid="1320967" grpId="0" animBg="1"/>
      <p:bldP spid="1320968" grpId="0" animBg="1"/>
      <p:bldP spid="1320969"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Θέση υποσέλιδου 10"/>
          <p:cNvSpPr>
            <a:spLocks noGrp="1"/>
          </p:cNvSpPr>
          <p:nvPr>
            <p:ph type="ftr" sz="quarter" idx="11"/>
          </p:nvPr>
        </p:nvSpPr>
        <p:spPr/>
        <p:txBody>
          <a:bodyPr/>
          <a:lstStyle/>
          <a:p>
            <a:r>
              <a:rPr lang="pt-BR" dirty="0"/>
              <a:t>Papadakis &amp; Palpanas, WWW 2018, April 2018</a:t>
            </a:r>
            <a:endParaRPr lang="el-GR" dirty="0"/>
          </a:p>
        </p:txBody>
      </p:sp>
      <p:sp>
        <p:nvSpPr>
          <p:cNvPr id="12" name="Θέση αριθμού διαφάνειας 11"/>
          <p:cNvSpPr>
            <a:spLocks noGrp="1"/>
          </p:cNvSpPr>
          <p:nvPr>
            <p:ph type="sldNum" sz="quarter" idx="12"/>
          </p:nvPr>
        </p:nvSpPr>
        <p:spPr/>
        <p:txBody>
          <a:bodyPr/>
          <a:lstStyle/>
          <a:p>
            <a:endParaRPr lang="en-US" altLang="ko-KR"/>
          </a:p>
          <a:p>
            <a:fld id="{8CBB6614-6661-4F48-AB72-2C95083A27C6}" type="slidenum">
              <a:rPr lang="en-US" altLang="ko-KR" sz="1000"/>
              <a:pPr/>
              <a:t>175</a:t>
            </a:fld>
            <a:endParaRPr lang="en-US" altLang="ko-KR" sz="1000"/>
          </a:p>
        </p:txBody>
      </p:sp>
      <p:sp>
        <p:nvSpPr>
          <p:cNvPr id="1321986" name="Rectangle 2"/>
          <p:cNvSpPr>
            <a:spLocks noGrp="1" noChangeArrowheads="1"/>
          </p:cNvSpPr>
          <p:nvPr>
            <p:ph type="title"/>
            <p:custDataLst>
              <p:tags r:id="rId2"/>
            </p:custDataLst>
          </p:nvPr>
        </p:nvSpPr>
        <p:spPr>
          <a:xfrm>
            <a:off x="0" y="97931"/>
            <a:ext cx="9144000" cy="843458"/>
          </a:xfrm>
        </p:spPr>
        <p:txBody>
          <a:bodyPr/>
          <a:lstStyle/>
          <a:p>
            <a:r>
              <a:rPr lang="en-US" altLang="el-GR" dirty="0"/>
              <a:t>Theorem &amp; Algorithm</a:t>
            </a:r>
          </a:p>
        </p:txBody>
      </p:sp>
      <p:sp>
        <p:nvSpPr>
          <p:cNvPr id="1321987" name="Rectangle 3"/>
          <p:cNvSpPr>
            <a:spLocks noGrp="1" noChangeArrowheads="1"/>
          </p:cNvSpPr>
          <p:nvPr>
            <p:ph type="body" idx="1"/>
            <p:custDataLst>
              <p:tags r:id="rId3"/>
            </p:custDataLst>
          </p:nvPr>
        </p:nvSpPr>
        <p:spPr>
          <a:xfrm>
            <a:off x="457200" y="4221163"/>
            <a:ext cx="8229600" cy="2016125"/>
          </a:xfrm>
        </p:spPr>
        <p:txBody>
          <a:bodyPr/>
          <a:lstStyle/>
          <a:p>
            <a:r>
              <a:rPr lang="en-US" altLang="el-GR" sz="2800" b="1" dirty="0">
                <a:solidFill>
                  <a:srgbClr val="FF3300"/>
                </a:solidFill>
              </a:rPr>
              <a:t>ELSE IF</a:t>
            </a:r>
            <a:r>
              <a:rPr lang="en-US" altLang="el-GR" sz="2800" dirty="0"/>
              <a:t> LB(g</a:t>
            </a:r>
            <a:r>
              <a:rPr lang="en-US" altLang="el-GR" sz="2800" baseline="-25000" dirty="0"/>
              <a:t>1</a:t>
            </a:r>
            <a:r>
              <a:rPr lang="en-US" altLang="el-GR" sz="2800" dirty="0"/>
              <a:t>,g</a:t>
            </a:r>
            <a:r>
              <a:rPr lang="en-US" altLang="el-GR" sz="2800" baseline="-25000" dirty="0"/>
              <a:t>2</a:t>
            </a:r>
            <a:r>
              <a:rPr lang="en-US" altLang="el-GR" sz="2800" dirty="0"/>
              <a:t>) </a:t>
            </a:r>
            <a:r>
              <a:rPr lang="en-US" altLang="el-GR" sz="2800" dirty="0">
                <a:cs typeface="Arial" panose="020B0604020202020204" pitchFamily="34" charset="0"/>
              </a:rPr>
              <a:t>≥ </a:t>
            </a:r>
            <a:r>
              <a:rPr lang="el-GR" altLang="el-GR" sz="2800" dirty="0">
                <a:cs typeface="Arial" panose="020B0604020202020204" pitchFamily="34" charset="0"/>
              </a:rPr>
              <a:t>θ</a:t>
            </a:r>
            <a:r>
              <a:rPr lang="en-US" altLang="el-GR" sz="2800" dirty="0">
                <a:cs typeface="Arial" panose="020B0604020202020204" pitchFamily="34" charset="0"/>
              </a:rPr>
              <a:t> → </a:t>
            </a:r>
            <a:r>
              <a:rPr lang="en-US" altLang="el-GR" sz="2800" dirty="0"/>
              <a:t>BM(g</a:t>
            </a:r>
            <a:r>
              <a:rPr lang="en-US" altLang="el-GR" sz="2800" baseline="-25000" dirty="0"/>
              <a:t>1</a:t>
            </a:r>
            <a:r>
              <a:rPr lang="en-US" altLang="el-GR" sz="2800" dirty="0"/>
              <a:t>,g</a:t>
            </a:r>
            <a:r>
              <a:rPr lang="en-US" altLang="el-GR" sz="2800" baseline="-25000" dirty="0"/>
              <a:t>2</a:t>
            </a:r>
            <a:r>
              <a:rPr lang="en-US" altLang="el-GR" sz="2800" dirty="0"/>
              <a:t>) </a:t>
            </a:r>
            <a:r>
              <a:rPr lang="en-US" altLang="el-GR" sz="2800" dirty="0">
                <a:cs typeface="Arial" panose="020B0604020202020204" pitchFamily="34" charset="0"/>
              </a:rPr>
              <a:t>≥ </a:t>
            </a:r>
            <a:r>
              <a:rPr lang="el-GR" altLang="el-GR" sz="2800" dirty="0">
                <a:cs typeface="Arial" panose="020B0604020202020204" pitchFamily="34" charset="0"/>
              </a:rPr>
              <a:t>θ</a:t>
            </a:r>
            <a:r>
              <a:rPr lang="en-US" altLang="el-GR" sz="2800" dirty="0">
                <a:cs typeface="Arial" panose="020B0604020202020204" pitchFamily="34" charset="0"/>
              </a:rPr>
              <a:t> → </a:t>
            </a:r>
            <a:r>
              <a:rPr lang="en-US" altLang="el-GR" sz="2800" dirty="0"/>
              <a:t>g</a:t>
            </a:r>
            <a:r>
              <a:rPr lang="en-US" altLang="el-GR" sz="2800" baseline="-25000" dirty="0"/>
              <a:t>1</a:t>
            </a:r>
            <a:r>
              <a:rPr lang="en-US" altLang="el-GR" sz="2800" dirty="0">
                <a:cs typeface="Arial" panose="020B0604020202020204" pitchFamily="34" charset="0"/>
              </a:rPr>
              <a:t>≈ </a:t>
            </a:r>
            <a:r>
              <a:rPr lang="en-US" altLang="el-GR" sz="2800" dirty="0"/>
              <a:t>g</a:t>
            </a:r>
            <a:r>
              <a:rPr lang="en-US" altLang="el-GR" sz="2800" baseline="-25000" dirty="0"/>
              <a:t>2</a:t>
            </a:r>
          </a:p>
          <a:p>
            <a:r>
              <a:rPr lang="en-US" altLang="el-GR" sz="2800" b="1" dirty="0">
                <a:solidFill>
                  <a:srgbClr val="FF3300"/>
                </a:solidFill>
              </a:rPr>
              <a:t>ELSE</a:t>
            </a:r>
            <a:r>
              <a:rPr lang="en-US" altLang="el-GR" sz="2800" dirty="0"/>
              <a:t>, compute BM(g</a:t>
            </a:r>
            <a:r>
              <a:rPr lang="en-US" altLang="el-GR" sz="2800" baseline="-25000" dirty="0"/>
              <a:t>1</a:t>
            </a:r>
            <a:r>
              <a:rPr lang="en-US" altLang="el-GR" sz="2800" dirty="0"/>
              <a:t>,g</a:t>
            </a:r>
            <a:r>
              <a:rPr lang="en-US" altLang="el-GR" sz="2800" baseline="-25000" dirty="0"/>
              <a:t>2</a:t>
            </a:r>
            <a:r>
              <a:rPr lang="en-US" altLang="el-GR" sz="2800" dirty="0"/>
              <a:t>)</a:t>
            </a:r>
          </a:p>
        </p:txBody>
      </p:sp>
      <p:sp>
        <p:nvSpPr>
          <p:cNvPr id="1321988" name="Rectangle 4"/>
          <p:cNvSpPr>
            <a:spLocks noChangeArrowheads="1"/>
          </p:cNvSpPr>
          <p:nvPr>
            <p:custDataLst>
              <p:tags r:id="rId4"/>
            </p:custDataLst>
          </p:nvPr>
        </p:nvSpPr>
        <p:spPr bwMode="auto">
          <a:xfrm>
            <a:off x="446088" y="2205038"/>
            <a:ext cx="8229600" cy="143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lr>
                <a:srgbClr val="660033"/>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lgn="l">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lgn="l">
              <a:spcBef>
                <a:spcPct val="20000"/>
              </a:spcBef>
              <a:buClr>
                <a:schemeClr val="accent1"/>
              </a:buClr>
              <a:buSzPct val="70000"/>
              <a:buFont typeface="Wingdings" panose="05000000000000000000" pitchFamily="2" charset="2"/>
              <a:defRPr sz="2300">
                <a:solidFill>
                  <a:schemeClr val="tx1"/>
                </a:solidFill>
                <a:latin typeface="Arial" panose="020B0604020202020204" pitchFamily="34" charset="0"/>
              </a:defRPr>
            </a:lvl3pPr>
            <a:lvl4pPr marL="1600200" indent="-228600" algn="l">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lgn="l">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r>
              <a:rPr lang="en-US" altLang="el-GR" sz="2800" dirty="0">
                <a:solidFill>
                  <a:srgbClr val="FF3300"/>
                </a:solidFill>
              </a:rPr>
              <a:t>IF</a:t>
            </a:r>
            <a:r>
              <a:rPr lang="en-US" altLang="el-GR" sz="2800" b="0" dirty="0"/>
              <a:t> UB(g</a:t>
            </a:r>
            <a:r>
              <a:rPr lang="en-US" altLang="el-GR" sz="2800" b="0" baseline="-25000" dirty="0"/>
              <a:t>1</a:t>
            </a:r>
            <a:r>
              <a:rPr lang="en-US" altLang="el-GR" sz="2800" b="0" dirty="0"/>
              <a:t>,g</a:t>
            </a:r>
            <a:r>
              <a:rPr lang="en-US" altLang="el-GR" sz="2800" b="0" baseline="-25000" dirty="0"/>
              <a:t>2</a:t>
            </a:r>
            <a:r>
              <a:rPr lang="en-US" altLang="el-GR" sz="2800" b="0" dirty="0"/>
              <a:t>) &lt; </a:t>
            </a:r>
            <a:r>
              <a:rPr lang="el-GR" altLang="el-GR" sz="2800" b="0" dirty="0">
                <a:cs typeface="Arial" panose="020B0604020202020204" pitchFamily="34" charset="0"/>
              </a:rPr>
              <a:t>θ</a:t>
            </a:r>
            <a:r>
              <a:rPr lang="en-US" altLang="el-GR" sz="2800" b="0" dirty="0">
                <a:cs typeface="Arial" panose="020B0604020202020204" pitchFamily="34" charset="0"/>
              </a:rPr>
              <a:t> → </a:t>
            </a:r>
            <a:r>
              <a:rPr lang="en-US" altLang="el-GR" sz="2800" b="0" dirty="0"/>
              <a:t>BM(g</a:t>
            </a:r>
            <a:r>
              <a:rPr lang="en-US" altLang="el-GR" sz="2800" b="0" baseline="-25000" dirty="0"/>
              <a:t>1</a:t>
            </a:r>
            <a:r>
              <a:rPr lang="en-US" altLang="el-GR" sz="2800" b="0" dirty="0"/>
              <a:t>,g</a:t>
            </a:r>
            <a:r>
              <a:rPr lang="en-US" altLang="el-GR" sz="2800" b="0" baseline="-25000" dirty="0"/>
              <a:t>2</a:t>
            </a:r>
            <a:r>
              <a:rPr lang="en-US" altLang="el-GR" sz="2800" b="0" dirty="0"/>
              <a:t>) &lt; </a:t>
            </a:r>
            <a:r>
              <a:rPr lang="el-GR" altLang="el-GR" sz="2800" b="0" dirty="0">
                <a:cs typeface="Arial" panose="020B0604020202020204" pitchFamily="34" charset="0"/>
              </a:rPr>
              <a:t>θ</a:t>
            </a:r>
            <a:r>
              <a:rPr lang="en-US" altLang="el-GR" sz="2800" b="0" dirty="0">
                <a:cs typeface="Arial" panose="020B0604020202020204" pitchFamily="34" charset="0"/>
              </a:rPr>
              <a:t> → </a:t>
            </a:r>
            <a:r>
              <a:rPr lang="en-US" altLang="el-GR" sz="2800" b="0" dirty="0"/>
              <a:t>g</a:t>
            </a:r>
            <a:r>
              <a:rPr lang="en-US" altLang="el-GR" sz="2800" b="0" baseline="-25000" dirty="0"/>
              <a:t>1 </a:t>
            </a:r>
            <a:r>
              <a:rPr lang="en-US" altLang="el-GR" sz="2800" b="0" dirty="0">
                <a:cs typeface="Arial" panose="020B0604020202020204" pitchFamily="34" charset="0"/>
              </a:rPr>
              <a:t>≠</a:t>
            </a:r>
            <a:r>
              <a:rPr lang="en-US" altLang="el-GR" sz="2800" b="0" dirty="0"/>
              <a:t> g</a:t>
            </a:r>
            <a:r>
              <a:rPr lang="en-US" altLang="el-GR" sz="2800" b="0" baseline="-25000" dirty="0"/>
              <a:t>2</a:t>
            </a:r>
            <a:endParaRPr lang="en-US" altLang="el-GR" sz="2800" b="0" dirty="0"/>
          </a:p>
        </p:txBody>
      </p:sp>
      <p:graphicFrame>
        <p:nvGraphicFramePr>
          <p:cNvPr id="1321989" name="Object 5"/>
          <p:cNvGraphicFramePr>
            <a:graphicFrameLocks noChangeAspect="1"/>
          </p:cNvGraphicFramePr>
          <p:nvPr>
            <p:custDataLst>
              <p:tags r:id="rId5"/>
            </p:custDataLst>
            <p:extLst>
              <p:ext uri="{D42A27DB-BD31-4B8C-83A1-F6EECF244321}">
                <p14:modId xmlns:p14="http://schemas.microsoft.com/office/powerpoint/2010/main" val="2608369137"/>
              </p:ext>
            </p:extLst>
          </p:nvPr>
        </p:nvGraphicFramePr>
        <p:xfrm>
          <a:off x="2555776" y="3250961"/>
          <a:ext cx="4721324" cy="586346"/>
        </p:xfrm>
        <a:graphic>
          <a:graphicData uri="http://schemas.openxmlformats.org/presentationml/2006/ole">
            <mc:AlternateContent xmlns:mc="http://schemas.openxmlformats.org/markup-compatibility/2006">
              <mc:Choice xmlns:v="urn:schemas-microsoft-com:vml" Requires="v">
                <p:oleObj spid="_x0000_s18646" name="Equation" r:id="rId12" imgW="1942920" imgH="241200" progId="Equation.3">
                  <p:embed/>
                </p:oleObj>
              </mc:Choice>
              <mc:Fallback>
                <p:oleObj name="Equation" r:id="rId12" imgW="1942920" imgH="241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55776" y="3250961"/>
                        <a:ext cx="4721324" cy="586346"/>
                      </a:xfrm>
                      <a:prstGeom prst="rect">
                        <a:avLst/>
                      </a:prstGeom>
                      <a:noFill/>
                      <a:ln w="9525">
                        <a:solidFill>
                          <a:schemeClr val="tx1"/>
                        </a:solidFill>
                        <a:miter lim="800000"/>
                        <a:headEnd/>
                        <a:tailEnd/>
                      </a:ln>
                      <a:effectLst/>
                      <a:extLst/>
                    </p:spPr>
                  </p:pic>
                </p:oleObj>
              </mc:Fallback>
            </mc:AlternateContent>
          </a:graphicData>
        </a:graphic>
      </p:graphicFrame>
      <p:graphicFrame>
        <p:nvGraphicFramePr>
          <p:cNvPr id="1321990" name="Object 6"/>
          <p:cNvGraphicFramePr>
            <a:graphicFrameLocks noChangeAspect="1"/>
          </p:cNvGraphicFramePr>
          <p:nvPr>
            <p:custDataLst>
              <p:tags r:id="rId6"/>
            </p:custDataLst>
            <p:extLst>
              <p:ext uri="{D42A27DB-BD31-4B8C-83A1-F6EECF244321}">
                <p14:modId xmlns:p14="http://schemas.microsoft.com/office/powerpoint/2010/main" val="3677831566"/>
              </p:ext>
            </p:extLst>
          </p:nvPr>
        </p:nvGraphicFramePr>
        <p:xfrm>
          <a:off x="2555776" y="1322064"/>
          <a:ext cx="4751486" cy="589950"/>
        </p:xfrm>
        <a:graphic>
          <a:graphicData uri="http://schemas.openxmlformats.org/presentationml/2006/ole">
            <mc:AlternateContent xmlns:mc="http://schemas.openxmlformats.org/markup-compatibility/2006">
              <mc:Choice xmlns:v="urn:schemas-microsoft-com:vml" Requires="v">
                <p:oleObj spid="_x0000_s18647" name="Equation" r:id="rId14" imgW="1942920" imgH="241200" progId="Equation.3">
                  <p:embed/>
                </p:oleObj>
              </mc:Choice>
              <mc:Fallback>
                <p:oleObj name="Equation" r:id="rId14" imgW="1942920" imgH="2412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55776" y="1322064"/>
                        <a:ext cx="4751486" cy="589950"/>
                      </a:xfrm>
                      <a:prstGeom prst="rect">
                        <a:avLst/>
                      </a:prstGeom>
                      <a:noFill/>
                      <a:ln w="9525">
                        <a:solidFill>
                          <a:schemeClr val="tx1"/>
                        </a:solidFill>
                        <a:miter lim="800000"/>
                        <a:headEnd/>
                        <a:tailEnd/>
                      </a:ln>
                      <a:effectLst/>
                      <a:extLst/>
                    </p:spPr>
                  </p:pic>
                </p:oleObj>
              </mc:Fallback>
            </mc:AlternateContent>
          </a:graphicData>
        </a:graphic>
      </p:graphicFrame>
      <p:sp>
        <p:nvSpPr>
          <p:cNvPr id="1321991" name="Rectangle 7"/>
          <p:cNvSpPr>
            <a:spLocks noChangeArrowheads="1"/>
          </p:cNvSpPr>
          <p:nvPr>
            <p:custDataLst>
              <p:tags r:id="rId7"/>
            </p:custDataLst>
          </p:nvPr>
        </p:nvSpPr>
        <p:spPr bwMode="auto">
          <a:xfrm>
            <a:off x="5796136" y="5300663"/>
            <a:ext cx="3168477" cy="52322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l-GR" sz="2800" b="0" i="1">
                <a:solidFill>
                  <a:srgbClr val="FF3300"/>
                </a:solidFill>
              </a:rPr>
              <a:t>Goal: BM(g</a:t>
            </a:r>
            <a:r>
              <a:rPr lang="en-US" altLang="el-GR" sz="2800" b="0" i="1" baseline="-25000">
                <a:solidFill>
                  <a:srgbClr val="FF3300"/>
                </a:solidFill>
              </a:rPr>
              <a:t>1</a:t>
            </a:r>
            <a:r>
              <a:rPr lang="en-US" altLang="el-GR" sz="2800" b="0" i="1">
                <a:solidFill>
                  <a:srgbClr val="FF3300"/>
                </a:solidFill>
              </a:rPr>
              <a:t>,g</a:t>
            </a:r>
            <a:r>
              <a:rPr lang="en-US" altLang="el-GR" sz="2800" b="0" i="1" baseline="-25000">
                <a:solidFill>
                  <a:srgbClr val="FF3300"/>
                </a:solidFill>
              </a:rPr>
              <a:t>2</a:t>
            </a:r>
            <a:r>
              <a:rPr lang="en-US" altLang="el-GR" sz="2800" b="0" i="1">
                <a:solidFill>
                  <a:srgbClr val="FF3300"/>
                </a:solidFill>
              </a:rPr>
              <a:t>) </a:t>
            </a:r>
            <a:r>
              <a:rPr lang="en-US" altLang="el-GR" sz="2800" b="0">
                <a:solidFill>
                  <a:srgbClr val="FF3300"/>
                </a:solidFill>
              </a:rPr>
              <a:t>≥</a:t>
            </a:r>
            <a:r>
              <a:rPr lang="en-US" altLang="el-GR" sz="2800" b="0" i="1">
                <a:solidFill>
                  <a:srgbClr val="FF3300"/>
                </a:solidFill>
              </a:rPr>
              <a:t> </a:t>
            </a:r>
            <a:r>
              <a:rPr lang="el-GR" altLang="el-GR" sz="2800" b="0">
                <a:solidFill>
                  <a:srgbClr val="FF3300"/>
                </a:solidFill>
              </a:rPr>
              <a:t>θ</a:t>
            </a:r>
            <a:endParaRPr lang="en-US" altLang="el-GR" sz="2800" b="0">
              <a:solidFill>
                <a:srgbClr val="FF3300"/>
              </a:solidFill>
            </a:endParaRPr>
          </a:p>
        </p:txBody>
      </p:sp>
      <p:sp>
        <p:nvSpPr>
          <p:cNvPr id="1321992" name="Text Box 8"/>
          <p:cNvSpPr txBox="1">
            <a:spLocks noChangeArrowheads="1"/>
          </p:cNvSpPr>
          <p:nvPr>
            <p:custDataLst>
              <p:tags r:id="rId8"/>
            </p:custDataLst>
          </p:nvPr>
        </p:nvSpPr>
        <p:spPr bwMode="auto">
          <a:xfrm>
            <a:off x="7316788" y="1412875"/>
            <a:ext cx="1468437" cy="396875"/>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000"/>
              <a:t>Theorem 1</a:t>
            </a:r>
          </a:p>
        </p:txBody>
      </p:sp>
      <p:sp>
        <p:nvSpPr>
          <p:cNvPr id="1321993" name="Text Box 9"/>
          <p:cNvSpPr txBox="1">
            <a:spLocks noChangeArrowheads="1"/>
          </p:cNvSpPr>
          <p:nvPr>
            <p:custDataLst>
              <p:tags r:id="rId9"/>
            </p:custDataLst>
          </p:nvPr>
        </p:nvSpPr>
        <p:spPr bwMode="auto">
          <a:xfrm>
            <a:off x="7280275" y="3248025"/>
            <a:ext cx="1468438" cy="396875"/>
          </a:xfrm>
          <a:prstGeom prst="rect">
            <a:avLst/>
          </a:prstGeom>
          <a:noFill/>
          <a:ln>
            <a:noFill/>
          </a:ln>
          <a:effectLst/>
          <a:extLst>
            <a:ext uri="{909E8E84-426E-40DD-AFC4-6F175D3DCCD1}">
              <a14:hiddenFill xmlns:a14="http://schemas.microsoft.com/office/drawing/2010/main">
                <a:solidFill>
                  <a:srgbClr val="C0C0C0">
                    <a:alpha val="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l-GR" sz="2000"/>
              <a:t>Theorem 2</a:t>
            </a:r>
          </a:p>
        </p:txBody>
      </p:sp>
      <p:sp>
        <p:nvSpPr>
          <p:cNvPr id="13"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a:solidFill>
                  <a:schemeClr val="tx1"/>
                </a:solidFill>
              </a:rPr>
              <a:t>Dongwon</a:t>
            </a:r>
            <a:r>
              <a:rPr lang="en-US" sz="1400" b="1" dirty="0">
                <a:solidFill>
                  <a:schemeClr val="tx1"/>
                </a:solidFill>
              </a:rPr>
              <a:t> Lee</a:t>
            </a:r>
          </a:p>
        </p:txBody>
      </p:sp>
    </p:spTree>
    <p:extLst>
      <p:ext uri="{BB962C8B-B14F-4D97-AF65-F5344CB8AC3E}">
        <p14:creationId xmlns:p14="http://schemas.microsoft.com/office/powerpoint/2010/main" val="1181085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19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199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3219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219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321991"/>
                                        </p:tgtEl>
                                        <p:attrNameLst>
                                          <p:attrName>style.visibility</p:attrName>
                                        </p:attrNameLst>
                                      </p:cBhvr>
                                      <p:to>
                                        <p:strVal val="visible"/>
                                      </p:to>
                                    </p:set>
                                    <p:animEffect transition="in" filter="dissolve">
                                      <p:cBhvr>
                                        <p:cTn id="19" dur="500"/>
                                        <p:tgtEl>
                                          <p:spTgt spid="132199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2198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21987">
                                            <p:txEl>
                                              <p:pRg st="0" end="0"/>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219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987" grpId="0" build="p"/>
      <p:bldP spid="1321988" grpId="0"/>
      <p:bldP spid="1321991" grpId="0" animBg="1"/>
      <p:bldP spid="1321992" grpId="0"/>
      <p:bldP spid="1321993"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008112"/>
          </a:xfrm>
        </p:spPr>
        <p:txBody>
          <a:bodyPr>
            <a:normAutofit/>
          </a:bodyPr>
          <a:lstStyle/>
          <a:p>
            <a:r>
              <a:rPr lang="en-US" dirty="0" smtClean="0"/>
              <a:t>Iterative Approaches </a:t>
            </a:r>
            <a:r>
              <a:rPr lang="en-US" sz="2000" dirty="0" smtClean="0"/>
              <a:t>[</a:t>
            </a:r>
            <a:r>
              <a:rPr lang="en-US" sz="2000" dirty="0" err="1" smtClean="0"/>
              <a:t>Stefanidis</a:t>
            </a:r>
            <a:r>
              <a:rPr lang="en-US" sz="2000" dirty="0" smtClean="0"/>
              <a:t> et al., WWW 2014]</a:t>
            </a:r>
            <a:endParaRPr lang="en-US" sz="2000" dirty="0"/>
          </a:p>
        </p:txBody>
      </p:sp>
      <p:sp>
        <p:nvSpPr>
          <p:cNvPr id="3" name="Content Placeholder 2"/>
          <p:cNvSpPr>
            <a:spLocks noGrp="1"/>
          </p:cNvSpPr>
          <p:nvPr>
            <p:ph idx="1"/>
          </p:nvPr>
        </p:nvSpPr>
        <p:spPr>
          <a:xfrm>
            <a:off x="107504" y="1412776"/>
            <a:ext cx="8928992" cy="5184576"/>
          </a:xfrm>
        </p:spPr>
        <p:txBody>
          <a:bodyPr>
            <a:normAutofit fontScale="92500"/>
          </a:bodyPr>
          <a:lstStyle/>
          <a:p>
            <a:r>
              <a:rPr lang="en-US" dirty="0" smtClean="0"/>
              <a:t>Increase </a:t>
            </a:r>
            <a:r>
              <a:rPr lang="en-US" dirty="0" smtClean="0">
                <a:solidFill>
                  <a:srgbClr val="C00000"/>
                </a:solidFill>
              </a:rPr>
              <a:t>recall</a:t>
            </a:r>
            <a:r>
              <a:rPr lang="en-US" dirty="0" smtClean="0"/>
              <a:t> by updating </a:t>
            </a:r>
            <a:r>
              <a:rPr lang="en-US" dirty="0" smtClean="0">
                <a:solidFill>
                  <a:srgbClr val="C00000"/>
                </a:solidFill>
              </a:rPr>
              <a:t>related </a:t>
            </a:r>
            <a:r>
              <a:rPr lang="en-US" dirty="0" smtClean="0"/>
              <a:t>entities upon detection of a new match</a:t>
            </a:r>
            <a:br>
              <a:rPr lang="en-US" dirty="0" smtClean="0"/>
            </a:br>
            <a:endParaRPr lang="en-US" dirty="0" smtClean="0"/>
          </a:p>
          <a:p>
            <a:r>
              <a:rPr lang="en-US" dirty="0" smtClean="0"/>
              <a:t>Core principles:</a:t>
            </a:r>
          </a:p>
          <a:p>
            <a:pPr lvl="1"/>
            <a:r>
              <a:rPr lang="en-US" dirty="0" smtClean="0">
                <a:solidFill>
                  <a:srgbClr val="C00000"/>
                </a:solidFill>
              </a:rPr>
              <a:t>Transitivity</a:t>
            </a:r>
            <a:r>
              <a:rPr lang="en-US" dirty="0" smtClean="0"/>
              <a:t>: if match(e</a:t>
            </a:r>
            <a:r>
              <a:rPr lang="en-US" baseline="-25000" dirty="0" smtClean="0"/>
              <a:t>1</a:t>
            </a:r>
            <a:r>
              <a:rPr lang="en-US" dirty="0" smtClean="0"/>
              <a:t>,e</a:t>
            </a:r>
            <a:r>
              <a:rPr lang="en-US" baseline="-25000" dirty="0" smtClean="0"/>
              <a:t>2</a:t>
            </a:r>
            <a:r>
              <a:rPr lang="en-US" dirty="0" smtClean="0"/>
              <a:t>)=true &amp; match(e</a:t>
            </a:r>
            <a:r>
              <a:rPr lang="en-US" baseline="-25000" dirty="0" smtClean="0"/>
              <a:t>2</a:t>
            </a:r>
            <a:r>
              <a:rPr lang="en-US" dirty="0" smtClean="0"/>
              <a:t>,e</a:t>
            </a:r>
            <a:r>
              <a:rPr lang="en-US" baseline="-25000" dirty="0" smtClean="0"/>
              <a:t>3</a:t>
            </a:r>
            <a:r>
              <a:rPr lang="en-US" dirty="0" smtClean="0"/>
              <a:t>)=true → match(e</a:t>
            </a:r>
            <a:r>
              <a:rPr lang="en-US" baseline="-25000" dirty="0" smtClean="0"/>
              <a:t>1</a:t>
            </a:r>
            <a:r>
              <a:rPr lang="en-US" dirty="0" smtClean="0"/>
              <a:t>,e</a:t>
            </a:r>
            <a:r>
              <a:rPr lang="en-US" baseline="-25000" dirty="0" smtClean="0"/>
              <a:t>3</a:t>
            </a:r>
            <a:r>
              <a:rPr lang="en-US" dirty="0" smtClean="0"/>
              <a:t>)=true</a:t>
            </a:r>
          </a:p>
          <a:p>
            <a:pPr lvl="1"/>
            <a:r>
              <a:rPr lang="en-US" dirty="0" smtClean="0">
                <a:solidFill>
                  <a:srgbClr val="C00000"/>
                </a:solidFill>
              </a:rPr>
              <a:t>Duplicate dependency</a:t>
            </a:r>
            <a:r>
              <a:rPr lang="en-US" dirty="0" smtClean="0"/>
              <a:t>: if entities of one type (e.g., authors) are matches, related entities of another type (e.g., publications) are more likely to be matches, too.</a:t>
            </a:r>
          </a:p>
          <a:p>
            <a:pPr lvl="1"/>
            <a:r>
              <a:rPr lang="en-US" dirty="0" smtClean="0">
                <a:solidFill>
                  <a:srgbClr val="C00000"/>
                </a:solidFill>
              </a:rPr>
              <a:t>Merge dependency</a:t>
            </a:r>
            <a:r>
              <a:rPr lang="en-US" dirty="0" smtClean="0"/>
              <a:t>: if match(e</a:t>
            </a:r>
            <a:r>
              <a:rPr lang="en-US" baseline="-25000" dirty="0" smtClean="0"/>
              <a:t>1</a:t>
            </a:r>
            <a:r>
              <a:rPr lang="en-US" dirty="0" smtClean="0"/>
              <a:t>,e</a:t>
            </a:r>
            <a:r>
              <a:rPr lang="en-US" baseline="-25000" dirty="0" smtClean="0"/>
              <a:t>2</a:t>
            </a:r>
            <a:r>
              <a:rPr lang="en-US" dirty="0" smtClean="0"/>
              <a:t>)=true, replace e</a:t>
            </a:r>
            <a:r>
              <a:rPr lang="en-US" baseline="-25000" dirty="0" smtClean="0"/>
              <a:t>1</a:t>
            </a:r>
            <a:r>
              <a:rPr lang="en-US" dirty="0"/>
              <a:t> </a:t>
            </a:r>
            <a:r>
              <a:rPr lang="en-US" dirty="0" smtClean="0"/>
              <a:t>&amp; e</a:t>
            </a:r>
            <a:r>
              <a:rPr lang="en-US" baseline="-25000" dirty="0" smtClean="0"/>
              <a:t>2 </a:t>
            </a:r>
            <a:r>
              <a:rPr lang="en-US" dirty="0" smtClean="0"/>
              <a:t>with e</a:t>
            </a:r>
            <a:r>
              <a:rPr lang="en-US" baseline="-25000" dirty="0" smtClean="0"/>
              <a:t>12</a:t>
            </a:r>
            <a:r>
              <a:rPr lang="en-US" dirty="0" smtClean="0"/>
              <a:t> and compare again with all other similar entities.</a:t>
            </a:r>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176</a:t>
            </a:fld>
            <a:endParaRPr lang="el-GR"/>
          </a:p>
        </p:txBody>
      </p:sp>
    </p:spTree>
    <p:extLst>
      <p:ext uri="{BB962C8B-B14F-4D97-AF65-F5344CB8AC3E}">
        <p14:creationId xmlns:p14="http://schemas.microsoft.com/office/powerpoint/2010/main" val="400791515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36104"/>
          </a:xfrm>
        </p:spPr>
        <p:txBody>
          <a:bodyPr>
            <a:normAutofit/>
          </a:bodyPr>
          <a:lstStyle/>
          <a:p>
            <a:r>
              <a:rPr lang="en-US" dirty="0"/>
              <a:t>Swoosh </a:t>
            </a:r>
            <a:r>
              <a:rPr lang="en-US" sz="2000" dirty="0"/>
              <a:t>[</a:t>
            </a:r>
            <a:r>
              <a:rPr lang="en-US" sz="2000" dirty="0" err="1"/>
              <a:t>Benjelloun</a:t>
            </a:r>
            <a:r>
              <a:rPr lang="en-US" sz="2000" dirty="0"/>
              <a:t> et al., VLDBJ 2009]</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7504" y="1052736"/>
                <a:ext cx="9036496" cy="5472608"/>
              </a:xfrm>
            </p:spPr>
            <p:txBody>
              <a:bodyPr>
                <a:normAutofit fontScale="85000" lnSpcReduction="20000"/>
              </a:bodyPr>
              <a:lstStyle/>
              <a:p>
                <a:r>
                  <a:rPr lang="en-US" dirty="0" smtClean="0"/>
                  <a:t>Iterative approach crafted for relational data.</a:t>
                </a:r>
              </a:p>
              <a:p>
                <a:r>
                  <a:rPr lang="en-US" dirty="0" smtClean="0"/>
                  <a:t>Relies on two functions: </a:t>
                </a:r>
                <a:r>
                  <a:rPr lang="en-US" dirty="0">
                    <a:solidFill>
                      <a:srgbClr val="C00000"/>
                    </a:solidFill>
                    <a:latin typeface="Courier New" pitchFamily="49" charset="0"/>
                    <a:cs typeface="Courier New" pitchFamily="49" charset="0"/>
                  </a:rPr>
                  <a:t>match</a:t>
                </a:r>
                <a:r>
                  <a:rPr lang="el-GR" dirty="0"/>
                  <a:t> </a:t>
                </a:r>
                <a:r>
                  <a:rPr lang="el-GR" dirty="0" smtClean="0"/>
                  <a:t>(</a:t>
                </a:r>
                <a:r>
                  <a:rPr lang="en-US" dirty="0" smtClean="0">
                    <a:solidFill>
                      <a:srgbClr val="C00000"/>
                    </a:solidFill>
                    <a:latin typeface="Courier New" pitchFamily="49" charset="0"/>
                    <a:cs typeface="Courier New" pitchFamily="49" charset="0"/>
                  </a:rPr>
                  <a:t>m</a:t>
                </a:r>
                <a:r>
                  <a:rPr lang="el-GR" dirty="0" smtClean="0"/>
                  <a:t>) </a:t>
                </a:r>
                <a:r>
                  <a:rPr lang="en-US" dirty="0" smtClean="0"/>
                  <a:t>and </a:t>
                </a:r>
                <a:r>
                  <a:rPr lang="en-US" dirty="0" smtClean="0">
                    <a:solidFill>
                      <a:srgbClr val="C00000"/>
                    </a:solidFill>
                    <a:latin typeface="Courier New" pitchFamily="49" charset="0"/>
                    <a:cs typeface="Courier New" pitchFamily="49" charset="0"/>
                  </a:rPr>
                  <a:t>merge</a:t>
                </a:r>
                <a:r>
                  <a:rPr lang="en-US" dirty="0"/>
                  <a:t> </a:t>
                </a:r>
                <a:r>
                  <a:rPr lang="el-GR" dirty="0" smtClean="0"/>
                  <a:t>(</a:t>
                </a:r>
                <a:r>
                  <a:rPr lang="el-GR" dirty="0" smtClean="0">
                    <a:solidFill>
                      <a:srgbClr val="C00000"/>
                    </a:solidFill>
                    <a:latin typeface="Courier New" pitchFamily="49" charset="0"/>
                    <a:cs typeface="Courier New" pitchFamily="49" charset="0"/>
                  </a:rPr>
                  <a:t>μ</a:t>
                </a:r>
                <a:r>
                  <a:rPr lang="el-GR" dirty="0" smtClean="0"/>
                  <a:t>)</a:t>
                </a:r>
                <a:endParaRPr lang="en-US" dirty="0"/>
              </a:p>
              <a:p>
                <a:r>
                  <a:rPr lang="en-US" sz="3200" dirty="0" smtClean="0"/>
                  <a:t>Algorithm outline:</a:t>
                </a:r>
              </a:p>
              <a:p>
                <a:pPr marL="0" indent="0">
                  <a:buNone/>
                </a:pPr>
                <a:r>
                  <a:rPr lang="en-US" dirty="0"/>
                  <a:t> </a:t>
                </a:r>
                <a:r>
                  <a:rPr lang="en-US" dirty="0" smtClean="0"/>
                  <a:t>   </a:t>
                </a:r>
                <a:r>
                  <a:rPr lang="en-US" sz="2800" dirty="0" smtClean="0"/>
                  <a:t>while the input list </a:t>
                </a:r>
                <a:r>
                  <a:rPr lang="en-US" sz="2800" b="1" i="1" dirty="0" smtClean="0"/>
                  <a:t>I</a:t>
                </a:r>
                <a:r>
                  <a:rPr lang="en-US" sz="2800" dirty="0" smtClean="0"/>
                  <a:t> is not empty</a:t>
                </a:r>
              </a:p>
              <a:p>
                <a:pPr lvl="1"/>
                <a:r>
                  <a:rPr lang="en-US" dirty="0" smtClean="0"/>
                  <a:t>e</a:t>
                </a:r>
                <a:r>
                  <a:rPr lang="en-US" baseline="-25000" dirty="0" smtClean="0"/>
                  <a:t>1 </a:t>
                </a:r>
                <a:r>
                  <a:rPr lang="en-US" dirty="0" smtClean="0"/>
                  <a:t>← </a:t>
                </a:r>
                <a:r>
                  <a:rPr lang="en-US" b="1" i="1" dirty="0" err="1" smtClean="0"/>
                  <a:t>I</a:t>
                </a:r>
                <a:r>
                  <a:rPr lang="en-US" dirty="0" err="1" smtClean="0"/>
                  <a:t>.removeFirstRecord</a:t>
                </a:r>
                <a:r>
                  <a:rPr lang="en-US" dirty="0" smtClean="0"/>
                  <a:t>()</a:t>
                </a:r>
              </a:p>
              <a:p>
                <a:pPr lvl="1"/>
                <a:r>
                  <a:rPr lang="en-US" dirty="0" err="1" smtClean="0"/>
                  <a:t>matchFound</a:t>
                </a:r>
                <a:r>
                  <a:rPr lang="en-US" dirty="0" smtClean="0"/>
                  <a:t> = </a:t>
                </a:r>
                <a:r>
                  <a:rPr lang="en-US" dirty="0" smtClean="0">
                    <a:latin typeface="Courier New" pitchFamily="49" charset="0"/>
                    <a:cs typeface="Courier New" pitchFamily="49" charset="0"/>
                  </a:rPr>
                  <a:t>false</a:t>
                </a:r>
              </a:p>
              <a:p>
                <a:pPr lvl="1"/>
                <a:r>
                  <a:rPr lang="en-US" dirty="0" smtClean="0"/>
                  <a:t>for each record in the output list</a:t>
                </a:r>
                <a:r>
                  <a:rPr lang="en-US" b="1" i="1" dirty="0" smtClean="0"/>
                  <a:t> </a:t>
                </a:r>
                <a:r>
                  <a:rPr lang="en-US" i="1" dirty="0" smtClean="0"/>
                  <a:t>,</a:t>
                </a:r>
                <a:r>
                  <a:rPr lang="en-US" b="1" i="1" dirty="0" smtClean="0"/>
                  <a:t> </a:t>
                </a:r>
                <a:r>
                  <a:rPr lang="en-US" dirty="0"/>
                  <a:t>e</a:t>
                </a:r>
                <a:r>
                  <a:rPr lang="en-US" baseline="-25000" dirty="0"/>
                  <a:t>2</a:t>
                </a:r>
                <a:r>
                  <a:rPr lang="en-US" dirty="0"/>
                  <a:t> </a:t>
                </a:r>
                <a14:m>
                  <m:oMath xmlns:m="http://schemas.openxmlformats.org/officeDocument/2006/math">
                    <m:r>
                      <a:rPr lang="en-US" i="1">
                        <a:latin typeface="Cambria Math"/>
                        <a:ea typeface="Cambria Math"/>
                      </a:rPr>
                      <m:t>∈</m:t>
                    </m:r>
                    <m:r>
                      <a:rPr lang="en-US" b="1" i="1">
                        <a:latin typeface="Cambria Math"/>
                        <a:ea typeface="Cambria Math"/>
                      </a:rPr>
                      <m:t>𝑶</m:t>
                    </m:r>
                    <m:r>
                      <a:rPr lang="en-US" b="1" i="1">
                        <a:latin typeface="Cambria Math"/>
                        <a:ea typeface="Cambria Math"/>
                      </a:rPr>
                      <m:t> </m:t>
                    </m:r>
                  </m:oMath>
                </a14:m>
                <a:endParaRPr lang="en-US" b="1" i="1" dirty="0" smtClean="0"/>
              </a:p>
              <a:p>
                <a:pPr lvl="2"/>
                <a:r>
                  <a:rPr lang="en-US" sz="2800" dirty="0" smtClean="0"/>
                  <a:t>if </a:t>
                </a:r>
                <a:r>
                  <a:rPr lang="en-US" sz="2800" b="1" dirty="0" smtClean="0">
                    <a:solidFill>
                      <a:srgbClr val="C00000"/>
                    </a:solidFill>
                    <a:latin typeface="Courier New" pitchFamily="49" charset="0"/>
                    <a:cs typeface="Courier New" pitchFamily="49" charset="0"/>
                  </a:rPr>
                  <a:t>m</a:t>
                </a:r>
                <a:r>
                  <a:rPr lang="en-US" sz="2800" dirty="0" smtClean="0"/>
                  <a:t> (e</a:t>
                </a:r>
                <a:r>
                  <a:rPr lang="en-US" sz="2800" baseline="-25000" dirty="0" smtClean="0"/>
                  <a:t>1</a:t>
                </a:r>
                <a:r>
                  <a:rPr lang="en-US" sz="2800" dirty="0"/>
                  <a:t>, </a:t>
                </a:r>
                <a:r>
                  <a:rPr lang="en-US" sz="2800" dirty="0" smtClean="0"/>
                  <a:t>e</a:t>
                </a:r>
                <a:r>
                  <a:rPr lang="en-US" sz="2800" baseline="-25000" dirty="0" smtClean="0"/>
                  <a:t>2</a:t>
                </a:r>
                <a:r>
                  <a:rPr lang="en-US" sz="2800" dirty="0" smtClean="0"/>
                  <a:t> ) == </a:t>
                </a:r>
                <a:r>
                  <a:rPr lang="en-US" sz="2800" dirty="0" smtClean="0">
                    <a:latin typeface="Courier New" pitchFamily="49" charset="0"/>
                    <a:cs typeface="Courier New" pitchFamily="49" charset="0"/>
                  </a:rPr>
                  <a:t>true</a:t>
                </a:r>
                <a:r>
                  <a:rPr lang="en-US" sz="2800" dirty="0" smtClean="0"/>
                  <a:t> then</a:t>
                </a:r>
              </a:p>
              <a:p>
                <a:pPr lvl="3"/>
                <a:r>
                  <a:rPr lang="en-US" sz="2800" b="1" i="1" dirty="0" smtClean="0"/>
                  <a:t>O</a:t>
                </a:r>
                <a:r>
                  <a:rPr lang="el-GR" sz="2800" b="1" i="1" dirty="0" smtClean="0"/>
                  <a:t>.</a:t>
                </a:r>
                <a:r>
                  <a:rPr lang="en-US" sz="2800" dirty="0" smtClean="0"/>
                  <a:t>remove ( e</a:t>
                </a:r>
                <a:r>
                  <a:rPr lang="en-US" sz="2800" baseline="-25000" dirty="0" smtClean="0"/>
                  <a:t>2 </a:t>
                </a:r>
                <a:r>
                  <a:rPr lang="en-US" sz="2800" dirty="0" smtClean="0"/>
                  <a:t>)</a:t>
                </a:r>
                <a:endParaRPr lang="el-GR" sz="2800" b="1" i="1" dirty="0" smtClean="0"/>
              </a:p>
              <a:p>
                <a:pPr lvl="3"/>
                <a:r>
                  <a:rPr lang="en-US" sz="2800" b="1" i="1" dirty="0" smtClean="0"/>
                  <a:t>I .</a:t>
                </a:r>
                <a:r>
                  <a:rPr lang="en-US" sz="2800" dirty="0" smtClean="0"/>
                  <a:t>add( </a:t>
                </a:r>
                <a:r>
                  <a:rPr lang="el-GR" sz="2800" b="1" dirty="0" smtClean="0">
                    <a:solidFill>
                      <a:srgbClr val="C00000"/>
                    </a:solidFill>
                    <a:latin typeface="Courier New" pitchFamily="49" charset="0"/>
                    <a:cs typeface="Courier New" pitchFamily="49" charset="0"/>
                  </a:rPr>
                  <a:t>μ</a:t>
                </a:r>
                <a:r>
                  <a:rPr lang="en-US" sz="2800" dirty="0" smtClean="0"/>
                  <a:t> </a:t>
                </a:r>
                <a:r>
                  <a:rPr lang="el-GR" sz="2800" dirty="0" smtClean="0"/>
                  <a:t>(</a:t>
                </a:r>
                <a:r>
                  <a:rPr lang="en-US" sz="2800" b="1" i="1" dirty="0" smtClean="0"/>
                  <a:t> </a:t>
                </a:r>
                <a:r>
                  <a:rPr lang="en-US" sz="2800" dirty="0" smtClean="0"/>
                  <a:t>e</a:t>
                </a:r>
                <a:r>
                  <a:rPr lang="en-US" sz="2800" baseline="-25000" dirty="0" smtClean="0"/>
                  <a:t>1</a:t>
                </a:r>
                <a:r>
                  <a:rPr lang="en-US" sz="2800" dirty="0" smtClean="0"/>
                  <a:t> </a:t>
                </a:r>
                <a:r>
                  <a:rPr lang="el-GR" sz="2800" dirty="0"/>
                  <a:t>,</a:t>
                </a:r>
                <a:r>
                  <a:rPr lang="en-US" sz="2800" dirty="0" smtClean="0"/>
                  <a:t> e</a:t>
                </a:r>
                <a:r>
                  <a:rPr lang="en-US" sz="2800" baseline="-25000" dirty="0" smtClean="0"/>
                  <a:t>2</a:t>
                </a:r>
                <a:r>
                  <a:rPr lang="el-GR" sz="2800" baseline="-25000" dirty="0" smtClean="0"/>
                  <a:t> </a:t>
                </a:r>
                <a:r>
                  <a:rPr lang="el-GR" sz="2800" dirty="0" smtClean="0"/>
                  <a:t>) )</a:t>
                </a:r>
                <a:endParaRPr lang="en-US" sz="2800" dirty="0" smtClean="0"/>
              </a:p>
              <a:p>
                <a:pPr lvl="3"/>
                <a:r>
                  <a:rPr lang="en-US" sz="2800" dirty="0" err="1" smtClean="0"/>
                  <a:t>matchFound</a:t>
                </a:r>
                <a:r>
                  <a:rPr lang="en-US" sz="2800" dirty="0" smtClean="0"/>
                  <a:t> = true</a:t>
                </a:r>
              </a:p>
              <a:p>
                <a:pPr lvl="3"/>
                <a:r>
                  <a:rPr lang="en-US" sz="2800" dirty="0" smtClean="0"/>
                  <a:t>break</a:t>
                </a:r>
              </a:p>
              <a:p>
                <a:pPr lvl="1"/>
                <a:r>
                  <a:rPr lang="en-US" dirty="0" smtClean="0"/>
                  <a:t>if </a:t>
                </a:r>
                <a:r>
                  <a:rPr lang="en-US" dirty="0" err="1" smtClean="0"/>
                  <a:t>matchFound</a:t>
                </a:r>
                <a:r>
                  <a:rPr lang="en-US" dirty="0" smtClean="0"/>
                  <a:t> == </a:t>
                </a:r>
                <a:r>
                  <a:rPr lang="en-US" dirty="0" smtClean="0">
                    <a:latin typeface="Courier New" pitchFamily="49" charset="0"/>
                    <a:cs typeface="Courier New" pitchFamily="49" charset="0"/>
                  </a:rPr>
                  <a:t>false</a:t>
                </a:r>
              </a:p>
              <a:p>
                <a:pPr lvl="3"/>
                <a:r>
                  <a:rPr lang="en-US" sz="2800" b="1" i="1" dirty="0"/>
                  <a:t>O</a:t>
                </a:r>
                <a:r>
                  <a:rPr lang="el-GR" sz="2800" b="1" i="1" dirty="0" smtClean="0"/>
                  <a:t>.</a:t>
                </a:r>
                <a:r>
                  <a:rPr lang="en-US" sz="2800" dirty="0" smtClean="0"/>
                  <a:t>add( e</a:t>
                </a:r>
                <a:r>
                  <a:rPr lang="en-US" sz="2800" baseline="-25000" dirty="0" smtClean="0"/>
                  <a:t>1 </a:t>
                </a:r>
                <a:r>
                  <a:rPr lang="en-US" sz="2800" dirty="0" smtClean="0"/>
                  <a:t>)</a:t>
                </a:r>
                <a:endParaRPr lang="el-GR" sz="2800" b="1"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7504" y="1052736"/>
                <a:ext cx="9036496" cy="5472608"/>
              </a:xfrm>
              <a:blipFill rotWithShape="1">
                <a:blip r:embed="rId3"/>
                <a:stretch>
                  <a:fillRect l="-1282" t="-2230"/>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177</a:t>
            </a:fld>
            <a:endParaRPr lang="el-GR"/>
          </a:p>
        </p:txBody>
      </p:sp>
    </p:spTree>
    <p:extLst>
      <p:ext uri="{BB962C8B-B14F-4D97-AF65-F5344CB8AC3E}">
        <p14:creationId xmlns:p14="http://schemas.microsoft.com/office/powerpoint/2010/main" val="304515613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864096"/>
          </a:xfrm>
        </p:spPr>
        <p:txBody>
          <a:bodyPr>
            <a:normAutofit/>
          </a:bodyPr>
          <a:lstStyle/>
          <a:p>
            <a:r>
              <a:rPr lang="en-US" dirty="0" smtClean="0"/>
              <a:t>Swoosh Efficiency </a:t>
            </a:r>
            <a:r>
              <a:rPr lang="en-US" sz="2000" dirty="0"/>
              <a:t>[</a:t>
            </a:r>
            <a:r>
              <a:rPr lang="en-US" sz="2000" dirty="0" err="1"/>
              <a:t>Benjelloun</a:t>
            </a:r>
            <a:r>
              <a:rPr lang="en-US" sz="2000" dirty="0"/>
              <a:t> et al., VLDBJ 2009]</a:t>
            </a:r>
          </a:p>
        </p:txBody>
      </p:sp>
      <p:sp>
        <p:nvSpPr>
          <p:cNvPr id="3" name="Content Placeholder 2"/>
          <p:cNvSpPr>
            <a:spLocks noGrp="1"/>
          </p:cNvSpPr>
          <p:nvPr>
            <p:ph idx="1"/>
          </p:nvPr>
        </p:nvSpPr>
        <p:spPr>
          <a:xfrm>
            <a:off x="179512" y="1600200"/>
            <a:ext cx="8568952" cy="4525963"/>
          </a:xfrm>
        </p:spPr>
        <p:txBody>
          <a:bodyPr>
            <a:normAutofit lnSpcReduction="10000"/>
          </a:bodyPr>
          <a:lstStyle/>
          <a:p>
            <a:r>
              <a:rPr lang="en-US" sz="2800" dirty="0"/>
              <a:t>Higher </a:t>
            </a:r>
            <a:r>
              <a:rPr lang="en-US" sz="2800" dirty="0">
                <a:solidFill>
                  <a:srgbClr val="C00000"/>
                </a:solidFill>
              </a:rPr>
              <a:t>efficiency</a:t>
            </a:r>
            <a:r>
              <a:rPr lang="en-US" sz="2800" dirty="0"/>
              <a:t> (fewer calls to </a:t>
            </a:r>
            <a:r>
              <a:rPr lang="en-US" sz="2800" dirty="0">
                <a:solidFill>
                  <a:srgbClr val="C00000"/>
                </a:solidFill>
                <a:latin typeface="Courier New" pitchFamily="49" charset="0"/>
                <a:cs typeface="Courier New" pitchFamily="49" charset="0"/>
              </a:rPr>
              <a:t>match</a:t>
            </a:r>
            <a:r>
              <a:rPr lang="en-US" sz="2800" dirty="0">
                <a:solidFill>
                  <a:srgbClr val="C00000"/>
                </a:solidFill>
              </a:rPr>
              <a:t> </a:t>
            </a:r>
            <a:r>
              <a:rPr lang="en-US" sz="2800" dirty="0"/>
              <a:t>&amp;</a:t>
            </a:r>
            <a:r>
              <a:rPr lang="en-US" sz="2800" dirty="0">
                <a:solidFill>
                  <a:srgbClr val="C00000"/>
                </a:solidFill>
              </a:rPr>
              <a:t> </a:t>
            </a:r>
            <a:r>
              <a:rPr lang="en-US" sz="2800" dirty="0">
                <a:solidFill>
                  <a:srgbClr val="C00000"/>
                </a:solidFill>
                <a:latin typeface="Courier New" pitchFamily="49" charset="0"/>
                <a:cs typeface="Courier New" pitchFamily="49" charset="0"/>
              </a:rPr>
              <a:t>merge</a:t>
            </a:r>
            <a:r>
              <a:rPr lang="en-US" sz="2800" dirty="0"/>
              <a:t>) when specific properties hold:</a:t>
            </a:r>
          </a:p>
          <a:p>
            <a:pPr lvl="1"/>
            <a:r>
              <a:rPr lang="en-US" sz="2600" dirty="0" err="1"/>
              <a:t>Idempotence</a:t>
            </a:r>
            <a:r>
              <a:rPr lang="en-US" sz="2600" dirty="0"/>
              <a:t>: </a:t>
            </a:r>
            <a:endParaRPr lang="en-US" sz="2600" dirty="0" smtClean="0"/>
          </a:p>
          <a:p>
            <a:pPr marL="914400" lvl="2" indent="0">
              <a:buNone/>
            </a:pPr>
            <a:r>
              <a:rPr lang="en-US" sz="2600" dirty="0" smtClean="0">
                <a:latin typeface="Courier New" pitchFamily="49" charset="0"/>
                <a:cs typeface="Courier New" pitchFamily="49" charset="0"/>
              </a:rPr>
              <a:t>m</a:t>
            </a:r>
            <a:r>
              <a:rPr lang="en-US" sz="2600" dirty="0" smtClean="0"/>
              <a:t>(</a:t>
            </a:r>
            <a:r>
              <a:rPr lang="en-US" sz="2600" dirty="0" err="1" smtClean="0"/>
              <a:t>e</a:t>
            </a:r>
            <a:r>
              <a:rPr lang="en-US" sz="2600" baseline="-25000" dirty="0" err="1" smtClean="0"/>
              <a:t>i</a:t>
            </a:r>
            <a:r>
              <a:rPr lang="en-US" sz="2600" dirty="0"/>
              <a:t>, </a:t>
            </a:r>
            <a:r>
              <a:rPr lang="en-US" sz="2600" dirty="0" err="1"/>
              <a:t>e</a:t>
            </a:r>
            <a:r>
              <a:rPr lang="en-US" sz="2600" baseline="-25000" dirty="0" err="1"/>
              <a:t>i</a:t>
            </a:r>
            <a:r>
              <a:rPr lang="en-US" sz="2600" dirty="0"/>
              <a:t>) = </a:t>
            </a:r>
            <a:r>
              <a:rPr lang="en-US" sz="2600" dirty="0">
                <a:latin typeface="Courier New" pitchFamily="49" charset="0"/>
                <a:cs typeface="Courier New" pitchFamily="49" charset="0"/>
              </a:rPr>
              <a:t>true</a:t>
            </a:r>
            <a:r>
              <a:rPr lang="en-US" sz="2600" dirty="0"/>
              <a:t>, </a:t>
            </a:r>
            <a:r>
              <a:rPr lang="el-GR" sz="2600" dirty="0">
                <a:latin typeface="Courier New" pitchFamily="49" charset="0"/>
                <a:cs typeface="Courier New" pitchFamily="49" charset="0"/>
              </a:rPr>
              <a:t>μ</a:t>
            </a:r>
            <a:r>
              <a:rPr lang="el-GR" sz="2600" dirty="0"/>
              <a:t>(</a:t>
            </a:r>
            <a:r>
              <a:rPr lang="en-US" sz="2600" dirty="0" err="1"/>
              <a:t>e</a:t>
            </a:r>
            <a:r>
              <a:rPr lang="en-US" sz="2600" baseline="-25000" dirty="0" err="1"/>
              <a:t>i</a:t>
            </a:r>
            <a:r>
              <a:rPr lang="en-US" sz="2600" dirty="0"/>
              <a:t>, </a:t>
            </a:r>
            <a:r>
              <a:rPr lang="en-US" sz="2600" dirty="0" err="1"/>
              <a:t>e</a:t>
            </a:r>
            <a:r>
              <a:rPr lang="en-US" sz="2600" baseline="-25000" dirty="0" err="1"/>
              <a:t>i</a:t>
            </a:r>
            <a:r>
              <a:rPr lang="en-US" sz="2600" dirty="0"/>
              <a:t>) </a:t>
            </a:r>
            <a:r>
              <a:rPr lang="el-GR" sz="2600" dirty="0"/>
              <a:t>=</a:t>
            </a:r>
            <a:r>
              <a:rPr lang="en-US" sz="2600" dirty="0"/>
              <a:t> </a:t>
            </a:r>
            <a:r>
              <a:rPr lang="en-US" sz="2600" dirty="0" err="1"/>
              <a:t>e</a:t>
            </a:r>
            <a:r>
              <a:rPr lang="en-US" sz="2600" baseline="-25000" dirty="0" err="1"/>
              <a:t>i</a:t>
            </a:r>
            <a:endParaRPr lang="en-US" sz="2600" dirty="0"/>
          </a:p>
          <a:p>
            <a:pPr lvl="1"/>
            <a:r>
              <a:rPr lang="en-US" sz="2600" dirty="0" err="1"/>
              <a:t>Commutativity</a:t>
            </a:r>
            <a:r>
              <a:rPr lang="en-US" sz="2600" dirty="0"/>
              <a:t>: </a:t>
            </a:r>
            <a:endParaRPr lang="en-US" sz="2600" dirty="0" smtClean="0"/>
          </a:p>
          <a:p>
            <a:pPr marL="457200" lvl="1" indent="0">
              <a:buNone/>
            </a:pPr>
            <a:r>
              <a:rPr lang="en-US" sz="2600" dirty="0">
                <a:latin typeface="Courier New" pitchFamily="49" charset="0"/>
                <a:cs typeface="Courier New" pitchFamily="49" charset="0"/>
              </a:rPr>
              <a:t>	</a:t>
            </a:r>
            <a:r>
              <a:rPr lang="en-US" sz="2600" dirty="0" smtClean="0">
                <a:latin typeface="Courier New" pitchFamily="49" charset="0"/>
                <a:cs typeface="Courier New" pitchFamily="49" charset="0"/>
              </a:rPr>
              <a:t>m</a:t>
            </a:r>
            <a:r>
              <a:rPr lang="en-US" sz="2600" dirty="0" smtClean="0"/>
              <a:t>(</a:t>
            </a:r>
            <a:r>
              <a:rPr lang="en-US" sz="2600" dirty="0" err="1" smtClean="0"/>
              <a:t>e</a:t>
            </a:r>
            <a:r>
              <a:rPr lang="en-US" sz="2600" baseline="-25000" dirty="0" err="1" smtClean="0"/>
              <a:t>i</a:t>
            </a:r>
            <a:r>
              <a:rPr lang="en-US" sz="2600" dirty="0"/>
              <a:t>, </a:t>
            </a:r>
            <a:r>
              <a:rPr lang="en-US" sz="2600" dirty="0" err="1"/>
              <a:t>e</a:t>
            </a:r>
            <a:r>
              <a:rPr lang="en-US" sz="2600" baseline="-25000" dirty="0" err="1"/>
              <a:t>j</a:t>
            </a:r>
            <a:r>
              <a:rPr lang="en-US" sz="2600" dirty="0"/>
              <a:t>) = </a:t>
            </a:r>
            <a:r>
              <a:rPr lang="en-US" sz="2600" dirty="0">
                <a:latin typeface="Courier New" pitchFamily="49" charset="0"/>
                <a:cs typeface="Courier New" pitchFamily="49" charset="0"/>
              </a:rPr>
              <a:t>M</a:t>
            </a:r>
            <a:r>
              <a:rPr lang="en-US" sz="2600" dirty="0"/>
              <a:t>(</a:t>
            </a:r>
            <a:r>
              <a:rPr lang="en-US" sz="2600" dirty="0" err="1"/>
              <a:t>e</a:t>
            </a:r>
            <a:r>
              <a:rPr lang="en-US" sz="2600" baseline="-25000" dirty="0" err="1"/>
              <a:t>j</a:t>
            </a:r>
            <a:r>
              <a:rPr lang="en-US" sz="2600" dirty="0"/>
              <a:t>, </a:t>
            </a:r>
            <a:r>
              <a:rPr lang="en-US" sz="2600" dirty="0" err="1"/>
              <a:t>e</a:t>
            </a:r>
            <a:r>
              <a:rPr lang="en-US" sz="2600" baseline="-25000" dirty="0" err="1"/>
              <a:t>i</a:t>
            </a:r>
            <a:r>
              <a:rPr lang="en-US" sz="2600" dirty="0"/>
              <a:t>), </a:t>
            </a:r>
            <a:r>
              <a:rPr lang="el-GR" sz="2600" dirty="0">
                <a:latin typeface="Courier New" pitchFamily="49" charset="0"/>
                <a:cs typeface="Courier New" pitchFamily="49" charset="0"/>
              </a:rPr>
              <a:t>μ</a:t>
            </a:r>
            <a:r>
              <a:rPr lang="en-US" sz="2600" dirty="0"/>
              <a:t>(</a:t>
            </a:r>
            <a:r>
              <a:rPr lang="en-US" sz="2600" dirty="0" err="1"/>
              <a:t>e</a:t>
            </a:r>
            <a:r>
              <a:rPr lang="en-US" sz="2600" baseline="-25000" dirty="0" err="1"/>
              <a:t>i</a:t>
            </a:r>
            <a:r>
              <a:rPr lang="en-US" sz="2600" dirty="0"/>
              <a:t>, </a:t>
            </a:r>
            <a:r>
              <a:rPr lang="en-US" sz="2600" dirty="0" err="1"/>
              <a:t>e</a:t>
            </a:r>
            <a:r>
              <a:rPr lang="en-US" sz="2600" baseline="-25000" dirty="0" err="1"/>
              <a:t>j</a:t>
            </a:r>
            <a:r>
              <a:rPr lang="en-US" sz="2600" dirty="0"/>
              <a:t>) = </a:t>
            </a:r>
            <a:r>
              <a:rPr lang="el-GR" sz="2600" dirty="0">
                <a:latin typeface="Courier New" pitchFamily="49" charset="0"/>
                <a:cs typeface="Courier New" pitchFamily="49" charset="0"/>
              </a:rPr>
              <a:t>μ</a:t>
            </a:r>
            <a:r>
              <a:rPr lang="en-US" sz="2600" dirty="0"/>
              <a:t>(</a:t>
            </a:r>
            <a:r>
              <a:rPr lang="en-US" sz="2600" dirty="0" err="1"/>
              <a:t>e</a:t>
            </a:r>
            <a:r>
              <a:rPr lang="en-US" sz="2600" baseline="-25000" dirty="0" err="1"/>
              <a:t>j</a:t>
            </a:r>
            <a:r>
              <a:rPr lang="en-US" sz="2600" dirty="0"/>
              <a:t>, </a:t>
            </a:r>
            <a:r>
              <a:rPr lang="en-US" sz="2600" dirty="0" err="1"/>
              <a:t>e</a:t>
            </a:r>
            <a:r>
              <a:rPr lang="en-US" sz="2600" baseline="-25000" dirty="0" err="1"/>
              <a:t>i</a:t>
            </a:r>
            <a:r>
              <a:rPr lang="en-US" sz="2600" dirty="0"/>
              <a:t>)</a:t>
            </a:r>
          </a:p>
          <a:p>
            <a:pPr lvl="1"/>
            <a:r>
              <a:rPr lang="en-US" sz="2600" dirty="0"/>
              <a:t>Associativity: </a:t>
            </a:r>
            <a:endParaRPr lang="en-US" sz="2600" dirty="0" smtClean="0"/>
          </a:p>
          <a:p>
            <a:pPr marL="457200" lvl="1" indent="0">
              <a:buNone/>
            </a:pPr>
            <a:r>
              <a:rPr lang="en-US" sz="2600" dirty="0">
                <a:latin typeface="Courier New" pitchFamily="49" charset="0"/>
                <a:cs typeface="Courier New" pitchFamily="49" charset="0"/>
              </a:rPr>
              <a:t>	</a:t>
            </a:r>
            <a:r>
              <a:rPr lang="el-GR" sz="2600" dirty="0" smtClean="0">
                <a:latin typeface="Courier New" pitchFamily="49" charset="0"/>
                <a:cs typeface="Courier New" pitchFamily="49" charset="0"/>
              </a:rPr>
              <a:t>μ</a:t>
            </a:r>
            <a:r>
              <a:rPr lang="en-US" sz="2600" dirty="0"/>
              <a:t>(</a:t>
            </a:r>
            <a:r>
              <a:rPr lang="en-US" sz="2600" dirty="0" err="1"/>
              <a:t>e</a:t>
            </a:r>
            <a:r>
              <a:rPr lang="en-US" sz="2600" baseline="-25000" dirty="0" err="1"/>
              <a:t>i</a:t>
            </a:r>
            <a:r>
              <a:rPr lang="en-US" sz="2600" dirty="0"/>
              <a:t>, </a:t>
            </a:r>
            <a:r>
              <a:rPr lang="el-GR" sz="2600" dirty="0">
                <a:latin typeface="Courier New" pitchFamily="49" charset="0"/>
                <a:cs typeface="Courier New" pitchFamily="49" charset="0"/>
              </a:rPr>
              <a:t>μ</a:t>
            </a:r>
            <a:r>
              <a:rPr lang="en-US" sz="2600" dirty="0"/>
              <a:t>(</a:t>
            </a:r>
            <a:r>
              <a:rPr lang="en-US" sz="2600" dirty="0" err="1"/>
              <a:t>e</a:t>
            </a:r>
            <a:r>
              <a:rPr lang="en-US" sz="2600" baseline="-25000" dirty="0" err="1"/>
              <a:t>j</a:t>
            </a:r>
            <a:r>
              <a:rPr lang="en-US" sz="2600" dirty="0"/>
              <a:t>, </a:t>
            </a:r>
            <a:r>
              <a:rPr lang="en-US" sz="2600" dirty="0" err="1"/>
              <a:t>e</a:t>
            </a:r>
            <a:r>
              <a:rPr lang="en-US" sz="2600" baseline="-25000" dirty="0" err="1"/>
              <a:t>k</a:t>
            </a:r>
            <a:r>
              <a:rPr lang="en-US" sz="2600" dirty="0"/>
              <a:t>)) = </a:t>
            </a:r>
            <a:r>
              <a:rPr lang="el-GR" sz="2600" dirty="0">
                <a:latin typeface="Courier New" pitchFamily="49" charset="0"/>
                <a:cs typeface="Courier New" pitchFamily="49" charset="0"/>
              </a:rPr>
              <a:t>μ</a:t>
            </a:r>
            <a:r>
              <a:rPr lang="en-US" sz="2600" dirty="0"/>
              <a:t>(</a:t>
            </a:r>
            <a:r>
              <a:rPr lang="el-GR" sz="2600" dirty="0">
                <a:latin typeface="Courier New" pitchFamily="49" charset="0"/>
                <a:cs typeface="Courier New" pitchFamily="49" charset="0"/>
              </a:rPr>
              <a:t>μ</a:t>
            </a:r>
            <a:r>
              <a:rPr lang="en-US" sz="2600" dirty="0"/>
              <a:t>(</a:t>
            </a:r>
            <a:r>
              <a:rPr lang="en-US" sz="2600" dirty="0" err="1"/>
              <a:t>e</a:t>
            </a:r>
            <a:r>
              <a:rPr lang="en-US" sz="2600" baseline="-25000" dirty="0" err="1"/>
              <a:t>i</a:t>
            </a:r>
            <a:r>
              <a:rPr lang="en-US" sz="2600" dirty="0" err="1"/>
              <a:t>,e</a:t>
            </a:r>
            <a:r>
              <a:rPr lang="en-US" sz="2600" baseline="-25000" dirty="0" err="1"/>
              <a:t>j</a:t>
            </a:r>
            <a:r>
              <a:rPr lang="en-US" sz="2600" dirty="0"/>
              <a:t>), </a:t>
            </a:r>
            <a:r>
              <a:rPr lang="en-US" sz="2600" dirty="0" err="1"/>
              <a:t>e</a:t>
            </a:r>
            <a:r>
              <a:rPr lang="en-US" sz="2600" baseline="-25000" dirty="0" err="1"/>
              <a:t>k</a:t>
            </a:r>
            <a:r>
              <a:rPr lang="en-US" sz="2600" dirty="0"/>
              <a:t>)</a:t>
            </a:r>
          </a:p>
          <a:p>
            <a:pPr lvl="1"/>
            <a:r>
              <a:rPr lang="en-US" sz="2600" dirty="0" err="1"/>
              <a:t>Representativity</a:t>
            </a:r>
            <a:r>
              <a:rPr lang="en-US" sz="2600" dirty="0"/>
              <a:t>: </a:t>
            </a:r>
            <a:endParaRPr lang="en-US" sz="2600" dirty="0" smtClean="0"/>
          </a:p>
          <a:p>
            <a:pPr marL="457200" lvl="1" indent="0">
              <a:buNone/>
            </a:pPr>
            <a:r>
              <a:rPr lang="en-US" sz="2600" dirty="0"/>
              <a:t>	</a:t>
            </a:r>
            <a:r>
              <a:rPr lang="en-US" sz="2600" dirty="0" smtClean="0"/>
              <a:t>if </a:t>
            </a:r>
            <a:r>
              <a:rPr lang="el-GR" sz="2600" dirty="0">
                <a:latin typeface="Courier New" pitchFamily="49" charset="0"/>
                <a:cs typeface="Courier New" pitchFamily="49" charset="0"/>
              </a:rPr>
              <a:t>μ</a:t>
            </a:r>
            <a:r>
              <a:rPr lang="el-GR" sz="2600" dirty="0"/>
              <a:t>(</a:t>
            </a:r>
            <a:r>
              <a:rPr lang="en-US" sz="2600" dirty="0" err="1"/>
              <a:t>e</a:t>
            </a:r>
            <a:r>
              <a:rPr lang="en-US" sz="2600" baseline="-25000" dirty="0" err="1"/>
              <a:t>i</a:t>
            </a:r>
            <a:r>
              <a:rPr lang="en-US" sz="2600" dirty="0"/>
              <a:t>, </a:t>
            </a:r>
            <a:r>
              <a:rPr lang="en-US" sz="2600" dirty="0" err="1"/>
              <a:t>e</a:t>
            </a:r>
            <a:r>
              <a:rPr lang="en-US" sz="2600" baseline="-25000" dirty="0" err="1"/>
              <a:t>i</a:t>
            </a:r>
            <a:r>
              <a:rPr lang="en-US" sz="2600" dirty="0"/>
              <a:t>) = </a:t>
            </a:r>
            <a:r>
              <a:rPr lang="en-US" sz="2600" dirty="0" err="1"/>
              <a:t>e</a:t>
            </a:r>
            <a:r>
              <a:rPr lang="en-US" sz="2600" baseline="-25000" dirty="0" err="1"/>
              <a:t>k</a:t>
            </a:r>
            <a:r>
              <a:rPr lang="en-US" sz="2600" baseline="-25000" dirty="0"/>
              <a:t> </a:t>
            </a:r>
            <a:r>
              <a:rPr lang="en-US" sz="2600" dirty="0"/>
              <a:t>&amp; </a:t>
            </a:r>
            <a:r>
              <a:rPr lang="en-US" sz="2600" dirty="0" smtClean="0">
                <a:latin typeface="Courier New" pitchFamily="49" charset="0"/>
                <a:cs typeface="Courier New" pitchFamily="49" charset="0"/>
              </a:rPr>
              <a:t>m</a:t>
            </a:r>
            <a:r>
              <a:rPr lang="en-US" sz="2600" dirty="0" smtClean="0"/>
              <a:t>(</a:t>
            </a:r>
            <a:r>
              <a:rPr lang="en-US" sz="2600" dirty="0" err="1" smtClean="0"/>
              <a:t>e</a:t>
            </a:r>
            <a:r>
              <a:rPr lang="en-US" sz="2600" baseline="-25000" dirty="0" err="1" smtClean="0"/>
              <a:t>i</a:t>
            </a:r>
            <a:r>
              <a:rPr lang="en-US" sz="2600" dirty="0"/>
              <a:t>, e</a:t>
            </a:r>
            <a:r>
              <a:rPr lang="en-US" sz="2600" baseline="-25000" dirty="0"/>
              <a:t>l</a:t>
            </a:r>
            <a:r>
              <a:rPr lang="en-US" sz="2600" dirty="0"/>
              <a:t>) = </a:t>
            </a:r>
            <a:r>
              <a:rPr lang="en-US" sz="2600" dirty="0">
                <a:latin typeface="Courier New" pitchFamily="49" charset="0"/>
                <a:cs typeface="Courier New" pitchFamily="49" charset="0"/>
              </a:rPr>
              <a:t>true</a:t>
            </a:r>
            <a:r>
              <a:rPr lang="en-US" sz="2600" dirty="0"/>
              <a:t> → </a:t>
            </a:r>
            <a:r>
              <a:rPr lang="en-US" sz="2600" dirty="0" smtClean="0">
                <a:latin typeface="Courier New" pitchFamily="49" charset="0"/>
                <a:cs typeface="Courier New" pitchFamily="49" charset="0"/>
              </a:rPr>
              <a:t>m</a:t>
            </a:r>
            <a:r>
              <a:rPr lang="en-US" sz="2600" dirty="0" smtClean="0"/>
              <a:t>(</a:t>
            </a:r>
            <a:r>
              <a:rPr lang="en-US" sz="2600" dirty="0" err="1" smtClean="0"/>
              <a:t>e</a:t>
            </a:r>
            <a:r>
              <a:rPr lang="en-US" sz="2600" baseline="-25000" dirty="0" err="1" smtClean="0"/>
              <a:t>k</a:t>
            </a:r>
            <a:r>
              <a:rPr lang="en-US" sz="2600" dirty="0"/>
              <a:t>, e</a:t>
            </a:r>
            <a:r>
              <a:rPr lang="en-US" sz="2600" baseline="-25000" dirty="0"/>
              <a:t>l</a:t>
            </a:r>
            <a:r>
              <a:rPr lang="en-US" sz="2600" dirty="0"/>
              <a:t>) = </a:t>
            </a:r>
            <a:r>
              <a:rPr lang="en-US" sz="2600" dirty="0">
                <a:latin typeface="Courier New" pitchFamily="49" charset="0"/>
                <a:cs typeface="Courier New" pitchFamily="49" charset="0"/>
              </a:rPr>
              <a:t>true</a:t>
            </a:r>
          </a:p>
          <a:p>
            <a:endParaRPr lang="en-US" dirty="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178</a:t>
            </a:fld>
            <a:endParaRPr lang="el-GR"/>
          </a:p>
        </p:txBody>
      </p:sp>
    </p:spTree>
    <p:extLst>
      <p:ext uri="{BB962C8B-B14F-4D97-AF65-F5344CB8AC3E}">
        <p14:creationId xmlns:p14="http://schemas.microsoft.com/office/powerpoint/2010/main" val="38332051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864096"/>
          </a:xfrm>
        </p:spPr>
        <p:txBody>
          <a:bodyPr>
            <a:normAutofit fontScale="90000"/>
          </a:bodyPr>
          <a:lstStyle/>
          <a:p>
            <a:r>
              <a:rPr lang="en-US" b="1" dirty="0"/>
              <a:t>Si</a:t>
            </a:r>
            <a:r>
              <a:rPr lang="en-US" dirty="0"/>
              <a:t>mple </a:t>
            </a:r>
            <a:r>
              <a:rPr lang="en-US" b="1" dirty="0"/>
              <a:t>G</a:t>
            </a:r>
            <a:r>
              <a:rPr lang="en-US" dirty="0"/>
              <a:t>reedy </a:t>
            </a:r>
            <a:r>
              <a:rPr lang="en-US" b="1" dirty="0"/>
              <a:t>Ma</a:t>
            </a:r>
            <a:r>
              <a:rPr lang="en-US" dirty="0"/>
              <a:t>tching (</a:t>
            </a:r>
            <a:r>
              <a:rPr lang="en-US" dirty="0" err="1"/>
              <a:t>SiGMa</a:t>
            </a:r>
            <a:r>
              <a:rPr lang="en-US" dirty="0" smtClean="0"/>
              <a:t>)</a:t>
            </a:r>
            <a:br>
              <a:rPr lang="en-US" dirty="0" smtClean="0"/>
            </a:br>
            <a:r>
              <a:rPr lang="da-DK" sz="2400" dirty="0" smtClean="0"/>
              <a:t>[</a:t>
            </a:r>
            <a:r>
              <a:rPr lang="da-DK" sz="2400" dirty="0"/>
              <a:t>Lacoste-Julien et al., KDD 2013]</a:t>
            </a:r>
            <a:endParaRPr lang="el-GR" dirty="0"/>
          </a:p>
        </p:txBody>
      </p:sp>
      <p:sp>
        <p:nvSpPr>
          <p:cNvPr id="3" name="Θέση περιεχομένου 2"/>
          <p:cNvSpPr>
            <a:spLocks noGrp="1"/>
          </p:cNvSpPr>
          <p:nvPr>
            <p:ph idx="1"/>
          </p:nvPr>
        </p:nvSpPr>
        <p:spPr>
          <a:xfrm>
            <a:off x="395536" y="1600200"/>
            <a:ext cx="8640960" cy="4525963"/>
          </a:xfrm>
        </p:spPr>
        <p:txBody>
          <a:bodyPr>
            <a:noAutofit/>
          </a:bodyPr>
          <a:lstStyle/>
          <a:p>
            <a:r>
              <a:rPr lang="en-US" sz="2400" dirty="0" smtClean="0"/>
              <a:t>relies on the 1-1 assumption of Clean-Clean ER</a:t>
            </a:r>
          </a:p>
          <a:p>
            <a:pPr lvl="1"/>
            <a:r>
              <a:rPr lang="en-US" sz="2000" dirty="0" smtClean="0"/>
              <a:t>once a match is identified, it never needs to be compared to other entities</a:t>
            </a:r>
          </a:p>
          <a:p>
            <a:r>
              <a:rPr lang="en-US" sz="2400" dirty="0"/>
              <a:t>exploits </a:t>
            </a:r>
            <a:r>
              <a:rPr lang="en-US" sz="2400" dirty="0">
                <a:solidFill>
                  <a:srgbClr val="C00000"/>
                </a:solidFill>
              </a:rPr>
              <a:t>relationship graph </a:t>
            </a:r>
            <a:r>
              <a:rPr lang="en-US" sz="2400" dirty="0"/>
              <a:t>to score decisions and to propose </a:t>
            </a:r>
            <a:r>
              <a:rPr lang="en-US" sz="2400" dirty="0" smtClean="0"/>
              <a:t>candidates</a:t>
            </a:r>
          </a:p>
          <a:p>
            <a:r>
              <a:rPr lang="en-US" sz="2400" dirty="0" smtClean="0"/>
              <a:t>can </a:t>
            </a:r>
            <a:r>
              <a:rPr lang="en-US" sz="2400" dirty="0"/>
              <a:t>easily use tailored similarity </a:t>
            </a:r>
            <a:r>
              <a:rPr lang="en-US" sz="2400" dirty="0" smtClean="0"/>
              <a:t>measures</a:t>
            </a:r>
            <a:endParaRPr lang="en-US" sz="2400" dirty="0"/>
          </a:p>
          <a:p>
            <a:r>
              <a:rPr lang="en-US" sz="2400" dirty="0" smtClean="0">
                <a:solidFill>
                  <a:srgbClr val="C00000"/>
                </a:solidFill>
              </a:rPr>
              <a:t>iterative</a:t>
            </a:r>
            <a:r>
              <a:rPr lang="en-US" sz="2400" dirty="0" smtClean="0"/>
              <a:t> algorithm</a:t>
            </a:r>
          </a:p>
          <a:p>
            <a:pPr lvl="1"/>
            <a:r>
              <a:rPr lang="en-US" sz="2000" dirty="0" smtClean="0"/>
              <a:t>provides </a:t>
            </a:r>
            <a:r>
              <a:rPr lang="en-US" sz="2000" dirty="0"/>
              <a:t>natural </a:t>
            </a:r>
            <a:r>
              <a:rPr lang="en-US" sz="2000" dirty="0">
                <a:solidFill>
                  <a:srgbClr val="C00000"/>
                </a:solidFill>
              </a:rPr>
              <a:t>tradeoff</a:t>
            </a:r>
            <a:r>
              <a:rPr lang="en-US" sz="2000" dirty="0"/>
              <a:t> between precision &amp; </a:t>
            </a:r>
            <a:r>
              <a:rPr lang="en-US" sz="2000" dirty="0" smtClean="0"/>
              <a:t>recall as </a:t>
            </a:r>
            <a:r>
              <a:rPr lang="en-US" sz="2000" dirty="0"/>
              <a:t>well as between computation and </a:t>
            </a:r>
            <a:r>
              <a:rPr lang="en-US" sz="2000" dirty="0" smtClean="0"/>
              <a:t>recall</a:t>
            </a:r>
            <a:endParaRPr lang="en-US" sz="2000" dirty="0"/>
          </a:p>
          <a:p>
            <a:r>
              <a:rPr lang="en-US" sz="2400" dirty="0" smtClean="0"/>
              <a:t>simplicity </a:t>
            </a:r>
            <a:r>
              <a:rPr lang="en-US" sz="2400" dirty="0"/>
              <a:t>&amp; </a:t>
            </a:r>
            <a:r>
              <a:rPr lang="en-US" sz="2400" dirty="0" smtClean="0"/>
              <a:t>greediness → high time efficiency </a:t>
            </a:r>
          </a:p>
          <a:p>
            <a:r>
              <a:rPr lang="en-US" sz="2400" dirty="0" smtClean="0"/>
              <a:t>exhibits high </a:t>
            </a:r>
            <a:r>
              <a:rPr lang="en-US" sz="2400" dirty="0" smtClean="0">
                <a:solidFill>
                  <a:srgbClr val="C00000"/>
                </a:solidFill>
              </a:rPr>
              <a:t>effectiveness</a:t>
            </a:r>
            <a:r>
              <a:rPr lang="en-US" sz="2400" dirty="0"/>
              <a:t>,</a:t>
            </a:r>
            <a:r>
              <a:rPr lang="en-US" sz="2400" dirty="0" smtClean="0"/>
              <a:t> as well</a:t>
            </a:r>
            <a:endParaRPr lang="el-GR" sz="2400" dirty="0">
              <a:solidFill>
                <a:srgbClr val="C00000"/>
              </a:solidFill>
            </a:endParaRPr>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179</a:t>
            </a:fld>
            <a:endParaRPr lang="el-GR"/>
          </a:p>
        </p:txBody>
      </p:sp>
      <p:sp>
        <p:nvSpPr>
          <p:cNvPr id="6"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a:solidFill>
                  <a:schemeClr val="tx1"/>
                </a:solidFill>
              </a:rPr>
              <a:t>Simon Lacoste-</a:t>
            </a:r>
            <a:r>
              <a:rPr lang="en-US" sz="1400" b="1" dirty="0" err="1">
                <a:solidFill>
                  <a:schemeClr val="tx1"/>
                </a:solidFill>
              </a:rPr>
              <a:t>Julien</a:t>
            </a:r>
            <a:endParaRPr lang="en-US" sz="1400" b="1" dirty="0">
              <a:solidFill>
                <a:schemeClr val="tx1"/>
              </a:solidFill>
            </a:endParaRPr>
          </a:p>
        </p:txBody>
      </p:sp>
    </p:spTree>
    <p:extLst>
      <p:ext uri="{BB962C8B-B14F-4D97-AF65-F5344CB8AC3E}">
        <p14:creationId xmlns:p14="http://schemas.microsoft.com/office/powerpoint/2010/main" val="23630918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Example of Computational cost</a:t>
            </a:r>
            <a:endParaRPr lang="en-US" dirty="0"/>
          </a:p>
        </p:txBody>
      </p:sp>
      <p:sp>
        <p:nvSpPr>
          <p:cNvPr id="3" name="Content Placeholder 2"/>
          <p:cNvSpPr>
            <a:spLocks noGrp="1"/>
          </p:cNvSpPr>
          <p:nvPr>
            <p:ph sz="quarter" idx="4294967295"/>
          </p:nvPr>
        </p:nvSpPr>
        <p:spPr>
          <a:xfrm>
            <a:off x="107504" y="1218815"/>
            <a:ext cx="8928992" cy="5090505"/>
          </a:xfrm>
        </p:spPr>
        <p:txBody>
          <a:bodyPr>
            <a:normAutofit fontScale="85000" lnSpcReduction="20000"/>
          </a:bodyPr>
          <a:lstStyle/>
          <a:p>
            <a:pPr marL="24320" lvl="1" indent="-24320" algn="ctr" defTabSz="299048">
              <a:buNone/>
            </a:pPr>
            <a:r>
              <a:rPr lang="en-US" sz="3300" b="1" dirty="0" err="1" smtClean="0"/>
              <a:t>DBPedia</a:t>
            </a:r>
            <a:r>
              <a:rPr lang="en-US" sz="3300" b="1" dirty="0" smtClean="0"/>
              <a:t> 3.0rc ↔ </a:t>
            </a:r>
            <a:r>
              <a:rPr lang="en-US" sz="3300" b="1" dirty="0" err="1" smtClean="0"/>
              <a:t>DBPedia</a:t>
            </a:r>
            <a:r>
              <a:rPr lang="en-US" sz="3300" b="1" dirty="0" smtClean="0"/>
              <a:t> 3.4</a:t>
            </a:r>
          </a:p>
          <a:p>
            <a:pPr marL="24320" lvl="1" indent="-24320" algn="ctr" defTabSz="299048">
              <a:buNone/>
            </a:pPr>
            <a:r>
              <a:rPr lang="en-US" sz="2300" dirty="0" smtClean="0"/>
              <a:t>   1.2 million </a:t>
            </a:r>
            <a:r>
              <a:rPr lang="en-US" sz="2300" dirty="0"/>
              <a:t>entities </a:t>
            </a:r>
            <a:r>
              <a:rPr lang="en-US" sz="2300" dirty="0" smtClean="0"/>
              <a:t>↔ 2.2 million entities</a:t>
            </a:r>
            <a:br>
              <a:rPr lang="en-US" sz="2300" dirty="0" smtClean="0"/>
            </a:br>
            <a:endParaRPr lang="en-US" sz="2300" dirty="0" smtClean="0"/>
          </a:p>
          <a:p>
            <a:pPr marL="24320" lvl="1" indent="-24320" defTabSz="299048">
              <a:buNone/>
            </a:pPr>
            <a:r>
              <a:rPr lang="en-US" sz="2300" dirty="0" smtClean="0"/>
              <a:t>Entity matching: </a:t>
            </a:r>
            <a:r>
              <a:rPr lang="en-US" sz="2300" dirty="0" err="1" smtClean="0"/>
              <a:t>Jaccard</a:t>
            </a:r>
            <a:r>
              <a:rPr lang="en-US" sz="2300" dirty="0" smtClean="0"/>
              <a:t> similarity of all tokens</a:t>
            </a:r>
          </a:p>
          <a:p>
            <a:pPr marL="24320" lvl="1" indent="-24320" defTabSz="299048">
              <a:buNone/>
            </a:pPr>
            <a:r>
              <a:rPr lang="en-US" sz="2300" dirty="0" smtClean="0"/>
              <a:t>Cost per comparison:  </a:t>
            </a:r>
            <a:r>
              <a:rPr lang="en-US" sz="2400" dirty="0" smtClean="0"/>
              <a:t>0.045 milliseconds (average of 0.1 billion comparisons)</a:t>
            </a:r>
          </a:p>
          <a:p>
            <a:pPr marL="24320" lvl="1" indent="-24320" defTabSz="299048">
              <a:buNone/>
            </a:pPr>
            <a:endParaRPr lang="en-US" sz="2400" dirty="0" smtClean="0"/>
          </a:p>
          <a:p>
            <a:pPr marL="24320" lvl="1" indent="-24320" algn="ctr" defTabSz="299048">
              <a:buNone/>
            </a:pPr>
            <a:r>
              <a:rPr lang="en-US" sz="2400" u="sng" dirty="0" smtClean="0"/>
              <a:t>Brute-force approach</a:t>
            </a:r>
            <a:endParaRPr lang="en-US" sz="2300" u="sng" dirty="0" smtClean="0"/>
          </a:p>
          <a:p>
            <a:pPr marL="24320" lvl="1" indent="-24320" defTabSz="299048">
              <a:buNone/>
            </a:pPr>
            <a:r>
              <a:rPr lang="en-US" sz="2300" dirty="0" smtClean="0"/>
              <a:t>Comparisons: 2.58 ∙ 10</a:t>
            </a:r>
            <a:r>
              <a:rPr lang="en-US" sz="2300" baseline="30000" dirty="0" smtClean="0"/>
              <a:t>12</a:t>
            </a:r>
          </a:p>
          <a:p>
            <a:pPr marL="24320" lvl="1" indent="-24320" defTabSz="299048">
              <a:buNone/>
            </a:pPr>
            <a:r>
              <a:rPr lang="en-US" sz="2300" dirty="0"/>
              <a:t>Recall: 100%</a:t>
            </a:r>
          </a:p>
          <a:p>
            <a:pPr marL="24320" lvl="1" indent="-24320" defTabSz="299048">
              <a:buNone/>
            </a:pPr>
            <a:r>
              <a:rPr lang="en-US" sz="2300" dirty="0" smtClean="0"/>
              <a:t>Running time</a:t>
            </a:r>
            <a:r>
              <a:rPr lang="en-US" sz="2300" dirty="0"/>
              <a:t>: </a:t>
            </a:r>
            <a:r>
              <a:rPr lang="en-US" sz="2300" dirty="0" smtClean="0"/>
              <a:t>1,344 days → </a:t>
            </a:r>
            <a:r>
              <a:rPr lang="en-US" sz="2300" b="1" dirty="0" smtClean="0"/>
              <a:t>3.7 years</a:t>
            </a:r>
          </a:p>
          <a:p>
            <a:pPr marL="24320" lvl="1" indent="-24320" defTabSz="299048">
              <a:buNone/>
            </a:pPr>
            <a:endParaRPr lang="en-US" sz="2300" dirty="0" smtClean="0"/>
          </a:p>
          <a:p>
            <a:pPr marL="24320" lvl="1" indent="-24320" algn="ctr" defTabSz="299048">
              <a:buNone/>
            </a:pPr>
            <a:r>
              <a:rPr lang="en-US" sz="2300" u="sng" dirty="0" smtClean="0"/>
              <a:t>Optimized Token Blocking Workflow</a:t>
            </a:r>
          </a:p>
          <a:p>
            <a:pPr marL="24320" lvl="1" indent="-24320" defTabSz="299048">
              <a:buNone/>
            </a:pPr>
            <a:r>
              <a:rPr lang="en-US" sz="2300" dirty="0" smtClean="0"/>
              <a:t>Overhead time: 4 hours</a:t>
            </a:r>
          </a:p>
          <a:p>
            <a:pPr marL="24320" lvl="1" indent="-24320" defTabSz="299048">
              <a:buNone/>
            </a:pPr>
            <a:r>
              <a:rPr lang="en-US" sz="2300" dirty="0" smtClean="0"/>
              <a:t>Comparisons</a:t>
            </a:r>
            <a:r>
              <a:rPr lang="en-US" sz="2300" dirty="0"/>
              <a:t>: </a:t>
            </a:r>
            <a:r>
              <a:rPr lang="en-US" sz="2300" dirty="0" smtClean="0"/>
              <a:t>8.95 </a:t>
            </a:r>
            <a:r>
              <a:rPr lang="en-US" sz="2300" dirty="0"/>
              <a:t>∙ </a:t>
            </a:r>
            <a:r>
              <a:rPr lang="en-US" sz="2300" dirty="0" smtClean="0"/>
              <a:t>10</a:t>
            </a:r>
            <a:r>
              <a:rPr lang="en-US" sz="2300" baseline="30000" dirty="0" smtClean="0"/>
              <a:t>6</a:t>
            </a:r>
            <a:endParaRPr lang="en-US" sz="2300" dirty="0"/>
          </a:p>
          <a:p>
            <a:pPr marL="24320" lvl="1" indent="-24320" defTabSz="299048">
              <a:buNone/>
            </a:pPr>
            <a:r>
              <a:rPr lang="en-US" sz="2300" dirty="0" smtClean="0"/>
              <a:t>Recall: 99%</a:t>
            </a:r>
          </a:p>
          <a:p>
            <a:pPr marL="24320" lvl="1" indent="-24320" defTabSz="299048">
              <a:buNone/>
            </a:pPr>
            <a:r>
              <a:rPr lang="en-US" sz="2300" dirty="0" smtClean="0"/>
              <a:t>Total Running time: </a:t>
            </a:r>
            <a:r>
              <a:rPr lang="en-US" sz="2300" b="1" dirty="0" smtClean="0"/>
              <a:t>10 hours</a:t>
            </a:r>
            <a:endParaRPr lang="en-US" sz="2300" b="1" dirty="0"/>
          </a:p>
          <a:p>
            <a:pPr marL="24320" lvl="1" indent="-24320" defTabSz="299048">
              <a:buNone/>
            </a:pPr>
            <a:endParaRPr lang="en-US" sz="2300" dirty="0" smtClean="0"/>
          </a:p>
          <a:p>
            <a:pPr marL="24320" lvl="1" indent="-24320" defTabSz="299048">
              <a:buNone/>
            </a:pPr>
            <a:endParaRPr lang="en-US" sz="2300" dirty="0" smtClean="0"/>
          </a:p>
          <a:p>
            <a:pPr marL="24320" lvl="1" indent="-24320" algn="ctr" defTabSz="299048">
              <a:buNone/>
            </a:pPr>
            <a:endParaRPr lang="en-US" sz="2300" dirty="0" smtClean="0"/>
          </a:p>
          <a:p>
            <a:pPr marL="24320" lvl="1" indent="-24320" defTabSz="299048">
              <a:buNone/>
            </a:pPr>
            <a:endParaRPr lang="en-US" sz="1900" dirty="0" smtClean="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Oval 4"/>
          <p:cNvSpPr/>
          <p:nvPr/>
        </p:nvSpPr>
        <p:spPr>
          <a:xfrm>
            <a:off x="2987824" y="3789040"/>
            <a:ext cx="1296144" cy="648072"/>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051720" y="5661248"/>
            <a:ext cx="1296144" cy="648072"/>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7E46E34C-DF4F-43C8-9B01-5546C481D7C1}" type="slidenum">
              <a:rPr lang="el-GR" smtClean="0"/>
              <a:t>18</a:t>
            </a:fld>
            <a:endParaRPr lang="el-GR"/>
          </a:p>
        </p:txBody>
      </p:sp>
    </p:spTree>
    <p:extLst>
      <p:ext uri="{BB962C8B-B14F-4D97-AF65-F5344CB8AC3E}">
        <p14:creationId xmlns:p14="http://schemas.microsoft.com/office/powerpoint/2010/main" val="295763042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897117"/>
          </a:xfrm>
        </p:spPr>
        <p:txBody>
          <a:bodyPr/>
          <a:lstStyle/>
          <a:p>
            <a:r>
              <a:rPr lang="en-US" dirty="0" err="1" smtClean="0"/>
              <a:t>SiGMa</a:t>
            </a:r>
            <a:r>
              <a:rPr lang="en-US" dirty="0" smtClean="0"/>
              <a:t> intuition</a:t>
            </a:r>
            <a:endParaRPr lang="en-US" dirty="0"/>
          </a:p>
        </p:txBody>
      </p:sp>
      <p:pic>
        <p:nvPicPr>
          <p:cNvPr id="4" name="Picture 1"/>
          <p:cNvPicPr>
            <a:picLocks noChangeAspect="1" noChangeArrowheads="1"/>
          </p:cNvPicPr>
          <p:nvPr/>
        </p:nvPicPr>
        <p:blipFill>
          <a:blip r:embed="rId3" cstate="print"/>
          <a:srcRect/>
          <a:stretch>
            <a:fillRect/>
          </a:stretch>
        </p:blipFill>
        <p:spPr bwMode="auto">
          <a:xfrm>
            <a:off x="292099" y="838200"/>
            <a:ext cx="8186887" cy="4394200"/>
          </a:xfrm>
          <a:prstGeom prst="rect">
            <a:avLst/>
          </a:prstGeom>
          <a:noFill/>
          <a:ln w="9525">
            <a:noFill/>
            <a:miter lim="800000"/>
            <a:headEnd/>
            <a:tailEnd/>
          </a:ln>
        </p:spPr>
      </p:pic>
      <p:sp>
        <p:nvSpPr>
          <p:cNvPr id="6" name="TextBox 5"/>
          <p:cNvSpPr txBox="1"/>
          <p:nvPr/>
        </p:nvSpPr>
        <p:spPr>
          <a:xfrm>
            <a:off x="292099" y="5589240"/>
            <a:ext cx="3704880" cy="369332"/>
          </a:xfrm>
          <a:prstGeom prst="rect">
            <a:avLst/>
          </a:prstGeom>
          <a:noFill/>
        </p:spPr>
        <p:txBody>
          <a:bodyPr wrap="square" rtlCol="0">
            <a:spAutoFit/>
          </a:bodyPr>
          <a:lstStyle/>
          <a:p>
            <a:pPr algn="l"/>
            <a:r>
              <a:rPr lang="en-US" dirty="0" err="1" smtClean="0"/>
              <a:t>SiGMa</a:t>
            </a:r>
            <a:r>
              <a:rPr lang="en-US" dirty="0" smtClean="0"/>
              <a:t> uses neighbors for:</a:t>
            </a:r>
            <a:endParaRPr lang="en-US" dirty="0"/>
          </a:p>
        </p:txBody>
      </p:sp>
      <p:sp>
        <p:nvSpPr>
          <p:cNvPr id="7" name="Rectangle 6"/>
          <p:cNvSpPr/>
          <p:nvPr/>
        </p:nvSpPr>
        <p:spPr>
          <a:xfrm>
            <a:off x="2876631" y="5601098"/>
            <a:ext cx="3834703" cy="523220"/>
          </a:xfrm>
          <a:prstGeom prst="rect">
            <a:avLst/>
          </a:prstGeom>
        </p:spPr>
        <p:txBody>
          <a:bodyPr wrap="none">
            <a:spAutoFit/>
          </a:bodyPr>
          <a:lstStyle/>
          <a:p>
            <a:pPr algn="l"/>
            <a:r>
              <a:rPr lang="en-US" dirty="0" smtClean="0"/>
              <a:t>1) scoring candidates</a:t>
            </a:r>
            <a:endParaRPr lang="en-US" dirty="0"/>
          </a:p>
        </p:txBody>
      </p:sp>
      <p:sp>
        <p:nvSpPr>
          <p:cNvPr id="8" name="Rectangle 7"/>
          <p:cNvSpPr/>
          <p:nvPr/>
        </p:nvSpPr>
        <p:spPr>
          <a:xfrm>
            <a:off x="2909687" y="6074132"/>
            <a:ext cx="5838777" cy="369332"/>
          </a:xfrm>
          <a:prstGeom prst="rect">
            <a:avLst/>
          </a:prstGeom>
        </p:spPr>
        <p:txBody>
          <a:bodyPr wrap="square">
            <a:spAutoFit/>
          </a:bodyPr>
          <a:lstStyle/>
          <a:p>
            <a:pPr algn="l"/>
            <a:r>
              <a:rPr lang="en-US" dirty="0" smtClean="0"/>
              <a:t>2) suggest candidates (iterative blocking)</a:t>
            </a:r>
            <a:endParaRPr lang="en-US" dirty="0"/>
          </a:p>
        </p:txBody>
      </p:sp>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180</a:t>
            </a:fld>
            <a:endParaRPr lang="el-GR"/>
          </a:p>
        </p:txBody>
      </p:sp>
      <p:sp>
        <p:nvSpPr>
          <p:cNvPr id="9"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a:solidFill>
                  <a:schemeClr val="tx1"/>
                </a:solidFill>
              </a:rPr>
              <a:t>Simon Lacoste-</a:t>
            </a:r>
            <a:r>
              <a:rPr lang="en-US" sz="1400" b="1" dirty="0" err="1">
                <a:solidFill>
                  <a:schemeClr val="tx1"/>
                </a:solidFill>
              </a:rPr>
              <a:t>Julien</a:t>
            </a:r>
            <a:endParaRPr lang="en-US" sz="1400" b="1" dirty="0">
              <a:solidFill>
                <a:schemeClr val="tx1"/>
              </a:solidFill>
            </a:endParaRPr>
          </a:p>
        </p:txBody>
      </p:sp>
    </p:spTree>
    <p:extLst>
      <p:ext uri="{BB962C8B-B14F-4D97-AF65-F5344CB8AC3E}">
        <p14:creationId xmlns:p14="http://schemas.microsoft.com/office/powerpoint/2010/main" val="221351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p:cNvPicPr>
            <a:picLocks noChangeAspect="1" noChangeArrowheads="1"/>
          </p:cNvPicPr>
          <p:nvPr/>
        </p:nvPicPr>
        <p:blipFill>
          <a:blip r:embed="rId6" cstate="print"/>
          <a:srcRect/>
          <a:stretch>
            <a:fillRect/>
          </a:stretch>
        </p:blipFill>
        <p:spPr bwMode="auto">
          <a:xfrm>
            <a:off x="1036081" y="4629232"/>
            <a:ext cx="3751943" cy="2013804"/>
          </a:xfrm>
          <a:prstGeom prst="rect">
            <a:avLst/>
          </a:prstGeom>
          <a:noFill/>
          <a:ln w="9525">
            <a:noFill/>
            <a:miter lim="800000"/>
            <a:headEnd/>
            <a:tailEnd/>
          </a:ln>
        </p:spPr>
      </p:pic>
      <p:sp>
        <p:nvSpPr>
          <p:cNvPr id="2" name="Title 1"/>
          <p:cNvSpPr>
            <a:spLocks noGrp="1"/>
          </p:cNvSpPr>
          <p:nvPr>
            <p:ph type="title"/>
          </p:nvPr>
        </p:nvSpPr>
        <p:spPr>
          <a:xfrm>
            <a:off x="0" y="169528"/>
            <a:ext cx="9144000" cy="660022"/>
          </a:xfrm>
        </p:spPr>
        <p:txBody>
          <a:bodyPr>
            <a:noAutofit/>
          </a:bodyPr>
          <a:lstStyle/>
          <a:p>
            <a:r>
              <a:rPr lang="en-US" sz="4000" dirty="0" smtClean="0"/>
              <a:t>Quadratic Assignment objective</a:t>
            </a:r>
            <a:endParaRPr lang="en-US" sz="4000" dirty="0"/>
          </a:p>
        </p:txBody>
      </p:sp>
      <p:pic>
        <p:nvPicPr>
          <p:cNvPr id="5" name="Picture 4" descr="TP_tmp.emf"/>
          <p:cNvPicPr>
            <a:picLocks noChangeAspect="1"/>
          </p:cNvPicPr>
          <p:nvPr>
            <p:custDataLst>
              <p:tags r:id="rId1"/>
            </p:custDataLst>
          </p:nvPr>
        </p:nvPicPr>
        <p:blipFill>
          <a:blip r:embed="rId7" cstate="print"/>
          <a:stretch>
            <a:fillRect/>
          </a:stretch>
        </p:blipFill>
        <p:spPr bwMode="auto">
          <a:xfrm>
            <a:off x="1728192" y="1536415"/>
            <a:ext cx="4985207" cy="1183028"/>
          </a:xfrm>
          <a:prstGeom prst="rect">
            <a:avLst/>
          </a:prstGeom>
          <a:noFill/>
          <a:ln/>
          <a:effectLst/>
        </p:spPr>
      </p:pic>
      <p:pic>
        <p:nvPicPr>
          <p:cNvPr id="17" name="Picture 16" descr="TP_tmp.emf"/>
          <p:cNvPicPr>
            <a:picLocks noChangeAspect="1"/>
          </p:cNvPicPr>
          <p:nvPr>
            <p:custDataLst>
              <p:tags r:id="rId2"/>
            </p:custDataLst>
          </p:nvPr>
        </p:nvPicPr>
        <p:blipFill>
          <a:blip r:embed="rId8" cstate="print"/>
          <a:stretch>
            <a:fillRect/>
          </a:stretch>
        </p:blipFill>
        <p:spPr bwMode="auto">
          <a:xfrm>
            <a:off x="7272808" y="1972930"/>
            <a:ext cx="1383982" cy="309998"/>
          </a:xfrm>
          <a:prstGeom prst="rect">
            <a:avLst/>
          </a:prstGeom>
          <a:noFill/>
          <a:ln/>
          <a:effectLst/>
        </p:spPr>
      </p:pic>
      <p:grpSp>
        <p:nvGrpSpPr>
          <p:cNvPr id="27" name="Group 26"/>
          <p:cNvGrpSpPr/>
          <p:nvPr/>
        </p:nvGrpSpPr>
        <p:grpSpPr>
          <a:xfrm>
            <a:off x="133510" y="2385574"/>
            <a:ext cx="3826930" cy="2267562"/>
            <a:chOff x="-145579" y="2323319"/>
            <a:chExt cx="3826930" cy="2267562"/>
          </a:xfrm>
        </p:grpSpPr>
        <p:pic>
          <p:nvPicPr>
            <p:cNvPr id="10" name="Picture 9" descr="TP_tmp.emf"/>
            <p:cNvPicPr>
              <a:picLocks noChangeAspect="1"/>
            </p:cNvPicPr>
            <p:nvPr>
              <p:custDataLst>
                <p:tags r:id="rId3"/>
              </p:custDataLst>
            </p:nvPr>
          </p:nvPicPr>
          <p:blipFill>
            <a:blip r:embed="rId9" cstate="print"/>
            <a:stretch>
              <a:fillRect/>
            </a:stretch>
          </p:blipFill>
          <p:spPr bwMode="auto">
            <a:xfrm>
              <a:off x="830690" y="4272605"/>
              <a:ext cx="2224123" cy="318276"/>
            </a:xfrm>
            <a:prstGeom prst="rect">
              <a:avLst/>
            </a:prstGeom>
            <a:noFill/>
            <a:ln/>
            <a:effectLst/>
          </p:spPr>
        </p:pic>
        <p:grpSp>
          <p:nvGrpSpPr>
            <p:cNvPr id="26" name="Group 25"/>
            <p:cNvGrpSpPr/>
            <p:nvPr/>
          </p:nvGrpSpPr>
          <p:grpSpPr>
            <a:xfrm>
              <a:off x="-145579" y="2323319"/>
              <a:ext cx="3826930" cy="1206252"/>
              <a:chOff x="-145579" y="2323319"/>
              <a:chExt cx="3826930" cy="1206252"/>
            </a:xfrm>
          </p:grpSpPr>
          <p:sp>
            <p:nvSpPr>
              <p:cNvPr id="9" name="TextBox 8"/>
              <p:cNvSpPr txBox="1"/>
              <p:nvPr/>
            </p:nvSpPr>
            <p:spPr>
              <a:xfrm>
                <a:off x="-145579" y="3067906"/>
                <a:ext cx="3826930" cy="461665"/>
              </a:xfrm>
              <a:prstGeom prst="rect">
                <a:avLst/>
              </a:prstGeom>
              <a:noFill/>
            </p:spPr>
            <p:txBody>
              <a:bodyPr wrap="square" rtlCol="0">
                <a:spAutoFit/>
              </a:bodyPr>
              <a:lstStyle/>
              <a:p>
                <a:pPr algn="ctr"/>
                <a:r>
                  <a:rPr lang="en-US" sz="2400" dirty="0" smtClean="0">
                    <a:solidFill>
                      <a:schemeClr val="bg1">
                        <a:lumMod val="50000"/>
                      </a:schemeClr>
                    </a:solidFill>
                  </a:rPr>
                  <a:t>pairwise similarity</a:t>
                </a:r>
                <a:r>
                  <a:rPr lang="en-US" sz="2400" dirty="0">
                    <a:solidFill>
                      <a:schemeClr val="bg1">
                        <a:lumMod val="50000"/>
                      </a:schemeClr>
                    </a:solidFill>
                  </a:rPr>
                  <a:t> </a:t>
                </a:r>
                <a:r>
                  <a:rPr lang="en-US" sz="2400" dirty="0" smtClean="0">
                    <a:solidFill>
                      <a:schemeClr val="bg1">
                        <a:lumMod val="50000"/>
                      </a:schemeClr>
                    </a:solidFill>
                  </a:rPr>
                  <a:t>score</a:t>
                </a:r>
              </a:p>
            </p:txBody>
          </p:sp>
          <p:cxnSp>
            <p:nvCxnSpPr>
              <p:cNvPr id="11" name="Straight Arrow Connector 10"/>
              <p:cNvCxnSpPr/>
              <p:nvPr/>
            </p:nvCxnSpPr>
            <p:spPr>
              <a:xfrm flipV="1">
                <a:off x="3373741" y="2323319"/>
                <a:ext cx="72008" cy="792088"/>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5" name="Group 24"/>
          <p:cNvGrpSpPr/>
          <p:nvPr/>
        </p:nvGrpSpPr>
        <p:grpSpPr>
          <a:xfrm>
            <a:off x="4320481" y="2563849"/>
            <a:ext cx="3960439" cy="963674"/>
            <a:chOff x="4070071" y="2563849"/>
            <a:chExt cx="5073929" cy="963674"/>
          </a:xfrm>
        </p:grpSpPr>
        <p:sp>
          <p:nvSpPr>
            <p:cNvPr id="12" name="Left Brace 11"/>
            <p:cNvSpPr/>
            <p:nvPr/>
          </p:nvSpPr>
          <p:spPr>
            <a:xfrm rot="16200000">
              <a:off x="5366215" y="1267705"/>
              <a:ext cx="504056" cy="3096344"/>
            </a:xfrm>
            <a:prstGeom prst="lef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4637819" y="3065858"/>
              <a:ext cx="4506181" cy="461665"/>
            </a:xfrm>
            <a:prstGeom prst="rect">
              <a:avLst/>
            </a:prstGeom>
            <a:noFill/>
          </p:spPr>
          <p:txBody>
            <a:bodyPr wrap="square" rtlCol="0">
              <a:spAutoFit/>
            </a:bodyPr>
            <a:lstStyle/>
            <a:p>
              <a:pPr algn="ctr"/>
              <a:r>
                <a:rPr lang="en-US" sz="2400" dirty="0" smtClean="0">
                  <a:solidFill>
                    <a:schemeClr val="bg1">
                      <a:lumMod val="50000"/>
                    </a:schemeClr>
                  </a:solidFill>
                </a:rPr>
                <a:t>graph compatibility score:</a:t>
              </a:r>
              <a:endParaRPr lang="en-US" sz="2000" dirty="0" smtClean="0"/>
            </a:p>
          </p:txBody>
        </p:sp>
      </p:grpSp>
      <p:sp>
        <p:nvSpPr>
          <p:cNvPr id="18" name="TextBox 17"/>
          <p:cNvSpPr txBox="1"/>
          <p:nvPr/>
        </p:nvSpPr>
        <p:spPr>
          <a:xfrm>
            <a:off x="4913490" y="4156364"/>
            <a:ext cx="3906982" cy="1200329"/>
          </a:xfrm>
          <a:prstGeom prst="rect">
            <a:avLst/>
          </a:prstGeom>
          <a:noFill/>
        </p:spPr>
        <p:txBody>
          <a:bodyPr wrap="square" rtlCol="0">
            <a:spAutoFit/>
          </a:bodyPr>
          <a:lstStyle/>
          <a:p>
            <a:r>
              <a:rPr lang="en-US" sz="2400" dirty="0" smtClean="0"/>
              <a:t>counts the number of valid neighbors which are currently matched (</a:t>
            </a:r>
            <a:r>
              <a:rPr lang="en-US" sz="2400" b="1" dirty="0" smtClean="0"/>
              <a:t>context</a:t>
            </a:r>
            <a:r>
              <a:rPr lang="en-US" sz="2400" dirty="0" smtClean="0"/>
              <a:t>)</a:t>
            </a:r>
          </a:p>
        </p:txBody>
      </p:sp>
      <p:grpSp>
        <p:nvGrpSpPr>
          <p:cNvPr id="24" name="Group 23"/>
          <p:cNvGrpSpPr/>
          <p:nvPr/>
        </p:nvGrpSpPr>
        <p:grpSpPr>
          <a:xfrm>
            <a:off x="3600400" y="1012666"/>
            <a:ext cx="3888432" cy="792383"/>
            <a:chOff x="3923928" y="1012666"/>
            <a:chExt cx="3888432" cy="792383"/>
          </a:xfrm>
        </p:grpSpPr>
        <p:sp>
          <p:nvSpPr>
            <p:cNvPr id="15" name="TextBox 14"/>
            <p:cNvSpPr txBox="1"/>
            <p:nvPr/>
          </p:nvSpPr>
          <p:spPr>
            <a:xfrm>
              <a:off x="3923928" y="1012666"/>
              <a:ext cx="3888432" cy="461665"/>
            </a:xfrm>
            <a:prstGeom prst="rect">
              <a:avLst/>
            </a:prstGeom>
            <a:noFill/>
          </p:spPr>
          <p:txBody>
            <a:bodyPr wrap="square" rtlCol="0">
              <a:spAutoFit/>
            </a:bodyPr>
            <a:lstStyle/>
            <a:p>
              <a:pPr algn="ctr"/>
              <a:r>
                <a:rPr lang="en-US" sz="2400" dirty="0" smtClean="0">
                  <a:solidFill>
                    <a:schemeClr val="bg1">
                      <a:lumMod val="50000"/>
                    </a:schemeClr>
                  </a:solidFill>
                </a:rPr>
                <a:t>normalizing weight</a:t>
              </a:r>
            </a:p>
          </p:txBody>
        </p:sp>
        <p:cxnSp>
          <p:nvCxnSpPr>
            <p:cNvPr id="22" name="Straight Arrow Connector 21"/>
            <p:cNvCxnSpPr/>
            <p:nvPr/>
          </p:nvCxnSpPr>
          <p:spPr bwMode="auto">
            <a:xfrm>
              <a:off x="6056416" y="1425039"/>
              <a:ext cx="166254" cy="380010"/>
            </a:xfrm>
            <a:prstGeom prst="straightConnector1">
              <a:avLst/>
            </a:prstGeom>
            <a:noFill/>
            <a:ln w="9525" cap="flat" cmpd="sng" algn="ctr">
              <a:solidFill>
                <a:schemeClr val="tx2"/>
              </a:solidFill>
              <a:prstDash val="solid"/>
              <a:round/>
              <a:headEnd type="none" w="med" len="med"/>
              <a:tailEnd type="arrow"/>
            </a:ln>
            <a:effectLst/>
          </p:spPr>
        </p:cxnSp>
      </p:grpSp>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4" name="Slide Number Placeholder 3"/>
          <p:cNvSpPr>
            <a:spLocks noGrp="1"/>
          </p:cNvSpPr>
          <p:nvPr>
            <p:ph type="sldNum" sz="quarter" idx="12"/>
          </p:nvPr>
        </p:nvSpPr>
        <p:spPr/>
        <p:txBody>
          <a:bodyPr/>
          <a:lstStyle/>
          <a:p>
            <a:fld id="{7E46E34C-DF4F-43C8-9B01-5546C481D7C1}" type="slidenum">
              <a:rPr lang="el-GR" smtClean="0"/>
              <a:t>181</a:t>
            </a:fld>
            <a:endParaRPr lang="el-GR"/>
          </a:p>
        </p:txBody>
      </p:sp>
      <p:sp>
        <p:nvSpPr>
          <p:cNvPr id="20"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a:solidFill>
                  <a:schemeClr val="tx1"/>
                </a:solidFill>
              </a:rPr>
              <a:t>Simon Lacoste-</a:t>
            </a:r>
            <a:r>
              <a:rPr lang="en-US" sz="1400" b="1" dirty="0" err="1">
                <a:solidFill>
                  <a:schemeClr val="tx1"/>
                </a:solidFill>
              </a:rPr>
              <a:t>Julien</a:t>
            </a:r>
            <a:endParaRPr lang="en-US" sz="1400" b="1" dirty="0">
              <a:solidFill>
                <a:schemeClr val="tx1"/>
              </a:solidFill>
            </a:endParaRPr>
          </a:p>
        </p:txBody>
      </p:sp>
    </p:spTree>
    <p:extLst>
      <p:ext uri="{BB962C8B-B14F-4D97-AF65-F5344CB8AC3E}">
        <p14:creationId xmlns:p14="http://schemas.microsoft.com/office/powerpoint/2010/main" val="252415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864096"/>
          </a:xfrm>
        </p:spPr>
        <p:txBody>
          <a:bodyPr/>
          <a:lstStyle/>
          <a:p>
            <a:r>
              <a:rPr lang="en-US" dirty="0" err="1" smtClean="0"/>
              <a:t>SiGMa</a:t>
            </a:r>
            <a:r>
              <a:rPr lang="en-US" dirty="0" smtClean="0"/>
              <a:t> similarity scores</a:t>
            </a:r>
            <a:endParaRPr lang="el-GR" dirty="0"/>
          </a:p>
        </p:txBody>
      </p:sp>
      <p:sp>
        <p:nvSpPr>
          <p:cNvPr id="3" name="Θέση περιεχομένου 2"/>
          <p:cNvSpPr>
            <a:spLocks noGrp="1"/>
          </p:cNvSpPr>
          <p:nvPr>
            <p:ph idx="1"/>
          </p:nvPr>
        </p:nvSpPr>
        <p:spPr>
          <a:xfrm>
            <a:off x="457200" y="875853"/>
            <a:ext cx="8229600" cy="5145435"/>
          </a:xfrm>
        </p:spPr>
        <p:txBody>
          <a:bodyPr>
            <a:noAutofit/>
          </a:bodyPr>
          <a:lstStyle/>
          <a:p>
            <a:r>
              <a:rPr lang="en-US" sz="2400" dirty="0"/>
              <a:t>Increase in objective when matching pair (</a:t>
            </a:r>
            <a:r>
              <a:rPr lang="en-US" sz="2400" dirty="0" err="1"/>
              <a:t>i,j</a:t>
            </a:r>
            <a:r>
              <a:rPr lang="en-US" sz="2400" dirty="0"/>
              <a:t>):</a:t>
            </a:r>
          </a:p>
          <a:p>
            <a:endParaRPr lang="en-US" sz="2400" dirty="0"/>
          </a:p>
          <a:p>
            <a:endParaRPr lang="en-US" sz="2400" dirty="0" smtClean="0"/>
          </a:p>
          <a:p>
            <a:r>
              <a:rPr lang="en-US" sz="2400" dirty="0" smtClean="0"/>
              <a:t>Pairwise </a:t>
            </a:r>
            <a:r>
              <a:rPr lang="en-US" sz="2400" dirty="0"/>
              <a:t>similarity score (could use others): </a:t>
            </a:r>
          </a:p>
          <a:p>
            <a:endParaRPr lang="el-GR" sz="2400" dirty="0" smtClean="0"/>
          </a:p>
          <a:p>
            <a:r>
              <a:rPr lang="en-US" sz="2400" dirty="0" smtClean="0"/>
              <a:t>Similarity </a:t>
            </a:r>
            <a:r>
              <a:rPr lang="en-US" sz="2400" dirty="0"/>
              <a:t>on string representation of entities:</a:t>
            </a:r>
          </a:p>
          <a:p>
            <a:pPr lvl="1"/>
            <a:r>
              <a:rPr lang="en-US" sz="2000" dirty="0" err="1"/>
              <a:t>Jaccard</a:t>
            </a:r>
            <a:r>
              <a:rPr lang="en-US" sz="2000" dirty="0"/>
              <a:t> measure on words in common + smoothing  + weights (TF-IDF weights)</a:t>
            </a:r>
          </a:p>
          <a:p>
            <a:endParaRPr lang="en-US" sz="2400" dirty="0"/>
          </a:p>
          <a:p>
            <a:pPr lvl="1"/>
            <a:endParaRPr lang="en-US" sz="2000" dirty="0" smtClean="0"/>
          </a:p>
          <a:p>
            <a:pPr lvl="1"/>
            <a:r>
              <a:rPr lang="en-US" sz="2000" dirty="0" smtClean="0"/>
              <a:t>Property </a:t>
            </a:r>
            <a:r>
              <a:rPr lang="en-US" sz="2000" dirty="0"/>
              <a:t>similarity measure: also smoothed weighted </a:t>
            </a:r>
            <a:r>
              <a:rPr lang="en-US" sz="2000" dirty="0" err="1"/>
              <a:t>Jaccard</a:t>
            </a:r>
            <a:r>
              <a:rPr lang="en-US" sz="2000" dirty="0"/>
              <a:t> similarity measure between sets of properties, with additional similarity on literals:</a:t>
            </a:r>
            <a:endParaRPr lang="el-GR" sz="2000" dirty="0"/>
          </a:p>
        </p:txBody>
      </p:sp>
      <p:sp>
        <p:nvSpPr>
          <p:cNvPr id="4" name="Θέση υποσέλιδου 3"/>
          <p:cNvSpPr>
            <a:spLocks noGrp="1"/>
          </p:cNvSpPr>
          <p:nvPr>
            <p:ph type="ftr" sz="quarter" idx="11"/>
          </p:nvPr>
        </p:nvSpPr>
        <p:spPr/>
        <p:txBody>
          <a:bodyPr/>
          <a:lstStyle/>
          <a:p>
            <a:r>
              <a:rPr lang="pt-BR" dirty="0" smtClean="0"/>
              <a:t>Papadakis &amp; Palpanas, WWW 2018, April 2018</a:t>
            </a:r>
            <a:endParaRPr lang="el-GR" dirty="0"/>
          </a:p>
        </p:txBody>
      </p:sp>
      <p:pic>
        <p:nvPicPr>
          <p:cNvPr id="16" name="Picture 165" descr="TP_tmp.emf"/>
          <p:cNvPicPr>
            <a:picLocks noChangeAspect="1"/>
          </p:cNvPicPr>
          <p:nvPr>
            <p:custDataLst>
              <p:tags r:id="rId1"/>
            </p:custDataLst>
          </p:nvPr>
        </p:nvPicPr>
        <p:blipFill>
          <a:blip r:embed="rId7" cstate="print"/>
          <a:stretch>
            <a:fillRect/>
          </a:stretch>
        </p:blipFill>
        <p:spPr bwMode="auto">
          <a:xfrm>
            <a:off x="1331640" y="1340768"/>
            <a:ext cx="7200860" cy="596121"/>
          </a:xfrm>
          <a:prstGeom prst="rect">
            <a:avLst/>
          </a:prstGeom>
          <a:noFill/>
          <a:ln/>
          <a:effectLst/>
        </p:spPr>
      </p:pic>
      <p:pic>
        <p:nvPicPr>
          <p:cNvPr id="17" name="Picture 153" descr="TP_tmp.emf"/>
          <p:cNvPicPr>
            <a:picLocks noChangeAspect="1"/>
          </p:cNvPicPr>
          <p:nvPr>
            <p:custDataLst>
              <p:tags r:id="rId2"/>
            </p:custDataLst>
          </p:nvPr>
        </p:nvPicPr>
        <p:blipFill>
          <a:blip r:embed="rId8" cstate="print"/>
          <a:stretch>
            <a:fillRect/>
          </a:stretch>
        </p:blipFill>
        <p:spPr bwMode="auto">
          <a:xfrm>
            <a:off x="1331640" y="2636912"/>
            <a:ext cx="4464496" cy="293568"/>
          </a:xfrm>
          <a:prstGeom prst="rect">
            <a:avLst/>
          </a:prstGeom>
          <a:noFill/>
          <a:ln/>
          <a:effectLst/>
        </p:spPr>
      </p:pic>
      <p:pic>
        <p:nvPicPr>
          <p:cNvPr id="19" name="Picture 637" descr="TP_tmp.emf"/>
          <p:cNvPicPr>
            <a:picLocks noChangeAspect="1"/>
          </p:cNvPicPr>
          <p:nvPr>
            <p:custDataLst>
              <p:tags r:id="rId3"/>
            </p:custDataLst>
          </p:nvPr>
        </p:nvPicPr>
        <p:blipFill>
          <a:blip r:embed="rId9" cstate="print"/>
          <a:stretch>
            <a:fillRect/>
          </a:stretch>
        </p:blipFill>
        <p:spPr bwMode="auto">
          <a:xfrm>
            <a:off x="4119227" y="3932519"/>
            <a:ext cx="4384673" cy="1086730"/>
          </a:xfrm>
          <a:prstGeom prst="rect">
            <a:avLst/>
          </a:prstGeom>
          <a:noFill/>
          <a:ln/>
          <a:effectLst/>
        </p:spPr>
      </p:pic>
      <p:sp>
        <p:nvSpPr>
          <p:cNvPr id="5" name="Slide Number Placeholder 4"/>
          <p:cNvSpPr>
            <a:spLocks noGrp="1"/>
          </p:cNvSpPr>
          <p:nvPr>
            <p:ph type="sldNum" sz="quarter" idx="12"/>
          </p:nvPr>
        </p:nvSpPr>
        <p:spPr/>
        <p:txBody>
          <a:bodyPr/>
          <a:lstStyle/>
          <a:p>
            <a:fld id="{7E46E34C-DF4F-43C8-9B01-5546C481D7C1}" type="slidenum">
              <a:rPr lang="el-GR" smtClean="0"/>
              <a:t>182</a:t>
            </a:fld>
            <a:endParaRPr lang="el-GR"/>
          </a:p>
        </p:txBody>
      </p:sp>
      <p:sp>
        <p:nvSpPr>
          <p:cNvPr id="10"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a:solidFill>
                  <a:schemeClr val="tx1"/>
                </a:solidFill>
              </a:rPr>
              <a:t>Simon Lacoste-</a:t>
            </a:r>
            <a:r>
              <a:rPr lang="en-US" sz="1400" b="1" dirty="0" err="1">
                <a:solidFill>
                  <a:schemeClr val="tx1"/>
                </a:solidFill>
              </a:rPr>
              <a:t>Julien</a:t>
            </a:r>
            <a:endParaRPr lang="en-US" sz="1400" b="1" dirty="0">
              <a:solidFill>
                <a:schemeClr val="tx1"/>
              </a:solidFill>
            </a:endParaRPr>
          </a:p>
        </p:txBody>
      </p:sp>
      <p:pic>
        <p:nvPicPr>
          <p:cNvPr id="18" name="Picture 639" descr="TP_tmp.emf"/>
          <p:cNvPicPr>
            <a:picLocks noChangeAspect="1"/>
          </p:cNvPicPr>
          <p:nvPr>
            <p:custDataLst>
              <p:tags r:id="rId4"/>
            </p:custDataLst>
          </p:nvPr>
        </p:nvPicPr>
        <p:blipFill>
          <a:blip r:embed="rId10" cstate="print"/>
          <a:stretch>
            <a:fillRect/>
          </a:stretch>
        </p:blipFill>
        <p:spPr bwMode="auto">
          <a:xfrm>
            <a:off x="4207253" y="5705441"/>
            <a:ext cx="4716016" cy="1130666"/>
          </a:xfrm>
          <a:prstGeom prst="rect">
            <a:avLst/>
          </a:prstGeom>
          <a:noFill/>
          <a:ln/>
          <a:effectLst/>
        </p:spPr>
      </p:pic>
    </p:spTree>
    <p:extLst>
      <p:ext uri="{BB962C8B-B14F-4D97-AF65-F5344CB8AC3E}">
        <p14:creationId xmlns:p14="http://schemas.microsoft.com/office/powerpoint/2010/main" val="148368924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854"/>
            <a:ext cx="9143999" cy="1051255"/>
          </a:xfrm>
        </p:spPr>
        <p:txBody>
          <a:bodyPr/>
          <a:lstStyle/>
          <a:p>
            <a:r>
              <a:rPr lang="en-US" dirty="0" err="1" smtClean="0"/>
              <a:t>SiGMa</a:t>
            </a:r>
            <a:r>
              <a:rPr lang="en-US" dirty="0" smtClean="0"/>
              <a:t> Algorithm</a:t>
            </a:r>
            <a:endParaRPr lang="en-US" dirty="0"/>
          </a:p>
        </p:txBody>
      </p:sp>
      <p:pic>
        <p:nvPicPr>
          <p:cNvPr id="13" name="Picture 1"/>
          <p:cNvPicPr>
            <a:picLocks noChangeAspect="1" noChangeArrowheads="1"/>
          </p:cNvPicPr>
          <p:nvPr/>
        </p:nvPicPr>
        <p:blipFill>
          <a:blip r:embed="rId4" cstate="print"/>
          <a:srcRect/>
          <a:stretch>
            <a:fillRect/>
          </a:stretch>
        </p:blipFill>
        <p:spPr bwMode="auto">
          <a:xfrm>
            <a:off x="51297" y="3212976"/>
            <a:ext cx="5384799" cy="2890218"/>
          </a:xfrm>
          <a:prstGeom prst="rect">
            <a:avLst/>
          </a:prstGeom>
          <a:noFill/>
          <a:ln w="9525">
            <a:noFill/>
            <a:miter lim="800000"/>
            <a:headEnd/>
            <a:tailEnd/>
          </a:ln>
        </p:spPr>
      </p:pic>
      <p:sp>
        <p:nvSpPr>
          <p:cNvPr id="12" name="TextBox 11"/>
          <p:cNvSpPr txBox="1"/>
          <p:nvPr/>
        </p:nvSpPr>
        <p:spPr>
          <a:xfrm>
            <a:off x="5148064" y="1251404"/>
            <a:ext cx="3888432" cy="3046988"/>
          </a:xfrm>
          <a:prstGeom prst="rect">
            <a:avLst/>
          </a:prstGeom>
          <a:noFill/>
        </p:spPr>
        <p:txBody>
          <a:bodyPr wrap="square" rtlCol="0">
            <a:spAutoFit/>
          </a:bodyPr>
          <a:lstStyle/>
          <a:p>
            <a:pPr algn="l"/>
            <a:r>
              <a:rPr lang="en-US" sz="2400" dirty="0" smtClean="0"/>
              <a:t>1. Start with seed match</a:t>
            </a:r>
          </a:p>
          <a:p>
            <a:pPr marL="514350" indent="-514350" algn="l">
              <a:buNone/>
            </a:pPr>
            <a:r>
              <a:rPr lang="en-US" sz="2400" dirty="0" smtClean="0"/>
              <a:t>2. Put neighbors in S</a:t>
            </a:r>
          </a:p>
          <a:p>
            <a:pPr algn="l"/>
            <a:r>
              <a:rPr lang="en-US" sz="2400" dirty="0" smtClean="0"/>
              <a:t>3. At each iteration:</a:t>
            </a:r>
          </a:p>
          <a:p>
            <a:pPr marL="265113" lvl="1" algn="l">
              <a:buNone/>
            </a:pPr>
            <a:r>
              <a:rPr lang="en-US" sz="2400" dirty="0" smtClean="0"/>
              <a:t>a) pick new pair in S which max. increase </a:t>
            </a:r>
          </a:p>
          <a:p>
            <a:pPr marL="265113" lvl="1" algn="l"/>
            <a:r>
              <a:rPr lang="en-US" sz="2400" dirty="0" smtClean="0"/>
              <a:t>b) add new neighbors in S</a:t>
            </a:r>
          </a:p>
          <a:p>
            <a:pPr marL="265113" indent="-265113" algn="l">
              <a:buNone/>
            </a:pPr>
            <a:r>
              <a:rPr lang="en-US" sz="2400" dirty="0" smtClean="0"/>
              <a:t>4. Stop when variation below threshold</a:t>
            </a:r>
            <a:endParaRPr lang="en-US" sz="2400" dirty="0"/>
          </a:p>
        </p:txBody>
      </p:sp>
      <p:pic>
        <p:nvPicPr>
          <p:cNvPr id="18" name="Picture 17" descr="txp_fig"/>
          <p:cNvPicPr>
            <a:picLocks noChangeAspect="1"/>
          </p:cNvPicPr>
          <p:nvPr>
            <p:custDataLst>
              <p:tags r:id="rId1"/>
            </p:custDataLst>
          </p:nvPr>
        </p:nvPicPr>
        <p:blipFill>
          <a:blip r:embed="rId5" cstate="print"/>
          <a:stretch>
            <a:fillRect/>
          </a:stretch>
        </p:blipFill>
        <p:spPr bwMode="auto">
          <a:xfrm>
            <a:off x="240375" y="1268598"/>
            <a:ext cx="4352152" cy="1102569"/>
          </a:xfrm>
          <a:prstGeom prst="rect">
            <a:avLst/>
          </a:prstGeom>
          <a:noFill/>
          <a:ln/>
          <a:effectLst/>
        </p:spPr>
      </p:pic>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4" name="Slide Number Placeholder 3"/>
          <p:cNvSpPr>
            <a:spLocks noGrp="1"/>
          </p:cNvSpPr>
          <p:nvPr>
            <p:ph type="sldNum" sz="quarter" idx="12"/>
          </p:nvPr>
        </p:nvSpPr>
        <p:spPr/>
        <p:txBody>
          <a:bodyPr/>
          <a:lstStyle/>
          <a:p>
            <a:fld id="{7E46E34C-DF4F-43C8-9B01-5546C481D7C1}" type="slidenum">
              <a:rPr lang="el-GR" smtClean="0"/>
              <a:t>183</a:t>
            </a:fld>
            <a:endParaRPr lang="el-GR"/>
          </a:p>
        </p:txBody>
      </p:sp>
      <p:sp>
        <p:nvSpPr>
          <p:cNvPr id="8"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a:solidFill>
                  <a:schemeClr val="tx1"/>
                </a:solidFill>
              </a:rPr>
              <a:t>Simon Lacoste-</a:t>
            </a:r>
            <a:r>
              <a:rPr lang="en-US" sz="1400" b="1" dirty="0" err="1">
                <a:solidFill>
                  <a:schemeClr val="tx1"/>
                </a:solidFill>
              </a:rPr>
              <a:t>Julien</a:t>
            </a:r>
            <a:endParaRPr lang="en-US" sz="1400" b="1" dirty="0">
              <a:solidFill>
                <a:schemeClr val="tx1"/>
              </a:solidFill>
            </a:endParaRPr>
          </a:p>
        </p:txBody>
      </p:sp>
    </p:spTree>
    <p:extLst>
      <p:ext uri="{BB962C8B-B14F-4D97-AF65-F5344CB8AC3E}">
        <p14:creationId xmlns:p14="http://schemas.microsoft.com/office/powerpoint/2010/main" val="113084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63104"/>
            <a:ext cx="9144000" cy="917624"/>
          </a:xfrm>
        </p:spPr>
        <p:txBody>
          <a:bodyPr>
            <a:normAutofit/>
          </a:bodyPr>
          <a:lstStyle/>
          <a:p>
            <a:r>
              <a:rPr lang="en-US" dirty="0" smtClean="0"/>
              <a:t>PARIS </a:t>
            </a:r>
            <a:r>
              <a:rPr lang="en-CA" altLang="el-GR" sz="2000" dirty="0"/>
              <a:t>[</a:t>
            </a:r>
            <a:r>
              <a:rPr lang="en-CA" altLang="el-GR" sz="2000" dirty="0" err="1"/>
              <a:t>Suchanek</a:t>
            </a:r>
            <a:r>
              <a:rPr lang="en-CA" altLang="el-GR" sz="2000" dirty="0"/>
              <a:t> et al., PVLDB 2011] </a:t>
            </a:r>
            <a:endParaRPr lang="el-GR" dirty="0"/>
          </a:p>
        </p:txBody>
      </p:sp>
      <p:sp>
        <p:nvSpPr>
          <p:cNvPr id="3" name="Θέση περιεχομένου 2"/>
          <p:cNvSpPr>
            <a:spLocks noGrp="1"/>
          </p:cNvSpPr>
          <p:nvPr>
            <p:ph idx="1"/>
          </p:nvPr>
        </p:nvSpPr>
        <p:spPr>
          <a:xfrm>
            <a:off x="395536" y="1484784"/>
            <a:ext cx="8424936" cy="4680520"/>
          </a:xfrm>
        </p:spPr>
        <p:txBody>
          <a:bodyPr>
            <a:normAutofit/>
          </a:bodyPr>
          <a:lstStyle/>
          <a:p>
            <a:r>
              <a:rPr lang="en-US" sz="2400" dirty="0" smtClean="0"/>
              <a:t>Probabilistic, iterative, parameter-free method</a:t>
            </a:r>
          </a:p>
          <a:p>
            <a:r>
              <a:rPr lang="en-US" sz="2400" dirty="0" smtClean="0">
                <a:solidFill>
                  <a:srgbClr val="C00000"/>
                </a:solidFill>
              </a:rPr>
              <a:t>Collective</a:t>
            </a:r>
            <a:r>
              <a:rPr lang="en-US" sz="2400" dirty="0" smtClean="0"/>
              <a:t> approach for holistically aligning entities, relations and classes </a:t>
            </a:r>
          </a:p>
          <a:p>
            <a:pPr lvl="1"/>
            <a:r>
              <a:rPr lang="en-US" sz="2000" dirty="0" smtClean="0"/>
              <a:t>applicable to Clean-Clean ER (for knowledge graphs)</a:t>
            </a:r>
          </a:p>
          <a:p>
            <a:r>
              <a:rPr lang="en-US" sz="2400" dirty="0" smtClean="0"/>
              <a:t>Algorithm outline:</a:t>
            </a:r>
          </a:p>
          <a:p>
            <a:pPr marL="971550" lvl="1" indent="-514350">
              <a:buFont typeface="+mj-lt"/>
              <a:buAutoNum type="arabicPeriod"/>
            </a:pPr>
            <a:r>
              <a:rPr lang="en-US" sz="2000" dirty="0"/>
              <a:t>Fix equalities for </a:t>
            </a:r>
            <a:r>
              <a:rPr lang="en-US" sz="2000" dirty="0" smtClean="0"/>
              <a:t>literals (numbers, or strings)</a:t>
            </a:r>
            <a:endParaRPr lang="en-US" sz="2000" dirty="0"/>
          </a:p>
          <a:p>
            <a:pPr marL="971550" lvl="1" indent="-514350">
              <a:buFont typeface="+mj-lt"/>
              <a:buAutoNum type="arabicPeriod"/>
            </a:pPr>
            <a:r>
              <a:rPr lang="en-US" sz="2000" dirty="0"/>
              <a:t>Set equalities for relations to a small initial value</a:t>
            </a:r>
          </a:p>
          <a:p>
            <a:pPr marL="971550" lvl="1" indent="-514350">
              <a:buFont typeface="+mj-lt"/>
              <a:buAutoNum type="arabicPeriod"/>
            </a:pPr>
            <a:r>
              <a:rPr lang="en-US" sz="2000" dirty="0"/>
              <a:t>Iterate the estimations for </a:t>
            </a:r>
            <a:r>
              <a:rPr lang="en-US" sz="2000" dirty="0">
                <a:solidFill>
                  <a:srgbClr val="C00000"/>
                </a:solidFill>
              </a:rPr>
              <a:t>relations</a:t>
            </a:r>
            <a:r>
              <a:rPr lang="en-US" sz="2000" dirty="0"/>
              <a:t> and </a:t>
            </a:r>
            <a:r>
              <a:rPr lang="en-US" sz="2000" dirty="0" smtClean="0">
                <a:solidFill>
                  <a:srgbClr val="C00000"/>
                </a:solidFill>
              </a:rPr>
              <a:t>entities </a:t>
            </a:r>
            <a:r>
              <a:rPr lang="en-US" sz="2000" dirty="0" smtClean="0"/>
              <a:t>until convergence </a:t>
            </a:r>
            <a:r>
              <a:rPr lang="en-US" sz="2000" dirty="0"/>
              <a:t>(*)</a:t>
            </a:r>
          </a:p>
          <a:p>
            <a:pPr marL="971550" lvl="1" indent="-514350">
              <a:buFont typeface="+mj-lt"/>
              <a:buAutoNum type="arabicPeriod"/>
            </a:pPr>
            <a:r>
              <a:rPr lang="en-US" sz="2000" dirty="0"/>
              <a:t>Compute the estimations for </a:t>
            </a:r>
            <a:r>
              <a:rPr lang="en-US" sz="2000" dirty="0" smtClean="0">
                <a:solidFill>
                  <a:srgbClr val="C00000"/>
                </a:solidFill>
              </a:rPr>
              <a:t>classes</a:t>
            </a:r>
          </a:p>
          <a:p>
            <a:pPr lvl="1"/>
            <a:endParaRPr lang="en-US" sz="2400" dirty="0"/>
          </a:p>
          <a:p>
            <a:pPr marL="0" lvl="1" indent="0">
              <a:buNone/>
            </a:pPr>
            <a:r>
              <a:rPr lang="en-US" sz="1800" dirty="0" smtClean="0"/>
              <a:t>(*) There is no </a:t>
            </a:r>
            <a:r>
              <a:rPr lang="en-US" sz="1800" dirty="0"/>
              <a:t>proof for convergence, but it seems to happen</a:t>
            </a:r>
            <a:endParaRPr lang="el-GR" sz="1800"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Θέση αριθμού διαφάνειας 4"/>
          <p:cNvSpPr>
            <a:spLocks noGrp="1"/>
          </p:cNvSpPr>
          <p:nvPr>
            <p:ph type="sldNum" sz="quarter" idx="12"/>
          </p:nvPr>
        </p:nvSpPr>
        <p:spPr/>
        <p:txBody>
          <a:bodyPr/>
          <a:lstStyle/>
          <a:p>
            <a:fld id="{7E46E34C-DF4F-43C8-9B01-5546C481D7C1}" type="slidenum">
              <a:rPr lang="el-GR" smtClean="0"/>
              <a:t>184</a:t>
            </a:fld>
            <a:endParaRPr lang="el-GR"/>
          </a:p>
        </p:txBody>
      </p:sp>
      <p:sp>
        <p:nvSpPr>
          <p:cNvPr id="6"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Fabian </a:t>
            </a:r>
            <a:r>
              <a:rPr lang="en-US" sz="1400" b="1" dirty="0" err="1" smtClean="0">
                <a:solidFill>
                  <a:schemeClr val="tx1"/>
                </a:solidFill>
              </a:rPr>
              <a:t>Suchanek</a:t>
            </a:r>
            <a:endParaRPr lang="en-US" sz="1400" b="1" dirty="0">
              <a:solidFill>
                <a:schemeClr val="tx1"/>
              </a:solidFill>
            </a:endParaRPr>
          </a:p>
        </p:txBody>
      </p:sp>
    </p:spTree>
    <p:extLst>
      <p:ext uri="{BB962C8B-B14F-4D97-AF65-F5344CB8AC3E}">
        <p14:creationId xmlns:p14="http://schemas.microsoft.com/office/powerpoint/2010/main" val="329274322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65335"/>
            <a:ext cx="9144000" cy="1143000"/>
          </a:xfrm>
        </p:spPr>
        <p:txBody>
          <a:bodyPr>
            <a:normAutofit/>
          </a:bodyPr>
          <a:lstStyle/>
          <a:p>
            <a:r>
              <a:rPr lang="en-US" dirty="0" smtClean="0"/>
              <a:t>PARIS – Part B</a:t>
            </a:r>
            <a:endParaRPr lang="el-GR" dirty="0"/>
          </a:p>
        </p:txBody>
      </p:sp>
      <p:sp>
        <p:nvSpPr>
          <p:cNvPr id="3" name="Θέση περιεχομένου 2"/>
          <p:cNvSpPr>
            <a:spLocks noGrp="1"/>
          </p:cNvSpPr>
          <p:nvPr>
            <p:ph idx="1"/>
          </p:nvPr>
        </p:nvSpPr>
        <p:spPr>
          <a:xfrm>
            <a:off x="107504" y="1124744"/>
            <a:ext cx="8928992" cy="5328592"/>
          </a:xfrm>
        </p:spPr>
        <p:txBody>
          <a:bodyPr>
            <a:noAutofit/>
          </a:bodyPr>
          <a:lstStyle/>
          <a:p>
            <a:r>
              <a:rPr lang="es-ES" sz="2400" dirty="0" err="1" smtClean="0"/>
              <a:t>Equality</a:t>
            </a:r>
            <a:r>
              <a:rPr lang="es-ES" sz="2400" dirty="0" smtClean="0"/>
              <a:t> of </a:t>
            </a:r>
            <a:r>
              <a:rPr lang="es-ES" sz="2400" dirty="0" err="1" smtClean="0"/>
              <a:t>Literals</a:t>
            </a:r>
            <a:endParaRPr lang="es-ES" sz="2400" dirty="0" smtClean="0"/>
          </a:p>
          <a:p>
            <a:pPr lvl="1"/>
            <a:r>
              <a:rPr lang="es-ES" sz="2000" dirty="0" smtClean="0">
                <a:latin typeface="Courier New" panose="02070309020205020404" pitchFamily="49" charset="0"/>
                <a:cs typeface="Courier New" panose="02070309020205020404" pitchFamily="49" charset="0"/>
              </a:rPr>
              <a:t>Pr(x </a:t>
            </a:r>
            <a:r>
              <a:rPr lang="es-ES" sz="2000" dirty="0">
                <a:latin typeface="Courier New" panose="02070309020205020404" pitchFamily="49" charset="0"/>
                <a:cs typeface="Courier New" panose="02070309020205020404" pitchFamily="49" charset="0"/>
              </a:rPr>
              <a:t>≡ y</a:t>
            </a:r>
            <a:r>
              <a:rPr lang="es-ES" sz="2000" dirty="0" smtClean="0">
                <a:latin typeface="Courier New" panose="02070309020205020404" pitchFamily="49" charset="0"/>
                <a:cs typeface="Courier New" panose="02070309020205020404" pitchFamily="49" charset="0"/>
              </a:rPr>
              <a:t>) := (</a:t>
            </a:r>
            <a:r>
              <a:rPr lang="es-ES" sz="2000" dirty="0">
                <a:latin typeface="Courier New" panose="02070309020205020404" pitchFamily="49" charset="0"/>
                <a:cs typeface="Courier New" panose="02070309020205020404" pitchFamily="49" charset="0"/>
              </a:rPr>
              <a:t>x = y</a:t>
            </a:r>
            <a:r>
              <a:rPr lang="es-ES" sz="2000" dirty="0" smtClean="0">
                <a:latin typeface="Courier New" panose="02070309020205020404" pitchFamily="49" charset="0"/>
                <a:cs typeface="Courier New" panose="02070309020205020404" pitchFamily="49" charset="0"/>
              </a:rPr>
              <a:t>) ? 1 : 0</a:t>
            </a:r>
          </a:p>
          <a:p>
            <a:r>
              <a:rPr lang="es-ES" sz="2400" dirty="0" err="1"/>
              <a:t>Equality</a:t>
            </a:r>
            <a:r>
              <a:rPr lang="es-ES" sz="2400" dirty="0"/>
              <a:t> of </a:t>
            </a:r>
            <a:r>
              <a:rPr lang="es-ES" sz="2400" dirty="0" err="1" smtClean="0"/>
              <a:t>Entities</a:t>
            </a:r>
            <a:endParaRPr lang="es-ES" sz="2400" dirty="0"/>
          </a:p>
          <a:p>
            <a:pPr lvl="1"/>
            <a:r>
              <a:rPr lang="es-ES" sz="2000" dirty="0" err="1" smtClean="0"/>
              <a:t>Based</a:t>
            </a:r>
            <a:r>
              <a:rPr lang="es-ES" sz="2000" dirty="0" smtClean="0"/>
              <a:t> </a:t>
            </a:r>
            <a:r>
              <a:rPr lang="es-ES" sz="2000" dirty="0" err="1"/>
              <a:t>on</a:t>
            </a:r>
            <a:r>
              <a:rPr lang="es-ES" sz="2000" dirty="0"/>
              <a:t> </a:t>
            </a:r>
            <a:r>
              <a:rPr lang="es-ES" sz="2000" dirty="0" err="1"/>
              <a:t>the</a:t>
            </a:r>
            <a:r>
              <a:rPr lang="es-ES" sz="2000" dirty="0"/>
              <a:t> </a:t>
            </a:r>
            <a:r>
              <a:rPr lang="en-US" sz="2000" dirty="0">
                <a:solidFill>
                  <a:srgbClr val="00B050"/>
                </a:solidFill>
              </a:rPr>
              <a:t>local </a:t>
            </a:r>
            <a:r>
              <a:rPr lang="en-US" sz="2000" dirty="0">
                <a:solidFill>
                  <a:srgbClr val="C00000"/>
                </a:solidFill>
              </a:rPr>
              <a:t>inverse functionality </a:t>
            </a:r>
            <a:r>
              <a:rPr lang="en-US" sz="2000" dirty="0"/>
              <a:t>of a </a:t>
            </a:r>
            <a:r>
              <a:rPr lang="en-US" sz="2000" dirty="0" smtClean="0"/>
              <a:t>relation r</a:t>
            </a:r>
          </a:p>
          <a:p>
            <a:pPr marL="457200" lvl="1" indent="0">
              <a:buNone/>
            </a:pPr>
            <a:r>
              <a:rPr lang="en-US" sz="2000" dirty="0" smtClean="0">
                <a:latin typeface="Courier New" panose="02070309020205020404" pitchFamily="49" charset="0"/>
                <a:cs typeface="Courier New" panose="02070309020205020404" pitchFamily="49" charset="0"/>
              </a:rPr>
              <a:t>1</a:t>
            </a:r>
            <a:r>
              <a:rPr lang="en-US" sz="2000" dirty="0">
                <a:latin typeface="Courier New" panose="02070309020205020404" pitchFamily="49" charset="0"/>
                <a:cs typeface="Courier New" panose="02070309020205020404" pitchFamily="49" charset="0"/>
              </a:rPr>
              <a:t>/#the number of entities with a given </a:t>
            </a:r>
            <a:r>
              <a:rPr lang="en-US" sz="2000" dirty="0" smtClean="0">
                <a:latin typeface="Courier New" panose="02070309020205020404" pitchFamily="49" charset="0"/>
                <a:cs typeface="Courier New" panose="02070309020205020404" pitchFamily="49" charset="0"/>
              </a:rPr>
              <a:t>argument for r</a:t>
            </a:r>
            <a:endParaRPr lang="en-US" sz="2000" dirty="0">
              <a:latin typeface="Courier New" panose="02070309020205020404" pitchFamily="49" charset="0"/>
              <a:cs typeface="Courier New" panose="02070309020205020404" pitchFamily="49" charset="0"/>
            </a:endParaRPr>
          </a:p>
          <a:p>
            <a:pPr lvl="1"/>
            <a:r>
              <a:rPr lang="en-US" sz="2000" dirty="0" smtClean="0"/>
              <a:t>The probability </a:t>
            </a:r>
            <a:r>
              <a:rPr lang="en-US" sz="2000" dirty="0"/>
              <a:t>of a </a:t>
            </a:r>
            <a:r>
              <a:rPr lang="en-US" sz="2000" dirty="0">
                <a:solidFill>
                  <a:srgbClr val="C00000"/>
                </a:solidFill>
              </a:rPr>
              <a:t>relation</a:t>
            </a:r>
            <a:r>
              <a:rPr lang="en-US" sz="2000" dirty="0"/>
              <a:t> being inverse functional </a:t>
            </a:r>
            <a:r>
              <a:rPr lang="en-US" sz="2000" dirty="0" smtClean="0"/>
              <a:t>is </a:t>
            </a:r>
            <a:r>
              <a:rPr lang="en-US" sz="2000" dirty="0"/>
              <a:t>the harmonic mean of the </a:t>
            </a:r>
            <a:r>
              <a:rPr lang="en-US" sz="2000" dirty="0">
                <a:solidFill>
                  <a:srgbClr val="00B050"/>
                </a:solidFill>
              </a:rPr>
              <a:t>local</a:t>
            </a:r>
            <a:r>
              <a:rPr lang="en-US" sz="2000" dirty="0"/>
              <a:t> inverse </a:t>
            </a:r>
            <a:r>
              <a:rPr lang="en-US" sz="2000" dirty="0" smtClean="0"/>
              <a:t>functionalities</a:t>
            </a:r>
          </a:p>
          <a:p>
            <a:pPr lvl="1"/>
            <a:r>
              <a:rPr lang="en-US" sz="2000" dirty="0" smtClean="0"/>
              <a:t>Two entities are </a:t>
            </a:r>
            <a:r>
              <a:rPr lang="en-US" sz="2000" u="sng" dirty="0" smtClean="0"/>
              <a:t>matching if</a:t>
            </a:r>
            <a:r>
              <a:rPr lang="en-US" sz="2000" dirty="0" smtClean="0"/>
              <a:t> they share at least one argument for a highly </a:t>
            </a:r>
            <a:r>
              <a:rPr lang="en-US" sz="2000" dirty="0"/>
              <a:t>inverse functional </a:t>
            </a:r>
            <a:r>
              <a:rPr lang="en-US" sz="2000" dirty="0" smtClean="0"/>
              <a:t>relation </a:t>
            </a:r>
          </a:p>
          <a:p>
            <a:r>
              <a:rPr lang="en-US" sz="2400" dirty="0"/>
              <a:t>Equality of </a:t>
            </a:r>
            <a:r>
              <a:rPr lang="en-US" sz="2400" dirty="0" smtClean="0"/>
              <a:t>Classes</a:t>
            </a:r>
          </a:p>
          <a:p>
            <a:pPr lvl="1"/>
            <a:r>
              <a:rPr lang="en-US" sz="2000" dirty="0"/>
              <a:t>Based on the </a:t>
            </a:r>
            <a:r>
              <a:rPr lang="en-US" sz="2000" dirty="0" err="1">
                <a:solidFill>
                  <a:srgbClr val="C00000"/>
                </a:solidFill>
              </a:rPr>
              <a:t>subsumption</a:t>
            </a:r>
            <a:r>
              <a:rPr lang="en-US" sz="2000" dirty="0">
                <a:solidFill>
                  <a:srgbClr val="C00000"/>
                </a:solidFill>
              </a:rPr>
              <a:t> </a:t>
            </a:r>
            <a:r>
              <a:rPr lang="en-US" sz="2000" dirty="0"/>
              <a:t>probability: </a:t>
            </a:r>
            <a:r>
              <a:rPr lang="en-US" sz="2000" dirty="0" smtClean="0"/>
              <a:t>if </a:t>
            </a:r>
            <a:r>
              <a:rPr lang="en-US" sz="2000" dirty="0"/>
              <a:t>all entities of one class are entities of the other, then the former subsumes the latter</a:t>
            </a:r>
          </a:p>
          <a:p>
            <a:pPr marL="342900" lvl="1" indent="-342900">
              <a:buFont typeface="Arial" panose="020B0604020202020204" pitchFamily="34" charset="0"/>
              <a:buChar char="•"/>
            </a:pPr>
            <a:r>
              <a:rPr lang="en-US" sz="2400" dirty="0" smtClean="0">
                <a:latin typeface="+mj-lt"/>
                <a:cs typeface="Courier New" panose="02070309020205020404" pitchFamily="49" charset="0"/>
              </a:rPr>
              <a:t>Equality of Relations</a:t>
            </a:r>
          </a:p>
          <a:p>
            <a:pPr marL="742950" lvl="2" indent="-342900"/>
            <a:r>
              <a:rPr lang="en-US" sz="2000" dirty="0"/>
              <a:t>Based on the probability that one relation is </a:t>
            </a:r>
            <a:r>
              <a:rPr lang="en-US" sz="2000" dirty="0">
                <a:solidFill>
                  <a:srgbClr val="C00000"/>
                </a:solidFill>
              </a:rPr>
              <a:t>sub-property</a:t>
            </a:r>
            <a:r>
              <a:rPr lang="en-US" sz="2000" dirty="0"/>
              <a:t> of the other</a:t>
            </a:r>
            <a:endParaRPr lang="el-GR" sz="2000" dirty="0"/>
          </a:p>
        </p:txBody>
      </p:sp>
      <p:sp>
        <p:nvSpPr>
          <p:cNvPr id="4" name="Θέση υποσέλιδου 3"/>
          <p:cNvSpPr>
            <a:spLocks noGrp="1"/>
          </p:cNvSpPr>
          <p:nvPr>
            <p:ph type="ftr" sz="quarter" idx="11"/>
          </p:nvPr>
        </p:nvSpPr>
        <p:spPr/>
        <p:txBody>
          <a:bodyPr/>
          <a:lstStyle/>
          <a:p>
            <a:r>
              <a:rPr lang="pt-BR" dirty="0" smtClean="0"/>
              <a:t>Papadakis &amp; Palpanas, WWW 2018, April 2018</a:t>
            </a:r>
            <a:endParaRPr lang="el-GR" dirty="0"/>
          </a:p>
        </p:txBody>
      </p:sp>
      <p:sp>
        <p:nvSpPr>
          <p:cNvPr id="5" name="Θέση αριθμού διαφάνειας 4"/>
          <p:cNvSpPr>
            <a:spLocks noGrp="1"/>
          </p:cNvSpPr>
          <p:nvPr>
            <p:ph type="sldNum" sz="quarter" idx="12"/>
          </p:nvPr>
        </p:nvSpPr>
        <p:spPr/>
        <p:txBody>
          <a:bodyPr/>
          <a:lstStyle/>
          <a:p>
            <a:fld id="{7E46E34C-DF4F-43C8-9B01-5546C481D7C1}" type="slidenum">
              <a:rPr lang="el-GR" smtClean="0"/>
              <a:t>185</a:t>
            </a:fld>
            <a:endParaRPr lang="el-GR"/>
          </a:p>
        </p:txBody>
      </p:sp>
    </p:spTree>
    <p:extLst>
      <p:ext uri="{BB962C8B-B14F-4D97-AF65-F5344CB8AC3E}">
        <p14:creationId xmlns:p14="http://schemas.microsoft.com/office/powerpoint/2010/main" val="4617650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p:cNvSpPr>
          <p:nvPr>
            <p:ph type="title"/>
          </p:nvPr>
        </p:nvSpPr>
        <p:spPr>
          <a:xfrm>
            <a:off x="597563" y="174735"/>
            <a:ext cx="7804547" cy="805993"/>
          </a:xfrm>
          <a:prstGeom prst="rect">
            <a:avLst/>
          </a:prstGeom>
        </p:spPr>
        <p:txBody>
          <a:bodyPr>
            <a:normAutofit fontScale="90000"/>
          </a:bodyPr>
          <a:lstStyle/>
          <a:p>
            <a:r>
              <a:rPr lang="en-US" dirty="0" smtClean="0"/>
              <a:t>Synthesizing Entity Matching Rules</a:t>
            </a:r>
            <a:br>
              <a:rPr lang="en-US" dirty="0" smtClean="0"/>
            </a:br>
            <a:endParaRPr sz="2200" dirty="0"/>
          </a:p>
        </p:txBody>
      </p:sp>
      <p:sp>
        <p:nvSpPr>
          <p:cNvPr id="548" name="Shape 548"/>
          <p:cNvSpPr/>
          <p:nvPr/>
        </p:nvSpPr>
        <p:spPr>
          <a:xfrm>
            <a:off x="1980537" y="3097814"/>
            <a:ext cx="2511823" cy="941349"/>
          </a:xfrm>
          <a:prstGeom prst="rect">
            <a:avLst/>
          </a:prstGeom>
          <a:ln w="25400">
            <a:solidFill>
              <a:srgbClr val="85888D"/>
            </a:solidFill>
            <a:miter lim="400000"/>
          </a:ln>
        </p:spPr>
        <p:txBody>
          <a:bodyPr lIns="35719" tIns="35719" rIns="35719" bIns="35719" anchor="ctr"/>
          <a:lstStyle/>
          <a:p>
            <a:endParaRPr sz="1266"/>
          </a:p>
        </p:txBody>
      </p:sp>
      <p:sp>
        <p:nvSpPr>
          <p:cNvPr id="549" name="Shape 549"/>
          <p:cNvSpPr>
            <a:spLocks noGrp="1"/>
          </p:cNvSpPr>
          <p:nvPr>
            <p:ph type="body" sz="quarter" idx="1"/>
          </p:nvPr>
        </p:nvSpPr>
        <p:spPr>
          <a:xfrm>
            <a:off x="1901623" y="3097814"/>
            <a:ext cx="2598214" cy="916991"/>
          </a:xfrm>
          <a:prstGeom prst="rect">
            <a:avLst/>
          </a:prstGeom>
        </p:spPr>
        <p:txBody>
          <a:bodyPr anchor="ctr">
            <a:normAutofit/>
          </a:bodyPr>
          <a:lstStyle>
            <a:lvl1pPr marL="0" indent="0" algn="ctr">
              <a:buSzTx/>
              <a:buNone/>
              <a:defRPr sz="4600"/>
            </a:lvl1pPr>
          </a:lstStyle>
          <a:p>
            <a:r>
              <a:rPr lang="en-US" sz="2400" dirty="0" smtClean="0"/>
              <a:t>Machine Learning System</a:t>
            </a:r>
            <a:endParaRPr sz="2400" dirty="0"/>
          </a:p>
        </p:txBody>
      </p:sp>
      <p:sp>
        <p:nvSpPr>
          <p:cNvPr id="551" name="Shape 551"/>
          <p:cNvSpPr/>
          <p:nvPr/>
        </p:nvSpPr>
        <p:spPr>
          <a:xfrm rot="5400000">
            <a:off x="3003773" y="2412799"/>
            <a:ext cx="411774" cy="742049"/>
          </a:xfrm>
          <a:prstGeom prst="rightArrow">
            <a:avLst>
              <a:gd name="adj1" fmla="val 28183"/>
              <a:gd name="adj2" fmla="val 58479"/>
            </a:avLst>
          </a:prstGeom>
          <a:blipFill>
            <a:blip r:embed="rId3"/>
          </a:blipFill>
          <a:ln w="12700">
            <a:miter lim="400000"/>
          </a:ln>
          <a:effectLst>
            <a:outerShdw blurRad="38100" dist="25400" dir="5400000" rotWithShape="0">
              <a:srgbClr val="000000">
                <a:alpha val="50000"/>
              </a:srgbClr>
            </a:outerShdw>
          </a:effectLst>
        </p:spPr>
        <p:txBody>
          <a:bodyPr lIns="35719" tIns="35719" rIns="35719" bIns="35719" anchor="ctr"/>
          <a:lstStyle/>
          <a:p>
            <a:pPr>
              <a:defRPr>
                <a:solidFill>
                  <a:srgbClr val="FFFFFF"/>
                </a:solidFill>
              </a:defRPr>
            </a:pPr>
            <a:endParaRPr sz="1266"/>
          </a:p>
        </p:txBody>
      </p:sp>
      <p:sp>
        <p:nvSpPr>
          <p:cNvPr id="553" name="Shape 553"/>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186</a:t>
            </a:fld>
            <a:endParaRPr/>
          </a:p>
        </p:txBody>
      </p:sp>
      <p:sp>
        <p:nvSpPr>
          <p:cNvPr id="554" name="Shape 554"/>
          <p:cNvSpPr/>
          <p:nvPr/>
        </p:nvSpPr>
        <p:spPr>
          <a:xfrm>
            <a:off x="2274130" y="4028227"/>
            <a:ext cx="188654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defRPr sz="2500"/>
            </a:pPr>
            <a:r>
              <a:rPr sz="2000" dirty="0"/>
              <a:t>Best F-measure</a:t>
            </a:r>
          </a:p>
          <a:p>
            <a:pPr>
              <a:defRPr sz="2500"/>
            </a:pPr>
            <a:r>
              <a:rPr sz="2000" dirty="0"/>
              <a:t>Not interpretable</a:t>
            </a:r>
          </a:p>
        </p:txBody>
      </p:sp>
      <p:sp>
        <p:nvSpPr>
          <p:cNvPr id="555" name="Shape 555"/>
          <p:cNvSpPr/>
          <p:nvPr/>
        </p:nvSpPr>
        <p:spPr>
          <a:xfrm rot="5400000">
            <a:off x="5260923" y="2411964"/>
            <a:ext cx="411775" cy="742049"/>
          </a:xfrm>
          <a:prstGeom prst="rightArrow">
            <a:avLst>
              <a:gd name="adj1" fmla="val 28183"/>
              <a:gd name="adj2" fmla="val 58479"/>
            </a:avLst>
          </a:prstGeom>
          <a:blipFill>
            <a:blip r:embed="rId3"/>
          </a:blipFill>
          <a:ln w="12700">
            <a:miter lim="400000"/>
          </a:ln>
          <a:effectLst>
            <a:outerShdw blurRad="38100" dist="25400" dir="5400000" rotWithShape="0">
              <a:srgbClr val="000000">
                <a:alpha val="50000"/>
              </a:srgbClr>
            </a:outerShdw>
          </a:effectLst>
        </p:spPr>
        <p:txBody>
          <a:bodyPr lIns="35719" tIns="35719" rIns="35719" bIns="35719" anchor="ctr"/>
          <a:lstStyle/>
          <a:p>
            <a:pPr>
              <a:defRPr>
                <a:solidFill>
                  <a:srgbClr val="FFFFFF"/>
                </a:solidFill>
              </a:defRPr>
            </a:pPr>
            <a:endParaRPr sz="1266"/>
          </a:p>
        </p:txBody>
      </p:sp>
      <p:sp>
        <p:nvSpPr>
          <p:cNvPr id="556" name="Shape 556"/>
          <p:cNvSpPr/>
          <p:nvPr/>
        </p:nvSpPr>
        <p:spPr>
          <a:xfrm>
            <a:off x="4695436" y="3097813"/>
            <a:ext cx="2108812" cy="941349"/>
          </a:xfrm>
          <a:prstGeom prst="rect">
            <a:avLst/>
          </a:prstGeom>
          <a:ln w="25400">
            <a:solidFill>
              <a:srgbClr val="85888D"/>
            </a:solidFill>
            <a:miter lim="400000"/>
          </a:ln>
          <a:extLst>
            <a:ext uri="{C572A759-6A51-4108-AA02-DFA0A04FC94B}">
              <ma14:wrappingTextBoxFlag xmlns:ma14="http://schemas.microsoft.com/office/mac/drawingml/2011/main" xmlns="" val="1"/>
            </a:ext>
          </a:extLst>
        </p:spPr>
        <p:txBody>
          <a:bodyPr lIns="35719" tIns="35719" rIns="35719" bIns="35719" anchor="ctr">
            <a:normAutofit/>
          </a:bodyPr>
          <a:lstStyle>
            <a:lvl1pPr>
              <a:defRPr sz="4600"/>
            </a:lvl1pPr>
          </a:lstStyle>
          <a:p>
            <a:pPr algn="ctr"/>
            <a:r>
              <a:rPr sz="2400" dirty="0" smtClean="0"/>
              <a:t>Rule</a:t>
            </a:r>
            <a:r>
              <a:rPr lang="en-US" sz="2400" dirty="0" smtClean="0"/>
              <a:t>-Based Approach</a:t>
            </a:r>
            <a:endParaRPr sz="2400" dirty="0"/>
          </a:p>
        </p:txBody>
      </p:sp>
      <p:sp>
        <p:nvSpPr>
          <p:cNvPr id="557" name="Shape 557"/>
          <p:cNvSpPr/>
          <p:nvPr/>
        </p:nvSpPr>
        <p:spPr>
          <a:xfrm>
            <a:off x="4771352" y="4001909"/>
            <a:ext cx="1888880" cy="68768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defRPr sz="2500"/>
            </a:pPr>
            <a:r>
              <a:rPr sz="2000" dirty="0"/>
              <a:t>Lower F-measure</a:t>
            </a:r>
          </a:p>
          <a:p>
            <a:pPr>
              <a:defRPr sz="2500"/>
            </a:pPr>
            <a:r>
              <a:rPr sz="2000" dirty="0"/>
              <a:t>Interpretable</a:t>
            </a:r>
          </a:p>
        </p:txBody>
      </p:sp>
      <p:sp>
        <p:nvSpPr>
          <p:cNvPr id="16"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a:t>
            </a:r>
            <a:r>
              <a:rPr lang="el-GR" sz="1400" b="1" dirty="0" smtClean="0">
                <a:solidFill>
                  <a:schemeClr val="tx1"/>
                </a:solidFill>
              </a:rPr>
              <a:t> </a:t>
            </a:r>
            <a:r>
              <a:rPr lang="en-US" sz="1400" b="1" dirty="0">
                <a:solidFill>
                  <a:schemeClr val="tx1"/>
                </a:solidFill>
              </a:rPr>
              <a:t>Paolo </a:t>
            </a:r>
            <a:r>
              <a:rPr lang="en-US" sz="1400" b="1" dirty="0" err="1" smtClean="0">
                <a:solidFill>
                  <a:schemeClr val="tx1"/>
                </a:solidFill>
              </a:rPr>
              <a:t>Papotti</a:t>
            </a:r>
            <a:endParaRPr lang="en-US" sz="1400" b="1" dirty="0">
              <a:solidFill>
                <a:schemeClr val="tx1"/>
              </a:solidFill>
            </a:endParaRPr>
          </a:p>
        </p:txBody>
      </p:sp>
      <p:sp>
        <p:nvSpPr>
          <p:cNvPr id="17" name="Θέση υποσέλιδου 3"/>
          <p:cNvSpPr txBox="1">
            <a:spLocks/>
          </p:cNvSpPr>
          <p:nvPr/>
        </p:nvSpPr>
        <p:spPr>
          <a:xfrm>
            <a:off x="2987824" y="6520259"/>
            <a:ext cx="324036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smtClean="0">
                <a:solidFill>
                  <a:schemeClr val="bg1">
                    <a:lumMod val="50000"/>
                  </a:schemeClr>
                </a:solidFill>
              </a:rPr>
              <a:t>Papadakis &amp; Palpanas, WWW 2018, April 2018</a:t>
            </a:r>
            <a:endParaRPr lang="el-GR" sz="1200" dirty="0">
              <a:solidFill>
                <a:schemeClr val="bg1">
                  <a:lumMod val="50000"/>
                </a:schemeClr>
              </a:solidFill>
            </a:endParaRPr>
          </a:p>
        </p:txBody>
      </p:sp>
    </p:spTree>
    <p:extLst>
      <p:ext uri="{BB962C8B-B14F-4D97-AF65-F5344CB8AC3E}">
        <p14:creationId xmlns:p14="http://schemas.microsoft.com/office/powerpoint/2010/main" val="313364546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5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4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54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55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555"/>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55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 grpId="0" animBg="1" advAuto="0"/>
      <p:bldP spid="549" grpId="0" animBg="1" advAuto="0"/>
      <p:bldP spid="551" grpId="0" animBg="1" advAuto="0"/>
      <p:bldP spid="554" grpId="0" animBg="1" advAuto="0"/>
      <p:bldP spid="555" grpId="0" animBg="1" advAuto="0"/>
      <p:bldP spid="556" grpId="0" animBg="1" advAuto="0"/>
      <p:bldP spid="557" grpId="0" animBg="1" advAuto="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p:cNvSpPr>
          <p:nvPr>
            <p:ph type="title"/>
          </p:nvPr>
        </p:nvSpPr>
        <p:spPr>
          <a:xfrm>
            <a:off x="655885" y="174735"/>
            <a:ext cx="7804547" cy="805993"/>
          </a:xfrm>
          <a:prstGeom prst="rect">
            <a:avLst/>
          </a:prstGeom>
        </p:spPr>
        <p:txBody>
          <a:bodyPr>
            <a:normAutofit fontScale="90000"/>
          </a:bodyPr>
          <a:lstStyle/>
          <a:p>
            <a:r>
              <a:rPr lang="en-US" dirty="0"/>
              <a:t>Synthesizing Entity Matching Rules Using Examples </a:t>
            </a:r>
            <a:r>
              <a:rPr lang="en-US" sz="2800" dirty="0"/>
              <a:t>[Singh et al., PVLDB 2017]</a:t>
            </a:r>
            <a:endParaRPr sz="2200" dirty="0"/>
          </a:p>
        </p:txBody>
      </p:sp>
      <p:grpSp>
        <p:nvGrpSpPr>
          <p:cNvPr id="2" name="Group 1"/>
          <p:cNvGrpSpPr/>
          <p:nvPr/>
        </p:nvGrpSpPr>
        <p:grpSpPr>
          <a:xfrm>
            <a:off x="-854674" y="1192587"/>
            <a:ext cx="10709020" cy="2596453"/>
            <a:chOff x="-854674" y="1192587"/>
            <a:chExt cx="10709020" cy="2596453"/>
          </a:xfrm>
        </p:grpSpPr>
        <p:pic>
          <p:nvPicPr>
            <p:cNvPr id="546" name="pasted-image.png"/>
            <p:cNvPicPr>
              <a:picLocks noChangeAspect="1"/>
            </p:cNvPicPr>
            <p:nvPr/>
          </p:nvPicPr>
          <p:blipFill>
            <a:blip r:embed="rId3">
              <a:extLst/>
            </a:blip>
            <a:stretch>
              <a:fillRect/>
            </a:stretch>
          </p:blipFill>
          <p:spPr>
            <a:xfrm>
              <a:off x="-854674" y="1192587"/>
              <a:ext cx="10709020" cy="2596453"/>
            </a:xfrm>
            <a:prstGeom prst="rect">
              <a:avLst/>
            </a:prstGeom>
            <a:ln w="12700">
              <a:miter lim="400000"/>
            </a:ln>
          </p:spPr>
        </p:pic>
        <p:sp>
          <p:nvSpPr>
            <p:cNvPr id="547" name="Shape 547"/>
            <p:cNvSpPr/>
            <p:nvPr/>
          </p:nvSpPr>
          <p:spPr>
            <a:xfrm>
              <a:off x="2771800" y="2492896"/>
              <a:ext cx="2960077" cy="339311"/>
            </a:xfrm>
            <a:prstGeom prst="rect">
              <a:avLst/>
            </a:prstGeom>
            <a:solidFill>
              <a:srgbClr val="FFFFFF"/>
            </a:solidFill>
            <a:ln w="12700">
              <a:miter lim="400000"/>
            </a:ln>
          </p:spPr>
          <p:txBody>
            <a:bodyPr lIns="35719" tIns="35719" rIns="35719" bIns="35719" anchor="ctr"/>
            <a:lstStyle/>
            <a:p>
              <a:endParaRPr sz="1266"/>
            </a:p>
          </p:txBody>
        </p:sp>
      </p:grpSp>
      <p:pic>
        <p:nvPicPr>
          <p:cNvPr id="550" name="pasted-image.png"/>
          <p:cNvPicPr>
            <a:picLocks noChangeAspect="1"/>
          </p:cNvPicPr>
          <p:nvPr/>
        </p:nvPicPr>
        <p:blipFill>
          <a:blip r:embed="rId4">
            <a:extLst/>
          </a:blip>
          <a:srcRect l="9155" t="8578" r="3730"/>
          <a:stretch>
            <a:fillRect/>
          </a:stretch>
        </p:blipFill>
        <p:spPr>
          <a:xfrm>
            <a:off x="3923928" y="4509120"/>
            <a:ext cx="4531038" cy="1010322"/>
          </a:xfrm>
          <a:prstGeom prst="rect">
            <a:avLst/>
          </a:prstGeom>
          <a:ln w="12700">
            <a:miter lim="400000"/>
          </a:ln>
        </p:spPr>
      </p:pic>
      <p:sp>
        <p:nvSpPr>
          <p:cNvPr id="552" name="Shape 552"/>
          <p:cNvSpPr/>
          <p:nvPr/>
        </p:nvSpPr>
        <p:spPr>
          <a:xfrm>
            <a:off x="2953959" y="4617892"/>
            <a:ext cx="753929" cy="742049"/>
          </a:xfrm>
          <a:prstGeom prst="rightArrow">
            <a:avLst>
              <a:gd name="adj1" fmla="val 28183"/>
              <a:gd name="adj2" fmla="val 58479"/>
            </a:avLst>
          </a:prstGeom>
          <a:blipFill>
            <a:blip r:embed="rId5"/>
          </a:blipFill>
          <a:ln w="12700">
            <a:miter lim="400000"/>
          </a:ln>
          <a:effectLst>
            <a:outerShdw blurRad="38100" dist="25400" dir="5400000" rotWithShape="0">
              <a:srgbClr val="000000">
                <a:alpha val="50000"/>
              </a:srgbClr>
            </a:outerShdw>
          </a:effectLst>
        </p:spPr>
        <p:txBody>
          <a:bodyPr lIns="35719" tIns="35719" rIns="35719" bIns="35719" anchor="ctr"/>
          <a:lstStyle/>
          <a:p>
            <a:pPr>
              <a:defRPr>
                <a:solidFill>
                  <a:srgbClr val="FFFFFF"/>
                </a:solidFill>
              </a:defRPr>
            </a:pPr>
            <a:endParaRPr sz="1266"/>
          </a:p>
        </p:txBody>
      </p:sp>
      <p:sp>
        <p:nvSpPr>
          <p:cNvPr id="553" name="Shape 553"/>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187</a:t>
            </a:fld>
            <a:endParaRPr/>
          </a:p>
        </p:txBody>
      </p:sp>
      <p:sp>
        <p:nvSpPr>
          <p:cNvPr id="555" name="Shape 555"/>
          <p:cNvSpPr/>
          <p:nvPr/>
        </p:nvSpPr>
        <p:spPr>
          <a:xfrm rot="5400000">
            <a:off x="1328363" y="3849668"/>
            <a:ext cx="411775" cy="742049"/>
          </a:xfrm>
          <a:prstGeom prst="rightArrow">
            <a:avLst>
              <a:gd name="adj1" fmla="val 28183"/>
              <a:gd name="adj2" fmla="val 58479"/>
            </a:avLst>
          </a:prstGeom>
          <a:blipFill>
            <a:blip r:embed="rId5"/>
          </a:blipFill>
          <a:ln w="12700">
            <a:miter lim="400000"/>
          </a:ln>
          <a:effectLst>
            <a:outerShdw blurRad="38100" dist="25400" dir="5400000" rotWithShape="0">
              <a:srgbClr val="000000">
                <a:alpha val="50000"/>
              </a:srgbClr>
            </a:outerShdw>
          </a:effectLst>
        </p:spPr>
        <p:txBody>
          <a:bodyPr lIns="35719" tIns="35719" rIns="35719" bIns="35719" anchor="ctr"/>
          <a:lstStyle/>
          <a:p>
            <a:pPr>
              <a:defRPr>
                <a:solidFill>
                  <a:srgbClr val="FFFFFF"/>
                </a:solidFill>
              </a:defRPr>
            </a:pPr>
            <a:endParaRPr sz="1266"/>
          </a:p>
        </p:txBody>
      </p:sp>
      <p:sp>
        <p:nvSpPr>
          <p:cNvPr id="556" name="Shape 556"/>
          <p:cNvSpPr/>
          <p:nvPr/>
        </p:nvSpPr>
        <p:spPr>
          <a:xfrm>
            <a:off x="609131" y="4500967"/>
            <a:ext cx="1872053" cy="975900"/>
          </a:xfrm>
          <a:prstGeom prst="rect">
            <a:avLst/>
          </a:prstGeom>
          <a:ln w="25400">
            <a:solidFill>
              <a:srgbClr val="85888D"/>
            </a:solidFill>
            <a:miter lim="400000"/>
          </a:ln>
          <a:extLst>
            <a:ext uri="{C572A759-6A51-4108-AA02-DFA0A04FC94B}">
              <ma14:wrappingTextBoxFlag xmlns:ma14="http://schemas.microsoft.com/office/mac/drawingml/2011/main" xmlns="" val="1"/>
            </a:ext>
          </a:extLst>
        </p:spPr>
        <p:txBody>
          <a:bodyPr lIns="35719" tIns="35719" rIns="35719" bIns="35719" anchor="ctr">
            <a:normAutofit/>
          </a:bodyPr>
          <a:lstStyle>
            <a:lvl1pPr>
              <a:defRPr sz="4600"/>
            </a:lvl1pPr>
          </a:lstStyle>
          <a:p>
            <a:pPr algn="ctr"/>
            <a:r>
              <a:rPr lang="en-US" sz="2400" dirty="0" smtClean="0"/>
              <a:t>Program Synthesis</a:t>
            </a:r>
            <a:endParaRPr sz="2400" dirty="0"/>
          </a:p>
        </p:txBody>
      </p:sp>
      <p:sp>
        <p:nvSpPr>
          <p:cNvPr id="557" name="Shape 557"/>
          <p:cNvSpPr/>
          <p:nvPr/>
        </p:nvSpPr>
        <p:spPr>
          <a:xfrm>
            <a:off x="35496" y="5477615"/>
            <a:ext cx="2963954"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a:r>
              <a:rPr lang="en-US" sz="2000" dirty="0" err="1"/>
              <a:t>Tuneable</a:t>
            </a:r>
            <a:r>
              <a:rPr lang="en-US" sz="2000" dirty="0"/>
              <a:t> trade </a:t>
            </a:r>
            <a:r>
              <a:rPr lang="en-US" sz="2000" dirty="0" smtClean="0"/>
              <a:t>off</a:t>
            </a:r>
          </a:p>
          <a:p>
            <a:pPr algn="ctr"/>
            <a:r>
              <a:rPr lang="en-US" sz="2000" dirty="0" smtClean="0"/>
              <a:t>between F1 and complexity</a:t>
            </a:r>
            <a:endParaRPr lang="en-US" sz="2000" dirty="0"/>
          </a:p>
        </p:txBody>
      </p:sp>
      <p:sp>
        <p:nvSpPr>
          <p:cNvPr id="16"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a:t>
            </a:r>
            <a:r>
              <a:rPr lang="el-GR" sz="1400" b="1" dirty="0" smtClean="0">
                <a:solidFill>
                  <a:schemeClr val="tx1"/>
                </a:solidFill>
              </a:rPr>
              <a:t> </a:t>
            </a:r>
            <a:r>
              <a:rPr lang="en-US" sz="1400" b="1" dirty="0">
                <a:solidFill>
                  <a:schemeClr val="tx1"/>
                </a:solidFill>
              </a:rPr>
              <a:t>Paolo </a:t>
            </a:r>
            <a:r>
              <a:rPr lang="en-US" sz="1400" b="1" dirty="0" err="1" smtClean="0">
                <a:solidFill>
                  <a:schemeClr val="tx1"/>
                </a:solidFill>
              </a:rPr>
              <a:t>Papotti</a:t>
            </a:r>
            <a:endParaRPr lang="en-US" sz="1400" b="1" dirty="0">
              <a:solidFill>
                <a:schemeClr val="tx1"/>
              </a:solidFill>
            </a:endParaRPr>
          </a:p>
        </p:txBody>
      </p:sp>
      <p:sp>
        <p:nvSpPr>
          <p:cNvPr id="17" name="Θέση υποσέλιδου 3"/>
          <p:cNvSpPr txBox="1">
            <a:spLocks/>
          </p:cNvSpPr>
          <p:nvPr/>
        </p:nvSpPr>
        <p:spPr>
          <a:xfrm>
            <a:off x="2987824" y="6520259"/>
            <a:ext cx="324036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smtClean="0">
                <a:solidFill>
                  <a:schemeClr val="bg1">
                    <a:lumMod val="50000"/>
                  </a:schemeClr>
                </a:solidFill>
              </a:rPr>
              <a:t>Papadakis &amp; Palpanas, WWW 2018, April 2018</a:t>
            </a:r>
            <a:endParaRPr lang="el-GR" sz="1200" dirty="0">
              <a:solidFill>
                <a:schemeClr val="bg1">
                  <a:lumMod val="50000"/>
                </a:schemeClr>
              </a:solidFill>
            </a:endParaRPr>
          </a:p>
        </p:txBody>
      </p:sp>
      <p:sp>
        <p:nvSpPr>
          <p:cNvPr id="20" name="Shape 557"/>
          <p:cNvSpPr/>
          <p:nvPr/>
        </p:nvSpPr>
        <p:spPr>
          <a:xfrm>
            <a:off x="3814489" y="5457871"/>
            <a:ext cx="5222007" cy="99546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r>
              <a:rPr lang="en-US" sz="2000" dirty="0"/>
              <a:t>General Boolean </a:t>
            </a:r>
            <a:r>
              <a:rPr lang="en-US" sz="2000" dirty="0" smtClean="0"/>
              <a:t>Formula (GBF): can include </a:t>
            </a:r>
          </a:p>
          <a:p>
            <a:r>
              <a:rPr lang="en-US" sz="2000" dirty="0" smtClean="0"/>
              <a:t>arbitrary </a:t>
            </a:r>
            <a:r>
              <a:rPr lang="en-US" sz="2000" dirty="0"/>
              <a:t>attribute matching predicates combined</a:t>
            </a:r>
          </a:p>
          <a:p>
            <a:r>
              <a:rPr lang="en-US" sz="2000" dirty="0"/>
              <a:t>by </a:t>
            </a:r>
            <a:r>
              <a:rPr lang="en-US" sz="2000" dirty="0" smtClean="0"/>
              <a:t>conjunctions, disjunctions, and negations</a:t>
            </a:r>
            <a:endParaRPr lang="en-US" sz="2000" dirty="0"/>
          </a:p>
        </p:txBody>
      </p:sp>
    </p:spTree>
    <p:extLst>
      <p:ext uri="{BB962C8B-B14F-4D97-AF65-F5344CB8AC3E}">
        <p14:creationId xmlns:p14="http://schemas.microsoft.com/office/powerpoint/2010/main" val="197239590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5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5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5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55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550"/>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 grpId="0" animBg="1" advAuto="0"/>
      <p:bldP spid="552" grpId="0" animBg="1" advAuto="0"/>
      <p:bldP spid="555" grpId="0" animBg="1" advAuto="0"/>
      <p:bldP spid="556" grpId="0" animBg="1" advAuto="0"/>
      <p:bldP spid="557" grpId="0" animBg="1" advAuto="0"/>
      <p:bldP spid="20" grpId="0" animBg="1" advAuto="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hape 562"/>
          <p:cNvSpPr>
            <a:spLocks noGrp="1"/>
          </p:cNvSpPr>
          <p:nvPr>
            <p:ph type="title"/>
          </p:nvPr>
        </p:nvSpPr>
        <p:spPr>
          <a:xfrm>
            <a:off x="446856" y="252662"/>
            <a:ext cx="8229600" cy="656058"/>
          </a:xfrm>
          <a:prstGeom prst="rect">
            <a:avLst/>
          </a:prstGeom>
        </p:spPr>
        <p:txBody>
          <a:bodyPr>
            <a:normAutofit fontScale="90000"/>
          </a:bodyPr>
          <a:lstStyle/>
          <a:p>
            <a:r>
              <a:rPr lang="en-US" dirty="0"/>
              <a:t>Synthesizing Entity Matching Rules Using Examples </a:t>
            </a:r>
            <a:r>
              <a:rPr lang="en-US" sz="2800" dirty="0"/>
              <a:t>[Singh et al., PVLDB 2017]</a:t>
            </a:r>
            <a:endParaRPr sz="1600" dirty="0"/>
          </a:p>
        </p:txBody>
      </p:sp>
      <p:pic>
        <p:nvPicPr>
          <p:cNvPr id="563" name="row_ci_2_graph_locu-foursquare.png"/>
          <p:cNvPicPr>
            <a:picLocks noChangeAspect="1"/>
          </p:cNvPicPr>
          <p:nvPr/>
        </p:nvPicPr>
        <p:blipFill>
          <a:blip r:embed="rId3">
            <a:extLst/>
          </a:blip>
          <a:stretch>
            <a:fillRect/>
          </a:stretch>
        </p:blipFill>
        <p:spPr>
          <a:xfrm>
            <a:off x="677392" y="1752984"/>
            <a:ext cx="7789217" cy="3781078"/>
          </a:xfrm>
          <a:prstGeom prst="rect">
            <a:avLst/>
          </a:prstGeom>
          <a:ln w="12700">
            <a:miter lim="400000"/>
          </a:ln>
        </p:spPr>
      </p:pic>
      <p:sp>
        <p:nvSpPr>
          <p:cNvPr id="564" name="Shape 564"/>
          <p:cNvSpPr/>
          <p:nvPr/>
        </p:nvSpPr>
        <p:spPr>
          <a:xfrm>
            <a:off x="1077947" y="5726774"/>
            <a:ext cx="7224030" cy="55900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defTabSz="457200">
              <a:lnSpc>
                <a:spcPct val="125000"/>
              </a:lnSpc>
              <a:defRPr sz="3600">
                <a:latin typeface="Avenir Roman"/>
                <a:ea typeface="Avenir Roman"/>
                <a:cs typeface="Avenir Roman"/>
                <a:sym typeface="Avenir Roman"/>
              </a:defRPr>
            </a:lvl1pPr>
          </a:lstStyle>
          <a:p>
            <a:r>
              <a:rPr sz="2531"/>
              <a:t>F-measure comparable to DTs depth 10 and SVM</a:t>
            </a:r>
          </a:p>
        </p:txBody>
      </p:sp>
      <p:sp>
        <p:nvSpPr>
          <p:cNvPr id="565" name="Shape 56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188</a:t>
            </a:fld>
            <a:endParaRPr/>
          </a:p>
        </p:txBody>
      </p:sp>
      <p:sp>
        <p:nvSpPr>
          <p:cNvPr id="6" name="Fußzeilenplatzhalter 3"/>
          <p:cNvSpPr txBox="1">
            <a:spLocks/>
          </p:cNvSpPr>
          <p:nvPr/>
        </p:nvSpPr>
        <p:spPr>
          <a:xfrm>
            <a:off x="-6138"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a:t>
            </a:r>
            <a:r>
              <a:rPr lang="el-GR" sz="1400" b="1" dirty="0" smtClean="0">
                <a:solidFill>
                  <a:schemeClr val="tx1"/>
                </a:solidFill>
              </a:rPr>
              <a:t> </a:t>
            </a:r>
            <a:r>
              <a:rPr lang="en-US" sz="1400" b="1" dirty="0">
                <a:solidFill>
                  <a:schemeClr val="tx1"/>
                </a:solidFill>
              </a:rPr>
              <a:t>Paolo </a:t>
            </a:r>
            <a:r>
              <a:rPr lang="en-US" sz="1400" b="1" dirty="0" err="1" smtClean="0">
                <a:solidFill>
                  <a:schemeClr val="tx1"/>
                </a:solidFill>
              </a:rPr>
              <a:t>Papotti</a:t>
            </a:r>
            <a:endParaRPr lang="en-US" sz="1400" b="1" dirty="0">
              <a:solidFill>
                <a:schemeClr val="tx1"/>
              </a:solidFill>
            </a:endParaRPr>
          </a:p>
        </p:txBody>
      </p:sp>
      <p:sp>
        <p:nvSpPr>
          <p:cNvPr id="7" name="Θέση υποσέλιδου 3"/>
          <p:cNvSpPr txBox="1">
            <a:spLocks/>
          </p:cNvSpPr>
          <p:nvPr/>
        </p:nvSpPr>
        <p:spPr>
          <a:xfrm>
            <a:off x="2987824" y="6520259"/>
            <a:ext cx="324036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smtClean="0">
                <a:solidFill>
                  <a:schemeClr val="bg1">
                    <a:lumMod val="50000"/>
                  </a:schemeClr>
                </a:solidFill>
              </a:rPr>
              <a:t>Papadakis &amp; Palpanas, WWW 2018, April 2018</a:t>
            </a:r>
            <a:endParaRPr lang="el-GR" sz="1200" dirty="0">
              <a:solidFill>
                <a:schemeClr val="bg1">
                  <a:lumMod val="50000"/>
                </a:schemeClr>
              </a:solidFill>
            </a:endParaRPr>
          </a:p>
        </p:txBody>
      </p:sp>
    </p:spTree>
    <p:extLst>
      <p:ext uri="{BB962C8B-B14F-4D97-AF65-F5344CB8AC3E}">
        <p14:creationId xmlns:p14="http://schemas.microsoft.com/office/powerpoint/2010/main" val="226917116"/>
      </p:ext>
    </p:extLst>
  </p:cSld>
  <p:clrMapOvr>
    <a:masterClrMapping/>
  </p:clrMapOvr>
  <p:transition spd="slow"/>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3" name="Content Placeholder 2"/>
          <p:cNvSpPr txBox="1">
            <a:spLocks/>
          </p:cNvSpPr>
          <p:nvPr/>
        </p:nvSpPr>
        <p:spPr bwMode="auto">
          <a:xfrm>
            <a:off x="0" y="721079"/>
            <a:ext cx="9144000" cy="4938161"/>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lvl1pPr marL="482600" indent="-482600" algn="l" rtl="0" eaLnBrk="1" fontAlgn="base" hangingPunct="1">
              <a:spcBef>
                <a:spcPts val="1063"/>
              </a:spcBef>
              <a:spcAft>
                <a:spcPct val="0"/>
              </a:spcAft>
              <a:buClr>
                <a:schemeClr val="accent1"/>
              </a:buClr>
              <a:buSzPct val="76000"/>
              <a:buFont typeface="Wingdings 3" pitchFamily="18" charset="2"/>
              <a:defRPr sz="4600" kern="1200">
                <a:solidFill>
                  <a:schemeClr val="tx1"/>
                </a:solidFill>
                <a:latin typeface="+mn-lt"/>
                <a:ea typeface="+mn-ea"/>
                <a:cs typeface="+mn-cs"/>
              </a:defRPr>
            </a:lvl1pPr>
            <a:lvl2pPr marL="966788" indent="-482600" algn="l" rtl="0" eaLnBrk="1" fontAlgn="base" hangingPunct="1">
              <a:spcBef>
                <a:spcPts val="875"/>
              </a:spcBef>
              <a:spcAft>
                <a:spcPct val="0"/>
              </a:spcAft>
              <a:buClr>
                <a:schemeClr val="accent2"/>
              </a:buClr>
              <a:buSzPct val="76000"/>
              <a:buFont typeface="Wingdings 3" pitchFamily="18" charset="2"/>
              <a:buChar char=""/>
              <a:defRPr sz="4100" kern="1200">
                <a:solidFill>
                  <a:schemeClr val="tx2"/>
                </a:solidFill>
                <a:latin typeface="+mn-lt"/>
                <a:ea typeface="+mn-ea"/>
                <a:cs typeface="+mn-cs"/>
              </a:defRPr>
            </a:lvl2pPr>
            <a:lvl3pPr marL="1449388" indent="-401638" algn="l" rtl="0" eaLnBrk="1" fontAlgn="base" hangingPunct="1">
              <a:spcBef>
                <a:spcPts val="875"/>
              </a:spcBef>
              <a:spcAft>
                <a:spcPct val="0"/>
              </a:spcAft>
              <a:buClr>
                <a:srgbClr val="BCBCBC"/>
              </a:buClr>
              <a:buSzPct val="76000"/>
              <a:buFont typeface="Wingdings 3" pitchFamily="18" charset="2"/>
              <a:buChar char=""/>
              <a:defRPr sz="3500" kern="1200">
                <a:solidFill>
                  <a:schemeClr val="tx1"/>
                </a:solidFill>
                <a:latin typeface="+mn-lt"/>
                <a:ea typeface="+mn-ea"/>
                <a:cs typeface="+mn-cs"/>
              </a:defRPr>
            </a:lvl3pPr>
            <a:lvl4pPr marL="1933575" indent="-401638" algn="l" rtl="0" eaLnBrk="1" fontAlgn="base" hangingPunct="1">
              <a:spcBef>
                <a:spcPts val="700"/>
              </a:spcBef>
              <a:spcAft>
                <a:spcPct val="0"/>
              </a:spcAft>
              <a:buClr>
                <a:srgbClr val="8BA2B4"/>
              </a:buClr>
              <a:buSzPct val="70000"/>
              <a:buFont typeface="Wingdings" pitchFamily="2" charset="2"/>
              <a:buChar char=""/>
              <a:defRPr sz="3200" kern="1200">
                <a:solidFill>
                  <a:schemeClr val="tx1"/>
                </a:solidFill>
                <a:latin typeface="+mn-lt"/>
                <a:ea typeface="+mn-ea"/>
                <a:cs typeface="+mn-cs"/>
              </a:defRPr>
            </a:lvl4pPr>
            <a:lvl5pPr marL="2416175" indent="-401638" algn="l" rtl="0" eaLnBrk="1" fontAlgn="base" hangingPunct="1">
              <a:spcBef>
                <a:spcPts val="525"/>
              </a:spcBef>
              <a:spcAft>
                <a:spcPct val="0"/>
              </a:spcAft>
              <a:buClr>
                <a:schemeClr val="accent2"/>
              </a:buClr>
              <a:buSzPct val="70000"/>
              <a:buFont typeface="Wingdings" pitchFamily="2" charset="2"/>
              <a:buChar char=""/>
              <a:defRPr sz="2800" kern="1200">
                <a:solidFill>
                  <a:schemeClr val="tx1"/>
                </a:solidFill>
                <a:latin typeface="+mn-lt"/>
                <a:ea typeface="+mn-ea"/>
                <a:cs typeface="+mn-cs"/>
              </a:defRPr>
            </a:lvl5pPr>
            <a:lvl6pPr marL="2900605" indent="-322289" algn="l" rtl="0" eaLnBrk="1" latinLnBrk="0" hangingPunct="1">
              <a:spcBef>
                <a:spcPts val="529"/>
              </a:spcBef>
              <a:buClr>
                <a:srgbClr val="9FB8CD">
                  <a:shade val="75000"/>
                </a:srgbClr>
              </a:buClr>
              <a:buSzPct val="75000"/>
              <a:buFont typeface="Wingdings 3"/>
              <a:buChar char=""/>
              <a:defRPr kumimoji="0" lang="en-US" sz="2800" kern="1200" smtClean="0">
                <a:solidFill>
                  <a:schemeClr val="tx1"/>
                </a:solidFill>
                <a:latin typeface="+mn-lt"/>
                <a:ea typeface="+mn-ea"/>
                <a:cs typeface="+mn-cs"/>
              </a:defRPr>
            </a:lvl6pPr>
            <a:lvl7pPr marL="3222894" indent="-322289" algn="l" rtl="0" eaLnBrk="1" latinLnBrk="0" hangingPunct="1">
              <a:spcBef>
                <a:spcPts val="529"/>
              </a:spcBef>
              <a:buClr>
                <a:srgbClr val="727CA3">
                  <a:shade val="75000"/>
                </a:srgbClr>
              </a:buClr>
              <a:buSzPct val="75000"/>
              <a:buFont typeface="Wingdings 3"/>
              <a:buChar char=""/>
              <a:defRPr kumimoji="0" lang="en-US" sz="2500" kern="1200" smtClean="0">
                <a:solidFill>
                  <a:schemeClr val="tx1"/>
                </a:solidFill>
                <a:latin typeface="+mn-lt"/>
                <a:ea typeface="+mn-ea"/>
                <a:cs typeface="+mn-cs"/>
              </a:defRPr>
            </a:lvl7pPr>
            <a:lvl8pPr marL="3545184" indent="-322289" algn="l" rtl="0" eaLnBrk="1" latinLnBrk="0" hangingPunct="1">
              <a:spcBef>
                <a:spcPts val="529"/>
              </a:spcBef>
              <a:buClr>
                <a:prstClr val="white">
                  <a:shade val="50000"/>
                </a:prstClr>
              </a:buClr>
              <a:buSzPct val="75000"/>
              <a:buFont typeface="Wingdings 3"/>
              <a:buChar char=""/>
              <a:defRPr kumimoji="0" lang="en-US" sz="2500" kern="1200" smtClean="0">
                <a:solidFill>
                  <a:schemeClr val="tx1"/>
                </a:solidFill>
                <a:latin typeface="+mn-lt"/>
                <a:ea typeface="+mn-ea"/>
                <a:cs typeface="+mn-cs"/>
              </a:defRPr>
            </a:lvl8pPr>
            <a:lvl9pPr marL="3867473" indent="-322289" algn="l" rtl="0" eaLnBrk="1" latinLnBrk="0" hangingPunct="1">
              <a:spcBef>
                <a:spcPts val="529"/>
              </a:spcBef>
              <a:buClr>
                <a:srgbClr val="9FB8CD"/>
              </a:buClr>
              <a:buSzPct val="75000"/>
              <a:buFont typeface="Wingdings 3"/>
              <a:buChar char=""/>
              <a:defRPr kumimoji="0" lang="en-US" sz="2100" kern="1200" smtClean="0">
                <a:solidFill>
                  <a:schemeClr val="tx1"/>
                </a:solidFill>
                <a:latin typeface="+mn-lt"/>
                <a:ea typeface="+mn-ea"/>
                <a:cs typeface="+mn-cs"/>
              </a:defRPr>
            </a:lvl9pPr>
          </a:lstStyle>
          <a:p>
            <a:pPr marL="0" indent="0" algn="ctr"/>
            <a:endParaRPr lang="de-DE" sz="2300" dirty="0"/>
          </a:p>
          <a:p>
            <a:pPr marL="0" indent="0" algn="ctr"/>
            <a:endParaRPr lang="de-DE" sz="2300" dirty="0"/>
          </a:p>
          <a:p>
            <a:pPr marL="0" indent="0" algn="ctr"/>
            <a:endParaRPr lang="de-DE" sz="2300" dirty="0"/>
          </a:p>
          <a:p>
            <a:pPr marL="0" indent="0" algn="ctr"/>
            <a:endParaRPr lang="de-DE" sz="2300" dirty="0"/>
          </a:p>
          <a:p>
            <a:pPr marL="0" indent="0"/>
            <a:r>
              <a:rPr lang="de-DE" sz="3400" dirty="0">
                <a:solidFill>
                  <a:schemeClr val="tx1">
                    <a:lumMod val="65000"/>
                    <a:lumOff val="35000"/>
                  </a:schemeClr>
                </a:solidFill>
              </a:rPr>
              <a:t>	Part </a:t>
            </a:r>
            <a:r>
              <a:rPr lang="de-DE" sz="3400" dirty="0" smtClean="0">
                <a:solidFill>
                  <a:schemeClr val="tx1">
                    <a:lumMod val="65000"/>
                    <a:lumOff val="35000"/>
                  </a:schemeClr>
                </a:solidFill>
              </a:rPr>
              <a:t>7:</a:t>
            </a:r>
            <a:r>
              <a:rPr lang="de-DE" sz="3400" dirty="0">
                <a:solidFill>
                  <a:schemeClr val="tx1">
                    <a:lumMod val="65000"/>
                    <a:lumOff val="35000"/>
                  </a:schemeClr>
                </a:solidFill>
              </a:rPr>
              <a:t/>
            </a:r>
            <a:br>
              <a:rPr lang="de-DE" sz="3400" dirty="0">
                <a:solidFill>
                  <a:schemeClr val="tx1">
                    <a:lumMod val="65000"/>
                    <a:lumOff val="35000"/>
                  </a:schemeClr>
                </a:solidFill>
              </a:rPr>
            </a:br>
            <a:r>
              <a:rPr lang="de-DE" sz="3400" dirty="0" smtClean="0">
                <a:solidFill>
                  <a:schemeClr val="tx1">
                    <a:lumMod val="65000"/>
                    <a:lumOff val="35000"/>
                  </a:schemeClr>
                </a:solidFill>
              </a:rPr>
              <a:t>	</a:t>
            </a:r>
            <a:r>
              <a:rPr lang="de-DE" sz="4500" dirty="0" smtClean="0"/>
              <a:t>Entity Clustering</a:t>
            </a:r>
            <a:endParaRPr lang="de-DE" sz="4500" dirty="0"/>
          </a:p>
        </p:txBody>
      </p:sp>
      <p:sp>
        <p:nvSpPr>
          <p:cNvPr id="4" name="Slide Number Placeholder 3"/>
          <p:cNvSpPr>
            <a:spLocks noGrp="1"/>
          </p:cNvSpPr>
          <p:nvPr>
            <p:ph type="sldNum" sz="quarter" idx="12"/>
          </p:nvPr>
        </p:nvSpPr>
        <p:spPr>
          <a:xfrm>
            <a:off x="6974904" y="6520259"/>
            <a:ext cx="2133600" cy="365125"/>
          </a:xfrm>
        </p:spPr>
        <p:txBody>
          <a:bodyPr/>
          <a:lstStyle/>
          <a:p>
            <a:fld id="{7E46E34C-DF4F-43C8-9B01-5546C481D7C1}" type="slidenum">
              <a:rPr lang="el-GR" smtClean="0"/>
              <a:t>189</a:t>
            </a:fld>
            <a:endParaRPr lang="el-GR" dirty="0"/>
          </a:p>
        </p:txBody>
      </p:sp>
    </p:spTree>
    <p:extLst>
      <p:ext uri="{BB962C8B-B14F-4D97-AF65-F5344CB8AC3E}">
        <p14:creationId xmlns:p14="http://schemas.microsoft.com/office/powerpoint/2010/main" val="483410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Scalable End-to-end ER workflow</a:t>
            </a:r>
            <a:endParaRPr lang="en-US" dirty="0"/>
          </a:p>
        </p:txBody>
      </p:sp>
      <p:sp>
        <p:nvSpPr>
          <p:cNvPr id="6" name="TextBox 5"/>
          <p:cNvSpPr txBox="1"/>
          <p:nvPr/>
        </p:nvSpPr>
        <p:spPr>
          <a:xfrm>
            <a:off x="539552" y="2480003"/>
            <a:ext cx="1623386" cy="830997"/>
          </a:xfrm>
          <a:prstGeom prst="rect">
            <a:avLst/>
          </a:prstGeom>
          <a:noFill/>
          <a:ln w="28575">
            <a:solidFill>
              <a:schemeClr val="tx1"/>
            </a:solidFill>
          </a:ln>
        </p:spPr>
        <p:txBody>
          <a:bodyPr wrap="square" rtlCol="0">
            <a:spAutoFit/>
          </a:bodyPr>
          <a:lstStyle/>
          <a:p>
            <a:pPr algn="ctr"/>
            <a:r>
              <a:rPr lang="en-US" sz="2400" b="1" dirty="0" smtClean="0"/>
              <a:t>Block</a:t>
            </a:r>
          </a:p>
          <a:p>
            <a:pPr algn="ctr"/>
            <a:r>
              <a:rPr lang="en-US" sz="2400" b="1" dirty="0" smtClean="0"/>
              <a:t>Building</a:t>
            </a:r>
            <a:endParaRPr lang="en-US" sz="2400" b="1" dirty="0"/>
          </a:p>
        </p:txBody>
      </p:sp>
      <p:sp>
        <p:nvSpPr>
          <p:cNvPr id="7" name="TextBox 6"/>
          <p:cNvSpPr txBox="1"/>
          <p:nvPr/>
        </p:nvSpPr>
        <p:spPr>
          <a:xfrm>
            <a:off x="2475358" y="2480002"/>
            <a:ext cx="1880618" cy="830997"/>
          </a:xfrm>
          <a:prstGeom prst="rect">
            <a:avLst/>
          </a:prstGeom>
          <a:noFill/>
          <a:ln w="28575">
            <a:solidFill>
              <a:schemeClr val="tx1"/>
            </a:solidFill>
          </a:ln>
        </p:spPr>
        <p:txBody>
          <a:bodyPr wrap="square" rtlCol="0">
            <a:spAutoFit/>
          </a:bodyPr>
          <a:lstStyle/>
          <a:p>
            <a:pPr algn="ctr"/>
            <a:r>
              <a:rPr lang="en-US" sz="2400" b="1" dirty="0" smtClean="0"/>
              <a:t>Block</a:t>
            </a:r>
          </a:p>
          <a:p>
            <a:pPr algn="ctr"/>
            <a:r>
              <a:rPr lang="en-US" sz="2400" b="1" dirty="0" smtClean="0"/>
              <a:t>Processing</a:t>
            </a:r>
            <a:endParaRPr lang="en-US" sz="2400" b="1" dirty="0"/>
          </a:p>
        </p:txBody>
      </p:sp>
      <p:sp>
        <p:nvSpPr>
          <p:cNvPr id="9" name="TextBox 8"/>
          <p:cNvSpPr txBox="1"/>
          <p:nvPr/>
        </p:nvSpPr>
        <p:spPr>
          <a:xfrm>
            <a:off x="4669408" y="2469409"/>
            <a:ext cx="1517148" cy="830997"/>
          </a:xfrm>
          <a:prstGeom prst="rect">
            <a:avLst/>
          </a:prstGeom>
          <a:noFill/>
          <a:ln w="28575">
            <a:solidFill>
              <a:schemeClr val="tx1"/>
            </a:solidFill>
          </a:ln>
        </p:spPr>
        <p:txBody>
          <a:bodyPr wrap="square" rtlCol="0">
            <a:spAutoFit/>
          </a:bodyPr>
          <a:lstStyle/>
          <a:p>
            <a:pPr algn="ctr"/>
            <a:r>
              <a:rPr lang="en-US" sz="2400" b="1" dirty="0" smtClean="0"/>
              <a:t>Entity</a:t>
            </a:r>
          </a:p>
          <a:p>
            <a:pPr algn="ctr"/>
            <a:r>
              <a:rPr lang="en-US" sz="2400" b="1" dirty="0" smtClean="0"/>
              <a:t>Matching</a:t>
            </a:r>
            <a:endParaRPr lang="en-US" sz="2400" b="1" dirty="0"/>
          </a:p>
        </p:txBody>
      </p:sp>
      <p:sp>
        <p:nvSpPr>
          <p:cNvPr id="10" name="TextBox 9"/>
          <p:cNvSpPr txBox="1"/>
          <p:nvPr/>
        </p:nvSpPr>
        <p:spPr>
          <a:xfrm>
            <a:off x="6488820" y="2463907"/>
            <a:ext cx="1634436" cy="830997"/>
          </a:xfrm>
          <a:prstGeom prst="rect">
            <a:avLst/>
          </a:prstGeom>
          <a:noFill/>
          <a:ln w="28575">
            <a:solidFill>
              <a:schemeClr val="tx1"/>
            </a:solidFill>
          </a:ln>
        </p:spPr>
        <p:txBody>
          <a:bodyPr wrap="square" rtlCol="0">
            <a:spAutoFit/>
          </a:bodyPr>
          <a:lstStyle/>
          <a:p>
            <a:pPr algn="ctr"/>
            <a:r>
              <a:rPr lang="en-US" sz="2400" b="1" dirty="0" smtClean="0"/>
              <a:t>Entity</a:t>
            </a:r>
          </a:p>
          <a:p>
            <a:pPr algn="ctr"/>
            <a:r>
              <a:rPr lang="en-US" sz="2400" b="1" dirty="0" smtClean="0"/>
              <a:t>Clustering</a:t>
            </a:r>
            <a:endParaRPr lang="en-US" sz="2400" b="1" dirty="0"/>
          </a:p>
        </p:txBody>
      </p:sp>
      <p:cxnSp>
        <p:nvCxnSpPr>
          <p:cNvPr id="12" name="Straight Arrow Connector 11"/>
          <p:cNvCxnSpPr/>
          <p:nvPr/>
        </p:nvCxnSpPr>
        <p:spPr>
          <a:xfrm>
            <a:off x="2170558" y="2895499"/>
            <a:ext cx="3048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186556" y="2879406"/>
            <a:ext cx="3048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669408" y="2017072"/>
            <a:ext cx="1517148" cy="461665"/>
          </a:xfrm>
          <a:prstGeom prst="rect">
            <a:avLst/>
          </a:prstGeom>
          <a:noFill/>
        </p:spPr>
        <p:txBody>
          <a:bodyPr wrap="square" rtlCol="0">
            <a:spAutoFit/>
          </a:bodyPr>
          <a:lstStyle/>
          <a:p>
            <a:pPr algn="ctr"/>
            <a:r>
              <a:rPr lang="en-US" sz="2400" dirty="0" smtClean="0"/>
              <a:t>Step 3</a:t>
            </a:r>
            <a:endParaRPr lang="en-US" sz="2400" dirty="0"/>
          </a:p>
        </p:txBody>
      </p:sp>
      <p:sp>
        <p:nvSpPr>
          <p:cNvPr id="18" name="TextBox 17"/>
          <p:cNvSpPr txBox="1"/>
          <p:nvPr/>
        </p:nvSpPr>
        <p:spPr>
          <a:xfrm>
            <a:off x="548526" y="2029164"/>
            <a:ext cx="1622032" cy="461665"/>
          </a:xfrm>
          <a:prstGeom prst="rect">
            <a:avLst/>
          </a:prstGeom>
          <a:noFill/>
        </p:spPr>
        <p:txBody>
          <a:bodyPr wrap="square" rtlCol="0">
            <a:spAutoFit/>
          </a:bodyPr>
          <a:lstStyle/>
          <a:p>
            <a:pPr algn="ctr"/>
            <a:r>
              <a:rPr lang="en-US" sz="2400" dirty="0" smtClean="0"/>
              <a:t>Step 1</a:t>
            </a:r>
            <a:endParaRPr lang="en-US" sz="2400" dirty="0"/>
          </a:p>
        </p:txBody>
      </p:sp>
      <p:sp>
        <p:nvSpPr>
          <p:cNvPr id="19" name="TextBox 18"/>
          <p:cNvSpPr txBox="1"/>
          <p:nvPr/>
        </p:nvSpPr>
        <p:spPr>
          <a:xfrm>
            <a:off x="2475358" y="2029164"/>
            <a:ext cx="1880618" cy="461665"/>
          </a:xfrm>
          <a:prstGeom prst="rect">
            <a:avLst/>
          </a:prstGeom>
          <a:noFill/>
        </p:spPr>
        <p:txBody>
          <a:bodyPr wrap="square" rtlCol="0">
            <a:spAutoFit/>
          </a:bodyPr>
          <a:lstStyle/>
          <a:p>
            <a:pPr algn="ctr"/>
            <a:r>
              <a:rPr lang="en-US" sz="2400" dirty="0" smtClean="0"/>
              <a:t>Step 2</a:t>
            </a:r>
            <a:endParaRPr lang="en-US" sz="2400" dirty="0"/>
          </a:p>
        </p:txBody>
      </p:sp>
      <p:sp>
        <p:nvSpPr>
          <p:cNvPr id="21" name="TextBox 20"/>
          <p:cNvSpPr txBox="1"/>
          <p:nvPr/>
        </p:nvSpPr>
        <p:spPr>
          <a:xfrm>
            <a:off x="6537964" y="2017071"/>
            <a:ext cx="1634436" cy="461665"/>
          </a:xfrm>
          <a:prstGeom prst="rect">
            <a:avLst/>
          </a:prstGeom>
          <a:noFill/>
        </p:spPr>
        <p:txBody>
          <a:bodyPr wrap="square" rtlCol="0">
            <a:spAutoFit/>
          </a:bodyPr>
          <a:lstStyle/>
          <a:p>
            <a:pPr algn="ctr"/>
            <a:r>
              <a:rPr lang="en-US" sz="2400" dirty="0" smtClean="0"/>
              <a:t>Step 4</a:t>
            </a:r>
            <a:endParaRPr lang="en-US" sz="2400" dirty="0"/>
          </a:p>
        </p:txBody>
      </p:sp>
      <p:sp>
        <p:nvSpPr>
          <p:cNvPr id="27" name="TextBox 26"/>
          <p:cNvSpPr txBox="1"/>
          <p:nvPr/>
        </p:nvSpPr>
        <p:spPr>
          <a:xfrm>
            <a:off x="521142" y="3300603"/>
            <a:ext cx="1639390" cy="1569660"/>
          </a:xfrm>
          <a:prstGeom prst="rect">
            <a:avLst/>
          </a:prstGeom>
          <a:noFill/>
        </p:spPr>
        <p:txBody>
          <a:bodyPr wrap="square" rtlCol="0">
            <a:spAutoFit/>
          </a:bodyPr>
          <a:lstStyle/>
          <a:p>
            <a:pPr algn="ctr"/>
            <a:r>
              <a:rPr lang="en-US" sz="2400" dirty="0" smtClean="0"/>
              <a:t>Cluster together similar entities  </a:t>
            </a:r>
            <a:endParaRPr lang="en-US" sz="2400" dirty="0"/>
          </a:p>
        </p:txBody>
      </p:sp>
      <p:sp>
        <p:nvSpPr>
          <p:cNvPr id="28" name="TextBox 27"/>
          <p:cNvSpPr txBox="1"/>
          <p:nvPr/>
        </p:nvSpPr>
        <p:spPr>
          <a:xfrm>
            <a:off x="2466974" y="3300406"/>
            <a:ext cx="1889002" cy="1938992"/>
          </a:xfrm>
          <a:prstGeom prst="rect">
            <a:avLst/>
          </a:prstGeom>
          <a:noFill/>
        </p:spPr>
        <p:txBody>
          <a:bodyPr wrap="square" rtlCol="0">
            <a:spAutoFit/>
          </a:bodyPr>
          <a:lstStyle/>
          <a:p>
            <a:pPr algn="ctr"/>
            <a:r>
              <a:rPr lang="en-US" sz="2400" dirty="0" smtClean="0"/>
              <a:t>Refine blocks to increase precision at no significant cost in recall</a:t>
            </a:r>
            <a:endParaRPr lang="en-US" sz="2400" dirty="0"/>
          </a:p>
        </p:txBody>
      </p:sp>
      <p:sp>
        <p:nvSpPr>
          <p:cNvPr id="30" name="TextBox 29"/>
          <p:cNvSpPr txBox="1"/>
          <p:nvPr/>
        </p:nvSpPr>
        <p:spPr>
          <a:xfrm>
            <a:off x="4517008" y="3300406"/>
            <a:ext cx="1821948" cy="1200329"/>
          </a:xfrm>
          <a:prstGeom prst="rect">
            <a:avLst/>
          </a:prstGeom>
          <a:noFill/>
        </p:spPr>
        <p:txBody>
          <a:bodyPr wrap="square" rtlCol="0">
            <a:spAutoFit/>
          </a:bodyPr>
          <a:lstStyle/>
          <a:p>
            <a:pPr algn="ctr"/>
            <a:r>
              <a:rPr lang="en-US" sz="2400" dirty="0" smtClean="0"/>
              <a:t>Compare the candidate matches</a:t>
            </a:r>
            <a:endParaRPr lang="en-US" sz="2400" dirty="0"/>
          </a:p>
        </p:txBody>
      </p:sp>
      <p:sp>
        <p:nvSpPr>
          <p:cNvPr id="31" name="TextBox 30"/>
          <p:cNvSpPr txBox="1"/>
          <p:nvPr/>
        </p:nvSpPr>
        <p:spPr>
          <a:xfrm>
            <a:off x="6338956" y="3300603"/>
            <a:ext cx="1905452" cy="1938992"/>
          </a:xfrm>
          <a:prstGeom prst="rect">
            <a:avLst/>
          </a:prstGeom>
          <a:noFill/>
        </p:spPr>
        <p:txBody>
          <a:bodyPr wrap="square" rtlCol="0">
            <a:spAutoFit/>
          </a:bodyPr>
          <a:lstStyle/>
          <a:p>
            <a:pPr algn="ctr"/>
            <a:r>
              <a:rPr lang="en-US" sz="2400" dirty="0" smtClean="0"/>
              <a:t>Partition the compared profiles into real-world entities</a:t>
            </a:r>
            <a:endParaRPr lang="en-US" sz="2400" dirty="0"/>
          </a:p>
        </p:txBody>
      </p:sp>
      <p:sp>
        <p:nvSpPr>
          <p:cNvPr id="24" name="Θέση υποσέλιδου 23"/>
          <p:cNvSpPr>
            <a:spLocks noGrp="1"/>
          </p:cNvSpPr>
          <p:nvPr>
            <p:ph type="ftr" sz="quarter" idx="11"/>
          </p:nvPr>
        </p:nvSpPr>
        <p:spPr/>
        <p:txBody>
          <a:bodyPr/>
          <a:lstStyle/>
          <a:p>
            <a:r>
              <a:rPr lang="pt-BR" smtClean="0"/>
              <a:t>Papadakis &amp; Palpanas, WWW 2018, April 2018</a:t>
            </a:r>
            <a:endParaRPr lang="el-GR" dirty="0"/>
          </a:p>
        </p:txBody>
      </p:sp>
      <p:sp>
        <p:nvSpPr>
          <p:cNvPr id="26" name="Slide Number Placeholder 25"/>
          <p:cNvSpPr>
            <a:spLocks noGrp="1"/>
          </p:cNvSpPr>
          <p:nvPr>
            <p:ph type="sldNum" sz="quarter" idx="12"/>
          </p:nvPr>
        </p:nvSpPr>
        <p:spPr/>
        <p:txBody>
          <a:bodyPr/>
          <a:lstStyle/>
          <a:p>
            <a:fld id="{7E46E34C-DF4F-43C8-9B01-5546C481D7C1}" type="slidenum">
              <a:rPr lang="el-GR" smtClean="0"/>
              <a:t>19</a:t>
            </a:fld>
            <a:endParaRPr lang="el-GR"/>
          </a:p>
        </p:txBody>
      </p:sp>
      <p:cxnSp>
        <p:nvCxnSpPr>
          <p:cNvPr id="33" name="Straight Arrow Connector 32"/>
          <p:cNvCxnSpPr/>
          <p:nvPr/>
        </p:nvCxnSpPr>
        <p:spPr>
          <a:xfrm>
            <a:off x="4364608" y="2879407"/>
            <a:ext cx="3048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08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7" grpId="0"/>
      <p:bldP spid="18" grpId="0"/>
      <p:bldP spid="19" grpId="0"/>
      <p:bldP spid="21" grpId="0"/>
      <p:bldP spid="27" grpId="0"/>
      <p:bldP spid="28" grpId="0"/>
      <p:bldP spid="30" grpId="0"/>
      <p:bldP spid="31"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nSpc>
                <a:spcPct val="90000"/>
              </a:lnSpc>
            </a:pPr>
            <a:fld id="{C141258D-6BF5-4916-B682-032D76EF4D66}" type="slidenum">
              <a:rPr lang="en-US" altLang="el-GR" sz="1100">
                <a:solidFill>
                  <a:schemeClr val="bg1"/>
                </a:solidFill>
              </a:rPr>
              <a:pPr>
                <a:lnSpc>
                  <a:spcPct val="90000"/>
                </a:lnSpc>
              </a:pPr>
              <a:t>190</a:t>
            </a:fld>
            <a:endParaRPr lang="en-US" altLang="el-GR" sz="1100">
              <a:solidFill>
                <a:schemeClr val="bg1"/>
              </a:solidFill>
            </a:endParaRPr>
          </a:p>
        </p:txBody>
      </p:sp>
      <p:sp>
        <p:nvSpPr>
          <p:cNvPr id="41987" name="Rectangle 2"/>
          <p:cNvSpPr>
            <a:spLocks noGrp="1"/>
          </p:cNvSpPr>
          <p:nvPr>
            <p:ph type="title"/>
          </p:nvPr>
        </p:nvSpPr>
        <p:spPr/>
        <p:txBody>
          <a:bodyPr/>
          <a:lstStyle/>
          <a:p>
            <a:r>
              <a:rPr lang="en-CA" altLang="el-GR" dirty="0" smtClean="0"/>
              <a:t>Preliminaries</a:t>
            </a:r>
          </a:p>
        </p:txBody>
      </p:sp>
      <p:sp>
        <p:nvSpPr>
          <p:cNvPr id="78852" name="Rectangle 3"/>
          <p:cNvSpPr>
            <a:spLocks noGrp="1"/>
          </p:cNvSpPr>
          <p:nvPr>
            <p:ph type="body" idx="1"/>
          </p:nvPr>
        </p:nvSpPr>
        <p:spPr>
          <a:xfrm>
            <a:off x="457200" y="1600200"/>
            <a:ext cx="8229600" cy="4853136"/>
          </a:xfrm>
        </p:spPr>
        <p:txBody>
          <a:bodyPr>
            <a:normAutofit lnSpcReduction="10000"/>
          </a:bodyPr>
          <a:lstStyle/>
          <a:p>
            <a:pPr>
              <a:defRPr/>
            </a:pPr>
            <a:r>
              <a:rPr lang="en-CA" sz="2400" dirty="0" smtClean="0"/>
              <a:t>Partitions the matched pairs into </a:t>
            </a:r>
            <a:r>
              <a:rPr lang="en-CA" sz="2400" dirty="0" smtClean="0">
                <a:solidFill>
                  <a:srgbClr val="C00000"/>
                </a:solidFill>
              </a:rPr>
              <a:t>equivalence clusters </a:t>
            </a:r>
            <a:r>
              <a:rPr lang="en-CA" sz="2400" dirty="0" smtClean="0"/>
              <a:t>→ groups of entity profiles describing the same real-world object</a:t>
            </a:r>
          </a:p>
          <a:p>
            <a:pPr>
              <a:defRPr/>
            </a:pPr>
            <a:endParaRPr lang="en-CA" sz="2400" dirty="0" smtClean="0"/>
          </a:p>
          <a:p>
            <a:pPr>
              <a:defRPr/>
            </a:pPr>
            <a:r>
              <a:rPr lang="en-CA" sz="2800" dirty="0" smtClean="0"/>
              <a:t>Input</a:t>
            </a:r>
            <a:endParaRPr lang="en-CA" sz="2400" dirty="0" smtClean="0"/>
          </a:p>
          <a:p>
            <a:pPr lvl="1">
              <a:defRPr/>
            </a:pPr>
            <a:r>
              <a:rPr lang="en-CA" sz="2400" dirty="0" smtClean="0"/>
              <a:t>Similarity Graph:</a:t>
            </a:r>
          </a:p>
          <a:p>
            <a:pPr lvl="2">
              <a:defRPr/>
            </a:pPr>
            <a:r>
              <a:rPr lang="en-CA" dirty="0" smtClean="0"/>
              <a:t>Nodes → entities</a:t>
            </a:r>
          </a:p>
          <a:p>
            <a:pPr lvl="2">
              <a:defRPr/>
            </a:pPr>
            <a:r>
              <a:rPr lang="en-CA" dirty="0" smtClean="0"/>
              <a:t>Edges → candidate matches</a:t>
            </a:r>
          </a:p>
          <a:p>
            <a:pPr lvl="2">
              <a:defRPr/>
            </a:pPr>
            <a:r>
              <a:rPr lang="en-CA" dirty="0" smtClean="0"/>
              <a:t>Edge weights → likelihood of matching entities</a:t>
            </a:r>
          </a:p>
          <a:p>
            <a:pPr>
              <a:defRPr/>
            </a:pPr>
            <a:endParaRPr lang="en-CA" sz="2400" dirty="0" smtClean="0"/>
          </a:p>
          <a:p>
            <a:pPr>
              <a:defRPr/>
            </a:pPr>
            <a:r>
              <a:rPr lang="en-CA" sz="2800" dirty="0" smtClean="0"/>
              <a:t>Output</a:t>
            </a:r>
            <a:endParaRPr lang="en-CA" sz="2400" dirty="0" smtClean="0"/>
          </a:p>
          <a:p>
            <a:pPr lvl="1">
              <a:defRPr/>
            </a:pPr>
            <a:r>
              <a:rPr lang="en-CA" sz="2400" dirty="0" smtClean="0"/>
              <a:t>Equivalence Clusters</a:t>
            </a:r>
          </a:p>
        </p:txBody>
      </p:sp>
      <p:sp>
        <p:nvSpPr>
          <p:cNvPr id="2" name="Footer Placeholder 1"/>
          <p:cNvSpPr>
            <a:spLocks noGrp="1"/>
          </p:cNvSpPr>
          <p:nvPr>
            <p:ph type="ftr" sz="quarter" idx="11"/>
          </p:nvPr>
        </p:nvSpPr>
        <p:spPr/>
        <p:txBody>
          <a:bodyPr/>
          <a:lstStyle/>
          <a:p>
            <a:r>
              <a:rPr lang="pt-BR" smtClean="0"/>
              <a:t>Papadakis &amp; Palpanas, WWW 2018, April 2018</a:t>
            </a:r>
            <a:endParaRPr lang="el-GR" dirty="0"/>
          </a:p>
        </p:txBody>
      </p:sp>
      <p:sp>
        <p:nvSpPr>
          <p:cNvPr id="6" name="Slide Number Placeholder 3"/>
          <p:cNvSpPr>
            <a:spLocks noGrp="1"/>
          </p:cNvSpPr>
          <p:nvPr>
            <p:ph type="sldNum" sz="quarter" idx="12"/>
          </p:nvPr>
        </p:nvSpPr>
        <p:spPr>
          <a:xfrm>
            <a:off x="6974904" y="6520259"/>
            <a:ext cx="2133600" cy="365125"/>
          </a:xfrm>
        </p:spPr>
        <p:txBody>
          <a:bodyPr/>
          <a:lstStyle/>
          <a:p>
            <a:fld id="{7E46E34C-DF4F-43C8-9B01-5546C481D7C1}" type="slidenum">
              <a:rPr lang="el-GR" smtClean="0"/>
              <a:t>190</a:t>
            </a:fld>
            <a:endParaRPr lang="el-GR" dirty="0"/>
          </a:p>
        </p:txBody>
      </p:sp>
    </p:spTree>
    <p:extLst>
      <p:ext uri="{BB962C8B-B14F-4D97-AF65-F5344CB8AC3E}">
        <p14:creationId xmlns:p14="http://schemas.microsoft.com/office/powerpoint/2010/main" val="96442782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nSpc>
                <a:spcPct val="90000"/>
              </a:lnSpc>
            </a:pPr>
            <a:fld id="{C141258D-6BF5-4916-B682-032D76EF4D66}" type="slidenum">
              <a:rPr lang="en-US" altLang="el-GR" sz="1100">
                <a:solidFill>
                  <a:schemeClr val="bg1"/>
                </a:solidFill>
              </a:rPr>
              <a:pPr>
                <a:lnSpc>
                  <a:spcPct val="90000"/>
                </a:lnSpc>
              </a:pPr>
              <a:t>191</a:t>
            </a:fld>
            <a:endParaRPr lang="en-US" altLang="el-GR" sz="1100">
              <a:solidFill>
                <a:schemeClr val="bg1"/>
              </a:solidFill>
            </a:endParaRPr>
          </a:p>
        </p:txBody>
      </p:sp>
      <p:sp>
        <p:nvSpPr>
          <p:cNvPr id="41987" name="Rectangle 2"/>
          <p:cNvSpPr>
            <a:spLocks noGrp="1"/>
          </p:cNvSpPr>
          <p:nvPr>
            <p:ph type="title"/>
          </p:nvPr>
        </p:nvSpPr>
        <p:spPr>
          <a:xfrm>
            <a:off x="0" y="0"/>
            <a:ext cx="9144000" cy="1143000"/>
          </a:xfrm>
        </p:spPr>
        <p:txBody>
          <a:bodyPr>
            <a:normAutofit fontScale="90000"/>
          </a:bodyPr>
          <a:lstStyle/>
          <a:p>
            <a:r>
              <a:rPr lang="en-CA" altLang="el-GR" dirty="0" smtClean="0"/>
              <a:t>Clustering Algorithms for Clean-Clean ER</a:t>
            </a:r>
          </a:p>
        </p:txBody>
      </p:sp>
      <p:sp>
        <p:nvSpPr>
          <p:cNvPr id="78852" name="Rectangle 3"/>
          <p:cNvSpPr>
            <a:spLocks noGrp="1"/>
          </p:cNvSpPr>
          <p:nvPr>
            <p:ph type="body" idx="1"/>
          </p:nvPr>
        </p:nvSpPr>
        <p:spPr>
          <a:xfrm>
            <a:off x="463296" y="1548384"/>
            <a:ext cx="8573200" cy="4577779"/>
          </a:xfrm>
        </p:spPr>
        <p:txBody>
          <a:bodyPr>
            <a:normAutofit/>
          </a:bodyPr>
          <a:lstStyle/>
          <a:p>
            <a:pPr>
              <a:defRPr/>
            </a:pPr>
            <a:r>
              <a:rPr lang="en-CA" sz="2800" dirty="0" smtClean="0"/>
              <a:t>Unique Mapping Clustering </a:t>
            </a:r>
            <a:r>
              <a:rPr lang="da-DK" sz="2000" dirty="0"/>
              <a:t>[Lacoste-Julien et al., KDD 2013</a:t>
            </a:r>
            <a:r>
              <a:rPr lang="da-DK" sz="2000" dirty="0" smtClean="0"/>
              <a:t>] [</a:t>
            </a:r>
            <a:r>
              <a:rPr lang="da-DK" sz="2000" dirty="0"/>
              <a:t>Suchanek et al., PVLDB 2011]</a:t>
            </a:r>
            <a:endParaRPr lang="en-CA" sz="2000" dirty="0" smtClean="0"/>
          </a:p>
          <a:p>
            <a:pPr lvl="1">
              <a:defRPr/>
            </a:pPr>
            <a:r>
              <a:rPr lang="en-CA" sz="2400" dirty="0" smtClean="0"/>
              <a:t>Relies on 1-1 constraint </a:t>
            </a:r>
          </a:p>
          <a:p>
            <a:pPr lvl="2">
              <a:defRPr/>
            </a:pPr>
            <a:r>
              <a:rPr lang="en-CA" sz="2000" dirty="0" smtClean="0"/>
              <a:t>1 entity from first dataset matches to 1 entity from second</a:t>
            </a:r>
          </a:p>
          <a:p>
            <a:pPr lvl="1">
              <a:defRPr/>
            </a:pPr>
            <a:r>
              <a:rPr lang="en-CA" sz="2400" dirty="0" smtClean="0"/>
              <a:t>Sorts all edges in </a:t>
            </a:r>
            <a:r>
              <a:rPr lang="en-CA" sz="2400" dirty="0" smtClean="0">
                <a:solidFill>
                  <a:srgbClr val="C00000"/>
                </a:solidFill>
              </a:rPr>
              <a:t>decreasing weight</a:t>
            </a:r>
          </a:p>
          <a:p>
            <a:pPr lvl="1">
              <a:defRPr/>
            </a:pPr>
            <a:r>
              <a:rPr lang="en-CA" sz="2400" dirty="0" smtClean="0"/>
              <a:t>Starting from the top, each edge corresponds to a pair of duplicates </a:t>
            </a:r>
            <a:r>
              <a:rPr lang="en-CA" sz="2400" b="1" dirty="0" smtClean="0">
                <a:solidFill>
                  <a:srgbClr val="C00000"/>
                </a:solidFill>
              </a:rPr>
              <a:t>if</a:t>
            </a:r>
            <a:r>
              <a:rPr lang="en-CA" sz="2400" dirty="0" smtClean="0"/>
              <a:t>:</a:t>
            </a:r>
          </a:p>
          <a:p>
            <a:pPr lvl="2">
              <a:defRPr/>
            </a:pPr>
            <a:r>
              <a:rPr lang="en-CA" sz="2000" dirty="0" smtClean="0"/>
              <a:t>None of the adjacent entities has already been matched</a:t>
            </a:r>
          </a:p>
          <a:p>
            <a:pPr lvl="2">
              <a:defRPr/>
            </a:pPr>
            <a:r>
              <a:rPr lang="en-CA" sz="2000" dirty="0" smtClean="0"/>
              <a:t>predefined threshold &lt; edge weight</a:t>
            </a:r>
            <a:endParaRPr lang="en-CA" sz="2000" dirty="0"/>
          </a:p>
        </p:txBody>
      </p:sp>
      <p:sp>
        <p:nvSpPr>
          <p:cNvPr id="2" name="Footer Placeholder 1"/>
          <p:cNvSpPr>
            <a:spLocks noGrp="1"/>
          </p:cNvSpPr>
          <p:nvPr>
            <p:ph type="ftr" sz="quarter" idx="11"/>
          </p:nvPr>
        </p:nvSpPr>
        <p:spPr/>
        <p:txBody>
          <a:bodyPr/>
          <a:lstStyle/>
          <a:p>
            <a:r>
              <a:rPr lang="pt-BR" smtClean="0"/>
              <a:t>Papadakis &amp; Palpanas, WWW 2018, April 2018</a:t>
            </a:r>
            <a:endParaRPr lang="el-GR" dirty="0"/>
          </a:p>
        </p:txBody>
      </p:sp>
      <p:sp>
        <p:nvSpPr>
          <p:cNvPr id="6" name="Slide Number Placeholder 3"/>
          <p:cNvSpPr>
            <a:spLocks noGrp="1"/>
          </p:cNvSpPr>
          <p:nvPr>
            <p:ph type="sldNum" sz="quarter" idx="12"/>
          </p:nvPr>
        </p:nvSpPr>
        <p:spPr>
          <a:xfrm>
            <a:off x="6974904" y="6520259"/>
            <a:ext cx="2133600" cy="365125"/>
          </a:xfrm>
        </p:spPr>
        <p:txBody>
          <a:bodyPr/>
          <a:lstStyle/>
          <a:p>
            <a:fld id="{7E46E34C-DF4F-43C8-9B01-5546C481D7C1}" type="slidenum">
              <a:rPr lang="el-GR" smtClean="0"/>
              <a:t>191</a:t>
            </a:fld>
            <a:endParaRPr lang="el-GR" dirty="0"/>
          </a:p>
        </p:txBody>
      </p:sp>
    </p:spTree>
    <p:extLst>
      <p:ext uri="{BB962C8B-B14F-4D97-AF65-F5344CB8AC3E}">
        <p14:creationId xmlns:p14="http://schemas.microsoft.com/office/powerpoint/2010/main" val="260313229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1"/>
          </p:nvPr>
        </p:nvSpPr>
        <p:spPr/>
        <p:txBody>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nSpc>
                <a:spcPct val="90000"/>
              </a:lnSpc>
            </a:pPr>
            <a:fld id="{55689BCF-B477-4BD5-A16C-6049C535047D}" type="slidenum">
              <a:rPr lang="en-US" altLang="el-GR" sz="1100">
                <a:solidFill>
                  <a:schemeClr val="bg1"/>
                </a:solidFill>
              </a:rPr>
              <a:pPr>
                <a:lnSpc>
                  <a:spcPct val="90000"/>
                </a:lnSpc>
              </a:pPr>
              <a:t>192</a:t>
            </a:fld>
            <a:endParaRPr lang="en-US" altLang="el-GR" sz="1100">
              <a:solidFill>
                <a:schemeClr val="bg1"/>
              </a:solidFill>
            </a:endParaRPr>
          </a:p>
        </p:txBody>
      </p:sp>
      <p:sp>
        <p:nvSpPr>
          <p:cNvPr id="37891" name="Rectangle 2"/>
          <p:cNvSpPr>
            <a:spLocks noGrp="1"/>
          </p:cNvSpPr>
          <p:nvPr>
            <p:ph type="title"/>
          </p:nvPr>
        </p:nvSpPr>
        <p:spPr/>
        <p:txBody>
          <a:bodyPr/>
          <a:lstStyle/>
          <a:p>
            <a:r>
              <a:rPr lang="en-CA" altLang="el-GR" dirty="0" smtClean="0"/>
              <a:t>Clustering Algorithms for Dirty ER</a:t>
            </a:r>
          </a:p>
        </p:txBody>
      </p:sp>
      <p:sp>
        <p:nvSpPr>
          <p:cNvPr id="37892" name="Rectangle 3"/>
          <p:cNvSpPr>
            <a:spLocks noGrp="1"/>
          </p:cNvSpPr>
          <p:nvPr>
            <p:ph type="body" sz="half" idx="1"/>
          </p:nvPr>
        </p:nvSpPr>
        <p:spPr>
          <a:xfrm>
            <a:off x="107504" y="1412776"/>
            <a:ext cx="4812287" cy="4525963"/>
          </a:xfrm>
        </p:spPr>
        <p:txBody>
          <a:bodyPr/>
          <a:lstStyle/>
          <a:p>
            <a:pPr>
              <a:lnSpc>
                <a:spcPct val="90000"/>
              </a:lnSpc>
            </a:pPr>
            <a:r>
              <a:rPr lang="en-CA" altLang="el-GR" sz="2500" dirty="0" smtClean="0"/>
              <a:t>A wealth of literature on clustering algorithms</a:t>
            </a:r>
          </a:p>
          <a:p>
            <a:pPr>
              <a:lnSpc>
                <a:spcPct val="90000"/>
              </a:lnSpc>
            </a:pPr>
            <a:r>
              <a:rPr lang="en-CA" altLang="el-GR" sz="2500" dirty="0" smtClean="0"/>
              <a:t>Requirements:</a:t>
            </a:r>
          </a:p>
          <a:p>
            <a:pPr lvl="1">
              <a:lnSpc>
                <a:spcPct val="90000"/>
              </a:lnSpc>
            </a:pPr>
            <a:r>
              <a:rPr lang="en-CA" altLang="el-GR" sz="2200" dirty="0" err="1" smtClean="0"/>
              <a:t>Partitional</a:t>
            </a:r>
            <a:r>
              <a:rPr lang="en-CA" altLang="el-GR" sz="2200" dirty="0" smtClean="0"/>
              <a:t> and disjoint Algorithms</a:t>
            </a:r>
          </a:p>
          <a:p>
            <a:pPr lvl="2">
              <a:lnSpc>
                <a:spcPct val="90000"/>
              </a:lnSpc>
            </a:pPr>
            <a:r>
              <a:rPr lang="en-CA" altLang="el-GR" sz="2100" dirty="0" smtClean="0"/>
              <a:t>Sometimes overlapping may be desirable</a:t>
            </a:r>
          </a:p>
          <a:p>
            <a:pPr lvl="1">
              <a:lnSpc>
                <a:spcPct val="90000"/>
              </a:lnSpc>
            </a:pPr>
            <a:r>
              <a:rPr lang="en-CA" altLang="el-GR" sz="2200" dirty="0" smtClean="0"/>
              <a:t>Goal: Sets of clusters that</a:t>
            </a:r>
          </a:p>
          <a:p>
            <a:pPr lvl="2">
              <a:lnSpc>
                <a:spcPct val="90000"/>
              </a:lnSpc>
            </a:pPr>
            <a:r>
              <a:rPr lang="en-CA" altLang="el-GR" sz="2100" dirty="0" smtClean="0"/>
              <a:t>maximize the </a:t>
            </a:r>
            <a:r>
              <a:rPr lang="en-CA" altLang="el-GR" sz="2100" dirty="0" smtClean="0">
                <a:solidFill>
                  <a:srgbClr val="C00000"/>
                </a:solidFill>
              </a:rPr>
              <a:t>intra-cluster</a:t>
            </a:r>
            <a:r>
              <a:rPr lang="en-CA" altLang="el-GR" sz="2100" dirty="0" smtClean="0"/>
              <a:t> weights</a:t>
            </a:r>
          </a:p>
          <a:p>
            <a:pPr lvl="2">
              <a:lnSpc>
                <a:spcPct val="90000"/>
              </a:lnSpc>
            </a:pPr>
            <a:r>
              <a:rPr lang="en-CA" altLang="el-GR" sz="2100" dirty="0" smtClean="0"/>
              <a:t>minimize the </a:t>
            </a:r>
            <a:r>
              <a:rPr lang="en-CA" altLang="el-GR" sz="2100" dirty="0" smtClean="0">
                <a:solidFill>
                  <a:srgbClr val="C00000"/>
                </a:solidFill>
              </a:rPr>
              <a:t>inter-cluster</a:t>
            </a:r>
            <a:r>
              <a:rPr lang="en-CA" altLang="el-GR" sz="2100" dirty="0" smtClean="0"/>
              <a:t> edge weights</a:t>
            </a:r>
          </a:p>
        </p:txBody>
      </p:sp>
      <p:pic>
        <p:nvPicPr>
          <p:cNvPr id="37893" name="Picture 1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08004" y="1828800"/>
            <a:ext cx="4000500" cy="4127500"/>
          </a:xfrm>
        </p:spPr>
      </p:pic>
      <p:sp>
        <p:nvSpPr>
          <p:cNvPr id="268308" name="Oval 20"/>
          <p:cNvSpPr>
            <a:spLocks noChangeArrowheads="1"/>
          </p:cNvSpPr>
          <p:nvPr/>
        </p:nvSpPr>
        <p:spPr bwMode="auto">
          <a:xfrm>
            <a:off x="7241232" y="3962400"/>
            <a:ext cx="1219200" cy="609600"/>
          </a:xfrm>
          <a:prstGeom prst="ellipse">
            <a:avLst/>
          </a:pr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endParaRPr lang="el-GR" altLang="el-GR"/>
          </a:p>
        </p:txBody>
      </p:sp>
      <p:sp>
        <p:nvSpPr>
          <p:cNvPr id="37895" name="Text Box 21"/>
          <p:cNvSpPr txBox="1">
            <a:spLocks noChangeArrowheads="1"/>
          </p:cNvSpPr>
          <p:nvPr/>
        </p:nvSpPr>
        <p:spPr bwMode="auto">
          <a:xfrm>
            <a:off x="5278609" y="5733256"/>
            <a:ext cx="36150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gn="ctr" eaLnBrk="1" hangingPunct="1">
              <a:lnSpc>
                <a:spcPct val="100000"/>
              </a:lnSpc>
              <a:buSzTx/>
              <a:buFontTx/>
              <a:buNone/>
            </a:pPr>
            <a:r>
              <a:rPr lang="en-CA" altLang="el-GR" sz="1600" dirty="0">
                <a:latin typeface="Arial" panose="020B0604020202020204" pitchFamily="34" charset="0"/>
              </a:rPr>
              <a:t>Classification of clustering algorithms </a:t>
            </a:r>
            <a:endParaRPr lang="en-CA" altLang="el-GR" sz="1600" dirty="0" smtClean="0">
              <a:latin typeface="Arial" panose="020B0604020202020204" pitchFamily="34" charset="0"/>
            </a:endParaRPr>
          </a:p>
          <a:p>
            <a:pPr algn="ctr" eaLnBrk="1" hangingPunct="1">
              <a:lnSpc>
                <a:spcPct val="100000"/>
              </a:lnSpc>
              <a:buSzTx/>
              <a:buFontTx/>
              <a:buNone/>
            </a:pPr>
            <a:r>
              <a:rPr lang="en-CA" altLang="el-GR" sz="1600" dirty="0" smtClean="0">
                <a:latin typeface="Arial" panose="020B0604020202020204" pitchFamily="34" charset="0"/>
              </a:rPr>
              <a:t>[</a:t>
            </a:r>
            <a:r>
              <a:rPr lang="en-CA" altLang="el-GR" sz="1600" dirty="0">
                <a:latin typeface="Arial" panose="020B0604020202020204" pitchFamily="34" charset="0"/>
              </a:rPr>
              <a:t>Jain&amp;Dubes88]</a:t>
            </a:r>
          </a:p>
        </p:txBody>
      </p:sp>
      <p:sp>
        <p:nvSpPr>
          <p:cNvPr id="2" name="Footer Placeholder 1"/>
          <p:cNvSpPr>
            <a:spLocks noGrp="1"/>
          </p:cNvSpPr>
          <p:nvPr>
            <p:ph type="ftr" sz="quarter" idx="10"/>
          </p:nvPr>
        </p:nvSpPr>
        <p:spPr/>
        <p:txBody>
          <a:bodyPr/>
          <a:lstStyle/>
          <a:p>
            <a:pPr>
              <a:defRPr/>
            </a:pPr>
            <a:r>
              <a:rPr lang="pt-BR" smtClean="0"/>
              <a:t>Papadakis &amp; Palpanas, WWW 2018, April 2018</a:t>
            </a:r>
            <a:endParaRPr lang="en-US"/>
          </a:p>
        </p:txBody>
      </p:sp>
      <p:sp>
        <p:nvSpPr>
          <p:cNvPr id="10" name="Fußzeilenplatzhalter 3"/>
          <p:cNvSpPr txBox="1">
            <a:spLocks/>
          </p:cNvSpPr>
          <p:nvPr/>
        </p:nvSpPr>
        <p:spPr>
          <a:xfrm>
            <a:off x="0" y="6500899"/>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smtClean="0">
                <a:solidFill>
                  <a:schemeClr val="tx1"/>
                </a:solidFill>
              </a:rPr>
              <a:t>Oktie</a:t>
            </a:r>
            <a:r>
              <a:rPr lang="en-US" sz="1400" b="1" dirty="0" smtClean="0">
                <a:solidFill>
                  <a:schemeClr val="tx1"/>
                </a:solidFill>
              </a:rPr>
              <a:t> </a:t>
            </a:r>
            <a:r>
              <a:rPr lang="en-US" sz="1400" b="1" dirty="0" err="1" smtClean="0">
                <a:solidFill>
                  <a:schemeClr val="tx1"/>
                </a:solidFill>
              </a:rPr>
              <a:t>Hassanzadeh</a:t>
            </a:r>
            <a:endParaRPr lang="en-US" sz="1400" b="1" dirty="0">
              <a:solidFill>
                <a:schemeClr val="tx1"/>
              </a:solidFill>
            </a:endParaRPr>
          </a:p>
        </p:txBody>
      </p:sp>
      <p:sp>
        <p:nvSpPr>
          <p:cNvPr id="11" name="Slide Number Placeholder 3"/>
          <p:cNvSpPr txBox="1">
            <a:spLocks/>
          </p:cNvSpPr>
          <p:nvPr/>
        </p:nvSpPr>
        <p:spPr>
          <a:xfrm>
            <a:off x="6974904" y="6520259"/>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E46E34C-DF4F-43C8-9B01-5546C481D7C1}" type="slidenum">
              <a:rPr lang="el-GR" sz="1200" smtClean="0"/>
              <a:pPr algn="r"/>
              <a:t>192</a:t>
            </a:fld>
            <a:endParaRPr lang="el-GR" dirty="0"/>
          </a:p>
        </p:txBody>
      </p:sp>
    </p:spTree>
    <p:extLst>
      <p:ext uri="{BB962C8B-B14F-4D97-AF65-F5344CB8AC3E}">
        <p14:creationId xmlns:p14="http://schemas.microsoft.com/office/powerpoint/2010/main" val="1125601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8308"/>
                                        </p:tgtEl>
                                        <p:attrNameLst>
                                          <p:attrName>style.visibility</p:attrName>
                                        </p:attrNameLst>
                                      </p:cBhvr>
                                      <p:to>
                                        <p:strVal val="visible"/>
                                      </p:to>
                                    </p:set>
                                    <p:animEffect transition="in" filter="blinds(horizontal)">
                                      <p:cBhvr>
                                        <p:cTn id="7" dur="500"/>
                                        <p:tgtEl>
                                          <p:spTgt spid="268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308"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nSpc>
                <a:spcPct val="90000"/>
              </a:lnSpc>
            </a:pPr>
            <a:fld id="{5F34419F-0120-403A-B41F-DE031D631C86}" type="slidenum">
              <a:rPr lang="en-US" altLang="el-GR" sz="1100">
                <a:solidFill>
                  <a:schemeClr val="bg1"/>
                </a:solidFill>
              </a:rPr>
              <a:pPr>
                <a:lnSpc>
                  <a:spcPct val="90000"/>
                </a:lnSpc>
              </a:pPr>
              <a:t>193</a:t>
            </a:fld>
            <a:endParaRPr lang="en-US" altLang="el-GR" sz="1100">
              <a:solidFill>
                <a:schemeClr val="bg1"/>
              </a:solidFill>
            </a:endParaRPr>
          </a:p>
        </p:txBody>
      </p:sp>
      <p:sp>
        <p:nvSpPr>
          <p:cNvPr id="38915" name="Rectangle 2"/>
          <p:cNvSpPr>
            <a:spLocks noGrp="1"/>
          </p:cNvSpPr>
          <p:nvPr>
            <p:ph type="title"/>
          </p:nvPr>
        </p:nvSpPr>
        <p:spPr/>
        <p:txBody>
          <a:bodyPr>
            <a:normAutofit/>
          </a:bodyPr>
          <a:lstStyle/>
          <a:p>
            <a:r>
              <a:rPr lang="en-CA" altLang="el-GR" sz="4000" dirty="0" smtClean="0"/>
              <a:t>Clustering Algorithms Characteristics </a:t>
            </a:r>
            <a:r>
              <a:rPr lang="da-DK" altLang="el-GR" sz="2000" dirty="0"/>
              <a:t>[Hassanzadeh et al., VLDB 2009]</a:t>
            </a:r>
            <a:endParaRPr lang="en-CA" altLang="el-GR" sz="4000" dirty="0" smtClean="0"/>
          </a:p>
        </p:txBody>
      </p:sp>
      <p:sp>
        <p:nvSpPr>
          <p:cNvPr id="38916" name="Rectangle 3"/>
          <p:cNvSpPr>
            <a:spLocks noGrp="1"/>
          </p:cNvSpPr>
          <p:nvPr>
            <p:ph type="body" idx="1"/>
          </p:nvPr>
        </p:nvSpPr>
        <p:spPr/>
        <p:txBody>
          <a:bodyPr>
            <a:normAutofit/>
          </a:bodyPr>
          <a:lstStyle/>
          <a:p>
            <a:r>
              <a:rPr lang="en-CA" altLang="el-GR" sz="2400" dirty="0" smtClean="0"/>
              <a:t>Most important feature</a:t>
            </a:r>
          </a:p>
          <a:p>
            <a:pPr algn="ctr">
              <a:buFont typeface="Wingdings" panose="05000000000000000000" pitchFamily="2" charset="2"/>
              <a:buNone/>
            </a:pPr>
            <a:r>
              <a:rPr lang="en-CA" altLang="el-GR" sz="2400" i="1" dirty="0" smtClean="0"/>
              <a:t>“</a:t>
            </a:r>
            <a:r>
              <a:rPr lang="en-CA" altLang="el-GR" sz="2400" b="1" i="1" dirty="0" smtClean="0">
                <a:solidFill>
                  <a:srgbClr val="C00000"/>
                </a:solidFill>
              </a:rPr>
              <a:t>Unconstrained algorithms</a:t>
            </a:r>
            <a:r>
              <a:rPr lang="en-CA" altLang="el-GR" sz="2400" i="1" dirty="0" smtClean="0"/>
              <a:t>”</a:t>
            </a:r>
            <a:endParaRPr lang="en-CA" altLang="el-GR" sz="2400" dirty="0" smtClean="0"/>
          </a:p>
          <a:p>
            <a:endParaRPr lang="en-CA" altLang="el-GR" sz="2400" dirty="0" smtClean="0"/>
          </a:p>
          <a:p>
            <a:r>
              <a:rPr lang="en-CA" altLang="el-GR" sz="2400" dirty="0" smtClean="0"/>
              <a:t>I.e. , algorithms that do not require as input:</a:t>
            </a:r>
          </a:p>
          <a:p>
            <a:pPr lvl="1"/>
            <a:r>
              <a:rPr lang="en-CA" altLang="el-GR" sz="2000" dirty="0" smtClean="0"/>
              <a:t>The number of clusters</a:t>
            </a:r>
          </a:p>
          <a:p>
            <a:pPr lvl="1"/>
            <a:r>
              <a:rPr lang="en-CA" altLang="el-GR" sz="2000" dirty="0" smtClean="0"/>
              <a:t>The diameter of the clusters</a:t>
            </a:r>
          </a:p>
          <a:p>
            <a:pPr lvl="1"/>
            <a:r>
              <a:rPr lang="en-CA" altLang="el-GR" sz="2000" dirty="0" smtClean="0"/>
              <a:t>Any other domain specific parameters</a:t>
            </a:r>
          </a:p>
          <a:p>
            <a:endParaRPr lang="en-CA" altLang="el-GR" sz="2400" dirty="0" smtClean="0"/>
          </a:p>
          <a:p>
            <a:r>
              <a:rPr lang="en-CA" altLang="el-GR" sz="2400" dirty="0" smtClean="0"/>
              <a:t>Algorithms need to be able to </a:t>
            </a:r>
            <a:r>
              <a:rPr lang="en-CA" altLang="el-GR" sz="2400" i="1" dirty="0" smtClean="0"/>
              <a:t>predict</a:t>
            </a:r>
            <a:r>
              <a:rPr lang="en-CA" altLang="el-GR" sz="2400" dirty="0" smtClean="0"/>
              <a:t> the correct number of clusters</a:t>
            </a:r>
          </a:p>
          <a:p>
            <a:endParaRPr lang="en-CA" altLang="el-GR" sz="2400" dirty="0" smtClean="0"/>
          </a:p>
        </p:txBody>
      </p:sp>
      <p:sp>
        <p:nvSpPr>
          <p:cNvPr id="2" name="Footer Placeholder 1"/>
          <p:cNvSpPr>
            <a:spLocks noGrp="1"/>
          </p:cNvSpPr>
          <p:nvPr>
            <p:ph type="ftr" sz="quarter" idx="11"/>
          </p:nvPr>
        </p:nvSpPr>
        <p:spPr/>
        <p:txBody>
          <a:bodyPr/>
          <a:lstStyle/>
          <a:p>
            <a:r>
              <a:rPr lang="pt-BR" smtClean="0"/>
              <a:t>Papadakis &amp; Palpanas, WWW 2018, April 2018</a:t>
            </a:r>
            <a:endParaRPr lang="el-GR" dirty="0"/>
          </a:p>
        </p:txBody>
      </p:sp>
      <p:sp>
        <p:nvSpPr>
          <p:cNvPr id="6" name="Fußzeilenplatzhalter 3"/>
          <p:cNvSpPr txBox="1">
            <a:spLocks/>
          </p:cNvSpPr>
          <p:nvPr/>
        </p:nvSpPr>
        <p:spPr>
          <a:xfrm>
            <a:off x="0" y="6500899"/>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smtClean="0">
                <a:solidFill>
                  <a:schemeClr val="tx1"/>
                </a:solidFill>
              </a:rPr>
              <a:t>Oktie</a:t>
            </a:r>
            <a:r>
              <a:rPr lang="en-US" sz="1400" b="1" dirty="0" smtClean="0">
                <a:solidFill>
                  <a:schemeClr val="tx1"/>
                </a:solidFill>
              </a:rPr>
              <a:t> </a:t>
            </a:r>
            <a:r>
              <a:rPr lang="en-US" sz="1400" b="1" dirty="0" err="1" smtClean="0">
                <a:solidFill>
                  <a:schemeClr val="tx1"/>
                </a:solidFill>
              </a:rPr>
              <a:t>Hassanzadeh</a:t>
            </a:r>
            <a:endParaRPr lang="en-US" sz="1400" b="1" dirty="0">
              <a:solidFill>
                <a:schemeClr val="tx1"/>
              </a:solidFill>
            </a:endParaRPr>
          </a:p>
        </p:txBody>
      </p:sp>
      <p:sp>
        <p:nvSpPr>
          <p:cNvPr id="7" name="Slide Number Placeholder 3"/>
          <p:cNvSpPr>
            <a:spLocks noGrp="1"/>
          </p:cNvSpPr>
          <p:nvPr>
            <p:ph type="sldNum" sz="quarter" idx="12"/>
          </p:nvPr>
        </p:nvSpPr>
        <p:spPr>
          <a:xfrm>
            <a:off x="6974904" y="6520259"/>
            <a:ext cx="2133600" cy="365125"/>
          </a:xfrm>
        </p:spPr>
        <p:txBody>
          <a:bodyPr/>
          <a:lstStyle/>
          <a:p>
            <a:fld id="{7E46E34C-DF4F-43C8-9B01-5546C481D7C1}" type="slidenum">
              <a:rPr lang="el-GR" smtClean="0"/>
              <a:t>193</a:t>
            </a:fld>
            <a:endParaRPr lang="el-GR" dirty="0"/>
          </a:p>
        </p:txBody>
      </p:sp>
    </p:spTree>
    <p:extLst>
      <p:ext uri="{BB962C8B-B14F-4D97-AF65-F5344CB8AC3E}">
        <p14:creationId xmlns:p14="http://schemas.microsoft.com/office/powerpoint/2010/main" val="420220021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nSpc>
                <a:spcPct val="90000"/>
              </a:lnSpc>
            </a:pPr>
            <a:fld id="{2CA1F889-7D39-42D2-BD4E-2BC87FDBF5CE}" type="slidenum">
              <a:rPr lang="en-US" altLang="el-GR" sz="1100">
                <a:solidFill>
                  <a:schemeClr val="bg1"/>
                </a:solidFill>
              </a:rPr>
              <a:pPr>
                <a:lnSpc>
                  <a:spcPct val="90000"/>
                </a:lnSpc>
              </a:pPr>
              <a:t>194</a:t>
            </a:fld>
            <a:endParaRPr lang="en-US" altLang="el-GR" sz="1100">
              <a:solidFill>
                <a:schemeClr val="bg1"/>
              </a:solidFill>
            </a:endParaRPr>
          </a:p>
        </p:txBody>
      </p:sp>
      <p:sp>
        <p:nvSpPr>
          <p:cNvPr id="39939" name="Rectangle 2"/>
          <p:cNvSpPr>
            <a:spLocks noGrp="1"/>
          </p:cNvSpPr>
          <p:nvPr>
            <p:ph type="title"/>
          </p:nvPr>
        </p:nvSpPr>
        <p:spPr/>
        <p:txBody>
          <a:bodyPr>
            <a:normAutofit/>
          </a:bodyPr>
          <a:lstStyle/>
          <a:p>
            <a:r>
              <a:rPr lang="en-CA" altLang="el-GR" sz="4000" dirty="0" smtClean="0"/>
              <a:t>Clustering Algorithms Characteristics </a:t>
            </a:r>
            <a:r>
              <a:rPr lang="da-DK" altLang="el-GR" sz="2000" dirty="0"/>
              <a:t>[Hassanzadeh et al., VLDB 2009]</a:t>
            </a:r>
            <a:endParaRPr lang="en-CA" altLang="el-GR" sz="4000" dirty="0" smtClean="0"/>
          </a:p>
        </p:txBody>
      </p:sp>
      <p:sp>
        <p:nvSpPr>
          <p:cNvPr id="39940" name="Rectangle 3"/>
          <p:cNvSpPr>
            <a:spLocks noGrp="1"/>
          </p:cNvSpPr>
          <p:nvPr>
            <p:ph type="body" idx="1"/>
          </p:nvPr>
        </p:nvSpPr>
        <p:spPr/>
        <p:txBody>
          <a:bodyPr>
            <a:normAutofit/>
          </a:bodyPr>
          <a:lstStyle/>
          <a:p>
            <a:r>
              <a:rPr lang="en-CA" altLang="el-GR" sz="2400" dirty="0" smtClean="0"/>
              <a:t>Need to scale well </a:t>
            </a:r>
          </a:p>
          <a:p>
            <a:pPr lvl="1"/>
            <a:r>
              <a:rPr lang="en-CA" altLang="el-GR" sz="2000" dirty="0" smtClean="0"/>
              <a:t>Time complexity &lt; O(n</a:t>
            </a:r>
            <a:r>
              <a:rPr lang="en-CA" altLang="el-GR" sz="2000" baseline="30000" dirty="0" smtClean="0"/>
              <a:t>2</a:t>
            </a:r>
            <a:r>
              <a:rPr lang="en-CA" altLang="el-GR" sz="2000" dirty="0" smtClean="0"/>
              <a:t>)</a:t>
            </a:r>
          </a:p>
          <a:p>
            <a:endParaRPr lang="en-CA" altLang="el-GR" sz="2400" dirty="0" smtClean="0"/>
          </a:p>
          <a:p>
            <a:r>
              <a:rPr lang="en-CA" altLang="el-GR" sz="2400" dirty="0" smtClean="0"/>
              <a:t>Need to be robust with respect to characteristics of the data</a:t>
            </a:r>
          </a:p>
          <a:p>
            <a:pPr lvl="1"/>
            <a:r>
              <a:rPr lang="en-CA" altLang="el-GR" sz="2000" dirty="0" smtClean="0"/>
              <a:t>E.g., distribution of the duplicates</a:t>
            </a:r>
          </a:p>
          <a:p>
            <a:endParaRPr lang="en-CA" altLang="el-GR" sz="2400" dirty="0" smtClean="0"/>
          </a:p>
          <a:p>
            <a:r>
              <a:rPr lang="en-CA" altLang="el-GR" sz="2400" dirty="0" smtClean="0"/>
              <a:t>Need to be capable of finding ‘singleton’ clusters</a:t>
            </a:r>
          </a:p>
          <a:p>
            <a:pPr lvl="1"/>
            <a:r>
              <a:rPr lang="en-CA" altLang="el-GR" sz="2000" dirty="0" smtClean="0"/>
              <a:t>Different from many clustering algorithms</a:t>
            </a:r>
          </a:p>
          <a:p>
            <a:pPr lvl="2"/>
            <a:r>
              <a:rPr lang="en-CA" altLang="el-GR" sz="1800" dirty="0" smtClean="0"/>
              <a:t>E.g., algorithms proposed for image segmentation</a:t>
            </a:r>
          </a:p>
          <a:p>
            <a:pPr lvl="2"/>
            <a:endParaRPr lang="en-CA" altLang="el-GR" sz="1800" dirty="0"/>
          </a:p>
        </p:txBody>
      </p:sp>
      <p:sp>
        <p:nvSpPr>
          <p:cNvPr id="2" name="Footer Placeholder 1"/>
          <p:cNvSpPr>
            <a:spLocks noGrp="1"/>
          </p:cNvSpPr>
          <p:nvPr>
            <p:ph type="ftr" sz="quarter" idx="11"/>
          </p:nvPr>
        </p:nvSpPr>
        <p:spPr/>
        <p:txBody>
          <a:bodyPr/>
          <a:lstStyle/>
          <a:p>
            <a:r>
              <a:rPr lang="pt-BR" smtClean="0"/>
              <a:t>Papadakis &amp; Palpanas, WWW 2018, April 2018</a:t>
            </a:r>
            <a:endParaRPr lang="el-GR" dirty="0"/>
          </a:p>
        </p:txBody>
      </p:sp>
      <p:sp>
        <p:nvSpPr>
          <p:cNvPr id="7" name="Fußzeilenplatzhalter 3"/>
          <p:cNvSpPr txBox="1">
            <a:spLocks/>
          </p:cNvSpPr>
          <p:nvPr/>
        </p:nvSpPr>
        <p:spPr>
          <a:xfrm>
            <a:off x="0" y="6500899"/>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smtClean="0">
                <a:solidFill>
                  <a:schemeClr val="tx1"/>
                </a:solidFill>
              </a:rPr>
              <a:t>Oktie</a:t>
            </a:r>
            <a:r>
              <a:rPr lang="en-US" sz="1400" b="1" dirty="0" smtClean="0">
                <a:solidFill>
                  <a:schemeClr val="tx1"/>
                </a:solidFill>
              </a:rPr>
              <a:t> </a:t>
            </a:r>
            <a:r>
              <a:rPr lang="en-US" sz="1400" b="1" dirty="0" err="1" smtClean="0">
                <a:solidFill>
                  <a:schemeClr val="tx1"/>
                </a:solidFill>
              </a:rPr>
              <a:t>Hassanzadeh</a:t>
            </a:r>
            <a:endParaRPr lang="en-US" sz="1400" b="1" dirty="0">
              <a:solidFill>
                <a:schemeClr val="tx1"/>
              </a:solidFill>
            </a:endParaRPr>
          </a:p>
        </p:txBody>
      </p:sp>
      <p:sp>
        <p:nvSpPr>
          <p:cNvPr id="8" name="Slide Number Placeholder 3"/>
          <p:cNvSpPr>
            <a:spLocks noGrp="1"/>
          </p:cNvSpPr>
          <p:nvPr>
            <p:ph type="sldNum" sz="quarter" idx="12"/>
          </p:nvPr>
        </p:nvSpPr>
        <p:spPr>
          <a:xfrm>
            <a:off x="6974904" y="6520259"/>
            <a:ext cx="2133600" cy="365125"/>
          </a:xfrm>
        </p:spPr>
        <p:txBody>
          <a:bodyPr/>
          <a:lstStyle/>
          <a:p>
            <a:fld id="{7E46E34C-DF4F-43C8-9B01-5546C481D7C1}" type="slidenum">
              <a:rPr lang="el-GR" smtClean="0"/>
              <a:t>194</a:t>
            </a:fld>
            <a:endParaRPr lang="el-GR" dirty="0"/>
          </a:p>
        </p:txBody>
      </p:sp>
    </p:spTree>
    <p:extLst>
      <p:ext uri="{BB962C8B-B14F-4D97-AF65-F5344CB8AC3E}">
        <p14:creationId xmlns:p14="http://schemas.microsoft.com/office/powerpoint/2010/main" val="3034387564"/>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p:nvPr>
        </p:nvSpPr>
        <p:spPr>
          <a:xfrm>
            <a:off x="0" y="274638"/>
            <a:ext cx="9144000" cy="1143000"/>
          </a:xfrm>
        </p:spPr>
        <p:txBody>
          <a:bodyPr>
            <a:normAutofit/>
          </a:bodyPr>
          <a:lstStyle/>
          <a:p>
            <a:r>
              <a:rPr lang="en-CA" altLang="el-GR" dirty="0" smtClean="0"/>
              <a:t>Single-pass Algorithms </a:t>
            </a:r>
            <a:r>
              <a:rPr lang="da-DK" altLang="el-GR" sz="2000" dirty="0"/>
              <a:t>[Hassanzadeh et al., VLDB 2009]</a:t>
            </a:r>
            <a:endParaRPr lang="en-CA" altLang="el-GR" dirty="0" smtClean="0"/>
          </a:p>
        </p:txBody>
      </p:sp>
      <p:sp>
        <p:nvSpPr>
          <p:cNvPr id="40963" name="Rectangle 3"/>
          <p:cNvSpPr>
            <a:spLocks noGrp="1"/>
          </p:cNvSpPr>
          <p:nvPr>
            <p:ph sz="half" idx="1"/>
          </p:nvPr>
        </p:nvSpPr>
        <p:spPr/>
        <p:txBody>
          <a:bodyPr/>
          <a:lstStyle/>
          <a:p>
            <a:r>
              <a:rPr lang="en-CA" altLang="el-GR" sz="2400" dirty="0" smtClean="0"/>
              <a:t>Perform clustering by a single scan of the output of the similarity join (the edges of the graph)</a:t>
            </a:r>
          </a:p>
          <a:p>
            <a:pPr lvl="1"/>
            <a:r>
              <a:rPr lang="en-CA" altLang="el-GR" dirty="0" smtClean="0"/>
              <a:t>Partitioning</a:t>
            </a:r>
          </a:p>
          <a:p>
            <a:pPr lvl="2"/>
            <a:r>
              <a:rPr lang="en-CA" altLang="el-GR" dirty="0"/>
              <a:t>TRANSITIVE CLOSURE</a:t>
            </a:r>
          </a:p>
          <a:p>
            <a:pPr lvl="1"/>
            <a:r>
              <a:rPr lang="en-CA" altLang="el-GR" dirty="0" smtClean="0"/>
              <a:t>CENTER </a:t>
            </a:r>
            <a:r>
              <a:rPr lang="en-CA" altLang="el-GR" sz="1400" dirty="0" smtClean="0"/>
              <a:t>[HGI-WebDB'00] </a:t>
            </a:r>
            <a:endParaRPr lang="en-CA" altLang="el-GR" dirty="0" smtClean="0"/>
          </a:p>
          <a:p>
            <a:pPr lvl="1"/>
            <a:r>
              <a:rPr lang="en-CA" altLang="el-GR" dirty="0" smtClean="0"/>
              <a:t>MERGE-CENTER </a:t>
            </a:r>
            <a:r>
              <a:rPr lang="en-CA" altLang="el-GR" sz="1400" dirty="0" smtClean="0"/>
              <a:t>[HM-VLDBJ09]</a:t>
            </a:r>
            <a:endParaRPr lang="en-CA" altLang="el-GR" dirty="0" smtClean="0"/>
          </a:p>
        </p:txBody>
      </p:sp>
      <p:sp>
        <p:nvSpPr>
          <p:cNvPr id="4" name="Slide Number Placeholder 4"/>
          <p:cNvSpPr>
            <a:spLocks noGrp="1"/>
          </p:cNvSpPr>
          <p:nvPr>
            <p:ph type="sldNum" sz="quarter" idx="11"/>
          </p:nvPr>
        </p:nvSpPr>
        <p:spPr/>
        <p:txBody>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nSpc>
                <a:spcPct val="90000"/>
              </a:lnSpc>
            </a:pPr>
            <a:fld id="{52DA2DC2-1FF6-4C00-AEE4-84C6EDDDF6B3}" type="slidenum">
              <a:rPr lang="en-US" altLang="el-GR" sz="1100">
                <a:solidFill>
                  <a:schemeClr val="bg1"/>
                </a:solidFill>
              </a:rPr>
              <a:pPr>
                <a:lnSpc>
                  <a:spcPct val="90000"/>
                </a:lnSpc>
              </a:pPr>
              <a:t>195</a:t>
            </a:fld>
            <a:endParaRPr lang="en-US" altLang="el-GR" sz="1100">
              <a:solidFill>
                <a:schemeClr val="bg1"/>
              </a:solidFill>
            </a:endParaRPr>
          </a:p>
        </p:txBody>
      </p:sp>
      <p:sp>
        <p:nvSpPr>
          <p:cNvPr id="2" name="Footer Placeholder 1"/>
          <p:cNvSpPr>
            <a:spLocks noGrp="1"/>
          </p:cNvSpPr>
          <p:nvPr>
            <p:ph type="ftr" sz="quarter" idx="11"/>
          </p:nvPr>
        </p:nvSpPr>
        <p:spPr/>
        <p:txBody>
          <a:bodyPr/>
          <a:lstStyle/>
          <a:p>
            <a:r>
              <a:rPr lang="pt-BR" smtClean="0"/>
              <a:t>Papadakis &amp; Palpanas, WWW 2018, April 2018</a:t>
            </a:r>
            <a:endParaRPr lang="el-GR" dirty="0"/>
          </a:p>
        </p:txBody>
      </p:sp>
      <p:sp>
        <p:nvSpPr>
          <p:cNvPr id="7" name="Fußzeilenplatzhalter 3"/>
          <p:cNvSpPr txBox="1">
            <a:spLocks/>
          </p:cNvSpPr>
          <p:nvPr/>
        </p:nvSpPr>
        <p:spPr>
          <a:xfrm>
            <a:off x="0" y="6500899"/>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smtClean="0">
                <a:solidFill>
                  <a:schemeClr val="tx1"/>
                </a:solidFill>
              </a:rPr>
              <a:t>Oktie</a:t>
            </a:r>
            <a:r>
              <a:rPr lang="en-US" sz="1400" b="1" dirty="0" smtClean="0">
                <a:solidFill>
                  <a:schemeClr val="tx1"/>
                </a:solidFill>
              </a:rPr>
              <a:t> </a:t>
            </a:r>
            <a:r>
              <a:rPr lang="en-US" sz="1400" b="1" dirty="0" err="1" smtClean="0">
                <a:solidFill>
                  <a:schemeClr val="tx1"/>
                </a:solidFill>
              </a:rPr>
              <a:t>Hassanzadeh</a:t>
            </a:r>
            <a:endParaRPr lang="en-US" sz="1400" b="1" dirty="0">
              <a:solidFill>
                <a:schemeClr val="tx1"/>
              </a:solidFill>
            </a:endParaRPr>
          </a:p>
        </p:txBody>
      </p:sp>
      <p:sp>
        <p:nvSpPr>
          <p:cNvPr id="8" name="Slide Number Placeholder 3"/>
          <p:cNvSpPr>
            <a:spLocks noGrp="1"/>
          </p:cNvSpPr>
          <p:nvPr>
            <p:ph type="sldNum" sz="quarter" idx="12"/>
          </p:nvPr>
        </p:nvSpPr>
        <p:spPr>
          <a:xfrm>
            <a:off x="6974904" y="6520259"/>
            <a:ext cx="2133600" cy="365125"/>
          </a:xfrm>
        </p:spPr>
        <p:txBody>
          <a:bodyPr/>
          <a:lstStyle/>
          <a:p>
            <a:fld id="{7E46E34C-DF4F-43C8-9B01-5546C481D7C1}" type="slidenum">
              <a:rPr lang="el-GR" smtClean="0"/>
              <a:t>195</a:t>
            </a:fld>
            <a:endParaRPr lang="el-GR" dirty="0"/>
          </a:p>
        </p:txBody>
      </p:sp>
    </p:spTree>
    <p:extLst>
      <p:ext uri="{BB962C8B-B14F-4D97-AF65-F5344CB8AC3E}">
        <p14:creationId xmlns:p14="http://schemas.microsoft.com/office/powerpoint/2010/main" val="1939497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p:cNvSpPr>
          <p:nvPr>
            <p:ph type="title"/>
          </p:nvPr>
        </p:nvSpPr>
        <p:spPr>
          <a:xfrm>
            <a:off x="0" y="274638"/>
            <a:ext cx="9144000" cy="1143000"/>
          </a:xfrm>
        </p:spPr>
        <p:txBody>
          <a:bodyPr>
            <a:normAutofit/>
          </a:bodyPr>
          <a:lstStyle/>
          <a:p>
            <a:r>
              <a:rPr lang="en-CA" altLang="el-GR" dirty="0" smtClean="0"/>
              <a:t>Single-pass Algorithms </a:t>
            </a:r>
            <a:r>
              <a:rPr lang="da-DK" altLang="el-GR" sz="2000" dirty="0"/>
              <a:t>[Hassanzadeh et al., VLDB 2009]</a:t>
            </a:r>
            <a:endParaRPr lang="en-CA" altLang="el-GR" sz="2000" dirty="0" smtClean="0"/>
          </a:p>
        </p:txBody>
      </p:sp>
      <p:sp>
        <p:nvSpPr>
          <p:cNvPr id="11268" name="Rectangle 3"/>
          <p:cNvSpPr>
            <a:spLocks noGrp="1"/>
          </p:cNvSpPr>
          <p:nvPr>
            <p:ph sz="half" idx="1"/>
          </p:nvPr>
        </p:nvSpPr>
        <p:spPr/>
        <p:txBody>
          <a:bodyPr/>
          <a:lstStyle/>
          <a:p>
            <a:r>
              <a:rPr lang="en-CA" altLang="el-GR" sz="2400" dirty="0" smtClean="0"/>
              <a:t>Perform clustering by a single scan of the output of the similarity join (the edges of the graph)</a:t>
            </a:r>
          </a:p>
          <a:p>
            <a:pPr lvl="1"/>
            <a:r>
              <a:rPr lang="en-CA" altLang="el-GR" dirty="0" smtClean="0"/>
              <a:t>Partitioning</a:t>
            </a:r>
          </a:p>
          <a:p>
            <a:pPr lvl="2"/>
            <a:r>
              <a:rPr lang="en-CA" altLang="el-GR" b="1" dirty="0" smtClean="0">
                <a:solidFill>
                  <a:srgbClr val="C00000"/>
                </a:solidFill>
              </a:rPr>
              <a:t>TRANSITIVE CLOSURE</a:t>
            </a:r>
          </a:p>
          <a:p>
            <a:pPr lvl="1"/>
            <a:r>
              <a:rPr lang="en-CA" altLang="el-GR" dirty="0" smtClean="0"/>
              <a:t>CENTER </a:t>
            </a:r>
            <a:r>
              <a:rPr lang="en-CA" altLang="el-GR" sz="1400" dirty="0" smtClean="0"/>
              <a:t>[HGI-WebDB'00] </a:t>
            </a:r>
            <a:endParaRPr lang="en-CA" altLang="el-GR" dirty="0" smtClean="0"/>
          </a:p>
          <a:p>
            <a:pPr lvl="1"/>
            <a:r>
              <a:rPr lang="en-CA" altLang="el-GR" dirty="0" smtClean="0"/>
              <a:t>MERGE-CENTER </a:t>
            </a:r>
            <a:r>
              <a:rPr lang="en-CA" altLang="el-GR" sz="1400" dirty="0" smtClean="0"/>
              <a:t>[HM-VLDBJ09]</a:t>
            </a:r>
            <a:endParaRPr lang="en-CA" altLang="el-GR" dirty="0" smtClean="0"/>
          </a:p>
        </p:txBody>
      </p:sp>
      <p:sp>
        <p:nvSpPr>
          <p:cNvPr id="4" name="Slide Number Placeholder 4"/>
          <p:cNvSpPr>
            <a:spLocks noGrp="1"/>
          </p:cNvSpPr>
          <p:nvPr>
            <p:ph type="sldNum" sz="quarter" idx="11"/>
          </p:nvPr>
        </p:nvSpPr>
        <p:spPr/>
        <p:txBody>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nSpc>
                <a:spcPct val="90000"/>
              </a:lnSpc>
            </a:pPr>
            <a:fld id="{B8246520-DAA7-4D94-9F91-39C512A9864F}" type="slidenum">
              <a:rPr lang="en-US" altLang="el-GR" sz="1100">
                <a:solidFill>
                  <a:schemeClr val="bg1"/>
                </a:solidFill>
              </a:rPr>
              <a:pPr>
                <a:lnSpc>
                  <a:spcPct val="90000"/>
                </a:lnSpc>
              </a:pPr>
              <a:t>196</a:t>
            </a:fld>
            <a:endParaRPr lang="en-US" altLang="el-GR" sz="1100">
              <a:solidFill>
                <a:schemeClr val="bg1"/>
              </a:solidFill>
            </a:endParaRPr>
          </a:p>
        </p:txBody>
      </p:sp>
      <p:sp>
        <p:nvSpPr>
          <p:cNvPr id="11270" name="Oval 9"/>
          <p:cNvSpPr>
            <a:spLocks noChangeArrowheads="1"/>
          </p:cNvSpPr>
          <p:nvPr/>
        </p:nvSpPr>
        <p:spPr bwMode="auto">
          <a:xfrm rot="-4006359">
            <a:off x="7224712" y="3608388"/>
            <a:ext cx="1590675" cy="1587500"/>
          </a:xfrm>
          <a:prstGeom prst="ellipse">
            <a:avLst/>
          </a:prstGeom>
          <a:noFill/>
          <a:ln w="190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endParaRPr lang="el-GR" altLang="el-GR"/>
          </a:p>
        </p:txBody>
      </p:sp>
      <p:graphicFrame>
        <p:nvGraphicFramePr>
          <p:cNvPr id="11266" name="Object 12"/>
          <p:cNvGraphicFramePr>
            <a:graphicFrameLocks noChangeAspect="1"/>
          </p:cNvGraphicFramePr>
          <p:nvPr/>
        </p:nvGraphicFramePr>
        <p:xfrm>
          <a:off x="4951413" y="2673350"/>
          <a:ext cx="3602037" cy="2379663"/>
        </p:xfrm>
        <a:graphic>
          <a:graphicData uri="http://schemas.openxmlformats.org/presentationml/2006/ole">
            <mc:AlternateContent xmlns:mc="http://schemas.openxmlformats.org/markup-compatibility/2006">
              <mc:Choice xmlns:v="urn:schemas-microsoft-com:vml" Requires="v">
                <p:oleObj spid="_x0000_s12469" name="Visio" r:id="rId4" imgW="3645789" imgH="2410587" progId="Visio.Drawing.11">
                  <p:embed/>
                </p:oleObj>
              </mc:Choice>
              <mc:Fallback>
                <p:oleObj name="Visio" r:id="rId4" imgW="3645789" imgH="241058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1413" y="2673350"/>
                        <a:ext cx="3602037" cy="237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1" name="Oval 15"/>
          <p:cNvSpPr>
            <a:spLocks noChangeArrowheads="1"/>
          </p:cNvSpPr>
          <p:nvPr/>
        </p:nvSpPr>
        <p:spPr bwMode="auto">
          <a:xfrm rot="1322445">
            <a:off x="4954588" y="2271713"/>
            <a:ext cx="2336800" cy="3300412"/>
          </a:xfrm>
          <a:prstGeom prst="ellipse">
            <a:avLst/>
          </a:prstGeom>
          <a:noFill/>
          <a:ln w="190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endParaRPr lang="el-GR" altLang="el-GR"/>
          </a:p>
        </p:txBody>
      </p:sp>
      <p:sp>
        <p:nvSpPr>
          <p:cNvPr id="2" name="Footer Placeholder 1"/>
          <p:cNvSpPr>
            <a:spLocks noGrp="1"/>
          </p:cNvSpPr>
          <p:nvPr>
            <p:ph type="ftr" sz="quarter" idx="11"/>
          </p:nvPr>
        </p:nvSpPr>
        <p:spPr/>
        <p:txBody>
          <a:bodyPr/>
          <a:lstStyle/>
          <a:p>
            <a:r>
              <a:rPr lang="pt-BR" smtClean="0"/>
              <a:t>Papadakis &amp; Palpanas, WWW 2018, April 2018</a:t>
            </a:r>
            <a:endParaRPr lang="el-GR" dirty="0"/>
          </a:p>
        </p:txBody>
      </p:sp>
      <p:sp>
        <p:nvSpPr>
          <p:cNvPr id="10" name="Fußzeilenplatzhalter 3"/>
          <p:cNvSpPr txBox="1">
            <a:spLocks/>
          </p:cNvSpPr>
          <p:nvPr/>
        </p:nvSpPr>
        <p:spPr>
          <a:xfrm>
            <a:off x="0" y="6500899"/>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smtClean="0">
                <a:solidFill>
                  <a:schemeClr val="tx1"/>
                </a:solidFill>
              </a:rPr>
              <a:t>Oktie</a:t>
            </a:r>
            <a:r>
              <a:rPr lang="en-US" sz="1400" b="1" dirty="0" smtClean="0">
                <a:solidFill>
                  <a:schemeClr val="tx1"/>
                </a:solidFill>
              </a:rPr>
              <a:t> </a:t>
            </a:r>
            <a:r>
              <a:rPr lang="en-US" sz="1400" b="1" dirty="0" err="1" smtClean="0">
                <a:solidFill>
                  <a:schemeClr val="tx1"/>
                </a:solidFill>
              </a:rPr>
              <a:t>Hassanzadeh</a:t>
            </a:r>
            <a:endParaRPr lang="en-US" sz="1400" b="1" dirty="0">
              <a:solidFill>
                <a:schemeClr val="tx1"/>
              </a:solidFill>
            </a:endParaRPr>
          </a:p>
        </p:txBody>
      </p:sp>
      <p:sp>
        <p:nvSpPr>
          <p:cNvPr id="11" name="Slide Number Placeholder 3"/>
          <p:cNvSpPr>
            <a:spLocks noGrp="1"/>
          </p:cNvSpPr>
          <p:nvPr>
            <p:ph type="sldNum" sz="quarter" idx="12"/>
          </p:nvPr>
        </p:nvSpPr>
        <p:spPr>
          <a:xfrm>
            <a:off x="6974904" y="6520259"/>
            <a:ext cx="2133600" cy="365125"/>
          </a:xfrm>
        </p:spPr>
        <p:txBody>
          <a:bodyPr/>
          <a:lstStyle/>
          <a:p>
            <a:fld id="{7E46E34C-DF4F-43C8-9B01-5546C481D7C1}" type="slidenum">
              <a:rPr lang="el-GR" smtClean="0"/>
              <a:t>196</a:t>
            </a:fld>
            <a:endParaRPr lang="el-GR" dirty="0"/>
          </a:p>
        </p:txBody>
      </p:sp>
    </p:spTree>
    <p:extLst>
      <p:ext uri="{BB962C8B-B14F-4D97-AF65-F5344CB8AC3E}">
        <p14:creationId xmlns:p14="http://schemas.microsoft.com/office/powerpoint/2010/main" val="191224914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p:cNvSpPr>
          <p:nvPr>
            <p:ph type="title"/>
          </p:nvPr>
        </p:nvSpPr>
        <p:spPr>
          <a:xfrm>
            <a:off x="0" y="274638"/>
            <a:ext cx="9144000" cy="1143000"/>
          </a:xfrm>
        </p:spPr>
        <p:txBody>
          <a:bodyPr>
            <a:normAutofit/>
          </a:bodyPr>
          <a:lstStyle/>
          <a:p>
            <a:r>
              <a:rPr lang="en-CA" altLang="el-GR" dirty="0"/>
              <a:t>Single-pass Algorithms </a:t>
            </a:r>
            <a:r>
              <a:rPr lang="da-DK" altLang="el-GR" sz="2000" dirty="0"/>
              <a:t>[Hassanzadeh et al., VLDB 2009]</a:t>
            </a:r>
            <a:endParaRPr lang="en-CA" altLang="el-GR" sz="2000" dirty="0" smtClean="0"/>
          </a:p>
        </p:txBody>
      </p:sp>
      <p:sp>
        <p:nvSpPr>
          <p:cNvPr id="12292" name="Rectangle 3"/>
          <p:cNvSpPr>
            <a:spLocks noGrp="1"/>
          </p:cNvSpPr>
          <p:nvPr>
            <p:ph sz="half" idx="1"/>
          </p:nvPr>
        </p:nvSpPr>
        <p:spPr/>
        <p:txBody>
          <a:bodyPr/>
          <a:lstStyle/>
          <a:p>
            <a:r>
              <a:rPr lang="en-CA" altLang="el-GR" sz="2400" dirty="0" smtClean="0"/>
              <a:t>Perform clustering by a single scan of the output of the similarity join (the edges of the graph)</a:t>
            </a:r>
          </a:p>
          <a:p>
            <a:pPr lvl="1"/>
            <a:r>
              <a:rPr lang="en-CA" altLang="el-GR" dirty="0" smtClean="0"/>
              <a:t>Partitioning</a:t>
            </a:r>
          </a:p>
          <a:p>
            <a:pPr lvl="2"/>
            <a:r>
              <a:rPr lang="en-CA" altLang="el-GR" dirty="0"/>
              <a:t>TRANSITIVE CLOSURE</a:t>
            </a:r>
          </a:p>
          <a:p>
            <a:pPr lvl="1"/>
            <a:r>
              <a:rPr lang="en-CA" altLang="el-GR" b="1" dirty="0" smtClean="0">
                <a:solidFill>
                  <a:srgbClr val="C00000"/>
                </a:solidFill>
              </a:rPr>
              <a:t>CENTER</a:t>
            </a:r>
            <a:r>
              <a:rPr lang="en-CA" altLang="el-GR" dirty="0" smtClean="0">
                <a:solidFill>
                  <a:srgbClr val="C00000"/>
                </a:solidFill>
              </a:rPr>
              <a:t> </a:t>
            </a:r>
            <a:r>
              <a:rPr lang="en-CA" altLang="el-GR" sz="1400" dirty="0" smtClean="0"/>
              <a:t>[HGI-WebDB'00] </a:t>
            </a:r>
            <a:endParaRPr lang="en-CA" altLang="el-GR" dirty="0" smtClean="0"/>
          </a:p>
          <a:p>
            <a:pPr lvl="1"/>
            <a:r>
              <a:rPr lang="en-CA" altLang="el-GR" dirty="0" smtClean="0"/>
              <a:t>MERGE-CENTER </a:t>
            </a:r>
            <a:r>
              <a:rPr lang="en-CA" altLang="el-GR" sz="1400" dirty="0" smtClean="0"/>
              <a:t>[HM-VLDBJ09]</a:t>
            </a:r>
            <a:endParaRPr lang="en-CA" altLang="el-GR" dirty="0" smtClean="0"/>
          </a:p>
        </p:txBody>
      </p:sp>
      <p:sp>
        <p:nvSpPr>
          <p:cNvPr id="4" name="Slide Number Placeholder 4"/>
          <p:cNvSpPr>
            <a:spLocks noGrp="1"/>
          </p:cNvSpPr>
          <p:nvPr>
            <p:ph type="sldNum" sz="quarter" idx="11"/>
          </p:nvPr>
        </p:nvSpPr>
        <p:spPr/>
        <p:txBody>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nSpc>
                <a:spcPct val="90000"/>
              </a:lnSpc>
            </a:pPr>
            <a:fld id="{244FBC69-A25F-491D-9F9D-86F4BE5574D7}" type="slidenum">
              <a:rPr lang="en-US" altLang="el-GR" sz="1100">
                <a:solidFill>
                  <a:schemeClr val="bg1"/>
                </a:solidFill>
              </a:rPr>
              <a:pPr>
                <a:lnSpc>
                  <a:spcPct val="90000"/>
                </a:lnSpc>
              </a:pPr>
              <a:t>197</a:t>
            </a:fld>
            <a:endParaRPr lang="en-US" altLang="el-GR" sz="1100">
              <a:solidFill>
                <a:schemeClr val="bg1"/>
              </a:solidFill>
            </a:endParaRPr>
          </a:p>
        </p:txBody>
      </p:sp>
      <p:sp>
        <p:nvSpPr>
          <p:cNvPr id="12294" name="Oval 4"/>
          <p:cNvSpPr>
            <a:spLocks noChangeArrowheads="1"/>
          </p:cNvSpPr>
          <p:nvPr/>
        </p:nvSpPr>
        <p:spPr bwMode="auto">
          <a:xfrm rot="4778906">
            <a:off x="5250657" y="2153444"/>
            <a:ext cx="1779587" cy="2657475"/>
          </a:xfrm>
          <a:prstGeom prst="ellipse">
            <a:avLst/>
          </a:prstGeom>
          <a:noFill/>
          <a:ln w="190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endParaRPr lang="el-GR" altLang="el-GR"/>
          </a:p>
        </p:txBody>
      </p:sp>
      <p:graphicFrame>
        <p:nvGraphicFramePr>
          <p:cNvPr id="12290" name="Object 5"/>
          <p:cNvGraphicFramePr>
            <a:graphicFrameLocks noChangeAspect="1"/>
          </p:cNvGraphicFramePr>
          <p:nvPr/>
        </p:nvGraphicFramePr>
        <p:xfrm>
          <a:off x="4960938" y="2671763"/>
          <a:ext cx="3602037" cy="2379662"/>
        </p:xfrm>
        <a:graphic>
          <a:graphicData uri="http://schemas.openxmlformats.org/presentationml/2006/ole">
            <mc:AlternateContent xmlns:mc="http://schemas.openxmlformats.org/markup-compatibility/2006">
              <mc:Choice xmlns:v="urn:schemas-microsoft-com:vml" Requires="v">
                <p:oleObj spid="_x0000_s13493" name="Visio" r:id="rId4" imgW="3645789" imgH="2410587" progId="Visio.Drawing.11">
                  <p:embed/>
                </p:oleObj>
              </mc:Choice>
              <mc:Fallback>
                <p:oleObj name="Visio" r:id="rId4" imgW="3645789" imgH="241058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0938" y="2671763"/>
                        <a:ext cx="3602037" cy="237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5" name="Oval 6"/>
          <p:cNvSpPr>
            <a:spLocks noChangeArrowheads="1"/>
          </p:cNvSpPr>
          <p:nvPr/>
        </p:nvSpPr>
        <p:spPr bwMode="auto">
          <a:xfrm rot="6949187">
            <a:off x="7468394" y="3850482"/>
            <a:ext cx="755650" cy="1579562"/>
          </a:xfrm>
          <a:prstGeom prst="ellipse">
            <a:avLst/>
          </a:prstGeom>
          <a:noFill/>
          <a:ln w="190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endParaRPr lang="el-GR" altLang="el-GR"/>
          </a:p>
        </p:txBody>
      </p:sp>
      <p:sp>
        <p:nvSpPr>
          <p:cNvPr id="12296" name="Oval 7"/>
          <p:cNvSpPr>
            <a:spLocks noChangeArrowheads="1"/>
          </p:cNvSpPr>
          <p:nvPr/>
        </p:nvSpPr>
        <p:spPr bwMode="auto">
          <a:xfrm rot="5222056">
            <a:off x="5869782" y="4152106"/>
            <a:ext cx="703262" cy="1431925"/>
          </a:xfrm>
          <a:prstGeom prst="ellipse">
            <a:avLst/>
          </a:prstGeom>
          <a:noFill/>
          <a:ln w="190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endParaRPr lang="el-GR" altLang="el-GR"/>
          </a:p>
        </p:txBody>
      </p:sp>
      <p:sp>
        <p:nvSpPr>
          <p:cNvPr id="12297" name="Oval 8"/>
          <p:cNvSpPr>
            <a:spLocks noChangeArrowheads="1"/>
          </p:cNvSpPr>
          <p:nvPr/>
        </p:nvSpPr>
        <p:spPr bwMode="auto">
          <a:xfrm rot="6949187">
            <a:off x="7937500" y="3579813"/>
            <a:ext cx="619125" cy="590550"/>
          </a:xfrm>
          <a:prstGeom prst="ellipse">
            <a:avLst/>
          </a:prstGeom>
          <a:noFill/>
          <a:ln w="190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endParaRPr lang="el-GR" altLang="el-GR"/>
          </a:p>
        </p:txBody>
      </p:sp>
      <p:sp>
        <p:nvSpPr>
          <p:cNvPr id="2" name="Footer Placeholder 1"/>
          <p:cNvSpPr>
            <a:spLocks noGrp="1"/>
          </p:cNvSpPr>
          <p:nvPr>
            <p:ph type="ftr" sz="quarter" idx="11"/>
          </p:nvPr>
        </p:nvSpPr>
        <p:spPr/>
        <p:txBody>
          <a:bodyPr/>
          <a:lstStyle/>
          <a:p>
            <a:r>
              <a:rPr lang="pt-BR" smtClean="0"/>
              <a:t>Papadakis &amp; Palpanas, WWW 2018, April 2018</a:t>
            </a:r>
            <a:endParaRPr lang="el-GR" dirty="0"/>
          </a:p>
        </p:txBody>
      </p:sp>
      <p:sp>
        <p:nvSpPr>
          <p:cNvPr id="12" name="Fußzeilenplatzhalter 3"/>
          <p:cNvSpPr txBox="1">
            <a:spLocks/>
          </p:cNvSpPr>
          <p:nvPr/>
        </p:nvSpPr>
        <p:spPr>
          <a:xfrm>
            <a:off x="0" y="6500899"/>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smtClean="0">
                <a:solidFill>
                  <a:schemeClr val="tx1"/>
                </a:solidFill>
              </a:rPr>
              <a:t>Oktie</a:t>
            </a:r>
            <a:r>
              <a:rPr lang="en-US" sz="1400" b="1" dirty="0" smtClean="0">
                <a:solidFill>
                  <a:schemeClr val="tx1"/>
                </a:solidFill>
              </a:rPr>
              <a:t> </a:t>
            </a:r>
            <a:r>
              <a:rPr lang="en-US" sz="1400" b="1" dirty="0" err="1" smtClean="0">
                <a:solidFill>
                  <a:schemeClr val="tx1"/>
                </a:solidFill>
              </a:rPr>
              <a:t>Hassanzadeh</a:t>
            </a:r>
            <a:endParaRPr lang="en-US" sz="1400" b="1" dirty="0">
              <a:solidFill>
                <a:schemeClr val="tx1"/>
              </a:solidFill>
            </a:endParaRPr>
          </a:p>
        </p:txBody>
      </p:sp>
      <p:sp>
        <p:nvSpPr>
          <p:cNvPr id="13" name="Slide Number Placeholder 3"/>
          <p:cNvSpPr>
            <a:spLocks noGrp="1"/>
          </p:cNvSpPr>
          <p:nvPr>
            <p:ph type="sldNum" sz="quarter" idx="12"/>
          </p:nvPr>
        </p:nvSpPr>
        <p:spPr>
          <a:xfrm>
            <a:off x="6974904" y="6520259"/>
            <a:ext cx="2133600" cy="365125"/>
          </a:xfrm>
        </p:spPr>
        <p:txBody>
          <a:bodyPr/>
          <a:lstStyle/>
          <a:p>
            <a:fld id="{7E46E34C-DF4F-43C8-9B01-5546C481D7C1}" type="slidenum">
              <a:rPr lang="el-GR" smtClean="0"/>
              <a:t>197</a:t>
            </a:fld>
            <a:endParaRPr lang="el-GR" dirty="0"/>
          </a:p>
        </p:txBody>
      </p:sp>
    </p:spTree>
    <p:extLst>
      <p:ext uri="{BB962C8B-B14F-4D97-AF65-F5344CB8AC3E}">
        <p14:creationId xmlns:p14="http://schemas.microsoft.com/office/powerpoint/2010/main" val="415393315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p:cNvSpPr>
          <p:nvPr>
            <p:ph type="title"/>
          </p:nvPr>
        </p:nvSpPr>
        <p:spPr>
          <a:xfrm>
            <a:off x="0" y="274638"/>
            <a:ext cx="9144000" cy="1143000"/>
          </a:xfrm>
        </p:spPr>
        <p:txBody>
          <a:bodyPr>
            <a:normAutofit/>
          </a:bodyPr>
          <a:lstStyle/>
          <a:p>
            <a:r>
              <a:rPr lang="en-CA" altLang="el-GR" dirty="0"/>
              <a:t>Single-pass Algorithms </a:t>
            </a:r>
            <a:r>
              <a:rPr lang="da-DK" altLang="el-GR" sz="2000" dirty="0"/>
              <a:t>[Hassanzadeh et al., VLDB 2009]</a:t>
            </a:r>
            <a:endParaRPr lang="en-CA" altLang="el-GR" sz="2000" dirty="0" smtClean="0"/>
          </a:p>
        </p:txBody>
      </p:sp>
      <p:sp>
        <p:nvSpPr>
          <p:cNvPr id="13316" name="Rectangle 3"/>
          <p:cNvSpPr>
            <a:spLocks noGrp="1"/>
          </p:cNvSpPr>
          <p:nvPr>
            <p:ph sz="half" idx="1"/>
          </p:nvPr>
        </p:nvSpPr>
        <p:spPr/>
        <p:txBody>
          <a:bodyPr/>
          <a:lstStyle/>
          <a:p>
            <a:r>
              <a:rPr lang="en-CA" altLang="el-GR" sz="2400" dirty="0" smtClean="0"/>
              <a:t>Perform clustering by a single scan of the output of the similarity join (the edges of the graph)</a:t>
            </a:r>
          </a:p>
          <a:p>
            <a:pPr lvl="1"/>
            <a:r>
              <a:rPr lang="en-CA" altLang="el-GR" dirty="0" smtClean="0"/>
              <a:t>Partitioning</a:t>
            </a:r>
          </a:p>
          <a:p>
            <a:pPr lvl="2"/>
            <a:r>
              <a:rPr lang="en-CA" altLang="el-GR" dirty="0"/>
              <a:t>TRANSITIVE CLOSURE</a:t>
            </a:r>
          </a:p>
          <a:p>
            <a:pPr lvl="1"/>
            <a:r>
              <a:rPr lang="en-CA" altLang="el-GR" dirty="0" smtClean="0"/>
              <a:t>CENTER </a:t>
            </a:r>
            <a:r>
              <a:rPr lang="en-CA" altLang="el-GR" sz="1400" dirty="0" smtClean="0"/>
              <a:t>[HGI-WebDB'00] </a:t>
            </a:r>
            <a:endParaRPr lang="en-CA" altLang="el-GR" dirty="0" smtClean="0"/>
          </a:p>
          <a:p>
            <a:pPr lvl="1"/>
            <a:r>
              <a:rPr lang="en-CA" altLang="el-GR" b="1" dirty="0" smtClean="0">
                <a:solidFill>
                  <a:srgbClr val="C00000"/>
                </a:solidFill>
              </a:rPr>
              <a:t>MERGE-CENTER</a:t>
            </a:r>
            <a:r>
              <a:rPr lang="en-CA" altLang="el-GR" dirty="0" smtClean="0"/>
              <a:t> </a:t>
            </a:r>
            <a:r>
              <a:rPr lang="en-CA" altLang="el-GR" sz="1400" dirty="0" smtClean="0"/>
              <a:t>[HM-VLDBJ09]</a:t>
            </a:r>
            <a:endParaRPr lang="en-CA" altLang="el-GR" dirty="0" smtClean="0"/>
          </a:p>
        </p:txBody>
      </p:sp>
      <p:sp>
        <p:nvSpPr>
          <p:cNvPr id="4" name="Slide Number Placeholder 4"/>
          <p:cNvSpPr>
            <a:spLocks noGrp="1"/>
          </p:cNvSpPr>
          <p:nvPr>
            <p:ph type="sldNum" sz="quarter" idx="11"/>
          </p:nvPr>
        </p:nvSpPr>
        <p:spPr/>
        <p:txBody>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nSpc>
                <a:spcPct val="90000"/>
              </a:lnSpc>
            </a:pPr>
            <a:fld id="{B4EB6571-982F-4262-9D40-5B6C75CBB5E5}" type="slidenum">
              <a:rPr lang="en-US" altLang="el-GR" sz="1100">
                <a:solidFill>
                  <a:schemeClr val="bg1"/>
                </a:solidFill>
              </a:rPr>
              <a:pPr>
                <a:lnSpc>
                  <a:spcPct val="90000"/>
                </a:lnSpc>
              </a:pPr>
              <a:t>198</a:t>
            </a:fld>
            <a:endParaRPr lang="en-US" altLang="el-GR" sz="1100">
              <a:solidFill>
                <a:schemeClr val="bg1"/>
              </a:solidFill>
            </a:endParaRPr>
          </a:p>
        </p:txBody>
      </p:sp>
      <p:sp>
        <p:nvSpPr>
          <p:cNvPr id="13318" name="Oval 4"/>
          <p:cNvSpPr>
            <a:spLocks noChangeArrowheads="1"/>
          </p:cNvSpPr>
          <p:nvPr/>
        </p:nvSpPr>
        <p:spPr bwMode="auto">
          <a:xfrm rot="4778906">
            <a:off x="5250657" y="2153444"/>
            <a:ext cx="1779587" cy="2657475"/>
          </a:xfrm>
          <a:prstGeom prst="ellipse">
            <a:avLst/>
          </a:prstGeom>
          <a:noFill/>
          <a:ln w="190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endParaRPr lang="el-GR" altLang="el-GR"/>
          </a:p>
        </p:txBody>
      </p:sp>
      <p:graphicFrame>
        <p:nvGraphicFramePr>
          <p:cNvPr id="13314" name="Object 5"/>
          <p:cNvGraphicFramePr>
            <a:graphicFrameLocks noGrp="1" noChangeAspect="1"/>
          </p:cNvGraphicFramePr>
          <p:nvPr>
            <p:ph sz="half" idx="2"/>
          </p:nvPr>
        </p:nvGraphicFramePr>
        <p:xfrm>
          <a:off x="4960938" y="2671763"/>
          <a:ext cx="3602037" cy="2379662"/>
        </p:xfrm>
        <a:graphic>
          <a:graphicData uri="http://schemas.openxmlformats.org/presentationml/2006/ole">
            <mc:AlternateContent xmlns:mc="http://schemas.openxmlformats.org/markup-compatibility/2006">
              <mc:Choice xmlns:v="urn:schemas-microsoft-com:vml" Requires="v">
                <p:oleObj spid="_x0000_s14517" name="Visio" r:id="rId4" imgW="3645789" imgH="2410587" progId="Visio.Drawing.11">
                  <p:embed/>
                </p:oleObj>
              </mc:Choice>
              <mc:Fallback>
                <p:oleObj name="Visio" r:id="rId4" imgW="3645789" imgH="241058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0938" y="2671763"/>
                        <a:ext cx="3602037" cy="237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9" name="Oval 6"/>
          <p:cNvSpPr>
            <a:spLocks noChangeArrowheads="1"/>
          </p:cNvSpPr>
          <p:nvPr/>
        </p:nvSpPr>
        <p:spPr bwMode="auto">
          <a:xfrm rot="6949187">
            <a:off x="7119937" y="3548063"/>
            <a:ext cx="1698625" cy="1631950"/>
          </a:xfrm>
          <a:prstGeom prst="ellipse">
            <a:avLst/>
          </a:prstGeom>
          <a:noFill/>
          <a:ln w="190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endParaRPr lang="el-GR" altLang="el-GR"/>
          </a:p>
        </p:txBody>
      </p:sp>
      <p:sp>
        <p:nvSpPr>
          <p:cNvPr id="13320" name="Oval 7"/>
          <p:cNvSpPr>
            <a:spLocks noChangeArrowheads="1"/>
          </p:cNvSpPr>
          <p:nvPr/>
        </p:nvSpPr>
        <p:spPr bwMode="auto">
          <a:xfrm rot="5222056">
            <a:off x="5869782" y="4152106"/>
            <a:ext cx="703262" cy="1431925"/>
          </a:xfrm>
          <a:prstGeom prst="ellipse">
            <a:avLst/>
          </a:prstGeom>
          <a:noFill/>
          <a:ln w="190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endParaRPr lang="el-GR" altLang="el-GR"/>
          </a:p>
        </p:txBody>
      </p:sp>
      <p:sp>
        <p:nvSpPr>
          <p:cNvPr id="2" name="Footer Placeholder 1"/>
          <p:cNvSpPr>
            <a:spLocks noGrp="1"/>
          </p:cNvSpPr>
          <p:nvPr>
            <p:ph type="ftr" sz="quarter" idx="11"/>
          </p:nvPr>
        </p:nvSpPr>
        <p:spPr/>
        <p:txBody>
          <a:bodyPr/>
          <a:lstStyle/>
          <a:p>
            <a:r>
              <a:rPr lang="pt-BR" smtClean="0"/>
              <a:t>Papadakis &amp; Palpanas, WWW 2018, April 2018</a:t>
            </a:r>
            <a:endParaRPr lang="el-GR" dirty="0"/>
          </a:p>
        </p:txBody>
      </p:sp>
      <p:sp>
        <p:nvSpPr>
          <p:cNvPr id="11" name="Fußzeilenplatzhalter 3"/>
          <p:cNvSpPr txBox="1">
            <a:spLocks/>
          </p:cNvSpPr>
          <p:nvPr/>
        </p:nvSpPr>
        <p:spPr>
          <a:xfrm>
            <a:off x="0" y="6500899"/>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smtClean="0">
                <a:solidFill>
                  <a:schemeClr val="tx1"/>
                </a:solidFill>
              </a:rPr>
              <a:t>Oktie</a:t>
            </a:r>
            <a:r>
              <a:rPr lang="en-US" sz="1400" b="1" dirty="0" smtClean="0">
                <a:solidFill>
                  <a:schemeClr val="tx1"/>
                </a:solidFill>
              </a:rPr>
              <a:t> </a:t>
            </a:r>
            <a:r>
              <a:rPr lang="en-US" sz="1400" b="1" dirty="0" err="1" smtClean="0">
                <a:solidFill>
                  <a:schemeClr val="tx1"/>
                </a:solidFill>
              </a:rPr>
              <a:t>Hassanzadeh</a:t>
            </a:r>
            <a:endParaRPr lang="en-US" sz="1400" b="1" dirty="0">
              <a:solidFill>
                <a:schemeClr val="tx1"/>
              </a:solidFill>
            </a:endParaRPr>
          </a:p>
        </p:txBody>
      </p:sp>
      <p:sp>
        <p:nvSpPr>
          <p:cNvPr id="12" name="Slide Number Placeholder 3"/>
          <p:cNvSpPr>
            <a:spLocks noGrp="1"/>
          </p:cNvSpPr>
          <p:nvPr>
            <p:ph type="sldNum" sz="quarter" idx="12"/>
          </p:nvPr>
        </p:nvSpPr>
        <p:spPr>
          <a:xfrm>
            <a:off x="6974904" y="6520259"/>
            <a:ext cx="2133600" cy="365125"/>
          </a:xfrm>
        </p:spPr>
        <p:txBody>
          <a:bodyPr/>
          <a:lstStyle/>
          <a:p>
            <a:fld id="{7E46E34C-DF4F-43C8-9B01-5546C481D7C1}" type="slidenum">
              <a:rPr lang="el-GR" smtClean="0"/>
              <a:t>198</a:t>
            </a:fld>
            <a:endParaRPr lang="el-GR" dirty="0"/>
          </a:p>
        </p:txBody>
      </p:sp>
    </p:spTree>
    <p:extLst>
      <p:ext uri="{BB962C8B-B14F-4D97-AF65-F5344CB8AC3E}">
        <p14:creationId xmlns:p14="http://schemas.microsoft.com/office/powerpoint/2010/main" val="117524986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1"/>
          </p:nvPr>
        </p:nvSpPr>
        <p:spPr/>
        <p:txBody>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nSpc>
                <a:spcPct val="90000"/>
              </a:lnSpc>
            </a:pPr>
            <a:fld id="{7B0DA172-B11C-4369-9E95-19FEF14EC0DD}" type="slidenum">
              <a:rPr lang="en-US" altLang="el-GR" sz="1100">
                <a:solidFill>
                  <a:schemeClr val="bg1"/>
                </a:solidFill>
              </a:rPr>
              <a:pPr>
                <a:lnSpc>
                  <a:spcPct val="90000"/>
                </a:lnSpc>
              </a:pPr>
              <a:t>199</a:t>
            </a:fld>
            <a:endParaRPr lang="en-US" altLang="el-GR" sz="1100">
              <a:solidFill>
                <a:schemeClr val="bg1"/>
              </a:solidFill>
            </a:endParaRPr>
          </a:p>
        </p:txBody>
      </p:sp>
      <p:graphicFrame>
        <p:nvGraphicFramePr>
          <p:cNvPr id="14338" name="Object 12"/>
          <p:cNvGraphicFramePr>
            <a:graphicFrameLocks noChangeAspect="1"/>
          </p:cNvGraphicFramePr>
          <p:nvPr/>
        </p:nvGraphicFramePr>
        <p:xfrm>
          <a:off x="4905375" y="2654300"/>
          <a:ext cx="3600450" cy="3128963"/>
        </p:xfrm>
        <a:graphic>
          <a:graphicData uri="http://schemas.openxmlformats.org/presentationml/2006/ole">
            <mc:AlternateContent xmlns:mc="http://schemas.openxmlformats.org/markup-compatibility/2006">
              <mc:Choice xmlns:v="urn:schemas-microsoft-com:vml" Requires="v">
                <p:oleObj spid="_x0000_s15541" name="Visio" r:id="rId4" imgW="3645789" imgH="3157728" progId="Visio.Drawing.11">
                  <p:embed/>
                </p:oleObj>
              </mc:Choice>
              <mc:Fallback>
                <p:oleObj name="Visio" r:id="rId4" imgW="3645789" imgH="315772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375" y="2654300"/>
                        <a:ext cx="360045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40" name="Rectangle 2"/>
          <p:cNvSpPr>
            <a:spLocks noGrp="1"/>
          </p:cNvSpPr>
          <p:nvPr>
            <p:ph type="title"/>
          </p:nvPr>
        </p:nvSpPr>
        <p:spPr/>
        <p:txBody>
          <a:bodyPr/>
          <a:lstStyle/>
          <a:p>
            <a:r>
              <a:rPr lang="en-CA" altLang="el-GR" dirty="0" smtClean="0"/>
              <a:t>Star Algorithm </a:t>
            </a:r>
            <a:r>
              <a:rPr lang="en-US" altLang="el-GR" sz="2000" dirty="0" smtClean="0"/>
              <a:t>[APR-JGraph04]</a:t>
            </a:r>
            <a:r>
              <a:rPr lang="en-US" altLang="el-GR" sz="4800" dirty="0" smtClean="0"/>
              <a:t> </a:t>
            </a:r>
            <a:endParaRPr lang="en-CA" altLang="el-GR" dirty="0" smtClean="0"/>
          </a:p>
        </p:txBody>
      </p:sp>
      <p:sp>
        <p:nvSpPr>
          <p:cNvPr id="14341" name="Rectangle 3"/>
          <p:cNvSpPr>
            <a:spLocks noGrp="1"/>
          </p:cNvSpPr>
          <p:nvPr>
            <p:ph type="body" sz="half" idx="1"/>
          </p:nvPr>
        </p:nvSpPr>
        <p:spPr>
          <a:xfrm>
            <a:off x="179512" y="1484784"/>
            <a:ext cx="4176464" cy="4525963"/>
          </a:xfrm>
        </p:spPr>
        <p:txBody>
          <a:bodyPr/>
          <a:lstStyle/>
          <a:p>
            <a:r>
              <a:rPr lang="en-CA" altLang="el-GR" sz="2500" dirty="0" smtClean="0"/>
              <a:t>Creates star-shaped clusters</a:t>
            </a:r>
          </a:p>
          <a:p>
            <a:pPr lvl="1"/>
            <a:r>
              <a:rPr lang="en-CA" altLang="el-GR" sz="2200" dirty="0" smtClean="0"/>
              <a:t>heuristic to approximate problem of finding minimal clique cover of graph</a:t>
            </a:r>
          </a:p>
          <a:p>
            <a:endParaRPr lang="en-CA" altLang="el-GR" sz="2500" dirty="0" smtClean="0"/>
          </a:p>
          <a:p>
            <a:r>
              <a:rPr lang="en-CA" altLang="el-GR" sz="2500" dirty="0" smtClean="0"/>
              <a:t>Similar to CENTER but</a:t>
            </a:r>
          </a:p>
          <a:p>
            <a:pPr lvl="1"/>
            <a:r>
              <a:rPr lang="en-CA" altLang="el-GR" sz="2200" dirty="0" smtClean="0"/>
              <a:t>Allows </a:t>
            </a:r>
            <a:r>
              <a:rPr lang="en-CA" altLang="el-GR" sz="2200" i="1" dirty="0" smtClean="0">
                <a:solidFill>
                  <a:srgbClr val="C00000"/>
                </a:solidFill>
              </a:rPr>
              <a:t>overlapping</a:t>
            </a:r>
            <a:r>
              <a:rPr lang="en-CA" altLang="el-GR" sz="2200" dirty="0" smtClean="0">
                <a:solidFill>
                  <a:srgbClr val="C00000"/>
                </a:solidFill>
              </a:rPr>
              <a:t> </a:t>
            </a:r>
            <a:r>
              <a:rPr lang="en-CA" altLang="el-GR" sz="2200" dirty="0" smtClean="0"/>
              <a:t>clusters</a:t>
            </a:r>
          </a:p>
          <a:p>
            <a:pPr lvl="1"/>
            <a:r>
              <a:rPr lang="en-CA" altLang="el-GR" sz="2200" dirty="0" smtClean="0"/>
              <a:t>First sorts nodes in descending order of their degrees</a:t>
            </a:r>
          </a:p>
        </p:txBody>
      </p:sp>
      <p:sp>
        <p:nvSpPr>
          <p:cNvPr id="14342" name="Oval 5"/>
          <p:cNvSpPr>
            <a:spLocks noChangeArrowheads="1"/>
          </p:cNvSpPr>
          <p:nvPr/>
        </p:nvSpPr>
        <p:spPr bwMode="auto">
          <a:xfrm rot="2800055">
            <a:off x="5070475" y="2274888"/>
            <a:ext cx="1993900" cy="3048000"/>
          </a:xfrm>
          <a:prstGeom prst="ellipse">
            <a:avLst/>
          </a:prstGeom>
          <a:noFill/>
          <a:ln w="190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endParaRPr lang="el-GR" altLang="el-GR"/>
          </a:p>
        </p:txBody>
      </p:sp>
      <p:sp>
        <p:nvSpPr>
          <p:cNvPr id="14343" name="Oval 6"/>
          <p:cNvSpPr>
            <a:spLocks noChangeArrowheads="1"/>
          </p:cNvSpPr>
          <p:nvPr/>
        </p:nvSpPr>
        <p:spPr bwMode="auto">
          <a:xfrm rot="5222056">
            <a:off x="5974557" y="4847431"/>
            <a:ext cx="703262" cy="1431925"/>
          </a:xfrm>
          <a:prstGeom prst="ellipse">
            <a:avLst/>
          </a:prstGeom>
          <a:noFill/>
          <a:ln w="190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endParaRPr lang="el-GR" altLang="el-GR"/>
          </a:p>
        </p:txBody>
      </p:sp>
      <p:sp>
        <p:nvSpPr>
          <p:cNvPr id="14344" name="Oval 7"/>
          <p:cNvSpPr>
            <a:spLocks noChangeArrowheads="1"/>
          </p:cNvSpPr>
          <p:nvPr/>
        </p:nvSpPr>
        <p:spPr bwMode="auto">
          <a:xfrm rot="6949187">
            <a:off x="7119937" y="3548063"/>
            <a:ext cx="1698625" cy="1631950"/>
          </a:xfrm>
          <a:prstGeom prst="ellipse">
            <a:avLst/>
          </a:prstGeom>
          <a:noFill/>
          <a:ln w="190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endParaRPr lang="el-GR" altLang="el-GR"/>
          </a:p>
        </p:txBody>
      </p:sp>
      <p:sp>
        <p:nvSpPr>
          <p:cNvPr id="2" name="Footer Placeholder 1"/>
          <p:cNvSpPr>
            <a:spLocks noGrp="1"/>
          </p:cNvSpPr>
          <p:nvPr>
            <p:ph type="ftr" sz="quarter" idx="10"/>
          </p:nvPr>
        </p:nvSpPr>
        <p:spPr/>
        <p:txBody>
          <a:bodyPr/>
          <a:lstStyle/>
          <a:p>
            <a:pPr>
              <a:defRPr/>
            </a:pPr>
            <a:r>
              <a:rPr lang="pt-BR" smtClean="0"/>
              <a:t>Papadakis &amp; Palpanas, WWW 2018, April 2018</a:t>
            </a:r>
            <a:endParaRPr lang="en-US"/>
          </a:p>
        </p:txBody>
      </p:sp>
      <p:sp>
        <p:nvSpPr>
          <p:cNvPr id="11" name="Fußzeilenplatzhalter 3"/>
          <p:cNvSpPr txBox="1">
            <a:spLocks/>
          </p:cNvSpPr>
          <p:nvPr/>
        </p:nvSpPr>
        <p:spPr>
          <a:xfrm>
            <a:off x="0" y="6500899"/>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smtClean="0">
                <a:solidFill>
                  <a:schemeClr val="tx1"/>
                </a:solidFill>
              </a:rPr>
              <a:t>Oktie</a:t>
            </a:r>
            <a:r>
              <a:rPr lang="en-US" sz="1400" b="1" dirty="0" smtClean="0">
                <a:solidFill>
                  <a:schemeClr val="tx1"/>
                </a:solidFill>
              </a:rPr>
              <a:t> </a:t>
            </a:r>
            <a:r>
              <a:rPr lang="en-US" sz="1400" b="1" dirty="0" err="1" smtClean="0">
                <a:solidFill>
                  <a:schemeClr val="tx1"/>
                </a:solidFill>
              </a:rPr>
              <a:t>Hassanzadeh</a:t>
            </a:r>
            <a:endParaRPr lang="en-US" sz="1400" b="1" dirty="0">
              <a:solidFill>
                <a:schemeClr val="tx1"/>
              </a:solidFill>
            </a:endParaRPr>
          </a:p>
        </p:txBody>
      </p:sp>
      <p:sp>
        <p:nvSpPr>
          <p:cNvPr id="12" name="Slide Number Placeholder 3"/>
          <p:cNvSpPr txBox="1">
            <a:spLocks/>
          </p:cNvSpPr>
          <p:nvPr/>
        </p:nvSpPr>
        <p:spPr>
          <a:xfrm>
            <a:off x="6974904" y="6520259"/>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E46E34C-DF4F-43C8-9B01-5546C481D7C1}" type="slidenum">
              <a:rPr lang="el-GR" sz="1200" smtClean="0"/>
              <a:pPr algn="r"/>
              <a:t>199</a:t>
            </a:fld>
            <a:endParaRPr lang="el-GR" dirty="0"/>
          </a:p>
        </p:txBody>
      </p:sp>
    </p:spTree>
    <p:extLst>
      <p:ext uri="{BB962C8B-B14F-4D97-AF65-F5344CB8AC3E}">
        <p14:creationId xmlns:p14="http://schemas.microsoft.com/office/powerpoint/2010/main" val="19541268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ChangeArrowheads="1"/>
          </p:cNvSpPr>
          <p:nvPr>
            <p:ph type="title" idx="4294967295"/>
          </p:nvPr>
        </p:nvSpPr>
        <p:spPr>
          <a:xfrm>
            <a:off x="0" y="0"/>
            <a:ext cx="9144000" cy="721079"/>
          </a:xfrm>
        </p:spPr>
        <p:txBody>
          <a:bodyPr>
            <a:normAutofit fontScale="90000"/>
          </a:bodyPr>
          <a:lstStyle/>
          <a:p>
            <a:r>
              <a:rPr lang="en-US" dirty="0" smtClean="0"/>
              <a:t>Entities: an invaluable asset</a:t>
            </a:r>
          </a:p>
        </p:txBody>
      </p:sp>
      <p:sp>
        <p:nvSpPr>
          <p:cNvPr id="485379" name="Rectangle 3"/>
          <p:cNvSpPr>
            <a:spLocks noGrp="1" noChangeArrowheads="1"/>
          </p:cNvSpPr>
          <p:nvPr>
            <p:ph idx="4294967295"/>
          </p:nvPr>
        </p:nvSpPr>
        <p:spPr>
          <a:xfrm>
            <a:off x="76440" y="818814"/>
            <a:ext cx="8229689" cy="4938161"/>
          </a:xfrm>
        </p:spPr>
        <p:txBody>
          <a:bodyPr/>
          <a:lstStyle/>
          <a:p>
            <a:pPr>
              <a:buFont typeface="Wingdings 2" pitchFamily="18" charset="2"/>
              <a:buNone/>
            </a:pPr>
            <a:r>
              <a:rPr lang="en-US" sz="2200" dirty="0"/>
              <a:t>“</a:t>
            </a:r>
            <a:r>
              <a:rPr lang="en-US" sz="2200" dirty="0">
                <a:latin typeface="Arial" charset="0"/>
              </a:rPr>
              <a:t>Entities</a:t>
            </a:r>
            <a:r>
              <a:rPr lang="en-US" sz="2200" dirty="0"/>
              <a:t>”</a:t>
            </a:r>
            <a:r>
              <a:rPr lang="en-US" sz="2200" dirty="0">
                <a:latin typeface="Arial" charset="0"/>
              </a:rPr>
              <a:t> is what a large part of our knowledge is about:</a:t>
            </a:r>
          </a:p>
        </p:txBody>
      </p:sp>
      <p:sp>
        <p:nvSpPr>
          <p:cNvPr id="485380" name="Oval 4"/>
          <p:cNvSpPr>
            <a:spLocks noChangeArrowheads="1"/>
          </p:cNvSpPr>
          <p:nvPr/>
        </p:nvSpPr>
        <p:spPr bwMode="auto">
          <a:xfrm>
            <a:off x="1408396" y="3391132"/>
            <a:ext cx="1728787" cy="1008062"/>
          </a:xfrm>
          <a:prstGeom prst="ellipse">
            <a:avLst/>
          </a:prstGeom>
          <a:solidFill>
            <a:schemeClr val="accent1">
              <a:lumMod val="60000"/>
              <a:lumOff val="40000"/>
            </a:schemeClr>
          </a:solidFill>
          <a:ln>
            <a:headEnd/>
            <a:tailEnd/>
          </a:ln>
        </p:spPr>
        <p:style>
          <a:lnRef idx="0">
            <a:schemeClr val="accent2"/>
          </a:lnRef>
          <a:fillRef idx="3">
            <a:schemeClr val="accent2"/>
          </a:fillRef>
          <a:effectRef idx="3">
            <a:schemeClr val="accent2"/>
          </a:effectRef>
          <a:fontRef idx="minor">
            <a:schemeClr val="lt1"/>
          </a:fontRef>
        </p:style>
        <p:txBody>
          <a:bodyPr wrap="none" lIns="91434" tIns="45717" rIns="91434" bIns="45717" anchor="ctr"/>
          <a:lstStyle/>
          <a:p>
            <a:pPr algn="ctr" eaLnBrk="0" hangingPunct="0">
              <a:lnSpc>
                <a:spcPct val="91000"/>
              </a:lnSpc>
              <a:buClr>
                <a:srgbClr val="000000"/>
              </a:buClr>
              <a:buSzPct val="100000"/>
              <a:buFont typeface="Arial" charset="0"/>
              <a:buNone/>
            </a:pPr>
            <a:r>
              <a:rPr lang="en-US"/>
              <a:t>Persons</a:t>
            </a:r>
          </a:p>
        </p:txBody>
      </p:sp>
      <p:sp>
        <p:nvSpPr>
          <p:cNvPr id="485381" name="Oval 5"/>
          <p:cNvSpPr>
            <a:spLocks noChangeArrowheads="1"/>
          </p:cNvSpPr>
          <p:nvPr/>
        </p:nvSpPr>
        <p:spPr bwMode="auto">
          <a:xfrm>
            <a:off x="3711858" y="1879832"/>
            <a:ext cx="1728788" cy="1008062"/>
          </a:xfrm>
          <a:prstGeom prst="ellipse">
            <a:avLst/>
          </a:prstGeom>
          <a:solidFill>
            <a:schemeClr val="accent1">
              <a:lumMod val="60000"/>
              <a:lumOff val="40000"/>
            </a:schemeClr>
          </a:solidFill>
          <a:ln>
            <a:headEnd/>
            <a:tailEnd/>
          </a:ln>
        </p:spPr>
        <p:style>
          <a:lnRef idx="0">
            <a:schemeClr val="accent2"/>
          </a:lnRef>
          <a:fillRef idx="3">
            <a:schemeClr val="accent2"/>
          </a:fillRef>
          <a:effectRef idx="3">
            <a:schemeClr val="accent2"/>
          </a:effectRef>
          <a:fontRef idx="minor">
            <a:schemeClr val="lt1"/>
          </a:fontRef>
        </p:style>
        <p:txBody>
          <a:bodyPr wrap="none" lIns="91434" tIns="45717" rIns="91434" bIns="45717" anchor="ctr"/>
          <a:lstStyle/>
          <a:p>
            <a:pPr algn="ctr" eaLnBrk="0" hangingPunct="0">
              <a:lnSpc>
                <a:spcPct val="91000"/>
              </a:lnSpc>
              <a:buClr>
                <a:srgbClr val="000000"/>
              </a:buClr>
              <a:buSzPct val="100000"/>
              <a:buFont typeface="Arial" charset="0"/>
              <a:buNone/>
            </a:pPr>
            <a:r>
              <a:rPr lang="en-US"/>
              <a:t>Organizations</a:t>
            </a:r>
          </a:p>
        </p:txBody>
      </p:sp>
      <p:sp>
        <p:nvSpPr>
          <p:cNvPr id="485382" name="Oval 6"/>
          <p:cNvSpPr>
            <a:spLocks noChangeArrowheads="1"/>
          </p:cNvSpPr>
          <p:nvPr/>
        </p:nvSpPr>
        <p:spPr bwMode="auto">
          <a:xfrm>
            <a:off x="6016908" y="3103794"/>
            <a:ext cx="1728788" cy="1008063"/>
          </a:xfrm>
          <a:prstGeom prst="ellipse">
            <a:avLst/>
          </a:prstGeom>
          <a:solidFill>
            <a:schemeClr val="accent1">
              <a:lumMod val="60000"/>
              <a:lumOff val="40000"/>
            </a:schemeClr>
          </a:solidFill>
          <a:ln>
            <a:headEnd/>
            <a:tailEnd/>
          </a:ln>
        </p:spPr>
        <p:style>
          <a:lnRef idx="0">
            <a:schemeClr val="accent2"/>
          </a:lnRef>
          <a:fillRef idx="3">
            <a:schemeClr val="accent2"/>
          </a:fillRef>
          <a:effectRef idx="3">
            <a:schemeClr val="accent2"/>
          </a:effectRef>
          <a:fontRef idx="minor">
            <a:schemeClr val="lt1"/>
          </a:fontRef>
        </p:style>
        <p:txBody>
          <a:bodyPr wrap="none" lIns="91434" tIns="45717" rIns="91434" bIns="45717" anchor="ctr"/>
          <a:lstStyle/>
          <a:p>
            <a:pPr algn="ctr" eaLnBrk="0" hangingPunct="0">
              <a:lnSpc>
                <a:spcPct val="91000"/>
              </a:lnSpc>
              <a:buClr>
                <a:srgbClr val="000000"/>
              </a:buClr>
              <a:buSzPct val="100000"/>
              <a:buFont typeface="Arial" charset="0"/>
              <a:buNone/>
            </a:pPr>
            <a:r>
              <a:rPr lang="en-US" dirty="0"/>
              <a:t>Projects</a:t>
            </a:r>
          </a:p>
        </p:txBody>
      </p:sp>
      <p:sp>
        <p:nvSpPr>
          <p:cNvPr id="485383" name="Oval 7"/>
          <p:cNvSpPr>
            <a:spLocks noChangeArrowheads="1"/>
          </p:cNvSpPr>
          <p:nvPr/>
        </p:nvSpPr>
        <p:spPr bwMode="auto">
          <a:xfrm>
            <a:off x="6727006" y="1499056"/>
            <a:ext cx="1728787" cy="1008062"/>
          </a:xfrm>
          <a:prstGeom prst="ellipse">
            <a:avLst/>
          </a:prstGeom>
          <a:solidFill>
            <a:schemeClr val="accent1">
              <a:lumMod val="60000"/>
              <a:lumOff val="40000"/>
            </a:schemeClr>
          </a:solidFill>
          <a:ln>
            <a:headEnd/>
            <a:tailEnd/>
          </a:ln>
        </p:spPr>
        <p:style>
          <a:lnRef idx="0">
            <a:schemeClr val="accent2"/>
          </a:lnRef>
          <a:fillRef idx="3">
            <a:schemeClr val="accent2"/>
          </a:fillRef>
          <a:effectRef idx="3">
            <a:schemeClr val="accent2"/>
          </a:effectRef>
          <a:fontRef idx="minor">
            <a:schemeClr val="lt1"/>
          </a:fontRef>
        </p:style>
        <p:txBody>
          <a:bodyPr wrap="none" lIns="91434" tIns="45717" rIns="91434" bIns="45717" anchor="ctr"/>
          <a:lstStyle/>
          <a:p>
            <a:pPr algn="ctr" eaLnBrk="0" hangingPunct="0">
              <a:lnSpc>
                <a:spcPct val="91000"/>
              </a:lnSpc>
              <a:buClr>
                <a:srgbClr val="000000"/>
              </a:buClr>
              <a:buSzPct val="100000"/>
              <a:buFont typeface="Arial" charset="0"/>
              <a:buNone/>
            </a:pPr>
            <a:r>
              <a:rPr lang="en-US" dirty="0"/>
              <a:t>Locations</a:t>
            </a:r>
          </a:p>
        </p:txBody>
      </p:sp>
      <p:sp>
        <p:nvSpPr>
          <p:cNvPr id="485384" name="Oval 8"/>
          <p:cNvSpPr>
            <a:spLocks noChangeArrowheads="1"/>
          </p:cNvSpPr>
          <p:nvPr/>
        </p:nvSpPr>
        <p:spPr bwMode="auto">
          <a:xfrm>
            <a:off x="5008846" y="4904019"/>
            <a:ext cx="1728787" cy="1008063"/>
          </a:xfrm>
          <a:prstGeom prst="ellipse">
            <a:avLst/>
          </a:prstGeom>
          <a:solidFill>
            <a:schemeClr val="accent1">
              <a:lumMod val="60000"/>
              <a:lumOff val="40000"/>
            </a:schemeClr>
          </a:solidFill>
          <a:ln>
            <a:headEnd/>
            <a:tailEnd/>
          </a:ln>
        </p:spPr>
        <p:style>
          <a:lnRef idx="0">
            <a:schemeClr val="accent2"/>
          </a:lnRef>
          <a:fillRef idx="3">
            <a:schemeClr val="accent2"/>
          </a:fillRef>
          <a:effectRef idx="3">
            <a:schemeClr val="accent2"/>
          </a:effectRef>
          <a:fontRef idx="minor">
            <a:schemeClr val="lt1"/>
          </a:fontRef>
        </p:style>
        <p:txBody>
          <a:bodyPr wrap="none" lIns="91434" tIns="45717" rIns="91434" bIns="45717" anchor="ctr"/>
          <a:lstStyle/>
          <a:p>
            <a:pPr algn="ctr" eaLnBrk="0" hangingPunct="0">
              <a:lnSpc>
                <a:spcPct val="91000"/>
              </a:lnSpc>
              <a:buClr>
                <a:srgbClr val="000000"/>
              </a:buClr>
              <a:buSzPct val="100000"/>
              <a:buFont typeface="Arial" charset="0"/>
              <a:buNone/>
            </a:pPr>
            <a:r>
              <a:rPr lang="en-US"/>
              <a:t>Products</a:t>
            </a:r>
          </a:p>
        </p:txBody>
      </p:sp>
      <p:sp>
        <p:nvSpPr>
          <p:cNvPr id="485385" name="Oval 9"/>
          <p:cNvSpPr>
            <a:spLocks noChangeArrowheads="1"/>
          </p:cNvSpPr>
          <p:nvPr/>
        </p:nvSpPr>
        <p:spPr bwMode="auto">
          <a:xfrm>
            <a:off x="2164045" y="5123888"/>
            <a:ext cx="1728788" cy="1008062"/>
          </a:xfrm>
          <a:prstGeom prst="ellipse">
            <a:avLst/>
          </a:prstGeom>
          <a:solidFill>
            <a:schemeClr val="accent1">
              <a:lumMod val="60000"/>
              <a:lumOff val="40000"/>
            </a:schemeClr>
          </a:solidFill>
          <a:ln>
            <a:headEnd/>
            <a:tailEnd/>
          </a:ln>
        </p:spPr>
        <p:style>
          <a:lnRef idx="0">
            <a:schemeClr val="accent2"/>
          </a:lnRef>
          <a:fillRef idx="3">
            <a:schemeClr val="accent2"/>
          </a:fillRef>
          <a:effectRef idx="3">
            <a:schemeClr val="accent2"/>
          </a:effectRef>
          <a:fontRef idx="minor">
            <a:schemeClr val="lt1"/>
          </a:fontRef>
        </p:style>
        <p:txBody>
          <a:bodyPr wrap="none" lIns="91434" tIns="45717" rIns="91434" bIns="45717" anchor="ctr"/>
          <a:lstStyle/>
          <a:p>
            <a:pPr algn="ctr" eaLnBrk="0" hangingPunct="0">
              <a:lnSpc>
                <a:spcPct val="91000"/>
              </a:lnSpc>
              <a:buClr>
                <a:srgbClr val="000000"/>
              </a:buClr>
              <a:buSzPct val="100000"/>
              <a:buFont typeface="Arial" charset="0"/>
              <a:buNone/>
            </a:pPr>
            <a:r>
              <a:rPr lang="en-US"/>
              <a:t>Events</a:t>
            </a:r>
          </a:p>
        </p:txBody>
      </p:sp>
      <p:cxnSp>
        <p:nvCxnSpPr>
          <p:cNvPr id="485386" name="AutoShape 10"/>
          <p:cNvCxnSpPr>
            <a:cxnSpLocks noChangeShapeType="1"/>
            <a:stCxn id="485380" idx="7"/>
            <a:endCxn id="485381" idx="3"/>
          </p:cNvCxnSpPr>
          <p:nvPr/>
        </p:nvCxnSpPr>
        <p:spPr bwMode="auto">
          <a:xfrm flipV="1">
            <a:off x="2884771" y="2740257"/>
            <a:ext cx="1079500" cy="798512"/>
          </a:xfrm>
          <a:prstGeom prst="straightConnector1">
            <a:avLst/>
          </a:prstGeom>
          <a:noFill/>
          <a:ln w="9525">
            <a:solidFill>
              <a:schemeClr val="tx1"/>
            </a:solidFill>
            <a:round/>
            <a:headEnd type="triangle" w="med" len="med"/>
            <a:tailEnd type="triangle" w="med" len="med"/>
          </a:ln>
          <a:effectLst/>
        </p:spPr>
      </p:cxnSp>
      <p:cxnSp>
        <p:nvCxnSpPr>
          <p:cNvPr id="485387" name="AutoShape 11"/>
          <p:cNvCxnSpPr>
            <a:cxnSpLocks noChangeShapeType="1"/>
            <a:stCxn id="485381" idx="6"/>
            <a:endCxn id="485383" idx="2"/>
          </p:cNvCxnSpPr>
          <p:nvPr/>
        </p:nvCxnSpPr>
        <p:spPr bwMode="auto">
          <a:xfrm flipV="1">
            <a:off x="5440646" y="2003087"/>
            <a:ext cx="1286360" cy="380776"/>
          </a:xfrm>
          <a:prstGeom prst="straightConnector1">
            <a:avLst/>
          </a:prstGeom>
          <a:noFill/>
          <a:ln w="9525">
            <a:solidFill>
              <a:schemeClr val="tx1"/>
            </a:solidFill>
            <a:round/>
            <a:headEnd type="triangle" w="med" len="med"/>
            <a:tailEnd type="triangle" w="med" len="med"/>
          </a:ln>
          <a:effectLst/>
        </p:spPr>
      </p:cxnSp>
      <p:cxnSp>
        <p:nvCxnSpPr>
          <p:cNvPr id="485388" name="AutoShape 12"/>
          <p:cNvCxnSpPr>
            <a:cxnSpLocks noChangeShapeType="1"/>
            <a:stCxn id="485381" idx="5"/>
            <a:endCxn id="485382" idx="1"/>
          </p:cNvCxnSpPr>
          <p:nvPr/>
        </p:nvCxnSpPr>
        <p:spPr bwMode="auto">
          <a:xfrm>
            <a:off x="5187471" y="2740267"/>
            <a:ext cx="1082612" cy="511155"/>
          </a:xfrm>
          <a:prstGeom prst="straightConnector1">
            <a:avLst/>
          </a:prstGeom>
          <a:noFill/>
          <a:ln w="9525">
            <a:solidFill>
              <a:schemeClr val="tx1"/>
            </a:solidFill>
            <a:round/>
            <a:headEnd type="triangle" w="med" len="med"/>
            <a:tailEnd type="triangle" w="med" len="med"/>
          </a:ln>
          <a:effectLst/>
        </p:spPr>
      </p:cxnSp>
      <p:cxnSp>
        <p:nvCxnSpPr>
          <p:cNvPr id="485389" name="AutoShape 13"/>
          <p:cNvCxnSpPr>
            <a:cxnSpLocks noChangeShapeType="1"/>
            <a:stCxn id="485382" idx="4"/>
            <a:endCxn id="485384" idx="0"/>
          </p:cNvCxnSpPr>
          <p:nvPr/>
        </p:nvCxnSpPr>
        <p:spPr bwMode="auto">
          <a:xfrm flipH="1">
            <a:off x="5874034" y="4111857"/>
            <a:ext cx="1008063" cy="792162"/>
          </a:xfrm>
          <a:prstGeom prst="straightConnector1">
            <a:avLst/>
          </a:prstGeom>
          <a:noFill/>
          <a:ln w="9525">
            <a:solidFill>
              <a:schemeClr val="tx1"/>
            </a:solidFill>
            <a:round/>
            <a:headEnd type="triangle" w="med" len="med"/>
            <a:tailEnd type="triangle" w="med" len="med"/>
          </a:ln>
          <a:effectLst/>
        </p:spPr>
      </p:cxnSp>
      <p:cxnSp>
        <p:nvCxnSpPr>
          <p:cNvPr id="485390" name="AutoShape 14"/>
          <p:cNvCxnSpPr>
            <a:cxnSpLocks noChangeShapeType="1"/>
            <a:stCxn id="485380" idx="6"/>
            <a:endCxn id="485382" idx="2"/>
          </p:cNvCxnSpPr>
          <p:nvPr/>
        </p:nvCxnSpPr>
        <p:spPr bwMode="auto">
          <a:xfrm flipV="1">
            <a:off x="3137183" y="3608619"/>
            <a:ext cx="2879725" cy="287338"/>
          </a:xfrm>
          <a:prstGeom prst="straightConnector1">
            <a:avLst/>
          </a:prstGeom>
          <a:noFill/>
          <a:ln w="9525">
            <a:solidFill>
              <a:schemeClr val="tx1"/>
            </a:solidFill>
            <a:round/>
            <a:headEnd type="triangle" w="med" len="med"/>
            <a:tailEnd type="triangle" w="med" len="med"/>
          </a:ln>
          <a:effectLst/>
        </p:spPr>
      </p:cxnSp>
      <p:cxnSp>
        <p:nvCxnSpPr>
          <p:cNvPr id="485391" name="AutoShape 15"/>
          <p:cNvCxnSpPr>
            <a:cxnSpLocks noChangeShapeType="1"/>
            <a:stCxn id="485385" idx="6"/>
            <a:endCxn id="485384" idx="2"/>
          </p:cNvCxnSpPr>
          <p:nvPr/>
        </p:nvCxnSpPr>
        <p:spPr bwMode="auto">
          <a:xfrm flipV="1">
            <a:off x="3892833" y="5408051"/>
            <a:ext cx="1116013" cy="219869"/>
          </a:xfrm>
          <a:prstGeom prst="straightConnector1">
            <a:avLst/>
          </a:prstGeom>
          <a:noFill/>
          <a:ln w="9525">
            <a:solidFill>
              <a:schemeClr val="tx1"/>
            </a:solidFill>
            <a:round/>
            <a:headEnd type="triangle" w="med" len="med"/>
            <a:tailEnd type="triangle" w="med" len="med"/>
          </a:ln>
          <a:effectLst/>
        </p:spPr>
      </p:cxnSp>
      <p:cxnSp>
        <p:nvCxnSpPr>
          <p:cNvPr id="485392" name="AutoShape 16"/>
          <p:cNvCxnSpPr>
            <a:cxnSpLocks noChangeShapeType="1"/>
            <a:stCxn id="485384" idx="0"/>
          </p:cNvCxnSpPr>
          <p:nvPr/>
        </p:nvCxnSpPr>
        <p:spPr bwMode="auto">
          <a:xfrm flipH="1" flipV="1">
            <a:off x="4577045" y="2887894"/>
            <a:ext cx="1296195" cy="2016125"/>
          </a:xfrm>
          <a:prstGeom prst="straightConnector1">
            <a:avLst/>
          </a:prstGeom>
          <a:noFill/>
          <a:ln w="9525">
            <a:solidFill>
              <a:schemeClr val="tx1"/>
            </a:solidFill>
            <a:round/>
            <a:headEnd type="triangle" w="med" len="med"/>
            <a:tailEnd type="triangle" w="med" len="med"/>
          </a:ln>
          <a:effectLst/>
        </p:spPr>
      </p:cxnSp>
      <p:cxnSp>
        <p:nvCxnSpPr>
          <p:cNvPr id="485393" name="AutoShape 17"/>
          <p:cNvCxnSpPr>
            <a:cxnSpLocks noChangeShapeType="1"/>
            <a:stCxn id="485385" idx="0"/>
            <a:endCxn id="485383" idx="3"/>
          </p:cNvCxnSpPr>
          <p:nvPr/>
        </p:nvCxnSpPr>
        <p:spPr bwMode="auto">
          <a:xfrm flipV="1">
            <a:off x="3028439" y="2359491"/>
            <a:ext cx="3951741" cy="2764397"/>
          </a:xfrm>
          <a:prstGeom prst="straightConnector1">
            <a:avLst/>
          </a:prstGeom>
          <a:noFill/>
          <a:ln w="9525">
            <a:solidFill>
              <a:schemeClr val="tx1"/>
            </a:solidFill>
            <a:round/>
            <a:headEnd type="triangle" w="med" len="med"/>
            <a:tailEnd type="triangle" w="med" len="med"/>
          </a:ln>
          <a:effectLst/>
        </p:spPr>
      </p:cxnSp>
      <p:sp>
        <p:nvSpPr>
          <p:cNvPr id="2" name="Θέση υποσέλιδου 1"/>
          <p:cNvSpPr>
            <a:spLocks noGrp="1"/>
          </p:cNvSpPr>
          <p:nvPr>
            <p:ph type="ftr" sz="quarter" idx="11"/>
          </p:nvPr>
        </p:nvSpPr>
        <p:spPr/>
        <p:txBody>
          <a:bodyPr/>
          <a:lstStyle/>
          <a:p>
            <a:r>
              <a:rPr lang="pt-BR" smtClean="0"/>
              <a:t>Papadakis &amp; Palpanas, WWW 2018, April 2018</a:t>
            </a:r>
            <a:endParaRPr lang="el-GR" dirty="0"/>
          </a:p>
        </p:txBody>
      </p:sp>
      <p:sp>
        <p:nvSpPr>
          <p:cNvPr id="3" name="Slide Number Placeholder 2"/>
          <p:cNvSpPr>
            <a:spLocks noGrp="1"/>
          </p:cNvSpPr>
          <p:nvPr>
            <p:ph type="sldNum" sz="quarter" idx="12"/>
          </p:nvPr>
        </p:nvSpPr>
        <p:spPr/>
        <p:txBody>
          <a:bodyPr/>
          <a:lstStyle/>
          <a:p>
            <a:fld id="{7E46E34C-DF4F-43C8-9B01-5546C481D7C1}" type="slidenum">
              <a:rPr lang="el-GR" smtClean="0"/>
              <a:t>2</a:t>
            </a:fld>
            <a:endParaRPr lang="el-GR"/>
          </a:p>
        </p:txBody>
      </p:sp>
    </p:spTree>
    <p:extLst>
      <p:ext uri="{BB962C8B-B14F-4D97-AF65-F5344CB8AC3E}">
        <p14:creationId xmlns:p14="http://schemas.microsoft.com/office/powerpoint/2010/main" val="8045666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40448"/>
            <a:ext cx="9144000" cy="721079"/>
          </a:xfrm>
        </p:spPr>
        <p:txBody>
          <a:bodyPr/>
          <a:lstStyle/>
          <a:p>
            <a:r>
              <a:rPr lang="de-DE" sz="3700" dirty="0"/>
              <a:t>Outline</a:t>
            </a:r>
          </a:p>
        </p:txBody>
      </p:sp>
      <p:sp>
        <p:nvSpPr>
          <p:cNvPr id="3" name="Content Placeholder 2"/>
          <p:cNvSpPr>
            <a:spLocks noGrp="1"/>
          </p:cNvSpPr>
          <p:nvPr>
            <p:ph sz="quarter" idx="4294967295"/>
          </p:nvPr>
        </p:nvSpPr>
        <p:spPr>
          <a:xfrm>
            <a:off x="913710" y="1371159"/>
            <a:ext cx="7870347" cy="5226193"/>
          </a:xfrm>
        </p:spPr>
        <p:txBody>
          <a:bodyPr>
            <a:normAutofit fontScale="77500" lnSpcReduction="20000"/>
          </a:bodyPr>
          <a:lstStyle/>
          <a:p>
            <a:pPr marL="421550" indent="-421550">
              <a:buFont typeface="+mj-lt"/>
              <a:buAutoNum type="arabicPeriod"/>
            </a:pPr>
            <a:r>
              <a:rPr lang="en-US" sz="3400" dirty="0" smtClean="0"/>
              <a:t>Introduction </a:t>
            </a:r>
            <a:r>
              <a:rPr lang="en-US" sz="3400" dirty="0"/>
              <a:t>to Blocking </a:t>
            </a:r>
          </a:p>
          <a:p>
            <a:pPr marL="421550" indent="-421550">
              <a:buFont typeface="+mj-lt"/>
              <a:buAutoNum type="arabicPeriod"/>
            </a:pPr>
            <a:r>
              <a:rPr lang="en-US" sz="3400" dirty="0"/>
              <a:t>Blocking Methods for </a:t>
            </a:r>
            <a:r>
              <a:rPr lang="en-US" sz="3400" dirty="0" smtClean="0"/>
              <a:t>Relational Data</a:t>
            </a:r>
            <a:endParaRPr lang="en-US" sz="3400" dirty="0"/>
          </a:p>
          <a:p>
            <a:pPr marL="421550" indent="-421550">
              <a:buFont typeface="+mj-lt"/>
              <a:buAutoNum type="arabicPeriod"/>
            </a:pPr>
            <a:r>
              <a:rPr lang="en-US" sz="3400" dirty="0"/>
              <a:t>Blocking Methods for Web Data</a:t>
            </a:r>
          </a:p>
          <a:p>
            <a:pPr marL="421550" indent="-421550">
              <a:buFont typeface="+mj-lt"/>
              <a:buAutoNum type="arabicPeriod"/>
            </a:pPr>
            <a:r>
              <a:rPr lang="en-US" sz="3400" dirty="0"/>
              <a:t>Block Processing Techniques </a:t>
            </a:r>
          </a:p>
          <a:p>
            <a:pPr marL="421550" indent="-421550">
              <a:buFont typeface="+mj-lt"/>
              <a:buAutoNum type="arabicPeriod"/>
            </a:pPr>
            <a:r>
              <a:rPr lang="en-US" sz="3400" dirty="0" smtClean="0"/>
              <a:t>Meta-blocking</a:t>
            </a:r>
          </a:p>
          <a:p>
            <a:pPr marL="421550" indent="-421550">
              <a:buFont typeface="+mj-lt"/>
              <a:buAutoNum type="arabicPeriod"/>
            </a:pPr>
            <a:r>
              <a:rPr lang="en-US" sz="3400" dirty="0"/>
              <a:t>Entity Matching</a:t>
            </a:r>
          </a:p>
          <a:p>
            <a:pPr marL="421550" indent="-421550">
              <a:buFont typeface="+mj-lt"/>
              <a:buAutoNum type="arabicPeriod"/>
            </a:pPr>
            <a:r>
              <a:rPr lang="en-US" sz="3400" dirty="0"/>
              <a:t>Entity Clustering</a:t>
            </a:r>
          </a:p>
          <a:p>
            <a:pPr marL="421550" indent="-421550">
              <a:buFont typeface="+mj-lt"/>
              <a:buAutoNum type="arabicPeriod"/>
            </a:pPr>
            <a:r>
              <a:rPr lang="en-US" sz="3400" dirty="0"/>
              <a:t>Massive Parallelization Methods</a:t>
            </a:r>
          </a:p>
          <a:p>
            <a:pPr marL="421550" indent="-421550">
              <a:buFont typeface="+mj-lt"/>
              <a:buAutoNum type="arabicPeriod"/>
            </a:pPr>
            <a:r>
              <a:rPr lang="en-US" sz="3400" dirty="0"/>
              <a:t>Progressive Entity Resolution</a:t>
            </a:r>
          </a:p>
          <a:p>
            <a:pPr marL="421550" indent="-421550">
              <a:buFont typeface="+mj-lt"/>
              <a:buAutoNum type="arabicPeriod"/>
            </a:pPr>
            <a:r>
              <a:rPr lang="en-US" sz="3400" dirty="0"/>
              <a:t>Challenges</a:t>
            </a:r>
          </a:p>
          <a:p>
            <a:pPr marL="421550" indent="-421550">
              <a:buFont typeface="+mj-lt"/>
              <a:buAutoNum type="arabicPeriod"/>
            </a:pPr>
            <a:r>
              <a:rPr lang="en-US" sz="3400" dirty="0" err="1" smtClean="0"/>
              <a:t>JedAI</a:t>
            </a:r>
            <a:r>
              <a:rPr lang="en-US" sz="3400" dirty="0" smtClean="0"/>
              <a:t> Toolkit</a:t>
            </a:r>
          </a:p>
          <a:p>
            <a:pPr marL="421550" indent="-421550">
              <a:buFont typeface="+mj-lt"/>
              <a:buAutoNum type="arabicPeriod"/>
            </a:pPr>
            <a:r>
              <a:rPr lang="en-US" sz="3400" dirty="0" smtClean="0"/>
              <a:t>Conclusions</a:t>
            </a:r>
            <a:endParaRPr lang="en-US" sz="34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20</a:t>
            </a:fld>
            <a:endParaRPr lang="el-GR"/>
          </a:p>
        </p:txBody>
      </p:sp>
    </p:spTree>
    <p:extLst>
      <p:ext uri="{BB962C8B-B14F-4D97-AF65-F5344CB8AC3E}">
        <p14:creationId xmlns:p14="http://schemas.microsoft.com/office/powerpoint/2010/main" val="2246470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nSpc>
                <a:spcPct val="90000"/>
              </a:lnSpc>
            </a:pPr>
            <a:fld id="{C141258D-6BF5-4916-B682-032D76EF4D66}" type="slidenum">
              <a:rPr lang="en-US" altLang="el-GR" sz="1100">
                <a:solidFill>
                  <a:schemeClr val="bg1"/>
                </a:solidFill>
              </a:rPr>
              <a:pPr>
                <a:lnSpc>
                  <a:spcPct val="90000"/>
                </a:lnSpc>
              </a:pPr>
              <a:t>200</a:t>
            </a:fld>
            <a:endParaRPr lang="en-US" altLang="el-GR" sz="1100">
              <a:solidFill>
                <a:schemeClr val="bg1"/>
              </a:solidFill>
            </a:endParaRPr>
          </a:p>
        </p:txBody>
      </p:sp>
      <p:sp>
        <p:nvSpPr>
          <p:cNvPr id="41987" name="Rectangle 2"/>
          <p:cNvSpPr>
            <a:spLocks noGrp="1"/>
          </p:cNvSpPr>
          <p:nvPr>
            <p:ph type="title"/>
          </p:nvPr>
        </p:nvSpPr>
        <p:spPr/>
        <p:txBody>
          <a:bodyPr/>
          <a:lstStyle/>
          <a:p>
            <a:r>
              <a:rPr lang="en-CA" altLang="el-GR" dirty="0" smtClean="0"/>
              <a:t>Ricochet Algorithms </a:t>
            </a:r>
            <a:r>
              <a:rPr lang="en-CA" altLang="el-GR" sz="2400" dirty="0" smtClean="0"/>
              <a:t>[WB-DASFAA’09]</a:t>
            </a:r>
            <a:r>
              <a:rPr lang="en-CA" altLang="el-GR" dirty="0" smtClean="0"/>
              <a:t> </a:t>
            </a:r>
          </a:p>
        </p:txBody>
      </p:sp>
      <p:sp>
        <p:nvSpPr>
          <p:cNvPr id="78852" name="Rectangle 3"/>
          <p:cNvSpPr>
            <a:spLocks noGrp="1"/>
          </p:cNvSpPr>
          <p:nvPr>
            <p:ph type="body" idx="1"/>
          </p:nvPr>
        </p:nvSpPr>
        <p:spPr/>
        <p:txBody>
          <a:bodyPr>
            <a:normAutofit fontScale="85000" lnSpcReduction="20000"/>
          </a:bodyPr>
          <a:lstStyle/>
          <a:p>
            <a:pPr>
              <a:defRPr/>
            </a:pPr>
            <a:r>
              <a:rPr lang="en-CA" dirty="0" smtClean="0"/>
              <a:t>Ricochet family of algorithms </a:t>
            </a:r>
          </a:p>
          <a:p>
            <a:pPr lvl="1">
              <a:defRPr/>
            </a:pPr>
            <a:r>
              <a:rPr lang="en-CA" dirty="0" smtClean="0"/>
              <a:t>Based on a strategy that resembles the rippling of stones thrown in a pond</a:t>
            </a:r>
          </a:p>
          <a:p>
            <a:pPr lvl="1">
              <a:defRPr/>
            </a:pPr>
            <a:r>
              <a:rPr lang="en-CA" dirty="0" smtClean="0"/>
              <a:t>Combine ideas from the classic K-means algorithm and the Star algorithm</a:t>
            </a:r>
          </a:p>
          <a:p>
            <a:pPr lvl="2">
              <a:defRPr/>
            </a:pPr>
            <a:r>
              <a:rPr lang="en-CA" dirty="0" smtClean="0"/>
              <a:t>First selecting seeds (star centers) for the clusters and then refining the clusters iteratively</a:t>
            </a:r>
          </a:p>
          <a:p>
            <a:pPr lvl="1">
              <a:defRPr/>
            </a:pPr>
            <a:r>
              <a:rPr lang="en-CA" dirty="0" smtClean="0"/>
              <a:t>Four unconstrained clustering algorithms, originally proposed for document clustering</a:t>
            </a:r>
          </a:p>
          <a:p>
            <a:pPr lvl="2">
              <a:defRPr/>
            </a:pPr>
            <a:r>
              <a:rPr lang="en-CA" dirty="0" smtClean="0"/>
              <a:t>SR, BSR, CR and OCR</a:t>
            </a:r>
          </a:p>
          <a:p>
            <a:pPr lvl="1">
              <a:defRPr/>
            </a:pPr>
            <a:r>
              <a:rPr lang="en-CA" dirty="0" smtClean="0"/>
              <a:t>SR and BSR perform a sequential selection of the cluster seeds; CR and OCR perform a concurrent selection of the seeds</a:t>
            </a:r>
          </a:p>
          <a:p>
            <a:pPr lvl="1">
              <a:defRPr/>
            </a:pPr>
            <a:endParaRPr lang="en-CA" dirty="0" smtClean="0"/>
          </a:p>
        </p:txBody>
      </p:sp>
      <p:sp>
        <p:nvSpPr>
          <p:cNvPr id="2" name="Footer Placeholder 1"/>
          <p:cNvSpPr>
            <a:spLocks noGrp="1"/>
          </p:cNvSpPr>
          <p:nvPr>
            <p:ph type="ftr" sz="quarter" idx="11"/>
          </p:nvPr>
        </p:nvSpPr>
        <p:spPr/>
        <p:txBody>
          <a:bodyPr/>
          <a:lstStyle/>
          <a:p>
            <a:r>
              <a:rPr lang="pt-BR" smtClean="0"/>
              <a:t>Papadakis &amp; Palpanas, WWW 2018, April 2018</a:t>
            </a:r>
            <a:endParaRPr lang="el-GR" dirty="0"/>
          </a:p>
        </p:txBody>
      </p:sp>
      <p:sp>
        <p:nvSpPr>
          <p:cNvPr id="7" name="Fußzeilenplatzhalter 3"/>
          <p:cNvSpPr txBox="1">
            <a:spLocks/>
          </p:cNvSpPr>
          <p:nvPr/>
        </p:nvSpPr>
        <p:spPr>
          <a:xfrm>
            <a:off x="0" y="6500899"/>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smtClean="0">
                <a:solidFill>
                  <a:schemeClr val="tx1"/>
                </a:solidFill>
              </a:rPr>
              <a:t>Oktie</a:t>
            </a:r>
            <a:r>
              <a:rPr lang="en-US" sz="1400" b="1" dirty="0" smtClean="0">
                <a:solidFill>
                  <a:schemeClr val="tx1"/>
                </a:solidFill>
              </a:rPr>
              <a:t> </a:t>
            </a:r>
            <a:r>
              <a:rPr lang="en-US" sz="1400" b="1" dirty="0" err="1" smtClean="0">
                <a:solidFill>
                  <a:schemeClr val="tx1"/>
                </a:solidFill>
              </a:rPr>
              <a:t>Hassanzadeh</a:t>
            </a:r>
            <a:endParaRPr lang="en-US" sz="1400" b="1" dirty="0">
              <a:solidFill>
                <a:schemeClr val="tx1"/>
              </a:solidFill>
            </a:endParaRPr>
          </a:p>
        </p:txBody>
      </p:sp>
      <p:sp>
        <p:nvSpPr>
          <p:cNvPr id="8" name="Slide Number Placeholder 3"/>
          <p:cNvSpPr>
            <a:spLocks noGrp="1"/>
          </p:cNvSpPr>
          <p:nvPr>
            <p:ph type="sldNum" sz="quarter" idx="12"/>
          </p:nvPr>
        </p:nvSpPr>
        <p:spPr>
          <a:xfrm>
            <a:off x="6974904" y="6520259"/>
            <a:ext cx="2133600" cy="365125"/>
          </a:xfrm>
        </p:spPr>
        <p:txBody>
          <a:bodyPr/>
          <a:lstStyle/>
          <a:p>
            <a:fld id="{7E46E34C-DF4F-43C8-9B01-5546C481D7C1}" type="slidenum">
              <a:rPr lang="el-GR" smtClean="0"/>
              <a:t>200</a:t>
            </a:fld>
            <a:endParaRPr lang="el-GR" dirty="0"/>
          </a:p>
        </p:txBody>
      </p:sp>
    </p:spTree>
    <p:extLst>
      <p:ext uri="{BB962C8B-B14F-4D97-AF65-F5344CB8AC3E}">
        <p14:creationId xmlns:p14="http://schemas.microsoft.com/office/powerpoint/2010/main" val="13783017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nSpc>
                <a:spcPct val="90000"/>
              </a:lnSpc>
            </a:pPr>
            <a:fld id="{FAC51601-ECA9-4E84-8F5E-67271D9FA476}" type="slidenum">
              <a:rPr lang="en-US" altLang="el-GR" sz="1100">
                <a:solidFill>
                  <a:schemeClr val="bg1"/>
                </a:solidFill>
              </a:rPr>
              <a:pPr>
                <a:lnSpc>
                  <a:spcPct val="90000"/>
                </a:lnSpc>
              </a:pPr>
              <a:t>201</a:t>
            </a:fld>
            <a:endParaRPr lang="en-US" altLang="el-GR" sz="1100">
              <a:solidFill>
                <a:schemeClr val="bg1"/>
              </a:solidFill>
            </a:endParaRPr>
          </a:p>
        </p:txBody>
      </p:sp>
      <p:sp>
        <p:nvSpPr>
          <p:cNvPr id="15364" name="Rectangle 2"/>
          <p:cNvSpPr>
            <a:spLocks noGrp="1"/>
          </p:cNvSpPr>
          <p:nvPr>
            <p:ph type="title"/>
          </p:nvPr>
        </p:nvSpPr>
        <p:spPr/>
        <p:txBody>
          <a:bodyPr/>
          <a:lstStyle/>
          <a:p>
            <a:r>
              <a:rPr lang="en-CA" altLang="el-GR" dirty="0" smtClean="0"/>
              <a:t>Min-Cut Clustering </a:t>
            </a:r>
            <a:r>
              <a:rPr lang="da-DK" altLang="el-GR" sz="2000" dirty="0" smtClean="0"/>
              <a:t>[</a:t>
            </a:r>
            <a:r>
              <a:rPr lang="da-DK" altLang="el-GR" sz="2000" dirty="0"/>
              <a:t>Hassanzadeh et al., VLDB 2009]</a:t>
            </a:r>
            <a:endParaRPr lang="en-CA" altLang="el-GR" sz="2400" dirty="0" smtClean="0"/>
          </a:p>
        </p:txBody>
      </p:sp>
      <p:sp>
        <p:nvSpPr>
          <p:cNvPr id="15365" name="Rectangle 3"/>
          <p:cNvSpPr>
            <a:spLocks noGrp="1"/>
          </p:cNvSpPr>
          <p:nvPr>
            <p:ph type="body" idx="1"/>
          </p:nvPr>
        </p:nvSpPr>
        <p:spPr>
          <a:xfrm>
            <a:off x="609600" y="1600200"/>
            <a:ext cx="8153400" cy="1260475"/>
          </a:xfrm>
        </p:spPr>
        <p:txBody>
          <a:bodyPr/>
          <a:lstStyle/>
          <a:p>
            <a:r>
              <a:rPr lang="en-CA" altLang="el-GR" sz="2500" smtClean="0"/>
              <a:t>Based on the Cut-Clustering Algorithm [FTT-IM04]</a:t>
            </a:r>
          </a:p>
          <a:p>
            <a:pPr lvl="1"/>
            <a:r>
              <a:rPr lang="en-CA" altLang="el-GR" sz="2200" smtClean="0"/>
              <a:t>Finding minimum cuts of edges in the similarity graph after inserting an artificial sink into similarity graph </a:t>
            </a:r>
            <a:r>
              <a:rPr lang="en-CA" altLang="el-GR" sz="2200" i="1" smtClean="0">
                <a:latin typeface="Times New Roman" panose="02020603050405020304" pitchFamily="18" charset="0"/>
                <a:cs typeface="Times New Roman" panose="02020603050405020304" pitchFamily="18" charset="0"/>
              </a:rPr>
              <a:t>G</a:t>
            </a:r>
            <a:endParaRPr lang="en-CA" altLang="el-GR" sz="2200" smtClean="0"/>
          </a:p>
        </p:txBody>
      </p:sp>
      <p:graphicFrame>
        <p:nvGraphicFramePr>
          <p:cNvPr id="15362" name="Object 5"/>
          <p:cNvGraphicFramePr>
            <a:graphicFrameLocks noChangeAspect="1"/>
          </p:cNvGraphicFramePr>
          <p:nvPr/>
        </p:nvGraphicFramePr>
        <p:xfrm>
          <a:off x="2500313" y="2846388"/>
          <a:ext cx="4189412" cy="3667125"/>
        </p:xfrm>
        <a:graphic>
          <a:graphicData uri="http://schemas.openxmlformats.org/presentationml/2006/ole">
            <mc:AlternateContent xmlns:mc="http://schemas.openxmlformats.org/markup-compatibility/2006">
              <mc:Choice xmlns:v="urn:schemas-microsoft-com:vml" Requires="v">
                <p:oleObj spid="_x0000_s16565" name="Visio" r:id="rId4" imgW="4264152" imgH="3742182" progId="Visio.Drawing.11">
                  <p:embed/>
                </p:oleObj>
              </mc:Choice>
              <mc:Fallback>
                <p:oleObj name="Visio" r:id="rId4" imgW="4264152" imgH="3742182"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0313" y="2846388"/>
                        <a:ext cx="4189412"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r>
              <a:rPr lang="pt-BR" smtClean="0"/>
              <a:t>Papadakis &amp; Palpanas, WWW 2018, April 2018</a:t>
            </a:r>
            <a:endParaRPr lang="el-GR" dirty="0"/>
          </a:p>
        </p:txBody>
      </p:sp>
      <p:sp>
        <p:nvSpPr>
          <p:cNvPr id="8" name="Fußzeilenplatzhalter 3"/>
          <p:cNvSpPr txBox="1">
            <a:spLocks/>
          </p:cNvSpPr>
          <p:nvPr/>
        </p:nvSpPr>
        <p:spPr>
          <a:xfrm>
            <a:off x="0" y="6500899"/>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smtClean="0">
                <a:solidFill>
                  <a:schemeClr val="tx1"/>
                </a:solidFill>
              </a:rPr>
              <a:t>Oktie</a:t>
            </a:r>
            <a:r>
              <a:rPr lang="en-US" sz="1400" b="1" dirty="0" smtClean="0">
                <a:solidFill>
                  <a:schemeClr val="tx1"/>
                </a:solidFill>
              </a:rPr>
              <a:t> </a:t>
            </a:r>
            <a:r>
              <a:rPr lang="en-US" sz="1400" b="1" dirty="0" err="1" smtClean="0">
                <a:solidFill>
                  <a:schemeClr val="tx1"/>
                </a:solidFill>
              </a:rPr>
              <a:t>Hassanzadeh</a:t>
            </a:r>
            <a:endParaRPr lang="en-US" sz="1400" b="1" dirty="0">
              <a:solidFill>
                <a:schemeClr val="tx1"/>
              </a:solidFill>
            </a:endParaRPr>
          </a:p>
        </p:txBody>
      </p:sp>
      <p:sp>
        <p:nvSpPr>
          <p:cNvPr id="9" name="Slide Number Placeholder 3"/>
          <p:cNvSpPr>
            <a:spLocks noGrp="1"/>
          </p:cNvSpPr>
          <p:nvPr>
            <p:ph type="sldNum" sz="quarter" idx="12"/>
          </p:nvPr>
        </p:nvSpPr>
        <p:spPr>
          <a:xfrm>
            <a:off x="6974904" y="6520259"/>
            <a:ext cx="2133600" cy="365125"/>
          </a:xfrm>
        </p:spPr>
        <p:txBody>
          <a:bodyPr/>
          <a:lstStyle/>
          <a:p>
            <a:fld id="{7E46E34C-DF4F-43C8-9B01-5546C481D7C1}" type="slidenum">
              <a:rPr lang="el-GR" smtClean="0"/>
              <a:t>201</a:t>
            </a:fld>
            <a:endParaRPr lang="el-GR" dirty="0"/>
          </a:p>
        </p:txBody>
      </p:sp>
    </p:spTree>
    <p:extLst>
      <p:ext uri="{BB962C8B-B14F-4D97-AF65-F5344CB8AC3E}">
        <p14:creationId xmlns:p14="http://schemas.microsoft.com/office/powerpoint/2010/main" val="264436440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1"/>
          </p:nvPr>
        </p:nvSpPr>
        <p:spPr/>
        <p:txBody>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nSpc>
                <a:spcPct val="90000"/>
              </a:lnSpc>
            </a:pPr>
            <a:fld id="{3E7739CB-FA45-4FDE-B784-9E7375C2A68F}" type="slidenum">
              <a:rPr lang="en-US" altLang="el-GR" sz="1100">
                <a:solidFill>
                  <a:schemeClr val="bg1"/>
                </a:solidFill>
              </a:rPr>
              <a:pPr>
                <a:lnSpc>
                  <a:spcPct val="90000"/>
                </a:lnSpc>
              </a:pPr>
              <a:t>202</a:t>
            </a:fld>
            <a:endParaRPr lang="en-US" altLang="el-GR" sz="1100" dirty="0">
              <a:solidFill>
                <a:schemeClr val="bg1"/>
              </a:solidFill>
            </a:endParaRPr>
          </a:p>
        </p:txBody>
      </p:sp>
      <p:sp>
        <p:nvSpPr>
          <p:cNvPr id="43011" name="Rectangle 2"/>
          <p:cNvSpPr>
            <a:spLocks noGrp="1"/>
          </p:cNvSpPr>
          <p:nvPr>
            <p:ph type="title"/>
          </p:nvPr>
        </p:nvSpPr>
        <p:spPr>
          <a:xfrm>
            <a:off x="0" y="228600"/>
            <a:ext cx="9144000" cy="990600"/>
          </a:xfrm>
        </p:spPr>
        <p:txBody>
          <a:bodyPr>
            <a:normAutofit fontScale="90000"/>
          </a:bodyPr>
          <a:lstStyle/>
          <a:p>
            <a:r>
              <a:rPr lang="en-CA" altLang="el-GR" dirty="0" smtClean="0"/>
              <a:t>Articulation Point </a:t>
            </a:r>
            <a:r>
              <a:rPr lang="en-CA" altLang="el-GR" dirty="0"/>
              <a:t>Clustering </a:t>
            </a:r>
            <a:r>
              <a:rPr lang="en-CA" altLang="el-GR" dirty="0" smtClean="0"/>
              <a:t/>
            </a:r>
            <a:br>
              <a:rPr lang="en-CA" altLang="el-GR" dirty="0" smtClean="0"/>
            </a:br>
            <a:r>
              <a:rPr lang="da-DK" altLang="el-GR" sz="2200" dirty="0" smtClean="0"/>
              <a:t>[</a:t>
            </a:r>
            <a:r>
              <a:rPr lang="da-DK" altLang="el-GR" sz="2200" dirty="0"/>
              <a:t>Hassanzadeh et al., VLDB 2009]</a:t>
            </a:r>
            <a:endParaRPr lang="en-CA" altLang="el-GR" dirty="0" smtClean="0"/>
          </a:p>
        </p:txBody>
      </p:sp>
      <p:sp>
        <p:nvSpPr>
          <p:cNvPr id="43012" name="Rectangle 3"/>
          <p:cNvSpPr>
            <a:spLocks noGrp="1"/>
          </p:cNvSpPr>
          <p:nvPr>
            <p:ph type="body" sz="half" idx="1"/>
          </p:nvPr>
        </p:nvSpPr>
        <p:spPr>
          <a:xfrm>
            <a:off x="179512" y="1600200"/>
            <a:ext cx="4248472" cy="4781128"/>
          </a:xfrm>
        </p:spPr>
        <p:txBody>
          <a:bodyPr>
            <a:normAutofit/>
          </a:bodyPr>
          <a:lstStyle/>
          <a:p>
            <a:r>
              <a:rPr lang="en-CA" altLang="el-GR" sz="2500" dirty="0" smtClean="0"/>
              <a:t>A scalable graph partitioning algorithm</a:t>
            </a:r>
          </a:p>
          <a:p>
            <a:r>
              <a:rPr lang="en-CA" altLang="el-GR" sz="2500" dirty="0" smtClean="0"/>
              <a:t>Based on finding articulation points</a:t>
            </a:r>
          </a:p>
          <a:p>
            <a:pPr lvl="1"/>
            <a:r>
              <a:rPr lang="en-CA" altLang="el-GR" sz="2200" dirty="0" smtClean="0"/>
              <a:t>Articulation point: a vertex whose removal makes the graph disconnected</a:t>
            </a:r>
          </a:p>
          <a:p>
            <a:endParaRPr lang="en-CA" altLang="el-GR" sz="2500" dirty="0" smtClean="0"/>
          </a:p>
          <a:p>
            <a:r>
              <a:rPr lang="en-CA" altLang="el-GR" sz="2500" dirty="0" smtClean="0"/>
              <a:t>Efficient implementations proposed for identifying chatter in the blogosphere </a:t>
            </a:r>
            <a:r>
              <a:rPr lang="en-CA" altLang="el-GR" sz="1900" dirty="0" smtClean="0"/>
              <a:t>[BCKT-VLDB07]</a:t>
            </a:r>
          </a:p>
        </p:txBody>
      </p:sp>
      <p:pic>
        <p:nvPicPr>
          <p:cNvPr id="43013"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2209800"/>
            <a:ext cx="1362075" cy="3114675"/>
          </a:xfrm>
        </p:spPr>
      </p:pic>
      <p:pic>
        <p:nvPicPr>
          <p:cNvPr id="430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057400"/>
            <a:ext cx="22479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AutoShape 7"/>
          <p:cNvSpPr>
            <a:spLocks noChangeArrowheads="1"/>
          </p:cNvSpPr>
          <p:nvPr/>
        </p:nvSpPr>
        <p:spPr bwMode="auto">
          <a:xfrm>
            <a:off x="6248400" y="3505200"/>
            <a:ext cx="304800" cy="838200"/>
          </a:xfrm>
          <a:prstGeom prst="rightArrow">
            <a:avLst>
              <a:gd name="adj1" fmla="val 50000"/>
              <a:gd name="adj2" fmla="val 46352"/>
            </a:avLst>
          </a:prstGeom>
          <a:solidFill>
            <a:schemeClr val="accent1"/>
          </a:solidFill>
          <a:ln w="9525">
            <a:solidFill>
              <a:schemeClr val="tx1"/>
            </a:solidFill>
            <a:miter lim="800000"/>
            <a:headEnd/>
            <a:tailEnd/>
          </a:ln>
        </p:spPr>
        <p:txBody>
          <a:bodyPr wrap="none" anchor="ct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endParaRPr lang="el-GR" altLang="el-GR"/>
          </a:p>
        </p:txBody>
      </p:sp>
      <p:sp>
        <p:nvSpPr>
          <p:cNvPr id="2" name="Footer Placeholder 1"/>
          <p:cNvSpPr>
            <a:spLocks noGrp="1"/>
          </p:cNvSpPr>
          <p:nvPr>
            <p:ph type="ftr" sz="quarter" idx="10"/>
          </p:nvPr>
        </p:nvSpPr>
        <p:spPr/>
        <p:txBody>
          <a:bodyPr/>
          <a:lstStyle/>
          <a:p>
            <a:pPr>
              <a:defRPr/>
            </a:pPr>
            <a:r>
              <a:rPr lang="pt-BR" smtClean="0"/>
              <a:t>Papadakis &amp; Palpanas, WWW 2018, April 2018</a:t>
            </a:r>
            <a:endParaRPr lang="en-US"/>
          </a:p>
        </p:txBody>
      </p:sp>
      <p:sp>
        <p:nvSpPr>
          <p:cNvPr id="10" name="Fußzeilenplatzhalter 3"/>
          <p:cNvSpPr txBox="1">
            <a:spLocks/>
          </p:cNvSpPr>
          <p:nvPr/>
        </p:nvSpPr>
        <p:spPr>
          <a:xfrm>
            <a:off x="0" y="6500899"/>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smtClean="0">
                <a:solidFill>
                  <a:schemeClr val="tx1"/>
                </a:solidFill>
              </a:rPr>
              <a:t>Oktie</a:t>
            </a:r>
            <a:r>
              <a:rPr lang="en-US" sz="1400" b="1" dirty="0" smtClean="0">
                <a:solidFill>
                  <a:schemeClr val="tx1"/>
                </a:solidFill>
              </a:rPr>
              <a:t> </a:t>
            </a:r>
            <a:r>
              <a:rPr lang="en-US" sz="1400" b="1" dirty="0" err="1" smtClean="0">
                <a:solidFill>
                  <a:schemeClr val="tx1"/>
                </a:solidFill>
              </a:rPr>
              <a:t>Hassanzadeh</a:t>
            </a:r>
            <a:endParaRPr lang="en-US" sz="1400" b="1" dirty="0">
              <a:solidFill>
                <a:schemeClr val="tx1"/>
              </a:solidFill>
            </a:endParaRPr>
          </a:p>
        </p:txBody>
      </p:sp>
      <p:sp>
        <p:nvSpPr>
          <p:cNvPr id="11" name="Slide Number Placeholder 3"/>
          <p:cNvSpPr txBox="1">
            <a:spLocks/>
          </p:cNvSpPr>
          <p:nvPr/>
        </p:nvSpPr>
        <p:spPr>
          <a:xfrm>
            <a:off x="6974904" y="6520259"/>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E46E34C-DF4F-43C8-9B01-5546C481D7C1}" type="slidenum">
              <a:rPr lang="el-GR" sz="1200" smtClean="0"/>
              <a:pPr algn="r"/>
              <a:t>202</a:t>
            </a:fld>
            <a:endParaRPr lang="el-GR" dirty="0"/>
          </a:p>
        </p:txBody>
      </p:sp>
    </p:spTree>
    <p:extLst>
      <p:ext uri="{BB962C8B-B14F-4D97-AF65-F5344CB8AC3E}">
        <p14:creationId xmlns:p14="http://schemas.microsoft.com/office/powerpoint/2010/main" val="25366123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nSpc>
                <a:spcPct val="90000"/>
              </a:lnSpc>
            </a:pPr>
            <a:fld id="{8C859085-E3CC-4184-9C7D-7FF0DEA15B1B}" type="slidenum">
              <a:rPr lang="en-US" altLang="el-GR" sz="1100">
                <a:solidFill>
                  <a:schemeClr val="bg1"/>
                </a:solidFill>
              </a:rPr>
              <a:pPr>
                <a:lnSpc>
                  <a:spcPct val="90000"/>
                </a:lnSpc>
              </a:pPr>
              <a:t>203</a:t>
            </a:fld>
            <a:endParaRPr lang="en-US" altLang="el-GR" sz="1100">
              <a:solidFill>
                <a:schemeClr val="bg1"/>
              </a:solidFill>
            </a:endParaRPr>
          </a:p>
        </p:txBody>
      </p:sp>
      <p:sp>
        <p:nvSpPr>
          <p:cNvPr id="44035" name="Rectangle 2"/>
          <p:cNvSpPr>
            <a:spLocks noGrp="1"/>
          </p:cNvSpPr>
          <p:nvPr>
            <p:ph type="title"/>
          </p:nvPr>
        </p:nvSpPr>
        <p:spPr/>
        <p:txBody>
          <a:bodyPr/>
          <a:lstStyle/>
          <a:p>
            <a:r>
              <a:rPr lang="en-CA" altLang="el-GR" sz="4000" smtClean="0"/>
              <a:t>Markov Clustering (MCL) </a:t>
            </a:r>
            <a:r>
              <a:rPr lang="en-CA" altLang="el-GR" sz="2400" smtClean="0"/>
              <a:t>[Dongen-Thesis00]</a:t>
            </a:r>
          </a:p>
        </p:txBody>
      </p:sp>
      <p:sp>
        <p:nvSpPr>
          <p:cNvPr id="80900" name="Rectangle 3"/>
          <p:cNvSpPr>
            <a:spLocks noGrp="1"/>
          </p:cNvSpPr>
          <p:nvPr>
            <p:ph type="body" sz="half" idx="1"/>
          </p:nvPr>
        </p:nvSpPr>
        <p:spPr>
          <a:xfrm>
            <a:off x="395536" y="1340768"/>
            <a:ext cx="5474568" cy="5184576"/>
          </a:xfrm>
        </p:spPr>
        <p:txBody>
          <a:bodyPr>
            <a:noAutofit/>
          </a:bodyPr>
          <a:lstStyle/>
          <a:p>
            <a:pPr>
              <a:defRPr/>
            </a:pPr>
            <a:r>
              <a:rPr lang="en-CA" sz="2400" dirty="0" smtClean="0"/>
              <a:t>Based on simulation of stochastic flow in graphs</a:t>
            </a:r>
          </a:p>
          <a:p>
            <a:pPr lvl="1">
              <a:lnSpc>
                <a:spcPct val="90000"/>
              </a:lnSpc>
              <a:defRPr/>
            </a:pPr>
            <a:r>
              <a:rPr lang="en-CA" sz="2000" dirty="0" smtClean="0"/>
              <a:t>Graph is mapped to Markov matrix</a:t>
            </a:r>
          </a:p>
          <a:p>
            <a:pPr lvl="1">
              <a:lnSpc>
                <a:spcPct val="90000"/>
              </a:lnSpc>
              <a:defRPr/>
            </a:pPr>
            <a:r>
              <a:rPr lang="en-CA" sz="2000" dirty="0" smtClean="0"/>
              <a:t>Transition probabilities recomputed through alternate application of two algebraic operations on matrices</a:t>
            </a:r>
          </a:p>
          <a:p>
            <a:pPr lvl="2">
              <a:lnSpc>
                <a:spcPct val="90000"/>
              </a:lnSpc>
              <a:defRPr/>
            </a:pPr>
            <a:r>
              <a:rPr lang="en-CA" sz="2000" i="1" dirty="0" smtClean="0"/>
              <a:t>Expansion </a:t>
            </a:r>
            <a:r>
              <a:rPr lang="en-CA" sz="2000" dirty="0" smtClean="0"/>
              <a:t>and </a:t>
            </a:r>
            <a:r>
              <a:rPr lang="en-CA" sz="2000" i="1" dirty="0" smtClean="0"/>
              <a:t>Inflation</a:t>
            </a:r>
            <a:endParaRPr lang="en-CA" sz="2000" dirty="0" smtClean="0"/>
          </a:p>
          <a:p>
            <a:pPr lvl="1">
              <a:lnSpc>
                <a:spcPct val="90000"/>
              </a:lnSpc>
              <a:defRPr/>
            </a:pPr>
            <a:endParaRPr lang="en-CA" sz="2000" dirty="0" smtClean="0"/>
          </a:p>
          <a:p>
            <a:pPr>
              <a:lnSpc>
                <a:spcPct val="90000"/>
              </a:lnSpc>
              <a:defRPr/>
            </a:pPr>
            <a:r>
              <a:rPr lang="en-CA" sz="2400" dirty="0" err="1" smtClean="0"/>
              <a:t>Clusterings</a:t>
            </a:r>
            <a:r>
              <a:rPr lang="en-CA" sz="2400" dirty="0" smtClean="0"/>
              <a:t> with different scales of granularity by varying the inflation parameter of the algorithm</a:t>
            </a:r>
          </a:p>
          <a:p>
            <a:pPr lvl="1">
              <a:lnSpc>
                <a:spcPct val="90000"/>
              </a:lnSpc>
              <a:defRPr/>
            </a:pPr>
            <a:endParaRPr lang="en-CA" sz="2000" dirty="0" smtClean="0"/>
          </a:p>
          <a:p>
            <a:pPr>
              <a:lnSpc>
                <a:spcPct val="90000"/>
              </a:lnSpc>
              <a:defRPr/>
            </a:pPr>
            <a:r>
              <a:rPr lang="en-CA" sz="2400" dirty="0" smtClean="0"/>
              <a:t>Optimized implementation that makes the algorithm scalable</a:t>
            </a:r>
          </a:p>
        </p:txBody>
      </p:sp>
      <p:pic>
        <p:nvPicPr>
          <p:cNvPr id="44037" name="Picture 6" descr="final"/>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06988" y="2457450"/>
            <a:ext cx="2857500" cy="2809875"/>
          </a:xfrm>
        </p:spPr>
      </p:pic>
      <p:sp>
        <p:nvSpPr>
          <p:cNvPr id="2" name="Footer Placeholder 1"/>
          <p:cNvSpPr>
            <a:spLocks noGrp="1"/>
          </p:cNvSpPr>
          <p:nvPr>
            <p:ph type="ftr" sz="quarter" idx="10"/>
          </p:nvPr>
        </p:nvSpPr>
        <p:spPr/>
        <p:txBody>
          <a:bodyPr/>
          <a:lstStyle/>
          <a:p>
            <a:pPr>
              <a:defRPr/>
            </a:pPr>
            <a:r>
              <a:rPr lang="pt-BR" smtClean="0"/>
              <a:t>Papadakis &amp; Palpanas, WWW 2018, April 2018</a:t>
            </a:r>
            <a:endParaRPr lang="en-US"/>
          </a:p>
        </p:txBody>
      </p:sp>
      <p:sp>
        <p:nvSpPr>
          <p:cNvPr id="8" name="Fußzeilenplatzhalter 3"/>
          <p:cNvSpPr txBox="1">
            <a:spLocks/>
          </p:cNvSpPr>
          <p:nvPr/>
        </p:nvSpPr>
        <p:spPr>
          <a:xfrm>
            <a:off x="0" y="6500899"/>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smtClean="0">
                <a:solidFill>
                  <a:schemeClr val="tx1"/>
                </a:solidFill>
              </a:rPr>
              <a:t>Oktie</a:t>
            </a:r>
            <a:r>
              <a:rPr lang="en-US" sz="1400" b="1" dirty="0" smtClean="0">
                <a:solidFill>
                  <a:schemeClr val="tx1"/>
                </a:solidFill>
              </a:rPr>
              <a:t> </a:t>
            </a:r>
            <a:r>
              <a:rPr lang="en-US" sz="1400" b="1" dirty="0" err="1" smtClean="0">
                <a:solidFill>
                  <a:schemeClr val="tx1"/>
                </a:solidFill>
              </a:rPr>
              <a:t>Hassanzadeh</a:t>
            </a:r>
            <a:endParaRPr lang="en-US" sz="1400" b="1" dirty="0">
              <a:solidFill>
                <a:schemeClr val="tx1"/>
              </a:solidFill>
            </a:endParaRPr>
          </a:p>
        </p:txBody>
      </p:sp>
      <p:sp>
        <p:nvSpPr>
          <p:cNvPr id="9" name="Slide Number Placeholder 3"/>
          <p:cNvSpPr txBox="1">
            <a:spLocks/>
          </p:cNvSpPr>
          <p:nvPr/>
        </p:nvSpPr>
        <p:spPr>
          <a:xfrm>
            <a:off x="6974904" y="6520259"/>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E46E34C-DF4F-43C8-9B01-5546C481D7C1}" type="slidenum">
              <a:rPr lang="el-GR" sz="1200" smtClean="0"/>
              <a:pPr algn="r"/>
              <a:t>203</a:t>
            </a:fld>
            <a:endParaRPr lang="el-GR" dirty="0"/>
          </a:p>
        </p:txBody>
      </p:sp>
    </p:spTree>
    <p:extLst>
      <p:ext uri="{BB962C8B-B14F-4D97-AF65-F5344CB8AC3E}">
        <p14:creationId xmlns:p14="http://schemas.microsoft.com/office/powerpoint/2010/main" val="410349575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nSpc>
                <a:spcPct val="90000"/>
              </a:lnSpc>
            </a:pPr>
            <a:fld id="{9D72BCB9-108A-45F9-8A98-5989C9D2E8E6}" type="slidenum">
              <a:rPr lang="en-US" altLang="el-GR" sz="1100">
                <a:solidFill>
                  <a:schemeClr val="bg1"/>
                </a:solidFill>
              </a:rPr>
              <a:pPr>
                <a:lnSpc>
                  <a:spcPct val="90000"/>
                </a:lnSpc>
              </a:pPr>
              <a:t>204</a:t>
            </a:fld>
            <a:endParaRPr lang="en-US" altLang="el-GR" sz="1100">
              <a:solidFill>
                <a:schemeClr val="bg1"/>
              </a:solidFill>
            </a:endParaRPr>
          </a:p>
        </p:txBody>
      </p:sp>
      <p:sp>
        <p:nvSpPr>
          <p:cNvPr id="45059" name="Rectangle 2"/>
          <p:cNvSpPr>
            <a:spLocks noGrp="1"/>
          </p:cNvSpPr>
          <p:nvPr>
            <p:ph type="title"/>
          </p:nvPr>
        </p:nvSpPr>
        <p:spPr/>
        <p:txBody>
          <a:bodyPr/>
          <a:lstStyle/>
          <a:p>
            <a:r>
              <a:rPr lang="en-CA" altLang="el-GR" smtClean="0"/>
              <a:t>Correlation Clustering </a:t>
            </a:r>
            <a:r>
              <a:rPr lang="en-CA" altLang="el-GR" sz="2800" smtClean="0"/>
              <a:t>[BBC-ML04]</a:t>
            </a:r>
          </a:p>
        </p:txBody>
      </p:sp>
      <p:sp>
        <p:nvSpPr>
          <p:cNvPr id="45060" name="Rectangle 3"/>
          <p:cNvSpPr>
            <a:spLocks noGrp="1"/>
          </p:cNvSpPr>
          <p:nvPr>
            <p:ph type="body" idx="1"/>
          </p:nvPr>
        </p:nvSpPr>
        <p:spPr/>
        <p:txBody>
          <a:bodyPr/>
          <a:lstStyle/>
          <a:p>
            <a:pPr>
              <a:lnSpc>
                <a:spcPct val="90000"/>
              </a:lnSpc>
            </a:pPr>
            <a:r>
              <a:rPr lang="en-CA" altLang="el-GR" sz="2500" dirty="0" smtClean="0"/>
              <a:t>Original problem: a graph clustering given edges labelled with ‘+’ or ‘−’</a:t>
            </a:r>
          </a:p>
          <a:p>
            <a:pPr lvl="1">
              <a:lnSpc>
                <a:spcPct val="90000"/>
              </a:lnSpc>
            </a:pPr>
            <a:r>
              <a:rPr lang="en-CA" altLang="el-GR" sz="2200" dirty="0" smtClean="0"/>
              <a:t>‘+’ indicates correlation between the nodes</a:t>
            </a:r>
          </a:p>
          <a:p>
            <a:pPr lvl="1">
              <a:lnSpc>
                <a:spcPct val="90000"/>
              </a:lnSpc>
            </a:pPr>
            <a:r>
              <a:rPr lang="en-CA" altLang="el-GR" sz="2200" dirty="0" smtClean="0"/>
              <a:t>‘−’ indicates uncorrelated nodes </a:t>
            </a:r>
          </a:p>
          <a:p>
            <a:pPr>
              <a:lnSpc>
                <a:spcPct val="90000"/>
              </a:lnSpc>
            </a:pPr>
            <a:r>
              <a:rPr lang="en-CA" altLang="el-GR" sz="2500" dirty="0" smtClean="0"/>
              <a:t>The goal is to find a clustering that agrees as much as possible with the edge labels</a:t>
            </a:r>
          </a:p>
          <a:p>
            <a:pPr lvl="1">
              <a:lnSpc>
                <a:spcPct val="90000"/>
              </a:lnSpc>
            </a:pPr>
            <a:r>
              <a:rPr lang="en-CA" altLang="el-GR" sz="2200" dirty="0" smtClean="0"/>
              <a:t>NP-Hard: approximations needed</a:t>
            </a:r>
          </a:p>
          <a:p>
            <a:pPr>
              <a:lnSpc>
                <a:spcPct val="90000"/>
              </a:lnSpc>
            </a:pPr>
            <a:r>
              <a:rPr lang="en-CA" altLang="el-GR" sz="2500" dirty="0" smtClean="0"/>
              <a:t>The labels can be assigned to edges based on the similarity scores of the records (edge weights) and a threshold value</a:t>
            </a:r>
          </a:p>
          <a:p>
            <a:pPr>
              <a:lnSpc>
                <a:spcPct val="90000"/>
              </a:lnSpc>
            </a:pPr>
            <a:r>
              <a:rPr lang="en-CA" altLang="el-GR" sz="2500" dirty="0" smtClean="0"/>
              <a:t>Several approximations exist</a:t>
            </a:r>
          </a:p>
          <a:p>
            <a:pPr lvl="1">
              <a:lnSpc>
                <a:spcPct val="90000"/>
              </a:lnSpc>
            </a:pPr>
            <a:r>
              <a:rPr lang="en-CA" altLang="el-GR" sz="2200" dirty="0" smtClean="0"/>
              <a:t>We use algorithm Cautious from </a:t>
            </a:r>
            <a:r>
              <a:rPr lang="en-CA" altLang="el-GR" sz="1600" dirty="0" smtClean="0"/>
              <a:t>[BBC-ML04]</a:t>
            </a:r>
            <a:r>
              <a:rPr lang="en-CA" altLang="el-GR" sz="2200" dirty="0" smtClean="0"/>
              <a:t> in our paper</a:t>
            </a:r>
          </a:p>
        </p:txBody>
      </p:sp>
      <p:sp>
        <p:nvSpPr>
          <p:cNvPr id="2" name="Footer Placeholder 1"/>
          <p:cNvSpPr>
            <a:spLocks noGrp="1"/>
          </p:cNvSpPr>
          <p:nvPr>
            <p:ph type="ftr" sz="quarter" idx="11"/>
          </p:nvPr>
        </p:nvSpPr>
        <p:spPr/>
        <p:txBody>
          <a:bodyPr/>
          <a:lstStyle/>
          <a:p>
            <a:r>
              <a:rPr lang="pt-BR" smtClean="0"/>
              <a:t>Papadakis &amp; Palpanas, WWW 2018, April 2018</a:t>
            </a:r>
            <a:endParaRPr lang="el-GR" dirty="0"/>
          </a:p>
        </p:txBody>
      </p:sp>
      <p:sp>
        <p:nvSpPr>
          <p:cNvPr id="7" name="Fußzeilenplatzhalter 3"/>
          <p:cNvSpPr txBox="1">
            <a:spLocks/>
          </p:cNvSpPr>
          <p:nvPr/>
        </p:nvSpPr>
        <p:spPr>
          <a:xfrm>
            <a:off x="0" y="6500899"/>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smtClean="0">
                <a:solidFill>
                  <a:schemeClr val="tx1"/>
                </a:solidFill>
              </a:rPr>
              <a:t>Oktie</a:t>
            </a:r>
            <a:r>
              <a:rPr lang="en-US" sz="1400" b="1" dirty="0" smtClean="0">
                <a:solidFill>
                  <a:schemeClr val="tx1"/>
                </a:solidFill>
              </a:rPr>
              <a:t> </a:t>
            </a:r>
            <a:r>
              <a:rPr lang="en-US" sz="1400" b="1" dirty="0" err="1" smtClean="0">
                <a:solidFill>
                  <a:schemeClr val="tx1"/>
                </a:solidFill>
              </a:rPr>
              <a:t>Hassanzadeh</a:t>
            </a:r>
            <a:endParaRPr lang="en-US" sz="1400" b="1" dirty="0">
              <a:solidFill>
                <a:schemeClr val="tx1"/>
              </a:solidFill>
            </a:endParaRPr>
          </a:p>
        </p:txBody>
      </p:sp>
      <p:sp>
        <p:nvSpPr>
          <p:cNvPr id="8" name="Slide Number Placeholder 3"/>
          <p:cNvSpPr>
            <a:spLocks noGrp="1"/>
          </p:cNvSpPr>
          <p:nvPr>
            <p:ph type="sldNum" sz="quarter" idx="12"/>
          </p:nvPr>
        </p:nvSpPr>
        <p:spPr>
          <a:xfrm>
            <a:off x="6974904" y="6520259"/>
            <a:ext cx="2133600" cy="365125"/>
          </a:xfrm>
        </p:spPr>
        <p:txBody>
          <a:bodyPr/>
          <a:lstStyle/>
          <a:p>
            <a:fld id="{7E46E34C-DF4F-43C8-9B01-5546C481D7C1}" type="slidenum">
              <a:rPr lang="el-GR" smtClean="0"/>
              <a:t>204</a:t>
            </a:fld>
            <a:endParaRPr lang="el-GR" dirty="0"/>
          </a:p>
        </p:txBody>
      </p:sp>
    </p:spTree>
    <p:extLst>
      <p:ext uri="{BB962C8B-B14F-4D97-AF65-F5344CB8AC3E}">
        <p14:creationId xmlns:p14="http://schemas.microsoft.com/office/powerpoint/2010/main" val="206417149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98121"/>
            <a:ext cx="9144000" cy="810599"/>
          </a:xfrm>
        </p:spPr>
        <p:txBody>
          <a:bodyPr>
            <a:normAutofit fontScale="90000"/>
          </a:bodyPr>
          <a:lstStyle/>
          <a:p>
            <a:r>
              <a:rPr lang="en-US" dirty="0" smtClean="0"/>
              <a:t>Summary of Experimental Results</a:t>
            </a:r>
            <a:br>
              <a:rPr lang="en-US" dirty="0" smtClean="0"/>
            </a:br>
            <a:r>
              <a:rPr lang="da-DK" altLang="el-GR" sz="2200" dirty="0" smtClean="0"/>
              <a:t>[</a:t>
            </a:r>
            <a:r>
              <a:rPr lang="da-DK" altLang="el-GR" sz="2200" dirty="0"/>
              <a:t>Hassanzadeh et al., VLDB 2009]</a:t>
            </a:r>
            <a:endParaRPr lang="el-GR" sz="2200"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pic>
        <p:nvPicPr>
          <p:cNvPr id="5" name="Εικόνα 4"/>
          <p:cNvPicPr>
            <a:picLocks noChangeAspect="1"/>
          </p:cNvPicPr>
          <p:nvPr/>
        </p:nvPicPr>
        <p:blipFill>
          <a:blip r:embed="rId2"/>
          <a:stretch>
            <a:fillRect/>
          </a:stretch>
        </p:blipFill>
        <p:spPr>
          <a:xfrm>
            <a:off x="1619672" y="917092"/>
            <a:ext cx="6016926" cy="5622961"/>
          </a:xfrm>
          <a:prstGeom prst="rect">
            <a:avLst/>
          </a:prstGeom>
        </p:spPr>
      </p:pic>
      <p:sp>
        <p:nvSpPr>
          <p:cNvPr id="3" name="Slide Number Placeholder 2"/>
          <p:cNvSpPr>
            <a:spLocks noGrp="1"/>
          </p:cNvSpPr>
          <p:nvPr>
            <p:ph type="sldNum" sz="quarter" idx="12"/>
          </p:nvPr>
        </p:nvSpPr>
        <p:spPr/>
        <p:txBody>
          <a:bodyPr/>
          <a:lstStyle/>
          <a:p>
            <a:fld id="{7E46E34C-DF4F-43C8-9B01-5546C481D7C1}" type="slidenum">
              <a:rPr lang="el-GR" smtClean="0"/>
              <a:t>205</a:t>
            </a:fld>
            <a:endParaRPr lang="el-GR"/>
          </a:p>
        </p:txBody>
      </p:sp>
      <p:sp>
        <p:nvSpPr>
          <p:cNvPr id="6" name="Fußzeilenplatzhalter 3"/>
          <p:cNvSpPr txBox="1">
            <a:spLocks/>
          </p:cNvSpPr>
          <p:nvPr/>
        </p:nvSpPr>
        <p:spPr>
          <a:xfrm>
            <a:off x="-1" y="6540053"/>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smtClean="0">
                <a:solidFill>
                  <a:schemeClr val="tx1"/>
                </a:solidFill>
              </a:rPr>
              <a:t>Oktie</a:t>
            </a:r>
            <a:r>
              <a:rPr lang="en-US" sz="1400" b="1" dirty="0" smtClean="0">
                <a:solidFill>
                  <a:schemeClr val="tx1"/>
                </a:solidFill>
              </a:rPr>
              <a:t> </a:t>
            </a:r>
            <a:r>
              <a:rPr lang="en-US" sz="1400" b="1" dirty="0" err="1" smtClean="0">
                <a:solidFill>
                  <a:schemeClr val="tx1"/>
                </a:solidFill>
              </a:rPr>
              <a:t>Hassanzadeh</a:t>
            </a:r>
            <a:endParaRPr lang="en-US" sz="1400" b="1" dirty="0">
              <a:solidFill>
                <a:schemeClr val="tx1"/>
              </a:solidFill>
            </a:endParaRPr>
          </a:p>
        </p:txBody>
      </p:sp>
    </p:spTree>
    <p:extLst>
      <p:ext uri="{BB962C8B-B14F-4D97-AF65-F5344CB8AC3E}">
        <p14:creationId xmlns:p14="http://schemas.microsoft.com/office/powerpoint/2010/main" val="1510712191"/>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63104"/>
            <a:ext cx="9144000" cy="701600"/>
          </a:xfrm>
        </p:spPr>
        <p:txBody>
          <a:bodyPr>
            <a:normAutofit fontScale="90000"/>
          </a:bodyPr>
          <a:lstStyle/>
          <a:p>
            <a:r>
              <a:rPr lang="en-US" dirty="0" smtClean="0"/>
              <a:t>Main Conclusions </a:t>
            </a:r>
            <a:r>
              <a:rPr lang="da-DK" altLang="el-GR" sz="2200" dirty="0" smtClean="0"/>
              <a:t>[</a:t>
            </a:r>
            <a:r>
              <a:rPr lang="da-DK" altLang="el-GR" sz="2200" dirty="0"/>
              <a:t>Hassanzadeh et al., VLDB 2009]</a:t>
            </a:r>
            <a:endParaRPr lang="el-GR" sz="2200" dirty="0"/>
          </a:p>
        </p:txBody>
      </p:sp>
      <p:sp>
        <p:nvSpPr>
          <p:cNvPr id="3" name="Θέση περιεχομένου 2"/>
          <p:cNvSpPr>
            <a:spLocks noGrp="1"/>
          </p:cNvSpPr>
          <p:nvPr>
            <p:ph idx="1"/>
          </p:nvPr>
        </p:nvSpPr>
        <p:spPr>
          <a:xfrm>
            <a:off x="251520" y="980727"/>
            <a:ext cx="8435280" cy="5520171"/>
          </a:xfrm>
        </p:spPr>
        <p:txBody>
          <a:bodyPr>
            <a:normAutofit fontScale="62500" lnSpcReduction="20000"/>
          </a:bodyPr>
          <a:lstStyle/>
          <a:p>
            <a:r>
              <a:rPr lang="en-US" sz="3500" dirty="0" smtClean="0"/>
              <a:t>None </a:t>
            </a:r>
            <a:r>
              <a:rPr lang="en-US" sz="3500" dirty="0"/>
              <a:t>of the clustering algorithms </a:t>
            </a:r>
            <a:r>
              <a:rPr lang="en-US" sz="3500" dirty="0" smtClean="0"/>
              <a:t>produces </a:t>
            </a:r>
            <a:r>
              <a:rPr lang="en-US" sz="3500" dirty="0"/>
              <a:t>perfect </a:t>
            </a:r>
            <a:r>
              <a:rPr lang="en-US" sz="3500" dirty="0" smtClean="0"/>
              <a:t>clustering</a:t>
            </a:r>
          </a:p>
          <a:p>
            <a:r>
              <a:rPr lang="en-US" sz="3500" dirty="0" smtClean="0">
                <a:solidFill>
                  <a:srgbClr val="C00000"/>
                </a:solidFill>
              </a:rPr>
              <a:t>Transitive </a:t>
            </a:r>
            <a:r>
              <a:rPr lang="en-US" sz="3500" dirty="0">
                <a:solidFill>
                  <a:srgbClr val="C00000"/>
                </a:solidFill>
              </a:rPr>
              <a:t>closure</a:t>
            </a:r>
            <a:r>
              <a:rPr lang="en-US" sz="3500" dirty="0"/>
              <a:t>: </a:t>
            </a:r>
          </a:p>
          <a:p>
            <a:pPr lvl="1"/>
            <a:r>
              <a:rPr lang="en-US" sz="3200" dirty="0"/>
              <a:t>highly scalable, but results in poor quality of duplicate </a:t>
            </a:r>
            <a:r>
              <a:rPr lang="en-US" sz="3200" dirty="0" smtClean="0"/>
              <a:t>groups</a:t>
            </a:r>
            <a:endParaRPr lang="en-US" sz="3200" dirty="0"/>
          </a:p>
          <a:p>
            <a:pPr lvl="1"/>
            <a:r>
              <a:rPr lang="en-US" sz="3200" dirty="0" smtClean="0"/>
              <a:t>Poor quality even </a:t>
            </a:r>
            <a:r>
              <a:rPr lang="en-US" sz="3200" dirty="0" err="1" smtClean="0"/>
              <a:t>wrt</a:t>
            </a:r>
            <a:r>
              <a:rPr lang="en-US" sz="3200" dirty="0" smtClean="0"/>
              <a:t> other single-pass algorithms</a:t>
            </a:r>
            <a:endParaRPr lang="en-US" sz="3200" dirty="0"/>
          </a:p>
          <a:p>
            <a:endParaRPr lang="en-US" dirty="0"/>
          </a:p>
          <a:p>
            <a:r>
              <a:rPr lang="en-US" sz="3500" dirty="0"/>
              <a:t>Most algorithms are robust to </a:t>
            </a:r>
            <a:r>
              <a:rPr lang="en-US" sz="3500" dirty="0" smtClean="0"/>
              <a:t>distribution of duplicates, except </a:t>
            </a:r>
            <a:r>
              <a:rPr lang="en-US" sz="3500" dirty="0" smtClean="0">
                <a:solidFill>
                  <a:srgbClr val="C00000"/>
                </a:solidFill>
              </a:rPr>
              <a:t>Ricochet algorithms:</a:t>
            </a:r>
            <a:endParaRPr lang="en-US" sz="3500" dirty="0">
              <a:solidFill>
                <a:srgbClr val="C00000"/>
              </a:solidFill>
            </a:endParaRPr>
          </a:p>
          <a:p>
            <a:pPr lvl="1"/>
            <a:r>
              <a:rPr lang="en-US" sz="3200" dirty="0"/>
              <a:t>high performance over uniformly distributed duplicates</a:t>
            </a:r>
          </a:p>
          <a:p>
            <a:pPr lvl="1"/>
            <a:r>
              <a:rPr lang="en-US" sz="3200" dirty="0"/>
              <a:t>poor performance </a:t>
            </a:r>
            <a:r>
              <a:rPr lang="en-US" sz="3200" dirty="0" smtClean="0"/>
              <a:t>otherwise</a:t>
            </a:r>
            <a:endParaRPr lang="en-US" sz="3200" dirty="0"/>
          </a:p>
          <a:p>
            <a:endParaRPr lang="en-US" dirty="0"/>
          </a:p>
          <a:p>
            <a:r>
              <a:rPr lang="en-US" sz="3500" dirty="0">
                <a:solidFill>
                  <a:srgbClr val="C00000"/>
                </a:solidFill>
              </a:rPr>
              <a:t>Cut clustering </a:t>
            </a:r>
            <a:r>
              <a:rPr lang="en-US" sz="3500" dirty="0"/>
              <a:t>and </a:t>
            </a:r>
            <a:r>
              <a:rPr lang="en-US" sz="3500" dirty="0">
                <a:solidFill>
                  <a:srgbClr val="C00000"/>
                </a:solidFill>
              </a:rPr>
              <a:t>Correlation clustering</a:t>
            </a:r>
            <a:r>
              <a:rPr lang="en-US" sz="3500" dirty="0"/>
              <a:t>:</a:t>
            </a:r>
          </a:p>
          <a:p>
            <a:pPr lvl="1"/>
            <a:r>
              <a:rPr lang="en-US" sz="3200" dirty="0"/>
              <a:t>sophisticated &amp; popular </a:t>
            </a:r>
            <a:r>
              <a:rPr lang="en-US" sz="3200" dirty="0" smtClean="0"/>
              <a:t>algorithms</a:t>
            </a:r>
            <a:endParaRPr lang="en-US" sz="3200" dirty="0"/>
          </a:p>
          <a:p>
            <a:pPr lvl="1"/>
            <a:r>
              <a:rPr lang="en-US" sz="3200" dirty="0"/>
              <a:t>achieve lower accuracy than some single-pass </a:t>
            </a:r>
            <a:r>
              <a:rPr lang="en-US" sz="3200" dirty="0" smtClean="0"/>
              <a:t>algorithms</a:t>
            </a:r>
            <a:endParaRPr lang="en-US" sz="3200" dirty="0"/>
          </a:p>
          <a:p>
            <a:endParaRPr lang="en-US" dirty="0"/>
          </a:p>
          <a:p>
            <a:r>
              <a:rPr lang="en-US" sz="3500" dirty="0">
                <a:solidFill>
                  <a:srgbClr val="C00000"/>
                </a:solidFill>
              </a:rPr>
              <a:t>Markov clustering</a:t>
            </a:r>
            <a:r>
              <a:rPr lang="en-US" sz="3500" dirty="0"/>
              <a:t>:</a:t>
            </a:r>
          </a:p>
          <a:p>
            <a:pPr lvl="1"/>
            <a:r>
              <a:rPr lang="en-US" sz="3200" dirty="0"/>
              <a:t>very efficient</a:t>
            </a:r>
          </a:p>
          <a:p>
            <a:pPr lvl="1"/>
            <a:r>
              <a:rPr lang="en-US" sz="3200" dirty="0" smtClean="0"/>
              <a:t>one the </a:t>
            </a:r>
            <a:r>
              <a:rPr lang="en-US" sz="3200" dirty="0"/>
              <a:t>most accurate </a:t>
            </a:r>
            <a:r>
              <a:rPr lang="en-US" sz="3200" dirty="0" smtClean="0"/>
              <a:t>algorithms</a:t>
            </a:r>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206</a:t>
            </a:fld>
            <a:endParaRPr lang="el-GR"/>
          </a:p>
        </p:txBody>
      </p:sp>
      <p:sp>
        <p:nvSpPr>
          <p:cNvPr id="6" name="Fußzeilenplatzhalter 3"/>
          <p:cNvSpPr txBox="1">
            <a:spLocks/>
          </p:cNvSpPr>
          <p:nvPr/>
        </p:nvSpPr>
        <p:spPr>
          <a:xfrm>
            <a:off x="0" y="6500899"/>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a:t>
            </a:r>
            <a:r>
              <a:rPr lang="en-US" sz="1400" b="1" dirty="0" err="1" smtClean="0">
                <a:solidFill>
                  <a:schemeClr val="tx1"/>
                </a:solidFill>
              </a:rPr>
              <a:t>Oktie</a:t>
            </a:r>
            <a:r>
              <a:rPr lang="en-US" sz="1400" b="1" dirty="0" smtClean="0">
                <a:solidFill>
                  <a:schemeClr val="tx1"/>
                </a:solidFill>
              </a:rPr>
              <a:t> </a:t>
            </a:r>
            <a:r>
              <a:rPr lang="en-US" sz="1400" b="1" dirty="0" err="1" smtClean="0">
                <a:solidFill>
                  <a:schemeClr val="tx1"/>
                </a:solidFill>
              </a:rPr>
              <a:t>Hassanzadeh</a:t>
            </a:r>
            <a:endParaRPr lang="en-US" sz="1400" b="1" dirty="0">
              <a:solidFill>
                <a:schemeClr val="tx1"/>
              </a:solidFill>
            </a:endParaRPr>
          </a:p>
        </p:txBody>
      </p:sp>
    </p:spTree>
    <p:extLst>
      <p:ext uri="{BB962C8B-B14F-4D97-AF65-F5344CB8AC3E}">
        <p14:creationId xmlns:p14="http://schemas.microsoft.com/office/powerpoint/2010/main" val="1151012612"/>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3" name="Content Placeholder 2"/>
          <p:cNvSpPr txBox="1">
            <a:spLocks/>
          </p:cNvSpPr>
          <p:nvPr/>
        </p:nvSpPr>
        <p:spPr bwMode="auto">
          <a:xfrm>
            <a:off x="0" y="721079"/>
            <a:ext cx="9144000" cy="4938161"/>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lvl1pPr marL="482600" indent="-482600" algn="l" rtl="0" eaLnBrk="1" fontAlgn="base" hangingPunct="1">
              <a:spcBef>
                <a:spcPts val="1063"/>
              </a:spcBef>
              <a:spcAft>
                <a:spcPct val="0"/>
              </a:spcAft>
              <a:buClr>
                <a:schemeClr val="accent1"/>
              </a:buClr>
              <a:buSzPct val="76000"/>
              <a:buFont typeface="Wingdings 3" pitchFamily="18" charset="2"/>
              <a:defRPr sz="4600" kern="1200">
                <a:solidFill>
                  <a:schemeClr val="tx1"/>
                </a:solidFill>
                <a:latin typeface="+mn-lt"/>
                <a:ea typeface="+mn-ea"/>
                <a:cs typeface="+mn-cs"/>
              </a:defRPr>
            </a:lvl1pPr>
            <a:lvl2pPr marL="966788" indent="-482600" algn="l" rtl="0" eaLnBrk="1" fontAlgn="base" hangingPunct="1">
              <a:spcBef>
                <a:spcPts val="875"/>
              </a:spcBef>
              <a:spcAft>
                <a:spcPct val="0"/>
              </a:spcAft>
              <a:buClr>
                <a:schemeClr val="accent2"/>
              </a:buClr>
              <a:buSzPct val="76000"/>
              <a:buFont typeface="Wingdings 3" pitchFamily="18" charset="2"/>
              <a:buChar char=""/>
              <a:defRPr sz="4100" kern="1200">
                <a:solidFill>
                  <a:schemeClr val="tx2"/>
                </a:solidFill>
                <a:latin typeface="+mn-lt"/>
                <a:ea typeface="+mn-ea"/>
                <a:cs typeface="+mn-cs"/>
              </a:defRPr>
            </a:lvl2pPr>
            <a:lvl3pPr marL="1449388" indent="-401638" algn="l" rtl="0" eaLnBrk="1" fontAlgn="base" hangingPunct="1">
              <a:spcBef>
                <a:spcPts val="875"/>
              </a:spcBef>
              <a:spcAft>
                <a:spcPct val="0"/>
              </a:spcAft>
              <a:buClr>
                <a:srgbClr val="BCBCBC"/>
              </a:buClr>
              <a:buSzPct val="76000"/>
              <a:buFont typeface="Wingdings 3" pitchFamily="18" charset="2"/>
              <a:buChar char=""/>
              <a:defRPr sz="3500" kern="1200">
                <a:solidFill>
                  <a:schemeClr val="tx1"/>
                </a:solidFill>
                <a:latin typeface="+mn-lt"/>
                <a:ea typeface="+mn-ea"/>
                <a:cs typeface="+mn-cs"/>
              </a:defRPr>
            </a:lvl3pPr>
            <a:lvl4pPr marL="1933575" indent="-401638" algn="l" rtl="0" eaLnBrk="1" fontAlgn="base" hangingPunct="1">
              <a:spcBef>
                <a:spcPts val="700"/>
              </a:spcBef>
              <a:spcAft>
                <a:spcPct val="0"/>
              </a:spcAft>
              <a:buClr>
                <a:srgbClr val="8BA2B4"/>
              </a:buClr>
              <a:buSzPct val="70000"/>
              <a:buFont typeface="Wingdings" pitchFamily="2" charset="2"/>
              <a:buChar char=""/>
              <a:defRPr sz="3200" kern="1200">
                <a:solidFill>
                  <a:schemeClr val="tx1"/>
                </a:solidFill>
                <a:latin typeface="+mn-lt"/>
                <a:ea typeface="+mn-ea"/>
                <a:cs typeface="+mn-cs"/>
              </a:defRPr>
            </a:lvl4pPr>
            <a:lvl5pPr marL="2416175" indent="-401638" algn="l" rtl="0" eaLnBrk="1" fontAlgn="base" hangingPunct="1">
              <a:spcBef>
                <a:spcPts val="525"/>
              </a:spcBef>
              <a:spcAft>
                <a:spcPct val="0"/>
              </a:spcAft>
              <a:buClr>
                <a:schemeClr val="accent2"/>
              </a:buClr>
              <a:buSzPct val="70000"/>
              <a:buFont typeface="Wingdings" pitchFamily="2" charset="2"/>
              <a:buChar char=""/>
              <a:defRPr sz="2800" kern="1200">
                <a:solidFill>
                  <a:schemeClr val="tx1"/>
                </a:solidFill>
                <a:latin typeface="+mn-lt"/>
                <a:ea typeface="+mn-ea"/>
                <a:cs typeface="+mn-cs"/>
              </a:defRPr>
            </a:lvl5pPr>
            <a:lvl6pPr marL="2900605" indent="-322289" algn="l" rtl="0" eaLnBrk="1" latinLnBrk="0" hangingPunct="1">
              <a:spcBef>
                <a:spcPts val="529"/>
              </a:spcBef>
              <a:buClr>
                <a:srgbClr val="9FB8CD">
                  <a:shade val="75000"/>
                </a:srgbClr>
              </a:buClr>
              <a:buSzPct val="75000"/>
              <a:buFont typeface="Wingdings 3"/>
              <a:buChar char=""/>
              <a:defRPr kumimoji="0" lang="en-US" sz="2800" kern="1200" smtClean="0">
                <a:solidFill>
                  <a:schemeClr val="tx1"/>
                </a:solidFill>
                <a:latin typeface="+mn-lt"/>
                <a:ea typeface="+mn-ea"/>
                <a:cs typeface="+mn-cs"/>
              </a:defRPr>
            </a:lvl6pPr>
            <a:lvl7pPr marL="3222894" indent="-322289" algn="l" rtl="0" eaLnBrk="1" latinLnBrk="0" hangingPunct="1">
              <a:spcBef>
                <a:spcPts val="529"/>
              </a:spcBef>
              <a:buClr>
                <a:srgbClr val="727CA3">
                  <a:shade val="75000"/>
                </a:srgbClr>
              </a:buClr>
              <a:buSzPct val="75000"/>
              <a:buFont typeface="Wingdings 3"/>
              <a:buChar char=""/>
              <a:defRPr kumimoji="0" lang="en-US" sz="2500" kern="1200" smtClean="0">
                <a:solidFill>
                  <a:schemeClr val="tx1"/>
                </a:solidFill>
                <a:latin typeface="+mn-lt"/>
                <a:ea typeface="+mn-ea"/>
                <a:cs typeface="+mn-cs"/>
              </a:defRPr>
            </a:lvl7pPr>
            <a:lvl8pPr marL="3545184" indent="-322289" algn="l" rtl="0" eaLnBrk="1" latinLnBrk="0" hangingPunct="1">
              <a:spcBef>
                <a:spcPts val="529"/>
              </a:spcBef>
              <a:buClr>
                <a:prstClr val="white">
                  <a:shade val="50000"/>
                </a:prstClr>
              </a:buClr>
              <a:buSzPct val="75000"/>
              <a:buFont typeface="Wingdings 3"/>
              <a:buChar char=""/>
              <a:defRPr kumimoji="0" lang="en-US" sz="2500" kern="1200" smtClean="0">
                <a:solidFill>
                  <a:schemeClr val="tx1"/>
                </a:solidFill>
                <a:latin typeface="+mn-lt"/>
                <a:ea typeface="+mn-ea"/>
                <a:cs typeface="+mn-cs"/>
              </a:defRPr>
            </a:lvl8pPr>
            <a:lvl9pPr marL="3867473" indent="-322289" algn="l" rtl="0" eaLnBrk="1" latinLnBrk="0" hangingPunct="1">
              <a:spcBef>
                <a:spcPts val="529"/>
              </a:spcBef>
              <a:buClr>
                <a:srgbClr val="9FB8CD"/>
              </a:buClr>
              <a:buSzPct val="75000"/>
              <a:buFont typeface="Wingdings 3"/>
              <a:buChar char=""/>
              <a:defRPr kumimoji="0" lang="en-US" sz="2100" kern="1200" smtClean="0">
                <a:solidFill>
                  <a:schemeClr val="tx1"/>
                </a:solidFill>
                <a:latin typeface="+mn-lt"/>
                <a:ea typeface="+mn-ea"/>
                <a:cs typeface="+mn-cs"/>
              </a:defRPr>
            </a:lvl9pPr>
          </a:lstStyle>
          <a:p>
            <a:pPr marL="0" indent="0" algn="ctr"/>
            <a:endParaRPr lang="de-DE" sz="2300" dirty="0"/>
          </a:p>
          <a:p>
            <a:pPr marL="0" indent="0" algn="ctr"/>
            <a:endParaRPr lang="de-DE" sz="2300" dirty="0"/>
          </a:p>
          <a:p>
            <a:pPr marL="0" indent="0" algn="ctr"/>
            <a:endParaRPr lang="de-DE" sz="2300" dirty="0"/>
          </a:p>
          <a:p>
            <a:pPr marL="0" indent="0" algn="ctr"/>
            <a:endParaRPr lang="de-DE" sz="2300" dirty="0"/>
          </a:p>
          <a:p>
            <a:pPr marL="0" indent="0"/>
            <a:r>
              <a:rPr lang="de-DE" sz="3400" dirty="0">
                <a:solidFill>
                  <a:schemeClr val="tx1">
                    <a:lumMod val="65000"/>
                    <a:lumOff val="35000"/>
                  </a:schemeClr>
                </a:solidFill>
              </a:rPr>
              <a:t>	Part 8</a:t>
            </a:r>
            <a:r>
              <a:rPr lang="de-DE" sz="3400" dirty="0" smtClean="0">
                <a:solidFill>
                  <a:schemeClr val="tx1">
                    <a:lumMod val="65000"/>
                    <a:lumOff val="35000"/>
                  </a:schemeClr>
                </a:solidFill>
              </a:rPr>
              <a:t>:</a:t>
            </a:r>
            <a:r>
              <a:rPr lang="de-DE" sz="3400" dirty="0">
                <a:solidFill>
                  <a:schemeClr val="tx1">
                    <a:lumMod val="65000"/>
                    <a:lumOff val="35000"/>
                  </a:schemeClr>
                </a:solidFill>
              </a:rPr>
              <a:t/>
            </a:r>
            <a:br>
              <a:rPr lang="de-DE" sz="3400" dirty="0">
                <a:solidFill>
                  <a:schemeClr val="tx1">
                    <a:lumMod val="65000"/>
                    <a:lumOff val="35000"/>
                  </a:schemeClr>
                </a:solidFill>
              </a:rPr>
            </a:br>
            <a:r>
              <a:rPr lang="de-DE" sz="3400" dirty="0" smtClean="0">
                <a:solidFill>
                  <a:schemeClr val="tx1">
                    <a:lumMod val="65000"/>
                    <a:lumOff val="35000"/>
                  </a:schemeClr>
                </a:solidFill>
              </a:rPr>
              <a:t>	</a:t>
            </a:r>
            <a:r>
              <a:rPr lang="de-DE" sz="4500" dirty="0"/>
              <a:t>M</a:t>
            </a:r>
            <a:r>
              <a:rPr lang="de-DE" sz="4500" dirty="0" smtClean="0"/>
              <a:t>assive </a:t>
            </a:r>
            <a:r>
              <a:rPr lang="de-DE" sz="4500" dirty="0" err="1" smtClean="0"/>
              <a:t>Parallelization</a:t>
            </a:r>
            <a:r>
              <a:rPr lang="de-DE" sz="4500" dirty="0" smtClean="0"/>
              <a:t> Methods</a:t>
            </a:r>
            <a:endParaRPr lang="de-DE" sz="4500" dirty="0"/>
          </a:p>
        </p:txBody>
      </p:sp>
      <p:sp>
        <p:nvSpPr>
          <p:cNvPr id="4" name="Slide Number Placeholder 3"/>
          <p:cNvSpPr>
            <a:spLocks noGrp="1"/>
          </p:cNvSpPr>
          <p:nvPr>
            <p:ph type="sldNum" sz="quarter" idx="12"/>
          </p:nvPr>
        </p:nvSpPr>
        <p:spPr/>
        <p:txBody>
          <a:bodyPr/>
          <a:lstStyle/>
          <a:p>
            <a:fld id="{7E46E34C-DF4F-43C8-9B01-5546C481D7C1}" type="slidenum">
              <a:rPr lang="el-GR" smtClean="0"/>
              <a:t>207</a:t>
            </a:fld>
            <a:endParaRPr lang="el-GR"/>
          </a:p>
        </p:txBody>
      </p:sp>
    </p:spTree>
    <p:extLst>
      <p:ext uri="{BB962C8B-B14F-4D97-AF65-F5344CB8AC3E}">
        <p14:creationId xmlns:p14="http://schemas.microsoft.com/office/powerpoint/2010/main" val="226416147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Massive Parallelization Outline</a:t>
            </a:r>
            <a:endParaRPr lang="en-US" dirty="0"/>
          </a:p>
        </p:txBody>
      </p:sp>
      <p:sp>
        <p:nvSpPr>
          <p:cNvPr id="3" name="Content Placeholder 2"/>
          <p:cNvSpPr>
            <a:spLocks noGrp="1"/>
          </p:cNvSpPr>
          <p:nvPr>
            <p:ph idx="1"/>
          </p:nvPr>
        </p:nvSpPr>
        <p:spPr>
          <a:xfrm>
            <a:off x="0" y="1600200"/>
            <a:ext cx="8686800" cy="4756150"/>
          </a:xfrm>
        </p:spPr>
        <p:txBody>
          <a:bodyPr>
            <a:normAutofit lnSpcReduction="10000"/>
          </a:bodyPr>
          <a:lstStyle/>
          <a:p>
            <a:r>
              <a:rPr lang="en-US" sz="2800" dirty="0" smtClean="0"/>
              <a:t>Based on the </a:t>
            </a:r>
            <a:r>
              <a:rPr lang="en-US" sz="2800" dirty="0" smtClean="0">
                <a:solidFill>
                  <a:srgbClr val="C00000"/>
                </a:solidFill>
              </a:rPr>
              <a:t>Map-Reduce</a:t>
            </a:r>
            <a:r>
              <a:rPr lang="en-US" sz="2800" dirty="0" smtClean="0"/>
              <a:t> paradigm</a:t>
            </a:r>
          </a:p>
          <a:p>
            <a:pPr lvl="1"/>
            <a:r>
              <a:rPr lang="en-US" sz="2400" dirty="0" smtClean="0"/>
              <a:t>Data partitioned across the nodes of a cluster</a:t>
            </a:r>
            <a:endParaRPr lang="el-GR" sz="2400" dirty="0" smtClean="0"/>
          </a:p>
          <a:p>
            <a:pPr lvl="1"/>
            <a:r>
              <a:rPr lang="en-US" sz="2400" dirty="0" smtClean="0"/>
              <a:t>Map Phase: transforms a data partition into (key, value) pairs </a:t>
            </a:r>
          </a:p>
          <a:p>
            <a:pPr lvl="1"/>
            <a:r>
              <a:rPr lang="en-US" sz="2400" dirty="0" smtClean="0"/>
              <a:t>Reduce Phase: processes pairs with the same key</a:t>
            </a:r>
          </a:p>
          <a:p>
            <a:r>
              <a:rPr lang="en-US" sz="2800" dirty="0" smtClean="0"/>
              <a:t>Parallelization of Blocking</a:t>
            </a:r>
          </a:p>
          <a:p>
            <a:pPr lvl="1"/>
            <a:r>
              <a:rPr lang="en-US" sz="2400" dirty="0" smtClean="0"/>
              <a:t>Standard Blocking (</a:t>
            </a:r>
            <a:r>
              <a:rPr lang="en-US" sz="2400" dirty="0" err="1" smtClean="0"/>
              <a:t>Dedoop</a:t>
            </a:r>
            <a:r>
              <a:rPr lang="en-US" sz="2400" dirty="0" smtClean="0"/>
              <a:t>)</a:t>
            </a:r>
          </a:p>
          <a:p>
            <a:r>
              <a:rPr lang="en-US" sz="2800" dirty="0" smtClean="0"/>
              <a:t>Parallelization of Block Processing</a:t>
            </a:r>
          </a:p>
          <a:p>
            <a:pPr lvl="1"/>
            <a:r>
              <a:rPr lang="en-US" sz="2400" dirty="0" smtClean="0"/>
              <a:t>Block Filtering</a:t>
            </a:r>
          </a:p>
          <a:p>
            <a:pPr lvl="1"/>
            <a:r>
              <a:rPr lang="en-US" sz="2400" dirty="0" smtClean="0"/>
              <a:t>Meta-blocking</a:t>
            </a:r>
          </a:p>
          <a:p>
            <a:r>
              <a:rPr lang="en-US" sz="2800" dirty="0" smtClean="0"/>
              <a:t>Parallelization of Entity Matching</a:t>
            </a:r>
          </a:p>
          <a:p>
            <a:pPr lvl="1"/>
            <a:r>
              <a:rPr lang="en-US" sz="2400" dirty="0" smtClean="0"/>
              <a:t>LINDA</a:t>
            </a:r>
            <a:endParaRPr lang="en-US" sz="2400" dirty="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208</a:t>
            </a:fld>
            <a:endParaRPr lang="el-GR"/>
          </a:p>
        </p:txBody>
      </p:sp>
    </p:spTree>
    <p:extLst>
      <p:ext uri="{BB962C8B-B14F-4D97-AF65-F5344CB8AC3E}">
        <p14:creationId xmlns:p14="http://schemas.microsoft.com/office/powerpoint/2010/main" val="390403147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Θέση αριθμού διαφάνειας 4"/>
          <p:cNvSpPr>
            <a:spLocks noGrp="1"/>
          </p:cNvSpPr>
          <p:nvPr>
            <p:ph type="sldNum" sz="quarter" idx="12"/>
          </p:nvPr>
        </p:nvSpPr>
        <p:spPr/>
        <p:txBody>
          <a:bodyPr/>
          <a:lstStyle/>
          <a:p>
            <a:fld id="{7E46E34C-DF4F-43C8-9B01-5546C481D7C1}" type="slidenum">
              <a:rPr lang="el-GR" smtClean="0"/>
              <a:t>209</a:t>
            </a:fld>
            <a:endParaRPr lang="el-GR"/>
          </a:p>
        </p:txBody>
      </p:sp>
      <p:sp>
        <p:nvSpPr>
          <p:cNvPr id="6" name="Ορθογώνιο 5"/>
          <p:cNvSpPr/>
          <p:nvPr/>
        </p:nvSpPr>
        <p:spPr>
          <a:xfrm>
            <a:off x="74527" y="1988841"/>
            <a:ext cx="4359046" cy="230425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noFill/>
            </a:endParaRPr>
          </a:p>
        </p:txBody>
      </p:sp>
      <p:sp>
        <p:nvSpPr>
          <p:cNvPr id="7" name="Ορθογώνιο 6"/>
          <p:cNvSpPr/>
          <p:nvPr/>
        </p:nvSpPr>
        <p:spPr>
          <a:xfrm>
            <a:off x="4572000" y="1988841"/>
            <a:ext cx="4528016" cy="276300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noFill/>
            </a:endParaRPr>
          </a:p>
        </p:txBody>
      </p:sp>
      <mc:AlternateContent xmlns:mc="http://schemas.openxmlformats.org/markup-compatibility/2006" xmlns:a14="http://schemas.microsoft.com/office/drawing/2010/main">
        <mc:Choice Requires="a14">
          <p:sp>
            <p:nvSpPr>
              <p:cNvPr id="8" name="Shape 293"/>
              <p:cNvSpPr txBox="1"/>
              <p:nvPr/>
            </p:nvSpPr>
            <p:spPr>
              <a:xfrm>
                <a:off x="76131" y="1988841"/>
                <a:ext cx="4361783" cy="1754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i="0" u="none" strike="noStrike" cap="none" baseline="0" dirty="0" smtClean="0">
                    <a:solidFill>
                      <a:schemeClr val="dk1"/>
                    </a:solidFill>
                    <a:latin typeface="Calibri"/>
                    <a:ea typeface="Calibri"/>
                    <a:cs typeface="Calibri"/>
                    <a:sym typeface="Calibri"/>
                  </a:rPr>
                  <a:t>1: </a:t>
                </a:r>
                <a:r>
                  <a:rPr lang="en-US" b="1" i="0" u="none" strike="noStrike" cap="none" baseline="0" dirty="0" smtClean="0">
                    <a:solidFill>
                      <a:schemeClr val="dk1"/>
                    </a:solidFill>
                    <a:latin typeface="Calibri"/>
                    <a:ea typeface="Calibri"/>
                    <a:cs typeface="Calibri"/>
                    <a:sym typeface="Calibri"/>
                  </a:rPr>
                  <a:t>Input </a:t>
                </a:r>
              </a:p>
              <a:p>
                <a:pPr indent="444500">
                  <a:buSzPct val="25000"/>
                </a:pPr>
                <a:r>
                  <a:rPr lang="en-US" dirty="0" smtClean="0">
                    <a:solidFill>
                      <a:schemeClr val="dk1"/>
                    </a:solidFill>
                    <a:latin typeface="Calibri"/>
                    <a:ea typeface="Calibri"/>
                    <a:cs typeface="Calibri"/>
                    <a:sym typeface="Calibri"/>
                  </a:rPr>
                  <a:t>Key: </a:t>
                </a:r>
                <a:r>
                  <a:rPr lang="en-US" dirty="0" smtClean="0">
                    <a:solidFill>
                      <a:schemeClr val="dk1"/>
                    </a:solidFill>
                    <a:ea typeface="Calibri"/>
                    <a:cs typeface="Calibri"/>
                    <a:sym typeface="Calibri"/>
                  </a:rPr>
                  <a:t>id </a:t>
                </a:r>
                <a:r>
                  <a:rPr lang="en-US" dirty="0">
                    <a:solidFill>
                      <a:schemeClr val="dk1"/>
                    </a:solidFill>
                    <a:ea typeface="Calibri"/>
                    <a:cs typeface="Calibri"/>
                    <a:sym typeface="Calibri"/>
                  </a:rPr>
                  <a:t>of </a:t>
                </a:r>
                <a:r>
                  <a:rPr lang="en-US" dirty="0" smtClean="0">
                    <a:solidFill>
                      <a:schemeClr val="dk1"/>
                    </a:solidFill>
                    <a:ea typeface="Calibri"/>
                    <a:cs typeface="Calibri"/>
                    <a:sym typeface="Calibri"/>
                  </a:rPr>
                  <a:t>entity </a:t>
                </a:r>
                <a:r>
                  <a:rPr lang="en-US" dirty="0" err="1" smtClean="0">
                    <a:solidFill>
                      <a:schemeClr val="dk1"/>
                    </a:solidFill>
                    <a:ea typeface="Calibri"/>
                    <a:cs typeface="Calibri"/>
                    <a:sym typeface="Calibri"/>
                  </a:rPr>
                  <a:t>e</a:t>
                </a:r>
                <a:r>
                  <a:rPr lang="en-US" baseline="-25000" dirty="0" err="1" smtClean="0">
                    <a:solidFill>
                      <a:schemeClr val="dk1"/>
                    </a:solidFill>
                    <a:ea typeface="Calibri"/>
                    <a:cs typeface="Calibri"/>
                    <a:sym typeface="Calibri"/>
                  </a:rPr>
                  <a:t>i</a:t>
                </a:r>
                <a:r>
                  <a:rPr lang="en-US" baseline="-25000" dirty="0" smtClean="0">
                    <a:solidFill>
                      <a:schemeClr val="dk1"/>
                    </a:solidFill>
                    <a:ea typeface="Calibri"/>
                    <a:cs typeface="Calibri"/>
                    <a:sym typeface="Calibri"/>
                  </a:rPr>
                  <a:t>, </a:t>
                </a:r>
                <a14:m>
                  <m:oMath xmlns:m="http://schemas.openxmlformats.org/officeDocument/2006/math">
                    <m:r>
                      <a:rPr lang="en-US" b="0" i="1" dirty="0" smtClean="0">
                        <a:solidFill>
                          <a:schemeClr val="dk1"/>
                        </a:solidFill>
                        <a:latin typeface="Cambria Math" panose="02040503050406030204" pitchFamily="18" charset="0"/>
                        <a:ea typeface="Calibri"/>
                        <a:cs typeface="Calibri"/>
                        <a:sym typeface="Calibri"/>
                      </a:rPr>
                      <m:t>𝑖</m:t>
                    </m:r>
                  </m:oMath>
                </a14:m>
                <a:endParaRPr lang="en-US" i="1" dirty="0" smtClean="0">
                  <a:solidFill>
                    <a:schemeClr val="dk1"/>
                  </a:solidFill>
                  <a:latin typeface="Calibri"/>
                  <a:ea typeface="Calibri"/>
                  <a:cs typeface="Calibri"/>
                  <a:sym typeface="Calibri"/>
                </a:endParaRPr>
              </a:p>
              <a:p>
                <a:pPr indent="444500">
                  <a:buSzPct val="25000"/>
                </a:pPr>
                <a:r>
                  <a:rPr lang="en-US" i="0" u="none" strike="noStrike" cap="none" dirty="0" smtClean="0">
                    <a:solidFill>
                      <a:schemeClr val="dk1"/>
                    </a:solidFill>
                    <a:latin typeface="Calibri"/>
                    <a:ea typeface="Calibri"/>
                    <a:cs typeface="Calibri"/>
                    <a:sym typeface="Calibri"/>
                  </a:rPr>
                  <a:t>Value: </a:t>
                </a:r>
                <a:r>
                  <a:rPr lang="en-US" dirty="0">
                    <a:solidFill>
                      <a:schemeClr val="dk1"/>
                    </a:solidFill>
                    <a:ea typeface="Calibri"/>
                    <a:cs typeface="Calibri"/>
                    <a:sym typeface="Calibri"/>
                  </a:rPr>
                  <a:t>entity profile of </a:t>
                </a:r>
                <a:r>
                  <a:rPr lang="en-US" dirty="0" err="1">
                    <a:solidFill>
                      <a:schemeClr val="dk1"/>
                    </a:solidFill>
                    <a:ea typeface="Calibri"/>
                    <a:cs typeface="Calibri"/>
                    <a:sym typeface="Calibri"/>
                  </a:rPr>
                  <a:t>e</a:t>
                </a:r>
                <a:r>
                  <a:rPr lang="en-US" baseline="-25000" dirty="0" err="1">
                    <a:solidFill>
                      <a:schemeClr val="dk1"/>
                    </a:solidFill>
                    <a:ea typeface="Calibri"/>
                    <a:cs typeface="Calibri"/>
                    <a:sym typeface="Calibri"/>
                  </a:rPr>
                  <a:t>i</a:t>
                </a:r>
                <a:r>
                  <a:rPr lang="en-US" i="1" u="none" strike="noStrike" cap="none" dirty="0" smtClean="0">
                    <a:solidFill>
                      <a:schemeClr val="dk1"/>
                    </a:solidFill>
                    <a:latin typeface="Calibri"/>
                    <a:ea typeface="Calibri"/>
                    <a:cs typeface="Calibri"/>
                    <a:sym typeface="Calibri"/>
                  </a:rPr>
                  <a:t/>
                </a:r>
                <a:br>
                  <a:rPr lang="en-US" i="1" u="none" strike="noStrike" cap="none" dirty="0" smtClean="0">
                    <a:solidFill>
                      <a:schemeClr val="dk1"/>
                    </a:solidFill>
                    <a:latin typeface="Calibri"/>
                    <a:ea typeface="Calibri"/>
                    <a:cs typeface="Calibri"/>
                    <a:sym typeface="Calibri"/>
                  </a:rPr>
                </a:br>
                <a:r>
                  <a:rPr lang="en-US" u="none" strike="noStrike" cap="none" dirty="0" smtClean="0">
                    <a:solidFill>
                      <a:schemeClr val="dk1"/>
                    </a:solidFill>
                    <a:latin typeface="Calibri"/>
                    <a:ea typeface="Calibri"/>
                    <a:cs typeface="Calibri"/>
                    <a:sym typeface="Calibri"/>
                  </a:rPr>
                  <a:t>2: </a:t>
                </a:r>
                <a:r>
                  <a:rPr lang="en-US" b="1" dirty="0" smtClean="0">
                    <a:solidFill>
                      <a:schemeClr val="dk1"/>
                    </a:solidFill>
                    <a:ea typeface="Calibri"/>
                    <a:cs typeface="Calibri"/>
                    <a:sym typeface="Calibri"/>
                  </a:rPr>
                  <a:t>Output</a:t>
                </a:r>
                <a:endParaRPr lang="en-US" b="1" i="0" u="none" strike="noStrike" cap="none" dirty="0" smtClean="0">
                  <a:solidFill>
                    <a:schemeClr val="dk1"/>
                  </a:solidFill>
                  <a:latin typeface="Calibri"/>
                  <a:ea typeface="Calibri"/>
                  <a:cs typeface="Calibri"/>
                  <a:sym typeface="Calibri"/>
                </a:endParaRPr>
              </a:p>
              <a:p>
                <a:pPr lvl="0" indent="444500">
                  <a:buSzPct val="25000"/>
                </a:pPr>
                <a:r>
                  <a:rPr lang="en-US" b="0" i="0" u="none" strike="noStrike" cap="none" baseline="0" dirty="0" smtClean="0">
                    <a:solidFill>
                      <a:schemeClr val="dk1"/>
                    </a:solidFill>
                    <a:latin typeface="Calibri"/>
                    <a:ea typeface="Calibri"/>
                    <a:cs typeface="Calibri"/>
                    <a:sym typeface="Calibri"/>
                  </a:rPr>
                  <a:t>Key: blocking key value</a:t>
                </a:r>
                <a:r>
                  <a:rPr lang="en-US" dirty="0" smtClean="0">
                    <a:solidFill>
                      <a:schemeClr val="dk1"/>
                    </a:solidFill>
                    <a:ea typeface="Calibri"/>
                    <a:cs typeface="Calibri"/>
                    <a:sym typeface="Calibri"/>
                  </a:rPr>
                  <a:t>, </a:t>
                </a:r>
                <a14:m>
                  <m:oMath xmlns:m="http://schemas.openxmlformats.org/officeDocument/2006/math">
                    <m:r>
                      <a:rPr lang="en-US" b="0" i="1" dirty="0" smtClean="0">
                        <a:solidFill>
                          <a:schemeClr val="dk1"/>
                        </a:solidFill>
                        <a:latin typeface="Cambria Math" panose="02040503050406030204" pitchFamily="18" charset="0"/>
                        <a:ea typeface="Calibri"/>
                        <a:cs typeface="Calibri"/>
                        <a:sym typeface="Calibri"/>
                      </a:rPr>
                      <m:t>𝑏𝑘𝑣</m:t>
                    </m:r>
                  </m:oMath>
                </a14:m>
                <a:endParaRPr lang="en-US" b="0" i="1" u="none" strike="noStrike" cap="none" baseline="0" dirty="0" smtClean="0">
                  <a:solidFill>
                    <a:schemeClr val="dk1"/>
                  </a:solidFill>
                  <a:latin typeface="Calibri"/>
                  <a:ea typeface="Calibri"/>
                  <a:cs typeface="Calibri"/>
                  <a:sym typeface="Calibri"/>
                </a:endParaRPr>
              </a:p>
              <a:p>
                <a:pPr indent="444500">
                  <a:buSzPct val="25000"/>
                </a:pPr>
                <a:r>
                  <a:rPr lang="en-US" b="0" i="0" u="none" strike="noStrike" cap="none" baseline="0" dirty="0" smtClean="0">
                    <a:solidFill>
                      <a:schemeClr val="dk1"/>
                    </a:solidFill>
                    <a:latin typeface="Calibri"/>
                    <a:ea typeface="Calibri"/>
                    <a:cs typeface="Calibri"/>
                    <a:sym typeface="Calibri"/>
                  </a:rPr>
                  <a:t>Value:</a:t>
                </a:r>
                <a:r>
                  <a:rPr lang="en-US" i="1" dirty="0" smtClean="0"/>
                  <a:t> </a:t>
                </a:r>
                <a:r>
                  <a:rPr lang="en-US" dirty="0">
                    <a:solidFill>
                      <a:schemeClr val="dk1"/>
                    </a:solidFill>
                    <a:ea typeface="Calibri"/>
                    <a:cs typeface="Calibri"/>
                    <a:sym typeface="Calibri"/>
                  </a:rPr>
                  <a:t>entity profile of </a:t>
                </a:r>
                <a:r>
                  <a:rPr lang="en-US" dirty="0" err="1">
                    <a:solidFill>
                      <a:schemeClr val="dk1"/>
                    </a:solidFill>
                    <a:ea typeface="Calibri"/>
                    <a:cs typeface="Calibri"/>
                    <a:sym typeface="Calibri"/>
                  </a:rPr>
                  <a:t>e</a:t>
                </a:r>
                <a:r>
                  <a:rPr lang="en-US" baseline="-25000" dirty="0" err="1">
                    <a:solidFill>
                      <a:schemeClr val="dk1"/>
                    </a:solidFill>
                    <a:ea typeface="Calibri"/>
                    <a:cs typeface="Calibri"/>
                    <a:sym typeface="Calibri"/>
                  </a:rPr>
                  <a:t>i</a:t>
                </a:r>
                <a:endParaRPr lang="en-US" baseline="-25000" dirty="0" smtClean="0">
                  <a:solidFill>
                    <a:schemeClr val="dk1"/>
                  </a:solidFill>
                  <a:ea typeface="Calibri"/>
                  <a:cs typeface="Calibri"/>
                  <a:sym typeface="Calibri"/>
                </a:endParaRPr>
              </a:p>
              <a:p>
                <a:pPr>
                  <a:buSzPct val="25000"/>
                </a:pPr>
                <a:r>
                  <a:rPr lang="en-US" dirty="0">
                    <a:solidFill>
                      <a:schemeClr val="dk1"/>
                    </a:solidFill>
                    <a:ea typeface="Calibri"/>
                    <a:cs typeface="Calibri"/>
                    <a:sym typeface="Calibri"/>
                  </a:rPr>
                  <a:t>3: </a:t>
                </a:r>
                <a14:m>
                  <m:oMath xmlns:m="http://schemas.openxmlformats.org/officeDocument/2006/math">
                    <m:r>
                      <a:rPr lang="en-US" b="0" i="1" dirty="0" smtClean="0">
                        <a:solidFill>
                          <a:schemeClr val="dk1"/>
                        </a:solidFill>
                        <a:latin typeface="Cambria Math" panose="02040503050406030204" pitchFamily="18" charset="0"/>
                        <a:ea typeface="Calibri"/>
                        <a:cs typeface="Calibri"/>
                        <a:sym typeface="Calibri"/>
                      </a:rPr>
                      <m:t>𝑏𝑘𝑣</m:t>
                    </m:r>
                    <m:r>
                      <a:rPr lang="en-US" b="0" i="1" dirty="0" smtClean="0">
                        <a:solidFill>
                          <a:schemeClr val="dk1"/>
                        </a:solidFill>
                        <a:latin typeface="Cambria Math" panose="02040503050406030204" pitchFamily="18" charset="0"/>
                        <a:ea typeface="Calibri"/>
                        <a:cs typeface="Calibri"/>
                        <a:sym typeface="Calibri"/>
                      </a:rPr>
                      <m:t>=</m:t>
                    </m:r>
                  </m:oMath>
                </a14:m>
                <a:r>
                  <a:rPr lang="en-US" dirty="0">
                    <a:solidFill>
                      <a:schemeClr val="dk1"/>
                    </a:solidFill>
                    <a:ea typeface="Calibri"/>
                    <a:cs typeface="Calibri"/>
                    <a:sym typeface="Calibri"/>
                  </a:rPr>
                  <a:t> </a:t>
                </a:r>
                <a:r>
                  <a:rPr lang="en-US" dirty="0" smtClean="0">
                    <a:solidFill>
                      <a:schemeClr val="dk1"/>
                    </a:solidFill>
                    <a:ea typeface="Calibri"/>
                    <a:cs typeface="Calibri"/>
                    <a:sym typeface="Calibri"/>
                  </a:rPr>
                  <a:t>extractBlockingKey(e</a:t>
                </a:r>
                <a:r>
                  <a:rPr lang="en-US" baseline="-25000" dirty="0" smtClean="0">
                    <a:solidFill>
                      <a:schemeClr val="dk1"/>
                    </a:solidFill>
                    <a:ea typeface="Calibri"/>
                    <a:cs typeface="Calibri"/>
                    <a:sym typeface="Calibri"/>
                  </a:rPr>
                  <a:t>i</a:t>
                </a:r>
                <a:r>
                  <a:rPr lang="en-US" dirty="0" smtClean="0">
                    <a:solidFill>
                      <a:schemeClr val="dk1"/>
                    </a:solidFill>
                    <a:ea typeface="Calibri"/>
                    <a:cs typeface="Calibri"/>
                    <a:sym typeface="Calibri"/>
                  </a:rPr>
                  <a:t>)</a:t>
                </a:r>
                <a:endParaRPr lang="en-US" dirty="0">
                  <a:solidFill>
                    <a:schemeClr val="dk1"/>
                  </a:solidFill>
                  <a:latin typeface="Calibri"/>
                  <a:ea typeface="Calibri"/>
                  <a:cs typeface="Calibri"/>
                  <a:sym typeface="Calibri"/>
                </a:endParaRPr>
              </a:p>
              <a:p>
                <a:pPr>
                  <a:buSzPct val="25000"/>
                </a:pPr>
                <a:r>
                  <a:rPr lang="en-US" dirty="0" smtClean="0">
                    <a:solidFill>
                      <a:schemeClr val="dk1"/>
                    </a:solidFill>
                    <a:latin typeface="Calibri"/>
                    <a:ea typeface="Calibri"/>
                    <a:cs typeface="Calibri"/>
                    <a:sym typeface="Calibri"/>
                  </a:rPr>
                  <a:t>4: emit(</a:t>
                </a:r>
                <a14:m>
                  <m:oMath xmlns:m="http://schemas.openxmlformats.org/officeDocument/2006/math">
                    <m:r>
                      <a:rPr lang="en-US" b="0" i="0" smtClean="0">
                        <a:solidFill>
                          <a:schemeClr val="dk1"/>
                        </a:solidFill>
                        <a:latin typeface="Cambria Math"/>
                        <a:sym typeface="Calibri"/>
                      </a:rPr>
                      <m:t> </m:t>
                    </m:r>
                    <m:r>
                      <a:rPr lang="en-US" b="0" i="1" smtClean="0">
                        <a:solidFill>
                          <a:schemeClr val="dk1"/>
                        </a:solidFill>
                        <a:latin typeface="Cambria Math" panose="02040503050406030204" pitchFamily="18" charset="0"/>
                        <a:sym typeface="Calibri"/>
                      </a:rPr>
                      <m:t>𝑏𝑘𝑣</m:t>
                    </m:r>
                    <m:r>
                      <a:rPr lang="en-US" i="1">
                        <a:solidFill>
                          <a:schemeClr val="dk1"/>
                        </a:solidFill>
                        <a:latin typeface="Cambria Math"/>
                        <a:sym typeface="Calibri"/>
                      </a:rPr>
                      <m:t> </m:t>
                    </m:r>
                  </m:oMath>
                </a14:m>
                <a:r>
                  <a:rPr lang="en-US" dirty="0">
                    <a:solidFill>
                      <a:schemeClr val="dk1"/>
                    </a:solidFill>
                    <a:ea typeface="Calibri"/>
                    <a:cs typeface="Calibri"/>
                    <a:sym typeface="Calibri"/>
                  </a:rPr>
                  <a:t>, </a:t>
                </a:r>
                <a14:m>
                  <m:oMath xmlns:m="http://schemas.openxmlformats.org/officeDocument/2006/math">
                    <m:r>
                      <a:rPr lang="en-US" i="1" dirty="0">
                        <a:solidFill>
                          <a:schemeClr val="dk1"/>
                        </a:solidFill>
                        <a:latin typeface="Cambria Math"/>
                        <a:ea typeface="Calibri"/>
                        <a:cs typeface="Calibri"/>
                        <a:sym typeface="Calibri"/>
                      </a:rPr>
                      <m:t>𝑘</m:t>
                    </m:r>
                    <m:r>
                      <a:rPr lang="en-US" b="0" i="1" dirty="0" smtClean="0">
                        <a:solidFill>
                          <a:schemeClr val="dk1"/>
                        </a:solidFill>
                        <a:latin typeface="Cambria Math"/>
                        <a:ea typeface="Calibri"/>
                        <a:cs typeface="Calibri"/>
                        <a:sym typeface="Calibri"/>
                      </a:rPr>
                      <m:t>.</m:t>
                    </m:r>
                    <m:r>
                      <a:rPr lang="en-US" i="1" dirty="0">
                        <a:latin typeface="Cambria Math"/>
                        <a:sym typeface="Calibri"/>
                      </a:rPr>
                      <m:t>||</m:t>
                    </m:r>
                    <m:r>
                      <a:rPr lang="en-US" i="1" dirty="0">
                        <a:latin typeface="Cambria Math"/>
                      </a:rPr>
                      <m:t>𝑏</m:t>
                    </m:r>
                    <m:r>
                      <a:rPr lang="en-US" i="1" baseline="-25000" dirty="0" err="1">
                        <a:latin typeface="Cambria Math"/>
                      </a:rPr>
                      <m:t>𝑘</m:t>
                    </m:r>
                    <m:r>
                      <a:rPr lang="en-US" i="1" dirty="0">
                        <a:latin typeface="Cambria Math"/>
                      </a:rPr>
                      <m:t>||</m:t>
                    </m:r>
                  </m:oMath>
                </a14:m>
                <a:r>
                  <a:rPr lang="en-US" dirty="0" smtClean="0"/>
                  <a:t> );</a:t>
                </a:r>
              </a:p>
              <a:p>
                <a:pPr indent="444500">
                  <a:buSzPct val="25000"/>
                </a:pPr>
                <a:endParaRPr b="0" i="1" u="none" strike="noStrike" cap="none" dirty="0">
                  <a:solidFill>
                    <a:schemeClr val="dk1"/>
                  </a:solidFill>
                  <a:latin typeface="Calibri"/>
                  <a:ea typeface="Calibri"/>
                  <a:cs typeface="Calibri"/>
                  <a:sym typeface="Calibri"/>
                </a:endParaRPr>
              </a:p>
            </p:txBody>
          </p:sp>
        </mc:Choice>
        <mc:Fallback xmlns="">
          <p:sp>
            <p:nvSpPr>
              <p:cNvPr id="8" name="Shape 293"/>
              <p:cNvSpPr txBox="1">
                <a:spLocks noRot="1" noChangeAspect="1" noMove="1" noResize="1" noEditPoints="1" noAdjustHandles="1" noChangeArrowheads="1" noChangeShapeType="1" noTextEdit="1"/>
              </p:cNvSpPr>
              <p:nvPr/>
            </p:nvSpPr>
            <p:spPr>
              <a:xfrm>
                <a:off x="76131" y="1988841"/>
                <a:ext cx="4361783" cy="1754400"/>
              </a:xfrm>
              <a:prstGeom prst="rect">
                <a:avLst/>
              </a:prstGeom>
              <a:blipFill rotWithShape="0">
                <a:blip r:embed="rId3"/>
                <a:stretch>
                  <a:fillRect l="-1117" t="-1736" b="-35764"/>
                </a:stretch>
              </a:blipFill>
              <a:ln>
                <a:no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572000" y="1988841"/>
                <a:ext cx="4525423" cy="2862322"/>
              </a:xfrm>
              <a:prstGeom prst="rect">
                <a:avLst/>
              </a:prstGeom>
              <a:noFill/>
            </p:spPr>
            <p:txBody>
              <a:bodyPr wrap="square" rtlCol="0">
                <a:spAutoFit/>
              </a:bodyPr>
              <a:lstStyle/>
              <a:p>
                <a:pPr lvl="0">
                  <a:buSzPct val="25000"/>
                </a:pPr>
                <a:r>
                  <a:rPr lang="en-US" dirty="0" smtClean="0">
                    <a:solidFill>
                      <a:schemeClr val="dk1"/>
                    </a:solidFill>
                    <a:ea typeface="Calibri"/>
                    <a:cs typeface="Calibri"/>
                    <a:sym typeface="Calibri"/>
                  </a:rPr>
                  <a:t>1: </a:t>
                </a:r>
                <a:r>
                  <a:rPr lang="en-US" b="1" dirty="0">
                    <a:solidFill>
                      <a:schemeClr val="dk1"/>
                    </a:solidFill>
                    <a:ea typeface="Calibri"/>
                    <a:cs typeface="Calibri"/>
                    <a:sym typeface="Calibri"/>
                  </a:rPr>
                  <a:t>Input </a:t>
                </a:r>
              </a:p>
              <a:p>
                <a:pPr lvl="0" indent="444500">
                  <a:buSzPct val="25000"/>
                </a:pPr>
                <a:r>
                  <a:rPr lang="en-US" dirty="0">
                    <a:solidFill>
                      <a:schemeClr val="dk1"/>
                    </a:solidFill>
                    <a:ea typeface="Calibri"/>
                    <a:cs typeface="Calibri"/>
                    <a:sym typeface="Calibri"/>
                  </a:rPr>
                  <a:t>Key: blocking key value, </a:t>
                </a:r>
                <a14:m>
                  <m:oMath xmlns:m="http://schemas.openxmlformats.org/officeDocument/2006/math">
                    <m:r>
                      <a:rPr lang="en-US" i="1" dirty="0">
                        <a:solidFill>
                          <a:schemeClr val="dk1"/>
                        </a:solidFill>
                        <a:latin typeface="Cambria Math" panose="02040503050406030204" pitchFamily="18" charset="0"/>
                        <a:ea typeface="Calibri"/>
                        <a:cs typeface="Calibri"/>
                        <a:sym typeface="Calibri"/>
                      </a:rPr>
                      <m:t>𝑏𝑘𝑣</m:t>
                    </m:r>
                  </m:oMath>
                </a14:m>
                <a:endParaRPr lang="en-US" i="1" dirty="0">
                  <a:solidFill>
                    <a:schemeClr val="dk1"/>
                  </a:solidFill>
                  <a:ea typeface="Calibri"/>
                  <a:cs typeface="Calibri"/>
                  <a:sym typeface="Calibri"/>
                </a:endParaRPr>
              </a:p>
              <a:p>
                <a:pPr indent="444500">
                  <a:buSzPct val="25000"/>
                </a:pPr>
                <a:r>
                  <a:rPr lang="en-US" dirty="0">
                    <a:solidFill>
                      <a:schemeClr val="dk1"/>
                    </a:solidFill>
                    <a:ea typeface="Calibri"/>
                    <a:cs typeface="Calibri"/>
                    <a:sym typeface="Calibri"/>
                  </a:rPr>
                  <a:t>Value: list of </a:t>
                </a:r>
                <a:r>
                  <a:rPr lang="en-US" dirty="0" smtClean="0">
                    <a:solidFill>
                      <a:schemeClr val="dk1"/>
                    </a:solidFill>
                    <a:ea typeface="Calibri"/>
                    <a:cs typeface="Calibri"/>
                    <a:sym typeface="Calibri"/>
                  </a:rPr>
                  <a:t>entity profiles </a:t>
                </a:r>
                <a14:m>
                  <m:oMath xmlns:m="http://schemas.openxmlformats.org/officeDocument/2006/math">
                    <m:r>
                      <a:rPr lang="en-US" sz="1600" i="1" dirty="0" smtClean="0">
                        <a:solidFill>
                          <a:schemeClr val="dk1"/>
                        </a:solidFill>
                        <a:latin typeface="Cambria Math"/>
                        <a:ea typeface="Calibri"/>
                        <a:cs typeface="Calibri"/>
                        <a:sym typeface="Calibri"/>
                      </a:rPr>
                      <m:t>𝑉</m:t>
                    </m:r>
                    <m:r>
                      <a:rPr lang="en-US" sz="1600" b="0" i="1" dirty="0" smtClean="0">
                        <a:solidFill>
                          <a:schemeClr val="dk1"/>
                        </a:solidFill>
                        <a:latin typeface="Cambria Math" panose="02040503050406030204" pitchFamily="18" charset="0"/>
                        <a:ea typeface="Calibri"/>
                        <a:cs typeface="Calibri"/>
                        <a:sym typeface="Calibri"/>
                      </a:rPr>
                      <m:t>={</m:t>
                    </m:r>
                    <m:sSub>
                      <m:sSubPr>
                        <m:ctrlPr>
                          <a:rPr lang="en-US" sz="1600" b="0" i="1" dirty="0" smtClean="0">
                            <a:solidFill>
                              <a:schemeClr val="dk1"/>
                            </a:solidFill>
                            <a:latin typeface="Cambria Math"/>
                            <a:cs typeface="Calibri"/>
                            <a:sym typeface="Calibri"/>
                          </a:rPr>
                        </m:ctrlPr>
                      </m:sSubPr>
                      <m:e>
                        <m:r>
                          <a:rPr lang="en-US" sz="1600" b="0" i="1" dirty="0" smtClean="0">
                            <a:solidFill>
                              <a:schemeClr val="dk1"/>
                            </a:solidFill>
                            <a:latin typeface="Cambria Math" panose="02040503050406030204" pitchFamily="18" charset="0"/>
                            <a:cs typeface="Calibri"/>
                            <a:sym typeface="Calibri"/>
                          </a:rPr>
                          <m:t>𝑒</m:t>
                        </m:r>
                      </m:e>
                      <m:sub>
                        <m:r>
                          <a:rPr lang="en-US" sz="1600" b="0" i="1" dirty="0" smtClean="0">
                            <a:solidFill>
                              <a:schemeClr val="dk1"/>
                            </a:solidFill>
                            <a:latin typeface="Cambria Math" panose="02040503050406030204" pitchFamily="18" charset="0"/>
                            <a:cs typeface="Calibri"/>
                            <a:sym typeface="Calibri"/>
                          </a:rPr>
                          <m:t>𝑖</m:t>
                        </m:r>
                      </m:sub>
                    </m:sSub>
                    <m:r>
                      <a:rPr lang="en-US" sz="1600" b="0" i="1" dirty="0" smtClean="0">
                        <a:solidFill>
                          <a:schemeClr val="dk1"/>
                        </a:solidFill>
                        <a:latin typeface="Cambria Math" panose="02040503050406030204" pitchFamily="18" charset="0"/>
                        <a:cs typeface="Calibri"/>
                        <a:sym typeface="Calibri"/>
                      </a:rPr>
                      <m:t>,</m:t>
                    </m:r>
                    <m:sSub>
                      <m:sSubPr>
                        <m:ctrlPr>
                          <a:rPr lang="en-US" sz="1600" i="1" dirty="0">
                            <a:solidFill>
                              <a:schemeClr val="dk1"/>
                            </a:solidFill>
                            <a:latin typeface="Cambria Math"/>
                            <a:cs typeface="Calibri"/>
                            <a:sym typeface="Calibri"/>
                          </a:rPr>
                        </m:ctrlPr>
                      </m:sSubPr>
                      <m:e>
                        <m:r>
                          <a:rPr lang="en-US" sz="1600" i="1" dirty="0">
                            <a:solidFill>
                              <a:schemeClr val="dk1"/>
                            </a:solidFill>
                            <a:latin typeface="Cambria Math" panose="02040503050406030204" pitchFamily="18" charset="0"/>
                            <a:cs typeface="Calibri"/>
                            <a:sym typeface="Calibri"/>
                          </a:rPr>
                          <m:t>𝑒</m:t>
                        </m:r>
                      </m:e>
                      <m:sub>
                        <m:r>
                          <a:rPr lang="en-US" sz="1600" b="0" i="1" dirty="0" smtClean="0">
                            <a:solidFill>
                              <a:schemeClr val="dk1"/>
                            </a:solidFill>
                            <a:latin typeface="Cambria Math" panose="02040503050406030204" pitchFamily="18" charset="0"/>
                            <a:cs typeface="Calibri"/>
                            <a:sym typeface="Calibri"/>
                          </a:rPr>
                          <m:t>𝑗</m:t>
                        </m:r>
                      </m:sub>
                    </m:sSub>
                    <m:r>
                      <a:rPr lang="en-US" sz="1600" b="0" i="1" dirty="0" smtClean="0">
                        <a:solidFill>
                          <a:schemeClr val="dk1"/>
                        </a:solidFill>
                        <a:latin typeface="Cambria Math" panose="02040503050406030204" pitchFamily="18" charset="0"/>
                        <a:cs typeface="Calibri"/>
                        <a:sym typeface="Calibri"/>
                      </a:rPr>
                      <m:t>, …,}</m:t>
                    </m:r>
                  </m:oMath>
                </a14:m>
                <a:r>
                  <a:rPr lang="en-US" sz="1600" i="1" dirty="0">
                    <a:solidFill>
                      <a:schemeClr val="dk1"/>
                    </a:solidFill>
                    <a:ea typeface="Calibri"/>
                    <a:cs typeface="Calibri"/>
                    <a:sym typeface="Calibri"/>
                  </a:rPr>
                  <a:t/>
                </a:r>
                <a:br>
                  <a:rPr lang="en-US" sz="1600" i="1" dirty="0">
                    <a:solidFill>
                      <a:schemeClr val="dk1"/>
                    </a:solidFill>
                    <a:ea typeface="Calibri"/>
                    <a:cs typeface="Calibri"/>
                    <a:sym typeface="Calibri"/>
                  </a:rPr>
                </a:br>
                <a:r>
                  <a:rPr lang="en-US" dirty="0">
                    <a:solidFill>
                      <a:schemeClr val="dk1"/>
                    </a:solidFill>
                    <a:ea typeface="Calibri"/>
                    <a:cs typeface="Calibri"/>
                    <a:sym typeface="Calibri"/>
                  </a:rPr>
                  <a:t>2: </a:t>
                </a:r>
                <a:r>
                  <a:rPr lang="en-US" b="1" dirty="0">
                    <a:solidFill>
                      <a:schemeClr val="dk1"/>
                    </a:solidFill>
                    <a:ea typeface="Calibri"/>
                    <a:cs typeface="Calibri"/>
                    <a:sym typeface="Calibri"/>
                  </a:rPr>
                  <a:t>Output</a:t>
                </a:r>
              </a:p>
              <a:p>
                <a:pPr lvl="0" indent="444500">
                  <a:buSzPct val="25000"/>
                </a:pPr>
                <a:r>
                  <a:rPr lang="en-US" dirty="0">
                    <a:solidFill>
                      <a:schemeClr val="dk1"/>
                    </a:solidFill>
                    <a:ea typeface="Calibri"/>
                    <a:cs typeface="Calibri"/>
                    <a:sym typeface="Calibri"/>
                  </a:rPr>
                  <a:t>Key: </a:t>
                </a:r>
                <a:r>
                  <a:rPr lang="en-US" dirty="0" smtClean="0">
                    <a:solidFill>
                      <a:schemeClr val="dk1"/>
                    </a:solidFill>
                    <a:ea typeface="Calibri"/>
                    <a:cs typeface="Calibri"/>
                    <a:sym typeface="Calibri"/>
                  </a:rPr>
                  <a:t>pair of concatenated entity ids, </a:t>
                </a:r>
                <a14:m>
                  <m:oMath xmlns:m="http://schemas.openxmlformats.org/officeDocument/2006/math">
                    <m:r>
                      <a:rPr lang="en-US" i="1" dirty="0">
                        <a:solidFill>
                          <a:schemeClr val="dk1"/>
                        </a:solidFill>
                        <a:latin typeface="Cambria Math"/>
                        <a:ea typeface="Calibri"/>
                        <a:cs typeface="Calibri"/>
                        <a:sym typeface="Calibri"/>
                      </a:rPr>
                      <m:t>𝑖</m:t>
                    </m:r>
                    <m:r>
                      <a:rPr lang="en-US" b="0" i="1" dirty="0" smtClean="0">
                        <a:solidFill>
                          <a:schemeClr val="dk1"/>
                        </a:solidFill>
                        <a:latin typeface="Cambria Math"/>
                        <a:ea typeface="Calibri"/>
                        <a:cs typeface="Calibri"/>
                        <a:sym typeface="Calibri"/>
                      </a:rPr>
                      <m:t>.</m:t>
                    </m:r>
                    <m:r>
                      <a:rPr lang="en-US" b="0" i="1" dirty="0" smtClean="0">
                        <a:solidFill>
                          <a:schemeClr val="dk1"/>
                        </a:solidFill>
                        <a:latin typeface="Cambria Math"/>
                        <a:ea typeface="Calibri"/>
                        <a:cs typeface="Calibri"/>
                        <a:sym typeface="Calibri"/>
                      </a:rPr>
                      <m:t>𝑗</m:t>
                    </m:r>
                  </m:oMath>
                </a14:m>
                <a:endParaRPr lang="en-US" i="1" dirty="0">
                  <a:solidFill>
                    <a:schemeClr val="dk1"/>
                  </a:solidFill>
                  <a:ea typeface="Calibri"/>
                  <a:cs typeface="Calibri"/>
                  <a:sym typeface="Calibri"/>
                </a:endParaRPr>
              </a:p>
              <a:p>
                <a:pPr lvl="0" indent="444500">
                  <a:buSzPct val="25000"/>
                </a:pPr>
                <a:r>
                  <a:rPr lang="en-US" dirty="0">
                    <a:solidFill>
                      <a:schemeClr val="dk1"/>
                    </a:solidFill>
                    <a:ea typeface="Calibri"/>
                    <a:cs typeface="Calibri"/>
                    <a:sym typeface="Calibri"/>
                  </a:rPr>
                  <a:t>Value:</a:t>
                </a:r>
                <a:r>
                  <a:rPr lang="en-US" i="1" dirty="0"/>
                  <a:t> </a:t>
                </a:r>
                <a:r>
                  <a:rPr lang="en-US" i="1" dirty="0" smtClean="0"/>
                  <a:t>true </a:t>
                </a:r>
                <a:r>
                  <a:rPr lang="en-US" dirty="0" smtClean="0"/>
                  <a:t>(match) or</a:t>
                </a:r>
                <a:r>
                  <a:rPr lang="en-US" i="1" dirty="0" smtClean="0"/>
                  <a:t> false </a:t>
                </a:r>
                <a:r>
                  <a:rPr lang="en-US" dirty="0" smtClean="0"/>
                  <a:t>(non-match)</a:t>
                </a:r>
                <a:r>
                  <a:rPr lang="en-US" dirty="0" smtClean="0">
                    <a:solidFill>
                      <a:schemeClr val="dk1"/>
                    </a:solidFill>
                    <a:ea typeface="Calibri"/>
                    <a:cs typeface="Calibri"/>
                    <a:sym typeface="Calibri"/>
                  </a:rPr>
                  <a:t> 3: for each pair of entities </a:t>
                </a:r>
                <a:r>
                  <a:rPr lang="en-US" dirty="0" err="1" smtClean="0">
                    <a:solidFill>
                      <a:schemeClr val="dk1"/>
                    </a:solidFill>
                    <a:ea typeface="Calibri"/>
                    <a:cs typeface="Calibri"/>
                    <a:sym typeface="Calibri"/>
                  </a:rPr>
                  <a:t>e</a:t>
                </a:r>
                <a:r>
                  <a:rPr lang="en-US" baseline="-25000" dirty="0" err="1" smtClean="0">
                    <a:solidFill>
                      <a:schemeClr val="dk1"/>
                    </a:solidFill>
                    <a:ea typeface="Calibri"/>
                    <a:cs typeface="Calibri"/>
                    <a:sym typeface="Calibri"/>
                  </a:rPr>
                  <a:t>i-</a:t>
                </a:r>
                <a:r>
                  <a:rPr lang="en-US" dirty="0" err="1" smtClean="0">
                    <a:solidFill>
                      <a:schemeClr val="dk1"/>
                    </a:solidFill>
                    <a:ea typeface="Calibri"/>
                    <a:cs typeface="Calibri"/>
                    <a:sym typeface="Calibri"/>
                  </a:rPr>
                  <a:t>e</a:t>
                </a:r>
                <a:r>
                  <a:rPr lang="en-US" baseline="-25000" dirty="0" err="1" smtClean="0">
                    <a:solidFill>
                      <a:schemeClr val="dk1"/>
                    </a:solidFill>
                    <a:ea typeface="Calibri"/>
                    <a:cs typeface="Calibri"/>
                    <a:sym typeface="Calibri"/>
                  </a:rPr>
                  <a:t>j</a:t>
                </a:r>
                <a:r>
                  <a:rPr lang="en-US" baseline="-25000" dirty="0" smtClean="0">
                    <a:solidFill>
                      <a:schemeClr val="dk1"/>
                    </a:solidFill>
                    <a:ea typeface="Calibri"/>
                    <a:cs typeface="Calibri"/>
                    <a:sym typeface="Calibri"/>
                  </a:rPr>
                  <a:t> </a:t>
                </a:r>
                <a:r>
                  <a:rPr lang="en-US" dirty="0" smtClean="0">
                    <a:solidFill>
                      <a:schemeClr val="dk1"/>
                    </a:solidFill>
                    <a:ea typeface="Calibri"/>
                    <a:cs typeface="Calibri"/>
                    <a:sym typeface="Calibri"/>
                  </a:rPr>
                  <a:t>in </a:t>
                </a:r>
                <a14:m>
                  <m:oMath xmlns:m="http://schemas.openxmlformats.org/officeDocument/2006/math">
                    <m:r>
                      <a:rPr lang="en-US" i="1" dirty="0">
                        <a:solidFill>
                          <a:schemeClr val="dk1"/>
                        </a:solidFill>
                        <a:latin typeface="Cambria Math"/>
                        <a:ea typeface="Calibri"/>
                        <a:cs typeface="Calibri"/>
                        <a:sym typeface="Calibri"/>
                      </a:rPr>
                      <m:t>𝑉</m:t>
                    </m:r>
                  </m:oMath>
                </a14:m>
                <a:endParaRPr lang="en-US" dirty="0" smtClean="0">
                  <a:solidFill>
                    <a:schemeClr val="dk1"/>
                  </a:solidFill>
                  <a:ea typeface="Calibri"/>
                  <a:cs typeface="Calibri"/>
                  <a:sym typeface="Calibri"/>
                </a:endParaRPr>
              </a:p>
              <a:p>
                <a:pPr>
                  <a:buSzPct val="25000"/>
                </a:pPr>
                <a:r>
                  <a:rPr lang="en-US" dirty="0" smtClean="0">
                    <a:solidFill>
                      <a:schemeClr val="dk1"/>
                    </a:solidFill>
                    <a:ea typeface="Calibri"/>
                    <a:cs typeface="Calibri"/>
                    <a:sym typeface="Calibri"/>
                  </a:rPr>
                  <a:t>4: </a:t>
                </a:r>
                <a:r>
                  <a:rPr lang="en-US" dirty="0">
                    <a:solidFill>
                      <a:schemeClr val="dk1"/>
                    </a:solidFill>
                    <a:ea typeface="Calibri"/>
                    <a:cs typeface="Calibri"/>
                    <a:sym typeface="Calibri"/>
                  </a:rPr>
                  <a:t> </a:t>
                </a:r>
                <a:r>
                  <a:rPr lang="en-US" dirty="0" smtClean="0">
                    <a:solidFill>
                      <a:schemeClr val="dk1"/>
                    </a:solidFill>
                    <a:ea typeface="Calibri"/>
                    <a:cs typeface="Calibri"/>
                    <a:sym typeface="Calibri"/>
                  </a:rPr>
                  <a:t>  decision = </a:t>
                </a:r>
                <a:r>
                  <a:rPr lang="en-US" dirty="0" err="1" smtClean="0">
                    <a:solidFill>
                      <a:schemeClr val="dk1"/>
                    </a:solidFill>
                    <a:ea typeface="Calibri"/>
                    <a:cs typeface="Calibri"/>
                    <a:sym typeface="Calibri"/>
                  </a:rPr>
                  <a:t>compareProfiles</a:t>
                </a:r>
                <a:r>
                  <a:rPr lang="en-US" dirty="0" smtClean="0">
                    <a:solidFill>
                      <a:schemeClr val="dk1"/>
                    </a:solidFill>
                    <a:ea typeface="Calibri"/>
                    <a:cs typeface="Calibri"/>
                    <a:sym typeface="Calibri"/>
                  </a:rPr>
                  <a:t>( </a:t>
                </a:r>
                <a14:m>
                  <m:oMath xmlns:m="http://schemas.openxmlformats.org/officeDocument/2006/math">
                    <m:r>
                      <m:rPr>
                        <m:nor/>
                      </m:rPr>
                      <a:rPr lang="en-US" dirty="0">
                        <a:solidFill>
                          <a:schemeClr val="dk1"/>
                        </a:solidFill>
                        <a:ea typeface="Calibri"/>
                        <a:cs typeface="Calibri"/>
                        <a:sym typeface="Calibri"/>
                      </a:rPr>
                      <m:t>e</m:t>
                    </m:r>
                    <m:r>
                      <m:rPr>
                        <m:nor/>
                      </m:rPr>
                      <a:rPr lang="en-US" baseline="-25000" dirty="0">
                        <a:solidFill>
                          <a:schemeClr val="dk1"/>
                        </a:solidFill>
                        <a:ea typeface="Calibri"/>
                        <a:cs typeface="Calibri"/>
                        <a:sym typeface="Calibri"/>
                      </a:rPr>
                      <m:t>i</m:t>
                    </m:r>
                    <m:r>
                      <m:rPr>
                        <m:nor/>
                      </m:rPr>
                      <a:rPr lang="en-US" b="0" i="0" baseline="-25000" dirty="0" smtClean="0">
                        <a:solidFill>
                          <a:schemeClr val="dk1"/>
                        </a:solidFill>
                        <a:ea typeface="Calibri"/>
                        <a:cs typeface="Calibri"/>
                        <a:sym typeface="Calibri"/>
                      </a:rPr>
                      <m:t> </m:t>
                    </m:r>
                    <m:r>
                      <m:rPr>
                        <m:nor/>
                      </m:rPr>
                      <a:rPr lang="en-US" b="0" i="0" dirty="0" smtClean="0">
                        <a:solidFill>
                          <a:schemeClr val="dk1"/>
                        </a:solidFill>
                        <a:ea typeface="Calibri"/>
                        <a:cs typeface="Calibri"/>
                        <a:sym typeface="Calibri"/>
                      </a:rPr>
                      <m:t>, </m:t>
                    </m:r>
                    <m:r>
                      <m:rPr>
                        <m:nor/>
                      </m:rPr>
                      <a:rPr lang="en-US" b="0" i="0" dirty="0" smtClean="0">
                        <a:solidFill>
                          <a:schemeClr val="dk1"/>
                        </a:solidFill>
                        <a:ea typeface="Calibri"/>
                        <a:cs typeface="Calibri"/>
                        <a:sym typeface="Calibri"/>
                      </a:rPr>
                      <m:t>ej</m:t>
                    </m:r>
                    <m:r>
                      <m:rPr>
                        <m:nor/>
                      </m:rPr>
                      <a:rPr lang="en-US" b="0" i="0" baseline="-25000" dirty="0" smtClean="0">
                        <a:solidFill>
                          <a:schemeClr val="dk1"/>
                        </a:solidFill>
                        <a:ea typeface="Calibri"/>
                        <a:cs typeface="Calibri"/>
                        <a:sym typeface="Calibri"/>
                      </a:rPr>
                      <m:t> ) </m:t>
                    </m:r>
                  </m:oMath>
                </a14:m>
                <a:endParaRPr lang="en-US" sz="1600" dirty="0" smtClean="0">
                  <a:solidFill>
                    <a:schemeClr val="dk1"/>
                  </a:solidFill>
                  <a:ea typeface="Calibri"/>
                  <a:cs typeface="Calibri"/>
                  <a:sym typeface="Calibri"/>
                </a:endParaRPr>
              </a:p>
              <a:p>
                <a:pPr lvl="0">
                  <a:buSzPct val="25000"/>
                </a:pPr>
                <a:r>
                  <a:rPr lang="en-US" dirty="0" smtClean="0">
                    <a:solidFill>
                      <a:schemeClr val="dk1"/>
                    </a:solidFill>
                    <a:ea typeface="Calibri"/>
                    <a:cs typeface="Calibri"/>
                    <a:sym typeface="Calibri"/>
                  </a:rPr>
                  <a:t>5: </a:t>
                </a:r>
                <a:r>
                  <a:rPr lang="en-US" dirty="0">
                    <a:solidFill>
                      <a:schemeClr val="dk1"/>
                    </a:solidFill>
                    <a:ea typeface="Calibri"/>
                    <a:cs typeface="Calibri"/>
                    <a:sym typeface="Calibri"/>
                  </a:rPr>
                  <a:t> </a:t>
                </a:r>
                <a:r>
                  <a:rPr lang="en-US" dirty="0" smtClean="0">
                    <a:solidFill>
                      <a:schemeClr val="dk1"/>
                    </a:solidFill>
                    <a:ea typeface="Calibri"/>
                    <a:cs typeface="Calibri"/>
                    <a:sym typeface="Calibri"/>
                  </a:rPr>
                  <a:t>  emit(</a:t>
                </a:r>
                <a14:m>
                  <m:oMath xmlns:m="http://schemas.openxmlformats.org/officeDocument/2006/math">
                    <m:r>
                      <a:rPr lang="en-US" b="0" i="0" dirty="0" smtClean="0">
                        <a:solidFill>
                          <a:schemeClr val="dk1"/>
                        </a:solidFill>
                        <a:latin typeface="Cambria Math"/>
                        <a:ea typeface="Calibri"/>
                        <a:cs typeface="Calibri"/>
                        <a:sym typeface="Calibri"/>
                      </a:rPr>
                      <m:t> </m:t>
                    </m:r>
                    <m:r>
                      <a:rPr lang="en-US" i="1" dirty="0">
                        <a:solidFill>
                          <a:schemeClr val="dk1"/>
                        </a:solidFill>
                        <a:latin typeface="Cambria Math"/>
                        <a:ea typeface="Calibri"/>
                        <a:cs typeface="Calibri"/>
                        <a:sym typeface="Calibri"/>
                      </a:rPr>
                      <m:t>𝑖</m:t>
                    </m:r>
                    <m:r>
                      <a:rPr lang="en-US" i="1" dirty="0">
                        <a:solidFill>
                          <a:schemeClr val="dk1"/>
                        </a:solidFill>
                        <a:latin typeface="Cambria Math"/>
                        <a:ea typeface="Calibri"/>
                        <a:cs typeface="Calibri"/>
                        <a:sym typeface="Calibri"/>
                      </a:rPr>
                      <m:t>.</m:t>
                    </m:r>
                    <m:r>
                      <a:rPr lang="en-US" i="1" dirty="0">
                        <a:solidFill>
                          <a:schemeClr val="dk1"/>
                        </a:solidFill>
                        <a:latin typeface="Cambria Math"/>
                        <a:ea typeface="Calibri"/>
                        <a:cs typeface="Calibri"/>
                        <a:sym typeface="Calibri"/>
                      </a:rPr>
                      <m:t>𝑗</m:t>
                    </m:r>
                  </m:oMath>
                </a14:m>
                <a:r>
                  <a:rPr lang="en-US" dirty="0" smtClean="0">
                    <a:solidFill>
                      <a:schemeClr val="dk1"/>
                    </a:solidFill>
                    <a:ea typeface="Calibri"/>
                    <a:cs typeface="Calibri"/>
                    <a:sym typeface="Calibri"/>
                  </a:rPr>
                  <a:t> , decision );</a:t>
                </a:r>
              </a:p>
              <a:p>
                <a:pPr lvl="0">
                  <a:buSzPct val="25000"/>
                </a:pPr>
                <a:r>
                  <a:rPr lang="en-US" dirty="0" smtClean="0">
                    <a:solidFill>
                      <a:schemeClr val="dk1"/>
                    </a:solidFill>
                    <a:ea typeface="Calibri"/>
                    <a:cs typeface="Calibri"/>
                    <a:sym typeface="Calibri"/>
                  </a:rPr>
                  <a:t>6: end loop</a:t>
                </a:r>
              </a:p>
            </p:txBody>
          </p:sp>
        </mc:Choice>
        <mc:Fallback xmlns="">
          <p:sp>
            <p:nvSpPr>
              <p:cNvPr id="9" name="TextBox 8"/>
              <p:cNvSpPr txBox="1">
                <a:spLocks noRot="1" noChangeAspect="1" noMove="1" noResize="1" noEditPoints="1" noAdjustHandles="1" noChangeArrowheads="1" noChangeShapeType="1" noTextEdit="1"/>
              </p:cNvSpPr>
              <p:nvPr/>
            </p:nvSpPr>
            <p:spPr>
              <a:xfrm>
                <a:off x="4572000" y="1988841"/>
                <a:ext cx="4525423" cy="2862322"/>
              </a:xfrm>
              <a:prstGeom prst="rect">
                <a:avLst/>
              </a:prstGeom>
              <a:blipFill rotWithShape="1">
                <a:blip r:embed="rId4"/>
                <a:stretch>
                  <a:fillRect l="-1078" t="-1064" b="-2340"/>
                </a:stretch>
              </a:blipFill>
            </p:spPr>
            <p:txBody>
              <a:bodyPr/>
              <a:lstStyle/>
              <a:p>
                <a:r>
                  <a:rPr lang="en-US">
                    <a:noFill/>
                  </a:rPr>
                  <a:t> </a:t>
                </a:r>
              </a:p>
            </p:txBody>
          </p:sp>
        </mc:Fallback>
      </mc:AlternateContent>
      <p:sp>
        <p:nvSpPr>
          <p:cNvPr id="10" name="Shape 289"/>
          <p:cNvSpPr/>
          <p:nvPr/>
        </p:nvSpPr>
        <p:spPr>
          <a:xfrm>
            <a:off x="76132" y="1556793"/>
            <a:ext cx="4357442" cy="328871"/>
          </a:xfrm>
          <a:prstGeom prst="rect">
            <a:avLst/>
          </a:prstGeom>
          <a:solidFill>
            <a:schemeClr val="bg1">
              <a:lumMod val="85000"/>
            </a:schemeClr>
          </a:solidFill>
          <a:ln w="25400" cap="flat">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ln>
                <a:solidFill>
                  <a:schemeClr val="bg1">
                    <a:lumMod val="85000"/>
                  </a:schemeClr>
                </a:solidFill>
              </a:ln>
              <a:solidFill>
                <a:schemeClr val="bg1">
                  <a:lumMod val="85000"/>
                </a:schemeClr>
              </a:solidFill>
              <a:latin typeface="Calibri"/>
              <a:ea typeface="Calibri"/>
              <a:cs typeface="Calibri"/>
              <a:sym typeface="Calibri"/>
            </a:endParaRPr>
          </a:p>
        </p:txBody>
      </p:sp>
      <p:sp>
        <p:nvSpPr>
          <p:cNvPr id="11" name="Shape 290"/>
          <p:cNvSpPr txBox="1"/>
          <p:nvPr/>
        </p:nvSpPr>
        <p:spPr>
          <a:xfrm>
            <a:off x="74527" y="1557562"/>
            <a:ext cx="4357442" cy="32887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b="1" dirty="0" smtClean="0">
                <a:latin typeface="Calibri"/>
                <a:ea typeface="Calibri"/>
                <a:cs typeface="Calibri"/>
                <a:sym typeface="Calibri"/>
              </a:rPr>
              <a:t>MAP </a:t>
            </a:r>
            <a:r>
              <a:rPr lang="en-US" sz="1800" b="1" i="0" u="none" strike="noStrike" cap="none" baseline="0" dirty="0" smtClean="0">
                <a:latin typeface="Calibri"/>
                <a:ea typeface="Calibri"/>
                <a:cs typeface="Calibri"/>
                <a:sym typeface="Calibri"/>
              </a:rPr>
              <a:t>function pseudo-code</a:t>
            </a:r>
            <a:endParaRPr lang="en-US" sz="1800" b="1" i="0" u="none" strike="noStrike" cap="none" baseline="0" dirty="0">
              <a:latin typeface="Calibri"/>
              <a:ea typeface="Calibri"/>
              <a:cs typeface="Calibri"/>
              <a:sym typeface="Calibri"/>
            </a:endParaRPr>
          </a:p>
        </p:txBody>
      </p:sp>
      <p:sp>
        <p:nvSpPr>
          <p:cNvPr id="12" name="Shape 289"/>
          <p:cNvSpPr/>
          <p:nvPr/>
        </p:nvSpPr>
        <p:spPr>
          <a:xfrm>
            <a:off x="4572000" y="1557562"/>
            <a:ext cx="4528015" cy="328871"/>
          </a:xfrm>
          <a:prstGeom prst="rect">
            <a:avLst/>
          </a:prstGeom>
          <a:solidFill>
            <a:schemeClr val="bg1">
              <a:lumMod val="85000"/>
            </a:schemeClr>
          </a:solidFill>
          <a:ln w="25400" cap="flat">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ln>
                <a:solidFill>
                  <a:schemeClr val="bg1">
                    <a:lumMod val="85000"/>
                  </a:schemeClr>
                </a:solidFill>
              </a:ln>
              <a:solidFill>
                <a:schemeClr val="bg1">
                  <a:lumMod val="85000"/>
                </a:schemeClr>
              </a:solidFill>
              <a:latin typeface="Calibri"/>
              <a:ea typeface="Calibri"/>
              <a:cs typeface="Calibri"/>
              <a:sym typeface="Calibri"/>
            </a:endParaRPr>
          </a:p>
        </p:txBody>
      </p:sp>
      <p:sp>
        <p:nvSpPr>
          <p:cNvPr id="13" name="Shape 290"/>
          <p:cNvSpPr txBox="1"/>
          <p:nvPr/>
        </p:nvSpPr>
        <p:spPr>
          <a:xfrm>
            <a:off x="4751717" y="1556792"/>
            <a:ext cx="4332184" cy="32887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b="1" dirty="0" smtClean="0">
                <a:latin typeface="Calibri"/>
                <a:ea typeface="Calibri"/>
                <a:cs typeface="Calibri"/>
                <a:sym typeface="Calibri"/>
              </a:rPr>
              <a:t>REDUCE </a:t>
            </a:r>
            <a:r>
              <a:rPr lang="en-US" sz="1800" b="1" i="0" u="none" strike="noStrike" cap="none" baseline="0" dirty="0" smtClean="0">
                <a:latin typeface="Calibri"/>
                <a:ea typeface="Calibri"/>
                <a:cs typeface="Calibri"/>
                <a:sym typeface="Calibri"/>
              </a:rPr>
              <a:t>function pseudo-code</a:t>
            </a:r>
            <a:endParaRPr lang="en-US" sz="1800" b="1" i="0" u="none" strike="noStrike" cap="none" baseline="0" dirty="0">
              <a:latin typeface="Calibri"/>
              <a:ea typeface="Calibri"/>
              <a:cs typeface="Calibri"/>
              <a:sym typeface="Calibri"/>
            </a:endParaRPr>
          </a:p>
        </p:txBody>
      </p:sp>
      <p:sp>
        <p:nvSpPr>
          <p:cNvPr id="14" name="Τίτλος 1"/>
          <p:cNvSpPr txBox="1">
            <a:spLocks/>
          </p:cNvSpPr>
          <p:nvPr/>
        </p:nvSpPr>
        <p:spPr>
          <a:xfrm>
            <a:off x="-16396" y="82452"/>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 Parallel Standard Blocking </a:t>
            </a:r>
            <a:r>
              <a:rPr lang="da-DK" sz="1800" smtClean="0"/>
              <a:t>[Kolb et al., PVLDB 2012]</a:t>
            </a:r>
            <a:endParaRPr lang="el-GR" sz="2000" dirty="0"/>
          </a:p>
        </p:txBody>
      </p:sp>
    </p:spTree>
    <p:extLst>
      <p:ext uri="{BB962C8B-B14F-4D97-AF65-F5344CB8AC3E}">
        <p14:creationId xmlns:p14="http://schemas.microsoft.com/office/powerpoint/2010/main" val="41498930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3" name="Content Placeholder 2"/>
          <p:cNvSpPr txBox="1">
            <a:spLocks/>
          </p:cNvSpPr>
          <p:nvPr/>
        </p:nvSpPr>
        <p:spPr bwMode="auto">
          <a:xfrm>
            <a:off x="0" y="721079"/>
            <a:ext cx="9144000" cy="4938161"/>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lvl1pPr marL="482600" indent="-482600" algn="l" rtl="0" eaLnBrk="1" fontAlgn="base" hangingPunct="1">
              <a:spcBef>
                <a:spcPts val="1063"/>
              </a:spcBef>
              <a:spcAft>
                <a:spcPct val="0"/>
              </a:spcAft>
              <a:buClr>
                <a:schemeClr val="accent1"/>
              </a:buClr>
              <a:buSzPct val="76000"/>
              <a:buFont typeface="Wingdings 3" pitchFamily="18" charset="2"/>
              <a:defRPr sz="4600" kern="1200">
                <a:solidFill>
                  <a:schemeClr val="tx1"/>
                </a:solidFill>
                <a:latin typeface="+mn-lt"/>
                <a:ea typeface="+mn-ea"/>
                <a:cs typeface="+mn-cs"/>
              </a:defRPr>
            </a:lvl1pPr>
            <a:lvl2pPr marL="966788" indent="-482600" algn="l" rtl="0" eaLnBrk="1" fontAlgn="base" hangingPunct="1">
              <a:spcBef>
                <a:spcPts val="875"/>
              </a:spcBef>
              <a:spcAft>
                <a:spcPct val="0"/>
              </a:spcAft>
              <a:buClr>
                <a:schemeClr val="accent2"/>
              </a:buClr>
              <a:buSzPct val="76000"/>
              <a:buFont typeface="Wingdings 3" pitchFamily="18" charset="2"/>
              <a:buChar char=""/>
              <a:defRPr sz="4100" kern="1200">
                <a:solidFill>
                  <a:schemeClr val="tx2"/>
                </a:solidFill>
                <a:latin typeface="+mn-lt"/>
                <a:ea typeface="+mn-ea"/>
                <a:cs typeface="+mn-cs"/>
              </a:defRPr>
            </a:lvl2pPr>
            <a:lvl3pPr marL="1449388" indent="-401638" algn="l" rtl="0" eaLnBrk="1" fontAlgn="base" hangingPunct="1">
              <a:spcBef>
                <a:spcPts val="875"/>
              </a:spcBef>
              <a:spcAft>
                <a:spcPct val="0"/>
              </a:spcAft>
              <a:buClr>
                <a:srgbClr val="BCBCBC"/>
              </a:buClr>
              <a:buSzPct val="76000"/>
              <a:buFont typeface="Wingdings 3" pitchFamily="18" charset="2"/>
              <a:buChar char=""/>
              <a:defRPr sz="3500" kern="1200">
                <a:solidFill>
                  <a:schemeClr val="tx1"/>
                </a:solidFill>
                <a:latin typeface="+mn-lt"/>
                <a:ea typeface="+mn-ea"/>
                <a:cs typeface="+mn-cs"/>
              </a:defRPr>
            </a:lvl3pPr>
            <a:lvl4pPr marL="1933575" indent="-401638" algn="l" rtl="0" eaLnBrk="1" fontAlgn="base" hangingPunct="1">
              <a:spcBef>
                <a:spcPts val="700"/>
              </a:spcBef>
              <a:spcAft>
                <a:spcPct val="0"/>
              </a:spcAft>
              <a:buClr>
                <a:srgbClr val="8BA2B4"/>
              </a:buClr>
              <a:buSzPct val="70000"/>
              <a:buFont typeface="Wingdings" pitchFamily="2" charset="2"/>
              <a:buChar char=""/>
              <a:defRPr sz="3200" kern="1200">
                <a:solidFill>
                  <a:schemeClr val="tx1"/>
                </a:solidFill>
                <a:latin typeface="+mn-lt"/>
                <a:ea typeface="+mn-ea"/>
                <a:cs typeface="+mn-cs"/>
              </a:defRPr>
            </a:lvl4pPr>
            <a:lvl5pPr marL="2416175" indent="-401638" algn="l" rtl="0" eaLnBrk="1" fontAlgn="base" hangingPunct="1">
              <a:spcBef>
                <a:spcPts val="525"/>
              </a:spcBef>
              <a:spcAft>
                <a:spcPct val="0"/>
              </a:spcAft>
              <a:buClr>
                <a:schemeClr val="accent2"/>
              </a:buClr>
              <a:buSzPct val="70000"/>
              <a:buFont typeface="Wingdings" pitchFamily="2" charset="2"/>
              <a:buChar char=""/>
              <a:defRPr sz="2800" kern="1200">
                <a:solidFill>
                  <a:schemeClr val="tx1"/>
                </a:solidFill>
                <a:latin typeface="+mn-lt"/>
                <a:ea typeface="+mn-ea"/>
                <a:cs typeface="+mn-cs"/>
              </a:defRPr>
            </a:lvl5pPr>
            <a:lvl6pPr marL="2900605" indent="-322289" algn="l" rtl="0" eaLnBrk="1" latinLnBrk="0" hangingPunct="1">
              <a:spcBef>
                <a:spcPts val="529"/>
              </a:spcBef>
              <a:buClr>
                <a:srgbClr val="9FB8CD">
                  <a:shade val="75000"/>
                </a:srgbClr>
              </a:buClr>
              <a:buSzPct val="75000"/>
              <a:buFont typeface="Wingdings 3"/>
              <a:buChar char=""/>
              <a:defRPr kumimoji="0" lang="en-US" sz="2800" kern="1200" smtClean="0">
                <a:solidFill>
                  <a:schemeClr val="tx1"/>
                </a:solidFill>
                <a:latin typeface="+mn-lt"/>
                <a:ea typeface="+mn-ea"/>
                <a:cs typeface="+mn-cs"/>
              </a:defRPr>
            </a:lvl6pPr>
            <a:lvl7pPr marL="3222894" indent="-322289" algn="l" rtl="0" eaLnBrk="1" latinLnBrk="0" hangingPunct="1">
              <a:spcBef>
                <a:spcPts val="529"/>
              </a:spcBef>
              <a:buClr>
                <a:srgbClr val="727CA3">
                  <a:shade val="75000"/>
                </a:srgbClr>
              </a:buClr>
              <a:buSzPct val="75000"/>
              <a:buFont typeface="Wingdings 3"/>
              <a:buChar char=""/>
              <a:defRPr kumimoji="0" lang="en-US" sz="2500" kern="1200" smtClean="0">
                <a:solidFill>
                  <a:schemeClr val="tx1"/>
                </a:solidFill>
                <a:latin typeface="+mn-lt"/>
                <a:ea typeface="+mn-ea"/>
                <a:cs typeface="+mn-cs"/>
              </a:defRPr>
            </a:lvl7pPr>
            <a:lvl8pPr marL="3545184" indent="-322289" algn="l" rtl="0" eaLnBrk="1" latinLnBrk="0" hangingPunct="1">
              <a:spcBef>
                <a:spcPts val="529"/>
              </a:spcBef>
              <a:buClr>
                <a:prstClr val="white">
                  <a:shade val="50000"/>
                </a:prstClr>
              </a:buClr>
              <a:buSzPct val="75000"/>
              <a:buFont typeface="Wingdings 3"/>
              <a:buChar char=""/>
              <a:defRPr kumimoji="0" lang="en-US" sz="2500" kern="1200" smtClean="0">
                <a:solidFill>
                  <a:schemeClr val="tx1"/>
                </a:solidFill>
                <a:latin typeface="+mn-lt"/>
                <a:ea typeface="+mn-ea"/>
                <a:cs typeface="+mn-cs"/>
              </a:defRPr>
            </a:lvl8pPr>
            <a:lvl9pPr marL="3867473" indent="-322289" algn="l" rtl="0" eaLnBrk="1" latinLnBrk="0" hangingPunct="1">
              <a:spcBef>
                <a:spcPts val="529"/>
              </a:spcBef>
              <a:buClr>
                <a:srgbClr val="9FB8CD"/>
              </a:buClr>
              <a:buSzPct val="75000"/>
              <a:buFont typeface="Wingdings 3"/>
              <a:buChar char=""/>
              <a:defRPr kumimoji="0" lang="en-US" sz="2100" kern="1200" smtClean="0">
                <a:solidFill>
                  <a:schemeClr val="tx1"/>
                </a:solidFill>
                <a:latin typeface="+mn-lt"/>
                <a:ea typeface="+mn-ea"/>
                <a:cs typeface="+mn-cs"/>
              </a:defRPr>
            </a:lvl9pPr>
          </a:lstStyle>
          <a:p>
            <a:pPr marL="0" indent="0" algn="ctr"/>
            <a:endParaRPr lang="de-DE" sz="2300" dirty="0"/>
          </a:p>
          <a:p>
            <a:pPr marL="0" indent="0" algn="ctr"/>
            <a:endParaRPr lang="de-DE" sz="2300" dirty="0"/>
          </a:p>
          <a:p>
            <a:pPr marL="0" indent="0" algn="ctr"/>
            <a:endParaRPr lang="de-DE" sz="2300" dirty="0"/>
          </a:p>
          <a:p>
            <a:pPr marL="0" indent="0" algn="ctr"/>
            <a:endParaRPr lang="de-DE" sz="2300" dirty="0"/>
          </a:p>
          <a:p>
            <a:pPr marL="0" indent="0"/>
            <a:r>
              <a:rPr lang="de-DE" sz="3400" dirty="0">
                <a:solidFill>
                  <a:schemeClr val="tx1">
                    <a:lumMod val="65000"/>
                    <a:lumOff val="35000"/>
                  </a:schemeClr>
                </a:solidFill>
              </a:rPr>
              <a:t>	Part </a:t>
            </a:r>
            <a:r>
              <a:rPr lang="de-DE" sz="3400" dirty="0" smtClean="0">
                <a:solidFill>
                  <a:schemeClr val="tx1">
                    <a:lumMod val="65000"/>
                    <a:lumOff val="35000"/>
                  </a:schemeClr>
                </a:solidFill>
              </a:rPr>
              <a:t>1:</a:t>
            </a:r>
            <a:endParaRPr lang="de-DE" sz="3400" dirty="0">
              <a:solidFill>
                <a:schemeClr val="tx1">
                  <a:lumMod val="65000"/>
                  <a:lumOff val="35000"/>
                </a:schemeClr>
              </a:solidFill>
            </a:endParaRPr>
          </a:p>
          <a:p>
            <a:pPr marL="0" indent="0"/>
            <a:r>
              <a:rPr lang="de-DE" sz="4500" dirty="0"/>
              <a:t>	</a:t>
            </a:r>
            <a:r>
              <a:rPr lang="de-DE" sz="4500" dirty="0" err="1"/>
              <a:t>Introduction</a:t>
            </a:r>
            <a:r>
              <a:rPr lang="de-DE" sz="4500" dirty="0"/>
              <a:t> </a:t>
            </a:r>
            <a:r>
              <a:rPr lang="de-DE" sz="4500" dirty="0" err="1"/>
              <a:t>to</a:t>
            </a:r>
            <a:r>
              <a:rPr lang="de-DE" sz="4500" dirty="0"/>
              <a:t> </a:t>
            </a:r>
            <a:r>
              <a:rPr lang="de-DE" sz="4500" dirty="0" err="1"/>
              <a:t>Blocking</a:t>
            </a:r>
            <a:endParaRPr lang="de-DE" sz="4500" dirty="0"/>
          </a:p>
        </p:txBody>
      </p:sp>
      <p:sp>
        <p:nvSpPr>
          <p:cNvPr id="4" name="Slide Number Placeholder 3"/>
          <p:cNvSpPr>
            <a:spLocks noGrp="1"/>
          </p:cNvSpPr>
          <p:nvPr>
            <p:ph type="sldNum" sz="quarter" idx="12"/>
          </p:nvPr>
        </p:nvSpPr>
        <p:spPr/>
        <p:txBody>
          <a:bodyPr/>
          <a:lstStyle/>
          <a:p>
            <a:fld id="{7E46E34C-DF4F-43C8-9B01-5546C481D7C1}" type="slidenum">
              <a:rPr lang="el-GR" smtClean="0"/>
              <a:t>21</a:t>
            </a:fld>
            <a:endParaRPr lang="el-GR"/>
          </a:p>
        </p:txBody>
      </p:sp>
    </p:spTree>
    <p:extLst>
      <p:ext uri="{BB962C8B-B14F-4D97-AF65-F5344CB8AC3E}">
        <p14:creationId xmlns:p14="http://schemas.microsoft.com/office/powerpoint/2010/main" val="252191441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63104"/>
            <a:ext cx="9144000" cy="1143000"/>
          </a:xfrm>
        </p:spPr>
        <p:txBody>
          <a:bodyPr>
            <a:normAutofit/>
          </a:bodyPr>
          <a:lstStyle/>
          <a:p>
            <a:r>
              <a:rPr lang="en-US" dirty="0" smtClean="0"/>
              <a:t>Parallel Block Filtering </a:t>
            </a:r>
            <a:r>
              <a:rPr lang="da-DK" sz="2000" dirty="0"/>
              <a:t>[Efthymiou et. al., BigData 2015] </a:t>
            </a:r>
            <a:endParaRPr lang="el-GR"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Θέση αριθμού διαφάνειας 4"/>
          <p:cNvSpPr>
            <a:spLocks noGrp="1"/>
          </p:cNvSpPr>
          <p:nvPr>
            <p:ph type="sldNum" sz="quarter" idx="12"/>
          </p:nvPr>
        </p:nvSpPr>
        <p:spPr/>
        <p:txBody>
          <a:bodyPr/>
          <a:lstStyle/>
          <a:p>
            <a:fld id="{7E46E34C-DF4F-43C8-9B01-5546C481D7C1}" type="slidenum">
              <a:rPr lang="el-GR" smtClean="0"/>
              <a:t>210</a:t>
            </a:fld>
            <a:endParaRPr lang="el-GR"/>
          </a:p>
        </p:txBody>
      </p:sp>
      <p:sp>
        <p:nvSpPr>
          <p:cNvPr id="6" name="Ορθογώνιο 5"/>
          <p:cNvSpPr/>
          <p:nvPr/>
        </p:nvSpPr>
        <p:spPr>
          <a:xfrm>
            <a:off x="74527" y="1988841"/>
            <a:ext cx="4359046" cy="276300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noFill/>
            </a:endParaRPr>
          </a:p>
        </p:txBody>
      </p:sp>
      <p:sp>
        <p:nvSpPr>
          <p:cNvPr id="7" name="Ορθογώνιο 6"/>
          <p:cNvSpPr/>
          <p:nvPr/>
        </p:nvSpPr>
        <p:spPr>
          <a:xfrm>
            <a:off x="4740970" y="1988841"/>
            <a:ext cx="4359046" cy="276300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noFill/>
            </a:endParaRPr>
          </a:p>
        </p:txBody>
      </p:sp>
      <mc:AlternateContent xmlns:mc="http://schemas.openxmlformats.org/markup-compatibility/2006" xmlns:a14="http://schemas.microsoft.com/office/drawing/2010/main">
        <mc:Choice Requires="a14">
          <p:sp>
            <p:nvSpPr>
              <p:cNvPr id="8" name="Shape 293"/>
              <p:cNvSpPr txBox="1"/>
              <p:nvPr/>
            </p:nvSpPr>
            <p:spPr>
              <a:xfrm>
                <a:off x="76131" y="1988841"/>
                <a:ext cx="4361783" cy="1754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i="0" u="none" strike="noStrike" cap="none" baseline="0" dirty="0" smtClean="0">
                    <a:solidFill>
                      <a:schemeClr val="dk1"/>
                    </a:solidFill>
                    <a:latin typeface="Calibri"/>
                    <a:ea typeface="Calibri"/>
                    <a:cs typeface="Calibri"/>
                    <a:sym typeface="Calibri"/>
                  </a:rPr>
                  <a:t>1: </a:t>
                </a:r>
                <a:r>
                  <a:rPr lang="en-US" b="1" i="0" u="none" strike="noStrike" cap="none" baseline="0" dirty="0" smtClean="0">
                    <a:solidFill>
                      <a:schemeClr val="dk1"/>
                    </a:solidFill>
                    <a:latin typeface="Calibri"/>
                    <a:ea typeface="Calibri"/>
                    <a:cs typeface="Calibri"/>
                    <a:sym typeface="Calibri"/>
                  </a:rPr>
                  <a:t>Input </a:t>
                </a:r>
              </a:p>
              <a:p>
                <a:pPr indent="444500">
                  <a:buSzPct val="25000"/>
                </a:pPr>
                <a:r>
                  <a:rPr lang="en-US" dirty="0" smtClean="0">
                    <a:solidFill>
                      <a:schemeClr val="dk1"/>
                    </a:solidFill>
                    <a:latin typeface="Calibri"/>
                    <a:ea typeface="Calibri"/>
                    <a:cs typeface="Calibri"/>
                    <a:sym typeface="Calibri"/>
                  </a:rPr>
                  <a:t>Key: </a:t>
                </a:r>
                <a:r>
                  <a:rPr lang="en-US" dirty="0" smtClean="0">
                    <a:solidFill>
                      <a:schemeClr val="dk1"/>
                    </a:solidFill>
                    <a:ea typeface="Calibri"/>
                    <a:cs typeface="Calibri"/>
                    <a:sym typeface="Calibri"/>
                  </a:rPr>
                  <a:t>id </a:t>
                </a:r>
                <a:r>
                  <a:rPr lang="en-US" dirty="0">
                    <a:solidFill>
                      <a:schemeClr val="dk1"/>
                    </a:solidFill>
                    <a:ea typeface="Calibri"/>
                    <a:cs typeface="Calibri"/>
                    <a:sym typeface="Calibri"/>
                  </a:rPr>
                  <a:t>of block </a:t>
                </a:r>
                <a:r>
                  <a:rPr lang="en-US" dirty="0" err="1" smtClean="0">
                    <a:solidFill>
                      <a:schemeClr val="dk1"/>
                    </a:solidFill>
                    <a:ea typeface="Calibri"/>
                    <a:cs typeface="Calibri"/>
                    <a:sym typeface="Calibri"/>
                  </a:rPr>
                  <a:t>b</a:t>
                </a:r>
                <a:r>
                  <a:rPr lang="en-US" baseline="-25000" dirty="0" err="1" smtClean="0">
                    <a:solidFill>
                      <a:schemeClr val="dk1"/>
                    </a:solidFill>
                    <a:ea typeface="Calibri"/>
                    <a:cs typeface="Calibri"/>
                    <a:sym typeface="Calibri"/>
                  </a:rPr>
                  <a:t>k</a:t>
                </a:r>
                <a:r>
                  <a:rPr lang="en-US" baseline="-25000" dirty="0" smtClean="0">
                    <a:solidFill>
                      <a:schemeClr val="dk1"/>
                    </a:solidFill>
                    <a:ea typeface="Calibri"/>
                    <a:cs typeface="Calibri"/>
                    <a:sym typeface="Calibri"/>
                  </a:rPr>
                  <a:t>, </a:t>
                </a:r>
                <a14:m>
                  <m:oMath xmlns:m="http://schemas.openxmlformats.org/officeDocument/2006/math">
                    <m:r>
                      <a:rPr lang="en-US" i="1" dirty="0" smtClean="0">
                        <a:solidFill>
                          <a:schemeClr val="dk1"/>
                        </a:solidFill>
                        <a:latin typeface="Cambria Math"/>
                        <a:ea typeface="Calibri"/>
                        <a:cs typeface="Calibri"/>
                        <a:sym typeface="Calibri"/>
                      </a:rPr>
                      <m:t>𝑘</m:t>
                    </m:r>
                  </m:oMath>
                </a14:m>
                <a:endParaRPr lang="en-US" i="1" dirty="0" smtClean="0">
                  <a:solidFill>
                    <a:schemeClr val="dk1"/>
                  </a:solidFill>
                  <a:latin typeface="Calibri"/>
                  <a:ea typeface="Calibri"/>
                  <a:cs typeface="Calibri"/>
                  <a:sym typeface="Calibri"/>
                </a:endParaRPr>
              </a:p>
              <a:p>
                <a:pPr indent="444500">
                  <a:buSzPct val="25000"/>
                </a:pPr>
                <a:r>
                  <a:rPr lang="en-US" i="0" u="none" strike="noStrike" cap="none" dirty="0" smtClean="0">
                    <a:solidFill>
                      <a:schemeClr val="dk1"/>
                    </a:solidFill>
                    <a:latin typeface="Calibri"/>
                    <a:ea typeface="Calibri"/>
                    <a:cs typeface="Calibri"/>
                    <a:sym typeface="Calibri"/>
                  </a:rPr>
                  <a:t>Value: </a:t>
                </a:r>
                <a:r>
                  <a:rPr lang="en-US" dirty="0" smtClean="0">
                    <a:solidFill>
                      <a:schemeClr val="dk1"/>
                    </a:solidFill>
                    <a:ea typeface="Calibri"/>
                    <a:cs typeface="Calibri"/>
                    <a:sym typeface="Calibri"/>
                  </a:rPr>
                  <a:t>list </a:t>
                </a:r>
                <a:r>
                  <a:rPr lang="en-US" dirty="0">
                    <a:solidFill>
                      <a:schemeClr val="dk1"/>
                    </a:solidFill>
                    <a:ea typeface="Calibri"/>
                    <a:cs typeface="Calibri"/>
                    <a:sym typeface="Calibri"/>
                  </a:rPr>
                  <a:t>of entity </a:t>
                </a:r>
                <a:r>
                  <a:rPr lang="en-US" dirty="0" smtClean="0">
                    <a:solidFill>
                      <a:schemeClr val="dk1"/>
                    </a:solidFill>
                    <a:ea typeface="Calibri"/>
                    <a:cs typeface="Calibri"/>
                    <a:sym typeface="Calibri"/>
                  </a:rPr>
                  <a:t>ids, </a:t>
                </a:r>
                <a14:m>
                  <m:oMath xmlns:m="http://schemas.openxmlformats.org/officeDocument/2006/math">
                    <m:sSub>
                      <m:sSubPr>
                        <m:ctrlPr>
                          <a:rPr lang="en-US" i="1" smtClean="0">
                            <a:solidFill>
                              <a:schemeClr val="dk1"/>
                            </a:solidFill>
                            <a:latin typeface="Cambria Math"/>
                            <a:sym typeface="Calibri"/>
                          </a:rPr>
                        </m:ctrlPr>
                      </m:sSubPr>
                      <m:e>
                        <m:r>
                          <a:rPr lang="en-US" b="0" i="1" smtClean="0">
                            <a:solidFill>
                              <a:schemeClr val="dk1"/>
                            </a:solidFill>
                            <a:latin typeface="Cambria Math"/>
                            <a:sym typeface="Calibri"/>
                          </a:rPr>
                          <m:t>𝑏</m:t>
                        </m:r>
                      </m:e>
                      <m:sub>
                        <m:r>
                          <a:rPr lang="en-US" b="0" i="1" smtClean="0">
                            <a:solidFill>
                              <a:schemeClr val="dk1"/>
                            </a:solidFill>
                            <a:latin typeface="Cambria Math"/>
                            <a:sym typeface="Calibri"/>
                          </a:rPr>
                          <m:t>𝑘</m:t>
                        </m:r>
                      </m:sub>
                    </m:sSub>
                    <m:r>
                      <a:rPr lang="en-US" b="0" i="1" smtClean="0">
                        <a:solidFill>
                          <a:schemeClr val="dk1"/>
                        </a:solidFill>
                        <a:latin typeface="Cambria Math"/>
                        <a:sym typeface="Calibri"/>
                      </a:rPr>
                      <m:t>={</m:t>
                    </m:r>
                    <m:r>
                      <a:rPr lang="en-US" b="0" i="1" smtClean="0">
                        <a:solidFill>
                          <a:schemeClr val="dk1"/>
                        </a:solidFill>
                        <a:latin typeface="Cambria Math"/>
                        <a:sym typeface="Calibri"/>
                      </a:rPr>
                      <m:t>𝑖</m:t>
                    </m:r>
                    <m:r>
                      <a:rPr lang="en-US" b="0" i="1" smtClean="0">
                        <a:solidFill>
                          <a:schemeClr val="dk1"/>
                        </a:solidFill>
                        <a:latin typeface="Cambria Math"/>
                        <a:sym typeface="Calibri"/>
                      </a:rPr>
                      <m:t>,</m:t>
                    </m:r>
                    <m:r>
                      <a:rPr lang="en-US" b="0" i="1" smtClean="0">
                        <a:solidFill>
                          <a:schemeClr val="dk1"/>
                        </a:solidFill>
                        <a:latin typeface="Cambria Math"/>
                        <a:sym typeface="Calibri"/>
                      </a:rPr>
                      <m:t>𝑗</m:t>
                    </m:r>
                    <m:r>
                      <a:rPr lang="en-US" b="0" i="1" smtClean="0">
                        <a:solidFill>
                          <a:schemeClr val="dk1"/>
                        </a:solidFill>
                        <a:latin typeface="Cambria Math"/>
                        <a:sym typeface="Calibri"/>
                      </a:rPr>
                      <m:t>,…,</m:t>
                    </m:r>
                    <m:r>
                      <a:rPr lang="en-US" b="0" i="1" smtClean="0">
                        <a:solidFill>
                          <a:schemeClr val="dk1"/>
                        </a:solidFill>
                        <a:latin typeface="Cambria Math"/>
                        <a:sym typeface="Calibri"/>
                      </a:rPr>
                      <m:t>𝑚</m:t>
                    </m:r>
                    <m:r>
                      <a:rPr lang="en-US" b="0" i="1" smtClean="0">
                        <a:solidFill>
                          <a:schemeClr val="dk1"/>
                        </a:solidFill>
                        <a:latin typeface="Cambria Math"/>
                        <a:sym typeface="Calibri"/>
                      </a:rPr>
                      <m:t>}</m:t>
                    </m:r>
                  </m:oMath>
                </a14:m>
                <a:r>
                  <a:rPr lang="en-US" i="1" u="none" strike="noStrike" cap="none" dirty="0" smtClean="0">
                    <a:solidFill>
                      <a:schemeClr val="dk1"/>
                    </a:solidFill>
                    <a:latin typeface="Calibri"/>
                    <a:ea typeface="Calibri"/>
                    <a:cs typeface="Calibri"/>
                    <a:sym typeface="Calibri"/>
                  </a:rPr>
                  <a:t/>
                </a:r>
                <a:br>
                  <a:rPr lang="en-US" i="1" u="none" strike="noStrike" cap="none" dirty="0" smtClean="0">
                    <a:solidFill>
                      <a:schemeClr val="dk1"/>
                    </a:solidFill>
                    <a:latin typeface="Calibri"/>
                    <a:ea typeface="Calibri"/>
                    <a:cs typeface="Calibri"/>
                    <a:sym typeface="Calibri"/>
                  </a:rPr>
                </a:br>
                <a:r>
                  <a:rPr lang="en-US" u="none" strike="noStrike" cap="none" dirty="0" smtClean="0">
                    <a:solidFill>
                      <a:schemeClr val="dk1"/>
                    </a:solidFill>
                    <a:latin typeface="Calibri"/>
                    <a:ea typeface="Calibri"/>
                    <a:cs typeface="Calibri"/>
                    <a:sym typeface="Calibri"/>
                  </a:rPr>
                  <a:t>2: </a:t>
                </a:r>
                <a:r>
                  <a:rPr lang="en-US" b="1" dirty="0" smtClean="0">
                    <a:solidFill>
                      <a:schemeClr val="dk1"/>
                    </a:solidFill>
                    <a:ea typeface="Calibri"/>
                    <a:cs typeface="Calibri"/>
                    <a:sym typeface="Calibri"/>
                  </a:rPr>
                  <a:t>Output</a:t>
                </a:r>
                <a:endParaRPr lang="en-US" b="1" i="0" u="none" strike="noStrike" cap="none" dirty="0" smtClean="0">
                  <a:solidFill>
                    <a:schemeClr val="dk1"/>
                  </a:solidFill>
                  <a:latin typeface="Calibri"/>
                  <a:ea typeface="Calibri"/>
                  <a:cs typeface="Calibri"/>
                  <a:sym typeface="Calibri"/>
                </a:endParaRPr>
              </a:p>
              <a:p>
                <a:pPr lvl="0" indent="444500">
                  <a:buSzPct val="25000"/>
                </a:pPr>
                <a:r>
                  <a:rPr lang="en-US" b="0" i="0" u="none" strike="noStrike" cap="none" baseline="0" dirty="0" smtClean="0">
                    <a:solidFill>
                      <a:schemeClr val="dk1"/>
                    </a:solidFill>
                    <a:latin typeface="Calibri"/>
                    <a:ea typeface="Calibri"/>
                    <a:cs typeface="Calibri"/>
                    <a:sym typeface="Calibri"/>
                  </a:rPr>
                  <a:t>Key: </a:t>
                </a:r>
                <a:r>
                  <a:rPr lang="en-US" dirty="0" smtClean="0">
                    <a:solidFill>
                      <a:schemeClr val="dk1"/>
                    </a:solidFill>
                    <a:ea typeface="Calibri"/>
                    <a:cs typeface="Calibri"/>
                    <a:sym typeface="Calibri"/>
                  </a:rPr>
                  <a:t>id </a:t>
                </a:r>
                <a:r>
                  <a:rPr lang="en-US" dirty="0">
                    <a:solidFill>
                      <a:schemeClr val="dk1"/>
                    </a:solidFill>
                    <a:ea typeface="Calibri"/>
                    <a:cs typeface="Calibri"/>
                    <a:sym typeface="Calibri"/>
                  </a:rPr>
                  <a:t>of entity </a:t>
                </a:r>
                <a:r>
                  <a:rPr lang="en-US" dirty="0" err="1" smtClean="0">
                    <a:solidFill>
                      <a:schemeClr val="dk1"/>
                    </a:solidFill>
                    <a:ea typeface="Calibri"/>
                    <a:cs typeface="Calibri"/>
                    <a:sym typeface="Calibri"/>
                  </a:rPr>
                  <a:t>e</a:t>
                </a:r>
                <a:r>
                  <a:rPr lang="en-US" baseline="-25000" dirty="0" err="1" smtClean="0">
                    <a:solidFill>
                      <a:schemeClr val="dk1"/>
                    </a:solidFill>
                    <a:ea typeface="Calibri"/>
                    <a:cs typeface="Calibri"/>
                    <a:sym typeface="Calibri"/>
                  </a:rPr>
                  <a:t>i</a:t>
                </a:r>
                <a:r>
                  <a:rPr lang="en-US" dirty="0" smtClean="0">
                    <a:solidFill>
                      <a:schemeClr val="dk1"/>
                    </a:solidFill>
                    <a:ea typeface="Calibri"/>
                    <a:cs typeface="Calibri"/>
                    <a:sym typeface="Calibri"/>
                  </a:rPr>
                  <a:t>, </a:t>
                </a:r>
                <a14:m>
                  <m:oMath xmlns:m="http://schemas.openxmlformats.org/officeDocument/2006/math">
                    <m:r>
                      <a:rPr lang="en-US" i="1" dirty="0">
                        <a:solidFill>
                          <a:schemeClr val="dk1"/>
                        </a:solidFill>
                        <a:latin typeface="Cambria Math"/>
                        <a:ea typeface="Calibri"/>
                        <a:cs typeface="Calibri"/>
                        <a:sym typeface="Calibri"/>
                      </a:rPr>
                      <m:t>𝑖</m:t>
                    </m:r>
                  </m:oMath>
                </a14:m>
                <a:endParaRPr lang="en-US" b="0" i="1" u="none" strike="noStrike" cap="none" baseline="0" dirty="0" smtClean="0">
                  <a:solidFill>
                    <a:schemeClr val="dk1"/>
                  </a:solidFill>
                  <a:latin typeface="Calibri"/>
                  <a:ea typeface="Calibri"/>
                  <a:cs typeface="Calibri"/>
                  <a:sym typeface="Calibri"/>
                </a:endParaRPr>
              </a:p>
              <a:p>
                <a:pPr indent="444500">
                  <a:buSzPct val="25000"/>
                </a:pPr>
                <a:r>
                  <a:rPr lang="en-US" b="0" i="0" u="none" strike="noStrike" cap="none" baseline="0" dirty="0" smtClean="0">
                    <a:solidFill>
                      <a:schemeClr val="dk1"/>
                    </a:solidFill>
                    <a:latin typeface="Calibri"/>
                    <a:ea typeface="Calibri"/>
                    <a:cs typeface="Calibri"/>
                    <a:sym typeface="Calibri"/>
                  </a:rPr>
                  <a:t>Value:</a:t>
                </a:r>
                <a:r>
                  <a:rPr lang="en-US" i="1" dirty="0" smtClean="0"/>
                  <a:t> </a:t>
                </a:r>
                <a:r>
                  <a:rPr lang="en-US" dirty="0" smtClean="0">
                    <a:solidFill>
                      <a:schemeClr val="dk1"/>
                    </a:solidFill>
                    <a:ea typeface="Calibri"/>
                    <a:cs typeface="Calibri"/>
                    <a:sym typeface="Calibri"/>
                  </a:rPr>
                  <a:t>block id and cardinality, </a:t>
                </a:r>
                <a14:m>
                  <m:oMath xmlns:m="http://schemas.openxmlformats.org/officeDocument/2006/math">
                    <m:r>
                      <a:rPr lang="en-US" i="1" dirty="0">
                        <a:solidFill>
                          <a:schemeClr val="dk1"/>
                        </a:solidFill>
                        <a:latin typeface="Cambria Math"/>
                        <a:ea typeface="Calibri"/>
                        <a:cs typeface="Calibri"/>
                        <a:sym typeface="Calibri"/>
                      </a:rPr>
                      <m:t>𝑘</m:t>
                    </m:r>
                    <m:r>
                      <a:rPr lang="en-US" i="1" dirty="0">
                        <a:solidFill>
                          <a:schemeClr val="dk1"/>
                        </a:solidFill>
                        <a:latin typeface="Cambria Math"/>
                        <a:ea typeface="Calibri"/>
                        <a:cs typeface="Calibri"/>
                        <a:sym typeface="Calibri"/>
                      </a:rPr>
                      <m:t>.||</m:t>
                    </m:r>
                    <m:r>
                      <a:rPr lang="en-US" i="1" dirty="0">
                        <a:latin typeface="Cambria Math"/>
                      </a:rPr>
                      <m:t>𝑏</m:t>
                    </m:r>
                    <m:r>
                      <a:rPr lang="en-US" i="1" baseline="-25000" dirty="0" err="1">
                        <a:latin typeface="Cambria Math"/>
                      </a:rPr>
                      <m:t>𝑘</m:t>
                    </m:r>
                    <m:r>
                      <a:rPr lang="en-US" i="1" dirty="0">
                        <a:latin typeface="Cambria Math"/>
                      </a:rPr>
                      <m:t>||</m:t>
                    </m:r>
                  </m:oMath>
                </a14:m>
                <a:endParaRPr lang="en-US" baseline="-25000" dirty="0" smtClean="0">
                  <a:solidFill>
                    <a:schemeClr val="dk1"/>
                  </a:solidFill>
                  <a:ea typeface="Calibri"/>
                  <a:cs typeface="Calibri"/>
                  <a:sym typeface="Calibri"/>
                </a:endParaRPr>
              </a:p>
              <a:p>
                <a:pPr>
                  <a:buSzPct val="25000"/>
                </a:pPr>
                <a:r>
                  <a:rPr lang="en-US" dirty="0">
                    <a:solidFill>
                      <a:schemeClr val="dk1"/>
                    </a:solidFill>
                    <a:ea typeface="Calibri"/>
                    <a:cs typeface="Calibri"/>
                    <a:sym typeface="Calibri"/>
                  </a:rPr>
                  <a:t>3: compute </a:t>
                </a:r>
                <a:r>
                  <a:rPr lang="en-US" dirty="0" smtClean="0">
                    <a:solidFill>
                      <a:schemeClr val="dk1"/>
                    </a:solidFill>
                    <a:ea typeface="Calibri"/>
                    <a:cs typeface="Calibri"/>
                    <a:sym typeface="Calibri"/>
                  </a:rPr>
                  <a:t>comparisons in block, </a:t>
                </a:r>
                <a14:m>
                  <m:oMath xmlns:m="http://schemas.openxmlformats.org/officeDocument/2006/math">
                    <m:r>
                      <a:rPr lang="en-US" i="1" dirty="0">
                        <a:latin typeface="Cambria Math"/>
                        <a:sym typeface="Calibri"/>
                      </a:rPr>
                      <m:t>||</m:t>
                    </m:r>
                    <m:r>
                      <a:rPr lang="en-US" i="1" dirty="0">
                        <a:latin typeface="Cambria Math"/>
                      </a:rPr>
                      <m:t>𝑏</m:t>
                    </m:r>
                    <m:r>
                      <a:rPr lang="en-US" i="1" baseline="-25000" dirty="0" err="1">
                        <a:latin typeface="Cambria Math"/>
                      </a:rPr>
                      <m:t>𝑘</m:t>
                    </m:r>
                    <m:r>
                      <a:rPr lang="en-US" i="1" dirty="0">
                        <a:latin typeface="Cambria Math"/>
                      </a:rPr>
                      <m:t>||</m:t>
                    </m:r>
                  </m:oMath>
                </a14:m>
                <a:endParaRPr lang="en-US" dirty="0">
                  <a:solidFill>
                    <a:schemeClr val="dk1"/>
                  </a:solidFill>
                  <a:latin typeface="Calibri"/>
                  <a:ea typeface="Calibri"/>
                  <a:cs typeface="Calibri"/>
                  <a:sym typeface="Calibri"/>
                </a:endParaRPr>
              </a:p>
              <a:p>
                <a:pPr>
                  <a:buSzPct val="25000"/>
                </a:pPr>
                <a:r>
                  <a:rPr lang="en-US" dirty="0" smtClean="0">
                    <a:solidFill>
                      <a:schemeClr val="dk1"/>
                    </a:solidFill>
                    <a:latin typeface="Calibri"/>
                    <a:ea typeface="Calibri"/>
                    <a:cs typeface="Calibri"/>
                    <a:sym typeface="Calibri"/>
                  </a:rPr>
                  <a:t>4: for each </a:t>
                </a:r>
                <a14:m>
                  <m:oMath xmlns:m="http://schemas.openxmlformats.org/officeDocument/2006/math">
                    <m:r>
                      <a:rPr lang="en-US" i="1" dirty="0" smtClean="0">
                        <a:solidFill>
                          <a:schemeClr val="dk1"/>
                        </a:solidFill>
                        <a:latin typeface="Cambria Math"/>
                        <a:sym typeface="Calibri"/>
                      </a:rPr>
                      <m:t>𝑖</m:t>
                    </m:r>
                    <m:r>
                      <a:rPr lang="en-US" i="1" dirty="0" smtClean="0">
                        <a:solidFill>
                          <a:schemeClr val="dk1"/>
                        </a:solidFill>
                        <a:latin typeface="Cambria Math"/>
                        <a:ea typeface="Cambria Math"/>
                        <a:sym typeface="Calibri"/>
                      </a:rPr>
                      <m:t>∈</m:t>
                    </m:r>
                    <m:sSub>
                      <m:sSubPr>
                        <m:ctrlPr>
                          <a:rPr lang="en-US" i="1" dirty="0" smtClean="0">
                            <a:solidFill>
                              <a:schemeClr val="dk1"/>
                            </a:solidFill>
                            <a:latin typeface="Cambria Math"/>
                            <a:ea typeface="Cambria Math"/>
                            <a:sym typeface="Calibri"/>
                          </a:rPr>
                        </m:ctrlPr>
                      </m:sSubPr>
                      <m:e>
                        <m:r>
                          <a:rPr lang="en-US" b="0" i="1" dirty="0" smtClean="0">
                            <a:solidFill>
                              <a:schemeClr val="dk1"/>
                            </a:solidFill>
                            <a:latin typeface="Cambria Math"/>
                            <a:ea typeface="Cambria Math"/>
                            <a:sym typeface="Calibri"/>
                          </a:rPr>
                          <m:t>𝑏</m:t>
                        </m:r>
                      </m:e>
                      <m:sub>
                        <m:r>
                          <a:rPr lang="en-US" b="0" i="1" dirty="0" smtClean="0">
                            <a:solidFill>
                              <a:schemeClr val="dk1"/>
                            </a:solidFill>
                            <a:latin typeface="Cambria Math"/>
                            <a:ea typeface="Cambria Math"/>
                            <a:sym typeface="Calibri"/>
                          </a:rPr>
                          <m:t>𝑘</m:t>
                        </m:r>
                      </m:sub>
                    </m:sSub>
                  </m:oMath>
                </a14:m>
                <a:r>
                  <a:rPr lang="en-US" dirty="0" smtClean="0">
                    <a:solidFill>
                      <a:schemeClr val="dk1"/>
                    </a:solidFill>
                    <a:latin typeface="Calibri"/>
                    <a:ea typeface="Calibri"/>
                    <a:cs typeface="Calibri"/>
                    <a:sym typeface="Calibri"/>
                  </a:rPr>
                  <a:t> loop</a:t>
                </a:r>
              </a:p>
              <a:p>
                <a:pPr>
                  <a:buSzPct val="25000"/>
                </a:pPr>
                <a:r>
                  <a:rPr lang="en-US" dirty="0">
                    <a:solidFill>
                      <a:schemeClr val="dk1"/>
                    </a:solidFill>
                    <a:latin typeface="Calibri"/>
                    <a:ea typeface="Calibri"/>
                    <a:cs typeface="Calibri"/>
                    <a:sym typeface="Calibri"/>
                  </a:rPr>
                  <a:t>5</a:t>
                </a:r>
                <a:r>
                  <a:rPr lang="en-US" dirty="0" smtClean="0">
                    <a:solidFill>
                      <a:schemeClr val="dk1"/>
                    </a:solidFill>
                    <a:latin typeface="Calibri"/>
                    <a:ea typeface="Calibri"/>
                    <a:cs typeface="Calibri"/>
                    <a:sym typeface="Calibri"/>
                  </a:rPr>
                  <a:t>:	emit(</a:t>
                </a:r>
                <a14:m>
                  <m:oMath xmlns:m="http://schemas.openxmlformats.org/officeDocument/2006/math">
                    <m:r>
                      <a:rPr lang="en-US" b="0" i="0" smtClean="0">
                        <a:solidFill>
                          <a:schemeClr val="dk1"/>
                        </a:solidFill>
                        <a:latin typeface="Cambria Math"/>
                        <a:sym typeface="Calibri"/>
                      </a:rPr>
                      <m:t> </m:t>
                    </m:r>
                    <m:r>
                      <a:rPr lang="en-US" i="1">
                        <a:solidFill>
                          <a:schemeClr val="dk1"/>
                        </a:solidFill>
                        <a:latin typeface="Cambria Math"/>
                        <a:sym typeface="Calibri"/>
                      </a:rPr>
                      <m:t>𝑖</m:t>
                    </m:r>
                    <m:r>
                      <a:rPr lang="en-US" i="1">
                        <a:solidFill>
                          <a:schemeClr val="dk1"/>
                        </a:solidFill>
                        <a:latin typeface="Cambria Math"/>
                        <a:sym typeface="Calibri"/>
                      </a:rPr>
                      <m:t> </m:t>
                    </m:r>
                  </m:oMath>
                </a14:m>
                <a:r>
                  <a:rPr lang="en-US" dirty="0">
                    <a:solidFill>
                      <a:schemeClr val="dk1"/>
                    </a:solidFill>
                    <a:ea typeface="Calibri"/>
                    <a:cs typeface="Calibri"/>
                    <a:sym typeface="Calibri"/>
                  </a:rPr>
                  <a:t>, </a:t>
                </a:r>
                <a14:m>
                  <m:oMath xmlns:m="http://schemas.openxmlformats.org/officeDocument/2006/math">
                    <m:r>
                      <a:rPr lang="en-US" i="1" dirty="0">
                        <a:solidFill>
                          <a:schemeClr val="dk1"/>
                        </a:solidFill>
                        <a:latin typeface="Cambria Math"/>
                        <a:ea typeface="Calibri"/>
                        <a:cs typeface="Calibri"/>
                        <a:sym typeface="Calibri"/>
                      </a:rPr>
                      <m:t>𝑘</m:t>
                    </m:r>
                    <m:r>
                      <a:rPr lang="en-US" b="0" i="1" dirty="0" smtClean="0">
                        <a:solidFill>
                          <a:schemeClr val="dk1"/>
                        </a:solidFill>
                        <a:latin typeface="Cambria Math"/>
                        <a:ea typeface="Calibri"/>
                        <a:cs typeface="Calibri"/>
                        <a:sym typeface="Calibri"/>
                      </a:rPr>
                      <m:t>.</m:t>
                    </m:r>
                    <m:r>
                      <a:rPr lang="en-US" i="1" dirty="0">
                        <a:latin typeface="Cambria Math"/>
                        <a:sym typeface="Calibri"/>
                      </a:rPr>
                      <m:t>||</m:t>
                    </m:r>
                    <m:r>
                      <a:rPr lang="en-US" i="1" dirty="0">
                        <a:latin typeface="Cambria Math"/>
                      </a:rPr>
                      <m:t>𝑏</m:t>
                    </m:r>
                    <m:r>
                      <a:rPr lang="en-US" i="1" baseline="-25000" dirty="0" err="1">
                        <a:latin typeface="Cambria Math"/>
                      </a:rPr>
                      <m:t>𝑘</m:t>
                    </m:r>
                    <m:r>
                      <a:rPr lang="en-US" i="1" dirty="0">
                        <a:latin typeface="Cambria Math"/>
                      </a:rPr>
                      <m:t>||</m:t>
                    </m:r>
                  </m:oMath>
                </a14:m>
                <a:r>
                  <a:rPr lang="en-US" dirty="0" smtClean="0"/>
                  <a:t> );</a:t>
                </a:r>
              </a:p>
              <a:p>
                <a:pPr>
                  <a:buSzPct val="25000"/>
                </a:pPr>
                <a:r>
                  <a:rPr lang="en-US" dirty="0">
                    <a:solidFill>
                      <a:schemeClr val="dk1"/>
                    </a:solidFill>
                    <a:latin typeface="Calibri"/>
                    <a:ea typeface="Calibri"/>
                    <a:cs typeface="Calibri"/>
                    <a:sym typeface="Calibri"/>
                  </a:rPr>
                  <a:t>6</a:t>
                </a:r>
                <a:r>
                  <a:rPr lang="en-US" dirty="0" smtClean="0">
                    <a:solidFill>
                      <a:schemeClr val="dk1"/>
                    </a:solidFill>
                    <a:latin typeface="Calibri"/>
                    <a:ea typeface="Calibri"/>
                    <a:cs typeface="Calibri"/>
                    <a:sym typeface="Calibri"/>
                  </a:rPr>
                  <a:t>: end loop</a:t>
                </a:r>
                <a:endParaRPr lang="en-US" dirty="0">
                  <a:solidFill>
                    <a:schemeClr val="dk1"/>
                  </a:solidFill>
                  <a:latin typeface="Calibri"/>
                  <a:ea typeface="Calibri"/>
                  <a:cs typeface="Calibri"/>
                  <a:sym typeface="Calibri"/>
                </a:endParaRPr>
              </a:p>
              <a:p>
                <a:pPr indent="444500">
                  <a:buSzPct val="25000"/>
                </a:pPr>
                <a:endParaRPr b="0" i="1" u="none" strike="noStrike" cap="none" dirty="0">
                  <a:solidFill>
                    <a:schemeClr val="dk1"/>
                  </a:solidFill>
                  <a:latin typeface="Calibri"/>
                  <a:ea typeface="Calibri"/>
                  <a:cs typeface="Calibri"/>
                  <a:sym typeface="Calibri"/>
                </a:endParaRPr>
              </a:p>
            </p:txBody>
          </p:sp>
        </mc:Choice>
        <mc:Fallback xmlns="">
          <p:sp>
            <p:nvSpPr>
              <p:cNvPr id="8" name="Shape 293"/>
              <p:cNvSpPr txBox="1">
                <a:spLocks noRot="1" noChangeAspect="1" noMove="1" noResize="1" noEditPoints="1" noAdjustHandles="1" noChangeArrowheads="1" noChangeShapeType="1" noTextEdit="1"/>
              </p:cNvSpPr>
              <p:nvPr/>
            </p:nvSpPr>
            <p:spPr>
              <a:xfrm>
                <a:off x="76131" y="1988841"/>
                <a:ext cx="4361783" cy="1754400"/>
              </a:xfrm>
              <a:prstGeom prst="rect">
                <a:avLst/>
              </a:prstGeom>
              <a:blipFill rotWithShape="0">
                <a:blip r:embed="rId2"/>
                <a:stretch>
                  <a:fillRect l="-1117" t="-1736" b="-67014"/>
                </a:stretch>
              </a:blipFill>
              <a:ln>
                <a:no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738196" y="1988841"/>
                <a:ext cx="4359227" cy="2585323"/>
              </a:xfrm>
              <a:prstGeom prst="rect">
                <a:avLst/>
              </a:prstGeom>
              <a:noFill/>
            </p:spPr>
            <p:txBody>
              <a:bodyPr wrap="square" rtlCol="0">
                <a:spAutoFit/>
              </a:bodyPr>
              <a:lstStyle/>
              <a:p>
                <a:pPr lvl="0">
                  <a:buSzPct val="25000"/>
                </a:pPr>
                <a:r>
                  <a:rPr lang="en-US" dirty="0" smtClean="0">
                    <a:solidFill>
                      <a:schemeClr val="dk1"/>
                    </a:solidFill>
                    <a:ea typeface="Calibri"/>
                    <a:cs typeface="Calibri"/>
                    <a:sym typeface="Calibri"/>
                  </a:rPr>
                  <a:t>1: </a:t>
                </a:r>
                <a:r>
                  <a:rPr lang="en-US" b="1" dirty="0">
                    <a:solidFill>
                      <a:schemeClr val="dk1"/>
                    </a:solidFill>
                    <a:ea typeface="Calibri"/>
                    <a:cs typeface="Calibri"/>
                    <a:sym typeface="Calibri"/>
                  </a:rPr>
                  <a:t>Input </a:t>
                </a:r>
              </a:p>
              <a:p>
                <a:pPr lvl="0" indent="444500">
                  <a:buSzPct val="25000"/>
                </a:pPr>
                <a:r>
                  <a:rPr lang="en-US" dirty="0">
                    <a:solidFill>
                      <a:schemeClr val="dk1"/>
                    </a:solidFill>
                    <a:ea typeface="Calibri"/>
                    <a:cs typeface="Calibri"/>
                    <a:sym typeface="Calibri"/>
                  </a:rPr>
                  <a:t>Key: id of entity </a:t>
                </a:r>
                <a:r>
                  <a:rPr lang="en-US" dirty="0" err="1">
                    <a:solidFill>
                      <a:schemeClr val="dk1"/>
                    </a:solidFill>
                    <a:ea typeface="Calibri"/>
                    <a:cs typeface="Calibri"/>
                    <a:sym typeface="Calibri"/>
                  </a:rPr>
                  <a:t>e</a:t>
                </a:r>
                <a:r>
                  <a:rPr lang="en-US" baseline="-25000" dirty="0" err="1">
                    <a:solidFill>
                      <a:schemeClr val="dk1"/>
                    </a:solidFill>
                    <a:ea typeface="Calibri"/>
                    <a:cs typeface="Calibri"/>
                    <a:sym typeface="Calibri"/>
                  </a:rPr>
                  <a:t>i</a:t>
                </a:r>
                <a:r>
                  <a:rPr lang="en-US" dirty="0">
                    <a:solidFill>
                      <a:schemeClr val="dk1"/>
                    </a:solidFill>
                    <a:ea typeface="Calibri"/>
                    <a:cs typeface="Calibri"/>
                    <a:sym typeface="Calibri"/>
                  </a:rPr>
                  <a:t>, </a:t>
                </a:r>
                <a14:m>
                  <m:oMath xmlns:m="http://schemas.openxmlformats.org/officeDocument/2006/math">
                    <m:r>
                      <a:rPr lang="en-US" i="1" dirty="0">
                        <a:solidFill>
                          <a:schemeClr val="dk1"/>
                        </a:solidFill>
                        <a:latin typeface="Cambria Math"/>
                        <a:ea typeface="Calibri"/>
                        <a:cs typeface="Calibri"/>
                        <a:sym typeface="Calibri"/>
                      </a:rPr>
                      <m:t>𝑖</m:t>
                    </m:r>
                  </m:oMath>
                </a14:m>
                <a:endParaRPr lang="en-US" i="1" dirty="0">
                  <a:solidFill>
                    <a:schemeClr val="dk1"/>
                  </a:solidFill>
                  <a:ea typeface="Calibri"/>
                  <a:cs typeface="Calibri"/>
                  <a:sym typeface="Calibri"/>
                </a:endParaRPr>
              </a:p>
              <a:p>
                <a:pPr indent="444500">
                  <a:buSzPct val="25000"/>
                </a:pPr>
                <a:r>
                  <a:rPr lang="en-US" dirty="0">
                    <a:solidFill>
                      <a:schemeClr val="dk1"/>
                    </a:solidFill>
                    <a:ea typeface="Calibri"/>
                    <a:cs typeface="Calibri"/>
                    <a:sym typeface="Calibri"/>
                  </a:rPr>
                  <a:t>Value: list of </a:t>
                </a:r>
                <a:r>
                  <a:rPr lang="en-US" dirty="0" smtClean="0">
                    <a:solidFill>
                      <a:schemeClr val="dk1"/>
                    </a:solidFill>
                    <a:ea typeface="Calibri"/>
                    <a:cs typeface="Calibri"/>
                    <a:sym typeface="Calibri"/>
                  </a:rPr>
                  <a:t>pairs &lt; </a:t>
                </a:r>
                <a14:m>
                  <m:oMath xmlns:m="http://schemas.openxmlformats.org/officeDocument/2006/math">
                    <m:r>
                      <a:rPr lang="en-US" i="1" dirty="0">
                        <a:solidFill>
                          <a:schemeClr val="dk1"/>
                        </a:solidFill>
                        <a:latin typeface="Cambria Math"/>
                        <a:ea typeface="Calibri"/>
                        <a:cs typeface="Calibri"/>
                        <a:sym typeface="Calibri"/>
                      </a:rPr>
                      <m:t>𝑘</m:t>
                    </m:r>
                    <m:r>
                      <a:rPr lang="en-US" i="1" dirty="0">
                        <a:solidFill>
                          <a:schemeClr val="dk1"/>
                        </a:solidFill>
                        <a:latin typeface="Cambria Math"/>
                        <a:ea typeface="Calibri"/>
                        <a:cs typeface="Calibri"/>
                        <a:sym typeface="Calibri"/>
                      </a:rPr>
                      <m:t>.||</m:t>
                    </m:r>
                    <m:r>
                      <a:rPr lang="en-US" i="1" dirty="0">
                        <a:latin typeface="Cambria Math"/>
                      </a:rPr>
                      <m:t>𝑏</m:t>
                    </m:r>
                    <m:r>
                      <a:rPr lang="en-US" i="1" baseline="-25000" dirty="0" err="1">
                        <a:latin typeface="Cambria Math"/>
                      </a:rPr>
                      <m:t>𝑘</m:t>
                    </m:r>
                    <m:r>
                      <a:rPr lang="en-US" i="1" dirty="0">
                        <a:latin typeface="Cambria Math"/>
                      </a:rPr>
                      <m:t>||</m:t>
                    </m:r>
                  </m:oMath>
                </a14:m>
                <a:r>
                  <a:rPr lang="en-US" dirty="0" smtClean="0">
                    <a:solidFill>
                      <a:schemeClr val="dk1"/>
                    </a:solidFill>
                    <a:ea typeface="Calibri"/>
                    <a:cs typeface="Calibri"/>
                    <a:sym typeface="Calibri"/>
                  </a:rPr>
                  <a:t> &gt;, </a:t>
                </a:r>
                <a14:m>
                  <m:oMath xmlns:m="http://schemas.openxmlformats.org/officeDocument/2006/math">
                    <m:r>
                      <a:rPr lang="en-US" i="1" dirty="0" smtClean="0">
                        <a:solidFill>
                          <a:schemeClr val="dk1"/>
                        </a:solidFill>
                        <a:latin typeface="Cambria Math"/>
                        <a:ea typeface="Calibri"/>
                        <a:cs typeface="Calibri"/>
                        <a:sym typeface="Calibri"/>
                      </a:rPr>
                      <m:t>𝑉</m:t>
                    </m:r>
                  </m:oMath>
                </a14:m>
                <a:r>
                  <a:rPr lang="en-US" i="1" dirty="0">
                    <a:solidFill>
                      <a:schemeClr val="dk1"/>
                    </a:solidFill>
                    <a:ea typeface="Calibri"/>
                    <a:cs typeface="Calibri"/>
                    <a:sym typeface="Calibri"/>
                  </a:rPr>
                  <a:t/>
                </a:r>
                <a:br>
                  <a:rPr lang="en-US" i="1" dirty="0">
                    <a:solidFill>
                      <a:schemeClr val="dk1"/>
                    </a:solidFill>
                    <a:ea typeface="Calibri"/>
                    <a:cs typeface="Calibri"/>
                    <a:sym typeface="Calibri"/>
                  </a:rPr>
                </a:br>
                <a:r>
                  <a:rPr lang="en-US" dirty="0">
                    <a:solidFill>
                      <a:schemeClr val="dk1"/>
                    </a:solidFill>
                    <a:ea typeface="Calibri"/>
                    <a:cs typeface="Calibri"/>
                    <a:sym typeface="Calibri"/>
                  </a:rPr>
                  <a:t>2: </a:t>
                </a:r>
                <a:r>
                  <a:rPr lang="en-US" b="1" dirty="0">
                    <a:solidFill>
                      <a:schemeClr val="dk1"/>
                    </a:solidFill>
                    <a:ea typeface="Calibri"/>
                    <a:cs typeface="Calibri"/>
                    <a:sym typeface="Calibri"/>
                  </a:rPr>
                  <a:t>Output</a:t>
                </a:r>
              </a:p>
              <a:p>
                <a:pPr lvl="0" indent="444500">
                  <a:buSzPct val="25000"/>
                </a:pPr>
                <a:r>
                  <a:rPr lang="en-US" dirty="0">
                    <a:solidFill>
                      <a:schemeClr val="dk1"/>
                    </a:solidFill>
                    <a:ea typeface="Calibri"/>
                    <a:cs typeface="Calibri"/>
                    <a:sym typeface="Calibri"/>
                  </a:rPr>
                  <a:t>Key: id of entity </a:t>
                </a:r>
                <a:r>
                  <a:rPr lang="en-US" dirty="0" err="1">
                    <a:solidFill>
                      <a:schemeClr val="dk1"/>
                    </a:solidFill>
                    <a:ea typeface="Calibri"/>
                    <a:cs typeface="Calibri"/>
                    <a:sym typeface="Calibri"/>
                  </a:rPr>
                  <a:t>e</a:t>
                </a:r>
                <a:r>
                  <a:rPr lang="en-US" baseline="-25000" dirty="0" err="1">
                    <a:solidFill>
                      <a:schemeClr val="dk1"/>
                    </a:solidFill>
                    <a:ea typeface="Calibri"/>
                    <a:cs typeface="Calibri"/>
                    <a:sym typeface="Calibri"/>
                  </a:rPr>
                  <a:t>i</a:t>
                </a:r>
                <a:r>
                  <a:rPr lang="en-US" dirty="0">
                    <a:solidFill>
                      <a:schemeClr val="dk1"/>
                    </a:solidFill>
                    <a:ea typeface="Calibri"/>
                    <a:cs typeface="Calibri"/>
                    <a:sym typeface="Calibri"/>
                  </a:rPr>
                  <a:t>, </a:t>
                </a:r>
                <a14:m>
                  <m:oMath xmlns:m="http://schemas.openxmlformats.org/officeDocument/2006/math">
                    <m:r>
                      <a:rPr lang="en-US" i="1" dirty="0">
                        <a:solidFill>
                          <a:schemeClr val="dk1"/>
                        </a:solidFill>
                        <a:latin typeface="Cambria Math"/>
                        <a:ea typeface="Calibri"/>
                        <a:cs typeface="Calibri"/>
                        <a:sym typeface="Calibri"/>
                      </a:rPr>
                      <m:t>𝑖</m:t>
                    </m:r>
                  </m:oMath>
                </a14:m>
                <a:endParaRPr lang="en-US" i="1" dirty="0">
                  <a:solidFill>
                    <a:schemeClr val="dk1"/>
                  </a:solidFill>
                  <a:ea typeface="Calibri"/>
                  <a:cs typeface="Calibri"/>
                  <a:sym typeface="Calibri"/>
                </a:endParaRPr>
              </a:p>
              <a:p>
                <a:pPr lvl="0" indent="444500">
                  <a:buSzPct val="25000"/>
                </a:pPr>
                <a:r>
                  <a:rPr lang="en-US" dirty="0">
                    <a:solidFill>
                      <a:schemeClr val="dk1"/>
                    </a:solidFill>
                    <a:ea typeface="Calibri"/>
                    <a:cs typeface="Calibri"/>
                    <a:sym typeface="Calibri"/>
                  </a:rPr>
                  <a:t>Value:</a:t>
                </a:r>
                <a:r>
                  <a:rPr lang="en-US" i="1" dirty="0"/>
                  <a:t> </a:t>
                </a:r>
                <a:r>
                  <a:rPr lang="en-US" dirty="0">
                    <a:solidFill>
                      <a:schemeClr val="dk1"/>
                    </a:solidFill>
                    <a:ea typeface="Calibri"/>
                    <a:cs typeface="Calibri"/>
                    <a:sym typeface="Calibri"/>
                  </a:rPr>
                  <a:t>list of top-N blocks in </a:t>
                </a:r>
                <a14:m>
                  <m:oMath xmlns:m="http://schemas.openxmlformats.org/officeDocument/2006/math">
                    <m:sSub>
                      <m:sSubPr>
                        <m:ctrlPr>
                          <a:rPr lang="en-US" i="1" dirty="0">
                            <a:solidFill>
                              <a:schemeClr val="dk1"/>
                            </a:solidFill>
                            <a:latin typeface="Cambria Math"/>
                            <a:sym typeface="Calibri"/>
                          </a:rPr>
                        </m:ctrlPr>
                      </m:sSubPr>
                      <m:e>
                        <m:r>
                          <a:rPr lang="en-US" i="1" dirty="0">
                            <a:solidFill>
                              <a:schemeClr val="dk1"/>
                            </a:solidFill>
                            <a:latin typeface="Cambria Math"/>
                            <a:sym typeface="Calibri"/>
                          </a:rPr>
                          <m:t>𝐵</m:t>
                        </m:r>
                      </m:e>
                      <m:sub>
                        <m:r>
                          <a:rPr lang="en-US" i="1" dirty="0">
                            <a:solidFill>
                              <a:schemeClr val="dk1"/>
                            </a:solidFill>
                            <a:latin typeface="Cambria Math"/>
                            <a:sym typeface="Calibri"/>
                          </a:rPr>
                          <m:t>𝑖</m:t>
                        </m:r>
                      </m:sub>
                    </m:sSub>
                  </m:oMath>
                </a14:m>
                <a:r>
                  <a:rPr lang="en-US" i="1" dirty="0">
                    <a:solidFill>
                      <a:schemeClr val="dk1"/>
                    </a:solidFill>
                    <a:ea typeface="Calibri"/>
                    <a:cs typeface="Calibri"/>
                    <a:sym typeface="Calibri"/>
                  </a:rPr>
                  <a:t>, </a:t>
                </a:r>
                <a14:m>
                  <m:oMath xmlns:m="http://schemas.openxmlformats.org/officeDocument/2006/math">
                    <m:sSub>
                      <m:sSubPr>
                        <m:ctrlPr>
                          <a:rPr lang="en-US" i="1" dirty="0">
                            <a:solidFill>
                              <a:schemeClr val="dk1"/>
                            </a:solidFill>
                            <a:latin typeface="Cambria Math"/>
                            <a:sym typeface="Calibri"/>
                          </a:rPr>
                        </m:ctrlPr>
                      </m:sSubPr>
                      <m:e>
                        <m:r>
                          <a:rPr lang="en-US" i="1" dirty="0">
                            <a:solidFill>
                              <a:schemeClr val="dk1"/>
                            </a:solidFill>
                            <a:latin typeface="Cambria Math"/>
                            <a:sym typeface="Calibri"/>
                          </a:rPr>
                          <m:t>𝐵</m:t>
                        </m:r>
                        <m:r>
                          <a:rPr lang="en-US" i="1" dirty="0">
                            <a:solidFill>
                              <a:schemeClr val="dk1"/>
                            </a:solidFill>
                            <a:latin typeface="Cambria Math"/>
                            <a:sym typeface="Calibri"/>
                          </a:rPr>
                          <m:t>′</m:t>
                        </m:r>
                      </m:e>
                      <m:sub>
                        <m:r>
                          <a:rPr lang="en-US" i="1" dirty="0">
                            <a:solidFill>
                              <a:schemeClr val="dk1"/>
                            </a:solidFill>
                            <a:latin typeface="Cambria Math"/>
                            <a:sym typeface="Calibri"/>
                          </a:rPr>
                          <m:t>𝑖</m:t>
                        </m:r>
                      </m:sub>
                    </m:sSub>
                  </m:oMath>
                </a14:m>
                <a:endParaRPr lang="en-US" i="1" dirty="0" smtClean="0">
                  <a:solidFill>
                    <a:schemeClr val="dk1"/>
                  </a:solidFill>
                  <a:ea typeface="Calibri"/>
                  <a:cs typeface="Calibri"/>
                  <a:sym typeface="Calibri"/>
                </a:endParaRPr>
              </a:p>
              <a:p>
                <a:pPr>
                  <a:buSzPct val="25000"/>
                </a:pPr>
                <a:r>
                  <a:rPr lang="en-US" dirty="0">
                    <a:solidFill>
                      <a:schemeClr val="dk1"/>
                    </a:solidFill>
                    <a:ea typeface="Calibri"/>
                    <a:cs typeface="Calibri"/>
                    <a:sym typeface="Calibri"/>
                  </a:rPr>
                  <a:t>3</a:t>
                </a:r>
                <a:r>
                  <a:rPr lang="en-US" dirty="0" smtClean="0">
                    <a:solidFill>
                      <a:schemeClr val="dk1"/>
                    </a:solidFill>
                    <a:ea typeface="Calibri"/>
                    <a:cs typeface="Calibri"/>
                    <a:sym typeface="Calibri"/>
                  </a:rPr>
                  <a:t>: order </a:t>
                </a:r>
                <a14:m>
                  <m:oMath xmlns:m="http://schemas.openxmlformats.org/officeDocument/2006/math">
                    <m:r>
                      <a:rPr lang="en-US" i="1" dirty="0">
                        <a:solidFill>
                          <a:schemeClr val="dk1"/>
                        </a:solidFill>
                        <a:latin typeface="Cambria Math"/>
                        <a:ea typeface="Calibri"/>
                        <a:cs typeface="Calibri"/>
                        <a:sym typeface="Calibri"/>
                      </a:rPr>
                      <m:t>𝑉</m:t>
                    </m:r>
                  </m:oMath>
                </a14:m>
                <a:r>
                  <a:rPr lang="en-US" dirty="0" smtClean="0">
                    <a:solidFill>
                      <a:schemeClr val="dk1"/>
                    </a:solidFill>
                    <a:ea typeface="Calibri"/>
                    <a:cs typeface="Calibri"/>
                    <a:sym typeface="Calibri"/>
                  </a:rPr>
                  <a:t> in ascending block cardinality</a:t>
                </a:r>
              </a:p>
              <a:p>
                <a:pPr>
                  <a:buSzPct val="25000"/>
                </a:pPr>
                <a:r>
                  <a:rPr lang="en-US" dirty="0" smtClean="0">
                    <a:solidFill>
                      <a:schemeClr val="dk1"/>
                    </a:solidFill>
                    <a:ea typeface="Calibri"/>
                    <a:cs typeface="Calibri"/>
                    <a:sym typeface="Calibri"/>
                  </a:rPr>
                  <a:t>4: </a:t>
                </a:r>
                <a14:m>
                  <m:oMath xmlns:m="http://schemas.openxmlformats.org/officeDocument/2006/math">
                    <m:sSub>
                      <m:sSubPr>
                        <m:ctrlPr>
                          <a:rPr lang="en-US" i="1" dirty="0">
                            <a:solidFill>
                              <a:schemeClr val="dk1"/>
                            </a:solidFill>
                            <a:latin typeface="Cambria Math"/>
                            <a:sym typeface="Calibri"/>
                          </a:rPr>
                        </m:ctrlPr>
                      </m:sSubPr>
                      <m:e>
                        <m:r>
                          <a:rPr lang="en-US" i="1" dirty="0">
                            <a:solidFill>
                              <a:schemeClr val="dk1"/>
                            </a:solidFill>
                            <a:latin typeface="Cambria Math"/>
                            <a:sym typeface="Calibri"/>
                          </a:rPr>
                          <m:t>𝐵</m:t>
                        </m:r>
                        <m:r>
                          <a:rPr lang="en-US" i="1" dirty="0">
                            <a:solidFill>
                              <a:schemeClr val="dk1"/>
                            </a:solidFill>
                            <a:latin typeface="Cambria Math"/>
                            <a:sym typeface="Calibri"/>
                          </a:rPr>
                          <m:t>′</m:t>
                        </m:r>
                      </m:e>
                      <m:sub>
                        <m:r>
                          <a:rPr lang="en-US" i="1" dirty="0">
                            <a:solidFill>
                              <a:schemeClr val="dk1"/>
                            </a:solidFill>
                            <a:latin typeface="Cambria Math"/>
                            <a:sym typeface="Calibri"/>
                          </a:rPr>
                          <m:t>𝑖</m:t>
                        </m:r>
                      </m:sub>
                    </m:sSub>
                    <m:r>
                      <a:rPr lang="en-US" b="0" i="1" smtClean="0">
                        <a:solidFill>
                          <a:schemeClr val="dk1"/>
                        </a:solidFill>
                        <a:latin typeface="Cambria Math"/>
                        <a:ea typeface="Calibri"/>
                        <a:cs typeface="Calibri"/>
                        <a:sym typeface="Calibri"/>
                      </a:rPr>
                      <m:t>=</m:t>
                    </m:r>
                    <m:r>
                      <a:rPr lang="en-US" b="0" i="1" smtClean="0">
                        <a:solidFill>
                          <a:schemeClr val="dk1"/>
                        </a:solidFill>
                        <a:latin typeface="Cambria Math"/>
                        <a:ea typeface="Calibri"/>
                        <a:cs typeface="Calibri"/>
                        <a:sym typeface="Calibri"/>
                      </a:rPr>
                      <m:t>𝑔𝑒𝑡𝑇𝑜𝑝𝑁𝐵𝑙𝑜𝑐𝑘𝐼𝑑𝑠</m:t>
                    </m:r>
                    <m:r>
                      <a:rPr lang="en-US" b="0" i="1" smtClean="0">
                        <a:solidFill>
                          <a:schemeClr val="dk1"/>
                        </a:solidFill>
                        <a:latin typeface="Cambria Math"/>
                        <a:ea typeface="Calibri"/>
                        <a:cs typeface="Calibri"/>
                        <a:sym typeface="Calibri"/>
                      </a:rPr>
                      <m:t>(</m:t>
                    </m:r>
                    <m:r>
                      <a:rPr lang="en-US" b="0" i="1" smtClean="0">
                        <a:solidFill>
                          <a:schemeClr val="dk1"/>
                        </a:solidFill>
                        <a:latin typeface="Cambria Math"/>
                        <a:ea typeface="Calibri"/>
                        <a:cs typeface="Calibri"/>
                        <a:sym typeface="Calibri"/>
                      </a:rPr>
                      <m:t>𝑉</m:t>
                    </m:r>
                    <m:r>
                      <a:rPr lang="en-US" b="0" i="1" smtClean="0">
                        <a:solidFill>
                          <a:schemeClr val="dk1"/>
                        </a:solidFill>
                        <a:latin typeface="Cambria Math"/>
                        <a:ea typeface="Calibri"/>
                        <a:cs typeface="Calibri"/>
                        <a:sym typeface="Calibri"/>
                      </a:rPr>
                      <m:t>)</m:t>
                    </m:r>
                  </m:oMath>
                </a14:m>
                <a:endParaRPr lang="en-US" sz="1600" dirty="0" smtClean="0">
                  <a:solidFill>
                    <a:schemeClr val="dk1"/>
                  </a:solidFill>
                  <a:ea typeface="Calibri"/>
                  <a:cs typeface="Calibri"/>
                  <a:sym typeface="Calibri"/>
                </a:endParaRPr>
              </a:p>
              <a:p>
                <a:pPr>
                  <a:buSzPct val="25000"/>
                </a:pPr>
                <a:r>
                  <a:rPr lang="en-US" dirty="0" smtClean="0">
                    <a:solidFill>
                      <a:schemeClr val="dk1"/>
                    </a:solidFill>
                    <a:ea typeface="Calibri"/>
                    <a:cs typeface="Calibri"/>
                    <a:sym typeface="Calibri"/>
                  </a:rPr>
                  <a:t>5: emit( </a:t>
                </a:r>
                <a14:m>
                  <m:oMath xmlns:m="http://schemas.openxmlformats.org/officeDocument/2006/math">
                    <m:r>
                      <a:rPr lang="en-US" b="0" i="1" dirty="0" smtClean="0">
                        <a:solidFill>
                          <a:schemeClr val="dk1"/>
                        </a:solidFill>
                        <a:latin typeface="Cambria Math"/>
                        <a:ea typeface="Calibri"/>
                        <a:cs typeface="Calibri"/>
                        <a:sym typeface="Calibri"/>
                      </a:rPr>
                      <m:t>𝑖</m:t>
                    </m:r>
                  </m:oMath>
                </a14:m>
                <a:r>
                  <a:rPr lang="en-US" i="1" dirty="0" smtClean="0">
                    <a:solidFill>
                      <a:schemeClr val="dk1"/>
                    </a:solidFill>
                    <a:ea typeface="Calibri"/>
                    <a:cs typeface="Calibri"/>
                    <a:sym typeface="Calibri"/>
                  </a:rPr>
                  <a:t> </a:t>
                </a:r>
                <a:r>
                  <a:rPr lang="en-US" dirty="0" smtClean="0">
                    <a:solidFill>
                      <a:schemeClr val="dk1"/>
                    </a:solidFill>
                    <a:ea typeface="Calibri"/>
                    <a:cs typeface="Calibri"/>
                    <a:sym typeface="Calibri"/>
                  </a:rPr>
                  <a:t>, </a:t>
                </a:r>
                <a14:m>
                  <m:oMath xmlns:m="http://schemas.openxmlformats.org/officeDocument/2006/math">
                    <m:sSub>
                      <m:sSubPr>
                        <m:ctrlPr>
                          <a:rPr lang="en-US" i="1" dirty="0">
                            <a:solidFill>
                              <a:schemeClr val="dk1"/>
                            </a:solidFill>
                            <a:latin typeface="Cambria Math"/>
                            <a:sym typeface="Calibri"/>
                          </a:rPr>
                        </m:ctrlPr>
                      </m:sSubPr>
                      <m:e>
                        <m:r>
                          <a:rPr lang="en-US" i="1" dirty="0">
                            <a:solidFill>
                              <a:schemeClr val="dk1"/>
                            </a:solidFill>
                            <a:latin typeface="Cambria Math"/>
                            <a:sym typeface="Calibri"/>
                          </a:rPr>
                          <m:t>𝐵</m:t>
                        </m:r>
                        <m:r>
                          <a:rPr lang="en-US" i="1" dirty="0">
                            <a:solidFill>
                              <a:schemeClr val="dk1"/>
                            </a:solidFill>
                            <a:latin typeface="Cambria Math"/>
                            <a:sym typeface="Calibri"/>
                          </a:rPr>
                          <m:t>′</m:t>
                        </m:r>
                      </m:e>
                      <m:sub>
                        <m:r>
                          <a:rPr lang="en-US" i="1" dirty="0">
                            <a:solidFill>
                              <a:schemeClr val="dk1"/>
                            </a:solidFill>
                            <a:latin typeface="Cambria Math"/>
                            <a:sym typeface="Calibri"/>
                          </a:rPr>
                          <m:t>𝑖</m:t>
                        </m:r>
                      </m:sub>
                    </m:sSub>
                  </m:oMath>
                </a14:m>
                <a:r>
                  <a:rPr lang="en-US" dirty="0" smtClean="0">
                    <a:solidFill>
                      <a:schemeClr val="dk1"/>
                    </a:solidFill>
                    <a:ea typeface="Calibri"/>
                    <a:cs typeface="Calibri"/>
                    <a:sym typeface="Calibri"/>
                  </a:rPr>
                  <a:t> );</a:t>
                </a:r>
              </a:p>
            </p:txBody>
          </p:sp>
        </mc:Choice>
        <mc:Fallback xmlns="">
          <p:sp>
            <p:nvSpPr>
              <p:cNvPr id="9" name="TextBox 8"/>
              <p:cNvSpPr txBox="1">
                <a:spLocks noRot="1" noChangeAspect="1" noMove="1" noResize="1" noEditPoints="1" noAdjustHandles="1" noChangeArrowheads="1" noChangeShapeType="1" noTextEdit="1"/>
              </p:cNvSpPr>
              <p:nvPr/>
            </p:nvSpPr>
            <p:spPr>
              <a:xfrm>
                <a:off x="4738196" y="1988841"/>
                <a:ext cx="4359227" cy="2585323"/>
              </a:xfrm>
              <a:prstGeom prst="rect">
                <a:avLst/>
              </a:prstGeom>
              <a:blipFill rotWithShape="0">
                <a:blip r:embed="rId3"/>
                <a:stretch>
                  <a:fillRect l="-1119" t="-1179" b="-2830"/>
                </a:stretch>
              </a:blipFill>
            </p:spPr>
            <p:txBody>
              <a:bodyPr/>
              <a:lstStyle/>
              <a:p>
                <a:r>
                  <a:rPr lang="el-GR">
                    <a:noFill/>
                  </a:rPr>
                  <a:t> </a:t>
                </a:r>
              </a:p>
            </p:txBody>
          </p:sp>
        </mc:Fallback>
      </mc:AlternateContent>
      <p:sp>
        <p:nvSpPr>
          <p:cNvPr id="10" name="Shape 289"/>
          <p:cNvSpPr/>
          <p:nvPr/>
        </p:nvSpPr>
        <p:spPr>
          <a:xfrm>
            <a:off x="76132" y="1556793"/>
            <a:ext cx="4357442" cy="328871"/>
          </a:xfrm>
          <a:prstGeom prst="rect">
            <a:avLst/>
          </a:prstGeom>
          <a:solidFill>
            <a:schemeClr val="bg1">
              <a:lumMod val="85000"/>
            </a:schemeClr>
          </a:solidFill>
          <a:ln w="25400" cap="flat">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ln>
                <a:solidFill>
                  <a:schemeClr val="bg1">
                    <a:lumMod val="85000"/>
                  </a:schemeClr>
                </a:solidFill>
              </a:ln>
              <a:solidFill>
                <a:schemeClr val="bg1">
                  <a:lumMod val="85000"/>
                </a:schemeClr>
              </a:solidFill>
              <a:latin typeface="Calibri"/>
              <a:ea typeface="Calibri"/>
              <a:cs typeface="Calibri"/>
              <a:sym typeface="Calibri"/>
            </a:endParaRPr>
          </a:p>
        </p:txBody>
      </p:sp>
      <p:sp>
        <p:nvSpPr>
          <p:cNvPr id="11" name="Shape 290"/>
          <p:cNvSpPr txBox="1"/>
          <p:nvPr/>
        </p:nvSpPr>
        <p:spPr>
          <a:xfrm>
            <a:off x="74527" y="1557562"/>
            <a:ext cx="4357442" cy="32887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b="1" dirty="0" smtClean="0">
                <a:latin typeface="Calibri"/>
                <a:ea typeface="Calibri"/>
                <a:cs typeface="Calibri"/>
                <a:sym typeface="Calibri"/>
              </a:rPr>
              <a:t>MAP </a:t>
            </a:r>
            <a:r>
              <a:rPr lang="en-US" sz="1800" b="1" i="0" u="none" strike="noStrike" cap="none" baseline="0" dirty="0" smtClean="0">
                <a:latin typeface="Calibri"/>
                <a:ea typeface="Calibri"/>
                <a:cs typeface="Calibri"/>
                <a:sym typeface="Calibri"/>
              </a:rPr>
              <a:t>function pseudo-code</a:t>
            </a:r>
            <a:endParaRPr lang="en-US" sz="1800" b="1" i="0" u="none" strike="noStrike" cap="none" baseline="0" dirty="0">
              <a:latin typeface="Calibri"/>
              <a:ea typeface="Calibri"/>
              <a:cs typeface="Calibri"/>
              <a:sym typeface="Calibri"/>
            </a:endParaRPr>
          </a:p>
        </p:txBody>
      </p:sp>
      <p:sp>
        <p:nvSpPr>
          <p:cNvPr id="12" name="Shape 289"/>
          <p:cNvSpPr/>
          <p:nvPr/>
        </p:nvSpPr>
        <p:spPr>
          <a:xfrm>
            <a:off x="4738196" y="1557562"/>
            <a:ext cx="4361819" cy="328871"/>
          </a:xfrm>
          <a:prstGeom prst="rect">
            <a:avLst/>
          </a:prstGeom>
          <a:solidFill>
            <a:schemeClr val="bg1">
              <a:lumMod val="85000"/>
            </a:schemeClr>
          </a:solidFill>
          <a:ln w="25400" cap="flat">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ln>
                <a:solidFill>
                  <a:schemeClr val="bg1">
                    <a:lumMod val="85000"/>
                  </a:schemeClr>
                </a:solidFill>
              </a:ln>
              <a:solidFill>
                <a:schemeClr val="bg1">
                  <a:lumMod val="85000"/>
                </a:schemeClr>
              </a:solidFill>
              <a:latin typeface="Calibri"/>
              <a:ea typeface="Calibri"/>
              <a:cs typeface="Calibri"/>
              <a:sym typeface="Calibri"/>
            </a:endParaRPr>
          </a:p>
        </p:txBody>
      </p:sp>
      <p:sp>
        <p:nvSpPr>
          <p:cNvPr id="13" name="Shape 290"/>
          <p:cNvSpPr txBox="1"/>
          <p:nvPr/>
        </p:nvSpPr>
        <p:spPr>
          <a:xfrm>
            <a:off x="4751717" y="1556792"/>
            <a:ext cx="4332184" cy="32887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b="1" dirty="0" smtClean="0">
                <a:latin typeface="Calibri"/>
                <a:ea typeface="Calibri"/>
                <a:cs typeface="Calibri"/>
                <a:sym typeface="Calibri"/>
              </a:rPr>
              <a:t>REDUCE </a:t>
            </a:r>
            <a:r>
              <a:rPr lang="en-US" sz="1800" b="1" i="0" u="none" strike="noStrike" cap="none" baseline="0" dirty="0" smtClean="0">
                <a:latin typeface="Calibri"/>
                <a:ea typeface="Calibri"/>
                <a:cs typeface="Calibri"/>
                <a:sym typeface="Calibri"/>
              </a:rPr>
              <a:t>function pseudo-code</a:t>
            </a:r>
            <a:endParaRPr lang="en-US" sz="1800" b="1" i="0" u="none" strike="noStrike" cap="none" baseline="0" dirty="0">
              <a:latin typeface="Calibri"/>
              <a:ea typeface="Calibri"/>
              <a:cs typeface="Calibri"/>
              <a:sym typeface="Calibri"/>
            </a:endParaRPr>
          </a:p>
        </p:txBody>
      </p:sp>
    </p:spTree>
    <p:extLst>
      <p:ext uri="{BB962C8B-B14F-4D97-AF65-F5344CB8AC3E}">
        <p14:creationId xmlns:p14="http://schemas.microsoft.com/office/powerpoint/2010/main" val="61191338"/>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69752"/>
            <a:ext cx="9144000" cy="838968"/>
          </a:xfrm>
        </p:spPr>
        <p:txBody>
          <a:bodyPr/>
          <a:lstStyle/>
          <a:p>
            <a:r>
              <a:rPr lang="en-US" dirty="0" smtClean="0"/>
              <a:t>Example Parallel Block Filtering</a:t>
            </a:r>
            <a:endParaRPr lang="el-GR"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Θέση αριθμού διαφάνειας 4"/>
          <p:cNvSpPr>
            <a:spLocks noGrp="1"/>
          </p:cNvSpPr>
          <p:nvPr>
            <p:ph type="sldNum" sz="quarter" idx="12"/>
          </p:nvPr>
        </p:nvSpPr>
        <p:spPr/>
        <p:txBody>
          <a:bodyPr/>
          <a:lstStyle/>
          <a:p>
            <a:fld id="{7E46E34C-DF4F-43C8-9B01-5546C481D7C1}" type="slidenum">
              <a:rPr lang="el-GR" smtClean="0"/>
              <a:t>211</a:t>
            </a:fld>
            <a:endParaRPr lang="el-GR"/>
          </a:p>
        </p:txBody>
      </p:sp>
      <p:graphicFrame>
        <p:nvGraphicFramePr>
          <p:cNvPr id="6" name="Table 3"/>
          <p:cNvGraphicFramePr>
            <a:graphicFrameLocks noGrp="1"/>
          </p:cNvGraphicFramePr>
          <p:nvPr>
            <p:extLst>
              <p:ext uri="{D42A27DB-BD31-4B8C-83A1-F6EECF244321}">
                <p14:modId xmlns:p14="http://schemas.microsoft.com/office/powerpoint/2010/main" val="1618943309"/>
              </p:ext>
            </p:extLst>
          </p:nvPr>
        </p:nvGraphicFramePr>
        <p:xfrm>
          <a:off x="971600" y="2438360"/>
          <a:ext cx="1981200" cy="2240280"/>
        </p:xfrm>
        <a:graphic>
          <a:graphicData uri="http://schemas.openxmlformats.org/drawingml/2006/table">
            <a:tbl>
              <a:tblPr>
                <a:tableStyleId>{5C22544A-7EE6-4342-B048-85BDC9FD1C3A}</a:tableStyleId>
              </a:tblPr>
              <a:tblGrid>
                <a:gridCol w="540328"/>
                <a:gridCol w="1440872"/>
              </a:tblGrid>
              <a:tr h="141825">
                <a:tc>
                  <a:txBody>
                    <a:bodyPr/>
                    <a:lstStyle/>
                    <a:p>
                      <a:r>
                        <a:rPr lang="en-US" dirty="0" smtClean="0"/>
                        <a:t>b</a:t>
                      </a:r>
                      <a:r>
                        <a:rPr lang="en-US" baseline="-25000" dirty="0" smtClean="0"/>
                        <a:t>1</a:t>
                      </a:r>
                      <a:endParaRPr lang="en-GB" baseline="-25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b="0" dirty="0" smtClean="0"/>
                        <a:t>e</a:t>
                      </a:r>
                      <a:r>
                        <a:rPr lang="en-US" b="0" baseline="-25000" dirty="0" smtClean="0"/>
                        <a:t>1</a:t>
                      </a:r>
                      <a:r>
                        <a:rPr lang="en-US" b="0" dirty="0" smtClean="0"/>
                        <a:t>,e</a:t>
                      </a:r>
                      <a:r>
                        <a:rPr lang="en-US" b="0" baseline="-25000" dirty="0" smtClean="0"/>
                        <a:t>2</a:t>
                      </a:r>
                      <a:r>
                        <a:rPr lang="en-US" b="0" dirty="0" smtClean="0"/>
                        <a:t>,e</a:t>
                      </a:r>
                      <a:r>
                        <a:rPr lang="en-US" b="0" baseline="-25000" dirty="0" smtClean="0"/>
                        <a:t>3</a:t>
                      </a:r>
                      <a:endParaRPr lang="en-GB"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0">
                <a:tc>
                  <a:txBody>
                    <a:bodyPr/>
                    <a:lstStyle/>
                    <a:p>
                      <a:r>
                        <a:rPr lang="en-US" sz="1100" dirty="0" smtClean="0"/>
                        <a:t>…</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en-US" sz="1100" b="0" dirty="0" smtClean="0"/>
                        <a:t>…</a:t>
                      </a:r>
                      <a:endParaRPr lang="en-GB" sz="11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41825">
                <a:tc>
                  <a:txBody>
                    <a:bodyPr/>
                    <a:lstStyle/>
                    <a:p>
                      <a:r>
                        <a:rPr lang="en-US" dirty="0" smtClean="0"/>
                        <a:t>b</a:t>
                      </a:r>
                      <a:r>
                        <a:rPr lang="en-US" baseline="-25000" dirty="0" smtClean="0"/>
                        <a:t>4</a:t>
                      </a:r>
                      <a:endParaRPr lang="en-GB" baseline="-25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en-US" b="0" dirty="0" smtClean="0"/>
                        <a:t>e</a:t>
                      </a:r>
                      <a:r>
                        <a:rPr lang="en-US" b="0" baseline="-25000" dirty="0" smtClean="0"/>
                        <a:t>1</a:t>
                      </a:r>
                      <a:r>
                        <a:rPr lang="en-US" b="0" dirty="0" smtClean="0"/>
                        <a:t>,e</a:t>
                      </a:r>
                      <a:r>
                        <a:rPr lang="en-US" b="0" baseline="-25000" dirty="0" smtClean="0"/>
                        <a:t>3</a:t>
                      </a:r>
                      <a:r>
                        <a:rPr lang="en-US" b="0" dirty="0" smtClean="0"/>
                        <a:t>,e</a:t>
                      </a:r>
                      <a:r>
                        <a:rPr lang="en-US" b="0" baseline="-25000" dirty="0" smtClean="0"/>
                        <a:t>4</a:t>
                      </a:r>
                      <a:endParaRPr lang="en-GB" b="0"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0">
                <a:tc>
                  <a:txBody>
                    <a:bodyPr/>
                    <a:lstStyle/>
                    <a:p>
                      <a:r>
                        <a:rPr lang="en-US" sz="1100" baseline="0" dirty="0" smtClean="0"/>
                        <a:t>...</a:t>
                      </a:r>
                      <a:endParaRPr lang="en-GB" sz="11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en-US" sz="1100" dirty="0" smtClean="0"/>
                        <a:t>...</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41825">
                <a:tc>
                  <a:txBody>
                    <a:bodyPr/>
                    <a:lstStyle/>
                    <a:p>
                      <a:r>
                        <a:rPr lang="en-US" sz="1800" baseline="0" dirty="0" smtClean="0"/>
                        <a:t>b</a:t>
                      </a:r>
                      <a:r>
                        <a:rPr lang="en-US" sz="1800" baseline="-25000" dirty="0" smtClean="0"/>
                        <a:t>6</a:t>
                      </a:r>
                      <a:endParaRPr lang="en-GB" sz="1800"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en-US" sz="1800" dirty="0" smtClean="0"/>
                        <a:t>e</a:t>
                      </a:r>
                      <a:r>
                        <a:rPr lang="en-US" sz="1800" baseline="-25000" dirty="0" smtClean="0"/>
                        <a:t>1</a:t>
                      </a:r>
                      <a:r>
                        <a:rPr lang="en-US" sz="1800" dirty="0" smtClean="0"/>
                        <a:t>,e</a:t>
                      </a:r>
                      <a:r>
                        <a:rPr lang="en-US" sz="1800" baseline="-25000" dirty="0" smtClean="0"/>
                        <a:t>6</a:t>
                      </a:r>
                      <a:r>
                        <a:rPr lang="en-US" sz="1800" dirty="0" smtClean="0"/>
                        <a:t>,e</a:t>
                      </a:r>
                      <a:r>
                        <a:rPr lang="en-US" sz="1800" baseline="-25000" dirty="0" smtClean="0"/>
                        <a:t>7</a:t>
                      </a:r>
                      <a:r>
                        <a:rPr lang="en-US" sz="1800" dirty="0" smtClean="0"/>
                        <a:t>,e</a:t>
                      </a:r>
                      <a:r>
                        <a:rPr lang="en-US" sz="1800" baseline="-25000" dirty="0" smtClean="0"/>
                        <a:t>9</a:t>
                      </a:r>
                      <a:endParaRPr lang="en-GB" sz="1800"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41825">
                <a:tc>
                  <a:txBody>
                    <a:bodyPr/>
                    <a:lstStyle/>
                    <a:p>
                      <a:r>
                        <a:rPr lang="en-US" sz="1800" baseline="0" dirty="0" smtClean="0"/>
                        <a:t>b</a:t>
                      </a:r>
                      <a:r>
                        <a:rPr lang="en-US" sz="1800" baseline="-25000" dirty="0" smtClean="0"/>
                        <a:t>7</a:t>
                      </a:r>
                      <a:endParaRPr lang="en-GB" sz="1800"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en-US" sz="1800" dirty="0" smtClean="0"/>
                        <a:t>e</a:t>
                      </a:r>
                      <a:r>
                        <a:rPr lang="en-US" sz="1800" baseline="-25000" dirty="0" smtClean="0"/>
                        <a:t>1</a:t>
                      </a:r>
                      <a:r>
                        <a:rPr lang="en-US" sz="1800" dirty="0" smtClean="0"/>
                        <a:t>,e</a:t>
                      </a:r>
                      <a:r>
                        <a:rPr lang="en-US" sz="1800" baseline="-25000" dirty="0" smtClean="0"/>
                        <a:t>5</a:t>
                      </a:r>
                      <a:r>
                        <a:rPr lang="en-US" sz="1800" dirty="0" smtClean="0"/>
                        <a:t>,e</a:t>
                      </a:r>
                      <a:r>
                        <a:rPr lang="en-US" sz="1800" baseline="-25000" dirty="0" smtClean="0"/>
                        <a:t>6</a:t>
                      </a:r>
                      <a:r>
                        <a:rPr lang="en-US" sz="1800" dirty="0" smtClean="0"/>
                        <a:t>,e</a:t>
                      </a:r>
                      <a:r>
                        <a:rPr lang="en-US" sz="1800" baseline="-25000" dirty="0" smtClean="0"/>
                        <a:t>8,</a:t>
                      </a:r>
                      <a:r>
                        <a:rPr lang="en-US" sz="1800" baseline="0" dirty="0" smtClean="0"/>
                        <a:t>e</a:t>
                      </a:r>
                      <a:r>
                        <a:rPr lang="en-US" sz="1800" baseline="-25000" dirty="0" smtClean="0"/>
                        <a:t>9</a:t>
                      </a:r>
                      <a:endParaRPr lang="en-GB" sz="1800"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0">
                <a:tc>
                  <a:txBody>
                    <a:bodyPr/>
                    <a:lstStyle/>
                    <a:p>
                      <a:r>
                        <a:rPr lang="en-US" sz="1100" baseline="0" dirty="0" smtClean="0"/>
                        <a:t>...</a:t>
                      </a:r>
                      <a:endParaRPr lang="en-GB" sz="11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1100" dirty="0" smtClean="0"/>
                        <a:t>...</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sp>
        <p:nvSpPr>
          <p:cNvPr id="7" name="TextBox 6"/>
          <p:cNvSpPr txBox="1"/>
          <p:nvPr/>
        </p:nvSpPr>
        <p:spPr>
          <a:xfrm>
            <a:off x="1276400" y="2084268"/>
            <a:ext cx="609600" cy="369332"/>
          </a:xfrm>
          <a:prstGeom prst="rect">
            <a:avLst/>
          </a:prstGeom>
          <a:noFill/>
        </p:spPr>
        <p:txBody>
          <a:bodyPr wrap="square" rtlCol="0">
            <a:spAutoFit/>
          </a:bodyPr>
          <a:lstStyle/>
          <a:p>
            <a:r>
              <a:rPr lang="en-US" dirty="0" smtClean="0"/>
              <a:t>Key</a:t>
            </a:r>
            <a:endParaRPr lang="en-GB" dirty="0"/>
          </a:p>
        </p:txBody>
      </p:sp>
      <p:sp>
        <p:nvSpPr>
          <p:cNvPr id="8" name="Rectangle 5"/>
          <p:cNvSpPr/>
          <p:nvPr/>
        </p:nvSpPr>
        <p:spPr>
          <a:xfrm>
            <a:off x="1733600" y="2084268"/>
            <a:ext cx="704039" cy="369332"/>
          </a:xfrm>
          <a:prstGeom prst="rect">
            <a:avLst/>
          </a:prstGeom>
        </p:spPr>
        <p:txBody>
          <a:bodyPr wrap="none">
            <a:spAutoFit/>
          </a:bodyPr>
          <a:lstStyle/>
          <a:p>
            <a:r>
              <a:rPr lang="en-US" dirty="0" smtClean="0"/>
              <a:t>Value</a:t>
            </a:r>
            <a:endParaRPr lang="en-GB" dirty="0"/>
          </a:p>
        </p:txBody>
      </p:sp>
      <p:graphicFrame>
        <p:nvGraphicFramePr>
          <p:cNvPr id="9" name="Table 6"/>
          <p:cNvGraphicFramePr>
            <a:graphicFrameLocks noGrp="1"/>
          </p:cNvGraphicFramePr>
          <p:nvPr>
            <p:extLst>
              <p:ext uri="{D42A27DB-BD31-4B8C-83A1-F6EECF244321}">
                <p14:modId xmlns:p14="http://schemas.microsoft.com/office/powerpoint/2010/main" val="2521415494"/>
              </p:ext>
            </p:extLst>
          </p:nvPr>
        </p:nvGraphicFramePr>
        <p:xfrm>
          <a:off x="3714800" y="1329413"/>
          <a:ext cx="990600" cy="1356360"/>
        </p:xfrm>
        <a:graphic>
          <a:graphicData uri="http://schemas.openxmlformats.org/drawingml/2006/table">
            <a:tbl>
              <a:tblPr>
                <a:tableStyleId>{5C22544A-7EE6-4342-B048-85BDC9FD1C3A}</a:tableStyleId>
              </a:tblPr>
              <a:tblGrid>
                <a:gridCol w="381000"/>
                <a:gridCol w="609600"/>
              </a:tblGrid>
              <a:tr h="253836">
                <a:tc>
                  <a:txBody>
                    <a:bodyPr/>
                    <a:lstStyle/>
                    <a:p>
                      <a:r>
                        <a:rPr lang="en-US" baseline="0" dirty="0" smtClean="0"/>
                        <a:t>e</a:t>
                      </a:r>
                      <a:r>
                        <a:rPr lang="en-US" baseline="-25000" dirty="0" smtClean="0"/>
                        <a:t>1</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1</a:t>
                      </a:r>
                      <a:r>
                        <a:rPr lang="en-US" baseline="0" dirty="0" smtClean="0"/>
                        <a:t>.3</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253836">
                <a:tc>
                  <a:txBody>
                    <a:bodyPr/>
                    <a:lstStyle/>
                    <a:p>
                      <a:r>
                        <a:rPr lang="en-US" baseline="0" dirty="0" smtClean="0"/>
                        <a:t>e</a:t>
                      </a:r>
                      <a:r>
                        <a:rPr lang="en-US" baseline="-25000" dirty="0" smtClean="0"/>
                        <a:t>2</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1</a:t>
                      </a:r>
                      <a:r>
                        <a:rPr lang="en-US" baseline="0" dirty="0" smtClean="0"/>
                        <a:t>.3</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253836">
                <a:tc>
                  <a:txBody>
                    <a:bodyPr/>
                    <a:lstStyle/>
                    <a:p>
                      <a:r>
                        <a:rPr lang="en-US" baseline="0" dirty="0" smtClean="0"/>
                        <a:t>e</a:t>
                      </a:r>
                      <a:r>
                        <a:rPr lang="en-US" baseline="-25000" dirty="0" smtClean="0"/>
                        <a:t>3</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1</a:t>
                      </a:r>
                      <a:r>
                        <a:rPr lang="en-US" baseline="0" dirty="0" smtClean="0"/>
                        <a:t>.3</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79800">
                <a:tc>
                  <a:txBody>
                    <a:bodyPr/>
                    <a:lstStyle/>
                    <a:p>
                      <a:r>
                        <a:rPr lang="en-US" sz="1100" baseline="0" dirty="0" smtClean="0"/>
                        <a:t>...</a:t>
                      </a:r>
                      <a:endParaRPr lang="en-GB" sz="11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1100" dirty="0" smtClean="0"/>
                        <a:t>…</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sp>
        <p:nvSpPr>
          <p:cNvPr id="10" name="Rectangle 7"/>
          <p:cNvSpPr/>
          <p:nvPr/>
        </p:nvSpPr>
        <p:spPr>
          <a:xfrm>
            <a:off x="4095800" y="1032708"/>
            <a:ext cx="704039" cy="369332"/>
          </a:xfrm>
          <a:prstGeom prst="rect">
            <a:avLst/>
          </a:prstGeom>
        </p:spPr>
        <p:txBody>
          <a:bodyPr wrap="none">
            <a:spAutoFit/>
          </a:bodyPr>
          <a:lstStyle/>
          <a:p>
            <a:r>
              <a:rPr lang="en-US" dirty="0" smtClean="0"/>
              <a:t>Value</a:t>
            </a:r>
            <a:endParaRPr lang="en-GB" dirty="0"/>
          </a:p>
        </p:txBody>
      </p:sp>
      <p:graphicFrame>
        <p:nvGraphicFramePr>
          <p:cNvPr id="11" name="Table 8"/>
          <p:cNvGraphicFramePr>
            <a:graphicFrameLocks noGrp="1"/>
          </p:cNvGraphicFramePr>
          <p:nvPr>
            <p:extLst>
              <p:ext uri="{D42A27DB-BD31-4B8C-83A1-F6EECF244321}">
                <p14:modId xmlns:p14="http://schemas.microsoft.com/office/powerpoint/2010/main" val="2186665843"/>
              </p:ext>
            </p:extLst>
          </p:nvPr>
        </p:nvGraphicFramePr>
        <p:xfrm>
          <a:off x="3714800" y="2773640"/>
          <a:ext cx="990600" cy="1356360"/>
        </p:xfrm>
        <a:graphic>
          <a:graphicData uri="http://schemas.openxmlformats.org/drawingml/2006/table">
            <a:tbl>
              <a:tblPr>
                <a:tableStyleId>{5C22544A-7EE6-4342-B048-85BDC9FD1C3A}</a:tableStyleId>
              </a:tblPr>
              <a:tblGrid>
                <a:gridCol w="381000"/>
                <a:gridCol w="609600"/>
              </a:tblGrid>
              <a:tr h="143838">
                <a:tc>
                  <a:txBody>
                    <a:bodyPr/>
                    <a:lstStyle/>
                    <a:p>
                      <a:r>
                        <a:rPr lang="en-US" baseline="0" dirty="0" smtClean="0"/>
                        <a:t>e</a:t>
                      </a:r>
                      <a:r>
                        <a:rPr lang="en-US" baseline="-25000" dirty="0" smtClean="0"/>
                        <a:t>1</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4</a:t>
                      </a:r>
                      <a:r>
                        <a:rPr lang="en-US" baseline="0" dirty="0" smtClean="0"/>
                        <a:t>.3</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143838">
                <a:tc>
                  <a:txBody>
                    <a:bodyPr/>
                    <a:lstStyle/>
                    <a:p>
                      <a:r>
                        <a:rPr lang="en-US" baseline="0" dirty="0" smtClean="0"/>
                        <a:t>e</a:t>
                      </a:r>
                      <a:r>
                        <a:rPr lang="en-US" baseline="-25000" dirty="0" smtClean="0"/>
                        <a:t>3</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4</a:t>
                      </a:r>
                      <a:r>
                        <a:rPr lang="en-US" baseline="0" dirty="0" smtClean="0"/>
                        <a:t>.3</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43838">
                <a:tc>
                  <a:txBody>
                    <a:bodyPr/>
                    <a:lstStyle/>
                    <a:p>
                      <a:r>
                        <a:rPr lang="en-US" baseline="0" dirty="0" smtClean="0"/>
                        <a:t>e</a:t>
                      </a:r>
                      <a:r>
                        <a:rPr lang="en-US" baseline="-25000" dirty="0" smtClean="0"/>
                        <a:t>4</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4</a:t>
                      </a:r>
                      <a:r>
                        <a:rPr lang="en-US" baseline="0" dirty="0" smtClean="0"/>
                        <a:t>.3</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0">
                <a:tc>
                  <a:txBody>
                    <a:bodyPr/>
                    <a:lstStyle/>
                    <a:p>
                      <a:r>
                        <a:rPr lang="en-US" sz="1100" baseline="0" dirty="0" smtClean="0"/>
                        <a:t>...</a:t>
                      </a:r>
                      <a:endParaRPr lang="en-GB" sz="11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1100" dirty="0" smtClean="0"/>
                        <a:t>…</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sp>
        <p:nvSpPr>
          <p:cNvPr id="12" name="TextBox 11"/>
          <p:cNvSpPr txBox="1"/>
          <p:nvPr/>
        </p:nvSpPr>
        <p:spPr>
          <a:xfrm>
            <a:off x="3638600" y="1032708"/>
            <a:ext cx="609600" cy="369332"/>
          </a:xfrm>
          <a:prstGeom prst="rect">
            <a:avLst/>
          </a:prstGeom>
          <a:noFill/>
        </p:spPr>
        <p:txBody>
          <a:bodyPr wrap="square" rtlCol="0">
            <a:spAutoFit/>
          </a:bodyPr>
          <a:lstStyle/>
          <a:p>
            <a:r>
              <a:rPr lang="en-US" dirty="0" smtClean="0"/>
              <a:t>Key</a:t>
            </a:r>
            <a:endParaRPr lang="en-GB" dirty="0"/>
          </a:p>
        </p:txBody>
      </p:sp>
      <p:graphicFrame>
        <p:nvGraphicFramePr>
          <p:cNvPr id="13" name="Table 10"/>
          <p:cNvGraphicFramePr>
            <a:graphicFrameLocks noGrp="1"/>
          </p:cNvGraphicFramePr>
          <p:nvPr>
            <p:extLst>
              <p:ext uri="{D42A27DB-BD31-4B8C-83A1-F6EECF244321}">
                <p14:modId xmlns:p14="http://schemas.microsoft.com/office/powerpoint/2010/main" val="2951911572"/>
              </p:ext>
            </p:extLst>
          </p:nvPr>
        </p:nvGraphicFramePr>
        <p:xfrm>
          <a:off x="3714800" y="4221440"/>
          <a:ext cx="990600" cy="2087880"/>
        </p:xfrm>
        <a:graphic>
          <a:graphicData uri="http://schemas.openxmlformats.org/drawingml/2006/table">
            <a:tbl>
              <a:tblPr>
                <a:tableStyleId>{5C22544A-7EE6-4342-B048-85BDC9FD1C3A}</a:tableStyleId>
              </a:tblPr>
              <a:tblGrid>
                <a:gridCol w="381000"/>
                <a:gridCol w="609600"/>
              </a:tblGrid>
              <a:tr h="240280">
                <a:tc>
                  <a:txBody>
                    <a:bodyPr/>
                    <a:lstStyle/>
                    <a:p>
                      <a:r>
                        <a:rPr lang="en-US" baseline="0" dirty="0" smtClean="0"/>
                        <a:t>e</a:t>
                      </a:r>
                      <a:r>
                        <a:rPr lang="en-US" baseline="-25000" dirty="0" smtClean="0"/>
                        <a:t>1</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6</a:t>
                      </a:r>
                      <a:r>
                        <a:rPr lang="en-US" baseline="0" dirty="0" smtClean="0"/>
                        <a:t>.6</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240280">
                <a:tc>
                  <a:txBody>
                    <a:bodyPr/>
                    <a:lstStyle/>
                    <a:p>
                      <a:r>
                        <a:rPr lang="en-US" baseline="0" dirty="0" smtClean="0"/>
                        <a:t>e</a:t>
                      </a:r>
                      <a:r>
                        <a:rPr lang="en-US" baseline="-25000" dirty="0" smtClean="0"/>
                        <a:t>6</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6</a:t>
                      </a:r>
                      <a:r>
                        <a:rPr lang="en-US" baseline="0" dirty="0" smtClean="0"/>
                        <a:t>.6</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240280">
                <a:tc>
                  <a:txBody>
                    <a:bodyPr/>
                    <a:lstStyle/>
                    <a:p>
                      <a:r>
                        <a:rPr lang="en-US" baseline="0" dirty="0" smtClean="0"/>
                        <a:t>e</a:t>
                      </a:r>
                      <a:r>
                        <a:rPr lang="en-US" baseline="-25000" dirty="0" smtClean="0"/>
                        <a:t>7</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6</a:t>
                      </a:r>
                      <a:r>
                        <a:rPr lang="en-US" baseline="0" dirty="0" smtClean="0"/>
                        <a:t>.6</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240280">
                <a:tc>
                  <a:txBody>
                    <a:bodyPr/>
                    <a:lstStyle/>
                    <a:p>
                      <a:r>
                        <a:rPr lang="en-US" baseline="0" dirty="0" smtClean="0"/>
                        <a:t>e</a:t>
                      </a:r>
                      <a:r>
                        <a:rPr lang="en-US" baseline="-25000" dirty="0" smtClean="0"/>
                        <a:t>9</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lumMod val="65000"/>
                        </a:schemeClr>
                      </a:solidFill>
                      <a:prstDash val="dash"/>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6</a:t>
                      </a:r>
                      <a:r>
                        <a:rPr lang="en-US" baseline="0" dirty="0" smtClean="0"/>
                        <a:t>.6</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lumMod val="65000"/>
                        </a:schemeClr>
                      </a:solidFill>
                      <a:prstDash val="dash"/>
                      <a:round/>
                      <a:headEnd type="none" w="med" len="med"/>
                      <a:tailEnd type="none" w="med" len="med"/>
                    </a:lnB>
                    <a:noFill/>
                  </a:tcPr>
                </a:tc>
              </a:tr>
              <a:tr h="240280">
                <a:tc>
                  <a:txBody>
                    <a:bodyPr/>
                    <a:lstStyle/>
                    <a:p>
                      <a:r>
                        <a:rPr lang="en-US" baseline="0" dirty="0" smtClean="0"/>
                        <a:t>e</a:t>
                      </a:r>
                      <a:r>
                        <a:rPr lang="en-US" baseline="-25000" dirty="0" smtClean="0"/>
                        <a:t>1</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dash"/>
                      <a:round/>
                      <a:headEnd type="none" w="med" len="med"/>
                      <a:tailEnd type="none" w="med" len="med"/>
                    </a:lnT>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a:t>
                      </a:r>
                      <a:r>
                        <a:rPr lang="en-US" baseline="-25000" dirty="0" smtClean="0"/>
                        <a:t>7</a:t>
                      </a:r>
                      <a:r>
                        <a:rPr lang="en-US" baseline="0" dirty="0" smtClean="0"/>
                        <a:t>.</a:t>
                      </a:r>
                      <a:r>
                        <a:rPr lang="en-US" sz="1800" baseline="0" dirty="0" smtClean="0"/>
                        <a:t>10</a:t>
                      </a:r>
                      <a:endParaRPr lang="en-US" baseline="0" dirty="0" smtClean="0"/>
                    </a:p>
                  </a:txBody>
                  <a:tcPr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dash"/>
                      <a:round/>
                      <a:headEnd type="none" w="med" len="med"/>
                      <a:tailEnd type="none" w="med" len="med"/>
                    </a:lnT>
                    <a:noFill/>
                  </a:tcPr>
                </a:tc>
              </a:tr>
              <a:tr h="170199">
                <a:tc>
                  <a:txBody>
                    <a:bodyPr/>
                    <a:lstStyle/>
                    <a:p>
                      <a:r>
                        <a:rPr lang="en-US" sz="1100" baseline="0" dirty="0" smtClean="0"/>
                        <a:t>...</a:t>
                      </a:r>
                      <a:endParaRPr lang="en-GB" sz="11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1100" dirty="0" smtClean="0"/>
                        <a:t>…</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sp>
        <p:nvSpPr>
          <p:cNvPr id="14" name="Rounded Rectangle 11"/>
          <p:cNvSpPr/>
          <p:nvPr/>
        </p:nvSpPr>
        <p:spPr>
          <a:xfrm>
            <a:off x="3181400" y="2392640"/>
            <a:ext cx="304800" cy="533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vert" lIns="36000" tIns="0" rIns="36000" bIns="0" rtlCol="0" anchor="ctr"/>
          <a:lstStyle/>
          <a:p>
            <a:pPr algn="ctr"/>
            <a:r>
              <a:rPr lang="en-US" sz="1600" b="1" dirty="0" smtClean="0">
                <a:solidFill>
                  <a:schemeClr val="tx1"/>
                </a:solidFill>
              </a:rPr>
              <a:t>Map</a:t>
            </a:r>
            <a:endParaRPr lang="en-GB" sz="1600" b="1" dirty="0">
              <a:solidFill>
                <a:schemeClr val="tx1"/>
              </a:solidFill>
            </a:endParaRPr>
          </a:p>
        </p:txBody>
      </p:sp>
      <p:sp>
        <p:nvSpPr>
          <p:cNvPr id="15" name="Rounded Rectangle 12"/>
          <p:cNvSpPr/>
          <p:nvPr/>
        </p:nvSpPr>
        <p:spPr>
          <a:xfrm>
            <a:off x="3181400" y="4069040"/>
            <a:ext cx="304800" cy="533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vert" lIns="36000" tIns="0" rIns="36000" bIns="0" rtlCol="0" anchor="ctr"/>
          <a:lstStyle/>
          <a:p>
            <a:pPr algn="ctr"/>
            <a:r>
              <a:rPr lang="en-US" sz="1600" b="1" dirty="0" smtClean="0">
                <a:solidFill>
                  <a:schemeClr val="tx1"/>
                </a:solidFill>
              </a:rPr>
              <a:t>Map</a:t>
            </a:r>
            <a:endParaRPr lang="en-GB" sz="1600" b="1" dirty="0">
              <a:solidFill>
                <a:schemeClr val="tx1"/>
              </a:solidFill>
            </a:endParaRPr>
          </a:p>
        </p:txBody>
      </p:sp>
      <p:cxnSp>
        <p:nvCxnSpPr>
          <p:cNvPr id="16" name="Straight Arrow Connector 14"/>
          <p:cNvCxnSpPr/>
          <p:nvPr/>
        </p:nvCxnSpPr>
        <p:spPr>
          <a:xfrm>
            <a:off x="3486200" y="2575520"/>
            <a:ext cx="152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ight Brace 18"/>
          <p:cNvSpPr/>
          <p:nvPr/>
        </p:nvSpPr>
        <p:spPr>
          <a:xfrm>
            <a:off x="3029000" y="3840440"/>
            <a:ext cx="76200" cy="83820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Right Brace 19"/>
          <p:cNvSpPr/>
          <p:nvPr/>
        </p:nvSpPr>
        <p:spPr>
          <a:xfrm>
            <a:off x="3029000" y="3154640"/>
            <a:ext cx="76200" cy="53340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Right Brace 20"/>
          <p:cNvSpPr/>
          <p:nvPr/>
        </p:nvSpPr>
        <p:spPr>
          <a:xfrm>
            <a:off x="3029000" y="2468840"/>
            <a:ext cx="76200" cy="53340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Rounded Rectangle 22"/>
          <p:cNvSpPr/>
          <p:nvPr/>
        </p:nvSpPr>
        <p:spPr>
          <a:xfrm>
            <a:off x="4934000" y="2880320"/>
            <a:ext cx="304800" cy="18288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vert" lIns="36000" tIns="0" rIns="36000" bIns="0" rtlCol="0" anchor="ctr"/>
          <a:lstStyle/>
          <a:p>
            <a:pPr algn="ctr"/>
            <a:r>
              <a:rPr lang="en-US" sz="1600" b="1" dirty="0" smtClean="0">
                <a:solidFill>
                  <a:schemeClr val="tx1"/>
                </a:solidFill>
              </a:rPr>
              <a:t>Group by key</a:t>
            </a:r>
            <a:endParaRPr lang="en-GB" sz="1600" b="1" dirty="0">
              <a:solidFill>
                <a:schemeClr val="tx1"/>
              </a:solidFill>
            </a:endParaRPr>
          </a:p>
        </p:txBody>
      </p:sp>
      <p:sp>
        <p:nvSpPr>
          <p:cNvPr id="21" name="Right Brace 23"/>
          <p:cNvSpPr/>
          <p:nvPr/>
        </p:nvSpPr>
        <p:spPr>
          <a:xfrm>
            <a:off x="4781600" y="1344652"/>
            <a:ext cx="76200" cy="4888468"/>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aphicFrame>
        <p:nvGraphicFramePr>
          <p:cNvPr id="22" name="Table 24"/>
          <p:cNvGraphicFramePr>
            <a:graphicFrameLocks noGrp="1"/>
          </p:cNvGraphicFramePr>
          <p:nvPr>
            <p:extLst>
              <p:ext uri="{D42A27DB-BD31-4B8C-83A1-F6EECF244321}">
                <p14:modId xmlns:p14="http://schemas.microsoft.com/office/powerpoint/2010/main" val="1638336807"/>
              </p:ext>
            </p:extLst>
          </p:nvPr>
        </p:nvGraphicFramePr>
        <p:xfrm>
          <a:off x="5315000" y="2213333"/>
          <a:ext cx="990600" cy="1722120"/>
        </p:xfrm>
        <a:graphic>
          <a:graphicData uri="http://schemas.openxmlformats.org/drawingml/2006/table">
            <a:tbl>
              <a:tblPr>
                <a:tableStyleId>{5C22544A-7EE6-4342-B048-85BDC9FD1C3A}</a:tableStyleId>
              </a:tblPr>
              <a:tblGrid>
                <a:gridCol w="381000"/>
                <a:gridCol w="609600"/>
              </a:tblGrid>
              <a:tr h="192191">
                <a:tc>
                  <a:txBody>
                    <a:bodyPr/>
                    <a:lstStyle/>
                    <a:p>
                      <a:r>
                        <a:rPr lang="en-US" baseline="0" dirty="0" smtClean="0"/>
                        <a:t>e</a:t>
                      </a:r>
                      <a:r>
                        <a:rPr lang="en-US" baseline="-25000" dirty="0" smtClean="0"/>
                        <a:t>1</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1</a:t>
                      </a:r>
                      <a:r>
                        <a:rPr lang="en-US" baseline="0" dirty="0" smtClean="0"/>
                        <a:t>.3</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192191">
                <a:tc>
                  <a:txBody>
                    <a:bodyPr/>
                    <a:lstStyle/>
                    <a:p>
                      <a:r>
                        <a:rPr lang="en-US" baseline="0" dirty="0" smtClean="0"/>
                        <a:t>e</a:t>
                      </a:r>
                      <a:r>
                        <a:rPr lang="en-US" baseline="-25000" dirty="0" smtClean="0"/>
                        <a:t>1</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4</a:t>
                      </a:r>
                      <a:r>
                        <a:rPr lang="en-US" baseline="0" dirty="0" smtClean="0"/>
                        <a:t>.3</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92191">
                <a:tc>
                  <a:txBody>
                    <a:bodyPr/>
                    <a:lstStyle/>
                    <a:p>
                      <a:r>
                        <a:rPr lang="en-US" baseline="0" dirty="0" smtClean="0"/>
                        <a:t>e</a:t>
                      </a:r>
                      <a:r>
                        <a:rPr lang="en-US" baseline="-25000" dirty="0" smtClean="0"/>
                        <a:t>1</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6</a:t>
                      </a:r>
                      <a:r>
                        <a:rPr lang="en-US" baseline="0" dirty="0" smtClean="0"/>
                        <a:t>.6</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92191">
                <a:tc>
                  <a:txBody>
                    <a:bodyPr/>
                    <a:lstStyle/>
                    <a:p>
                      <a:r>
                        <a:rPr lang="en-US" baseline="0" dirty="0" smtClean="0"/>
                        <a:t>e</a:t>
                      </a:r>
                      <a:r>
                        <a:rPr lang="en-US" baseline="-25000" dirty="0" smtClean="0"/>
                        <a:t>1</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7</a:t>
                      </a:r>
                      <a:r>
                        <a:rPr lang="en-US" baseline="0" dirty="0" smtClean="0"/>
                        <a:t>.10</a:t>
                      </a:r>
                      <a:endParaRPr lang="en-US" dirty="0" smtClean="0"/>
                    </a:p>
                  </a:txBody>
                  <a:tcPr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136135">
                <a:tc>
                  <a:txBody>
                    <a:bodyPr/>
                    <a:lstStyle/>
                    <a:p>
                      <a:r>
                        <a:rPr lang="en-US" sz="1100" baseline="0" dirty="0" smtClean="0"/>
                        <a:t>...</a:t>
                      </a:r>
                      <a:endParaRPr lang="en-GB" sz="11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1100" dirty="0" smtClean="0"/>
                        <a:t>…</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sp>
        <p:nvSpPr>
          <p:cNvPr id="23" name="Rectangle 25"/>
          <p:cNvSpPr/>
          <p:nvPr/>
        </p:nvSpPr>
        <p:spPr>
          <a:xfrm>
            <a:off x="5696000" y="1916628"/>
            <a:ext cx="704039" cy="369332"/>
          </a:xfrm>
          <a:prstGeom prst="rect">
            <a:avLst/>
          </a:prstGeom>
        </p:spPr>
        <p:txBody>
          <a:bodyPr wrap="none">
            <a:spAutoFit/>
          </a:bodyPr>
          <a:lstStyle/>
          <a:p>
            <a:r>
              <a:rPr lang="en-US" dirty="0" smtClean="0"/>
              <a:t>Value</a:t>
            </a:r>
            <a:endParaRPr lang="en-GB" dirty="0"/>
          </a:p>
        </p:txBody>
      </p:sp>
      <p:graphicFrame>
        <p:nvGraphicFramePr>
          <p:cNvPr id="24" name="Table 26"/>
          <p:cNvGraphicFramePr>
            <a:graphicFrameLocks noGrp="1"/>
          </p:cNvGraphicFramePr>
          <p:nvPr>
            <p:extLst>
              <p:ext uri="{D42A27DB-BD31-4B8C-83A1-F6EECF244321}">
                <p14:modId xmlns:p14="http://schemas.microsoft.com/office/powerpoint/2010/main" val="766056331"/>
              </p:ext>
            </p:extLst>
          </p:nvPr>
        </p:nvGraphicFramePr>
        <p:xfrm>
          <a:off x="5315000" y="4069040"/>
          <a:ext cx="990600" cy="624840"/>
        </p:xfrm>
        <a:graphic>
          <a:graphicData uri="http://schemas.openxmlformats.org/drawingml/2006/table">
            <a:tbl>
              <a:tblPr>
                <a:tableStyleId>{5C22544A-7EE6-4342-B048-85BDC9FD1C3A}</a:tableStyleId>
              </a:tblPr>
              <a:tblGrid>
                <a:gridCol w="381000"/>
                <a:gridCol w="609600"/>
              </a:tblGrid>
              <a:tr h="133815">
                <a:tc>
                  <a:txBody>
                    <a:bodyPr/>
                    <a:lstStyle/>
                    <a:p>
                      <a:r>
                        <a:rPr lang="en-US" baseline="0" dirty="0" smtClean="0"/>
                        <a:t>e</a:t>
                      </a:r>
                      <a:r>
                        <a:rPr lang="en-US" baseline="-25000" dirty="0" smtClean="0"/>
                        <a:t>2</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1</a:t>
                      </a:r>
                      <a:r>
                        <a:rPr lang="en-US" baseline="0" dirty="0" smtClean="0"/>
                        <a:t>.3</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0">
                <a:tc>
                  <a:txBody>
                    <a:bodyPr/>
                    <a:lstStyle/>
                    <a:p>
                      <a:r>
                        <a:rPr lang="en-US" sz="1100" baseline="0" dirty="0" smtClean="0"/>
                        <a:t>...</a:t>
                      </a:r>
                      <a:endParaRPr lang="en-GB" sz="11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1100" dirty="0" smtClean="0"/>
                        <a:t>…</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sp>
        <p:nvSpPr>
          <p:cNvPr id="25" name="TextBox 24"/>
          <p:cNvSpPr txBox="1"/>
          <p:nvPr/>
        </p:nvSpPr>
        <p:spPr>
          <a:xfrm>
            <a:off x="5238800" y="1916628"/>
            <a:ext cx="609600" cy="369332"/>
          </a:xfrm>
          <a:prstGeom prst="rect">
            <a:avLst/>
          </a:prstGeom>
          <a:noFill/>
        </p:spPr>
        <p:txBody>
          <a:bodyPr wrap="square" rtlCol="0">
            <a:spAutoFit/>
          </a:bodyPr>
          <a:lstStyle/>
          <a:p>
            <a:r>
              <a:rPr lang="en-US" dirty="0" smtClean="0"/>
              <a:t>Key</a:t>
            </a:r>
            <a:endParaRPr lang="en-GB" dirty="0"/>
          </a:p>
        </p:txBody>
      </p:sp>
      <p:graphicFrame>
        <p:nvGraphicFramePr>
          <p:cNvPr id="26" name="Table 28"/>
          <p:cNvGraphicFramePr>
            <a:graphicFrameLocks noGrp="1"/>
          </p:cNvGraphicFramePr>
          <p:nvPr>
            <p:extLst>
              <p:ext uri="{D42A27DB-BD31-4B8C-83A1-F6EECF244321}">
                <p14:modId xmlns:p14="http://schemas.microsoft.com/office/powerpoint/2010/main" val="2351890153"/>
              </p:ext>
            </p:extLst>
          </p:nvPr>
        </p:nvGraphicFramePr>
        <p:xfrm>
          <a:off x="5315000" y="4831040"/>
          <a:ext cx="990600" cy="990600"/>
        </p:xfrm>
        <a:graphic>
          <a:graphicData uri="http://schemas.openxmlformats.org/drawingml/2006/table">
            <a:tbl>
              <a:tblPr>
                <a:tableStyleId>{5C22544A-7EE6-4342-B048-85BDC9FD1C3A}</a:tableStyleId>
              </a:tblPr>
              <a:tblGrid>
                <a:gridCol w="381000"/>
                <a:gridCol w="609600"/>
              </a:tblGrid>
              <a:tr h="0">
                <a:tc>
                  <a:txBody>
                    <a:bodyPr/>
                    <a:lstStyle/>
                    <a:p>
                      <a:r>
                        <a:rPr lang="en-US" baseline="0" dirty="0" smtClean="0"/>
                        <a:t>e</a:t>
                      </a:r>
                      <a:r>
                        <a:rPr lang="en-US" baseline="-25000" dirty="0" smtClean="0"/>
                        <a:t>3</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1</a:t>
                      </a:r>
                      <a:r>
                        <a:rPr lang="en-US" baseline="0" dirty="0" smtClean="0"/>
                        <a:t>.3</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0">
                <a:tc>
                  <a:txBody>
                    <a:bodyPr/>
                    <a:lstStyle/>
                    <a:p>
                      <a:r>
                        <a:rPr lang="en-US" baseline="0" dirty="0" smtClean="0"/>
                        <a:t>e</a:t>
                      </a:r>
                      <a:r>
                        <a:rPr lang="en-US" baseline="-25000" dirty="0" smtClean="0"/>
                        <a:t>3</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4</a:t>
                      </a:r>
                      <a:r>
                        <a:rPr lang="en-US" baseline="0" dirty="0" smtClean="0"/>
                        <a:t>.3</a:t>
                      </a: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r>
              <a:tr h="0">
                <a:tc>
                  <a:txBody>
                    <a:bodyPr/>
                    <a:lstStyle/>
                    <a:p>
                      <a:r>
                        <a:rPr lang="en-US" sz="1100" baseline="0" dirty="0" smtClean="0"/>
                        <a:t>...</a:t>
                      </a:r>
                      <a:endParaRPr lang="en-GB" sz="11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1100" dirty="0" smtClean="0"/>
                        <a:t>…</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cxnSp>
        <p:nvCxnSpPr>
          <p:cNvPr id="27" name="Straight Arrow Connector 31"/>
          <p:cNvCxnSpPr/>
          <p:nvPr/>
        </p:nvCxnSpPr>
        <p:spPr>
          <a:xfrm>
            <a:off x="6762800" y="2980725"/>
            <a:ext cx="152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8" name="Table 32"/>
          <p:cNvGraphicFramePr>
            <a:graphicFrameLocks noGrp="1"/>
          </p:cNvGraphicFramePr>
          <p:nvPr>
            <p:extLst>
              <p:ext uri="{D42A27DB-BD31-4B8C-83A1-F6EECF244321}">
                <p14:modId xmlns:p14="http://schemas.microsoft.com/office/powerpoint/2010/main" val="1157156500"/>
              </p:ext>
            </p:extLst>
          </p:nvPr>
        </p:nvGraphicFramePr>
        <p:xfrm>
          <a:off x="6991400" y="2682200"/>
          <a:ext cx="1371600" cy="624840"/>
        </p:xfrm>
        <a:graphic>
          <a:graphicData uri="http://schemas.openxmlformats.org/drawingml/2006/table">
            <a:tbl>
              <a:tblPr>
                <a:tableStyleId>{5C22544A-7EE6-4342-B048-85BDC9FD1C3A}</a:tableStyleId>
              </a:tblPr>
              <a:tblGrid>
                <a:gridCol w="457200"/>
                <a:gridCol w="914400"/>
              </a:tblGrid>
              <a:tr h="187340">
                <a:tc>
                  <a:txBody>
                    <a:bodyPr/>
                    <a:lstStyle/>
                    <a:p>
                      <a:r>
                        <a:rPr lang="en-US" baseline="0" dirty="0" smtClean="0"/>
                        <a:t>e</a:t>
                      </a:r>
                      <a:r>
                        <a:rPr lang="en-US" baseline="-25000" dirty="0" smtClean="0"/>
                        <a:t>1</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1</a:t>
                      </a:r>
                      <a:r>
                        <a:rPr lang="en-US" dirty="0" smtClean="0"/>
                        <a:t>,b</a:t>
                      </a:r>
                      <a:r>
                        <a:rPr lang="en-US" baseline="-25000" dirty="0" smtClean="0"/>
                        <a:t>4</a:t>
                      </a:r>
                      <a:r>
                        <a:rPr lang="en-US" dirty="0" smtClean="0"/>
                        <a:t>,b</a:t>
                      </a:r>
                      <a:r>
                        <a:rPr lang="en-US" baseline="-25000" dirty="0" smtClean="0"/>
                        <a:t>6</a:t>
                      </a:r>
                      <a:endParaRPr lang="en-GB" baseline="-25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132700">
                <a:tc>
                  <a:txBody>
                    <a:bodyPr/>
                    <a:lstStyle/>
                    <a:p>
                      <a:r>
                        <a:rPr lang="en-US" sz="1100" baseline="0" dirty="0" smtClean="0"/>
                        <a:t>...</a:t>
                      </a:r>
                      <a:endParaRPr lang="en-GB" sz="11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smtClean="0"/>
                        <a:t>…</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9" name="Rounded Rectangle 35"/>
          <p:cNvSpPr/>
          <p:nvPr/>
        </p:nvSpPr>
        <p:spPr>
          <a:xfrm>
            <a:off x="6458000" y="4069040"/>
            <a:ext cx="304800" cy="6858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vert" lIns="36000" tIns="0" rIns="36000" bIns="0" rtlCol="0" anchor="ctr"/>
          <a:lstStyle/>
          <a:p>
            <a:pPr algn="ctr"/>
            <a:r>
              <a:rPr lang="en-US" sz="1600" b="1" dirty="0" smtClean="0">
                <a:solidFill>
                  <a:schemeClr val="tx1"/>
                </a:solidFill>
              </a:rPr>
              <a:t>Reduce</a:t>
            </a:r>
            <a:endParaRPr lang="en-GB" sz="1600" b="1" dirty="0">
              <a:solidFill>
                <a:schemeClr val="tx1"/>
              </a:solidFill>
            </a:endParaRPr>
          </a:p>
        </p:txBody>
      </p:sp>
      <p:cxnSp>
        <p:nvCxnSpPr>
          <p:cNvPr id="30" name="Straight Arrow Connector 36"/>
          <p:cNvCxnSpPr/>
          <p:nvPr/>
        </p:nvCxnSpPr>
        <p:spPr>
          <a:xfrm>
            <a:off x="6762800" y="4450040"/>
            <a:ext cx="152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8"/>
          <p:cNvCxnSpPr/>
          <p:nvPr/>
        </p:nvCxnSpPr>
        <p:spPr>
          <a:xfrm>
            <a:off x="6762800" y="5364440"/>
            <a:ext cx="152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2" name="Table 39"/>
          <p:cNvGraphicFramePr>
            <a:graphicFrameLocks noGrp="1"/>
          </p:cNvGraphicFramePr>
          <p:nvPr>
            <p:extLst>
              <p:ext uri="{D42A27DB-BD31-4B8C-83A1-F6EECF244321}">
                <p14:modId xmlns:p14="http://schemas.microsoft.com/office/powerpoint/2010/main" val="2142564126"/>
              </p:ext>
            </p:extLst>
          </p:nvPr>
        </p:nvGraphicFramePr>
        <p:xfrm>
          <a:off x="6991400" y="4130000"/>
          <a:ext cx="1371600" cy="624840"/>
        </p:xfrm>
        <a:graphic>
          <a:graphicData uri="http://schemas.openxmlformats.org/drawingml/2006/table">
            <a:tbl>
              <a:tblPr>
                <a:tableStyleId>{5C22544A-7EE6-4342-B048-85BDC9FD1C3A}</a:tableStyleId>
              </a:tblPr>
              <a:tblGrid>
                <a:gridCol w="457200"/>
                <a:gridCol w="914400"/>
              </a:tblGrid>
              <a:tr h="0">
                <a:tc>
                  <a:txBody>
                    <a:bodyPr/>
                    <a:lstStyle/>
                    <a:p>
                      <a:r>
                        <a:rPr lang="en-US" baseline="0" dirty="0" smtClean="0"/>
                        <a:t>e</a:t>
                      </a:r>
                      <a:r>
                        <a:rPr lang="en-US" baseline="-25000" dirty="0" smtClean="0"/>
                        <a:t>2</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1</a:t>
                      </a:r>
                      <a:endParaRPr lang="en-GB" baseline="-25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0">
                <a:tc>
                  <a:txBody>
                    <a:bodyPr/>
                    <a:lstStyle/>
                    <a:p>
                      <a:r>
                        <a:rPr lang="en-US" sz="1100" baseline="0" dirty="0" smtClean="0"/>
                        <a:t>...</a:t>
                      </a:r>
                      <a:endParaRPr lang="en-GB" sz="11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smtClean="0"/>
                        <a:t>…</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33" name="Table 40"/>
          <p:cNvGraphicFramePr>
            <a:graphicFrameLocks noGrp="1"/>
          </p:cNvGraphicFramePr>
          <p:nvPr>
            <p:extLst>
              <p:ext uri="{D42A27DB-BD31-4B8C-83A1-F6EECF244321}">
                <p14:modId xmlns:p14="http://schemas.microsoft.com/office/powerpoint/2010/main" val="2263902197"/>
              </p:ext>
            </p:extLst>
          </p:nvPr>
        </p:nvGraphicFramePr>
        <p:xfrm>
          <a:off x="6991400" y="5044400"/>
          <a:ext cx="1371600" cy="624840"/>
        </p:xfrm>
        <a:graphic>
          <a:graphicData uri="http://schemas.openxmlformats.org/drawingml/2006/table">
            <a:tbl>
              <a:tblPr>
                <a:tableStyleId>{5C22544A-7EE6-4342-B048-85BDC9FD1C3A}</a:tableStyleId>
              </a:tblPr>
              <a:tblGrid>
                <a:gridCol w="457200"/>
                <a:gridCol w="914400"/>
              </a:tblGrid>
              <a:tr h="0">
                <a:tc>
                  <a:txBody>
                    <a:bodyPr/>
                    <a:lstStyle/>
                    <a:p>
                      <a:r>
                        <a:rPr lang="en-US" baseline="0" dirty="0" smtClean="0"/>
                        <a:t>e</a:t>
                      </a:r>
                      <a:r>
                        <a:rPr lang="en-US" baseline="-25000" dirty="0" smtClean="0"/>
                        <a:t>3</a:t>
                      </a:r>
                      <a:endParaRPr lang="en-GB"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a:r>
                      <a:r>
                        <a:rPr lang="en-US" baseline="-25000" dirty="0" smtClean="0"/>
                        <a:t>1</a:t>
                      </a:r>
                      <a:r>
                        <a:rPr lang="en-US" dirty="0" smtClean="0"/>
                        <a:t>,b</a:t>
                      </a:r>
                      <a:r>
                        <a:rPr lang="en-US" baseline="-25000" dirty="0" smtClean="0"/>
                        <a:t>4</a:t>
                      </a:r>
                      <a:endParaRPr lang="en-GB" baseline="-25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0">
                <a:tc>
                  <a:txBody>
                    <a:bodyPr/>
                    <a:lstStyle/>
                    <a:p>
                      <a:r>
                        <a:rPr lang="en-US" sz="1100" baseline="0" dirty="0" smtClean="0"/>
                        <a:t>...</a:t>
                      </a:r>
                      <a:endParaRPr lang="en-GB" sz="11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smtClean="0"/>
                        <a:t>…</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cxnSp>
        <p:nvCxnSpPr>
          <p:cNvPr id="34" name="Straight Arrow Connector 43"/>
          <p:cNvCxnSpPr/>
          <p:nvPr/>
        </p:nvCxnSpPr>
        <p:spPr>
          <a:xfrm>
            <a:off x="3486200" y="3459440"/>
            <a:ext cx="152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Rounded Rectangle 49"/>
          <p:cNvSpPr/>
          <p:nvPr/>
        </p:nvSpPr>
        <p:spPr>
          <a:xfrm>
            <a:off x="6458000" y="4983440"/>
            <a:ext cx="304800" cy="6858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vert" lIns="36000" tIns="0" rIns="36000" bIns="0" rtlCol="0" anchor="ctr"/>
          <a:lstStyle/>
          <a:p>
            <a:pPr algn="ctr"/>
            <a:r>
              <a:rPr lang="en-US" sz="1600" b="1" dirty="0" smtClean="0">
                <a:solidFill>
                  <a:schemeClr val="tx1"/>
                </a:solidFill>
              </a:rPr>
              <a:t>Reduce</a:t>
            </a:r>
            <a:endParaRPr lang="en-GB" sz="1600" b="1" dirty="0">
              <a:solidFill>
                <a:schemeClr val="tx1"/>
              </a:solidFill>
            </a:endParaRPr>
          </a:p>
        </p:txBody>
      </p:sp>
      <p:sp>
        <p:nvSpPr>
          <p:cNvPr id="36" name="Rounded Rectangle 51"/>
          <p:cNvSpPr/>
          <p:nvPr/>
        </p:nvSpPr>
        <p:spPr>
          <a:xfrm>
            <a:off x="6458000" y="2621240"/>
            <a:ext cx="304800" cy="6858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vert" lIns="36000" tIns="0" rIns="36000" bIns="0" rtlCol="0" anchor="ctr"/>
          <a:lstStyle/>
          <a:p>
            <a:pPr algn="ctr"/>
            <a:r>
              <a:rPr lang="en-US" sz="1600" b="1" dirty="0" smtClean="0">
                <a:solidFill>
                  <a:schemeClr val="tx1"/>
                </a:solidFill>
              </a:rPr>
              <a:t>Reduce</a:t>
            </a:r>
            <a:endParaRPr lang="en-GB" sz="1600" b="1" dirty="0">
              <a:solidFill>
                <a:schemeClr val="tx1"/>
              </a:solidFill>
            </a:endParaRPr>
          </a:p>
        </p:txBody>
      </p:sp>
      <p:cxnSp>
        <p:nvCxnSpPr>
          <p:cNvPr id="37" name="Straight Arrow Connector 53"/>
          <p:cNvCxnSpPr/>
          <p:nvPr/>
        </p:nvCxnSpPr>
        <p:spPr>
          <a:xfrm>
            <a:off x="3486200" y="4373840"/>
            <a:ext cx="152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ounded Rectangle 54"/>
          <p:cNvSpPr/>
          <p:nvPr/>
        </p:nvSpPr>
        <p:spPr>
          <a:xfrm>
            <a:off x="3181400" y="3154640"/>
            <a:ext cx="304800" cy="533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vert" lIns="36000" tIns="0" rIns="36000" bIns="0" rtlCol="0" anchor="ctr"/>
          <a:lstStyle/>
          <a:p>
            <a:pPr algn="ctr"/>
            <a:r>
              <a:rPr lang="en-US" sz="1600" b="1" dirty="0" smtClean="0">
                <a:solidFill>
                  <a:schemeClr val="tx1"/>
                </a:solidFill>
              </a:rPr>
              <a:t>Map</a:t>
            </a:r>
            <a:endParaRPr lang="en-GB" sz="1600" b="1" dirty="0">
              <a:solidFill>
                <a:schemeClr val="tx1"/>
              </a:solidFill>
            </a:endParaRPr>
          </a:p>
        </p:txBody>
      </p:sp>
    </p:spTree>
    <p:extLst>
      <p:ext uri="{BB962C8B-B14F-4D97-AF65-F5344CB8AC3E}">
        <p14:creationId xmlns:p14="http://schemas.microsoft.com/office/powerpoint/2010/main" val="9162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4" grpId="0" animBg="1"/>
      <p:bldP spid="15" grpId="0" animBg="1"/>
      <p:bldP spid="17" grpId="0" animBg="1"/>
      <p:bldP spid="18" grpId="0" animBg="1"/>
      <p:bldP spid="19" grpId="0" animBg="1"/>
      <p:bldP spid="20" grpId="0" animBg="1"/>
      <p:bldP spid="21" grpId="0" animBg="1"/>
      <p:bldP spid="23" grpId="0"/>
      <p:bldP spid="25" grpId="0"/>
      <p:bldP spid="29" grpId="0" animBg="1"/>
      <p:bldP spid="35" grpId="0" animBg="1"/>
      <p:bldP spid="36" grpId="0" animBg="1"/>
      <p:bldP spid="38"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2399"/>
            <a:ext cx="9144000" cy="721079"/>
          </a:xfrm>
        </p:spPr>
        <p:txBody>
          <a:bodyPr>
            <a:normAutofit fontScale="90000"/>
          </a:bodyPr>
          <a:lstStyle/>
          <a:p>
            <a:r>
              <a:rPr lang="en-US" dirty="0" smtClean="0"/>
              <a:t>Parallel Meta-blocking </a:t>
            </a:r>
            <a:r>
              <a:rPr lang="nl-NL" sz="2200" dirty="0"/>
              <a:t>[Efthymiou et al., IS </a:t>
            </a:r>
            <a:r>
              <a:rPr lang="nl-NL" sz="2200" dirty="0" smtClean="0"/>
              <a:t>2017]</a:t>
            </a:r>
            <a:endParaRPr lang="en-US" dirty="0"/>
          </a:p>
        </p:txBody>
      </p:sp>
      <p:sp>
        <p:nvSpPr>
          <p:cNvPr id="3" name="Content Placeholder 2"/>
          <p:cNvSpPr>
            <a:spLocks noGrp="1"/>
          </p:cNvSpPr>
          <p:nvPr>
            <p:ph sz="quarter" idx="4294967295"/>
          </p:nvPr>
        </p:nvSpPr>
        <p:spPr>
          <a:xfrm>
            <a:off x="179512" y="1227143"/>
            <a:ext cx="8856984" cy="4938161"/>
          </a:xfrm>
        </p:spPr>
        <p:txBody>
          <a:bodyPr>
            <a:normAutofit fontScale="92500"/>
          </a:bodyPr>
          <a:lstStyle/>
          <a:p>
            <a:r>
              <a:rPr lang="en-US" sz="2800" dirty="0" smtClean="0"/>
              <a:t>Three strategies:</a:t>
            </a:r>
            <a:endParaRPr lang="en-US" sz="2400" b="1" dirty="0" smtClean="0"/>
          </a:p>
          <a:p>
            <a:pPr marL="914400" lvl="1" indent="-457200">
              <a:buFont typeface="+mj-lt"/>
              <a:buAutoNum type="arabicPeriod"/>
            </a:pPr>
            <a:r>
              <a:rPr lang="en-US" sz="2400" b="1" dirty="0" smtClean="0"/>
              <a:t>Edge-based:</a:t>
            </a:r>
            <a:r>
              <a:rPr lang="en-US" sz="2400" dirty="0" smtClean="0"/>
              <a:t> </a:t>
            </a:r>
            <a:r>
              <a:rPr lang="en-US" sz="2400" dirty="0">
                <a:solidFill>
                  <a:srgbClr val="C00000"/>
                </a:solidFill>
              </a:rPr>
              <a:t>explicitly</a:t>
            </a:r>
            <a:r>
              <a:rPr lang="en-US" sz="2400" dirty="0"/>
              <a:t> creates the blocking graph</a:t>
            </a:r>
          </a:p>
          <a:p>
            <a:pPr lvl="2"/>
            <a:r>
              <a:rPr lang="en-US" sz="2200" dirty="0" smtClean="0"/>
              <a:t>needs pre-processing to perform </a:t>
            </a:r>
            <a:r>
              <a:rPr lang="en-US" sz="2200" dirty="0"/>
              <a:t>all weight computations </a:t>
            </a:r>
            <a:endParaRPr lang="en-US" sz="2200" dirty="0" smtClean="0"/>
          </a:p>
          <a:p>
            <a:pPr lvl="2"/>
            <a:r>
              <a:rPr lang="en-US" sz="2200" dirty="0" smtClean="0"/>
              <a:t>stores </a:t>
            </a:r>
            <a:r>
              <a:rPr lang="en-US" sz="2200" dirty="0"/>
              <a:t>all </a:t>
            </a:r>
            <a:r>
              <a:rPr lang="en-US" sz="2200" dirty="0" smtClean="0"/>
              <a:t>edges of the blocking graph on disk</a:t>
            </a:r>
          </a:p>
          <a:p>
            <a:pPr lvl="2"/>
            <a:r>
              <a:rPr lang="en-US" sz="2200" dirty="0" smtClean="0"/>
              <a:t>at least 2 MapReduce jobs per pruning algorithm with high I/O</a:t>
            </a:r>
            <a:endParaRPr lang="en-US" sz="2200" dirty="0"/>
          </a:p>
          <a:p>
            <a:pPr marL="914400" lvl="1" indent="-457200">
              <a:buFont typeface="+mj-lt"/>
              <a:buAutoNum type="arabicPeriod"/>
            </a:pPr>
            <a:r>
              <a:rPr lang="en-US" sz="2400" b="1" dirty="0" smtClean="0"/>
              <a:t>Comparison-based: </a:t>
            </a:r>
            <a:r>
              <a:rPr lang="en-US" sz="2400" dirty="0" smtClean="0">
                <a:solidFill>
                  <a:srgbClr val="C00000"/>
                </a:solidFill>
              </a:rPr>
              <a:t>implicitly</a:t>
            </a:r>
            <a:r>
              <a:rPr lang="en-US" sz="2400" dirty="0" smtClean="0"/>
              <a:t> creates </a:t>
            </a:r>
            <a:r>
              <a:rPr lang="en-US" sz="2400" dirty="0"/>
              <a:t>the blocking graph</a:t>
            </a:r>
          </a:p>
          <a:p>
            <a:pPr lvl="2"/>
            <a:r>
              <a:rPr lang="en-US" sz="2200" dirty="0" smtClean="0"/>
              <a:t>defers weight computations to avoid creating any edges</a:t>
            </a:r>
          </a:p>
          <a:p>
            <a:pPr lvl="2"/>
            <a:r>
              <a:rPr lang="en-US" sz="2200" dirty="0" smtClean="0"/>
              <a:t>pre-processing enriches the input blocks with the </a:t>
            </a:r>
            <a:r>
              <a:rPr lang="en-US" sz="2200" dirty="0" smtClean="0">
                <a:solidFill>
                  <a:srgbClr val="00B050"/>
                </a:solidFill>
              </a:rPr>
              <a:t>block list </a:t>
            </a:r>
            <a:r>
              <a:rPr lang="en-US" sz="2200" dirty="0" smtClean="0"/>
              <a:t>of every entity, which is necessary for weight estimation </a:t>
            </a:r>
            <a:r>
              <a:rPr lang="en-US" sz="2200" dirty="0"/>
              <a:t>→ ideal for </a:t>
            </a:r>
            <a:r>
              <a:rPr lang="en-US" sz="2200" dirty="0" smtClean="0"/>
              <a:t>CEP/WEP</a:t>
            </a:r>
          </a:p>
          <a:p>
            <a:pPr marL="914400" lvl="1" indent="-457200">
              <a:buFont typeface="+mj-lt"/>
              <a:buAutoNum type="arabicPeriod"/>
            </a:pPr>
            <a:r>
              <a:rPr lang="en-US" sz="2400" b="1" dirty="0" smtClean="0"/>
              <a:t>Entity-based: </a:t>
            </a:r>
            <a:r>
              <a:rPr lang="en-US" sz="2400" dirty="0" smtClean="0"/>
              <a:t>uses the blocking graph only as a </a:t>
            </a:r>
            <a:r>
              <a:rPr lang="en-US" sz="2400" dirty="0" smtClean="0">
                <a:solidFill>
                  <a:srgbClr val="C00000"/>
                </a:solidFill>
              </a:rPr>
              <a:t>conceptual</a:t>
            </a:r>
            <a:r>
              <a:rPr lang="en-US" sz="2400" dirty="0" smtClean="0"/>
              <a:t> model</a:t>
            </a:r>
            <a:endParaRPr lang="en-US" sz="2400" b="1" dirty="0" smtClean="0"/>
          </a:p>
          <a:p>
            <a:pPr lvl="2"/>
            <a:r>
              <a:rPr lang="en-US" sz="2200" dirty="0" smtClean="0"/>
              <a:t>no pre-processing, all computations in the reducer</a:t>
            </a:r>
          </a:p>
          <a:p>
            <a:pPr lvl="2"/>
            <a:r>
              <a:rPr lang="en-US" sz="2200" dirty="0" smtClean="0"/>
              <a:t>gathers entire blocks for each entity → ideal for CNP/WNP</a:t>
            </a:r>
          </a:p>
        </p:txBody>
      </p:sp>
      <p:sp>
        <p:nvSpPr>
          <p:cNvPr id="4" name="Θέση υποσέλιδου 3"/>
          <p:cNvSpPr>
            <a:spLocks noGrp="1"/>
          </p:cNvSpPr>
          <p:nvPr>
            <p:ph type="ftr" sz="quarter" idx="11"/>
          </p:nvPr>
        </p:nvSpPr>
        <p:spPr/>
        <p:txBody>
          <a:bodyPr/>
          <a:lstStyle/>
          <a:p>
            <a:pPr>
              <a:defRPr/>
            </a:pPr>
            <a:r>
              <a:rPr lang="pt-BR" smtClean="0"/>
              <a:t>Papadakis &amp; Palpanas, WWW 2018, April 2018</a:t>
            </a:r>
            <a:endParaRPr lang="en-US"/>
          </a:p>
        </p:txBody>
      </p:sp>
      <p:sp>
        <p:nvSpPr>
          <p:cNvPr id="5" name="Slide Number Placeholder 4"/>
          <p:cNvSpPr>
            <a:spLocks noGrp="1"/>
          </p:cNvSpPr>
          <p:nvPr>
            <p:ph type="sldNum" sz="quarter" idx="12"/>
          </p:nvPr>
        </p:nvSpPr>
        <p:spPr/>
        <p:txBody>
          <a:bodyPr/>
          <a:lstStyle/>
          <a:p>
            <a:fld id="{7E46E34C-DF4F-43C8-9B01-5546C481D7C1}" type="slidenum">
              <a:rPr lang="el-GR" smtClean="0"/>
              <a:t>212</a:t>
            </a:fld>
            <a:endParaRPr lang="el-GR"/>
          </a:p>
        </p:txBody>
      </p:sp>
    </p:spTree>
    <p:extLst>
      <p:ext uri="{BB962C8B-B14F-4D97-AF65-F5344CB8AC3E}">
        <p14:creationId xmlns:p14="http://schemas.microsoft.com/office/powerpoint/2010/main" val="256897199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Θέση αριθμού διαφάνειας 4"/>
          <p:cNvSpPr>
            <a:spLocks noGrp="1"/>
          </p:cNvSpPr>
          <p:nvPr>
            <p:ph type="sldNum" sz="quarter" idx="12"/>
          </p:nvPr>
        </p:nvSpPr>
        <p:spPr/>
        <p:txBody>
          <a:bodyPr/>
          <a:lstStyle/>
          <a:p>
            <a:fld id="{7E46E34C-DF4F-43C8-9B01-5546C481D7C1}" type="slidenum">
              <a:rPr lang="el-GR" smtClean="0"/>
              <a:t>213</a:t>
            </a:fld>
            <a:endParaRPr lang="el-GR"/>
          </a:p>
        </p:txBody>
      </p:sp>
      <p:sp>
        <p:nvSpPr>
          <p:cNvPr id="6" name="Ορθογώνιο 5"/>
          <p:cNvSpPr/>
          <p:nvPr/>
        </p:nvSpPr>
        <p:spPr>
          <a:xfrm>
            <a:off x="74527" y="2259336"/>
            <a:ext cx="4359046" cy="305103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noFill/>
            </a:endParaRPr>
          </a:p>
        </p:txBody>
      </p:sp>
      <p:sp>
        <p:nvSpPr>
          <p:cNvPr id="7" name="Ορθογώνιο 6"/>
          <p:cNvSpPr/>
          <p:nvPr/>
        </p:nvSpPr>
        <p:spPr>
          <a:xfrm>
            <a:off x="4740970" y="2259336"/>
            <a:ext cx="4359046" cy="305103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noFill/>
            </a:endParaRPr>
          </a:p>
        </p:txBody>
      </p:sp>
      <mc:AlternateContent xmlns:mc="http://schemas.openxmlformats.org/markup-compatibility/2006" xmlns:a14="http://schemas.microsoft.com/office/drawing/2010/main">
        <mc:Choice Requires="a14">
          <p:sp>
            <p:nvSpPr>
              <p:cNvPr id="8" name="Shape 293"/>
              <p:cNvSpPr txBox="1"/>
              <p:nvPr/>
            </p:nvSpPr>
            <p:spPr>
              <a:xfrm>
                <a:off x="74527" y="2259336"/>
                <a:ext cx="4361783" cy="1754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i="0" u="none" strike="noStrike" cap="none" baseline="0" dirty="0" smtClean="0">
                    <a:solidFill>
                      <a:schemeClr val="dk1"/>
                    </a:solidFill>
                    <a:latin typeface="Calibri"/>
                    <a:ea typeface="Calibri"/>
                    <a:cs typeface="Calibri"/>
                    <a:sym typeface="Calibri"/>
                  </a:rPr>
                  <a:t>1: </a:t>
                </a:r>
                <a:r>
                  <a:rPr lang="en-US" b="1" i="0" u="none" strike="noStrike" cap="none" baseline="0" dirty="0" smtClean="0">
                    <a:solidFill>
                      <a:schemeClr val="dk1"/>
                    </a:solidFill>
                    <a:latin typeface="Calibri"/>
                    <a:ea typeface="Calibri"/>
                    <a:cs typeface="Calibri"/>
                    <a:sym typeface="Calibri"/>
                  </a:rPr>
                  <a:t>Input </a:t>
                </a:r>
              </a:p>
              <a:p>
                <a:pPr lvl="0" indent="444500">
                  <a:buSzPct val="25000"/>
                </a:pPr>
                <a:r>
                  <a:rPr lang="en-US" dirty="0">
                    <a:solidFill>
                      <a:schemeClr val="dk1"/>
                    </a:solidFill>
                    <a:ea typeface="Calibri"/>
                    <a:cs typeface="Calibri"/>
                    <a:sym typeface="Calibri"/>
                  </a:rPr>
                  <a:t>Key: id of entity </a:t>
                </a:r>
                <a:r>
                  <a:rPr lang="en-US" dirty="0" err="1">
                    <a:solidFill>
                      <a:schemeClr val="dk1"/>
                    </a:solidFill>
                    <a:ea typeface="Calibri"/>
                    <a:cs typeface="Calibri"/>
                    <a:sym typeface="Calibri"/>
                  </a:rPr>
                  <a:t>e</a:t>
                </a:r>
                <a:r>
                  <a:rPr lang="en-US" baseline="-25000" dirty="0" err="1">
                    <a:solidFill>
                      <a:schemeClr val="dk1"/>
                    </a:solidFill>
                    <a:ea typeface="Calibri"/>
                    <a:cs typeface="Calibri"/>
                    <a:sym typeface="Calibri"/>
                  </a:rPr>
                  <a:t>i</a:t>
                </a:r>
                <a:r>
                  <a:rPr lang="en-US" dirty="0">
                    <a:solidFill>
                      <a:schemeClr val="dk1"/>
                    </a:solidFill>
                    <a:ea typeface="Calibri"/>
                    <a:cs typeface="Calibri"/>
                    <a:sym typeface="Calibri"/>
                  </a:rPr>
                  <a:t>, </a:t>
                </a:r>
                <a14:m>
                  <m:oMath xmlns:m="http://schemas.openxmlformats.org/officeDocument/2006/math">
                    <m:r>
                      <a:rPr lang="en-US" i="1" dirty="0">
                        <a:solidFill>
                          <a:schemeClr val="dk1"/>
                        </a:solidFill>
                        <a:latin typeface="Cambria Math"/>
                        <a:ea typeface="Calibri"/>
                        <a:cs typeface="Calibri"/>
                        <a:sym typeface="Calibri"/>
                      </a:rPr>
                      <m:t>𝑖</m:t>
                    </m:r>
                  </m:oMath>
                </a14:m>
                <a:endParaRPr lang="en-US" i="1" dirty="0">
                  <a:solidFill>
                    <a:schemeClr val="dk1"/>
                  </a:solidFill>
                  <a:ea typeface="Calibri"/>
                  <a:cs typeface="Calibri"/>
                  <a:sym typeface="Calibri"/>
                </a:endParaRPr>
              </a:p>
              <a:p>
                <a:pPr indent="444500">
                  <a:buSzPct val="25000"/>
                </a:pPr>
                <a:r>
                  <a:rPr lang="en-US" dirty="0">
                    <a:solidFill>
                      <a:schemeClr val="dk1"/>
                    </a:solidFill>
                    <a:ea typeface="Calibri"/>
                    <a:cs typeface="Calibri"/>
                    <a:sym typeface="Calibri"/>
                  </a:rPr>
                  <a:t>Value: list of associated block ids, </a:t>
                </a:r>
                <a14:m>
                  <m:oMath xmlns:m="http://schemas.openxmlformats.org/officeDocument/2006/math">
                    <m:sSub>
                      <m:sSubPr>
                        <m:ctrlPr>
                          <a:rPr lang="en-US" i="1" dirty="0">
                            <a:solidFill>
                              <a:schemeClr val="dk1"/>
                            </a:solidFill>
                            <a:latin typeface="Cambria Math"/>
                            <a:sym typeface="Calibri"/>
                          </a:rPr>
                        </m:ctrlPr>
                      </m:sSubPr>
                      <m:e>
                        <m:r>
                          <a:rPr lang="en-US" i="1" dirty="0">
                            <a:solidFill>
                              <a:schemeClr val="dk1"/>
                            </a:solidFill>
                            <a:latin typeface="Cambria Math"/>
                            <a:sym typeface="Calibri"/>
                          </a:rPr>
                          <m:t>𝐵</m:t>
                        </m:r>
                      </m:e>
                      <m:sub>
                        <m:r>
                          <a:rPr lang="en-US" i="1" dirty="0">
                            <a:solidFill>
                              <a:schemeClr val="dk1"/>
                            </a:solidFill>
                            <a:latin typeface="Cambria Math"/>
                            <a:sym typeface="Calibri"/>
                          </a:rPr>
                          <m:t>𝑖</m:t>
                        </m:r>
                      </m:sub>
                    </m:sSub>
                  </m:oMath>
                </a14:m>
                <a:r>
                  <a:rPr lang="en-US" i="1" dirty="0">
                    <a:solidFill>
                      <a:schemeClr val="dk1"/>
                    </a:solidFill>
                    <a:ea typeface="Calibri"/>
                    <a:cs typeface="Calibri"/>
                    <a:sym typeface="Calibri"/>
                  </a:rPr>
                  <a:t/>
                </a:r>
                <a:br>
                  <a:rPr lang="en-US" i="1" dirty="0">
                    <a:solidFill>
                      <a:schemeClr val="dk1"/>
                    </a:solidFill>
                    <a:ea typeface="Calibri"/>
                    <a:cs typeface="Calibri"/>
                    <a:sym typeface="Calibri"/>
                  </a:rPr>
                </a:br>
                <a:r>
                  <a:rPr lang="en-US" u="none" strike="noStrike" cap="none" dirty="0" smtClean="0">
                    <a:solidFill>
                      <a:schemeClr val="dk1"/>
                    </a:solidFill>
                    <a:latin typeface="Calibri"/>
                    <a:ea typeface="Calibri"/>
                    <a:cs typeface="Calibri"/>
                    <a:sym typeface="Calibri"/>
                  </a:rPr>
                  <a:t>2: </a:t>
                </a:r>
                <a:r>
                  <a:rPr lang="en-US" b="1" dirty="0" smtClean="0">
                    <a:solidFill>
                      <a:schemeClr val="dk1"/>
                    </a:solidFill>
                    <a:ea typeface="Calibri"/>
                    <a:cs typeface="Calibri"/>
                    <a:sym typeface="Calibri"/>
                  </a:rPr>
                  <a:t>Output</a:t>
                </a:r>
                <a:endParaRPr lang="en-US" b="1" i="0" u="none" strike="noStrike" cap="none" dirty="0" smtClean="0">
                  <a:solidFill>
                    <a:schemeClr val="dk1"/>
                  </a:solidFill>
                  <a:latin typeface="Calibri"/>
                  <a:ea typeface="Calibri"/>
                  <a:cs typeface="Calibri"/>
                  <a:sym typeface="Calibri"/>
                </a:endParaRPr>
              </a:p>
              <a:p>
                <a:pPr indent="444500">
                  <a:buSzPct val="25000"/>
                </a:pPr>
                <a:r>
                  <a:rPr lang="en-US" b="0" i="0" u="none" strike="noStrike" cap="none" baseline="0" dirty="0" smtClean="0">
                    <a:solidFill>
                      <a:schemeClr val="dk1"/>
                    </a:solidFill>
                    <a:latin typeface="Calibri"/>
                    <a:ea typeface="Calibri"/>
                    <a:cs typeface="Calibri"/>
                    <a:sym typeface="Calibri"/>
                  </a:rPr>
                  <a:t>Key: </a:t>
                </a:r>
                <a:r>
                  <a:rPr lang="en-US" dirty="0">
                    <a:solidFill>
                      <a:schemeClr val="dk1"/>
                    </a:solidFill>
                    <a:ea typeface="Calibri"/>
                    <a:cs typeface="Calibri"/>
                    <a:sym typeface="Calibri"/>
                  </a:rPr>
                  <a:t>id of block </a:t>
                </a:r>
                <a:r>
                  <a:rPr lang="en-US" dirty="0" err="1">
                    <a:solidFill>
                      <a:schemeClr val="dk1"/>
                    </a:solidFill>
                    <a:ea typeface="Calibri"/>
                    <a:cs typeface="Calibri"/>
                    <a:sym typeface="Calibri"/>
                  </a:rPr>
                  <a:t>b</a:t>
                </a:r>
                <a:r>
                  <a:rPr lang="en-US" baseline="-25000" dirty="0" err="1">
                    <a:solidFill>
                      <a:schemeClr val="dk1"/>
                    </a:solidFill>
                    <a:ea typeface="Calibri"/>
                    <a:cs typeface="Calibri"/>
                    <a:sym typeface="Calibri"/>
                  </a:rPr>
                  <a:t>k</a:t>
                </a:r>
                <a:r>
                  <a:rPr lang="en-US" baseline="-25000" dirty="0">
                    <a:solidFill>
                      <a:schemeClr val="dk1"/>
                    </a:solidFill>
                    <a:ea typeface="Calibri"/>
                    <a:cs typeface="Calibri"/>
                    <a:sym typeface="Calibri"/>
                  </a:rPr>
                  <a:t>, </a:t>
                </a:r>
                <a14:m>
                  <m:oMath xmlns:m="http://schemas.openxmlformats.org/officeDocument/2006/math">
                    <m:r>
                      <a:rPr lang="en-US" i="1" dirty="0">
                        <a:solidFill>
                          <a:schemeClr val="dk1"/>
                        </a:solidFill>
                        <a:latin typeface="Cambria Math"/>
                        <a:ea typeface="Calibri"/>
                        <a:cs typeface="Calibri"/>
                        <a:sym typeface="Calibri"/>
                      </a:rPr>
                      <m:t>𝑘</m:t>
                    </m:r>
                  </m:oMath>
                </a14:m>
                <a:endParaRPr lang="en-US" i="1" dirty="0">
                  <a:solidFill>
                    <a:schemeClr val="dk1"/>
                  </a:solidFill>
                  <a:ea typeface="Calibri"/>
                  <a:cs typeface="Calibri"/>
                  <a:sym typeface="Calibri"/>
                </a:endParaRPr>
              </a:p>
              <a:p>
                <a:pPr lvl="0" indent="444500">
                  <a:buSzPct val="25000"/>
                </a:pPr>
                <a:r>
                  <a:rPr lang="en-US" b="0" i="0" u="none" strike="noStrike" cap="none" baseline="0" dirty="0" smtClean="0">
                    <a:solidFill>
                      <a:schemeClr val="dk1"/>
                    </a:solidFill>
                    <a:latin typeface="Calibri"/>
                    <a:ea typeface="Calibri"/>
                    <a:cs typeface="Calibri"/>
                    <a:sym typeface="Calibri"/>
                  </a:rPr>
                  <a:t>Value:</a:t>
                </a:r>
                <a:r>
                  <a:rPr lang="en-US" i="1" dirty="0" smtClean="0"/>
                  <a:t> </a:t>
                </a:r>
                <a:r>
                  <a:rPr lang="en-US" dirty="0">
                    <a:solidFill>
                      <a:schemeClr val="dk1"/>
                    </a:solidFill>
                    <a:ea typeface="Calibri"/>
                    <a:cs typeface="Calibri"/>
                    <a:sym typeface="Calibri"/>
                  </a:rPr>
                  <a:t>id of entity </a:t>
                </a:r>
                <a:r>
                  <a:rPr lang="en-US" dirty="0" err="1" smtClean="0">
                    <a:solidFill>
                      <a:schemeClr val="dk1"/>
                    </a:solidFill>
                    <a:ea typeface="Calibri"/>
                    <a:cs typeface="Calibri"/>
                    <a:sym typeface="Calibri"/>
                  </a:rPr>
                  <a:t>e</a:t>
                </a:r>
                <a:r>
                  <a:rPr lang="en-US" baseline="-25000" dirty="0" err="1" smtClean="0">
                    <a:solidFill>
                      <a:schemeClr val="dk1"/>
                    </a:solidFill>
                    <a:ea typeface="Calibri"/>
                    <a:cs typeface="Calibri"/>
                    <a:sym typeface="Calibri"/>
                  </a:rPr>
                  <a:t>i</a:t>
                </a:r>
                <a:r>
                  <a:rPr lang="en-US" dirty="0">
                    <a:solidFill>
                      <a:schemeClr val="dk1"/>
                    </a:solidFill>
                    <a:ea typeface="Calibri"/>
                    <a:cs typeface="Calibri"/>
                    <a:sym typeface="Calibri"/>
                  </a:rPr>
                  <a:t> </a:t>
                </a:r>
                <a:r>
                  <a:rPr lang="en-US" dirty="0" smtClean="0">
                    <a:solidFill>
                      <a:schemeClr val="dk1"/>
                    </a:solidFill>
                    <a:ea typeface="Calibri"/>
                    <a:cs typeface="Calibri"/>
                    <a:sym typeface="Calibri"/>
                  </a:rPr>
                  <a:t>and associated </a:t>
                </a:r>
              </a:p>
              <a:p>
                <a:pPr lvl="0" indent="444500">
                  <a:buSzPct val="25000"/>
                </a:pPr>
                <a:r>
                  <a:rPr lang="en-US" dirty="0" smtClean="0">
                    <a:solidFill>
                      <a:schemeClr val="dk1"/>
                    </a:solidFill>
                    <a:ea typeface="Calibri"/>
                    <a:cs typeface="Calibri"/>
                    <a:sym typeface="Calibri"/>
                  </a:rPr>
                  <a:t>block ids, </a:t>
                </a:r>
                <a14:m>
                  <m:oMath xmlns:m="http://schemas.openxmlformats.org/officeDocument/2006/math">
                    <m:r>
                      <a:rPr lang="en-US" i="1" dirty="0">
                        <a:solidFill>
                          <a:schemeClr val="dk1"/>
                        </a:solidFill>
                        <a:latin typeface="Cambria Math"/>
                        <a:ea typeface="Calibri"/>
                        <a:cs typeface="Calibri"/>
                        <a:sym typeface="Calibri"/>
                      </a:rPr>
                      <m:t>𝑖</m:t>
                    </m:r>
                    <m:r>
                      <a:rPr lang="en-US" b="0" i="0" dirty="0" smtClean="0">
                        <a:solidFill>
                          <a:schemeClr val="dk1"/>
                        </a:solidFill>
                        <a:latin typeface="Cambria Math"/>
                        <a:sym typeface="Calibri"/>
                      </a:rPr>
                      <m:t>.</m:t>
                    </m:r>
                    <m:sSub>
                      <m:sSubPr>
                        <m:ctrlPr>
                          <a:rPr lang="en-US" i="1" dirty="0">
                            <a:solidFill>
                              <a:schemeClr val="dk1"/>
                            </a:solidFill>
                            <a:latin typeface="Cambria Math"/>
                            <a:sym typeface="Calibri"/>
                          </a:rPr>
                        </m:ctrlPr>
                      </m:sSubPr>
                      <m:e>
                        <m:r>
                          <a:rPr lang="en-US" i="1" dirty="0">
                            <a:solidFill>
                              <a:schemeClr val="dk1"/>
                            </a:solidFill>
                            <a:latin typeface="Cambria Math"/>
                            <a:sym typeface="Calibri"/>
                          </a:rPr>
                          <m:t>𝐵</m:t>
                        </m:r>
                      </m:e>
                      <m:sub>
                        <m:r>
                          <a:rPr lang="en-US" i="1" dirty="0">
                            <a:solidFill>
                              <a:schemeClr val="dk1"/>
                            </a:solidFill>
                            <a:latin typeface="Cambria Math"/>
                            <a:sym typeface="Calibri"/>
                          </a:rPr>
                          <m:t>𝑖</m:t>
                        </m:r>
                      </m:sub>
                    </m:sSub>
                  </m:oMath>
                </a14:m>
                <a:endParaRPr lang="en-US" i="1" dirty="0">
                  <a:solidFill>
                    <a:schemeClr val="dk1"/>
                  </a:solidFill>
                  <a:ea typeface="Calibri"/>
                  <a:cs typeface="Calibri"/>
                  <a:sym typeface="Calibri"/>
                </a:endParaRPr>
              </a:p>
              <a:p>
                <a:pPr>
                  <a:buSzPct val="25000"/>
                </a:pPr>
                <a:r>
                  <a:rPr lang="en-US" dirty="0">
                    <a:solidFill>
                      <a:schemeClr val="dk1"/>
                    </a:solidFill>
                    <a:latin typeface="Calibri"/>
                    <a:ea typeface="Calibri"/>
                    <a:cs typeface="Calibri"/>
                    <a:sym typeface="Calibri"/>
                  </a:rPr>
                  <a:t>3</a:t>
                </a:r>
                <a:r>
                  <a:rPr lang="en-US" dirty="0" smtClean="0">
                    <a:solidFill>
                      <a:schemeClr val="dk1"/>
                    </a:solidFill>
                    <a:latin typeface="Calibri"/>
                    <a:ea typeface="Calibri"/>
                    <a:cs typeface="Calibri"/>
                    <a:sym typeface="Calibri"/>
                  </a:rPr>
                  <a:t>: sort </a:t>
                </a:r>
                <a14:m>
                  <m:oMath xmlns:m="http://schemas.openxmlformats.org/officeDocument/2006/math">
                    <m:sSub>
                      <m:sSubPr>
                        <m:ctrlPr>
                          <a:rPr lang="en-US" i="1" dirty="0">
                            <a:solidFill>
                              <a:schemeClr val="dk1"/>
                            </a:solidFill>
                            <a:latin typeface="Cambria Math"/>
                            <a:sym typeface="Calibri"/>
                          </a:rPr>
                        </m:ctrlPr>
                      </m:sSubPr>
                      <m:e>
                        <m:r>
                          <a:rPr lang="en-US" i="1" dirty="0">
                            <a:solidFill>
                              <a:schemeClr val="dk1"/>
                            </a:solidFill>
                            <a:latin typeface="Cambria Math"/>
                            <a:sym typeface="Calibri"/>
                          </a:rPr>
                          <m:t>𝐵</m:t>
                        </m:r>
                      </m:e>
                      <m:sub>
                        <m:r>
                          <a:rPr lang="en-US" i="1" dirty="0">
                            <a:solidFill>
                              <a:schemeClr val="dk1"/>
                            </a:solidFill>
                            <a:latin typeface="Cambria Math"/>
                            <a:sym typeface="Calibri"/>
                          </a:rPr>
                          <m:t>𝑖</m:t>
                        </m:r>
                      </m:sub>
                    </m:sSub>
                  </m:oMath>
                </a14:m>
                <a:r>
                  <a:rPr lang="en-US" dirty="0" smtClean="0">
                    <a:solidFill>
                      <a:schemeClr val="dk1"/>
                    </a:solidFill>
                    <a:latin typeface="Calibri"/>
                    <a:ea typeface="Calibri"/>
                    <a:cs typeface="Calibri"/>
                    <a:sym typeface="Calibri"/>
                  </a:rPr>
                  <a:t> in ascending order of block ids</a:t>
                </a:r>
              </a:p>
              <a:p>
                <a:pPr>
                  <a:buSzPct val="25000"/>
                </a:pPr>
                <a:r>
                  <a:rPr lang="en-US" dirty="0" smtClean="0">
                    <a:solidFill>
                      <a:schemeClr val="dk1"/>
                    </a:solidFill>
                    <a:latin typeface="Calibri"/>
                    <a:ea typeface="Calibri"/>
                    <a:cs typeface="Calibri"/>
                    <a:sym typeface="Calibri"/>
                  </a:rPr>
                  <a:t>4: for each </a:t>
                </a:r>
                <a14:m>
                  <m:oMath xmlns:m="http://schemas.openxmlformats.org/officeDocument/2006/math">
                    <m:r>
                      <a:rPr lang="en-US" b="0" i="1" dirty="0" smtClean="0">
                        <a:solidFill>
                          <a:schemeClr val="dk1"/>
                        </a:solidFill>
                        <a:latin typeface="Cambria Math"/>
                        <a:ea typeface="Cambria Math"/>
                        <a:sym typeface="Calibri"/>
                      </a:rPr>
                      <m:t>𝑘</m:t>
                    </m:r>
                    <m:r>
                      <a:rPr lang="en-US" b="0" i="1" dirty="0" smtClean="0">
                        <a:solidFill>
                          <a:schemeClr val="dk1"/>
                        </a:solidFill>
                        <a:latin typeface="Cambria Math"/>
                        <a:ea typeface="Cambria Math"/>
                        <a:sym typeface="Calibri"/>
                      </a:rPr>
                      <m:t> ∈</m:t>
                    </m:r>
                    <m:sSub>
                      <m:sSubPr>
                        <m:ctrlPr>
                          <a:rPr lang="en-US" i="1" dirty="0">
                            <a:solidFill>
                              <a:schemeClr val="dk1"/>
                            </a:solidFill>
                            <a:latin typeface="Cambria Math"/>
                            <a:sym typeface="Calibri"/>
                          </a:rPr>
                        </m:ctrlPr>
                      </m:sSubPr>
                      <m:e>
                        <m:r>
                          <a:rPr lang="en-US" i="1" dirty="0">
                            <a:solidFill>
                              <a:schemeClr val="dk1"/>
                            </a:solidFill>
                            <a:latin typeface="Cambria Math"/>
                            <a:sym typeface="Calibri"/>
                          </a:rPr>
                          <m:t>𝐵</m:t>
                        </m:r>
                      </m:e>
                      <m:sub>
                        <m:r>
                          <a:rPr lang="en-US" i="1" dirty="0">
                            <a:solidFill>
                              <a:schemeClr val="dk1"/>
                            </a:solidFill>
                            <a:latin typeface="Cambria Math"/>
                            <a:sym typeface="Calibri"/>
                          </a:rPr>
                          <m:t>𝑖</m:t>
                        </m:r>
                      </m:sub>
                    </m:sSub>
                  </m:oMath>
                </a14:m>
                <a:r>
                  <a:rPr lang="en-US" dirty="0" smtClean="0">
                    <a:solidFill>
                      <a:schemeClr val="dk1"/>
                    </a:solidFill>
                    <a:latin typeface="Calibri"/>
                    <a:ea typeface="Calibri"/>
                    <a:cs typeface="Calibri"/>
                    <a:sym typeface="Calibri"/>
                  </a:rPr>
                  <a:t> loop</a:t>
                </a:r>
              </a:p>
              <a:p>
                <a:pPr>
                  <a:buSzPct val="25000"/>
                </a:pPr>
                <a:r>
                  <a:rPr lang="en-US" dirty="0">
                    <a:solidFill>
                      <a:schemeClr val="dk1"/>
                    </a:solidFill>
                    <a:latin typeface="Calibri"/>
                    <a:ea typeface="Calibri"/>
                    <a:cs typeface="Calibri"/>
                    <a:sym typeface="Calibri"/>
                  </a:rPr>
                  <a:t>5</a:t>
                </a:r>
                <a:r>
                  <a:rPr lang="en-US" dirty="0" smtClean="0">
                    <a:solidFill>
                      <a:schemeClr val="dk1"/>
                    </a:solidFill>
                    <a:latin typeface="Calibri"/>
                    <a:ea typeface="Calibri"/>
                    <a:cs typeface="Calibri"/>
                    <a:sym typeface="Calibri"/>
                  </a:rPr>
                  <a:t>:	emit(</a:t>
                </a:r>
                <a14:m>
                  <m:oMath xmlns:m="http://schemas.openxmlformats.org/officeDocument/2006/math">
                    <m:r>
                      <a:rPr lang="en-US" b="0" i="0" smtClean="0">
                        <a:solidFill>
                          <a:schemeClr val="dk1"/>
                        </a:solidFill>
                        <a:latin typeface="Cambria Math"/>
                        <a:sym typeface="Calibri"/>
                      </a:rPr>
                      <m:t> </m:t>
                    </m:r>
                    <m:r>
                      <a:rPr lang="en-US" b="0" i="1" smtClean="0">
                        <a:solidFill>
                          <a:schemeClr val="dk1"/>
                        </a:solidFill>
                        <a:latin typeface="Cambria Math"/>
                        <a:sym typeface="Calibri"/>
                      </a:rPr>
                      <m:t>𝑘</m:t>
                    </m:r>
                    <m:r>
                      <a:rPr lang="en-US" i="1">
                        <a:solidFill>
                          <a:schemeClr val="dk1"/>
                        </a:solidFill>
                        <a:latin typeface="Cambria Math"/>
                        <a:sym typeface="Calibri"/>
                      </a:rPr>
                      <m:t> </m:t>
                    </m:r>
                  </m:oMath>
                </a14:m>
                <a:r>
                  <a:rPr lang="en-US" dirty="0">
                    <a:solidFill>
                      <a:schemeClr val="dk1"/>
                    </a:solidFill>
                    <a:ea typeface="Calibri"/>
                    <a:cs typeface="Calibri"/>
                    <a:sym typeface="Calibri"/>
                  </a:rPr>
                  <a:t>, </a:t>
                </a:r>
                <a14:m>
                  <m:oMath xmlns:m="http://schemas.openxmlformats.org/officeDocument/2006/math">
                    <m:r>
                      <a:rPr lang="en-US" b="0" i="1" dirty="0" smtClean="0">
                        <a:solidFill>
                          <a:schemeClr val="dk1"/>
                        </a:solidFill>
                        <a:latin typeface="Cambria Math"/>
                        <a:ea typeface="Calibri"/>
                        <a:cs typeface="Calibri"/>
                        <a:sym typeface="Calibri"/>
                      </a:rPr>
                      <m:t>𝑖</m:t>
                    </m:r>
                    <m:r>
                      <a:rPr lang="en-US" b="0" i="1" dirty="0" smtClean="0">
                        <a:solidFill>
                          <a:schemeClr val="dk1"/>
                        </a:solidFill>
                        <a:latin typeface="Cambria Math"/>
                        <a:ea typeface="Calibri"/>
                        <a:cs typeface="Calibri"/>
                        <a:sym typeface="Calibri"/>
                      </a:rPr>
                      <m:t>.</m:t>
                    </m:r>
                    <m:sSub>
                      <m:sSubPr>
                        <m:ctrlPr>
                          <a:rPr lang="en-US" i="1" dirty="0">
                            <a:solidFill>
                              <a:schemeClr val="dk1"/>
                            </a:solidFill>
                            <a:latin typeface="Cambria Math"/>
                            <a:sym typeface="Calibri"/>
                          </a:rPr>
                        </m:ctrlPr>
                      </m:sSubPr>
                      <m:e>
                        <m:r>
                          <a:rPr lang="en-US" i="1" dirty="0">
                            <a:solidFill>
                              <a:schemeClr val="dk1"/>
                            </a:solidFill>
                            <a:latin typeface="Cambria Math"/>
                            <a:sym typeface="Calibri"/>
                          </a:rPr>
                          <m:t>𝐵</m:t>
                        </m:r>
                      </m:e>
                      <m:sub>
                        <m:r>
                          <a:rPr lang="en-US" i="1" dirty="0">
                            <a:solidFill>
                              <a:schemeClr val="dk1"/>
                            </a:solidFill>
                            <a:latin typeface="Cambria Math"/>
                            <a:sym typeface="Calibri"/>
                          </a:rPr>
                          <m:t>𝑖</m:t>
                        </m:r>
                      </m:sub>
                    </m:sSub>
                  </m:oMath>
                </a14:m>
                <a:r>
                  <a:rPr lang="en-US" dirty="0" smtClean="0"/>
                  <a:t> );</a:t>
                </a:r>
              </a:p>
              <a:p>
                <a:pPr>
                  <a:buSzPct val="25000"/>
                </a:pPr>
                <a:r>
                  <a:rPr lang="en-US" dirty="0">
                    <a:solidFill>
                      <a:schemeClr val="dk1"/>
                    </a:solidFill>
                    <a:latin typeface="Calibri"/>
                    <a:ea typeface="Calibri"/>
                    <a:cs typeface="Calibri"/>
                    <a:sym typeface="Calibri"/>
                  </a:rPr>
                  <a:t>6</a:t>
                </a:r>
                <a:r>
                  <a:rPr lang="en-US" dirty="0" smtClean="0">
                    <a:solidFill>
                      <a:schemeClr val="dk1"/>
                    </a:solidFill>
                    <a:latin typeface="Calibri"/>
                    <a:ea typeface="Calibri"/>
                    <a:cs typeface="Calibri"/>
                    <a:sym typeface="Calibri"/>
                  </a:rPr>
                  <a:t>: end loop</a:t>
                </a:r>
                <a:endParaRPr lang="en-US" dirty="0">
                  <a:solidFill>
                    <a:schemeClr val="dk1"/>
                  </a:solidFill>
                  <a:latin typeface="Calibri"/>
                  <a:ea typeface="Calibri"/>
                  <a:cs typeface="Calibri"/>
                  <a:sym typeface="Calibri"/>
                </a:endParaRPr>
              </a:p>
            </p:txBody>
          </p:sp>
        </mc:Choice>
        <mc:Fallback xmlns="">
          <p:sp>
            <p:nvSpPr>
              <p:cNvPr id="8" name="Shape 293"/>
              <p:cNvSpPr txBox="1">
                <a:spLocks noRot="1" noChangeAspect="1" noMove="1" noResize="1" noEditPoints="1" noAdjustHandles="1" noChangeArrowheads="1" noChangeShapeType="1" noTextEdit="1"/>
              </p:cNvSpPr>
              <p:nvPr/>
            </p:nvSpPr>
            <p:spPr>
              <a:xfrm>
                <a:off x="74527" y="2259336"/>
                <a:ext cx="4361783" cy="1754400"/>
              </a:xfrm>
              <a:prstGeom prst="rect">
                <a:avLst/>
              </a:prstGeom>
              <a:blipFill rotWithShape="0">
                <a:blip r:embed="rId2"/>
                <a:stretch>
                  <a:fillRect l="-1117" t="-2091" b="-83275"/>
                </a:stretch>
              </a:blipFill>
              <a:ln>
                <a:no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740970" y="2259336"/>
                <a:ext cx="4359227" cy="2308324"/>
              </a:xfrm>
              <a:prstGeom prst="rect">
                <a:avLst/>
              </a:prstGeom>
              <a:noFill/>
            </p:spPr>
            <p:txBody>
              <a:bodyPr wrap="square" rtlCol="0">
                <a:spAutoFit/>
              </a:bodyPr>
              <a:lstStyle/>
              <a:p>
                <a:pPr lvl="0">
                  <a:buSzPct val="25000"/>
                </a:pPr>
                <a:r>
                  <a:rPr lang="en-US" dirty="0" smtClean="0">
                    <a:solidFill>
                      <a:schemeClr val="dk1"/>
                    </a:solidFill>
                    <a:ea typeface="Calibri"/>
                    <a:cs typeface="Calibri"/>
                    <a:sym typeface="Calibri"/>
                  </a:rPr>
                  <a:t>1: </a:t>
                </a:r>
                <a:r>
                  <a:rPr lang="en-US" b="1" dirty="0">
                    <a:solidFill>
                      <a:schemeClr val="dk1"/>
                    </a:solidFill>
                    <a:ea typeface="Calibri"/>
                    <a:cs typeface="Calibri"/>
                    <a:sym typeface="Calibri"/>
                  </a:rPr>
                  <a:t>Input </a:t>
                </a:r>
              </a:p>
              <a:p>
                <a:pPr indent="444500">
                  <a:buSzPct val="25000"/>
                </a:pPr>
                <a:r>
                  <a:rPr lang="en-US" dirty="0">
                    <a:solidFill>
                      <a:schemeClr val="dk1"/>
                    </a:solidFill>
                    <a:ea typeface="Calibri"/>
                    <a:cs typeface="Calibri"/>
                    <a:sym typeface="Calibri"/>
                  </a:rPr>
                  <a:t>Key: id of block </a:t>
                </a:r>
                <a:r>
                  <a:rPr lang="en-US" dirty="0" err="1">
                    <a:solidFill>
                      <a:schemeClr val="dk1"/>
                    </a:solidFill>
                    <a:ea typeface="Calibri"/>
                    <a:cs typeface="Calibri"/>
                    <a:sym typeface="Calibri"/>
                  </a:rPr>
                  <a:t>b</a:t>
                </a:r>
                <a:r>
                  <a:rPr lang="en-US" baseline="-25000" dirty="0" err="1">
                    <a:solidFill>
                      <a:schemeClr val="dk1"/>
                    </a:solidFill>
                    <a:ea typeface="Calibri"/>
                    <a:cs typeface="Calibri"/>
                    <a:sym typeface="Calibri"/>
                  </a:rPr>
                  <a:t>k</a:t>
                </a:r>
                <a:r>
                  <a:rPr lang="en-US" baseline="-25000" dirty="0">
                    <a:solidFill>
                      <a:schemeClr val="dk1"/>
                    </a:solidFill>
                    <a:ea typeface="Calibri"/>
                    <a:cs typeface="Calibri"/>
                    <a:sym typeface="Calibri"/>
                  </a:rPr>
                  <a:t>, </a:t>
                </a:r>
                <a14:m>
                  <m:oMath xmlns:m="http://schemas.openxmlformats.org/officeDocument/2006/math">
                    <m:r>
                      <a:rPr lang="en-US" i="1" dirty="0">
                        <a:solidFill>
                          <a:schemeClr val="dk1"/>
                        </a:solidFill>
                        <a:latin typeface="Cambria Math"/>
                        <a:ea typeface="Calibri"/>
                        <a:cs typeface="Calibri"/>
                        <a:sym typeface="Calibri"/>
                      </a:rPr>
                      <m:t>𝑘</m:t>
                    </m:r>
                  </m:oMath>
                </a14:m>
                <a:endParaRPr lang="en-US" i="1" dirty="0">
                  <a:solidFill>
                    <a:schemeClr val="dk1"/>
                  </a:solidFill>
                  <a:ea typeface="Calibri"/>
                  <a:cs typeface="Calibri"/>
                  <a:sym typeface="Calibri"/>
                </a:endParaRPr>
              </a:p>
              <a:p>
                <a:pPr indent="444500">
                  <a:buSzPct val="25000"/>
                </a:pPr>
                <a:r>
                  <a:rPr lang="en-US" dirty="0">
                    <a:solidFill>
                      <a:schemeClr val="dk1"/>
                    </a:solidFill>
                    <a:ea typeface="Calibri"/>
                    <a:cs typeface="Calibri"/>
                    <a:sym typeface="Calibri"/>
                  </a:rPr>
                  <a:t>Value: list of </a:t>
                </a:r>
                <a:r>
                  <a:rPr lang="en-US" dirty="0" smtClean="0">
                    <a:solidFill>
                      <a:schemeClr val="dk1"/>
                    </a:solidFill>
                    <a:ea typeface="Calibri"/>
                    <a:cs typeface="Calibri"/>
                    <a:sym typeface="Calibri"/>
                  </a:rPr>
                  <a:t>pairs &lt;</a:t>
                </a:r>
                <a:r>
                  <a:rPr lang="en-US" dirty="0">
                    <a:solidFill>
                      <a:schemeClr val="dk1"/>
                    </a:solidFill>
                    <a:ea typeface="Calibri"/>
                    <a:cs typeface="Calibri"/>
                    <a:sym typeface="Calibri"/>
                  </a:rPr>
                  <a:t> </a:t>
                </a:r>
                <a14:m>
                  <m:oMath xmlns:m="http://schemas.openxmlformats.org/officeDocument/2006/math">
                    <m:r>
                      <a:rPr lang="en-US" i="1" dirty="0">
                        <a:solidFill>
                          <a:schemeClr val="dk1"/>
                        </a:solidFill>
                        <a:latin typeface="Cambria Math"/>
                        <a:ea typeface="Calibri"/>
                        <a:cs typeface="Calibri"/>
                        <a:sym typeface="Calibri"/>
                      </a:rPr>
                      <m:t>𝑖</m:t>
                    </m:r>
                    <m:r>
                      <a:rPr lang="en-US" dirty="0">
                        <a:solidFill>
                          <a:schemeClr val="dk1"/>
                        </a:solidFill>
                        <a:latin typeface="Cambria Math"/>
                        <a:sym typeface="Calibri"/>
                      </a:rPr>
                      <m:t>.</m:t>
                    </m:r>
                    <m:sSub>
                      <m:sSubPr>
                        <m:ctrlPr>
                          <a:rPr lang="en-US" i="1" dirty="0">
                            <a:solidFill>
                              <a:schemeClr val="dk1"/>
                            </a:solidFill>
                            <a:latin typeface="Cambria Math"/>
                            <a:sym typeface="Calibri"/>
                          </a:rPr>
                        </m:ctrlPr>
                      </m:sSubPr>
                      <m:e>
                        <m:r>
                          <a:rPr lang="en-US" i="1" dirty="0">
                            <a:solidFill>
                              <a:schemeClr val="dk1"/>
                            </a:solidFill>
                            <a:latin typeface="Cambria Math"/>
                            <a:sym typeface="Calibri"/>
                          </a:rPr>
                          <m:t>𝐵</m:t>
                        </m:r>
                      </m:e>
                      <m:sub>
                        <m:r>
                          <a:rPr lang="en-US" i="1" dirty="0">
                            <a:solidFill>
                              <a:schemeClr val="dk1"/>
                            </a:solidFill>
                            <a:latin typeface="Cambria Math"/>
                            <a:sym typeface="Calibri"/>
                          </a:rPr>
                          <m:t>𝑖</m:t>
                        </m:r>
                      </m:sub>
                    </m:sSub>
                  </m:oMath>
                </a14:m>
                <a:r>
                  <a:rPr lang="en-US" i="1" dirty="0" smtClean="0">
                    <a:solidFill>
                      <a:schemeClr val="dk1"/>
                    </a:solidFill>
                    <a:ea typeface="Calibri"/>
                    <a:cs typeface="Calibri"/>
                    <a:sym typeface="Calibri"/>
                  </a:rPr>
                  <a:t> </a:t>
                </a:r>
                <a:r>
                  <a:rPr lang="en-US" dirty="0" smtClean="0">
                    <a:solidFill>
                      <a:schemeClr val="dk1"/>
                    </a:solidFill>
                    <a:ea typeface="Calibri"/>
                    <a:cs typeface="Calibri"/>
                    <a:sym typeface="Calibri"/>
                  </a:rPr>
                  <a:t>&gt;, </a:t>
                </a:r>
                <a14:m>
                  <m:oMath xmlns:m="http://schemas.openxmlformats.org/officeDocument/2006/math">
                    <m:r>
                      <a:rPr lang="en-US" i="1" dirty="0">
                        <a:solidFill>
                          <a:schemeClr val="dk1"/>
                        </a:solidFill>
                        <a:latin typeface="Cambria Math"/>
                        <a:ea typeface="Calibri"/>
                        <a:cs typeface="Calibri"/>
                        <a:sym typeface="Calibri"/>
                      </a:rPr>
                      <m:t>𝑉</m:t>
                    </m:r>
                  </m:oMath>
                </a14:m>
                <a:r>
                  <a:rPr lang="en-US" i="1" dirty="0">
                    <a:solidFill>
                      <a:schemeClr val="dk1"/>
                    </a:solidFill>
                    <a:ea typeface="Calibri"/>
                    <a:cs typeface="Calibri"/>
                    <a:sym typeface="Calibri"/>
                  </a:rPr>
                  <a:t/>
                </a:r>
                <a:br>
                  <a:rPr lang="en-US" i="1" dirty="0">
                    <a:solidFill>
                      <a:schemeClr val="dk1"/>
                    </a:solidFill>
                    <a:ea typeface="Calibri"/>
                    <a:cs typeface="Calibri"/>
                    <a:sym typeface="Calibri"/>
                  </a:rPr>
                </a:br>
                <a:r>
                  <a:rPr lang="en-US" dirty="0">
                    <a:solidFill>
                      <a:schemeClr val="dk1"/>
                    </a:solidFill>
                    <a:ea typeface="Calibri"/>
                    <a:cs typeface="Calibri"/>
                    <a:sym typeface="Calibri"/>
                  </a:rPr>
                  <a:t>2: </a:t>
                </a:r>
                <a:r>
                  <a:rPr lang="en-US" b="1" dirty="0">
                    <a:solidFill>
                      <a:schemeClr val="dk1"/>
                    </a:solidFill>
                    <a:ea typeface="Calibri"/>
                    <a:cs typeface="Calibri"/>
                    <a:sym typeface="Calibri"/>
                  </a:rPr>
                  <a:t>Output</a:t>
                </a:r>
              </a:p>
              <a:p>
                <a:pPr indent="444500">
                  <a:buSzPct val="25000"/>
                </a:pPr>
                <a:r>
                  <a:rPr lang="en-US" dirty="0">
                    <a:solidFill>
                      <a:schemeClr val="dk1"/>
                    </a:solidFill>
                    <a:ea typeface="Calibri"/>
                    <a:cs typeface="Calibri"/>
                    <a:sym typeface="Calibri"/>
                  </a:rPr>
                  <a:t>Key: </a:t>
                </a:r>
                <a:r>
                  <a:rPr lang="en-US" dirty="0" smtClean="0">
                    <a:solidFill>
                      <a:schemeClr val="dk1"/>
                    </a:solidFill>
                    <a:ea typeface="Calibri"/>
                    <a:cs typeface="Calibri"/>
                    <a:sym typeface="Calibri"/>
                  </a:rPr>
                  <a:t>input key</a:t>
                </a:r>
                <a:endParaRPr lang="en-US" i="1" dirty="0">
                  <a:solidFill>
                    <a:schemeClr val="dk1"/>
                  </a:solidFill>
                  <a:ea typeface="Calibri"/>
                  <a:cs typeface="Calibri"/>
                  <a:sym typeface="Calibri"/>
                </a:endParaRPr>
              </a:p>
              <a:p>
                <a:pPr lvl="0" indent="444500">
                  <a:buSzPct val="25000"/>
                </a:pPr>
                <a:r>
                  <a:rPr lang="en-US" dirty="0" smtClean="0">
                    <a:solidFill>
                      <a:schemeClr val="dk1"/>
                    </a:solidFill>
                    <a:ea typeface="Calibri"/>
                    <a:cs typeface="Calibri"/>
                    <a:sym typeface="Calibri"/>
                  </a:rPr>
                  <a:t>Value: input value</a:t>
                </a:r>
                <a:endParaRPr lang="en-US" i="1" dirty="0">
                  <a:solidFill>
                    <a:schemeClr val="dk1"/>
                  </a:solidFill>
                  <a:ea typeface="Calibri"/>
                  <a:cs typeface="Calibri"/>
                  <a:sym typeface="Calibri"/>
                </a:endParaRPr>
              </a:p>
              <a:p>
                <a:pPr>
                  <a:buSzPct val="25000"/>
                </a:pPr>
                <a:r>
                  <a:rPr lang="en-US" dirty="0">
                    <a:solidFill>
                      <a:schemeClr val="dk1"/>
                    </a:solidFill>
                    <a:ea typeface="Calibri"/>
                    <a:cs typeface="Calibri"/>
                    <a:sym typeface="Calibri"/>
                  </a:rPr>
                  <a:t>3</a:t>
                </a:r>
                <a:r>
                  <a:rPr lang="en-US" dirty="0" smtClean="0">
                    <a:solidFill>
                      <a:schemeClr val="dk1"/>
                    </a:solidFill>
                    <a:ea typeface="Calibri"/>
                    <a:cs typeface="Calibri"/>
                    <a:sym typeface="Calibri"/>
                  </a:rPr>
                  <a:t>: if ( </a:t>
                </a:r>
                <a14:m>
                  <m:oMath xmlns:m="http://schemas.openxmlformats.org/officeDocument/2006/math">
                    <m:r>
                      <a:rPr lang="en-US" b="0" i="0" dirty="0" smtClean="0">
                        <a:solidFill>
                          <a:schemeClr val="dk1"/>
                        </a:solidFill>
                        <a:latin typeface="Cambria Math"/>
                        <a:ea typeface="Calibri"/>
                        <a:cs typeface="Calibri"/>
                        <a:sym typeface="Calibri"/>
                      </a:rPr>
                      <m:t>2 </m:t>
                    </m:r>
                    <m:r>
                      <a:rPr lang="en-US" b="0" i="1" dirty="0" smtClean="0">
                        <a:solidFill>
                          <a:schemeClr val="dk1"/>
                        </a:solidFill>
                        <a:latin typeface="Cambria Math"/>
                        <a:ea typeface="Calibri"/>
                        <a:cs typeface="Calibri"/>
                        <a:sym typeface="Calibri"/>
                      </a:rPr>
                      <m:t>≤</m:t>
                    </m:r>
                    <m:r>
                      <a:rPr lang="en-US" b="0" i="0" dirty="0" smtClean="0">
                        <a:solidFill>
                          <a:schemeClr val="dk1"/>
                        </a:solidFill>
                        <a:latin typeface="Cambria Math"/>
                        <a:ea typeface="Calibri"/>
                        <a:cs typeface="Calibri"/>
                        <a:sym typeface="Calibri"/>
                      </a:rPr>
                      <m:t>|</m:t>
                    </m:r>
                    <m:r>
                      <a:rPr lang="en-US" i="1" dirty="0">
                        <a:solidFill>
                          <a:schemeClr val="dk1"/>
                        </a:solidFill>
                        <a:latin typeface="Cambria Math"/>
                        <a:ea typeface="Calibri"/>
                        <a:cs typeface="Calibri"/>
                        <a:sym typeface="Calibri"/>
                      </a:rPr>
                      <m:t>𝑉</m:t>
                    </m:r>
                    <m:r>
                      <a:rPr lang="en-US" b="0" i="1" dirty="0" smtClean="0">
                        <a:solidFill>
                          <a:schemeClr val="dk1"/>
                        </a:solidFill>
                        <a:latin typeface="Cambria Math"/>
                        <a:ea typeface="Calibri"/>
                        <a:cs typeface="Calibri"/>
                        <a:sym typeface="Calibri"/>
                      </a:rPr>
                      <m:t>|</m:t>
                    </m:r>
                  </m:oMath>
                </a14:m>
                <a:r>
                  <a:rPr lang="en-US" dirty="0" smtClean="0">
                    <a:solidFill>
                      <a:schemeClr val="dk1"/>
                    </a:solidFill>
                    <a:ea typeface="Calibri"/>
                    <a:cs typeface="Calibri"/>
                    <a:sym typeface="Calibri"/>
                  </a:rPr>
                  <a:t> )</a:t>
                </a:r>
              </a:p>
              <a:p>
                <a:pPr>
                  <a:buSzPct val="25000"/>
                </a:pPr>
                <a:r>
                  <a:rPr lang="en-US" dirty="0" smtClean="0">
                    <a:solidFill>
                      <a:schemeClr val="dk1"/>
                    </a:solidFill>
                    <a:ea typeface="Calibri"/>
                    <a:cs typeface="Calibri"/>
                    <a:sym typeface="Calibri"/>
                  </a:rPr>
                  <a:t>4:	emit( </a:t>
                </a:r>
                <a14:m>
                  <m:oMath xmlns:m="http://schemas.openxmlformats.org/officeDocument/2006/math">
                    <m:r>
                      <a:rPr lang="en-US" i="1" dirty="0">
                        <a:solidFill>
                          <a:schemeClr val="dk1"/>
                        </a:solidFill>
                        <a:latin typeface="Cambria Math"/>
                        <a:ea typeface="Calibri"/>
                        <a:cs typeface="Calibri"/>
                        <a:sym typeface="Calibri"/>
                      </a:rPr>
                      <m:t>𝑘</m:t>
                    </m:r>
                  </m:oMath>
                </a14:m>
                <a:r>
                  <a:rPr lang="en-US" i="1" dirty="0" smtClean="0">
                    <a:solidFill>
                      <a:schemeClr val="dk1"/>
                    </a:solidFill>
                    <a:ea typeface="Calibri"/>
                    <a:cs typeface="Calibri"/>
                    <a:sym typeface="Calibri"/>
                  </a:rPr>
                  <a:t> </a:t>
                </a:r>
                <a:r>
                  <a:rPr lang="en-US" dirty="0" smtClean="0">
                    <a:solidFill>
                      <a:schemeClr val="dk1"/>
                    </a:solidFill>
                    <a:ea typeface="Calibri"/>
                    <a:cs typeface="Calibri"/>
                    <a:sym typeface="Calibri"/>
                  </a:rPr>
                  <a:t>, </a:t>
                </a:r>
                <a14:m>
                  <m:oMath xmlns:m="http://schemas.openxmlformats.org/officeDocument/2006/math">
                    <m:r>
                      <m:rPr>
                        <m:sty m:val="p"/>
                      </m:rPr>
                      <a:rPr lang="en-US" b="0" i="0" dirty="0" smtClean="0">
                        <a:solidFill>
                          <a:schemeClr val="dk1"/>
                        </a:solidFill>
                        <a:latin typeface="Cambria Math"/>
                        <a:ea typeface="Calibri"/>
                        <a:cs typeface="Calibri"/>
                        <a:sym typeface="Calibri"/>
                      </a:rPr>
                      <m:t>V</m:t>
                    </m:r>
                  </m:oMath>
                </a14:m>
                <a:r>
                  <a:rPr lang="en-US" dirty="0" smtClean="0">
                    <a:solidFill>
                      <a:schemeClr val="dk1"/>
                    </a:solidFill>
                    <a:ea typeface="Calibri"/>
                    <a:cs typeface="Calibri"/>
                    <a:sym typeface="Calibri"/>
                  </a:rPr>
                  <a:t> );</a:t>
                </a:r>
              </a:p>
            </p:txBody>
          </p:sp>
        </mc:Choice>
        <mc:Fallback xmlns="">
          <p:sp>
            <p:nvSpPr>
              <p:cNvPr id="9" name="TextBox 8"/>
              <p:cNvSpPr txBox="1">
                <a:spLocks noRot="1" noChangeAspect="1" noMove="1" noResize="1" noEditPoints="1" noAdjustHandles="1" noChangeArrowheads="1" noChangeShapeType="1" noTextEdit="1"/>
              </p:cNvSpPr>
              <p:nvPr/>
            </p:nvSpPr>
            <p:spPr>
              <a:xfrm>
                <a:off x="4740970" y="2259336"/>
                <a:ext cx="4359227" cy="2308324"/>
              </a:xfrm>
              <a:prstGeom prst="rect">
                <a:avLst/>
              </a:prstGeom>
              <a:blipFill rotWithShape="0">
                <a:blip r:embed="rId3"/>
                <a:stretch>
                  <a:fillRect l="-1259" t="-1587" b="-3439"/>
                </a:stretch>
              </a:blipFill>
            </p:spPr>
            <p:txBody>
              <a:bodyPr/>
              <a:lstStyle/>
              <a:p>
                <a:r>
                  <a:rPr lang="el-GR">
                    <a:noFill/>
                  </a:rPr>
                  <a:t> </a:t>
                </a:r>
              </a:p>
            </p:txBody>
          </p:sp>
        </mc:Fallback>
      </mc:AlternateContent>
      <p:sp>
        <p:nvSpPr>
          <p:cNvPr id="10" name="Shape 289"/>
          <p:cNvSpPr/>
          <p:nvPr/>
        </p:nvSpPr>
        <p:spPr>
          <a:xfrm>
            <a:off x="77451" y="1844824"/>
            <a:ext cx="4359046" cy="328871"/>
          </a:xfrm>
          <a:prstGeom prst="rect">
            <a:avLst/>
          </a:prstGeom>
          <a:solidFill>
            <a:schemeClr val="bg1">
              <a:lumMod val="85000"/>
            </a:schemeClr>
          </a:solidFill>
          <a:ln w="25400" cap="flat">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ln>
                <a:solidFill>
                  <a:schemeClr val="bg1">
                    <a:lumMod val="85000"/>
                  </a:schemeClr>
                </a:solidFill>
              </a:ln>
              <a:solidFill>
                <a:schemeClr val="bg1">
                  <a:lumMod val="85000"/>
                </a:schemeClr>
              </a:solidFill>
              <a:latin typeface="Calibri"/>
              <a:ea typeface="Calibri"/>
              <a:cs typeface="Calibri"/>
              <a:sym typeface="Calibri"/>
            </a:endParaRPr>
          </a:p>
        </p:txBody>
      </p:sp>
      <p:sp>
        <p:nvSpPr>
          <p:cNvPr id="11" name="Shape 290"/>
          <p:cNvSpPr txBox="1"/>
          <p:nvPr/>
        </p:nvSpPr>
        <p:spPr>
          <a:xfrm>
            <a:off x="104313" y="1844824"/>
            <a:ext cx="4332184" cy="32887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b="1" dirty="0" smtClean="0">
                <a:latin typeface="Calibri"/>
                <a:ea typeface="Calibri"/>
                <a:cs typeface="Calibri"/>
                <a:sym typeface="Calibri"/>
              </a:rPr>
              <a:t>MAP </a:t>
            </a:r>
            <a:r>
              <a:rPr lang="en-US" sz="1800" b="1" i="0" u="none" strike="noStrike" cap="none" baseline="0" dirty="0" smtClean="0">
                <a:latin typeface="Calibri"/>
                <a:ea typeface="Calibri"/>
                <a:cs typeface="Calibri"/>
                <a:sym typeface="Calibri"/>
              </a:rPr>
              <a:t>function pseudo-code</a:t>
            </a:r>
            <a:endParaRPr lang="en-US" sz="1800" b="1" i="0" u="none" strike="noStrike" cap="none" baseline="0" dirty="0">
              <a:latin typeface="Calibri"/>
              <a:ea typeface="Calibri"/>
              <a:cs typeface="Calibri"/>
              <a:sym typeface="Calibri"/>
            </a:endParaRPr>
          </a:p>
        </p:txBody>
      </p:sp>
      <p:sp>
        <p:nvSpPr>
          <p:cNvPr id="12" name="Shape 289"/>
          <p:cNvSpPr/>
          <p:nvPr/>
        </p:nvSpPr>
        <p:spPr>
          <a:xfrm>
            <a:off x="4741428" y="1844825"/>
            <a:ext cx="4359046" cy="328871"/>
          </a:xfrm>
          <a:prstGeom prst="rect">
            <a:avLst/>
          </a:prstGeom>
          <a:solidFill>
            <a:schemeClr val="bg1">
              <a:lumMod val="85000"/>
            </a:schemeClr>
          </a:solidFill>
          <a:ln w="25400" cap="flat">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ln>
                <a:solidFill>
                  <a:schemeClr val="bg1">
                    <a:lumMod val="85000"/>
                  </a:schemeClr>
                </a:solidFill>
              </a:ln>
              <a:solidFill>
                <a:schemeClr val="bg1">
                  <a:lumMod val="85000"/>
                </a:schemeClr>
              </a:solidFill>
              <a:latin typeface="Calibri"/>
              <a:ea typeface="Calibri"/>
              <a:cs typeface="Calibri"/>
              <a:sym typeface="Calibri"/>
            </a:endParaRPr>
          </a:p>
        </p:txBody>
      </p:sp>
      <p:sp>
        <p:nvSpPr>
          <p:cNvPr id="13" name="Shape 290"/>
          <p:cNvSpPr txBox="1"/>
          <p:nvPr/>
        </p:nvSpPr>
        <p:spPr>
          <a:xfrm>
            <a:off x="4768290" y="1844825"/>
            <a:ext cx="4332184" cy="32887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b="1" dirty="0" smtClean="0">
                <a:latin typeface="Calibri"/>
                <a:ea typeface="Calibri"/>
                <a:cs typeface="Calibri"/>
                <a:sym typeface="Calibri"/>
              </a:rPr>
              <a:t>REDUCE </a:t>
            </a:r>
            <a:r>
              <a:rPr lang="en-US" sz="1800" b="1" i="0" u="none" strike="noStrike" cap="none" baseline="0" dirty="0" smtClean="0">
                <a:latin typeface="Calibri"/>
                <a:ea typeface="Calibri"/>
                <a:cs typeface="Calibri"/>
                <a:sym typeface="Calibri"/>
              </a:rPr>
              <a:t>function pseudo-code</a:t>
            </a:r>
            <a:endParaRPr lang="en-US" sz="1800" b="1" i="0" u="none" strike="noStrike" cap="none" baseline="0" dirty="0">
              <a:latin typeface="Calibri"/>
              <a:ea typeface="Calibri"/>
              <a:cs typeface="Calibri"/>
              <a:sym typeface="Calibri"/>
            </a:endParaRPr>
          </a:p>
        </p:txBody>
      </p:sp>
      <p:sp>
        <p:nvSpPr>
          <p:cNvPr id="14" name="Title 1"/>
          <p:cNvSpPr txBox="1">
            <a:spLocks/>
          </p:cNvSpPr>
          <p:nvPr/>
        </p:nvSpPr>
        <p:spPr>
          <a:xfrm>
            <a:off x="0" y="197768"/>
            <a:ext cx="9252520"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Comparison-based Parallel Meta-blocking </a:t>
            </a:r>
            <a:r>
              <a:rPr lang="en-US" sz="3600" smtClean="0"/>
              <a:t>Pre-processing</a:t>
            </a:r>
            <a:endParaRPr lang="en-US" dirty="0"/>
          </a:p>
        </p:txBody>
      </p:sp>
    </p:spTree>
    <p:extLst>
      <p:ext uri="{BB962C8B-B14F-4D97-AF65-F5344CB8AC3E}">
        <p14:creationId xmlns:p14="http://schemas.microsoft.com/office/powerpoint/2010/main" val="323617005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7768"/>
            <a:ext cx="9252520" cy="1143000"/>
          </a:xfrm>
        </p:spPr>
        <p:txBody>
          <a:bodyPr>
            <a:normAutofit fontScale="90000"/>
          </a:bodyPr>
          <a:lstStyle/>
          <a:p>
            <a:r>
              <a:rPr lang="en-US" dirty="0" smtClean="0"/>
              <a:t>Comparison-based Parallel Meta-blocking </a:t>
            </a:r>
            <a:r>
              <a:rPr lang="en-US" sz="3600" dirty="0" smtClean="0"/>
              <a:t>Pre-processing Example</a:t>
            </a:r>
            <a:endParaRPr lang="en-US" dirty="0"/>
          </a:p>
        </p:txBody>
      </p:sp>
      <p:graphicFrame>
        <p:nvGraphicFramePr>
          <p:cNvPr id="39" name="Table 38"/>
          <p:cNvGraphicFramePr>
            <a:graphicFrameLocks noGrp="1"/>
          </p:cNvGraphicFramePr>
          <p:nvPr>
            <p:extLst/>
          </p:nvPr>
        </p:nvGraphicFramePr>
        <p:xfrm>
          <a:off x="7086600" y="2162200"/>
          <a:ext cx="1828800" cy="1194467"/>
        </p:xfrm>
        <a:graphic>
          <a:graphicData uri="http://schemas.openxmlformats.org/drawingml/2006/table">
            <a:tbl>
              <a:tblPr/>
              <a:tblGrid>
                <a:gridCol w="457200"/>
                <a:gridCol w="1371600"/>
              </a:tblGrid>
              <a:tr h="746847">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dirty="0" smtClean="0"/>
                        <a:t>b</a:t>
                      </a:r>
                      <a:r>
                        <a:rPr lang="en-US" baseline="-25000" dirty="0" smtClean="0"/>
                        <a:t>1</a:t>
                      </a:r>
                      <a:endParaRPr lang="en-GB" baseline="-250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dirty="0" smtClean="0"/>
                        <a:t>[</a:t>
                      </a:r>
                      <a:r>
                        <a:rPr lang="en-US" b="1" dirty="0" smtClean="0"/>
                        <a:t>e</a:t>
                      </a:r>
                      <a:r>
                        <a:rPr lang="en-US" b="1" baseline="-25000" dirty="0" smtClean="0"/>
                        <a:t>1</a:t>
                      </a:r>
                      <a:r>
                        <a:rPr lang="en-US" dirty="0" smtClean="0"/>
                        <a:t>,b</a:t>
                      </a:r>
                      <a:r>
                        <a:rPr lang="en-US" baseline="-25000" dirty="0" smtClean="0"/>
                        <a:t>1</a:t>
                      </a:r>
                      <a:r>
                        <a:rPr lang="en-US" dirty="0" smtClean="0"/>
                        <a:t>,b</a:t>
                      </a:r>
                      <a:r>
                        <a:rPr lang="en-US" baseline="-25000" dirty="0" smtClean="0"/>
                        <a:t>4</a:t>
                      </a:r>
                      <a:r>
                        <a:rPr lang="en-US" dirty="0" smtClean="0"/>
                        <a:t>,b</a:t>
                      </a:r>
                      <a:r>
                        <a:rPr lang="en-US" baseline="-25000" dirty="0" smtClean="0"/>
                        <a:t>6</a:t>
                      </a:r>
                      <a:r>
                        <a:rPr lang="en-US" dirty="0" smtClean="0"/>
                        <a:t>],</a:t>
                      </a:r>
                    </a:p>
                    <a:p>
                      <a:r>
                        <a:rPr lang="en-US" dirty="0" smtClean="0"/>
                        <a:t>[</a:t>
                      </a:r>
                      <a:r>
                        <a:rPr lang="en-US" b="1" dirty="0" smtClean="0"/>
                        <a:t>e</a:t>
                      </a:r>
                      <a:r>
                        <a:rPr lang="en-US" b="1" baseline="-25000" dirty="0" smtClean="0"/>
                        <a:t>2</a:t>
                      </a:r>
                      <a:r>
                        <a:rPr lang="en-US" dirty="0" smtClean="0"/>
                        <a:t>,b</a:t>
                      </a:r>
                      <a:r>
                        <a:rPr lang="en-US" baseline="-25000" dirty="0" smtClean="0"/>
                        <a:t>1</a:t>
                      </a:r>
                      <a:r>
                        <a:rPr lang="en-US" dirty="0" smtClean="0"/>
                        <a:t>],</a:t>
                      </a:r>
                    </a:p>
                    <a:p>
                      <a:r>
                        <a:rPr lang="en-US" dirty="0" smtClean="0"/>
                        <a:t>[</a:t>
                      </a:r>
                      <a:r>
                        <a:rPr lang="en-US" b="1" dirty="0" smtClean="0"/>
                        <a:t>e</a:t>
                      </a:r>
                      <a:r>
                        <a:rPr lang="en-US" b="1" baseline="-25000" dirty="0" smtClean="0"/>
                        <a:t>3</a:t>
                      </a:r>
                      <a:r>
                        <a:rPr lang="en-US" dirty="0" smtClean="0"/>
                        <a:t>,b</a:t>
                      </a:r>
                      <a:r>
                        <a:rPr lang="en-US" baseline="-25000" dirty="0" smtClean="0"/>
                        <a:t>1</a:t>
                      </a:r>
                      <a:r>
                        <a:rPr lang="en-US" dirty="0" smtClean="0"/>
                        <a:t>,b</a:t>
                      </a:r>
                      <a:r>
                        <a:rPr lang="en-US" baseline="-25000" dirty="0" smtClean="0"/>
                        <a:t>4</a:t>
                      </a:r>
                      <a:r>
                        <a:rPr lang="en-US" dirty="0" smtClean="0"/>
                        <a:t>],</a:t>
                      </a:r>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r>
              <a:tr h="280067">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0" name="TextBox 39"/>
          <p:cNvSpPr txBox="1"/>
          <p:nvPr/>
        </p:nvSpPr>
        <p:spPr>
          <a:xfrm>
            <a:off x="7086600" y="1808108"/>
            <a:ext cx="60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Key</a:t>
            </a:r>
            <a:endParaRPr kumimoji="0" lang="en-GB" sz="1800" b="0" i="0" u="none" strike="noStrike" kern="0" cap="none" spc="0" normalizeH="0" baseline="0" noProof="0" dirty="0">
              <a:ln>
                <a:noFill/>
              </a:ln>
              <a:solidFill>
                <a:sysClr val="windowText" lastClr="000000"/>
              </a:solidFill>
              <a:effectLst/>
              <a:uLnTx/>
              <a:uFillTx/>
            </a:endParaRPr>
          </a:p>
        </p:txBody>
      </p:sp>
      <p:sp>
        <p:nvSpPr>
          <p:cNvPr id="41" name="Rectangle 40"/>
          <p:cNvSpPr/>
          <p:nvPr/>
        </p:nvSpPr>
        <p:spPr>
          <a:xfrm>
            <a:off x="7543800" y="1808108"/>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Value</a:t>
            </a:r>
            <a:endParaRPr kumimoji="0" lang="en-GB" sz="1800" b="0" i="0" u="none" strike="noStrike" kern="0" cap="none" spc="0" normalizeH="0" baseline="0" noProof="0" dirty="0">
              <a:ln>
                <a:noFill/>
              </a:ln>
              <a:solidFill>
                <a:sysClr val="windowText" lastClr="000000"/>
              </a:solidFill>
              <a:effectLst/>
              <a:uLnTx/>
              <a:uFillTx/>
            </a:endParaRPr>
          </a:p>
        </p:txBody>
      </p:sp>
      <p:graphicFrame>
        <p:nvGraphicFramePr>
          <p:cNvPr id="42" name="Table 41"/>
          <p:cNvGraphicFramePr>
            <a:graphicFrameLocks noGrp="1"/>
          </p:cNvGraphicFramePr>
          <p:nvPr>
            <p:extLst/>
          </p:nvPr>
        </p:nvGraphicFramePr>
        <p:xfrm>
          <a:off x="7086600" y="3579520"/>
          <a:ext cx="1828800" cy="1173480"/>
        </p:xfrm>
        <a:graphic>
          <a:graphicData uri="http://schemas.openxmlformats.org/drawingml/2006/table">
            <a:tbl>
              <a:tblPr/>
              <a:tblGrid>
                <a:gridCol w="457200"/>
                <a:gridCol w="1371600"/>
              </a:tblGrid>
              <a:tr h="428778">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dirty="0" smtClean="0"/>
                        <a:t>b</a:t>
                      </a:r>
                      <a:r>
                        <a:rPr lang="en-US" baseline="-25000" dirty="0" smtClean="0"/>
                        <a:t>4</a:t>
                      </a:r>
                      <a:endParaRPr lang="en-GB" baseline="-250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dirty="0" smtClean="0"/>
                        <a:t>[</a:t>
                      </a:r>
                      <a:r>
                        <a:rPr lang="en-US" b="1" dirty="0" smtClean="0"/>
                        <a:t>e</a:t>
                      </a:r>
                      <a:r>
                        <a:rPr lang="en-US" b="1" baseline="-25000" dirty="0" smtClean="0"/>
                        <a:t>1</a:t>
                      </a:r>
                      <a:r>
                        <a:rPr lang="en-US" dirty="0" smtClean="0"/>
                        <a:t>,b</a:t>
                      </a:r>
                      <a:r>
                        <a:rPr lang="en-US" baseline="-25000" dirty="0" smtClean="0"/>
                        <a:t>1</a:t>
                      </a:r>
                      <a:r>
                        <a:rPr lang="en-US" dirty="0" smtClean="0"/>
                        <a:t>,b</a:t>
                      </a:r>
                      <a:r>
                        <a:rPr lang="en-US" baseline="-25000" dirty="0" smtClean="0"/>
                        <a:t>4</a:t>
                      </a:r>
                      <a:r>
                        <a:rPr lang="en-US" dirty="0" smtClean="0"/>
                        <a:t>,b</a:t>
                      </a:r>
                      <a:r>
                        <a:rPr lang="en-US" baseline="-25000" dirty="0" smtClean="0"/>
                        <a:t>6</a:t>
                      </a:r>
                      <a:r>
                        <a:rPr lang="en-US" dirty="0" smtClean="0"/>
                        <a:t>],</a:t>
                      </a:r>
                    </a:p>
                    <a:p>
                      <a:r>
                        <a:rPr lang="en-US" dirty="0" smtClean="0"/>
                        <a:t>[</a:t>
                      </a:r>
                      <a:r>
                        <a:rPr lang="en-US" b="1" dirty="0" smtClean="0"/>
                        <a:t>e</a:t>
                      </a:r>
                      <a:r>
                        <a:rPr lang="en-US" b="1" baseline="-25000" dirty="0" smtClean="0"/>
                        <a:t>3</a:t>
                      </a:r>
                      <a:r>
                        <a:rPr lang="en-US" dirty="0" smtClean="0"/>
                        <a:t>,b</a:t>
                      </a:r>
                      <a:r>
                        <a:rPr lang="en-US" baseline="-25000" dirty="0" smtClean="0"/>
                        <a:t>1</a:t>
                      </a:r>
                      <a:r>
                        <a:rPr lang="en-US" dirty="0" smtClean="0"/>
                        <a:t>,b</a:t>
                      </a:r>
                      <a:r>
                        <a:rPr lang="en-US" baseline="-25000" dirty="0" smtClean="0"/>
                        <a:t>4</a:t>
                      </a:r>
                      <a:r>
                        <a:rPr lang="en-US" dirty="0" smtClean="0"/>
                        <a:t>],</a:t>
                      </a:r>
                    </a:p>
                    <a:p>
                      <a:r>
                        <a:rPr lang="en-US" dirty="0" smtClean="0"/>
                        <a:t>[</a:t>
                      </a:r>
                      <a:r>
                        <a:rPr lang="en-US" b="1" dirty="0" smtClean="0"/>
                        <a:t>e</a:t>
                      </a:r>
                      <a:r>
                        <a:rPr lang="en-US" b="1" baseline="-25000" dirty="0" smtClean="0"/>
                        <a:t>4</a:t>
                      </a:r>
                      <a:r>
                        <a:rPr lang="en-US" dirty="0" smtClean="0"/>
                        <a:t>,b</a:t>
                      </a:r>
                      <a:r>
                        <a:rPr lang="en-US" baseline="-25000" dirty="0" smtClean="0"/>
                        <a:t>4</a:t>
                      </a:r>
                      <a:r>
                        <a:rPr lang="en-US" dirty="0" smtClean="0"/>
                        <a:t>,b</a:t>
                      </a:r>
                      <a:r>
                        <a:rPr lang="en-US" baseline="-25000" dirty="0" smtClean="0"/>
                        <a:t>5</a:t>
                      </a:r>
                      <a:r>
                        <a:rPr lang="en-US" dirty="0" smtClean="0"/>
                        <a:t>],</a:t>
                      </a:r>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7021">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3" name="Rounded Rectangle 42"/>
          <p:cNvSpPr/>
          <p:nvPr/>
        </p:nvSpPr>
        <p:spPr>
          <a:xfrm>
            <a:off x="4248961" y="2924200"/>
            <a:ext cx="304800" cy="1828800"/>
          </a:xfrm>
          <a:prstGeom prst="roundRect">
            <a:avLst/>
          </a:prstGeom>
          <a:solidFill>
            <a:sysClr val="window" lastClr="FFFFFF">
              <a:lumMod val="95000"/>
            </a:sysClr>
          </a:solidFill>
          <a:ln w="25400" cap="flat" cmpd="sng" algn="ctr">
            <a:solidFill>
              <a:srgbClr val="4F81BD">
                <a:shade val="50000"/>
              </a:srgbClr>
            </a:solidFill>
            <a:prstDash val="solid"/>
          </a:ln>
          <a:effectLst/>
        </p:spPr>
        <p:txBody>
          <a:bodyPr vert="vert"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rPr>
              <a:t>Group by key</a:t>
            </a:r>
            <a:endParaRPr kumimoji="0" lang="en-GB"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4" name="Rounded Rectangle 43"/>
          <p:cNvSpPr/>
          <p:nvPr/>
        </p:nvSpPr>
        <p:spPr>
          <a:xfrm>
            <a:off x="1676400" y="3229000"/>
            <a:ext cx="304800" cy="533400"/>
          </a:xfrm>
          <a:prstGeom prst="roundRect">
            <a:avLst/>
          </a:prstGeom>
          <a:solidFill>
            <a:sysClr val="window" lastClr="FFFFFF">
              <a:lumMod val="95000"/>
            </a:sysClr>
          </a:solidFill>
          <a:ln w="25400" cap="flat" cmpd="sng" algn="ctr">
            <a:solidFill>
              <a:srgbClr val="4F81BD">
                <a:shade val="50000"/>
              </a:srgbClr>
            </a:solidFill>
            <a:prstDash val="solid"/>
          </a:ln>
          <a:effectLst/>
        </p:spPr>
        <p:txBody>
          <a:bodyPr vert="vert"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rPr>
              <a:t>Map</a:t>
            </a:r>
            <a:endParaRPr kumimoji="0" lang="en-GB"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5" name="Rounded Rectangle 44"/>
          <p:cNvSpPr/>
          <p:nvPr/>
        </p:nvSpPr>
        <p:spPr>
          <a:xfrm>
            <a:off x="1676400" y="4067200"/>
            <a:ext cx="304800" cy="533400"/>
          </a:xfrm>
          <a:prstGeom prst="roundRect">
            <a:avLst/>
          </a:prstGeom>
          <a:solidFill>
            <a:sysClr val="window" lastClr="FFFFFF">
              <a:lumMod val="95000"/>
            </a:sysClr>
          </a:solidFill>
          <a:ln w="25400" cap="flat" cmpd="sng" algn="ctr">
            <a:solidFill>
              <a:srgbClr val="4F81BD">
                <a:shade val="50000"/>
              </a:srgbClr>
            </a:solidFill>
            <a:prstDash val="solid"/>
          </a:ln>
          <a:effectLst/>
        </p:spPr>
        <p:txBody>
          <a:bodyPr vert="vert"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rPr>
              <a:t>Map</a:t>
            </a:r>
            <a:endParaRPr kumimoji="0" lang="en-GB" sz="1600" b="1"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46" name="Straight Arrow Connector 45"/>
          <p:cNvCxnSpPr/>
          <p:nvPr/>
        </p:nvCxnSpPr>
        <p:spPr>
          <a:xfrm>
            <a:off x="1981200" y="4295800"/>
            <a:ext cx="152400" cy="0"/>
          </a:xfrm>
          <a:prstGeom prst="straightConnector1">
            <a:avLst/>
          </a:prstGeom>
          <a:noFill/>
          <a:ln w="9525" cap="flat" cmpd="sng" algn="ctr">
            <a:solidFill>
              <a:sysClr val="windowText" lastClr="000000"/>
            </a:solidFill>
            <a:prstDash val="solid"/>
            <a:tailEnd type="arrow"/>
          </a:ln>
          <a:effectLst/>
        </p:spPr>
      </p:cxnSp>
      <p:cxnSp>
        <p:nvCxnSpPr>
          <p:cNvPr id="47" name="Straight Arrow Connector 46"/>
          <p:cNvCxnSpPr/>
          <p:nvPr/>
        </p:nvCxnSpPr>
        <p:spPr>
          <a:xfrm>
            <a:off x="1981200" y="3457600"/>
            <a:ext cx="152400" cy="0"/>
          </a:xfrm>
          <a:prstGeom prst="straightConnector1">
            <a:avLst/>
          </a:prstGeom>
          <a:noFill/>
          <a:ln w="9525" cap="flat" cmpd="sng" algn="ctr">
            <a:solidFill>
              <a:sysClr val="windowText" lastClr="000000"/>
            </a:solidFill>
            <a:prstDash val="solid"/>
            <a:tailEnd type="arrow"/>
          </a:ln>
          <a:effectLst/>
        </p:spPr>
      </p:cxnSp>
      <p:sp>
        <p:nvSpPr>
          <p:cNvPr id="48" name="Right Brace 47"/>
          <p:cNvSpPr/>
          <p:nvPr/>
        </p:nvSpPr>
        <p:spPr>
          <a:xfrm>
            <a:off x="1524000" y="3210186"/>
            <a:ext cx="76200" cy="628413"/>
          </a:xfrm>
          <a:prstGeom prst="rightBrace">
            <a:avLst/>
          </a:prstGeom>
          <a:no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aphicFrame>
        <p:nvGraphicFramePr>
          <p:cNvPr id="49" name="Table 48"/>
          <p:cNvGraphicFramePr>
            <a:graphicFrameLocks noGrp="1"/>
          </p:cNvGraphicFramePr>
          <p:nvPr>
            <p:extLst/>
          </p:nvPr>
        </p:nvGraphicFramePr>
        <p:xfrm>
          <a:off x="152400" y="3107080"/>
          <a:ext cx="1295400" cy="1722120"/>
        </p:xfrm>
        <a:graphic>
          <a:graphicData uri="http://schemas.openxmlformats.org/drawingml/2006/table">
            <a:tbl>
              <a:tblPr/>
              <a:tblGrid>
                <a:gridCol w="381000"/>
                <a:gridCol w="914400"/>
              </a:tblGrid>
              <a:tr h="280807">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e</a:t>
                      </a:r>
                      <a:r>
                        <a:rPr lang="en-US" baseline="-25000" dirty="0" smtClean="0"/>
                        <a:t>1</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dirty="0" smtClean="0"/>
                        <a:t>b</a:t>
                      </a:r>
                      <a:r>
                        <a:rPr lang="en-US" baseline="-25000" dirty="0" smtClean="0"/>
                        <a:t>1</a:t>
                      </a:r>
                      <a:r>
                        <a:rPr lang="en-US" dirty="0" smtClean="0"/>
                        <a:t>,b</a:t>
                      </a:r>
                      <a:r>
                        <a:rPr lang="en-US" baseline="-25000" dirty="0" smtClean="0"/>
                        <a:t>4</a:t>
                      </a:r>
                      <a:r>
                        <a:rPr lang="en-US" dirty="0" smtClean="0"/>
                        <a:t>,b</a:t>
                      </a:r>
                      <a:r>
                        <a:rPr lang="en-US" baseline="-25000" dirty="0" smtClean="0"/>
                        <a:t>6</a:t>
                      </a:r>
                      <a:endParaRPr lang="en-US" dirty="0" smtClean="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r>
              <a:tr h="280807">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e</a:t>
                      </a:r>
                      <a:r>
                        <a:rPr lang="en-US" baseline="-25000" dirty="0" smtClean="0"/>
                        <a:t>2</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dirty="0" smtClean="0"/>
                        <a:t>b</a:t>
                      </a:r>
                      <a:r>
                        <a:rPr lang="en-US" baseline="-25000" dirty="0" smtClean="0"/>
                        <a:t>1</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280807">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e</a:t>
                      </a:r>
                      <a:r>
                        <a:rPr lang="en-US" baseline="-25000" dirty="0" smtClean="0"/>
                        <a:t>3</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dirty="0" smtClean="0"/>
                        <a:t>b</a:t>
                      </a:r>
                      <a:r>
                        <a:rPr lang="en-US" baseline="-25000" dirty="0" smtClean="0"/>
                        <a:t>1</a:t>
                      </a:r>
                      <a:r>
                        <a:rPr lang="en-US" dirty="0" smtClean="0"/>
                        <a:t>,b</a:t>
                      </a:r>
                      <a:r>
                        <a:rPr lang="en-US" baseline="-25000" dirty="0" smtClean="0"/>
                        <a:t>4</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280807">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800" baseline="0" dirty="0" smtClean="0"/>
                        <a:t>e</a:t>
                      </a:r>
                      <a:r>
                        <a:rPr lang="en-US" sz="1800" baseline="-25000" dirty="0" smtClean="0"/>
                        <a:t>4</a:t>
                      </a:r>
                      <a:endParaRPr lang="en-GB" sz="1800"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800" dirty="0" smtClean="0"/>
                        <a:t>b</a:t>
                      </a:r>
                      <a:r>
                        <a:rPr lang="en-US" sz="1800" baseline="-25000" dirty="0" smtClean="0"/>
                        <a:t>4</a:t>
                      </a:r>
                      <a:r>
                        <a:rPr lang="en-US" sz="1800" dirty="0" smtClean="0"/>
                        <a:t>,b</a:t>
                      </a:r>
                      <a:r>
                        <a:rPr lang="en-US" sz="1800" baseline="-25000" dirty="0" smtClean="0"/>
                        <a:t>5</a:t>
                      </a:r>
                      <a:endParaRPr lang="en-GB" sz="1100"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198905">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0" name="TextBox 49"/>
          <p:cNvSpPr txBox="1"/>
          <p:nvPr/>
        </p:nvSpPr>
        <p:spPr>
          <a:xfrm>
            <a:off x="76200" y="2752987"/>
            <a:ext cx="60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Key</a:t>
            </a:r>
            <a:endParaRPr kumimoji="0" lang="en-GB" sz="1800" b="0" i="0" u="none" strike="noStrike" kern="0" cap="none" spc="0" normalizeH="0" baseline="0" noProof="0" dirty="0">
              <a:ln>
                <a:noFill/>
              </a:ln>
              <a:solidFill>
                <a:sysClr val="windowText" lastClr="000000"/>
              </a:solidFill>
              <a:effectLst/>
              <a:uLnTx/>
              <a:uFillTx/>
            </a:endParaRPr>
          </a:p>
        </p:txBody>
      </p:sp>
      <p:sp>
        <p:nvSpPr>
          <p:cNvPr id="51" name="Rectangle 50"/>
          <p:cNvSpPr/>
          <p:nvPr/>
        </p:nvSpPr>
        <p:spPr>
          <a:xfrm>
            <a:off x="533400" y="2752987"/>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Value</a:t>
            </a:r>
            <a:endParaRPr kumimoji="0" lang="en-GB" sz="1800" b="0" i="0" u="none" strike="noStrike" kern="0" cap="none" spc="0" normalizeH="0" baseline="0" noProof="0" dirty="0">
              <a:ln>
                <a:noFill/>
              </a:ln>
              <a:solidFill>
                <a:sysClr val="windowText" lastClr="000000"/>
              </a:solidFill>
              <a:effectLst/>
              <a:uLnTx/>
              <a:uFillTx/>
            </a:endParaRPr>
          </a:p>
        </p:txBody>
      </p:sp>
      <p:graphicFrame>
        <p:nvGraphicFramePr>
          <p:cNvPr id="52" name="Table 51"/>
          <p:cNvGraphicFramePr>
            <a:graphicFrameLocks noGrp="1"/>
          </p:cNvGraphicFramePr>
          <p:nvPr>
            <p:extLst/>
          </p:nvPr>
        </p:nvGraphicFramePr>
        <p:xfrm>
          <a:off x="2209800" y="2059093"/>
          <a:ext cx="1752600" cy="1722120"/>
        </p:xfrm>
        <a:graphic>
          <a:graphicData uri="http://schemas.openxmlformats.org/drawingml/2006/table">
            <a:tbl>
              <a:tblPr/>
              <a:tblGrid>
                <a:gridCol w="457200"/>
                <a:gridCol w="1295400"/>
              </a:tblGrid>
              <a:tr h="248476">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b</a:t>
                      </a:r>
                      <a:r>
                        <a:rPr lang="en-US" baseline="-25000" dirty="0" smtClean="0"/>
                        <a:t>1</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e</a:t>
                      </a:r>
                      <a:r>
                        <a:rPr lang="en-US" b="1" baseline="-25000" dirty="0" smtClean="0"/>
                        <a:t>1</a:t>
                      </a:r>
                      <a:r>
                        <a:rPr lang="en-US" dirty="0" smtClean="0"/>
                        <a:t>,b</a:t>
                      </a:r>
                      <a:r>
                        <a:rPr lang="en-US" baseline="-25000" dirty="0" smtClean="0"/>
                        <a:t>1</a:t>
                      </a:r>
                      <a:r>
                        <a:rPr lang="en-US" dirty="0" smtClean="0"/>
                        <a:t>,b</a:t>
                      </a:r>
                      <a:r>
                        <a:rPr lang="en-US" baseline="-25000" dirty="0" smtClean="0"/>
                        <a:t>4</a:t>
                      </a:r>
                      <a:r>
                        <a:rPr lang="en-US" dirty="0" smtClean="0"/>
                        <a:t>,b</a:t>
                      </a:r>
                      <a:r>
                        <a:rPr lang="en-US" baseline="-25000" dirty="0" smtClean="0"/>
                        <a:t>6</a:t>
                      </a:r>
                      <a:r>
                        <a:rPr lang="en-US" dirty="0" smtClean="0"/>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r>
              <a:tr h="248476">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b</a:t>
                      </a:r>
                      <a:r>
                        <a:rPr lang="en-US" baseline="-25000" dirty="0" smtClean="0"/>
                        <a:t>4</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e</a:t>
                      </a:r>
                      <a:r>
                        <a:rPr lang="en-US" b="1" baseline="-25000" dirty="0" smtClean="0"/>
                        <a:t>1</a:t>
                      </a:r>
                      <a:r>
                        <a:rPr lang="en-US" dirty="0" smtClean="0"/>
                        <a:t>,b</a:t>
                      </a:r>
                      <a:r>
                        <a:rPr lang="en-US" baseline="-25000" dirty="0" smtClean="0"/>
                        <a:t>1</a:t>
                      </a:r>
                      <a:r>
                        <a:rPr lang="en-US" dirty="0" smtClean="0"/>
                        <a:t>,b</a:t>
                      </a:r>
                      <a:r>
                        <a:rPr lang="en-US" baseline="-25000" dirty="0" smtClean="0"/>
                        <a:t>4</a:t>
                      </a:r>
                      <a:r>
                        <a:rPr lang="en-US" dirty="0" smtClean="0"/>
                        <a:t>,b</a:t>
                      </a:r>
                      <a:r>
                        <a:rPr lang="en-US" baseline="-25000" dirty="0" smtClean="0"/>
                        <a:t>6</a:t>
                      </a:r>
                      <a:r>
                        <a:rPr lang="en-US" dirty="0" smtClean="0"/>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248476">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b</a:t>
                      </a:r>
                      <a:r>
                        <a:rPr lang="en-US" baseline="-25000" dirty="0" smtClean="0"/>
                        <a:t>6</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e</a:t>
                      </a:r>
                      <a:r>
                        <a:rPr lang="en-US" b="1" baseline="-25000" dirty="0" smtClean="0"/>
                        <a:t>1</a:t>
                      </a:r>
                      <a:r>
                        <a:rPr lang="en-US" dirty="0" smtClean="0"/>
                        <a:t>,b</a:t>
                      </a:r>
                      <a:r>
                        <a:rPr lang="en-US" baseline="-25000" dirty="0" smtClean="0"/>
                        <a:t>1</a:t>
                      </a:r>
                      <a:r>
                        <a:rPr lang="en-US" dirty="0" smtClean="0"/>
                        <a:t>,b</a:t>
                      </a:r>
                      <a:r>
                        <a:rPr lang="en-US" baseline="-25000" dirty="0" smtClean="0"/>
                        <a:t>4</a:t>
                      </a:r>
                      <a:r>
                        <a:rPr lang="en-US" dirty="0" smtClean="0"/>
                        <a:t>,b</a:t>
                      </a:r>
                      <a:r>
                        <a:rPr lang="en-US" baseline="-25000" dirty="0" smtClean="0"/>
                        <a:t>6</a:t>
                      </a:r>
                      <a:r>
                        <a:rPr lang="en-US" dirty="0" smtClean="0"/>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248476">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b</a:t>
                      </a:r>
                      <a:r>
                        <a:rPr lang="en-US" baseline="-25000" dirty="0" smtClean="0"/>
                        <a:t>1</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e</a:t>
                      </a:r>
                      <a:r>
                        <a:rPr lang="en-US" b="1" baseline="-25000" dirty="0" smtClean="0"/>
                        <a:t>2</a:t>
                      </a:r>
                      <a:r>
                        <a:rPr lang="en-US" dirty="0" smtClean="0"/>
                        <a:t>,b</a:t>
                      </a:r>
                      <a:r>
                        <a:rPr lang="en-US" baseline="-25000" dirty="0" smtClean="0"/>
                        <a:t>1</a:t>
                      </a:r>
                      <a:r>
                        <a:rPr lang="en-US" dirty="0" smtClean="0"/>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176004">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3" name="Rectangle 52"/>
          <p:cNvSpPr/>
          <p:nvPr/>
        </p:nvSpPr>
        <p:spPr>
          <a:xfrm>
            <a:off x="2667000" y="1628800"/>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Value</a:t>
            </a:r>
            <a:endParaRPr kumimoji="0" lang="en-GB" sz="1800" b="0" i="0" u="none" strike="noStrike" kern="0" cap="none" spc="0" normalizeH="0" baseline="0" noProof="0" dirty="0">
              <a:ln>
                <a:noFill/>
              </a:ln>
              <a:solidFill>
                <a:sysClr val="windowText" lastClr="000000"/>
              </a:solidFill>
              <a:effectLst/>
              <a:uLnTx/>
              <a:uFillTx/>
            </a:endParaRPr>
          </a:p>
        </p:txBody>
      </p:sp>
      <p:sp>
        <p:nvSpPr>
          <p:cNvPr id="54" name="Right Brace 53"/>
          <p:cNvSpPr/>
          <p:nvPr/>
        </p:nvSpPr>
        <p:spPr>
          <a:xfrm>
            <a:off x="4038600" y="2074332"/>
            <a:ext cx="76200" cy="3593068"/>
          </a:xfrm>
          <a:prstGeom prst="rightBrace">
            <a:avLst/>
          </a:prstGeom>
          <a:no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aphicFrame>
        <p:nvGraphicFramePr>
          <p:cNvPr id="55" name="Table 54"/>
          <p:cNvGraphicFramePr>
            <a:graphicFrameLocks noGrp="1"/>
          </p:cNvGraphicFramePr>
          <p:nvPr>
            <p:extLst/>
          </p:nvPr>
        </p:nvGraphicFramePr>
        <p:xfrm>
          <a:off x="2209800" y="3914800"/>
          <a:ext cx="1752600" cy="1722120"/>
        </p:xfrm>
        <a:graphic>
          <a:graphicData uri="http://schemas.openxmlformats.org/drawingml/2006/table">
            <a:tbl>
              <a:tblPr/>
              <a:tblGrid>
                <a:gridCol w="457200"/>
                <a:gridCol w="1295400"/>
              </a:tblGrid>
              <a:tr h="242761">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b</a:t>
                      </a:r>
                      <a:r>
                        <a:rPr lang="en-US" baseline="-25000" dirty="0" smtClean="0"/>
                        <a:t>1</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e</a:t>
                      </a:r>
                      <a:r>
                        <a:rPr lang="en-US" b="1" baseline="-25000" dirty="0" smtClean="0"/>
                        <a:t>3</a:t>
                      </a:r>
                      <a:r>
                        <a:rPr lang="en-US" dirty="0" smtClean="0"/>
                        <a:t>,b</a:t>
                      </a:r>
                      <a:r>
                        <a:rPr lang="en-US" baseline="-25000" dirty="0" smtClean="0"/>
                        <a:t>1</a:t>
                      </a:r>
                      <a:r>
                        <a:rPr lang="en-US" dirty="0" smtClean="0"/>
                        <a:t>,b</a:t>
                      </a:r>
                      <a:r>
                        <a:rPr lang="en-US" baseline="-25000" dirty="0" smtClean="0"/>
                        <a:t>4</a:t>
                      </a:r>
                      <a:r>
                        <a:rPr lang="en-US" dirty="0" smtClean="0"/>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r>
              <a:tr h="242761">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b</a:t>
                      </a:r>
                      <a:r>
                        <a:rPr lang="en-US" baseline="-25000" dirty="0" smtClean="0"/>
                        <a:t>4</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e</a:t>
                      </a:r>
                      <a:r>
                        <a:rPr lang="en-US" b="1" baseline="-25000" dirty="0" smtClean="0"/>
                        <a:t>3</a:t>
                      </a:r>
                      <a:r>
                        <a:rPr lang="en-US" dirty="0" smtClean="0"/>
                        <a:t>,b</a:t>
                      </a:r>
                      <a:r>
                        <a:rPr lang="en-US" baseline="-25000" dirty="0" smtClean="0"/>
                        <a:t>1</a:t>
                      </a:r>
                      <a:r>
                        <a:rPr lang="en-US" dirty="0" smtClean="0"/>
                        <a:t>,b</a:t>
                      </a:r>
                      <a:r>
                        <a:rPr lang="en-US" baseline="-25000" dirty="0" smtClean="0"/>
                        <a:t>4</a:t>
                      </a:r>
                      <a:r>
                        <a:rPr lang="en-US" dirty="0" smtClean="0"/>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242761">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b</a:t>
                      </a:r>
                      <a:r>
                        <a:rPr lang="en-US" baseline="-25000" dirty="0" smtClean="0"/>
                        <a:t>4</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dirty="0" smtClean="0"/>
                        <a:t>[</a:t>
                      </a:r>
                      <a:r>
                        <a:rPr lang="en-US" b="1" dirty="0" smtClean="0"/>
                        <a:t>e</a:t>
                      </a:r>
                      <a:r>
                        <a:rPr lang="en-US" b="1" baseline="-25000" dirty="0" smtClean="0"/>
                        <a:t>4</a:t>
                      </a:r>
                      <a:r>
                        <a:rPr lang="en-US" dirty="0" smtClean="0"/>
                        <a:t>,b</a:t>
                      </a:r>
                      <a:r>
                        <a:rPr lang="en-US" baseline="-25000" dirty="0" smtClean="0"/>
                        <a:t>4</a:t>
                      </a:r>
                      <a:r>
                        <a:rPr lang="en-US" dirty="0" smtClean="0"/>
                        <a:t>,b</a:t>
                      </a:r>
                      <a:r>
                        <a:rPr lang="en-US" baseline="-25000" dirty="0" smtClean="0"/>
                        <a:t>5</a:t>
                      </a:r>
                      <a:r>
                        <a:rPr lang="en-US" dirty="0" smtClean="0"/>
                        <a:t>]</a:t>
                      </a:r>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242761">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b</a:t>
                      </a:r>
                      <a:r>
                        <a:rPr lang="en-US" baseline="-25000" dirty="0" smtClean="0"/>
                        <a:t>5</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dirty="0" smtClean="0"/>
                        <a:t>[</a:t>
                      </a:r>
                      <a:r>
                        <a:rPr lang="en-US" b="1" dirty="0" smtClean="0"/>
                        <a:t>e</a:t>
                      </a:r>
                      <a:r>
                        <a:rPr lang="en-US" b="1" baseline="-25000" dirty="0" smtClean="0"/>
                        <a:t>4</a:t>
                      </a:r>
                      <a:r>
                        <a:rPr lang="en-US" dirty="0" smtClean="0"/>
                        <a:t>,b</a:t>
                      </a:r>
                      <a:r>
                        <a:rPr lang="en-US" baseline="-25000" dirty="0" smtClean="0"/>
                        <a:t>4</a:t>
                      </a:r>
                      <a:r>
                        <a:rPr lang="en-US" dirty="0" smtClean="0"/>
                        <a:t>,b</a:t>
                      </a:r>
                      <a:r>
                        <a:rPr lang="en-US" baseline="-25000" dirty="0" smtClean="0"/>
                        <a:t>5</a:t>
                      </a:r>
                      <a:r>
                        <a:rPr lang="en-US" dirty="0" smtClean="0"/>
                        <a:t>]</a:t>
                      </a:r>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171956">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6" name="Right Brace 55"/>
          <p:cNvSpPr/>
          <p:nvPr/>
        </p:nvSpPr>
        <p:spPr>
          <a:xfrm>
            <a:off x="1524000" y="3972187"/>
            <a:ext cx="76200" cy="780813"/>
          </a:xfrm>
          <a:prstGeom prst="rightBrace">
            <a:avLst/>
          </a:prstGeom>
          <a:no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7" name="TextBox 56"/>
          <p:cNvSpPr txBox="1"/>
          <p:nvPr/>
        </p:nvSpPr>
        <p:spPr>
          <a:xfrm>
            <a:off x="2209800" y="1628800"/>
            <a:ext cx="60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Key</a:t>
            </a:r>
            <a:endParaRPr kumimoji="0" lang="en-GB" sz="1800" b="0" i="0" u="none" strike="noStrike" kern="0" cap="none" spc="0" normalizeH="0" baseline="0" noProof="0" dirty="0">
              <a:ln>
                <a:noFill/>
              </a:ln>
              <a:solidFill>
                <a:sysClr val="windowText" lastClr="000000"/>
              </a:solidFill>
              <a:effectLst/>
              <a:uLnTx/>
              <a:uFillTx/>
            </a:endParaRPr>
          </a:p>
        </p:txBody>
      </p:sp>
      <p:sp>
        <p:nvSpPr>
          <p:cNvPr id="58" name="TextBox 57"/>
          <p:cNvSpPr txBox="1"/>
          <p:nvPr/>
        </p:nvSpPr>
        <p:spPr>
          <a:xfrm>
            <a:off x="4648200" y="1628800"/>
            <a:ext cx="60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Key</a:t>
            </a:r>
            <a:endParaRPr kumimoji="0" lang="en-GB" sz="1800" b="0" i="0" u="none" strike="noStrike" kern="0" cap="none" spc="0" normalizeH="0" baseline="0" noProof="0" dirty="0">
              <a:ln>
                <a:noFill/>
              </a:ln>
              <a:solidFill>
                <a:sysClr val="windowText" lastClr="000000"/>
              </a:solidFill>
              <a:effectLst/>
              <a:uLnTx/>
              <a:uFillTx/>
            </a:endParaRPr>
          </a:p>
        </p:txBody>
      </p:sp>
      <p:sp>
        <p:nvSpPr>
          <p:cNvPr id="59" name="Rectangle 58"/>
          <p:cNvSpPr/>
          <p:nvPr/>
        </p:nvSpPr>
        <p:spPr>
          <a:xfrm>
            <a:off x="5181600" y="1628800"/>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Value</a:t>
            </a:r>
            <a:endParaRPr kumimoji="0" lang="en-GB" sz="1800" b="0" i="0" u="none" strike="noStrike" kern="0" cap="none" spc="0" normalizeH="0" baseline="0" noProof="0" dirty="0">
              <a:ln>
                <a:noFill/>
              </a:ln>
              <a:solidFill>
                <a:sysClr val="windowText" lastClr="000000"/>
              </a:solidFill>
              <a:effectLst/>
              <a:uLnTx/>
              <a:uFillTx/>
            </a:endParaRPr>
          </a:p>
        </p:txBody>
      </p:sp>
      <p:graphicFrame>
        <p:nvGraphicFramePr>
          <p:cNvPr id="60" name="Table 59"/>
          <p:cNvGraphicFramePr>
            <a:graphicFrameLocks noGrp="1"/>
          </p:cNvGraphicFramePr>
          <p:nvPr>
            <p:extLst/>
          </p:nvPr>
        </p:nvGraphicFramePr>
        <p:xfrm>
          <a:off x="4648200" y="2009800"/>
          <a:ext cx="1752600" cy="1356360"/>
        </p:xfrm>
        <a:graphic>
          <a:graphicData uri="http://schemas.openxmlformats.org/drawingml/2006/table">
            <a:tbl>
              <a:tblPr/>
              <a:tblGrid>
                <a:gridCol w="457200"/>
                <a:gridCol w="1295400"/>
              </a:tblGrid>
              <a:tr h="287676">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b</a:t>
                      </a:r>
                      <a:r>
                        <a:rPr lang="en-US" baseline="-25000" dirty="0" smtClean="0"/>
                        <a:t>1</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e</a:t>
                      </a:r>
                      <a:r>
                        <a:rPr lang="en-US" b="1" baseline="-25000" dirty="0" smtClean="0"/>
                        <a:t>1</a:t>
                      </a:r>
                      <a:r>
                        <a:rPr lang="en-US" dirty="0" smtClean="0"/>
                        <a:t>,b</a:t>
                      </a:r>
                      <a:r>
                        <a:rPr lang="en-US" baseline="-25000" dirty="0" smtClean="0"/>
                        <a:t>1</a:t>
                      </a:r>
                      <a:r>
                        <a:rPr lang="en-US" dirty="0" smtClean="0"/>
                        <a:t>,b</a:t>
                      </a:r>
                      <a:r>
                        <a:rPr lang="en-US" baseline="-25000" dirty="0" smtClean="0"/>
                        <a:t>4</a:t>
                      </a:r>
                      <a:r>
                        <a:rPr lang="en-US" dirty="0" smtClean="0"/>
                        <a:t>,b</a:t>
                      </a:r>
                      <a:r>
                        <a:rPr lang="en-US" baseline="-25000" dirty="0" smtClean="0"/>
                        <a:t>6</a:t>
                      </a:r>
                      <a:r>
                        <a:rPr lang="en-US" dirty="0" smtClean="0"/>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r>
              <a:tr h="287676">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b</a:t>
                      </a:r>
                      <a:r>
                        <a:rPr lang="en-US" baseline="-25000" dirty="0" smtClean="0"/>
                        <a:t>1</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e</a:t>
                      </a:r>
                      <a:r>
                        <a:rPr lang="en-US" b="1" baseline="-25000" dirty="0" smtClean="0"/>
                        <a:t>2</a:t>
                      </a:r>
                      <a:r>
                        <a:rPr lang="en-US" dirty="0" smtClean="0"/>
                        <a:t>,b</a:t>
                      </a:r>
                      <a:r>
                        <a:rPr lang="en-US" baseline="-25000" dirty="0" smtClean="0"/>
                        <a:t>1</a:t>
                      </a:r>
                      <a:r>
                        <a:rPr lang="en-US" dirty="0" smtClean="0"/>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287676">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b</a:t>
                      </a:r>
                      <a:r>
                        <a:rPr lang="en-US" baseline="-25000" dirty="0" smtClean="0"/>
                        <a:t>1</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e</a:t>
                      </a:r>
                      <a:r>
                        <a:rPr lang="en-US" b="1" baseline="-25000" dirty="0" smtClean="0"/>
                        <a:t>3</a:t>
                      </a:r>
                      <a:r>
                        <a:rPr lang="en-US" dirty="0" smtClean="0"/>
                        <a:t>,b</a:t>
                      </a:r>
                      <a:r>
                        <a:rPr lang="en-US" baseline="-25000" dirty="0" smtClean="0"/>
                        <a:t>1</a:t>
                      </a:r>
                      <a:r>
                        <a:rPr lang="en-US" dirty="0" smtClean="0"/>
                        <a:t>,b</a:t>
                      </a:r>
                      <a:r>
                        <a:rPr lang="en-US" baseline="-25000" dirty="0" smtClean="0"/>
                        <a:t>4</a:t>
                      </a:r>
                      <a:r>
                        <a:rPr lang="en-US" dirty="0" smtClean="0"/>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203771">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61" name="Table 60"/>
          <p:cNvGraphicFramePr>
            <a:graphicFrameLocks noGrp="1"/>
          </p:cNvGraphicFramePr>
          <p:nvPr>
            <p:extLst/>
          </p:nvPr>
        </p:nvGraphicFramePr>
        <p:xfrm>
          <a:off x="4648200" y="3472840"/>
          <a:ext cx="1752600" cy="1356360"/>
        </p:xfrm>
        <a:graphic>
          <a:graphicData uri="http://schemas.openxmlformats.org/drawingml/2006/table">
            <a:tbl>
              <a:tblPr/>
              <a:tblGrid>
                <a:gridCol w="457200"/>
                <a:gridCol w="1295400"/>
              </a:tblGrid>
              <a:tr h="263018">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b</a:t>
                      </a:r>
                      <a:r>
                        <a:rPr lang="en-US" baseline="-25000" dirty="0" smtClean="0"/>
                        <a:t>4</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e</a:t>
                      </a:r>
                      <a:r>
                        <a:rPr lang="en-US" b="1" baseline="-25000" dirty="0" smtClean="0"/>
                        <a:t>1</a:t>
                      </a:r>
                      <a:r>
                        <a:rPr lang="en-US" dirty="0" smtClean="0"/>
                        <a:t>,b</a:t>
                      </a:r>
                      <a:r>
                        <a:rPr lang="en-US" baseline="-25000" dirty="0" smtClean="0"/>
                        <a:t>1</a:t>
                      </a:r>
                      <a:r>
                        <a:rPr lang="en-US" dirty="0" smtClean="0"/>
                        <a:t>,b</a:t>
                      </a:r>
                      <a:r>
                        <a:rPr lang="en-US" baseline="-25000" dirty="0" smtClean="0"/>
                        <a:t>4</a:t>
                      </a:r>
                      <a:r>
                        <a:rPr lang="en-US" dirty="0" smtClean="0"/>
                        <a:t>,b</a:t>
                      </a:r>
                      <a:r>
                        <a:rPr lang="en-US" baseline="-25000" dirty="0" smtClean="0"/>
                        <a:t>6</a:t>
                      </a:r>
                      <a:r>
                        <a:rPr lang="en-US" dirty="0" smtClean="0"/>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r>
              <a:tr h="263018">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b</a:t>
                      </a:r>
                      <a:r>
                        <a:rPr lang="en-US" baseline="-25000" dirty="0" smtClean="0"/>
                        <a:t>4</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e</a:t>
                      </a:r>
                      <a:r>
                        <a:rPr lang="en-US" b="1" baseline="-25000" dirty="0" smtClean="0"/>
                        <a:t>3</a:t>
                      </a:r>
                      <a:r>
                        <a:rPr lang="en-US" dirty="0" smtClean="0"/>
                        <a:t>,b</a:t>
                      </a:r>
                      <a:r>
                        <a:rPr lang="en-US" baseline="-25000" dirty="0" smtClean="0"/>
                        <a:t>1</a:t>
                      </a:r>
                      <a:r>
                        <a:rPr lang="en-US" dirty="0" smtClean="0"/>
                        <a:t>,b</a:t>
                      </a:r>
                      <a:r>
                        <a:rPr lang="en-US" baseline="-25000" dirty="0" smtClean="0"/>
                        <a:t>4</a:t>
                      </a:r>
                      <a:r>
                        <a:rPr lang="en-US" dirty="0" smtClean="0"/>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263018">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b</a:t>
                      </a:r>
                      <a:r>
                        <a:rPr lang="en-US" baseline="-25000" dirty="0" smtClean="0"/>
                        <a:t>4</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dirty="0" smtClean="0"/>
                        <a:t>[</a:t>
                      </a:r>
                      <a:r>
                        <a:rPr lang="en-US" b="1" dirty="0" smtClean="0"/>
                        <a:t>e</a:t>
                      </a:r>
                      <a:r>
                        <a:rPr lang="en-US" b="1" baseline="-25000" dirty="0" smtClean="0"/>
                        <a:t>4</a:t>
                      </a:r>
                      <a:r>
                        <a:rPr lang="en-US" dirty="0" smtClean="0"/>
                        <a:t>,b</a:t>
                      </a:r>
                      <a:r>
                        <a:rPr lang="en-US" baseline="-25000" dirty="0" smtClean="0"/>
                        <a:t>4</a:t>
                      </a:r>
                      <a:r>
                        <a:rPr lang="en-US" dirty="0" smtClean="0"/>
                        <a:t>,b</a:t>
                      </a:r>
                      <a:r>
                        <a:rPr lang="en-US" baseline="-25000" dirty="0" smtClean="0"/>
                        <a:t>5</a:t>
                      </a:r>
                      <a:r>
                        <a:rPr lang="en-US" dirty="0" smtClean="0"/>
                        <a:t>]</a:t>
                      </a:r>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186305">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62" name="Table 61"/>
          <p:cNvGraphicFramePr>
            <a:graphicFrameLocks noGrp="1"/>
          </p:cNvGraphicFramePr>
          <p:nvPr>
            <p:extLst/>
          </p:nvPr>
        </p:nvGraphicFramePr>
        <p:xfrm>
          <a:off x="7086600" y="4903342"/>
          <a:ext cx="1828800" cy="687858"/>
        </p:xfrm>
        <a:graphic>
          <a:graphicData uri="http://schemas.openxmlformats.org/drawingml/2006/table">
            <a:tbl>
              <a:tblPr/>
              <a:tblGrid>
                <a:gridCol w="457200"/>
                <a:gridCol w="1371600"/>
              </a:tblGrid>
              <a:tr h="428778">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dirty="0" smtClean="0"/>
                        <a:t>b</a:t>
                      </a:r>
                      <a:r>
                        <a:rPr lang="en-US" baseline="-25000" dirty="0" smtClean="0"/>
                        <a:t>5</a:t>
                      </a:r>
                      <a:endParaRPr lang="en-GB" baseline="-250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dirty="0" smtClean="0"/>
                        <a:t>[</a:t>
                      </a:r>
                      <a:r>
                        <a:rPr lang="en-US" b="1" dirty="0" smtClean="0"/>
                        <a:t>e</a:t>
                      </a:r>
                      <a:r>
                        <a:rPr lang="en-US" b="1" baseline="-25000" dirty="0" smtClean="0"/>
                        <a:t>4</a:t>
                      </a:r>
                      <a:r>
                        <a:rPr lang="en-US" dirty="0" smtClean="0"/>
                        <a:t>,b</a:t>
                      </a:r>
                      <a:r>
                        <a:rPr lang="en-US" baseline="-25000" dirty="0" smtClean="0"/>
                        <a:t>4</a:t>
                      </a:r>
                      <a:r>
                        <a:rPr lang="en-US" dirty="0" smtClean="0"/>
                        <a:t>,b</a:t>
                      </a:r>
                      <a:r>
                        <a:rPr lang="en-US" baseline="-25000" dirty="0" smtClean="0"/>
                        <a:t>5</a:t>
                      </a:r>
                      <a:r>
                        <a:rPr lang="en-US" dirty="0" smtClean="0"/>
                        <a:t>],</a:t>
                      </a:r>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7021">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3" name="Rounded Rectangle 62"/>
          <p:cNvSpPr/>
          <p:nvPr/>
        </p:nvSpPr>
        <p:spPr>
          <a:xfrm>
            <a:off x="6553200" y="4829200"/>
            <a:ext cx="304800" cy="762000"/>
          </a:xfrm>
          <a:prstGeom prst="roundRect">
            <a:avLst/>
          </a:prstGeom>
          <a:solidFill>
            <a:sysClr val="window" lastClr="FFFFFF">
              <a:lumMod val="95000"/>
            </a:sysClr>
          </a:solidFill>
          <a:ln w="25400" cap="flat" cmpd="sng" algn="ctr">
            <a:solidFill>
              <a:srgbClr val="4F81BD">
                <a:shade val="50000"/>
              </a:srgbClr>
            </a:solidFill>
            <a:prstDash val="solid"/>
          </a:ln>
          <a:effectLst/>
        </p:spPr>
        <p:txBody>
          <a:bodyPr vert="vert"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rPr>
              <a:t>Reduce</a:t>
            </a:r>
            <a:endParaRPr kumimoji="0" lang="en-GB" sz="1600" b="1"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64" name="Straight Arrow Connector 63"/>
          <p:cNvCxnSpPr/>
          <p:nvPr/>
        </p:nvCxnSpPr>
        <p:spPr>
          <a:xfrm>
            <a:off x="6858000" y="5210200"/>
            <a:ext cx="152400" cy="0"/>
          </a:xfrm>
          <a:prstGeom prst="straightConnector1">
            <a:avLst/>
          </a:prstGeom>
          <a:noFill/>
          <a:ln w="9525" cap="flat" cmpd="sng" algn="ctr">
            <a:solidFill>
              <a:sysClr val="windowText" lastClr="000000"/>
            </a:solidFill>
            <a:prstDash val="solid"/>
            <a:tailEnd type="arrow"/>
          </a:ln>
          <a:effectLst/>
        </p:spPr>
      </p:cxnSp>
      <p:graphicFrame>
        <p:nvGraphicFramePr>
          <p:cNvPr id="65" name="Table 64"/>
          <p:cNvGraphicFramePr>
            <a:graphicFrameLocks noGrp="1"/>
          </p:cNvGraphicFramePr>
          <p:nvPr>
            <p:extLst/>
          </p:nvPr>
        </p:nvGraphicFramePr>
        <p:xfrm>
          <a:off x="4648200" y="4905400"/>
          <a:ext cx="1752600" cy="624840"/>
        </p:xfrm>
        <a:graphic>
          <a:graphicData uri="http://schemas.openxmlformats.org/drawingml/2006/table">
            <a:tbl>
              <a:tblPr/>
              <a:tblGrid>
                <a:gridCol w="457200"/>
                <a:gridCol w="1295400"/>
              </a:tblGrid>
              <a:tr h="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b</a:t>
                      </a:r>
                      <a:r>
                        <a:rPr lang="en-US" baseline="-25000" dirty="0" smtClean="0"/>
                        <a:t>5</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dirty="0" smtClean="0"/>
                        <a:t>[</a:t>
                      </a:r>
                      <a:r>
                        <a:rPr lang="en-US" b="1" dirty="0" smtClean="0"/>
                        <a:t>e</a:t>
                      </a:r>
                      <a:r>
                        <a:rPr lang="en-US" b="1" baseline="-25000" dirty="0" smtClean="0"/>
                        <a:t>4</a:t>
                      </a:r>
                      <a:r>
                        <a:rPr lang="en-US" dirty="0" smtClean="0"/>
                        <a:t>,b</a:t>
                      </a:r>
                      <a:r>
                        <a:rPr lang="en-US" baseline="-25000" dirty="0" smtClean="0"/>
                        <a:t>4</a:t>
                      </a:r>
                      <a:r>
                        <a:rPr lang="en-US" dirty="0" smtClean="0"/>
                        <a:t>,b</a:t>
                      </a:r>
                      <a:r>
                        <a:rPr lang="en-US" baseline="-25000" dirty="0" smtClean="0"/>
                        <a:t>5</a:t>
                      </a:r>
                      <a:r>
                        <a:rPr lang="en-US" dirty="0" smtClean="0"/>
                        <a:t>]</a:t>
                      </a:r>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r>
              <a:tr h="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6" name="Rounded Rectangle 65"/>
          <p:cNvSpPr/>
          <p:nvPr/>
        </p:nvSpPr>
        <p:spPr>
          <a:xfrm>
            <a:off x="6553200" y="3762400"/>
            <a:ext cx="304800" cy="762000"/>
          </a:xfrm>
          <a:prstGeom prst="roundRect">
            <a:avLst/>
          </a:prstGeom>
          <a:solidFill>
            <a:sysClr val="window" lastClr="FFFFFF">
              <a:lumMod val="95000"/>
            </a:sysClr>
          </a:solidFill>
          <a:ln w="25400" cap="flat" cmpd="sng" algn="ctr">
            <a:solidFill>
              <a:srgbClr val="4F81BD">
                <a:shade val="50000"/>
              </a:srgbClr>
            </a:solidFill>
            <a:prstDash val="solid"/>
          </a:ln>
          <a:effectLst/>
        </p:spPr>
        <p:txBody>
          <a:bodyPr vert="vert"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rPr>
              <a:t>Reduce</a:t>
            </a:r>
            <a:endParaRPr kumimoji="0" lang="en-GB" sz="1600" b="1"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67" name="Straight Arrow Connector 66"/>
          <p:cNvCxnSpPr/>
          <p:nvPr/>
        </p:nvCxnSpPr>
        <p:spPr>
          <a:xfrm>
            <a:off x="6858000" y="4143400"/>
            <a:ext cx="152400" cy="0"/>
          </a:xfrm>
          <a:prstGeom prst="straightConnector1">
            <a:avLst/>
          </a:prstGeom>
          <a:noFill/>
          <a:ln w="9525" cap="flat" cmpd="sng" algn="ctr">
            <a:solidFill>
              <a:sysClr val="windowText" lastClr="000000"/>
            </a:solidFill>
            <a:prstDash val="solid"/>
            <a:tailEnd type="arrow"/>
          </a:ln>
          <a:effectLst/>
        </p:spPr>
      </p:cxnSp>
      <p:sp>
        <p:nvSpPr>
          <p:cNvPr id="68" name="Rounded Rectangle 67"/>
          <p:cNvSpPr/>
          <p:nvPr/>
        </p:nvSpPr>
        <p:spPr>
          <a:xfrm>
            <a:off x="6553200" y="2314600"/>
            <a:ext cx="304800" cy="762000"/>
          </a:xfrm>
          <a:prstGeom prst="roundRect">
            <a:avLst/>
          </a:prstGeom>
          <a:solidFill>
            <a:sysClr val="window" lastClr="FFFFFF">
              <a:lumMod val="95000"/>
            </a:sysClr>
          </a:solidFill>
          <a:ln w="25400" cap="flat" cmpd="sng" algn="ctr">
            <a:solidFill>
              <a:srgbClr val="4F81BD">
                <a:shade val="50000"/>
              </a:srgbClr>
            </a:solidFill>
            <a:prstDash val="solid"/>
          </a:ln>
          <a:effectLst/>
        </p:spPr>
        <p:txBody>
          <a:bodyPr vert="vert"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rPr>
              <a:t>Reduce</a:t>
            </a:r>
            <a:endParaRPr kumimoji="0" lang="en-GB" sz="1600" b="1"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69" name="Straight Arrow Connector 68"/>
          <p:cNvCxnSpPr/>
          <p:nvPr/>
        </p:nvCxnSpPr>
        <p:spPr>
          <a:xfrm>
            <a:off x="6858000" y="2695600"/>
            <a:ext cx="152400" cy="0"/>
          </a:xfrm>
          <a:prstGeom prst="straightConnector1">
            <a:avLst/>
          </a:prstGeom>
          <a:noFill/>
          <a:ln w="9525" cap="flat" cmpd="sng" algn="ctr">
            <a:solidFill>
              <a:sysClr val="windowText" lastClr="000000"/>
            </a:solidFill>
            <a:prstDash val="solid"/>
            <a:tailEnd type="arrow"/>
          </a:ln>
          <a:effectLst/>
        </p:spPr>
      </p:cxnSp>
      <p:graphicFrame>
        <p:nvGraphicFramePr>
          <p:cNvPr id="70" name="Table 69"/>
          <p:cNvGraphicFramePr>
            <a:graphicFrameLocks noGrp="1"/>
          </p:cNvGraphicFramePr>
          <p:nvPr>
            <p:extLst/>
          </p:nvPr>
        </p:nvGraphicFramePr>
        <p:xfrm>
          <a:off x="7086600" y="5667400"/>
          <a:ext cx="1828800" cy="792480"/>
        </p:xfrm>
        <a:graphic>
          <a:graphicData uri="http://schemas.openxmlformats.org/drawingml/2006/table">
            <a:tbl>
              <a:tblPr/>
              <a:tblGrid>
                <a:gridCol w="457200"/>
                <a:gridCol w="1371600"/>
              </a:tblGrid>
              <a:tr h="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b</a:t>
                      </a:r>
                      <a:r>
                        <a:rPr lang="en-US" baseline="-25000" dirty="0" smtClean="0"/>
                        <a:t>6</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e</a:t>
                      </a:r>
                      <a:r>
                        <a:rPr lang="en-US" b="1" baseline="-25000" dirty="0" smtClean="0"/>
                        <a:t>1</a:t>
                      </a:r>
                      <a:r>
                        <a:rPr lang="en-US" dirty="0" smtClean="0"/>
                        <a:t>,b</a:t>
                      </a:r>
                      <a:r>
                        <a:rPr lang="en-US" baseline="-25000" dirty="0" smtClean="0"/>
                        <a:t>1</a:t>
                      </a:r>
                      <a:r>
                        <a:rPr lang="en-US" dirty="0" smtClean="0"/>
                        <a:t>,b</a:t>
                      </a:r>
                      <a:r>
                        <a:rPr lang="en-US" baseline="-25000" dirty="0" smtClean="0"/>
                        <a:t>4</a:t>
                      </a:r>
                      <a:r>
                        <a:rPr lang="en-US" dirty="0" smtClean="0"/>
                        <a:t>,b</a:t>
                      </a:r>
                      <a:r>
                        <a:rPr lang="en-US" baseline="-25000" dirty="0" smtClean="0"/>
                        <a:t>6</a:t>
                      </a:r>
                      <a:r>
                        <a:rPr lang="en-US" dirty="0" smtClean="0"/>
                        <a:t>],</a:t>
                      </a:r>
                      <a:r>
                        <a:rPr lang="en-US" sz="1100" dirty="0" smtClean="0"/>
                        <a:t>...</a:t>
                      </a:r>
                      <a:endParaRPr lang="en-US" dirty="0" smtClean="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1" name="Rounded Rectangle 70"/>
          <p:cNvSpPr/>
          <p:nvPr/>
        </p:nvSpPr>
        <p:spPr>
          <a:xfrm>
            <a:off x="6553200" y="5667400"/>
            <a:ext cx="304800" cy="762000"/>
          </a:xfrm>
          <a:prstGeom prst="roundRect">
            <a:avLst/>
          </a:prstGeom>
          <a:solidFill>
            <a:sysClr val="window" lastClr="FFFFFF">
              <a:lumMod val="95000"/>
            </a:sysClr>
          </a:solidFill>
          <a:ln w="25400" cap="flat" cmpd="sng" algn="ctr">
            <a:solidFill>
              <a:srgbClr val="4F81BD">
                <a:shade val="50000"/>
              </a:srgbClr>
            </a:solidFill>
            <a:prstDash val="solid"/>
          </a:ln>
          <a:effectLst/>
        </p:spPr>
        <p:txBody>
          <a:bodyPr vert="vert"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rPr>
              <a:t>Reduce</a:t>
            </a:r>
            <a:endParaRPr kumimoji="0" lang="en-GB" sz="1600" b="1"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72" name="Straight Arrow Connector 71"/>
          <p:cNvCxnSpPr/>
          <p:nvPr/>
        </p:nvCxnSpPr>
        <p:spPr>
          <a:xfrm>
            <a:off x="6858000" y="6048400"/>
            <a:ext cx="152400" cy="0"/>
          </a:xfrm>
          <a:prstGeom prst="straightConnector1">
            <a:avLst/>
          </a:prstGeom>
          <a:noFill/>
          <a:ln w="9525" cap="flat" cmpd="sng" algn="ctr">
            <a:solidFill>
              <a:sysClr val="windowText" lastClr="000000"/>
            </a:solidFill>
            <a:prstDash val="solid"/>
            <a:tailEnd type="arrow"/>
          </a:ln>
          <a:effectLst/>
        </p:spPr>
      </p:cxnSp>
      <p:graphicFrame>
        <p:nvGraphicFramePr>
          <p:cNvPr id="73" name="Table 72"/>
          <p:cNvGraphicFramePr>
            <a:graphicFrameLocks noGrp="1"/>
          </p:cNvGraphicFramePr>
          <p:nvPr>
            <p:extLst/>
          </p:nvPr>
        </p:nvGraphicFramePr>
        <p:xfrm>
          <a:off x="4648200" y="5743600"/>
          <a:ext cx="1752600" cy="624840"/>
        </p:xfrm>
        <a:graphic>
          <a:graphicData uri="http://schemas.openxmlformats.org/drawingml/2006/table">
            <a:tbl>
              <a:tblPr/>
              <a:tblGrid>
                <a:gridCol w="457200"/>
                <a:gridCol w="1295400"/>
              </a:tblGrid>
              <a:tr h="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b</a:t>
                      </a:r>
                      <a:r>
                        <a:rPr lang="en-US" baseline="-25000" dirty="0" smtClean="0"/>
                        <a:t>6</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e</a:t>
                      </a:r>
                      <a:r>
                        <a:rPr lang="en-US" b="1" baseline="-25000" dirty="0" smtClean="0"/>
                        <a:t>1</a:t>
                      </a:r>
                      <a:r>
                        <a:rPr lang="en-US" dirty="0" smtClean="0"/>
                        <a:t>,b</a:t>
                      </a:r>
                      <a:r>
                        <a:rPr lang="en-US" baseline="-25000" dirty="0" smtClean="0"/>
                        <a:t>1</a:t>
                      </a:r>
                      <a:r>
                        <a:rPr lang="en-US" dirty="0" smtClean="0"/>
                        <a:t>,b</a:t>
                      </a:r>
                      <a:r>
                        <a:rPr lang="en-US" baseline="-25000" dirty="0" smtClean="0"/>
                        <a:t>4</a:t>
                      </a:r>
                      <a:r>
                        <a:rPr lang="en-US" dirty="0" smtClean="0"/>
                        <a:t>,b</a:t>
                      </a:r>
                      <a:r>
                        <a:rPr lang="en-US" baseline="-25000" dirty="0" smtClean="0"/>
                        <a:t>6</a:t>
                      </a:r>
                      <a:r>
                        <a:rPr lang="en-US" dirty="0" smtClean="0"/>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r>
              <a:tr h="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cxnSp>
        <p:nvCxnSpPr>
          <p:cNvPr id="38" name="Straight Arrow Connector 37"/>
          <p:cNvCxnSpPr/>
          <p:nvPr/>
        </p:nvCxnSpPr>
        <p:spPr>
          <a:xfrm rot="5400000" flipH="1" flipV="1">
            <a:off x="1333500" y="2306980"/>
            <a:ext cx="990600" cy="914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1371600" y="2649880"/>
            <a:ext cx="914400"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1371600" y="2954680"/>
            <a:ext cx="9144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3886200" y="2268880"/>
            <a:ext cx="8382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3733800" y="2649880"/>
            <a:ext cx="990600" cy="685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rot="5400000" flipH="1" flipV="1">
            <a:off x="3695700" y="3068980"/>
            <a:ext cx="1066800" cy="990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4" name="Slide Number Placeholder 3"/>
          <p:cNvSpPr>
            <a:spLocks noGrp="1"/>
          </p:cNvSpPr>
          <p:nvPr>
            <p:ph type="sldNum" sz="quarter" idx="12"/>
          </p:nvPr>
        </p:nvSpPr>
        <p:spPr/>
        <p:txBody>
          <a:bodyPr/>
          <a:lstStyle/>
          <a:p>
            <a:fld id="{7E46E34C-DF4F-43C8-9B01-5546C481D7C1}" type="slidenum">
              <a:rPr lang="el-GR" smtClean="0"/>
              <a:t>214</a:t>
            </a:fld>
            <a:endParaRPr lang="el-GR"/>
          </a:p>
        </p:txBody>
      </p:sp>
    </p:spTree>
    <p:extLst>
      <p:ext uri="{BB962C8B-B14F-4D97-AF65-F5344CB8AC3E}">
        <p14:creationId xmlns:p14="http://schemas.microsoft.com/office/powerpoint/2010/main" val="144193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3" grpId="0" animBg="1"/>
      <p:bldP spid="44" grpId="0" animBg="1"/>
      <p:bldP spid="45" grpId="0" animBg="1"/>
      <p:bldP spid="48" grpId="0" animBg="1"/>
      <p:bldP spid="53" grpId="0"/>
      <p:bldP spid="54" grpId="0" animBg="1"/>
      <p:bldP spid="56" grpId="0" animBg="1"/>
      <p:bldP spid="57" grpId="0"/>
      <p:bldP spid="58" grpId="0"/>
      <p:bldP spid="59" grpId="0"/>
      <p:bldP spid="63" grpId="0" animBg="1"/>
      <p:bldP spid="66" grpId="0" animBg="1"/>
      <p:bldP spid="68" grpId="0" animBg="1"/>
      <p:bldP spid="71"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32790"/>
            <a:ext cx="9143999" cy="1143000"/>
          </a:xfrm>
        </p:spPr>
        <p:txBody>
          <a:bodyPr>
            <a:normAutofit fontScale="90000"/>
          </a:bodyPr>
          <a:lstStyle/>
          <a:p>
            <a:r>
              <a:rPr lang="en-US" dirty="0"/>
              <a:t>Comparison-based Parallel Meta-blocking </a:t>
            </a:r>
            <a:r>
              <a:rPr lang="en-US" sz="3600" dirty="0"/>
              <a:t>Weighted Edge Pruning (WEP) &amp; </a:t>
            </a:r>
            <a:r>
              <a:rPr lang="en-US" sz="3600" dirty="0" err="1"/>
              <a:t>Jaccard</a:t>
            </a:r>
            <a:r>
              <a:rPr lang="en-US" sz="3600" dirty="0"/>
              <a:t> Scheme (JS)</a:t>
            </a:r>
            <a:endParaRPr lang="el-GR" sz="3600"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Θέση αριθμού διαφάνειας 4"/>
          <p:cNvSpPr>
            <a:spLocks noGrp="1"/>
          </p:cNvSpPr>
          <p:nvPr>
            <p:ph type="sldNum" sz="quarter" idx="12"/>
          </p:nvPr>
        </p:nvSpPr>
        <p:spPr/>
        <p:txBody>
          <a:bodyPr/>
          <a:lstStyle/>
          <a:p>
            <a:fld id="{7E46E34C-DF4F-43C8-9B01-5546C481D7C1}" type="slidenum">
              <a:rPr lang="el-GR" smtClean="0"/>
              <a:t>215</a:t>
            </a:fld>
            <a:endParaRPr lang="el-GR"/>
          </a:p>
        </p:txBody>
      </p:sp>
      <p:sp>
        <p:nvSpPr>
          <p:cNvPr id="6" name="Shape 289"/>
          <p:cNvSpPr/>
          <p:nvPr/>
        </p:nvSpPr>
        <p:spPr>
          <a:xfrm>
            <a:off x="55873" y="1718174"/>
            <a:ext cx="4808964" cy="328872"/>
          </a:xfrm>
          <a:prstGeom prst="rect">
            <a:avLst/>
          </a:prstGeom>
          <a:solidFill>
            <a:schemeClr val="bg1">
              <a:lumMod val="85000"/>
            </a:schemeClr>
          </a:solidFill>
          <a:ln w="25400" cap="flat">
            <a:solidFill>
              <a:schemeClr val="tx1"/>
            </a:solidFill>
            <a:prstDash val="solid"/>
            <a:round/>
            <a:headEnd type="none" w="med" len="med"/>
            <a:tailEnd type="none" w="med" len="med"/>
          </a:ln>
        </p:spPr>
        <p:txBody>
          <a:bodyPr lIns="97633" tIns="48803" rIns="97633" bIns="48803" anchor="ctr" anchorCtr="0">
            <a:noAutofit/>
          </a:bodyPr>
          <a:lstStyle/>
          <a:p>
            <a:pPr lvl="0" algn="ctr">
              <a:buSzPct val="25000"/>
            </a:pPr>
            <a:r>
              <a:rPr lang="en-US" sz="1800" b="1" dirty="0">
                <a:ea typeface="Calibri"/>
                <a:cs typeface="Calibri"/>
                <a:sym typeface="Calibri"/>
              </a:rPr>
              <a:t>MAP</a:t>
            </a:r>
            <a:r>
              <a:rPr lang="en-US" sz="1800" b="1" dirty="0">
                <a:solidFill>
                  <a:schemeClr val="lt1"/>
                </a:solidFill>
                <a:ea typeface="Calibri"/>
                <a:cs typeface="Calibri"/>
                <a:sym typeface="Calibri"/>
              </a:rPr>
              <a:t> </a:t>
            </a:r>
            <a:r>
              <a:rPr lang="en-US" sz="1800" b="1" dirty="0" smtClean="0">
                <a:ea typeface="Calibri"/>
                <a:cs typeface="Calibri"/>
                <a:sym typeface="Calibri"/>
              </a:rPr>
              <a:t>function</a:t>
            </a:r>
            <a:r>
              <a:rPr lang="en-US" sz="1800" b="1" dirty="0" smtClean="0">
                <a:solidFill>
                  <a:schemeClr val="lt1"/>
                </a:solidFill>
                <a:ea typeface="Calibri"/>
                <a:cs typeface="Calibri"/>
                <a:sym typeface="Calibri"/>
              </a:rPr>
              <a:t> </a:t>
            </a:r>
            <a:r>
              <a:rPr lang="en-US" sz="1800" b="1" dirty="0">
                <a:ea typeface="Calibri"/>
                <a:cs typeface="Calibri"/>
                <a:sym typeface="Calibri"/>
              </a:rPr>
              <a:t>pseudo-code</a:t>
            </a:r>
          </a:p>
        </p:txBody>
      </p:sp>
      <mc:AlternateContent xmlns:mc="http://schemas.openxmlformats.org/markup-compatibility/2006" xmlns:a14="http://schemas.microsoft.com/office/drawing/2010/main">
        <mc:Choice Requires="a14">
          <p:sp>
            <p:nvSpPr>
              <p:cNvPr id="7" name="Shape 293"/>
              <p:cNvSpPr txBox="1"/>
              <p:nvPr/>
            </p:nvSpPr>
            <p:spPr>
              <a:xfrm>
                <a:off x="55874" y="2146732"/>
                <a:ext cx="4897126" cy="1754397"/>
              </a:xfrm>
              <a:prstGeom prst="rect">
                <a:avLst/>
              </a:prstGeom>
              <a:noFill/>
              <a:ln>
                <a:noFill/>
              </a:ln>
            </p:spPr>
            <p:txBody>
              <a:bodyPr lIns="97633" tIns="48803" rIns="97633" bIns="48803" anchor="t" anchorCtr="0">
                <a:noAutofit/>
              </a:bodyPr>
              <a:lstStyle/>
              <a:p>
                <a:pPr lvl="0">
                  <a:buSzPct val="25000"/>
                </a:pPr>
                <a:r>
                  <a:rPr lang="en-US" sz="1800" dirty="0" smtClean="0">
                    <a:solidFill>
                      <a:schemeClr val="dk1"/>
                    </a:solidFill>
                    <a:ea typeface="Calibri"/>
                    <a:cs typeface="Calibri"/>
                    <a:sym typeface="Calibri"/>
                  </a:rPr>
                  <a:t>1</a:t>
                </a:r>
                <a:r>
                  <a:rPr lang="en-US" sz="1800" dirty="0">
                    <a:solidFill>
                      <a:schemeClr val="dk1"/>
                    </a:solidFill>
                    <a:ea typeface="Calibri"/>
                    <a:cs typeface="Calibri"/>
                    <a:sym typeface="Calibri"/>
                  </a:rPr>
                  <a:t>: </a:t>
                </a:r>
                <a:r>
                  <a:rPr lang="en-US" sz="1800" b="1" dirty="0">
                    <a:solidFill>
                      <a:schemeClr val="dk1"/>
                    </a:solidFill>
                    <a:ea typeface="Calibri"/>
                    <a:cs typeface="Calibri"/>
                    <a:sym typeface="Calibri"/>
                  </a:rPr>
                  <a:t>Input </a:t>
                </a:r>
              </a:p>
              <a:p>
                <a:pPr indent="474682">
                  <a:buSzPct val="25000"/>
                </a:pPr>
                <a:r>
                  <a:rPr lang="en-US" sz="1800" dirty="0">
                    <a:solidFill>
                      <a:schemeClr val="dk1"/>
                    </a:solidFill>
                    <a:ea typeface="Calibri"/>
                    <a:cs typeface="Calibri"/>
                    <a:sym typeface="Calibri"/>
                  </a:rPr>
                  <a:t>Key: id of block </a:t>
                </a:r>
                <a:r>
                  <a:rPr lang="en-US" sz="1800" dirty="0" err="1">
                    <a:solidFill>
                      <a:schemeClr val="dk1"/>
                    </a:solidFill>
                    <a:ea typeface="Calibri"/>
                    <a:cs typeface="Calibri"/>
                    <a:sym typeface="Calibri"/>
                  </a:rPr>
                  <a:t>b</a:t>
                </a:r>
                <a:r>
                  <a:rPr lang="en-US" sz="1800" baseline="-25000" dirty="0" err="1">
                    <a:solidFill>
                      <a:schemeClr val="dk1"/>
                    </a:solidFill>
                    <a:ea typeface="Calibri"/>
                    <a:cs typeface="Calibri"/>
                    <a:sym typeface="Calibri"/>
                  </a:rPr>
                  <a:t>k</a:t>
                </a:r>
                <a:r>
                  <a:rPr lang="en-US" sz="1800" baseline="-25000" dirty="0">
                    <a:solidFill>
                      <a:schemeClr val="dk1"/>
                    </a:solidFill>
                    <a:ea typeface="Calibri"/>
                    <a:cs typeface="Calibri"/>
                    <a:sym typeface="Calibri"/>
                  </a:rPr>
                  <a:t>, </a:t>
                </a:r>
                <a14:m>
                  <m:oMath xmlns:m="http://schemas.openxmlformats.org/officeDocument/2006/math">
                    <m:r>
                      <a:rPr lang="en-US" sz="1800" i="1" dirty="0">
                        <a:solidFill>
                          <a:schemeClr val="dk1"/>
                        </a:solidFill>
                        <a:latin typeface="Cambria Math"/>
                        <a:ea typeface="Calibri"/>
                        <a:cs typeface="Calibri"/>
                        <a:sym typeface="Calibri"/>
                      </a:rPr>
                      <m:t>𝑘</m:t>
                    </m:r>
                  </m:oMath>
                </a14:m>
                <a:endParaRPr lang="en-US" sz="1800" i="1" dirty="0">
                  <a:solidFill>
                    <a:schemeClr val="dk1"/>
                  </a:solidFill>
                  <a:ea typeface="Calibri"/>
                  <a:cs typeface="Calibri"/>
                  <a:sym typeface="Calibri"/>
                </a:endParaRPr>
              </a:p>
              <a:p>
                <a:pPr indent="474682">
                  <a:buSzPct val="25000"/>
                </a:pPr>
                <a:r>
                  <a:rPr lang="en-US" sz="1800" dirty="0">
                    <a:solidFill>
                      <a:schemeClr val="dk1"/>
                    </a:solidFill>
                    <a:ea typeface="Calibri"/>
                    <a:cs typeface="Calibri"/>
                    <a:sym typeface="Calibri"/>
                  </a:rPr>
                  <a:t>Value: list of entity </a:t>
                </a:r>
                <a:r>
                  <a:rPr lang="en-US" sz="1800" dirty="0" smtClean="0">
                    <a:solidFill>
                      <a:schemeClr val="dk1"/>
                    </a:solidFill>
                    <a:ea typeface="Calibri"/>
                    <a:cs typeface="Calibri"/>
                    <a:sym typeface="Calibri"/>
                  </a:rPr>
                  <a:t>ids, </a:t>
                </a:r>
                <a:r>
                  <a:rPr lang="en-US" sz="1800" dirty="0">
                    <a:solidFill>
                      <a:schemeClr val="dk1"/>
                    </a:solidFill>
                    <a:ea typeface="Calibri"/>
                    <a:cs typeface="Calibri"/>
                    <a:sym typeface="Calibri"/>
                  </a:rPr>
                  <a:t>associated </a:t>
                </a:r>
                <a:r>
                  <a:rPr lang="en-US" sz="1800" dirty="0" smtClean="0">
                    <a:solidFill>
                      <a:schemeClr val="dk1"/>
                    </a:solidFill>
                    <a:ea typeface="Calibri"/>
                    <a:cs typeface="Calibri"/>
                    <a:sym typeface="Calibri"/>
                  </a:rPr>
                  <a:t>blocks</a:t>
                </a:r>
                <a:r>
                  <a:rPr lang="en-US" sz="1800" dirty="0">
                    <a:solidFill>
                      <a:schemeClr val="dk1"/>
                    </a:solidFill>
                    <a:ea typeface="Calibri"/>
                    <a:cs typeface="Calibri"/>
                    <a:sym typeface="Calibri"/>
                  </a:rPr>
                  <a:t> </a:t>
                </a:r>
                <a:r>
                  <a:rPr lang="en-US" sz="1800" dirty="0" smtClean="0">
                    <a:solidFill>
                      <a:schemeClr val="dk1"/>
                    </a:solidFill>
                    <a:ea typeface="Calibri"/>
                    <a:cs typeface="Calibri"/>
                    <a:sym typeface="Calibri"/>
                  </a:rPr>
                  <a:t>and </a:t>
                </a:r>
              </a:p>
              <a:p>
                <a:pPr indent="474682">
                  <a:buSzPct val="25000"/>
                </a:pPr>
                <a:r>
                  <a:rPr lang="en-US" sz="1800" dirty="0" smtClean="0">
                    <a:solidFill>
                      <a:schemeClr val="dk1"/>
                    </a:solidFill>
                    <a:ea typeface="Calibri"/>
                    <a:cs typeface="Calibri"/>
                    <a:sym typeface="Calibri"/>
                  </a:rPr>
                  <a:t>local information, </a:t>
                </a:r>
                <a14:m>
                  <m:oMath xmlns:m="http://schemas.openxmlformats.org/officeDocument/2006/math">
                    <m:r>
                      <a:rPr lang="en-US" sz="1800" b="0" i="1" smtClean="0">
                        <a:solidFill>
                          <a:schemeClr val="dk1"/>
                        </a:solidFill>
                        <a:latin typeface="Cambria Math"/>
                        <a:sym typeface="Calibri"/>
                      </a:rPr>
                      <m:t>𝑉</m:t>
                    </m:r>
                    <m:r>
                      <a:rPr lang="en-US" sz="1800" i="1">
                        <a:solidFill>
                          <a:schemeClr val="dk1"/>
                        </a:solidFill>
                        <a:latin typeface="Cambria Math"/>
                        <a:sym typeface="Calibri"/>
                      </a:rPr>
                      <m:t>={</m:t>
                    </m:r>
                    <m:r>
                      <a:rPr lang="en-US" sz="1800" i="1">
                        <a:solidFill>
                          <a:schemeClr val="dk1"/>
                        </a:solidFill>
                        <a:latin typeface="Cambria Math"/>
                        <a:sym typeface="Calibri"/>
                      </a:rPr>
                      <m:t>𝑖</m:t>
                    </m:r>
                    <m:r>
                      <a:rPr lang="en-US" sz="1800" i="1">
                        <a:solidFill>
                          <a:schemeClr val="dk1"/>
                        </a:solidFill>
                        <a:latin typeface="Cambria Math"/>
                        <a:sym typeface="Calibri"/>
                      </a:rPr>
                      <m:t>.</m:t>
                    </m:r>
                    <m:sSub>
                      <m:sSubPr>
                        <m:ctrlPr>
                          <a:rPr lang="en-US" sz="1800" i="1" dirty="0">
                            <a:solidFill>
                              <a:schemeClr val="dk1"/>
                            </a:solidFill>
                            <a:latin typeface="Cambria Math"/>
                            <a:sym typeface="Calibri"/>
                          </a:rPr>
                        </m:ctrlPr>
                      </m:sSubPr>
                      <m:e>
                        <m:r>
                          <a:rPr lang="en-US" sz="1800" i="1" dirty="0">
                            <a:solidFill>
                              <a:schemeClr val="dk1"/>
                            </a:solidFill>
                            <a:latin typeface="Cambria Math"/>
                            <a:sym typeface="Calibri"/>
                          </a:rPr>
                          <m:t>𝐵</m:t>
                        </m:r>
                      </m:e>
                      <m:sub>
                        <m:r>
                          <a:rPr lang="en-US" sz="1800" i="1" dirty="0">
                            <a:solidFill>
                              <a:schemeClr val="dk1"/>
                            </a:solidFill>
                            <a:latin typeface="Cambria Math"/>
                            <a:sym typeface="Calibri"/>
                          </a:rPr>
                          <m:t>𝑖</m:t>
                        </m:r>
                      </m:sub>
                    </m:sSub>
                    <m:r>
                      <a:rPr lang="en-US" sz="1800" i="1" dirty="0">
                        <a:solidFill>
                          <a:schemeClr val="dk1"/>
                        </a:solidFill>
                        <a:latin typeface="Cambria Math"/>
                        <a:sym typeface="Calibri"/>
                      </a:rPr>
                      <m:t>.</m:t>
                    </m:r>
                    <m:sSub>
                      <m:sSubPr>
                        <m:ctrlPr>
                          <a:rPr lang="en-US" sz="1800" i="1" dirty="0">
                            <a:solidFill>
                              <a:schemeClr val="dk1"/>
                            </a:solidFill>
                            <a:latin typeface="Cambria Math"/>
                            <a:sym typeface="Calibri"/>
                          </a:rPr>
                        </m:ctrlPr>
                      </m:sSubPr>
                      <m:e>
                        <m:r>
                          <a:rPr lang="en-US" sz="1800" i="1" dirty="0">
                            <a:solidFill>
                              <a:schemeClr val="dk1"/>
                            </a:solidFill>
                            <a:latin typeface="Cambria Math"/>
                            <a:sym typeface="Calibri"/>
                          </a:rPr>
                          <m:t>𝑋</m:t>
                        </m:r>
                      </m:e>
                      <m:sub>
                        <m:r>
                          <a:rPr lang="en-US" sz="1800" i="1" dirty="0">
                            <a:solidFill>
                              <a:schemeClr val="dk1"/>
                            </a:solidFill>
                            <a:latin typeface="Cambria Math"/>
                            <a:sym typeface="Calibri"/>
                          </a:rPr>
                          <m:t>𝑖</m:t>
                        </m:r>
                      </m:sub>
                    </m:sSub>
                    <m:r>
                      <a:rPr lang="en-US" sz="1800" i="1">
                        <a:solidFill>
                          <a:schemeClr val="dk1"/>
                        </a:solidFill>
                        <a:latin typeface="Cambria Math"/>
                        <a:sym typeface="Calibri"/>
                      </a:rPr>
                      <m:t>,</m:t>
                    </m:r>
                    <m:r>
                      <a:rPr lang="en-US" sz="1800" i="1">
                        <a:solidFill>
                          <a:schemeClr val="dk1"/>
                        </a:solidFill>
                        <a:latin typeface="Cambria Math"/>
                        <a:sym typeface="Calibri"/>
                      </a:rPr>
                      <m:t>𝑗</m:t>
                    </m:r>
                    <m:r>
                      <a:rPr lang="en-US" sz="1800" i="1">
                        <a:solidFill>
                          <a:schemeClr val="dk1"/>
                        </a:solidFill>
                        <a:latin typeface="Cambria Math"/>
                        <a:sym typeface="Calibri"/>
                      </a:rPr>
                      <m:t>.</m:t>
                    </m:r>
                    <m:sSub>
                      <m:sSubPr>
                        <m:ctrlPr>
                          <a:rPr lang="en-US" sz="1800" i="1" dirty="0">
                            <a:solidFill>
                              <a:schemeClr val="dk1"/>
                            </a:solidFill>
                            <a:latin typeface="Cambria Math"/>
                            <a:sym typeface="Calibri"/>
                          </a:rPr>
                        </m:ctrlPr>
                      </m:sSubPr>
                      <m:e>
                        <m:r>
                          <a:rPr lang="en-US" sz="1800" i="1" dirty="0">
                            <a:solidFill>
                              <a:schemeClr val="dk1"/>
                            </a:solidFill>
                            <a:latin typeface="Cambria Math"/>
                            <a:sym typeface="Calibri"/>
                          </a:rPr>
                          <m:t>𝐵</m:t>
                        </m:r>
                      </m:e>
                      <m:sub>
                        <m:r>
                          <a:rPr lang="en-US" sz="1800" i="1" dirty="0">
                            <a:solidFill>
                              <a:schemeClr val="dk1"/>
                            </a:solidFill>
                            <a:latin typeface="Cambria Math"/>
                            <a:sym typeface="Calibri"/>
                          </a:rPr>
                          <m:t>𝑗</m:t>
                        </m:r>
                      </m:sub>
                    </m:sSub>
                    <m:sSub>
                      <m:sSubPr>
                        <m:ctrlPr>
                          <a:rPr lang="en-US" sz="1800" i="1" dirty="0">
                            <a:solidFill>
                              <a:schemeClr val="dk1"/>
                            </a:solidFill>
                            <a:latin typeface="Cambria Math"/>
                            <a:sym typeface="Calibri"/>
                          </a:rPr>
                        </m:ctrlPr>
                      </m:sSubPr>
                      <m:e>
                        <m:r>
                          <a:rPr lang="en-US" sz="1800" i="1" dirty="0">
                            <a:solidFill>
                              <a:schemeClr val="dk1"/>
                            </a:solidFill>
                            <a:latin typeface="Cambria Math"/>
                            <a:sym typeface="Calibri"/>
                          </a:rPr>
                          <m:t>.</m:t>
                        </m:r>
                        <m:r>
                          <a:rPr lang="en-US" sz="1800" i="1" dirty="0">
                            <a:solidFill>
                              <a:schemeClr val="dk1"/>
                            </a:solidFill>
                            <a:latin typeface="Cambria Math"/>
                            <a:sym typeface="Calibri"/>
                          </a:rPr>
                          <m:t>𝑋</m:t>
                        </m:r>
                      </m:e>
                      <m:sub>
                        <m:r>
                          <a:rPr lang="en-US" sz="1800" i="1" dirty="0">
                            <a:solidFill>
                              <a:schemeClr val="dk1"/>
                            </a:solidFill>
                            <a:latin typeface="Cambria Math"/>
                            <a:sym typeface="Calibri"/>
                          </a:rPr>
                          <m:t>𝑗</m:t>
                        </m:r>
                      </m:sub>
                    </m:sSub>
                    <m:r>
                      <a:rPr lang="en-US" sz="1800" i="1">
                        <a:solidFill>
                          <a:schemeClr val="dk1"/>
                        </a:solidFill>
                        <a:latin typeface="Cambria Math"/>
                        <a:sym typeface="Calibri"/>
                      </a:rPr>
                      <m:t>,…}</m:t>
                    </m:r>
                  </m:oMath>
                </a14:m>
                <a:r>
                  <a:rPr lang="en-US" sz="1800" i="1" dirty="0">
                    <a:solidFill>
                      <a:schemeClr val="dk1"/>
                    </a:solidFill>
                    <a:ea typeface="Calibri"/>
                    <a:cs typeface="Calibri"/>
                    <a:sym typeface="Calibri"/>
                  </a:rPr>
                  <a:t/>
                </a:r>
                <a:br>
                  <a:rPr lang="en-US" sz="1800" i="1" dirty="0">
                    <a:solidFill>
                      <a:schemeClr val="dk1"/>
                    </a:solidFill>
                    <a:ea typeface="Calibri"/>
                    <a:cs typeface="Calibri"/>
                    <a:sym typeface="Calibri"/>
                  </a:rPr>
                </a:br>
                <a:r>
                  <a:rPr lang="en-US" sz="1800" dirty="0">
                    <a:solidFill>
                      <a:schemeClr val="dk1"/>
                    </a:solidFill>
                    <a:ea typeface="Calibri"/>
                    <a:cs typeface="Calibri"/>
                    <a:sym typeface="Calibri"/>
                  </a:rPr>
                  <a:t>2: </a:t>
                </a:r>
                <a:r>
                  <a:rPr lang="en-US" sz="1800" b="1" dirty="0">
                    <a:solidFill>
                      <a:schemeClr val="dk1"/>
                    </a:solidFill>
                    <a:ea typeface="Calibri"/>
                    <a:cs typeface="Calibri"/>
                    <a:sym typeface="Calibri"/>
                  </a:rPr>
                  <a:t>Output</a:t>
                </a:r>
              </a:p>
              <a:p>
                <a:pPr indent="474682">
                  <a:buSzPct val="25000"/>
                </a:pPr>
                <a:r>
                  <a:rPr lang="en-US" sz="1800" dirty="0">
                    <a:solidFill>
                      <a:schemeClr val="dk1"/>
                    </a:solidFill>
                    <a:ea typeface="Calibri"/>
                    <a:cs typeface="Calibri"/>
                    <a:sym typeface="Calibri"/>
                  </a:rPr>
                  <a:t>Key: entity ids defining edge </a:t>
                </a:r>
                <a:r>
                  <a:rPr lang="en-US" sz="1800" dirty="0" smtClean="0">
                    <a:solidFill>
                      <a:schemeClr val="dk1"/>
                    </a:solidFill>
                    <a:ea typeface="Calibri"/>
                    <a:cs typeface="Calibri"/>
                    <a:sym typeface="Calibri"/>
                  </a:rPr>
                  <a:t>&lt;</a:t>
                </a:r>
                <a:r>
                  <a:rPr lang="en-US" sz="1800" dirty="0" err="1" smtClean="0">
                    <a:solidFill>
                      <a:schemeClr val="dk1"/>
                    </a:solidFill>
                    <a:ea typeface="Calibri"/>
                    <a:cs typeface="Calibri"/>
                    <a:sym typeface="Calibri"/>
                  </a:rPr>
                  <a:t>n</a:t>
                </a:r>
                <a:r>
                  <a:rPr lang="en-US" sz="1800" baseline="-25000" dirty="0" err="1" smtClean="0">
                    <a:solidFill>
                      <a:schemeClr val="dk1"/>
                    </a:solidFill>
                    <a:ea typeface="Calibri"/>
                    <a:cs typeface="Calibri"/>
                    <a:sym typeface="Calibri"/>
                  </a:rPr>
                  <a:t>i</a:t>
                </a:r>
                <a:r>
                  <a:rPr lang="en-US" sz="1800" dirty="0" err="1" smtClean="0">
                    <a:solidFill>
                      <a:schemeClr val="dk1"/>
                    </a:solidFill>
                    <a:ea typeface="Calibri"/>
                    <a:cs typeface="Calibri"/>
                    <a:sym typeface="Calibri"/>
                  </a:rPr>
                  <a:t>,n</a:t>
                </a:r>
                <a:r>
                  <a:rPr lang="en-US" sz="1800" baseline="-25000" dirty="0" err="1" smtClean="0">
                    <a:solidFill>
                      <a:schemeClr val="dk1"/>
                    </a:solidFill>
                    <a:ea typeface="Calibri"/>
                    <a:cs typeface="Calibri"/>
                    <a:sym typeface="Calibri"/>
                  </a:rPr>
                  <a:t>j</a:t>
                </a:r>
                <a:r>
                  <a:rPr lang="en-US" sz="1800" dirty="0">
                    <a:solidFill>
                      <a:schemeClr val="dk1"/>
                    </a:solidFill>
                    <a:ea typeface="Calibri"/>
                    <a:cs typeface="Calibri"/>
                    <a:sym typeface="Calibri"/>
                  </a:rPr>
                  <a:t>&gt;, </a:t>
                </a:r>
                <a14:m>
                  <m:oMath xmlns:m="http://schemas.openxmlformats.org/officeDocument/2006/math">
                    <m:r>
                      <a:rPr lang="en-US" sz="1800" i="1" dirty="0">
                        <a:solidFill>
                          <a:schemeClr val="dk1"/>
                        </a:solidFill>
                        <a:latin typeface="Cambria Math"/>
                        <a:ea typeface="Calibri"/>
                        <a:cs typeface="Calibri"/>
                        <a:sym typeface="Calibri"/>
                      </a:rPr>
                      <m:t>𝑖</m:t>
                    </m:r>
                    <m:r>
                      <a:rPr lang="en-US" sz="1800" i="1" dirty="0">
                        <a:solidFill>
                          <a:schemeClr val="dk1"/>
                        </a:solidFill>
                        <a:latin typeface="Cambria Math"/>
                        <a:ea typeface="Calibri"/>
                        <a:cs typeface="Calibri"/>
                        <a:sym typeface="Calibri"/>
                      </a:rPr>
                      <m:t>.</m:t>
                    </m:r>
                    <m:r>
                      <a:rPr lang="en-US" sz="1800" i="1" dirty="0">
                        <a:solidFill>
                          <a:schemeClr val="dk1"/>
                        </a:solidFill>
                        <a:latin typeface="Cambria Math"/>
                        <a:ea typeface="Calibri"/>
                        <a:cs typeface="Calibri"/>
                        <a:sym typeface="Calibri"/>
                      </a:rPr>
                      <m:t>𝑗</m:t>
                    </m:r>
                    <m:r>
                      <a:rPr lang="en-US" sz="1800" i="1" dirty="0">
                        <a:solidFill>
                          <a:schemeClr val="dk1"/>
                        </a:solidFill>
                        <a:latin typeface="Cambria Math"/>
                        <a:ea typeface="Calibri"/>
                        <a:cs typeface="Calibri"/>
                        <a:sym typeface="Calibri"/>
                      </a:rPr>
                      <m:t> </m:t>
                    </m:r>
                  </m:oMath>
                </a14:m>
                <a:endParaRPr lang="en-US" sz="1800" dirty="0">
                  <a:solidFill>
                    <a:schemeClr val="dk1"/>
                  </a:solidFill>
                  <a:ea typeface="Calibri"/>
                  <a:cs typeface="Calibri"/>
                  <a:sym typeface="Calibri"/>
                </a:endParaRPr>
              </a:p>
              <a:p>
                <a:pPr indent="474682">
                  <a:buSzPct val="25000"/>
                </a:pPr>
                <a:r>
                  <a:rPr lang="en-US" sz="1800" dirty="0">
                    <a:solidFill>
                      <a:schemeClr val="dk1"/>
                    </a:solidFill>
                    <a:ea typeface="Calibri"/>
                    <a:cs typeface="Calibri"/>
                    <a:sym typeface="Calibri"/>
                  </a:rPr>
                  <a:t>Value:</a:t>
                </a:r>
                <a:r>
                  <a:rPr lang="en-US" sz="1800" i="1" dirty="0"/>
                  <a:t> </a:t>
                </a:r>
                <a:r>
                  <a:rPr lang="en-US" sz="1800" dirty="0">
                    <a:solidFill>
                      <a:schemeClr val="dk1"/>
                    </a:solidFill>
                    <a:ea typeface="Calibri"/>
                    <a:cs typeface="Calibri"/>
                    <a:sym typeface="Calibri"/>
                  </a:rPr>
                  <a:t>total weight of </a:t>
                </a:r>
                <a:r>
                  <a:rPr lang="en-US" sz="1800" dirty="0" smtClean="0">
                    <a:solidFill>
                      <a:schemeClr val="dk1"/>
                    </a:solidFill>
                    <a:ea typeface="Calibri"/>
                    <a:cs typeface="Calibri"/>
                    <a:sym typeface="Calibri"/>
                  </a:rPr>
                  <a:t>&lt;</a:t>
                </a:r>
                <a:r>
                  <a:rPr lang="en-US" sz="1800" dirty="0" err="1" smtClean="0">
                    <a:solidFill>
                      <a:schemeClr val="dk1"/>
                    </a:solidFill>
                    <a:ea typeface="Calibri"/>
                    <a:cs typeface="Calibri"/>
                    <a:sym typeface="Calibri"/>
                  </a:rPr>
                  <a:t>n</a:t>
                </a:r>
                <a:r>
                  <a:rPr lang="en-US" sz="1800" baseline="-25000" dirty="0" err="1" smtClean="0">
                    <a:solidFill>
                      <a:schemeClr val="dk1"/>
                    </a:solidFill>
                    <a:ea typeface="Calibri"/>
                    <a:cs typeface="Calibri"/>
                    <a:sym typeface="Calibri"/>
                  </a:rPr>
                  <a:t>i</a:t>
                </a:r>
                <a:r>
                  <a:rPr lang="en-US" sz="1800" dirty="0" err="1" smtClean="0">
                    <a:solidFill>
                      <a:schemeClr val="dk1"/>
                    </a:solidFill>
                    <a:ea typeface="Calibri"/>
                    <a:cs typeface="Calibri"/>
                    <a:sym typeface="Calibri"/>
                  </a:rPr>
                  <a:t>,n</a:t>
                </a:r>
                <a:r>
                  <a:rPr lang="en-US" sz="1800" baseline="-25000" dirty="0" err="1" smtClean="0">
                    <a:solidFill>
                      <a:schemeClr val="dk1"/>
                    </a:solidFill>
                    <a:ea typeface="Calibri"/>
                    <a:cs typeface="Calibri"/>
                    <a:sym typeface="Calibri"/>
                  </a:rPr>
                  <a:t>j</a:t>
                </a:r>
                <a:r>
                  <a:rPr lang="en-US" sz="1800" dirty="0">
                    <a:solidFill>
                      <a:schemeClr val="dk1"/>
                    </a:solidFill>
                    <a:ea typeface="Calibri"/>
                    <a:cs typeface="Calibri"/>
                    <a:sym typeface="Calibri"/>
                  </a:rPr>
                  <a:t>&gt;,</a:t>
                </a:r>
                <a14:m>
                  <m:oMath xmlns:m="http://schemas.openxmlformats.org/officeDocument/2006/math">
                    <m:r>
                      <a:rPr lang="en-US" sz="1800" dirty="0">
                        <a:latin typeface="Cambria Math"/>
                      </a:rPr>
                      <m:t>   </m:t>
                    </m:r>
                    <m:r>
                      <a:rPr lang="en-US" sz="1800" i="1" dirty="0">
                        <a:latin typeface="Cambria Math"/>
                      </a:rPr>
                      <m:t>𝑤</m:t>
                    </m:r>
                    <m:r>
                      <a:rPr lang="en-US" sz="1800" i="1" baseline="-25000" dirty="0">
                        <a:latin typeface="Cambria Math"/>
                      </a:rPr>
                      <m:t>𝑖𝑗</m:t>
                    </m:r>
                  </m:oMath>
                </a14:m>
                <a:r>
                  <a:rPr lang="en-US" sz="1800" i="1" dirty="0">
                    <a:solidFill>
                      <a:schemeClr val="dk1"/>
                    </a:solidFill>
                    <a:ea typeface="Calibri"/>
                    <a:cs typeface="Calibri"/>
                    <a:sym typeface="Calibri"/>
                  </a:rPr>
                  <a:t/>
                </a:r>
                <a:br>
                  <a:rPr lang="en-US" sz="1800" i="1" dirty="0">
                    <a:solidFill>
                      <a:schemeClr val="dk1"/>
                    </a:solidFill>
                    <a:ea typeface="Calibri"/>
                    <a:cs typeface="Calibri"/>
                    <a:sym typeface="Calibri"/>
                  </a:rPr>
                </a:br>
                <a:r>
                  <a:rPr lang="en-US" sz="1800" dirty="0">
                    <a:solidFill>
                      <a:schemeClr val="dk1"/>
                    </a:solidFill>
                    <a:ea typeface="Calibri"/>
                    <a:cs typeface="Calibri"/>
                    <a:sym typeface="Calibri"/>
                  </a:rPr>
                  <a:t>3: for each </a:t>
                </a:r>
                <a14:m>
                  <m:oMath xmlns:m="http://schemas.openxmlformats.org/officeDocument/2006/math">
                    <m:sSub>
                      <m:sSubPr>
                        <m:ctrlPr>
                          <a:rPr lang="en-US" sz="1800" i="1" dirty="0">
                            <a:solidFill>
                              <a:schemeClr val="dk1"/>
                            </a:solidFill>
                            <a:latin typeface="Cambria Math"/>
                            <a:sym typeface="Calibri"/>
                          </a:rPr>
                        </m:ctrlPr>
                      </m:sSubPr>
                      <m:e>
                        <m:r>
                          <a:rPr lang="en-US" sz="1800" i="1" dirty="0">
                            <a:solidFill>
                              <a:schemeClr val="dk1"/>
                            </a:solidFill>
                            <a:latin typeface="Cambria Math"/>
                            <a:sym typeface="Calibri"/>
                          </a:rPr>
                          <m:t>𝑐</m:t>
                        </m:r>
                      </m:e>
                      <m:sub>
                        <m:r>
                          <a:rPr lang="en-US" sz="1800" i="1" dirty="0">
                            <a:solidFill>
                              <a:schemeClr val="dk1"/>
                            </a:solidFill>
                            <a:latin typeface="Cambria Math"/>
                            <a:sym typeface="Calibri"/>
                          </a:rPr>
                          <m:t>𝑖𝑗</m:t>
                        </m:r>
                      </m:sub>
                    </m:sSub>
                    <m:r>
                      <a:rPr lang="en-US" sz="1800" i="1" dirty="0">
                        <a:solidFill>
                          <a:schemeClr val="dk1"/>
                        </a:solidFill>
                        <a:latin typeface="Cambria Math"/>
                        <a:ea typeface="Cambria Math"/>
                        <a:sym typeface="Calibri"/>
                      </a:rPr>
                      <m:t>∈</m:t>
                    </m:r>
                    <m:sSub>
                      <m:sSubPr>
                        <m:ctrlPr>
                          <a:rPr lang="en-US" sz="1800" i="1" dirty="0">
                            <a:solidFill>
                              <a:schemeClr val="dk1"/>
                            </a:solidFill>
                            <a:latin typeface="Cambria Math"/>
                            <a:ea typeface="Cambria Math"/>
                            <a:sym typeface="Calibri"/>
                          </a:rPr>
                        </m:ctrlPr>
                      </m:sSubPr>
                      <m:e>
                        <m:r>
                          <a:rPr lang="en-US" sz="1800" i="1" dirty="0">
                            <a:solidFill>
                              <a:schemeClr val="dk1"/>
                            </a:solidFill>
                            <a:latin typeface="Cambria Math"/>
                            <a:ea typeface="Cambria Math"/>
                            <a:sym typeface="Calibri"/>
                          </a:rPr>
                          <m:t>𝑏</m:t>
                        </m:r>
                      </m:e>
                      <m:sub>
                        <m:r>
                          <a:rPr lang="en-US" sz="1800" i="1" dirty="0">
                            <a:solidFill>
                              <a:schemeClr val="dk1"/>
                            </a:solidFill>
                            <a:latin typeface="Cambria Math"/>
                            <a:ea typeface="Cambria Math"/>
                            <a:sym typeface="Calibri"/>
                          </a:rPr>
                          <m:t>𝑘</m:t>
                        </m:r>
                      </m:sub>
                    </m:sSub>
                    <m:r>
                      <a:rPr lang="en-US" sz="1800" i="1" dirty="0">
                        <a:solidFill>
                          <a:schemeClr val="dk1"/>
                        </a:solidFill>
                        <a:latin typeface="Cambria Math"/>
                        <a:ea typeface="Cambria Math"/>
                        <a:sym typeface="Calibri"/>
                      </a:rPr>
                      <m:t>.</m:t>
                    </m:r>
                    <m:r>
                      <a:rPr lang="en-US" sz="1800" i="1" dirty="0">
                        <a:solidFill>
                          <a:schemeClr val="dk1"/>
                        </a:solidFill>
                        <a:latin typeface="Cambria Math"/>
                        <a:ea typeface="Cambria Math"/>
                        <a:sym typeface="Calibri"/>
                      </a:rPr>
                      <m:t>𝑐𝑜𝑚𝑝𝑎𝑟𝑖𝑠𝑜𝑛𝑠</m:t>
                    </m:r>
                    <m:r>
                      <a:rPr lang="en-US" sz="1800" i="1" dirty="0">
                        <a:solidFill>
                          <a:schemeClr val="dk1"/>
                        </a:solidFill>
                        <a:latin typeface="Cambria Math"/>
                        <a:ea typeface="Cambria Math"/>
                        <a:sym typeface="Calibri"/>
                      </a:rPr>
                      <m:t>()</m:t>
                    </m:r>
                  </m:oMath>
                </a14:m>
                <a:r>
                  <a:rPr lang="en-US" sz="1800" dirty="0">
                    <a:solidFill>
                      <a:schemeClr val="dk1"/>
                    </a:solidFill>
                    <a:ea typeface="Calibri"/>
                    <a:cs typeface="Calibri"/>
                    <a:sym typeface="Calibri"/>
                  </a:rPr>
                  <a:t> loop</a:t>
                </a:r>
              </a:p>
              <a:p>
                <a:pPr>
                  <a:buSzPct val="25000"/>
                </a:pPr>
                <a:r>
                  <a:rPr lang="en-US" sz="1800" dirty="0">
                    <a:solidFill>
                      <a:schemeClr val="dk1"/>
                    </a:solidFill>
                    <a:ea typeface="Calibri"/>
                    <a:cs typeface="Calibri"/>
                    <a:sym typeface="Calibri"/>
                  </a:rPr>
                  <a:t>4:	if ( </a:t>
                </a:r>
                <a14:m>
                  <m:oMath xmlns:m="http://schemas.openxmlformats.org/officeDocument/2006/math">
                    <m:r>
                      <a:rPr lang="en-US" sz="1800" i="1" dirty="0">
                        <a:solidFill>
                          <a:schemeClr val="dk1"/>
                        </a:solidFill>
                        <a:latin typeface="Cambria Math"/>
                        <a:sym typeface="Calibri"/>
                      </a:rPr>
                      <m:t>𝑖𝑠𝑁𝑜𝑛𝑅𝑒𝑑𝑢𝑛𝑑𝑎𝑛𝑡</m:t>
                    </m:r>
                    <m:d>
                      <m:dPr>
                        <m:ctrlPr>
                          <a:rPr lang="en-US" sz="1800" i="1" dirty="0">
                            <a:solidFill>
                              <a:schemeClr val="dk1"/>
                            </a:solidFill>
                            <a:latin typeface="Cambria Math"/>
                            <a:sym typeface="Calibri"/>
                          </a:rPr>
                        </m:ctrlPr>
                      </m:dPr>
                      <m:e>
                        <m:sSub>
                          <m:sSubPr>
                            <m:ctrlPr>
                              <a:rPr lang="en-US" sz="1800" i="1" dirty="0">
                                <a:solidFill>
                                  <a:schemeClr val="dk1"/>
                                </a:solidFill>
                                <a:latin typeface="Cambria Math"/>
                                <a:sym typeface="Calibri"/>
                              </a:rPr>
                            </m:ctrlPr>
                          </m:sSubPr>
                          <m:e>
                            <m:r>
                              <a:rPr lang="en-US" sz="1800" i="1" dirty="0">
                                <a:solidFill>
                                  <a:schemeClr val="dk1"/>
                                </a:solidFill>
                                <a:latin typeface="Cambria Math"/>
                                <a:sym typeface="Calibri"/>
                              </a:rPr>
                              <m:t>𝑐</m:t>
                            </m:r>
                          </m:e>
                          <m:sub>
                            <m:r>
                              <a:rPr lang="en-US" sz="1800" i="1" dirty="0">
                                <a:solidFill>
                                  <a:schemeClr val="dk1"/>
                                </a:solidFill>
                                <a:latin typeface="Cambria Math"/>
                                <a:sym typeface="Calibri"/>
                              </a:rPr>
                              <m:t>𝑖𝑗</m:t>
                            </m:r>
                          </m:sub>
                        </m:sSub>
                      </m:e>
                    </m:d>
                  </m:oMath>
                </a14:m>
                <a:r>
                  <a:rPr lang="en-US" sz="1800" dirty="0">
                    <a:solidFill>
                      <a:schemeClr val="dk1"/>
                    </a:solidFill>
                    <a:ea typeface="Calibri"/>
                    <a:cs typeface="Calibri"/>
                    <a:sym typeface="Calibri"/>
                  </a:rPr>
                  <a:t> =  true </a:t>
                </a:r>
                <a:r>
                  <a:rPr lang="en-US" sz="1800" dirty="0" smtClean="0">
                    <a:solidFill>
                      <a:schemeClr val="dk1"/>
                    </a:solidFill>
                    <a:ea typeface="Calibri"/>
                    <a:cs typeface="Calibri"/>
                    <a:sym typeface="Calibri"/>
                  </a:rPr>
                  <a:t>)</a:t>
                </a:r>
              </a:p>
              <a:p>
                <a:pPr>
                  <a:buSzPct val="25000"/>
                </a:pPr>
                <a:r>
                  <a:rPr lang="en-US" sz="1800" dirty="0" smtClean="0">
                    <a:solidFill>
                      <a:schemeClr val="dk1"/>
                    </a:solidFill>
                    <a:ea typeface="Calibri"/>
                    <a:cs typeface="Calibri"/>
                    <a:sym typeface="Calibri"/>
                  </a:rPr>
                  <a:t>5:	      compute </a:t>
                </a:r>
                <a14:m>
                  <m:oMath xmlns:m="http://schemas.openxmlformats.org/officeDocument/2006/math">
                    <m:r>
                      <a:rPr lang="en-US" sz="1800" i="1" dirty="0">
                        <a:latin typeface="Cambria Math"/>
                      </a:rPr>
                      <m:t>𝑤</m:t>
                    </m:r>
                    <m:r>
                      <a:rPr lang="en-US" sz="1800" i="1" baseline="-25000" dirty="0">
                        <a:latin typeface="Cambria Math"/>
                      </a:rPr>
                      <m:t>𝑖𝑗</m:t>
                    </m:r>
                    <m:r>
                      <a:rPr lang="en-US" sz="1800" baseline="-25000" dirty="0">
                        <a:latin typeface="Cambria Math"/>
                      </a:rPr>
                      <m:t> </m:t>
                    </m:r>
                  </m:oMath>
                </a14:m>
                <a:r>
                  <a:rPr lang="en-US" sz="1800" dirty="0">
                    <a:solidFill>
                      <a:schemeClr val="dk1"/>
                    </a:solidFill>
                    <a:ea typeface="Calibri"/>
                    <a:cs typeface="Calibri"/>
                    <a:sym typeface="Calibri"/>
                  </a:rPr>
                  <a:t>from </a:t>
                </a:r>
                <a14:m>
                  <m:oMath xmlns:m="http://schemas.openxmlformats.org/officeDocument/2006/math">
                    <m:sSub>
                      <m:sSubPr>
                        <m:ctrlPr>
                          <a:rPr lang="en-US" sz="1800" i="1" dirty="0">
                            <a:solidFill>
                              <a:schemeClr val="dk1"/>
                            </a:solidFill>
                            <a:latin typeface="Cambria Math"/>
                            <a:sym typeface="Calibri"/>
                          </a:rPr>
                        </m:ctrlPr>
                      </m:sSubPr>
                      <m:e>
                        <m:r>
                          <a:rPr lang="en-US" sz="1800" i="1" dirty="0">
                            <a:solidFill>
                              <a:schemeClr val="dk1"/>
                            </a:solidFill>
                            <a:latin typeface="Cambria Math"/>
                            <a:sym typeface="Calibri"/>
                          </a:rPr>
                          <m:t>𝐵</m:t>
                        </m:r>
                      </m:e>
                      <m:sub>
                        <m:r>
                          <a:rPr lang="en-US" sz="1800" i="1" dirty="0">
                            <a:solidFill>
                              <a:schemeClr val="dk1"/>
                            </a:solidFill>
                            <a:latin typeface="Cambria Math"/>
                            <a:sym typeface="Calibri"/>
                          </a:rPr>
                          <m:t>𝑖</m:t>
                        </m:r>
                      </m:sub>
                    </m:sSub>
                    <m:r>
                      <a:rPr lang="en-US" sz="1800" i="1" dirty="0">
                        <a:solidFill>
                          <a:schemeClr val="dk1"/>
                        </a:solidFill>
                        <a:latin typeface="Cambria Math"/>
                        <a:sym typeface="Calibri"/>
                      </a:rPr>
                      <m:t>.</m:t>
                    </m:r>
                    <m:sSub>
                      <m:sSubPr>
                        <m:ctrlPr>
                          <a:rPr lang="en-US" sz="1800" i="1" dirty="0">
                            <a:solidFill>
                              <a:schemeClr val="dk1"/>
                            </a:solidFill>
                            <a:latin typeface="Cambria Math"/>
                            <a:sym typeface="Calibri"/>
                          </a:rPr>
                        </m:ctrlPr>
                      </m:sSubPr>
                      <m:e>
                        <m:r>
                          <a:rPr lang="en-US" sz="1800" i="1" dirty="0">
                            <a:solidFill>
                              <a:schemeClr val="dk1"/>
                            </a:solidFill>
                            <a:latin typeface="Cambria Math"/>
                            <a:sym typeface="Calibri"/>
                          </a:rPr>
                          <m:t>𝑋</m:t>
                        </m:r>
                      </m:e>
                      <m:sub>
                        <m:r>
                          <a:rPr lang="en-US" sz="1800" i="1" dirty="0">
                            <a:solidFill>
                              <a:schemeClr val="dk1"/>
                            </a:solidFill>
                            <a:latin typeface="Cambria Math"/>
                            <a:sym typeface="Calibri"/>
                          </a:rPr>
                          <m:t>𝑖</m:t>
                        </m:r>
                      </m:sub>
                    </m:sSub>
                  </m:oMath>
                </a14:m>
                <a:r>
                  <a:rPr lang="en-US" sz="1800" dirty="0">
                    <a:solidFill>
                      <a:schemeClr val="dk1"/>
                    </a:solidFill>
                    <a:ea typeface="Calibri"/>
                    <a:cs typeface="Calibri"/>
                    <a:sym typeface="Calibri"/>
                  </a:rPr>
                  <a:t>,</a:t>
                </a:r>
                <a:r>
                  <a:rPr lang="en-US" sz="1800" dirty="0">
                    <a:solidFill>
                      <a:schemeClr val="dk1"/>
                    </a:solidFill>
                    <a:sym typeface="Calibri"/>
                  </a:rPr>
                  <a:t> </a:t>
                </a:r>
                <a14:m>
                  <m:oMath xmlns:m="http://schemas.openxmlformats.org/officeDocument/2006/math">
                    <m:sSub>
                      <m:sSubPr>
                        <m:ctrlPr>
                          <a:rPr lang="en-US" sz="1800" i="1" dirty="0">
                            <a:solidFill>
                              <a:schemeClr val="dk1"/>
                            </a:solidFill>
                            <a:latin typeface="Cambria Math"/>
                            <a:sym typeface="Calibri"/>
                          </a:rPr>
                        </m:ctrlPr>
                      </m:sSubPr>
                      <m:e>
                        <m:r>
                          <a:rPr lang="en-US" sz="1800" i="1" dirty="0">
                            <a:solidFill>
                              <a:schemeClr val="dk1"/>
                            </a:solidFill>
                            <a:latin typeface="Cambria Math"/>
                            <a:sym typeface="Calibri"/>
                          </a:rPr>
                          <m:t>𝐵</m:t>
                        </m:r>
                      </m:e>
                      <m:sub>
                        <m:r>
                          <a:rPr lang="en-US" sz="1800" i="1" dirty="0">
                            <a:solidFill>
                              <a:schemeClr val="dk1"/>
                            </a:solidFill>
                            <a:latin typeface="Cambria Math"/>
                            <a:sym typeface="Calibri"/>
                          </a:rPr>
                          <m:t>𝑗</m:t>
                        </m:r>
                      </m:sub>
                    </m:sSub>
                    <m:sSub>
                      <m:sSubPr>
                        <m:ctrlPr>
                          <a:rPr lang="en-US" sz="1800" i="1" dirty="0">
                            <a:solidFill>
                              <a:schemeClr val="dk1"/>
                            </a:solidFill>
                            <a:latin typeface="Cambria Math"/>
                            <a:sym typeface="Calibri"/>
                          </a:rPr>
                        </m:ctrlPr>
                      </m:sSubPr>
                      <m:e>
                        <m:r>
                          <a:rPr lang="en-US" sz="1800" i="1" dirty="0">
                            <a:solidFill>
                              <a:schemeClr val="dk1"/>
                            </a:solidFill>
                            <a:latin typeface="Cambria Math"/>
                            <a:sym typeface="Calibri"/>
                          </a:rPr>
                          <m:t>.</m:t>
                        </m:r>
                        <m:r>
                          <a:rPr lang="en-US" sz="1800" i="1" dirty="0">
                            <a:solidFill>
                              <a:schemeClr val="dk1"/>
                            </a:solidFill>
                            <a:latin typeface="Cambria Math"/>
                            <a:sym typeface="Calibri"/>
                          </a:rPr>
                          <m:t>𝑋</m:t>
                        </m:r>
                      </m:e>
                      <m:sub>
                        <m:r>
                          <a:rPr lang="en-US" sz="1800" i="1" dirty="0">
                            <a:solidFill>
                              <a:schemeClr val="dk1"/>
                            </a:solidFill>
                            <a:latin typeface="Cambria Math"/>
                            <a:sym typeface="Calibri"/>
                          </a:rPr>
                          <m:t>𝑗</m:t>
                        </m:r>
                      </m:sub>
                    </m:sSub>
                  </m:oMath>
                </a14:m>
                <a:r>
                  <a:rPr lang="en-US" sz="1800" dirty="0" smtClean="0">
                    <a:solidFill>
                      <a:schemeClr val="dk1"/>
                    </a:solidFill>
                    <a:ea typeface="Calibri"/>
                    <a:cs typeface="Calibri"/>
                    <a:sym typeface="Calibri"/>
                  </a:rPr>
                  <a:t> ;</a:t>
                </a:r>
                <a:endParaRPr lang="en-US" sz="1800" dirty="0">
                  <a:solidFill>
                    <a:schemeClr val="dk1"/>
                  </a:solidFill>
                  <a:ea typeface="Calibri"/>
                  <a:cs typeface="Calibri"/>
                  <a:sym typeface="Calibri"/>
                </a:endParaRPr>
              </a:p>
              <a:p>
                <a:pPr>
                  <a:buSzPct val="25000"/>
                </a:pPr>
                <a:r>
                  <a:rPr lang="en-US" sz="1800" dirty="0" smtClean="0">
                    <a:solidFill>
                      <a:schemeClr val="dk1"/>
                    </a:solidFill>
                    <a:ea typeface="Calibri"/>
                    <a:cs typeface="Calibri"/>
                    <a:sym typeface="Calibri"/>
                  </a:rPr>
                  <a:t>6: </a:t>
                </a:r>
                <a:r>
                  <a:rPr lang="en-US" sz="1800" b="1" dirty="0">
                    <a:solidFill>
                      <a:schemeClr val="dk1"/>
                    </a:solidFill>
                    <a:ea typeface="Calibri"/>
                    <a:cs typeface="Calibri"/>
                    <a:sym typeface="Calibri"/>
                  </a:rPr>
                  <a:t>	      </a:t>
                </a:r>
                <a:r>
                  <a:rPr lang="en-US" sz="1800" dirty="0">
                    <a:solidFill>
                      <a:schemeClr val="dk1"/>
                    </a:solidFill>
                    <a:ea typeface="Calibri"/>
                    <a:cs typeface="Calibri"/>
                    <a:sym typeface="Calibri"/>
                  </a:rPr>
                  <a:t>emit(</a:t>
                </a:r>
                <a14:m>
                  <m:oMath xmlns:m="http://schemas.openxmlformats.org/officeDocument/2006/math">
                    <m:r>
                      <a:rPr lang="en-US" sz="1800">
                        <a:solidFill>
                          <a:schemeClr val="dk1"/>
                        </a:solidFill>
                        <a:latin typeface="Cambria Math"/>
                        <a:sym typeface="Calibri"/>
                      </a:rPr>
                      <m:t> </m:t>
                    </m:r>
                    <m:r>
                      <a:rPr lang="en-US" sz="1800" i="1">
                        <a:solidFill>
                          <a:schemeClr val="dk1"/>
                        </a:solidFill>
                        <a:latin typeface="Cambria Math"/>
                        <a:sym typeface="Calibri"/>
                      </a:rPr>
                      <m:t>𝑖</m:t>
                    </m:r>
                    <m:r>
                      <a:rPr lang="en-US" sz="1800" i="1">
                        <a:solidFill>
                          <a:schemeClr val="dk1"/>
                        </a:solidFill>
                        <a:latin typeface="Cambria Math"/>
                        <a:sym typeface="Calibri"/>
                      </a:rPr>
                      <m:t> .</m:t>
                    </m:r>
                    <m:r>
                      <a:rPr lang="en-US" sz="1800" i="1">
                        <a:solidFill>
                          <a:schemeClr val="dk1"/>
                        </a:solidFill>
                        <a:latin typeface="Cambria Math"/>
                        <a:sym typeface="Calibri"/>
                      </a:rPr>
                      <m:t>𝑗</m:t>
                    </m:r>
                  </m:oMath>
                </a14:m>
                <a:r>
                  <a:rPr lang="en-US" sz="1800" dirty="0">
                    <a:solidFill>
                      <a:schemeClr val="dk1"/>
                    </a:solidFill>
                    <a:ea typeface="Calibri"/>
                    <a:cs typeface="Calibri"/>
                    <a:sym typeface="Calibri"/>
                  </a:rPr>
                  <a:t>, </a:t>
                </a:r>
                <a14:m>
                  <m:oMath xmlns:m="http://schemas.openxmlformats.org/officeDocument/2006/math">
                    <m:r>
                      <a:rPr lang="en-US" sz="1800" i="1" dirty="0">
                        <a:latin typeface="Cambria Math"/>
                      </a:rPr>
                      <m:t>𝑤</m:t>
                    </m:r>
                    <m:r>
                      <a:rPr lang="en-US" sz="1800" i="1" baseline="-25000" dirty="0">
                        <a:latin typeface="Cambria Math"/>
                      </a:rPr>
                      <m:t>𝑖𝑗</m:t>
                    </m:r>
                  </m:oMath>
                </a14:m>
                <a:r>
                  <a:rPr lang="en-US" sz="1800" dirty="0"/>
                  <a:t> </a:t>
                </a:r>
                <a:r>
                  <a:rPr lang="en-US" sz="1800" dirty="0" smtClean="0"/>
                  <a:t>);</a:t>
                </a:r>
                <a:endParaRPr lang="en-US" sz="1800" dirty="0"/>
              </a:p>
              <a:p>
                <a:pPr lvl="0">
                  <a:buSzPct val="25000"/>
                </a:pPr>
                <a:r>
                  <a:rPr lang="en-US" sz="1800" dirty="0" smtClean="0"/>
                  <a:t>7:</a:t>
                </a:r>
                <a:r>
                  <a:rPr lang="en-US" sz="1800" dirty="0"/>
                  <a:t>	      </a:t>
                </a:r>
                <a14:m>
                  <m:oMath xmlns:m="http://schemas.openxmlformats.org/officeDocument/2006/math">
                    <m:sSub>
                      <m:sSubPr>
                        <m:ctrlPr>
                          <a:rPr lang="en-US" sz="1800" i="1">
                            <a:solidFill>
                              <a:schemeClr val="dk1"/>
                            </a:solidFill>
                            <a:latin typeface="Cambria Math"/>
                            <a:sym typeface="Calibri"/>
                          </a:rPr>
                        </m:ctrlPr>
                      </m:sSubPr>
                      <m:e>
                        <m:r>
                          <a:rPr lang="en-US" sz="1800" i="1">
                            <a:solidFill>
                              <a:schemeClr val="dk1"/>
                            </a:solidFill>
                            <a:latin typeface="Cambria Math"/>
                            <a:sym typeface="Calibri"/>
                          </a:rPr>
                          <m:t>|</m:t>
                        </m:r>
                        <m:r>
                          <a:rPr lang="en-US" sz="1800" i="1">
                            <a:solidFill>
                              <a:schemeClr val="dk1"/>
                            </a:solidFill>
                            <a:latin typeface="Cambria Math"/>
                            <a:sym typeface="Calibri"/>
                          </a:rPr>
                          <m:t>𝐸</m:t>
                        </m:r>
                      </m:e>
                      <m:sub>
                        <m:r>
                          <a:rPr lang="en-US" sz="1800" i="1">
                            <a:solidFill>
                              <a:schemeClr val="dk1"/>
                            </a:solidFill>
                            <a:latin typeface="Cambria Math"/>
                            <a:sym typeface="Calibri"/>
                          </a:rPr>
                          <m:t>𝐺</m:t>
                        </m:r>
                      </m:sub>
                    </m:sSub>
                    <m:r>
                      <a:rPr lang="en-US" sz="1800" i="1">
                        <a:solidFill>
                          <a:schemeClr val="dk1"/>
                        </a:solidFill>
                        <a:latin typeface="Cambria Math"/>
                        <a:sym typeface="Calibri"/>
                      </a:rPr>
                      <m:t>|</m:t>
                    </m:r>
                  </m:oMath>
                </a14:m>
                <a:r>
                  <a:rPr lang="en-US" sz="1800" dirty="0"/>
                  <a:t>++; </a:t>
                </a:r>
                <a:endParaRPr lang="en-US" sz="1800" dirty="0" smtClean="0"/>
              </a:p>
              <a:p>
                <a:pPr lvl="0">
                  <a:buSzPct val="25000"/>
                </a:pPr>
                <a:r>
                  <a:rPr lang="en-US" sz="1800" dirty="0">
                    <a:solidFill>
                      <a:schemeClr val="dk1"/>
                    </a:solidFill>
                    <a:ea typeface="Calibri"/>
                    <a:cs typeface="Calibri"/>
                    <a:sym typeface="Calibri"/>
                  </a:rPr>
                  <a:t>8</a:t>
                </a:r>
                <a:r>
                  <a:rPr lang="en-US" sz="1800" dirty="0" smtClean="0">
                    <a:solidFill>
                      <a:schemeClr val="dk1"/>
                    </a:solidFill>
                    <a:ea typeface="Calibri"/>
                    <a:cs typeface="Calibri"/>
                    <a:sym typeface="Calibri"/>
                  </a:rPr>
                  <a:t>: 	      </a:t>
                </a:r>
                <a14:m>
                  <m:oMath xmlns:m="http://schemas.openxmlformats.org/officeDocument/2006/math">
                    <m:r>
                      <a:rPr lang="en-US" sz="1800" i="1" dirty="0">
                        <a:solidFill>
                          <a:schemeClr val="dk1"/>
                        </a:solidFill>
                        <a:latin typeface="Cambria Math"/>
                        <a:ea typeface="Calibri"/>
                        <a:cs typeface="Calibri"/>
                        <a:sym typeface="Calibri"/>
                      </a:rPr>
                      <m:t>𝑡𝑤</m:t>
                    </m:r>
                    <m:r>
                      <a:rPr lang="en-US" sz="1800" dirty="0">
                        <a:solidFill>
                          <a:schemeClr val="dk1"/>
                        </a:solidFill>
                        <a:latin typeface="Cambria Math"/>
                        <a:ea typeface="Calibri"/>
                        <a:cs typeface="Calibri"/>
                        <a:sym typeface="Calibri"/>
                      </a:rPr>
                      <m:t>+=</m:t>
                    </m:r>
                  </m:oMath>
                </a14:m>
                <a:r>
                  <a:rPr lang="en-US" sz="1800" dirty="0"/>
                  <a:t> </a:t>
                </a:r>
                <a14:m>
                  <m:oMath xmlns:m="http://schemas.openxmlformats.org/officeDocument/2006/math">
                    <m:r>
                      <a:rPr lang="en-US" sz="1800" i="1" dirty="0">
                        <a:latin typeface="Cambria Math"/>
                      </a:rPr>
                      <m:t>𝑤</m:t>
                    </m:r>
                    <m:r>
                      <a:rPr lang="en-US" sz="1800" i="1" baseline="-25000" dirty="0">
                        <a:latin typeface="Cambria Math"/>
                      </a:rPr>
                      <m:t>𝑖𝑗</m:t>
                    </m:r>
                  </m:oMath>
                </a14:m>
                <a:r>
                  <a:rPr lang="en-US" sz="1800" dirty="0" smtClean="0"/>
                  <a:t> ;</a:t>
                </a:r>
                <a:endParaRPr lang="en-US" sz="1800" dirty="0"/>
              </a:p>
              <a:p>
                <a:pPr>
                  <a:buSzPct val="25000"/>
                </a:pPr>
                <a:r>
                  <a:rPr lang="en-US" sz="1800" dirty="0" smtClean="0">
                    <a:solidFill>
                      <a:schemeClr val="dk1"/>
                    </a:solidFill>
                    <a:ea typeface="Calibri"/>
                    <a:cs typeface="Calibri"/>
                    <a:sym typeface="Calibri"/>
                  </a:rPr>
                  <a:t>9: </a:t>
                </a:r>
                <a:r>
                  <a:rPr lang="en-US" sz="1800" dirty="0">
                    <a:solidFill>
                      <a:schemeClr val="dk1"/>
                    </a:solidFill>
                    <a:ea typeface="Calibri"/>
                    <a:cs typeface="Calibri"/>
                    <a:sym typeface="Calibri"/>
                  </a:rPr>
                  <a:t>end </a:t>
                </a:r>
                <a:r>
                  <a:rPr lang="en-US" sz="1800" dirty="0" smtClean="0">
                    <a:solidFill>
                      <a:schemeClr val="dk1"/>
                    </a:solidFill>
                    <a:ea typeface="Calibri"/>
                    <a:cs typeface="Calibri"/>
                    <a:sym typeface="Calibri"/>
                  </a:rPr>
                  <a:t>loop</a:t>
                </a:r>
                <a:endParaRPr lang="en-US" sz="1800" dirty="0">
                  <a:solidFill>
                    <a:schemeClr val="dk1"/>
                  </a:solidFill>
                  <a:latin typeface="Calibri"/>
                  <a:ea typeface="Calibri"/>
                  <a:cs typeface="Calibri"/>
                  <a:sym typeface="Calibri"/>
                </a:endParaRPr>
              </a:p>
              <a:p>
                <a:pPr indent="474682">
                  <a:buSzPct val="25000"/>
                </a:pPr>
                <a:endParaRPr sz="1800" b="0" i="1" u="none" strike="noStrike" cap="none" dirty="0">
                  <a:solidFill>
                    <a:schemeClr val="dk1"/>
                  </a:solidFill>
                  <a:latin typeface="Calibri"/>
                  <a:ea typeface="Calibri"/>
                  <a:cs typeface="Calibri"/>
                  <a:sym typeface="Calibri"/>
                </a:endParaRPr>
              </a:p>
            </p:txBody>
          </p:sp>
        </mc:Choice>
        <mc:Fallback xmlns="">
          <p:sp>
            <p:nvSpPr>
              <p:cNvPr id="7" name="Shape 293"/>
              <p:cNvSpPr txBox="1">
                <a:spLocks noRot="1" noChangeAspect="1" noMove="1" noResize="1" noEditPoints="1" noAdjustHandles="1" noChangeArrowheads="1" noChangeShapeType="1" noTextEdit="1"/>
              </p:cNvSpPr>
              <p:nvPr/>
            </p:nvSpPr>
            <p:spPr>
              <a:xfrm>
                <a:off x="55874" y="2146732"/>
                <a:ext cx="4897126" cy="1754397"/>
              </a:xfrm>
              <a:prstGeom prst="rect">
                <a:avLst/>
              </a:prstGeom>
              <a:blipFill rotWithShape="0">
                <a:blip r:embed="rId2"/>
                <a:stretch>
                  <a:fillRect l="-871" t="-1736" r="-746" b="-136111"/>
                </a:stretch>
              </a:blipFill>
              <a:ln>
                <a:no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105676" y="2066284"/>
                <a:ext cx="3972975" cy="2868591"/>
              </a:xfrm>
              <a:prstGeom prst="rect">
                <a:avLst/>
              </a:prstGeom>
              <a:noFill/>
            </p:spPr>
            <p:txBody>
              <a:bodyPr wrap="square" lIns="97649" tIns="48824" rIns="97649" bIns="48824" rtlCol="0">
                <a:spAutoFit/>
              </a:bodyPr>
              <a:lstStyle/>
              <a:p>
                <a:pPr lvl="0">
                  <a:buSzPct val="25000"/>
                </a:pPr>
                <a:r>
                  <a:rPr lang="en-US" sz="1800" dirty="0" smtClean="0">
                    <a:solidFill>
                      <a:schemeClr val="dk1"/>
                    </a:solidFill>
                    <a:ea typeface="Calibri"/>
                    <a:cs typeface="Calibri"/>
                    <a:sym typeface="Calibri"/>
                  </a:rPr>
                  <a:t>1: </a:t>
                </a:r>
                <a:r>
                  <a:rPr lang="en-US" sz="1800" b="1" dirty="0">
                    <a:solidFill>
                      <a:schemeClr val="dk1"/>
                    </a:solidFill>
                    <a:ea typeface="Calibri"/>
                    <a:cs typeface="Calibri"/>
                    <a:sym typeface="Calibri"/>
                  </a:rPr>
                  <a:t>Input </a:t>
                </a:r>
              </a:p>
              <a:p>
                <a:pPr indent="474682">
                  <a:buSzPct val="25000"/>
                </a:pPr>
                <a:r>
                  <a:rPr lang="en-US" sz="1800" dirty="0">
                    <a:solidFill>
                      <a:schemeClr val="dk1"/>
                    </a:solidFill>
                    <a:ea typeface="Calibri"/>
                    <a:cs typeface="Calibri"/>
                    <a:sym typeface="Calibri"/>
                  </a:rPr>
                  <a:t>Key: </a:t>
                </a:r>
                <a:r>
                  <a:rPr lang="en-US" sz="1800" dirty="0" smtClean="0">
                    <a:solidFill>
                      <a:schemeClr val="dk1"/>
                    </a:solidFill>
                    <a:ea typeface="Calibri"/>
                    <a:cs typeface="Calibri"/>
                    <a:sym typeface="Calibri"/>
                  </a:rPr>
                  <a:t>entity </a:t>
                </a:r>
                <a:r>
                  <a:rPr lang="en-US" sz="1800" dirty="0">
                    <a:solidFill>
                      <a:schemeClr val="dk1"/>
                    </a:solidFill>
                    <a:ea typeface="Calibri"/>
                    <a:cs typeface="Calibri"/>
                    <a:sym typeface="Calibri"/>
                  </a:rPr>
                  <a:t>ids defining edge </a:t>
                </a:r>
                <a:endParaRPr lang="en-US" sz="1800" dirty="0" smtClean="0">
                  <a:solidFill>
                    <a:schemeClr val="dk1"/>
                  </a:solidFill>
                  <a:ea typeface="Calibri"/>
                  <a:cs typeface="Calibri"/>
                  <a:sym typeface="Calibri"/>
                </a:endParaRPr>
              </a:p>
              <a:p>
                <a:pPr indent="474682">
                  <a:buSzPct val="25000"/>
                </a:pPr>
                <a:r>
                  <a:rPr lang="en-US" dirty="0">
                    <a:solidFill>
                      <a:schemeClr val="dk1"/>
                    </a:solidFill>
                    <a:ea typeface="Calibri"/>
                    <a:cs typeface="Calibri"/>
                    <a:sym typeface="Calibri"/>
                  </a:rPr>
                  <a:t>	</a:t>
                </a:r>
                <a:r>
                  <a:rPr lang="en-US" sz="1800" dirty="0" smtClean="0">
                    <a:solidFill>
                      <a:schemeClr val="dk1"/>
                    </a:solidFill>
                    <a:ea typeface="Calibri"/>
                    <a:cs typeface="Calibri"/>
                    <a:sym typeface="Calibri"/>
                  </a:rPr>
                  <a:t>&lt;</a:t>
                </a:r>
                <a:r>
                  <a:rPr lang="en-US" sz="1800" dirty="0" err="1" smtClean="0">
                    <a:solidFill>
                      <a:schemeClr val="dk1"/>
                    </a:solidFill>
                    <a:ea typeface="Calibri"/>
                    <a:cs typeface="Calibri"/>
                    <a:sym typeface="Calibri"/>
                  </a:rPr>
                  <a:t>n</a:t>
                </a:r>
                <a:r>
                  <a:rPr lang="en-US" sz="1800" baseline="-25000" dirty="0" err="1" smtClean="0">
                    <a:solidFill>
                      <a:schemeClr val="dk1"/>
                    </a:solidFill>
                    <a:ea typeface="Calibri"/>
                    <a:cs typeface="Calibri"/>
                    <a:sym typeface="Calibri"/>
                  </a:rPr>
                  <a:t>i</a:t>
                </a:r>
                <a:r>
                  <a:rPr lang="en-US" sz="1800" dirty="0" err="1" smtClean="0">
                    <a:solidFill>
                      <a:schemeClr val="dk1"/>
                    </a:solidFill>
                    <a:ea typeface="Calibri"/>
                    <a:cs typeface="Calibri"/>
                    <a:sym typeface="Calibri"/>
                  </a:rPr>
                  <a:t>,n</a:t>
                </a:r>
                <a:r>
                  <a:rPr lang="en-US" sz="1800" baseline="-25000" dirty="0" err="1" smtClean="0">
                    <a:solidFill>
                      <a:schemeClr val="dk1"/>
                    </a:solidFill>
                    <a:ea typeface="Calibri"/>
                    <a:cs typeface="Calibri"/>
                    <a:sym typeface="Calibri"/>
                  </a:rPr>
                  <a:t>j</a:t>
                </a:r>
                <a:r>
                  <a:rPr lang="en-US" sz="1800" dirty="0">
                    <a:solidFill>
                      <a:schemeClr val="dk1"/>
                    </a:solidFill>
                    <a:ea typeface="Calibri"/>
                    <a:cs typeface="Calibri"/>
                    <a:sym typeface="Calibri"/>
                  </a:rPr>
                  <a:t>&gt;, </a:t>
                </a:r>
                <a14:m>
                  <m:oMath xmlns:m="http://schemas.openxmlformats.org/officeDocument/2006/math">
                    <m:r>
                      <a:rPr lang="en-US" sz="1800" i="1" dirty="0">
                        <a:solidFill>
                          <a:schemeClr val="dk1"/>
                        </a:solidFill>
                        <a:latin typeface="Cambria Math"/>
                        <a:ea typeface="Calibri"/>
                        <a:cs typeface="Calibri"/>
                        <a:sym typeface="Calibri"/>
                      </a:rPr>
                      <m:t>𝑖</m:t>
                    </m:r>
                    <m:r>
                      <a:rPr lang="en-US" sz="1800" i="1" dirty="0">
                        <a:solidFill>
                          <a:schemeClr val="dk1"/>
                        </a:solidFill>
                        <a:latin typeface="Cambria Math"/>
                        <a:ea typeface="Calibri"/>
                        <a:cs typeface="Calibri"/>
                        <a:sym typeface="Calibri"/>
                      </a:rPr>
                      <m:t>.</m:t>
                    </m:r>
                    <m:r>
                      <a:rPr lang="en-US" sz="1800" i="1" dirty="0">
                        <a:solidFill>
                          <a:schemeClr val="dk1"/>
                        </a:solidFill>
                        <a:latin typeface="Cambria Math"/>
                        <a:ea typeface="Calibri"/>
                        <a:cs typeface="Calibri"/>
                        <a:sym typeface="Calibri"/>
                      </a:rPr>
                      <m:t>𝑗</m:t>
                    </m:r>
                  </m:oMath>
                </a14:m>
                <a:endParaRPr lang="en-US" sz="1800" i="1" dirty="0">
                  <a:solidFill>
                    <a:schemeClr val="dk1"/>
                  </a:solidFill>
                  <a:ea typeface="Calibri"/>
                  <a:cs typeface="Calibri"/>
                  <a:sym typeface="Calibri"/>
                </a:endParaRPr>
              </a:p>
              <a:p>
                <a:pPr indent="474682">
                  <a:buSzPct val="25000"/>
                </a:pPr>
                <a:r>
                  <a:rPr lang="en-US" sz="1800" dirty="0">
                    <a:solidFill>
                      <a:schemeClr val="dk1"/>
                    </a:solidFill>
                    <a:ea typeface="Calibri"/>
                    <a:cs typeface="Calibri"/>
                    <a:sym typeface="Calibri"/>
                  </a:rPr>
                  <a:t>Value: total weight of </a:t>
                </a:r>
                <a:r>
                  <a:rPr lang="en-US" sz="1800" dirty="0" smtClean="0">
                    <a:solidFill>
                      <a:schemeClr val="dk1"/>
                    </a:solidFill>
                    <a:ea typeface="Calibri"/>
                    <a:cs typeface="Calibri"/>
                    <a:sym typeface="Calibri"/>
                  </a:rPr>
                  <a:t>&lt;</a:t>
                </a:r>
                <a:r>
                  <a:rPr lang="en-US" sz="1800" dirty="0" err="1" smtClean="0">
                    <a:solidFill>
                      <a:schemeClr val="dk1"/>
                    </a:solidFill>
                    <a:ea typeface="Calibri"/>
                    <a:cs typeface="Calibri"/>
                    <a:sym typeface="Calibri"/>
                  </a:rPr>
                  <a:t>n</a:t>
                </a:r>
                <a:r>
                  <a:rPr lang="en-US" sz="1800" baseline="-25000" dirty="0" err="1" smtClean="0">
                    <a:solidFill>
                      <a:schemeClr val="dk1"/>
                    </a:solidFill>
                    <a:ea typeface="Calibri"/>
                    <a:cs typeface="Calibri"/>
                    <a:sym typeface="Calibri"/>
                  </a:rPr>
                  <a:t>i</a:t>
                </a:r>
                <a:r>
                  <a:rPr lang="en-US" sz="1800" dirty="0" err="1" smtClean="0">
                    <a:solidFill>
                      <a:schemeClr val="dk1"/>
                    </a:solidFill>
                    <a:ea typeface="Calibri"/>
                    <a:cs typeface="Calibri"/>
                    <a:sym typeface="Calibri"/>
                  </a:rPr>
                  <a:t>,n</a:t>
                </a:r>
                <a:r>
                  <a:rPr lang="en-US" sz="1800" baseline="-25000" dirty="0" err="1" smtClean="0">
                    <a:solidFill>
                      <a:schemeClr val="dk1"/>
                    </a:solidFill>
                    <a:ea typeface="Calibri"/>
                    <a:cs typeface="Calibri"/>
                    <a:sym typeface="Calibri"/>
                  </a:rPr>
                  <a:t>j</a:t>
                </a:r>
                <a:r>
                  <a:rPr lang="en-US" sz="1800" dirty="0">
                    <a:solidFill>
                      <a:schemeClr val="dk1"/>
                    </a:solidFill>
                    <a:ea typeface="Calibri"/>
                    <a:cs typeface="Calibri"/>
                    <a:sym typeface="Calibri"/>
                  </a:rPr>
                  <a:t>&gt;,</a:t>
                </a:r>
                <a14:m>
                  <m:oMath xmlns:m="http://schemas.openxmlformats.org/officeDocument/2006/math">
                    <m:r>
                      <a:rPr lang="en-US" sz="1800" dirty="0">
                        <a:latin typeface="Cambria Math"/>
                      </a:rPr>
                      <m:t>   </m:t>
                    </m:r>
                    <m:r>
                      <a:rPr lang="en-US" sz="1800" i="1" dirty="0">
                        <a:latin typeface="Cambria Math"/>
                      </a:rPr>
                      <m:t>𝑤</m:t>
                    </m:r>
                    <m:r>
                      <a:rPr lang="en-US" sz="1800" i="1" baseline="-25000" dirty="0">
                        <a:latin typeface="Cambria Math"/>
                      </a:rPr>
                      <m:t>𝑖𝑗</m:t>
                    </m:r>
                  </m:oMath>
                </a14:m>
                <a:r>
                  <a:rPr lang="en-US" sz="1800" i="1" dirty="0" smtClean="0">
                    <a:solidFill>
                      <a:schemeClr val="dk1"/>
                    </a:solidFill>
                    <a:ea typeface="Calibri"/>
                    <a:cs typeface="Calibri"/>
                    <a:sym typeface="Calibri"/>
                  </a:rPr>
                  <a:t/>
                </a:r>
                <a:br>
                  <a:rPr lang="en-US" sz="1800" i="1" dirty="0" smtClean="0">
                    <a:solidFill>
                      <a:schemeClr val="dk1"/>
                    </a:solidFill>
                    <a:ea typeface="Calibri"/>
                    <a:cs typeface="Calibri"/>
                    <a:sym typeface="Calibri"/>
                  </a:rPr>
                </a:br>
                <a:r>
                  <a:rPr lang="en-US" sz="1800" dirty="0" smtClean="0">
                    <a:solidFill>
                      <a:schemeClr val="dk1"/>
                    </a:solidFill>
                    <a:ea typeface="Calibri"/>
                    <a:cs typeface="Calibri"/>
                    <a:sym typeface="Calibri"/>
                  </a:rPr>
                  <a:t>2:</a:t>
                </a:r>
                <a:r>
                  <a:rPr lang="en-US" sz="1800" dirty="0">
                    <a:solidFill>
                      <a:schemeClr val="dk1"/>
                    </a:solidFill>
                    <a:ea typeface="Calibri"/>
                    <a:cs typeface="Calibri"/>
                    <a:sym typeface="Calibri"/>
                  </a:rPr>
                  <a:t> </a:t>
                </a:r>
                <a:r>
                  <a:rPr lang="en-US" sz="1800" b="1" dirty="0">
                    <a:solidFill>
                      <a:schemeClr val="dk1"/>
                    </a:solidFill>
                    <a:ea typeface="Calibri"/>
                    <a:cs typeface="Calibri"/>
                    <a:sym typeface="Calibri"/>
                  </a:rPr>
                  <a:t>Output</a:t>
                </a:r>
              </a:p>
              <a:p>
                <a:pPr indent="474682">
                  <a:buSzPct val="25000"/>
                </a:pPr>
                <a:r>
                  <a:rPr lang="en-US" sz="1800" dirty="0">
                    <a:solidFill>
                      <a:schemeClr val="dk1"/>
                    </a:solidFill>
                    <a:ea typeface="Calibri"/>
                    <a:cs typeface="Calibri"/>
                    <a:sym typeface="Calibri"/>
                  </a:rPr>
                  <a:t>Key: entity ids </a:t>
                </a:r>
                <a:r>
                  <a:rPr lang="en-US" sz="1800" dirty="0" smtClean="0">
                    <a:solidFill>
                      <a:schemeClr val="dk1"/>
                    </a:solidFill>
                    <a:ea typeface="Calibri"/>
                    <a:cs typeface="Calibri"/>
                    <a:sym typeface="Calibri"/>
                  </a:rPr>
                  <a:t>of retained edge 	&lt;</a:t>
                </a:r>
                <a:r>
                  <a:rPr lang="en-US" sz="1800" dirty="0" err="1" smtClean="0">
                    <a:solidFill>
                      <a:schemeClr val="dk1"/>
                    </a:solidFill>
                    <a:ea typeface="Calibri"/>
                    <a:cs typeface="Calibri"/>
                    <a:sym typeface="Calibri"/>
                  </a:rPr>
                  <a:t>n</a:t>
                </a:r>
                <a:r>
                  <a:rPr lang="en-US" sz="1800" baseline="-25000" dirty="0" err="1" smtClean="0">
                    <a:solidFill>
                      <a:schemeClr val="dk1"/>
                    </a:solidFill>
                    <a:ea typeface="Calibri"/>
                    <a:cs typeface="Calibri"/>
                    <a:sym typeface="Calibri"/>
                  </a:rPr>
                  <a:t>i</a:t>
                </a:r>
                <a:r>
                  <a:rPr lang="en-US" sz="1800" dirty="0" err="1" smtClean="0">
                    <a:solidFill>
                      <a:schemeClr val="dk1"/>
                    </a:solidFill>
                    <a:ea typeface="Calibri"/>
                    <a:cs typeface="Calibri"/>
                    <a:sym typeface="Calibri"/>
                  </a:rPr>
                  <a:t>,n</a:t>
                </a:r>
                <a:r>
                  <a:rPr lang="en-US" sz="1800" baseline="-25000" dirty="0" err="1" smtClean="0">
                    <a:solidFill>
                      <a:schemeClr val="dk1"/>
                    </a:solidFill>
                    <a:ea typeface="Calibri"/>
                    <a:cs typeface="Calibri"/>
                    <a:sym typeface="Calibri"/>
                  </a:rPr>
                  <a:t>j</a:t>
                </a:r>
                <a:r>
                  <a:rPr lang="en-US" sz="1800" dirty="0">
                    <a:solidFill>
                      <a:schemeClr val="dk1"/>
                    </a:solidFill>
                    <a:ea typeface="Calibri"/>
                    <a:cs typeface="Calibri"/>
                    <a:sym typeface="Calibri"/>
                  </a:rPr>
                  <a:t>&gt;, </a:t>
                </a:r>
                <a14:m>
                  <m:oMath xmlns:m="http://schemas.openxmlformats.org/officeDocument/2006/math">
                    <m:r>
                      <a:rPr lang="en-US" sz="1800" i="1" dirty="0">
                        <a:solidFill>
                          <a:schemeClr val="dk1"/>
                        </a:solidFill>
                        <a:latin typeface="Cambria Math"/>
                        <a:ea typeface="Calibri"/>
                        <a:cs typeface="Calibri"/>
                        <a:sym typeface="Calibri"/>
                      </a:rPr>
                      <m:t>𝑖</m:t>
                    </m:r>
                    <m:r>
                      <a:rPr lang="en-US" sz="1800" i="1" dirty="0">
                        <a:solidFill>
                          <a:schemeClr val="dk1"/>
                        </a:solidFill>
                        <a:latin typeface="Cambria Math"/>
                        <a:ea typeface="Calibri"/>
                        <a:cs typeface="Calibri"/>
                        <a:sym typeface="Calibri"/>
                      </a:rPr>
                      <m:t>.</m:t>
                    </m:r>
                    <m:r>
                      <a:rPr lang="en-US" sz="1800" i="1" dirty="0">
                        <a:solidFill>
                          <a:schemeClr val="dk1"/>
                        </a:solidFill>
                        <a:latin typeface="Cambria Math"/>
                        <a:ea typeface="Calibri"/>
                        <a:cs typeface="Calibri"/>
                        <a:sym typeface="Calibri"/>
                      </a:rPr>
                      <m:t>𝑗</m:t>
                    </m:r>
                  </m:oMath>
                </a14:m>
                <a:endParaRPr lang="en-US" sz="1800" i="1" dirty="0">
                  <a:solidFill>
                    <a:schemeClr val="dk1"/>
                  </a:solidFill>
                  <a:ea typeface="Calibri"/>
                  <a:cs typeface="Calibri"/>
                  <a:sym typeface="Calibri"/>
                </a:endParaRPr>
              </a:p>
              <a:p>
                <a:pPr indent="474682">
                  <a:buSzPct val="25000"/>
                </a:pPr>
                <a:r>
                  <a:rPr lang="en-US" sz="1800" dirty="0">
                    <a:solidFill>
                      <a:schemeClr val="dk1"/>
                    </a:solidFill>
                    <a:ea typeface="Calibri"/>
                    <a:cs typeface="Calibri"/>
                    <a:sym typeface="Calibri"/>
                  </a:rPr>
                  <a:t>Value:</a:t>
                </a:r>
                <a:r>
                  <a:rPr lang="en-US" sz="1800" i="1" dirty="0"/>
                  <a:t> </a:t>
                </a:r>
                <a:r>
                  <a:rPr lang="en-US" sz="1800" dirty="0" smtClean="0">
                    <a:solidFill>
                      <a:schemeClr val="dk1"/>
                    </a:solidFill>
                    <a:ea typeface="Calibri"/>
                    <a:cs typeface="Calibri"/>
                    <a:sym typeface="Calibri"/>
                  </a:rPr>
                  <a:t>total weight of &lt;</a:t>
                </a:r>
                <a:r>
                  <a:rPr lang="en-US" sz="1800" dirty="0" err="1" smtClean="0">
                    <a:solidFill>
                      <a:schemeClr val="dk1"/>
                    </a:solidFill>
                    <a:ea typeface="Calibri"/>
                    <a:cs typeface="Calibri"/>
                    <a:sym typeface="Calibri"/>
                  </a:rPr>
                  <a:t>n</a:t>
                </a:r>
                <a:r>
                  <a:rPr lang="en-US" sz="1800" baseline="-25000" dirty="0" err="1" smtClean="0">
                    <a:solidFill>
                      <a:schemeClr val="dk1"/>
                    </a:solidFill>
                    <a:ea typeface="Calibri"/>
                    <a:cs typeface="Calibri"/>
                    <a:sym typeface="Calibri"/>
                  </a:rPr>
                  <a:t>i</a:t>
                </a:r>
                <a:r>
                  <a:rPr lang="en-US" sz="1800" dirty="0" err="1" smtClean="0">
                    <a:solidFill>
                      <a:schemeClr val="dk1"/>
                    </a:solidFill>
                    <a:ea typeface="Calibri"/>
                    <a:cs typeface="Calibri"/>
                    <a:sym typeface="Calibri"/>
                  </a:rPr>
                  <a:t>,n</a:t>
                </a:r>
                <a:r>
                  <a:rPr lang="en-US" sz="1800" baseline="-25000" dirty="0" err="1" smtClean="0">
                    <a:solidFill>
                      <a:schemeClr val="dk1"/>
                    </a:solidFill>
                    <a:ea typeface="Calibri"/>
                    <a:cs typeface="Calibri"/>
                    <a:sym typeface="Calibri"/>
                  </a:rPr>
                  <a:t>j</a:t>
                </a:r>
                <a:r>
                  <a:rPr lang="en-US" sz="1800" dirty="0">
                    <a:solidFill>
                      <a:schemeClr val="dk1"/>
                    </a:solidFill>
                    <a:ea typeface="Calibri"/>
                    <a:cs typeface="Calibri"/>
                    <a:sym typeface="Calibri"/>
                  </a:rPr>
                  <a:t>&gt;,</a:t>
                </a:r>
                <a14:m>
                  <m:oMath xmlns:m="http://schemas.openxmlformats.org/officeDocument/2006/math">
                    <m:r>
                      <a:rPr lang="en-US" sz="1800" b="0" i="0" dirty="0" smtClean="0">
                        <a:latin typeface="Cambria Math"/>
                      </a:rPr>
                      <m:t>   </m:t>
                    </m:r>
                    <m:r>
                      <a:rPr lang="en-US" sz="1800" i="1" dirty="0">
                        <a:latin typeface="Cambria Math"/>
                      </a:rPr>
                      <m:t>𝑤</m:t>
                    </m:r>
                    <m:r>
                      <a:rPr lang="en-US" sz="1800" i="1" baseline="-25000" dirty="0">
                        <a:latin typeface="Cambria Math"/>
                      </a:rPr>
                      <m:t>𝑖𝑗</m:t>
                    </m:r>
                  </m:oMath>
                </a14:m>
                <a:endParaRPr lang="en-US" sz="1800" i="1" dirty="0">
                  <a:solidFill>
                    <a:schemeClr val="dk1"/>
                  </a:solidFill>
                  <a:ea typeface="Calibri"/>
                  <a:cs typeface="Calibri"/>
                  <a:sym typeface="Calibri"/>
                </a:endParaRPr>
              </a:p>
              <a:p>
                <a:pPr lvl="0">
                  <a:buSzPct val="25000"/>
                </a:pPr>
                <a:r>
                  <a:rPr lang="en-US" sz="1800" dirty="0">
                    <a:solidFill>
                      <a:schemeClr val="dk1"/>
                    </a:solidFill>
                    <a:ea typeface="Calibri"/>
                    <a:cs typeface="Calibri"/>
                    <a:sym typeface="Calibri"/>
                  </a:rPr>
                  <a:t>3</a:t>
                </a:r>
                <a:r>
                  <a:rPr lang="en-US" sz="1800" dirty="0" smtClean="0">
                    <a:solidFill>
                      <a:schemeClr val="dk1"/>
                    </a:solidFill>
                    <a:ea typeface="Calibri"/>
                    <a:cs typeface="Calibri"/>
                    <a:sym typeface="Calibri"/>
                  </a:rPr>
                  <a:t>: if ( </a:t>
                </a:r>
                <a14:m>
                  <m:oMath xmlns:m="http://schemas.openxmlformats.org/officeDocument/2006/math">
                    <m:r>
                      <a:rPr lang="en-US" sz="1800" i="1" dirty="0">
                        <a:latin typeface="Cambria Math"/>
                      </a:rPr>
                      <m:t>𝑤</m:t>
                    </m:r>
                    <m:r>
                      <a:rPr lang="en-US" sz="1800" i="1" baseline="-25000" dirty="0">
                        <a:latin typeface="Cambria Math"/>
                      </a:rPr>
                      <m:t>𝑖𝑗</m:t>
                    </m:r>
                    <m:r>
                      <a:rPr lang="en-US" sz="1800" b="0" i="0" dirty="0" smtClean="0">
                        <a:latin typeface="Cambria Math"/>
                      </a:rPr>
                      <m:t>&gt;</m:t>
                    </m:r>
                    <m:r>
                      <m:rPr>
                        <m:sty m:val="p"/>
                      </m:rPr>
                      <a:rPr lang="en-US" sz="1800" b="0" i="0" smtClean="0">
                        <a:solidFill>
                          <a:schemeClr val="dk1"/>
                        </a:solidFill>
                        <a:latin typeface="Cambria Math"/>
                        <a:ea typeface="Calibri"/>
                        <a:cs typeface="Calibri"/>
                        <a:sym typeface="Calibri"/>
                      </a:rPr>
                      <m:t>tw</m:t>
                    </m:r>
                  </m:oMath>
                </a14:m>
                <a:r>
                  <a:rPr lang="en-US" sz="1800" b="0" dirty="0" smtClean="0"/>
                  <a:t>/</a:t>
                </a:r>
                <a14:m>
                  <m:oMath xmlns:m="http://schemas.openxmlformats.org/officeDocument/2006/math">
                    <m:d>
                      <m:dPr>
                        <m:begChr m:val="|"/>
                        <m:endChr m:val="|"/>
                        <m:ctrlPr>
                          <a:rPr lang="en-US" sz="1800" i="1">
                            <a:solidFill>
                              <a:schemeClr val="dk1"/>
                            </a:solidFill>
                            <a:latin typeface="Cambria Math"/>
                            <a:sym typeface="Calibri"/>
                          </a:rPr>
                        </m:ctrlPr>
                      </m:dPr>
                      <m:e>
                        <m:sSub>
                          <m:sSubPr>
                            <m:ctrlPr>
                              <a:rPr lang="en-US" sz="1800" i="1">
                                <a:solidFill>
                                  <a:schemeClr val="dk1"/>
                                </a:solidFill>
                                <a:latin typeface="Cambria Math"/>
                                <a:sym typeface="Calibri"/>
                              </a:rPr>
                            </m:ctrlPr>
                          </m:sSubPr>
                          <m:e>
                            <m:r>
                              <a:rPr lang="en-US" sz="1800" i="1">
                                <a:solidFill>
                                  <a:schemeClr val="dk1"/>
                                </a:solidFill>
                                <a:latin typeface="Cambria Math"/>
                                <a:sym typeface="Calibri"/>
                              </a:rPr>
                              <m:t>𝐸</m:t>
                            </m:r>
                          </m:e>
                          <m:sub>
                            <m:r>
                              <a:rPr lang="en-US" sz="1800" i="1">
                                <a:solidFill>
                                  <a:schemeClr val="dk1"/>
                                </a:solidFill>
                                <a:latin typeface="Cambria Math"/>
                                <a:sym typeface="Calibri"/>
                              </a:rPr>
                              <m:t>𝐺</m:t>
                            </m:r>
                          </m:sub>
                        </m:sSub>
                      </m:e>
                    </m:d>
                  </m:oMath>
                </a14:m>
                <a:r>
                  <a:rPr lang="en-US" sz="1800" b="0" dirty="0" smtClean="0"/>
                  <a:t>)</a:t>
                </a:r>
              </a:p>
              <a:p>
                <a:pPr lvl="0">
                  <a:buSzPct val="25000"/>
                </a:pPr>
                <a:r>
                  <a:rPr lang="en-US" sz="1800" dirty="0" smtClean="0">
                    <a:solidFill>
                      <a:schemeClr val="dk1"/>
                    </a:solidFill>
                    <a:ea typeface="Calibri"/>
                    <a:cs typeface="Calibri"/>
                    <a:sym typeface="Calibri"/>
                  </a:rPr>
                  <a:t>4: 	emit</a:t>
                </a:r>
                <a:r>
                  <a:rPr lang="en-US" sz="1800" dirty="0">
                    <a:solidFill>
                      <a:schemeClr val="dk1"/>
                    </a:solidFill>
                    <a:ea typeface="Calibri"/>
                    <a:cs typeface="Calibri"/>
                    <a:sym typeface="Calibri"/>
                  </a:rPr>
                  <a:t>(</a:t>
                </a:r>
                <a:r>
                  <a:rPr lang="en-US" sz="1800" dirty="0" smtClean="0">
                    <a:solidFill>
                      <a:schemeClr val="dk1"/>
                    </a:solidFill>
                    <a:ea typeface="Calibri"/>
                    <a:cs typeface="Calibri"/>
                    <a:sym typeface="Calibri"/>
                  </a:rPr>
                  <a:t> </a:t>
                </a:r>
                <a14:m>
                  <m:oMath xmlns:m="http://schemas.openxmlformats.org/officeDocument/2006/math">
                    <m:r>
                      <a:rPr lang="en-US" sz="1800" i="1" dirty="0">
                        <a:solidFill>
                          <a:schemeClr val="dk1"/>
                        </a:solidFill>
                        <a:latin typeface="Cambria Math"/>
                        <a:ea typeface="Calibri"/>
                        <a:cs typeface="Calibri"/>
                        <a:sym typeface="Calibri"/>
                      </a:rPr>
                      <m:t>𝑖</m:t>
                    </m:r>
                    <m:r>
                      <a:rPr lang="en-US" sz="1800" i="1" dirty="0">
                        <a:solidFill>
                          <a:schemeClr val="dk1"/>
                        </a:solidFill>
                        <a:latin typeface="Cambria Math"/>
                        <a:ea typeface="Calibri"/>
                        <a:cs typeface="Calibri"/>
                        <a:sym typeface="Calibri"/>
                      </a:rPr>
                      <m:t>.</m:t>
                    </m:r>
                    <m:r>
                      <a:rPr lang="en-US" sz="1800" i="1" dirty="0">
                        <a:solidFill>
                          <a:schemeClr val="dk1"/>
                        </a:solidFill>
                        <a:latin typeface="Cambria Math"/>
                        <a:ea typeface="Calibri"/>
                        <a:cs typeface="Calibri"/>
                        <a:sym typeface="Calibri"/>
                      </a:rPr>
                      <m:t>𝑗</m:t>
                    </m:r>
                  </m:oMath>
                </a14:m>
                <a:r>
                  <a:rPr lang="en-US" sz="1800" dirty="0">
                    <a:solidFill>
                      <a:schemeClr val="dk1"/>
                    </a:solidFill>
                    <a:ea typeface="Calibri"/>
                    <a:cs typeface="Calibri"/>
                    <a:sym typeface="Calibri"/>
                  </a:rPr>
                  <a:t>, </a:t>
                </a:r>
                <a14:m>
                  <m:oMath xmlns:m="http://schemas.openxmlformats.org/officeDocument/2006/math">
                    <m:r>
                      <a:rPr lang="en-US" sz="1800" i="1" dirty="0">
                        <a:latin typeface="Cambria Math"/>
                      </a:rPr>
                      <m:t>𝑤</m:t>
                    </m:r>
                    <m:r>
                      <a:rPr lang="en-US" sz="1800" i="1" baseline="-25000" dirty="0">
                        <a:latin typeface="Cambria Math"/>
                      </a:rPr>
                      <m:t>𝑖𝑗</m:t>
                    </m:r>
                  </m:oMath>
                </a14:m>
                <a:r>
                  <a:rPr lang="en-US" sz="1800" dirty="0" smtClean="0">
                    <a:solidFill>
                      <a:schemeClr val="dk1"/>
                    </a:solidFill>
                    <a:ea typeface="Calibri"/>
                    <a:cs typeface="Calibri"/>
                    <a:sym typeface="Calibri"/>
                  </a:rPr>
                  <a:t> );</a:t>
                </a:r>
              </a:p>
            </p:txBody>
          </p:sp>
        </mc:Choice>
        <mc:Fallback xmlns="">
          <p:sp>
            <p:nvSpPr>
              <p:cNvPr id="8" name="TextBox 7"/>
              <p:cNvSpPr txBox="1">
                <a:spLocks noRot="1" noChangeAspect="1" noMove="1" noResize="1" noEditPoints="1" noAdjustHandles="1" noChangeArrowheads="1" noChangeShapeType="1" noTextEdit="1"/>
              </p:cNvSpPr>
              <p:nvPr/>
            </p:nvSpPr>
            <p:spPr>
              <a:xfrm>
                <a:off x="5105676" y="2066284"/>
                <a:ext cx="3972975" cy="2868591"/>
              </a:xfrm>
              <a:prstGeom prst="rect">
                <a:avLst/>
              </a:prstGeom>
              <a:blipFill rotWithShape="0">
                <a:blip r:embed="rId3"/>
                <a:stretch>
                  <a:fillRect l="-1229" t="-1062" b="-2123"/>
                </a:stretch>
              </a:blipFill>
            </p:spPr>
            <p:txBody>
              <a:bodyPr/>
              <a:lstStyle/>
              <a:p>
                <a:r>
                  <a:rPr lang="el-GR">
                    <a:noFill/>
                  </a:rPr>
                  <a:t> </a:t>
                </a:r>
              </a:p>
            </p:txBody>
          </p:sp>
        </mc:Fallback>
      </mc:AlternateContent>
      <p:sp>
        <p:nvSpPr>
          <p:cNvPr id="9" name="Shape 289"/>
          <p:cNvSpPr/>
          <p:nvPr/>
        </p:nvSpPr>
        <p:spPr>
          <a:xfrm>
            <a:off x="5108247" y="1719863"/>
            <a:ext cx="3970404" cy="328872"/>
          </a:xfrm>
          <a:prstGeom prst="rect">
            <a:avLst/>
          </a:prstGeom>
          <a:solidFill>
            <a:schemeClr val="bg1">
              <a:lumMod val="85000"/>
            </a:schemeClr>
          </a:solidFill>
          <a:ln w="25400" cap="flat">
            <a:solidFill>
              <a:schemeClr val="tx1"/>
            </a:solidFill>
            <a:prstDash val="solid"/>
            <a:round/>
            <a:headEnd type="none" w="med" len="med"/>
            <a:tailEnd type="none" w="med" len="med"/>
          </a:ln>
        </p:spPr>
        <p:txBody>
          <a:bodyPr lIns="97633" tIns="48803" rIns="97633" bIns="48803" anchor="ctr" anchorCtr="0">
            <a:noAutofit/>
          </a:bodyPr>
          <a:lstStyle/>
          <a:p>
            <a:pPr lvl="0" algn="ctr">
              <a:buSzPct val="25000"/>
            </a:pPr>
            <a:r>
              <a:rPr lang="en-US" sz="1800" b="1" dirty="0">
                <a:ea typeface="Calibri"/>
                <a:cs typeface="Calibri"/>
                <a:sym typeface="Calibri"/>
              </a:rPr>
              <a:t>REDUCE</a:t>
            </a:r>
            <a:r>
              <a:rPr lang="en-US" sz="1800" b="1" dirty="0">
                <a:solidFill>
                  <a:schemeClr val="lt1"/>
                </a:solidFill>
                <a:ea typeface="Calibri"/>
                <a:cs typeface="Calibri"/>
                <a:sym typeface="Calibri"/>
              </a:rPr>
              <a:t> </a:t>
            </a:r>
            <a:r>
              <a:rPr lang="en-US" sz="1800" b="1" dirty="0">
                <a:ea typeface="Calibri"/>
                <a:cs typeface="Calibri"/>
                <a:sym typeface="Calibri"/>
              </a:rPr>
              <a:t>function</a:t>
            </a:r>
            <a:r>
              <a:rPr lang="en-US" sz="1800" b="1" dirty="0">
                <a:solidFill>
                  <a:schemeClr val="lt1"/>
                </a:solidFill>
                <a:ea typeface="Calibri"/>
                <a:cs typeface="Calibri"/>
                <a:sym typeface="Calibri"/>
              </a:rPr>
              <a:t> </a:t>
            </a:r>
            <a:r>
              <a:rPr lang="en-US" sz="1800" b="1" dirty="0">
                <a:ea typeface="Calibri"/>
                <a:cs typeface="Calibri"/>
                <a:sym typeface="Calibri"/>
              </a:rPr>
              <a:t>pseudo-code</a:t>
            </a:r>
          </a:p>
        </p:txBody>
      </p:sp>
      <p:sp>
        <p:nvSpPr>
          <p:cNvPr id="10" name="Ορθογώνιο 9"/>
          <p:cNvSpPr/>
          <p:nvPr/>
        </p:nvSpPr>
        <p:spPr>
          <a:xfrm>
            <a:off x="5108247" y="2132856"/>
            <a:ext cx="3970404" cy="28195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p:cNvSpPr/>
          <p:nvPr/>
        </p:nvSpPr>
        <p:spPr>
          <a:xfrm>
            <a:off x="65349" y="2125757"/>
            <a:ext cx="4799488" cy="403954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177259560"/>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1143000"/>
          </a:xfrm>
        </p:spPr>
        <p:txBody>
          <a:bodyPr>
            <a:normAutofit fontScale="90000"/>
          </a:bodyPr>
          <a:lstStyle/>
          <a:p>
            <a:r>
              <a:rPr lang="en-US" dirty="0"/>
              <a:t>Comparison-based Parallel Meta-blocking </a:t>
            </a:r>
            <a:r>
              <a:rPr lang="en-US" sz="3600" dirty="0" smtClean="0"/>
              <a:t>Weighted Edge Pruning (WEP) &amp; </a:t>
            </a:r>
            <a:r>
              <a:rPr lang="en-US" sz="3600" dirty="0" err="1" smtClean="0"/>
              <a:t>Jaccard</a:t>
            </a:r>
            <a:r>
              <a:rPr lang="en-US" sz="3600" dirty="0" smtClean="0"/>
              <a:t> Scheme (JS)</a:t>
            </a:r>
            <a:endParaRPr lang="en-US" sz="4900" dirty="0"/>
          </a:p>
        </p:txBody>
      </p:sp>
      <p:graphicFrame>
        <p:nvGraphicFramePr>
          <p:cNvPr id="35" name="Table 34"/>
          <p:cNvGraphicFramePr>
            <a:graphicFrameLocks noGrp="1"/>
          </p:cNvGraphicFramePr>
          <p:nvPr>
            <p:extLst/>
          </p:nvPr>
        </p:nvGraphicFramePr>
        <p:xfrm>
          <a:off x="3258361" y="2279309"/>
          <a:ext cx="1143000" cy="1356360"/>
        </p:xfrm>
        <a:graphic>
          <a:graphicData uri="http://schemas.openxmlformats.org/drawingml/2006/table">
            <a:tbl>
              <a:tblPr/>
              <a:tblGrid>
                <a:gridCol w="627839"/>
                <a:gridCol w="515161"/>
              </a:tblGrid>
              <a:tr h="26375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e</a:t>
                      </a:r>
                      <a:r>
                        <a:rPr lang="en-US" baseline="-25000" dirty="0" smtClean="0"/>
                        <a:t>1</a:t>
                      </a:r>
                      <a:r>
                        <a:rPr lang="en-US" baseline="0" dirty="0" smtClean="0"/>
                        <a:t>.e</a:t>
                      </a:r>
                      <a:r>
                        <a:rPr lang="en-US" baseline="-25000" dirty="0" smtClean="0"/>
                        <a:t>2</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1/3</a:t>
                      </a:r>
                      <a:endParaRPr lang="en-GB" baseline="-25000" dirty="0" smtClean="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r>
              <a:tr h="26375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e</a:t>
                      </a:r>
                      <a:r>
                        <a:rPr lang="en-US" baseline="-25000" dirty="0" smtClean="0"/>
                        <a:t>1</a:t>
                      </a:r>
                      <a:r>
                        <a:rPr lang="en-US" baseline="0" dirty="0" smtClean="0"/>
                        <a:t>.e</a:t>
                      </a:r>
                      <a:r>
                        <a:rPr lang="en-US" baseline="-25000" dirty="0" smtClean="0"/>
                        <a:t>3</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2/3</a:t>
                      </a:r>
                      <a:endParaRPr lang="en-GB" baseline="-25000" dirty="0" smtClean="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26375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e</a:t>
                      </a:r>
                      <a:r>
                        <a:rPr lang="en-US" baseline="-25000" dirty="0" smtClean="0"/>
                        <a:t>2</a:t>
                      </a:r>
                      <a:r>
                        <a:rPr lang="en-US" baseline="0" dirty="0" smtClean="0"/>
                        <a:t>.e</a:t>
                      </a:r>
                      <a:r>
                        <a:rPr lang="en-US" baseline="-25000" dirty="0" smtClean="0"/>
                        <a:t>3</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a:t>
                      </a:r>
                      <a:endParaRPr lang="en-GB" baseline="-25000" dirty="0" smtClean="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226257">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6" name="TextBox 35"/>
          <p:cNvSpPr txBox="1"/>
          <p:nvPr/>
        </p:nvSpPr>
        <p:spPr>
          <a:xfrm>
            <a:off x="3182161" y="1849016"/>
            <a:ext cx="60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Key</a:t>
            </a:r>
            <a:endParaRPr kumimoji="0" lang="en-GB" sz="1800" b="0" i="0" u="none" strike="noStrike" kern="0" cap="none" spc="0" normalizeH="0" baseline="0" noProof="0" dirty="0">
              <a:ln>
                <a:noFill/>
              </a:ln>
              <a:solidFill>
                <a:sysClr val="windowText" lastClr="000000"/>
              </a:solidFill>
              <a:effectLst/>
              <a:uLnTx/>
              <a:uFillTx/>
            </a:endParaRPr>
          </a:p>
        </p:txBody>
      </p:sp>
      <p:sp>
        <p:nvSpPr>
          <p:cNvPr id="37" name="Rectangle 36"/>
          <p:cNvSpPr/>
          <p:nvPr/>
        </p:nvSpPr>
        <p:spPr>
          <a:xfrm>
            <a:off x="3715561" y="1849016"/>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Value</a:t>
            </a:r>
            <a:endParaRPr kumimoji="0" lang="en-GB" sz="1800" b="0" i="0" u="none" strike="noStrike" kern="0" cap="none" spc="0" normalizeH="0" baseline="0" noProof="0" dirty="0">
              <a:ln>
                <a:noFill/>
              </a:ln>
              <a:solidFill>
                <a:sysClr val="windowText" lastClr="000000"/>
              </a:solidFill>
              <a:effectLst/>
              <a:uLnTx/>
              <a:uFillTx/>
            </a:endParaRPr>
          </a:p>
        </p:txBody>
      </p:sp>
      <p:sp>
        <p:nvSpPr>
          <p:cNvPr id="38" name="Rounded Rectangle 37"/>
          <p:cNvSpPr/>
          <p:nvPr/>
        </p:nvSpPr>
        <p:spPr>
          <a:xfrm>
            <a:off x="4648200" y="2751748"/>
            <a:ext cx="304800" cy="1828800"/>
          </a:xfrm>
          <a:prstGeom prst="roundRect">
            <a:avLst/>
          </a:prstGeom>
          <a:solidFill>
            <a:sysClr val="window" lastClr="FFFFFF">
              <a:lumMod val="95000"/>
            </a:sysClr>
          </a:solidFill>
          <a:ln w="25400" cap="flat" cmpd="sng" algn="ctr">
            <a:solidFill>
              <a:srgbClr val="4F81BD">
                <a:shade val="50000"/>
              </a:srgbClr>
            </a:solidFill>
            <a:prstDash val="solid"/>
          </a:ln>
          <a:effectLst/>
        </p:spPr>
        <p:txBody>
          <a:bodyPr vert="vert"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rPr>
              <a:t>Group by key</a:t>
            </a:r>
            <a:endParaRPr kumimoji="0" lang="en-GB"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 name="Right Brace 38"/>
          <p:cNvSpPr/>
          <p:nvPr/>
        </p:nvSpPr>
        <p:spPr>
          <a:xfrm>
            <a:off x="4495800" y="2294548"/>
            <a:ext cx="76200" cy="2526268"/>
          </a:xfrm>
          <a:prstGeom prst="rightBrace">
            <a:avLst/>
          </a:prstGeom>
          <a:no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0" name="Rounded Rectangle 39"/>
          <p:cNvSpPr/>
          <p:nvPr/>
        </p:nvSpPr>
        <p:spPr>
          <a:xfrm>
            <a:off x="6324600" y="2382416"/>
            <a:ext cx="304800" cy="914400"/>
          </a:xfrm>
          <a:prstGeom prst="roundRect">
            <a:avLst/>
          </a:prstGeom>
          <a:solidFill>
            <a:sysClr val="window" lastClr="FFFFFF">
              <a:lumMod val="95000"/>
            </a:sysClr>
          </a:solidFill>
          <a:ln w="25400" cap="flat" cmpd="sng" algn="ctr">
            <a:solidFill>
              <a:srgbClr val="4F81BD">
                <a:shade val="50000"/>
              </a:srgbClr>
            </a:solidFill>
            <a:prstDash val="solid"/>
          </a:ln>
          <a:effectLst/>
        </p:spPr>
        <p:txBody>
          <a:bodyPr vert="vert"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rPr>
              <a:t>Reduce</a:t>
            </a:r>
            <a:endParaRPr kumimoji="0" lang="en-GB" sz="1600" b="1"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41" name="Straight Arrow Connector 40"/>
          <p:cNvCxnSpPr/>
          <p:nvPr/>
        </p:nvCxnSpPr>
        <p:spPr>
          <a:xfrm>
            <a:off x="6629400" y="2839616"/>
            <a:ext cx="152400" cy="0"/>
          </a:xfrm>
          <a:prstGeom prst="straightConnector1">
            <a:avLst/>
          </a:prstGeom>
          <a:noFill/>
          <a:ln w="9525" cap="flat" cmpd="sng" algn="ctr">
            <a:solidFill>
              <a:sysClr val="windowText" lastClr="000000"/>
            </a:solidFill>
            <a:prstDash val="solid"/>
            <a:tailEnd type="arrow"/>
          </a:ln>
          <a:effectLst/>
        </p:spPr>
      </p:cxnSp>
      <p:graphicFrame>
        <p:nvGraphicFramePr>
          <p:cNvPr id="42" name="Table 41"/>
          <p:cNvGraphicFramePr>
            <a:graphicFrameLocks noGrp="1"/>
          </p:cNvGraphicFramePr>
          <p:nvPr>
            <p:extLst/>
          </p:nvPr>
        </p:nvGraphicFramePr>
        <p:xfrm>
          <a:off x="3258361" y="3864269"/>
          <a:ext cx="1143000" cy="990600"/>
        </p:xfrm>
        <a:graphic>
          <a:graphicData uri="http://schemas.openxmlformats.org/drawingml/2006/table">
            <a:tbl>
              <a:tblPr/>
              <a:tblGrid>
                <a:gridCol w="627839"/>
                <a:gridCol w="515161"/>
              </a:tblGrid>
              <a:tr h="201392">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e</a:t>
                      </a:r>
                      <a:r>
                        <a:rPr lang="en-US" baseline="-25000" dirty="0" smtClean="0"/>
                        <a:t>1</a:t>
                      </a:r>
                      <a:r>
                        <a:rPr lang="en-US" baseline="0" dirty="0" smtClean="0"/>
                        <a:t>.e</a:t>
                      </a:r>
                      <a:r>
                        <a:rPr lang="en-US" baseline="-25000" dirty="0" smtClean="0"/>
                        <a:t>4</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1/4</a:t>
                      </a:r>
                      <a:endParaRPr lang="en-GB" baseline="-25000" dirty="0" smtClean="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r>
              <a:tr h="201392">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e</a:t>
                      </a:r>
                      <a:r>
                        <a:rPr lang="en-US" baseline="-25000" dirty="0" smtClean="0"/>
                        <a:t>3</a:t>
                      </a:r>
                      <a:r>
                        <a:rPr lang="en-US" baseline="0" dirty="0" smtClean="0"/>
                        <a:t>.e</a:t>
                      </a:r>
                      <a:r>
                        <a:rPr lang="en-US" baseline="-25000" dirty="0" smtClean="0"/>
                        <a:t>4</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1/3</a:t>
                      </a:r>
                      <a:endParaRPr lang="en-GB" baseline="-25000" dirty="0" smtClean="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172763">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3" name="TextBox 42"/>
          <p:cNvSpPr txBox="1"/>
          <p:nvPr/>
        </p:nvSpPr>
        <p:spPr>
          <a:xfrm>
            <a:off x="3200400" y="4897016"/>
            <a:ext cx="1752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Count #keys</a:t>
            </a:r>
            <a:endParaRPr kumimoji="0" lang="en-GB" sz="1800" b="0" i="0" u="none" strike="noStrike" kern="0" cap="none" spc="0" normalizeH="0" baseline="0" noProof="0" dirty="0">
              <a:ln>
                <a:noFill/>
              </a:ln>
              <a:solidFill>
                <a:sysClr val="windowText" lastClr="000000"/>
              </a:solidFill>
              <a:effectLst/>
              <a:uLnTx/>
              <a:uFillTx/>
            </a:endParaRPr>
          </a:p>
        </p:txBody>
      </p:sp>
      <p:sp>
        <p:nvSpPr>
          <p:cNvPr id="44" name="TextBox 43"/>
          <p:cNvSpPr txBox="1"/>
          <p:nvPr/>
        </p:nvSpPr>
        <p:spPr>
          <a:xfrm>
            <a:off x="3200400" y="5201816"/>
            <a:ext cx="1905000" cy="3810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Sum up values</a:t>
            </a:r>
            <a:endParaRPr kumimoji="0" lang="en-GB" sz="1800" b="0" i="0" u="none" strike="noStrike" kern="0" cap="none" spc="0" normalizeH="0" baseline="0" noProof="0" dirty="0">
              <a:ln>
                <a:noFill/>
              </a:ln>
              <a:solidFill>
                <a:sysClr val="windowText" lastClr="000000"/>
              </a:solidFill>
              <a:effectLst/>
              <a:uLnTx/>
              <a:uFillTx/>
            </a:endParaRPr>
          </a:p>
        </p:txBody>
      </p:sp>
      <p:graphicFrame>
        <p:nvGraphicFramePr>
          <p:cNvPr id="45" name="Table 44"/>
          <p:cNvGraphicFramePr>
            <a:graphicFrameLocks noGrp="1"/>
          </p:cNvGraphicFramePr>
          <p:nvPr>
            <p:extLst/>
          </p:nvPr>
        </p:nvGraphicFramePr>
        <p:xfrm>
          <a:off x="5029200" y="2203108"/>
          <a:ext cx="1143000" cy="1264920"/>
        </p:xfrm>
        <a:graphic>
          <a:graphicData uri="http://schemas.openxmlformats.org/drawingml/2006/table">
            <a:tbl>
              <a:tblPr/>
              <a:tblGrid>
                <a:gridCol w="627839"/>
                <a:gridCol w="515161"/>
              </a:tblGrid>
              <a:tr h="212318">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e</a:t>
                      </a:r>
                      <a:r>
                        <a:rPr lang="en-US" baseline="-25000" dirty="0" smtClean="0"/>
                        <a:t>1</a:t>
                      </a:r>
                      <a:r>
                        <a:rPr lang="en-US" baseline="0" dirty="0" smtClean="0"/>
                        <a:t>.e</a:t>
                      </a:r>
                      <a:r>
                        <a:rPr lang="en-US" baseline="-25000" dirty="0" smtClean="0"/>
                        <a:t>2</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1/3</a:t>
                      </a:r>
                      <a:endParaRPr lang="en-GB" baseline="-25000" dirty="0" smtClean="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2136">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25000" dirty="0" smtClean="0"/>
                        <a:t>...</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ysClr val="window" lastClr="FFFFFF">
                          <a:lumMod val="65000"/>
                        </a:sysClr>
                      </a:solidFill>
                      <a:prstDash val="dash"/>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25000" dirty="0" smtClean="0"/>
                        <a:t>...</a:t>
                      </a:r>
                      <a:endParaRPr lang="en-GB" baseline="-25000" dirty="0" smtClean="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ysClr val="window" lastClr="FFFFFF">
                          <a:lumMod val="65000"/>
                        </a:sysClr>
                      </a:solidFill>
                      <a:prstDash val="dash"/>
                      <a:round/>
                      <a:headEnd type="none" w="med" len="med"/>
                      <a:tailEnd type="none" w="med" len="med"/>
                    </a:lnB>
                    <a:lnTlToBr w="12700" cmpd="sng">
                      <a:noFill/>
                      <a:prstDash val="solid"/>
                    </a:lnTlToBr>
                    <a:lnBlToTr w="12700" cmpd="sng">
                      <a:noFill/>
                      <a:prstDash val="solid"/>
                    </a:lnBlToTr>
                    <a:noFill/>
                  </a:tcPr>
                </a:tc>
              </a:tr>
              <a:tr h="212318">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e</a:t>
                      </a:r>
                      <a:r>
                        <a:rPr lang="en-US" baseline="-25000" dirty="0" smtClean="0"/>
                        <a:t>1</a:t>
                      </a:r>
                      <a:r>
                        <a:rPr lang="en-US" baseline="0" dirty="0" smtClean="0"/>
                        <a:t>.e</a:t>
                      </a:r>
                      <a:r>
                        <a:rPr lang="en-US" baseline="-25000" dirty="0" smtClean="0"/>
                        <a:t>3</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9525" cap="flat" cmpd="sng" algn="ctr">
                      <a:solidFill>
                        <a:sysClr val="window" lastClr="FFFFFF">
                          <a:lumMod val="65000"/>
                        </a:sysClr>
                      </a:solidFill>
                      <a:prstDash val="dash"/>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2/3</a:t>
                      </a:r>
                      <a:endParaRPr lang="en-GB" baseline="-25000" dirty="0" smtClean="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9525" cap="flat" cmpd="sng" algn="ctr">
                      <a:solidFill>
                        <a:sysClr val="window" lastClr="FFFFFF">
                          <a:lumMod val="65000"/>
                        </a:sysClr>
                      </a:solidFill>
                      <a:prstDash val="dash"/>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r>
              <a:tr h="182136">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6" name="TextBox 45"/>
          <p:cNvSpPr txBox="1"/>
          <p:nvPr/>
        </p:nvSpPr>
        <p:spPr>
          <a:xfrm>
            <a:off x="4953000" y="1772816"/>
            <a:ext cx="60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Key</a:t>
            </a:r>
            <a:endParaRPr kumimoji="0" lang="en-GB" sz="1800" b="0" i="0" u="none" strike="noStrike" kern="0" cap="none" spc="0" normalizeH="0" baseline="0" noProof="0" dirty="0">
              <a:ln>
                <a:noFill/>
              </a:ln>
              <a:solidFill>
                <a:sysClr val="windowText" lastClr="000000"/>
              </a:solidFill>
              <a:effectLst/>
              <a:uLnTx/>
              <a:uFillTx/>
            </a:endParaRPr>
          </a:p>
        </p:txBody>
      </p:sp>
      <p:sp>
        <p:nvSpPr>
          <p:cNvPr id="47" name="Rectangle 46"/>
          <p:cNvSpPr/>
          <p:nvPr/>
        </p:nvSpPr>
        <p:spPr>
          <a:xfrm>
            <a:off x="5486400" y="1772816"/>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Value</a:t>
            </a:r>
            <a:endParaRPr kumimoji="0" lang="en-GB" sz="1800" b="0" i="0" u="none" strike="noStrike" kern="0" cap="none" spc="0" normalizeH="0" baseline="0" noProof="0" dirty="0">
              <a:ln>
                <a:noFill/>
              </a:ln>
              <a:solidFill>
                <a:sysClr val="windowText" lastClr="000000"/>
              </a:solidFill>
              <a:effectLst/>
              <a:uLnTx/>
              <a:uFillTx/>
            </a:endParaRPr>
          </a:p>
        </p:txBody>
      </p:sp>
      <p:graphicFrame>
        <p:nvGraphicFramePr>
          <p:cNvPr id="48" name="Table 47"/>
          <p:cNvGraphicFramePr>
            <a:graphicFrameLocks noGrp="1"/>
          </p:cNvGraphicFramePr>
          <p:nvPr>
            <p:extLst/>
          </p:nvPr>
        </p:nvGraphicFramePr>
        <p:xfrm>
          <a:off x="5029200" y="4317896"/>
          <a:ext cx="1143000" cy="1264920"/>
        </p:xfrm>
        <a:graphic>
          <a:graphicData uri="http://schemas.openxmlformats.org/drawingml/2006/table">
            <a:tbl>
              <a:tblPr/>
              <a:tblGrid>
                <a:gridCol w="627839"/>
                <a:gridCol w="515161"/>
              </a:tblGrid>
              <a:tr h="23615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e</a:t>
                      </a:r>
                      <a:r>
                        <a:rPr lang="en-US" baseline="-25000" dirty="0" smtClean="0"/>
                        <a:t>1</a:t>
                      </a:r>
                      <a:r>
                        <a:rPr lang="en-US" baseline="0" dirty="0" smtClean="0"/>
                        <a:t>.e</a:t>
                      </a:r>
                      <a:r>
                        <a:rPr lang="en-US" baseline="-25000" dirty="0" smtClean="0"/>
                        <a:t>4</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1/4</a:t>
                      </a:r>
                      <a:endParaRPr lang="en-GB" baseline="-25000" dirty="0" smtClean="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r>
              <a:tr h="177112">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25000" dirty="0" smtClean="0"/>
                        <a:t>...</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9525" cap="flat" cmpd="sng" algn="ctr">
                      <a:solidFill>
                        <a:sysClr val="window" lastClr="FFFFFF">
                          <a:lumMod val="65000"/>
                        </a:sysClr>
                      </a:solidFill>
                      <a:prstDash val="dash"/>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25000" dirty="0" smtClean="0"/>
                        <a:t>...</a:t>
                      </a:r>
                      <a:endParaRPr lang="en-GB" baseline="-25000" dirty="0" smtClean="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9525" cap="flat" cmpd="sng" algn="ctr">
                      <a:solidFill>
                        <a:sysClr val="window" lastClr="FFFFFF">
                          <a:lumMod val="65000"/>
                        </a:sysClr>
                      </a:solidFill>
                      <a:prstDash val="dash"/>
                      <a:round/>
                      <a:headEnd type="none" w="med" len="med"/>
                      <a:tailEnd type="none" w="med" len="med"/>
                    </a:lnB>
                    <a:lnTlToBr w="12700" cmpd="sng">
                      <a:noFill/>
                      <a:prstDash val="solid"/>
                    </a:lnTlToBr>
                    <a:lnBlToTr w="12700" cmpd="sng">
                      <a:noFill/>
                      <a:prstDash val="solid"/>
                    </a:lnBlToTr>
                    <a:noFill/>
                  </a:tcPr>
                </a:tc>
              </a:tr>
              <a:tr h="23615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e</a:t>
                      </a:r>
                      <a:r>
                        <a:rPr lang="en-US" baseline="-25000" dirty="0" smtClean="0"/>
                        <a:t>3</a:t>
                      </a:r>
                      <a:r>
                        <a:rPr lang="en-US" baseline="0" dirty="0" smtClean="0"/>
                        <a:t>.e</a:t>
                      </a:r>
                      <a:r>
                        <a:rPr lang="en-US" baseline="-25000" dirty="0" smtClean="0"/>
                        <a:t>4</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9525" cap="flat" cmpd="sng" algn="ctr">
                      <a:solidFill>
                        <a:sysClr val="window" lastClr="FFFFFF">
                          <a:lumMod val="65000"/>
                        </a:sysClr>
                      </a:solidFill>
                      <a:prstDash val="dash"/>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1/3</a:t>
                      </a:r>
                      <a:endParaRPr lang="en-GB" baseline="-25000" dirty="0" smtClean="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9525" cap="flat" cmpd="sng" algn="ctr">
                      <a:solidFill>
                        <a:sysClr val="window" lastClr="FFFFFF">
                          <a:lumMod val="65000"/>
                        </a:sysClr>
                      </a:solidFill>
                      <a:prstDash val="dash"/>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r>
              <a:tr h="167273">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49" name="Table 48"/>
          <p:cNvGraphicFramePr>
            <a:graphicFrameLocks noGrp="1"/>
          </p:cNvGraphicFramePr>
          <p:nvPr>
            <p:extLst/>
          </p:nvPr>
        </p:nvGraphicFramePr>
        <p:xfrm>
          <a:off x="5029200" y="3571136"/>
          <a:ext cx="1143000" cy="640080"/>
        </p:xfrm>
        <a:graphic>
          <a:graphicData uri="http://schemas.openxmlformats.org/drawingml/2006/table">
            <a:tbl>
              <a:tblPr/>
              <a:tblGrid>
                <a:gridCol w="627839"/>
                <a:gridCol w="515161"/>
              </a:tblGrid>
              <a:tr h="242714">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e</a:t>
                      </a:r>
                      <a:r>
                        <a:rPr lang="en-US" baseline="-25000" dirty="0" smtClean="0"/>
                        <a:t>2</a:t>
                      </a:r>
                      <a:r>
                        <a:rPr lang="en-US" baseline="0" dirty="0" smtClean="0"/>
                        <a:t>.e</a:t>
                      </a:r>
                      <a:r>
                        <a:rPr lang="en-US" baseline="-25000" dirty="0" smtClean="0"/>
                        <a:t>3</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a:t>
                      </a:r>
                      <a:endParaRPr lang="en-GB" baseline="-25000" dirty="0" smtClean="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08211">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25000" dirty="0" smtClean="0"/>
                        <a:t>...</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25000" dirty="0" smtClean="0"/>
                        <a:t>...</a:t>
                      </a:r>
                      <a:endParaRPr lang="en-GB" baseline="-25000" dirty="0" smtClean="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50" name="Table 49"/>
          <p:cNvGraphicFramePr>
            <a:graphicFrameLocks noGrp="1"/>
          </p:cNvGraphicFramePr>
          <p:nvPr>
            <p:extLst/>
          </p:nvPr>
        </p:nvGraphicFramePr>
        <p:xfrm>
          <a:off x="6858000" y="2464891"/>
          <a:ext cx="1143000" cy="624840"/>
        </p:xfrm>
        <a:graphic>
          <a:graphicData uri="http://schemas.openxmlformats.org/drawingml/2006/table">
            <a:tbl>
              <a:tblPr/>
              <a:tblGrid>
                <a:gridCol w="627839"/>
                <a:gridCol w="515161"/>
              </a:tblGrid>
              <a:tr h="119668">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e</a:t>
                      </a:r>
                      <a:r>
                        <a:rPr lang="en-US" baseline="-25000" dirty="0" smtClean="0"/>
                        <a:t>1</a:t>
                      </a:r>
                      <a:r>
                        <a:rPr lang="en-US" baseline="0" dirty="0" smtClean="0"/>
                        <a:t>.e</a:t>
                      </a:r>
                      <a:r>
                        <a:rPr lang="en-US" baseline="-25000" dirty="0" smtClean="0"/>
                        <a:t>3</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2/3</a:t>
                      </a:r>
                      <a:endParaRPr lang="en-GB" baseline="-25000" dirty="0" smtClean="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51" name="Table 50"/>
          <p:cNvGraphicFramePr>
            <a:graphicFrameLocks noGrp="1"/>
          </p:cNvGraphicFramePr>
          <p:nvPr>
            <p:extLst/>
          </p:nvPr>
        </p:nvGraphicFramePr>
        <p:xfrm>
          <a:off x="6858000" y="3531691"/>
          <a:ext cx="1143000" cy="624840"/>
        </p:xfrm>
        <a:graphic>
          <a:graphicData uri="http://schemas.openxmlformats.org/drawingml/2006/table">
            <a:tbl>
              <a:tblPr/>
              <a:tblGrid>
                <a:gridCol w="627839"/>
                <a:gridCol w="515161"/>
              </a:tblGrid>
              <a:tr h="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baseline="0" dirty="0" smtClean="0"/>
                        <a:t>e</a:t>
                      </a:r>
                      <a:r>
                        <a:rPr lang="en-US" baseline="-25000" dirty="0" smtClean="0"/>
                        <a:t>2</a:t>
                      </a:r>
                      <a:r>
                        <a:rPr lang="en-US" baseline="0" dirty="0" smtClean="0"/>
                        <a:t>.e</a:t>
                      </a:r>
                      <a:r>
                        <a:rPr lang="en-US" baseline="-25000" dirty="0" smtClean="0"/>
                        <a:t>3</a:t>
                      </a:r>
                      <a:endParaRPr lang="en-GB" baseline="-25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a:t>
                      </a:r>
                      <a:endParaRPr lang="en-GB" baseline="-25000" dirty="0" smtClean="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52" name="Table 51"/>
          <p:cNvGraphicFramePr>
            <a:graphicFrameLocks noGrp="1"/>
          </p:cNvGraphicFramePr>
          <p:nvPr>
            <p:extLst/>
          </p:nvPr>
        </p:nvGraphicFramePr>
        <p:xfrm>
          <a:off x="6858000" y="4811851"/>
          <a:ext cx="1143000" cy="259080"/>
        </p:xfrm>
        <a:graphic>
          <a:graphicData uri="http://schemas.openxmlformats.org/drawingml/2006/table">
            <a:tbl>
              <a:tblPr/>
              <a:tblGrid>
                <a:gridCol w="627839"/>
                <a:gridCol w="515161"/>
              </a:tblGrid>
              <a:tr h="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3" name="Rounded Rectangle 52"/>
          <p:cNvSpPr/>
          <p:nvPr/>
        </p:nvSpPr>
        <p:spPr>
          <a:xfrm>
            <a:off x="6324600" y="3449216"/>
            <a:ext cx="304800" cy="914400"/>
          </a:xfrm>
          <a:prstGeom prst="roundRect">
            <a:avLst/>
          </a:prstGeom>
          <a:solidFill>
            <a:sysClr val="window" lastClr="FFFFFF">
              <a:lumMod val="95000"/>
            </a:sysClr>
          </a:solidFill>
          <a:ln w="25400" cap="flat" cmpd="sng" algn="ctr">
            <a:solidFill>
              <a:srgbClr val="4F81BD">
                <a:shade val="50000"/>
              </a:srgbClr>
            </a:solidFill>
            <a:prstDash val="solid"/>
          </a:ln>
          <a:effectLst/>
        </p:spPr>
        <p:txBody>
          <a:bodyPr vert="vert"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rPr>
              <a:t>Reduce</a:t>
            </a:r>
            <a:endParaRPr kumimoji="0" lang="en-GB" sz="1600" b="1"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4" name="Straight Arrow Connector 53"/>
          <p:cNvCxnSpPr/>
          <p:nvPr/>
        </p:nvCxnSpPr>
        <p:spPr>
          <a:xfrm>
            <a:off x="6629400" y="3830216"/>
            <a:ext cx="152400" cy="0"/>
          </a:xfrm>
          <a:prstGeom prst="straightConnector1">
            <a:avLst/>
          </a:prstGeom>
          <a:noFill/>
          <a:ln w="9525" cap="flat" cmpd="sng" algn="ctr">
            <a:solidFill>
              <a:sysClr val="windowText" lastClr="000000"/>
            </a:solidFill>
            <a:prstDash val="solid"/>
            <a:tailEnd type="arrow"/>
          </a:ln>
          <a:effectLst/>
        </p:spPr>
      </p:cxnSp>
      <p:sp>
        <p:nvSpPr>
          <p:cNvPr id="55" name="Rounded Rectangle 54"/>
          <p:cNvSpPr/>
          <p:nvPr/>
        </p:nvSpPr>
        <p:spPr>
          <a:xfrm>
            <a:off x="6324600" y="4516016"/>
            <a:ext cx="304800" cy="914400"/>
          </a:xfrm>
          <a:prstGeom prst="roundRect">
            <a:avLst/>
          </a:prstGeom>
          <a:solidFill>
            <a:sysClr val="window" lastClr="FFFFFF">
              <a:lumMod val="95000"/>
            </a:sysClr>
          </a:solidFill>
          <a:ln w="25400" cap="flat" cmpd="sng" algn="ctr">
            <a:solidFill>
              <a:srgbClr val="4F81BD">
                <a:shade val="50000"/>
              </a:srgbClr>
            </a:solidFill>
            <a:prstDash val="solid"/>
          </a:ln>
          <a:effectLst/>
        </p:spPr>
        <p:txBody>
          <a:bodyPr vert="vert"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rPr>
              <a:t>Reduce</a:t>
            </a:r>
            <a:endParaRPr kumimoji="0" lang="en-GB" sz="1600" b="1"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6" name="Straight Arrow Connector 55"/>
          <p:cNvCxnSpPr/>
          <p:nvPr/>
        </p:nvCxnSpPr>
        <p:spPr>
          <a:xfrm>
            <a:off x="6629400" y="4973216"/>
            <a:ext cx="152400" cy="0"/>
          </a:xfrm>
          <a:prstGeom prst="straightConnector1">
            <a:avLst/>
          </a:prstGeom>
          <a:noFill/>
          <a:ln w="9525" cap="flat" cmpd="sng" algn="ctr">
            <a:solidFill>
              <a:sysClr val="windowText" lastClr="000000"/>
            </a:solidFill>
            <a:prstDash val="solid"/>
            <a:tailEnd type="arrow"/>
          </a:ln>
          <a:effectLst/>
        </p:spPr>
      </p:cxnSp>
      <p:graphicFrame>
        <p:nvGraphicFramePr>
          <p:cNvPr id="57" name="Table 56"/>
          <p:cNvGraphicFramePr>
            <a:graphicFrameLocks noGrp="1"/>
          </p:cNvGraphicFramePr>
          <p:nvPr>
            <p:extLst/>
          </p:nvPr>
        </p:nvGraphicFramePr>
        <p:xfrm>
          <a:off x="685800" y="2507908"/>
          <a:ext cx="1828800" cy="2388934"/>
        </p:xfrm>
        <a:graphic>
          <a:graphicData uri="http://schemas.openxmlformats.org/drawingml/2006/table">
            <a:tbl>
              <a:tblPr/>
              <a:tblGrid>
                <a:gridCol w="457200"/>
                <a:gridCol w="1371600"/>
              </a:tblGrid>
              <a:tr h="746847">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dirty="0" smtClean="0"/>
                        <a:t>b</a:t>
                      </a:r>
                      <a:r>
                        <a:rPr lang="en-US" baseline="-25000" dirty="0" smtClean="0"/>
                        <a:t>1</a:t>
                      </a:r>
                      <a:endParaRPr lang="en-GB" baseline="-250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dirty="0" smtClean="0"/>
                        <a:t>[</a:t>
                      </a:r>
                      <a:r>
                        <a:rPr lang="en-US" b="1" dirty="0" smtClean="0"/>
                        <a:t>e</a:t>
                      </a:r>
                      <a:r>
                        <a:rPr lang="en-US" b="1" baseline="-25000" dirty="0" smtClean="0"/>
                        <a:t>1</a:t>
                      </a:r>
                      <a:r>
                        <a:rPr lang="en-US" dirty="0" smtClean="0"/>
                        <a:t>,b</a:t>
                      </a:r>
                      <a:r>
                        <a:rPr lang="en-US" baseline="-25000" dirty="0" smtClean="0"/>
                        <a:t>1</a:t>
                      </a:r>
                      <a:r>
                        <a:rPr lang="en-US" dirty="0" smtClean="0"/>
                        <a:t>,b</a:t>
                      </a:r>
                      <a:r>
                        <a:rPr lang="en-US" baseline="-25000" dirty="0" smtClean="0"/>
                        <a:t>4</a:t>
                      </a:r>
                      <a:r>
                        <a:rPr lang="en-US" dirty="0" smtClean="0"/>
                        <a:t>,b</a:t>
                      </a:r>
                      <a:r>
                        <a:rPr lang="en-US" baseline="-25000" dirty="0" smtClean="0"/>
                        <a:t>6</a:t>
                      </a:r>
                      <a:r>
                        <a:rPr lang="en-US" dirty="0" smtClean="0"/>
                        <a:t>],</a:t>
                      </a:r>
                    </a:p>
                    <a:p>
                      <a:r>
                        <a:rPr lang="en-US" dirty="0" smtClean="0"/>
                        <a:t>[</a:t>
                      </a:r>
                      <a:r>
                        <a:rPr lang="en-US" b="1" dirty="0" smtClean="0"/>
                        <a:t>e</a:t>
                      </a:r>
                      <a:r>
                        <a:rPr lang="en-US" b="1" baseline="-25000" dirty="0" smtClean="0"/>
                        <a:t>2</a:t>
                      </a:r>
                      <a:r>
                        <a:rPr lang="en-US" dirty="0" smtClean="0"/>
                        <a:t>,b</a:t>
                      </a:r>
                      <a:r>
                        <a:rPr lang="en-US" baseline="-25000" dirty="0" smtClean="0"/>
                        <a:t>1</a:t>
                      </a:r>
                      <a:r>
                        <a:rPr lang="en-US" dirty="0" smtClean="0"/>
                        <a:t>],</a:t>
                      </a:r>
                    </a:p>
                    <a:p>
                      <a:r>
                        <a:rPr lang="en-US" dirty="0" smtClean="0"/>
                        <a:t>[</a:t>
                      </a:r>
                      <a:r>
                        <a:rPr lang="en-US" b="1" dirty="0" smtClean="0"/>
                        <a:t>e</a:t>
                      </a:r>
                      <a:r>
                        <a:rPr lang="en-US" b="1" baseline="-25000" dirty="0" smtClean="0"/>
                        <a:t>3</a:t>
                      </a:r>
                      <a:r>
                        <a:rPr lang="en-US" dirty="0" smtClean="0"/>
                        <a:t>,b</a:t>
                      </a:r>
                      <a:r>
                        <a:rPr lang="en-US" baseline="-25000" dirty="0" smtClean="0"/>
                        <a:t>1</a:t>
                      </a:r>
                      <a:r>
                        <a:rPr lang="en-US" dirty="0" smtClean="0"/>
                        <a:t>,b</a:t>
                      </a:r>
                      <a:r>
                        <a:rPr lang="en-US" baseline="-25000" dirty="0" smtClean="0"/>
                        <a:t>4</a:t>
                      </a:r>
                      <a:r>
                        <a:rPr lang="en-US" dirty="0" smtClean="0"/>
                        <a:t>]</a:t>
                      </a:r>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r>
              <a:tr h="280067">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746847">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dirty="0" smtClean="0"/>
                        <a:t>b</a:t>
                      </a:r>
                      <a:r>
                        <a:rPr lang="en-US" baseline="-25000" dirty="0" smtClean="0"/>
                        <a:t>4</a:t>
                      </a:r>
                      <a:endParaRPr lang="en-GB" baseline="-250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dirty="0" smtClean="0"/>
                        <a:t>[</a:t>
                      </a:r>
                      <a:r>
                        <a:rPr lang="en-US" b="1" dirty="0" smtClean="0"/>
                        <a:t>e</a:t>
                      </a:r>
                      <a:r>
                        <a:rPr lang="en-US" b="1" baseline="-25000" dirty="0" smtClean="0"/>
                        <a:t>1</a:t>
                      </a:r>
                      <a:r>
                        <a:rPr lang="en-US" dirty="0" smtClean="0"/>
                        <a:t>,b</a:t>
                      </a:r>
                      <a:r>
                        <a:rPr lang="en-US" baseline="-25000" dirty="0" smtClean="0"/>
                        <a:t>1</a:t>
                      </a:r>
                      <a:r>
                        <a:rPr lang="en-US" dirty="0" smtClean="0"/>
                        <a:t>,b</a:t>
                      </a:r>
                      <a:r>
                        <a:rPr lang="en-US" baseline="-25000" dirty="0" smtClean="0"/>
                        <a:t>4</a:t>
                      </a:r>
                      <a:r>
                        <a:rPr lang="en-US" dirty="0" smtClean="0"/>
                        <a:t>,b</a:t>
                      </a:r>
                      <a:r>
                        <a:rPr lang="en-US" baseline="-25000" dirty="0" smtClean="0"/>
                        <a:t>6</a:t>
                      </a:r>
                      <a:r>
                        <a:rPr lang="en-US" dirty="0" smtClean="0"/>
                        <a:t>],</a:t>
                      </a:r>
                    </a:p>
                    <a:p>
                      <a:r>
                        <a:rPr lang="en-US" dirty="0" smtClean="0"/>
                        <a:t>[</a:t>
                      </a:r>
                      <a:r>
                        <a:rPr lang="en-US" b="1" dirty="0" smtClean="0"/>
                        <a:t>e</a:t>
                      </a:r>
                      <a:r>
                        <a:rPr lang="en-US" b="1" baseline="-25000" dirty="0" smtClean="0"/>
                        <a:t>3</a:t>
                      </a:r>
                      <a:r>
                        <a:rPr lang="en-US" dirty="0" smtClean="0"/>
                        <a:t>,b</a:t>
                      </a:r>
                      <a:r>
                        <a:rPr lang="en-US" baseline="-25000" dirty="0" smtClean="0"/>
                        <a:t>1</a:t>
                      </a:r>
                      <a:r>
                        <a:rPr lang="en-US" dirty="0" smtClean="0"/>
                        <a:t>,b</a:t>
                      </a:r>
                      <a:r>
                        <a:rPr lang="en-US" baseline="-25000" dirty="0" smtClean="0"/>
                        <a:t>4</a:t>
                      </a:r>
                      <a:r>
                        <a:rPr lang="en-US" dirty="0" smtClean="0"/>
                        <a:t>],</a:t>
                      </a:r>
                    </a:p>
                    <a:p>
                      <a:r>
                        <a:rPr lang="en-US" dirty="0" smtClean="0"/>
                        <a:t>[</a:t>
                      </a:r>
                      <a:r>
                        <a:rPr lang="en-US" b="1" dirty="0" smtClean="0"/>
                        <a:t>e</a:t>
                      </a:r>
                      <a:r>
                        <a:rPr lang="en-US" b="1" baseline="-25000" dirty="0" smtClean="0"/>
                        <a:t>4</a:t>
                      </a:r>
                      <a:r>
                        <a:rPr lang="en-US" dirty="0" smtClean="0"/>
                        <a:t>,b</a:t>
                      </a:r>
                      <a:r>
                        <a:rPr lang="en-US" baseline="-25000" dirty="0" smtClean="0"/>
                        <a:t>4</a:t>
                      </a:r>
                      <a:r>
                        <a:rPr lang="en-US" dirty="0" smtClean="0"/>
                        <a:t>,b</a:t>
                      </a:r>
                      <a:r>
                        <a:rPr lang="en-US" baseline="-25000" dirty="0" smtClean="0"/>
                        <a:t>5</a:t>
                      </a:r>
                      <a:r>
                        <a:rPr lang="en-US" dirty="0" smtClean="0"/>
                        <a:t>]</a:t>
                      </a:r>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280067">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baseline="0" dirty="0" smtClean="0"/>
                        <a:t>...</a:t>
                      </a:r>
                      <a:endParaRPr lang="en-GB" sz="1100" baseline="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100" dirty="0" smtClean="0"/>
                        <a:t>...</a:t>
                      </a:r>
                      <a:endParaRPr lang="en-GB"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8" name="TextBox 57"/>
          <p:cNvSpPr txBox="1"/>
          <p:nvPr/>
        </p:nvSpPr>
        <p:spPr>
          <a:xfrm>
            <a:off x="685800" y="2153816"/>
            <a:ext cx="60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Key</a:t>
            </a:r>
            <a:endParaRPr kumimoji="0" lang="en-GB" sz="1800" b="0" i="0" u="none" strike="noStrike" kern="0" cap="none" spc="0" normalizeH="0" baseline="0" noProof="0" dirty="0">
              <a:ln>
                <a:noFill/>
              </a:ln>
              <a:solidFill>
                <a:sysClr val="windowText" lastClr="000000"/>
              </a:solidFill>
              <a:effectLst/>
              <a:uLnTx/>
              <a:uFillTx/>
            </a:endParaRPr>
          </a:p>
        </p:txBody>
      </p:sp>
      <p:sp>
        <p:nvSpPr>
          <p:cNvPr id="59" name="Rectangle 58"/>
          <p:cNvSpPr/>
          <p:nvPr/>
        </p:nvSpPr>
        <p:spPr>
          <a:xfrm>
            <a:off x="1143000" y="2153816"/>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Value</a:t>
            </a:r>
            <a:endParaRPr kumimoji="0" lang="en-GB" sz="1800" b="0" i="0" u="none" strike="noStrike" kern="0" cap="none" spc="0" normalizeH="0" baseline="0" noProof="0" dirty="0">
              <a:ln>
                <a:noFill/>
              </a:ln>
              <a:solidFill>
                <a:sysClr val="windowText" lastClr="000000"/>
              </a:solidFill>
              <a:effectLst/>
              <a:uLnTx/>
              <a:uFillTx/>
            </a:endParaRPr>
          </a:p>
        </p:txBody>
      </p:sp>
      <p:sp>
        <p:nvSpPr>
          <p:cNvPr id="60" name="Rounded Rectangle 59"/>
          <p:cNvSpPr/>
          <p:nvPr/>
        </p:nvSpPr>
        <p:spPr>
          <a:xfrm>
            <a:off x="2743200" y="2839442"/>
            <a:ext cx="304800" cy="533400"/>
          </a:xfrm>
          <a:prstGeom prst="roundRect">
            <a:avLst/>
          </a:prstGeom>
          <a:solidFill>
            <a:sysClr val="window" lastClr="FFFFFF">
              <a:lumMod val="95000"/>
            </a:sysClr>
          </a:solidFill>
          <a:ln w="25400" cap="flat" cmpd="sng" algn="ctr">
            <a:solidFill>
              <a:srgbClr val="4F81BD">
                <a:shade val="50000"/>
              </a:srgbClr>
            </a:solidFill>
            <a:prstDash val="solid"/>
          </a:ln>
          <a:effectLst/>
        </p:spPr>
        <p:txBody>
          <a:bodyPr vert="vert"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rPr>
              <a:t>Map</a:t>
            </a:r>
            <a:endParaRPr kumimoji="0" lang="en-GB"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1" name="Rounded Rectangle 60"/>
          <p:cNvSpPr/>
          <p:nvPr/>
        </p:nvSpPr>
        <p:spPr>
          <a:xfrm>
            <a:off x="2743200" y="4058642"/>
            <a:ext cx="304800" cy="533400"/>
          </a:xfrm>
          <a:prstGeom prst="roundRect">
            <a:avLst/>
          </a:prstGeom>
          <a:solidFill>
            <a:sysClr val="window" lastClr="FFFFFF">
              <a:lumMod val="95000"/>
            </a:sysClr>
          </a:solidFill>
          <a:ln w="25400" cap="flat" cmpd="sng" algn="ctr">
            <a:solidFill>
              <a:srgbClr val="4F81BD">
                <a:shade val="50000"/>
              </a:srgbClr>
            </a:solidFill>
            <a:prstDash val="solid"/>
          </a:ln>
          <a:effectLst/>
        </p:spPr>
        <p:txBody>
          <a:bodyPr vert="vert" lIns="36000" tIns="0" rIns="36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rPr>
              <a:t>Map</a:t>
            </a:r>
            <a:endParaRPr kumimoji="0" lang="en-GB" sz="1600" b="1"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62" name="Straight Arrow Connector 61"/>
          <p:cNvCxnSpPr/>
          <p:nvPr/>
        </p:nvCxnSpPr>
        <p:spPr>
          <a:xfrm>
            <a:off x="3048000" y="4287242"/>
            <a:ext cx="152400" cy="0"/>
          </a:xfrm>
          <a:prstGeom prst="straightConnector1">
            <a:avLst/>
          </a:prstGeom>
          <a:noFill/>
          <a:ln w="9525" cap="flat" cmpd="sng" algn="ctr">
            <a:solidFill>
              <a:sysClr val="windowText" lastClr="000000"/>
            </a:solidFill>
            <a:prstDash val="solid"/>
            <a:tailEnd type="arrow"/>
          </a:ln>
          <a:effectLst/>
        </p:spPr>
      </p:cxnSp>
      <p:cxnSp>
        <p:nvCxnSpPr>
          <p:cNvPr id="63" name="Straight Arrow Connector 62"/>
          <p:cNvCxnSpPr/>
          <p:nvPr/>
        </p:nvCxnSpPr>
        <p:spPr>
          <a:xfrm>
            <a:off x="3048000" y="3068042"/>
            <a:ext cx="152400" cy="0"/>
          </a:xfrm>
          <a:prstGeom prst="straightConnector1">
            <a:avLst/>
          </a:prstGeom>
          <a:noFill/>
          <a:ln w="9525" cap="flat" cmpd="sng" algn="ctr">
            <a:solidFill>
              <a:sysClr val="windowText" lastClr="000000"/>
            </a:solidFill>
            <a:prstDash val="solid"/>
            <a:tailEnd type="arrow"/>
          </a:ln>
          <a:effectLst/>
        </p:spPr>
      </p:cxnSp>
      <p:sp>
        <p:nvSpPr>
          <p:cNvPr id="64" name="Right Brace 63"/>
          <p:cNvSpPr/>
          <p:nvPr/>
        </p:nvSpPr>
        <p:spPr>
          <a:xfrm>
            <a:off x="2590800" y="2534642"/>
            <a:ext cx="76200" cy="1143000"/>
          </a:xfrm>
          <a:prstGeom prst="rightBrace">
            <a:avLst/>
          </a:prstGeom>
          <a:no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5" name="Right Brace 64"/>
          <p:cNvSpPr/>
          <p:nvPr/>
        </p:nvSpPr>
        <p:spPr>
          <a:xfrm>
            <a:off x="2590800" y="3753842"/>
            <a:ext cx="76200" cy="1143000"/>
          </a:xfrm>
          <a:prstGeom prst="rightBrace">
            <a:avLst/>
          </a:prstGeom>
          <a:no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34" name="Straight Arrow Connector 33"/>
          <p:cNvCxnSpPr/>
          <p:nvPr/>
        </p:nvCxnSpPr>
        <p:spPr>
          <a:xfrm flipV="1">
            <a:off x="2057400" y="2534816"/>
            <a:ext cx="12954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2438400" y="2534816"/>
            <a:ext cx="9144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4343400" y="2382416"/>
            <a:ext cx="76200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4" name="Slide Number Placeholder 3"/>
          <p:cNvSpPr>
            <a:spLocks noGrp="1"/>
          </p:cNvSpPr>
          <p:nvPr>
            <p:ph type="sldNum" sz="quarter" idx="12"/>
          </p:nvPr>
        </p:nvSpPr>
        <p:spPr/>
        <p:txBody>
          <a:bodyPr/>
          <a:lstStyle/>
          <a:p>
            <a:fld id="{7E46E34C-DF4F-43C8-9B01-5546C481D7C1}" type="slidenum">
              <a:rPr lang="el-GR" smtClean="0"/>
              <a:t>216</a:t>
            </a:fld>
            <a:endParaRPr lang="el-GR"/>
          </a:p>
        </p:txBody>
      </p:sp>
    </p:spTree>
    <p:extLst>
      <p:ext uri="{BB962C8B-B14F-4D97-AF65-F5344CB8AC3E}">
        <p14:creationId xmlns:p14="http://schemas.microsoft.com/office/powerpoint/2010/main" val="127223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animBg="1"/>
      <p:bldP spid="39" grpId="0" animBg="1"/>
      <p:bldP spid="40" grpId="0" animBg="1"/>
      <p:bldP spid="43" grpId="0"/>
      <p:bldP spid="44" grpId="0"/>
      <p:bldP spid="46" grpId="0"/>
      <p:bldP spid="47" grpId="0"/>
      <p:bldP spid="53" grpId="0" animBg="1"/>
      <p:bldP spid="55" grpId="0" animBg="1"/>
      <p:bldP spid="60" grpId="0" animBg="1"/>
      <p:bldP spid="61" grpId="0" animBg="1"/>
      <p:bldP spid="64" grpId="0" animBg="1"/>
      <p:bldP spid="65"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63104"/>
            <a:ext cx="9144000" cy="1143000"/>
          </a:xfrm>
        </p:spPr>
        <p:txBody>
          <a:bodyPr>
            <a:normAutofit fontScale="90000"/>
          </a:bodyPr>
          <a:lstStyle/>
          <a:p>
            <a:r>
              <a:rPr lang="en-US" dirty="0" smtClean="0"/>
              <a:t>Entity-based Parallel Meta-blocking</a:t>
            </a:r>
            <a:br>
              <a:rPr lang="en-US" dirty="0" smtClean="0"/>
            </a:br>
            <a:r>
              <a:rPr lang="en-US" sz="3600" dirty="0" smtClean="0"/>
              <a:t>Cardinality Node Pruning (CNP)</a:t>
            </a:r>
            <a:endParaRPr lang="el-GR" sz="3600"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Θέση αριθμού διαφάνειας 4"/>
          <p:cNvSpPr>
            <a:spLocks noGrp="1"/>
          </p:cNvSpPr>
          <p:nvPr>
            <p:ph type="sldNum" sz="quarter" idx="12"/>
          </p:nvPr>
        </p:nvSpPr>
        <p:spPr/>
        <p:txBody>
          <a:bodyPr/>
          <a:lstStyle/>
          <a:p>
            <a:fld id="{7E46E34C-DF4F-43C8-9B01-5546C481D7C1}" type="slidenum">
              <a:rPr lang="el-GR" smtClean="0"/>
              <a:t>217</a:t>
            </a:fld>
            <a:endParaRPr lang="el-GR"/>
          </a:p>
        </p:txBody>
      </p:sp>
      <p:sp>
        <p:nvSpPr>
          <p:cNvPr id="6" name="Ορθογώνιο 30"/>
          <p:cNvSpPr/>
          <p:nvPr/>
        </p:nvSpPr>
        <p:spPr>
          <a:xfrm>
            <a:off x="-20959" y="1643904"/>
            <a:ext cx="4232919" cy="215472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noFill/>
            </a:endParaRPr>
          </a:p>
        </p:txBody>
      </p:sp>
      <mc:AlternateContent xmlns:mc="http://schemas.openxmlformats.org/markup-compatibility/2006" xmlns:a14="http://schemas.microsoft.com/office/drawing/2010/main">
        <mc:Choice Requires="a14">
          <p:sp>
            <p:nvSpPr>
              <p:cNvPr id="7" name="TextBox 6"/>
              <p:cNvSpPr txBox="1"/>
              <p:nvPr/>
            </p:nvSpPr>
            <p:spPr>
              <a:xfrm>
                <a:off x="0" y="1628800"/>
                <a:ext cx="4211960" cy="2169825"/>
              </a:xfrm>
              <a:prstGeom prst="rect">
                <a:avLst/>
              </a:prstGeom>
              <a:noFill/>
            </p:spPr>
            <p:txBody>
              <a:bodyPr wrap="square" rtlCol="0">
                <a:spAutoFit/>
              </a:bodyPr>
              <a:lstStyle/>
              <a:p>
                <a:pPr lvl="0">
                  <a:buSzPct val="25000"/>
                </a:pPr>
                <a:r>
                  <a:rPr lang="en-US" sz="1500" dirty="0" smtClean="0">
                    <a:solidFill>
                      <a:schemeClr val="dk1"/>
                    </a:solidFill>
                    <a:ea typeface="Calibri"/>
                    <a:cs typeface="Calibri"/>
                    <a:sym typeface="Calibri"/>
                  </a:rPr>
                  <a:t>1: </a:t>
                </a:r>
                <a:r>
                  <a:rPr lang="en-US" sz="1500" b="1" dirty="0">
                    <a:solidFill>
                      <a:schemeClr val="dk1"/>
                    </a:solidFill>
                    <a:ea typeface="Calibri"/>
                    <a:cs typeface="Calibri"/>
                    <a:sym typeface="Calibri"/>
                  </a:rPr>
                  <a:t>Input </a:t>
                </a:r>
              </a:p>
              <a:p>
                <a:pPr indent="444500">
                  <a:buSzPct val="25000"/>
                </a:pPr>
                <a:r>
                  <a:rPr lang="en-US" sz="1500" dirty="0">
                    <a:solidFill>
                      <a:schemeClr val="dk1"/>
                    </a:solidFill>
                    <a:ea typeface="Calibri"/>
                    <a:cs typeface="Calibri"/>
                    <a:sym typeface="Calibri"/>
                  </a:rPr>
                  <a:t>Key: id of block </a:t>
                </a:r>
                <a:r>
                  <a:rPr lang="en-US" sz="1500" dirty="0" err="1">
                    <a:solidFill>
                      <a:schemeClr val="dk1"/>
                    </a:solidFill>
                    <a:ea typeface="Calibri"/>
                    <a:cs typeface="Calibri"/>
                    <a:sym typeface="Calibri"/>
                  </a:rPr>
                  <a:t>b</a:t>
                </a:r>
                <a:r>
                  <a:rPr lang="en-US" sz="1500" baseline="-25000" dirty="0" err="1">
                    <a:solidFill>
                      <a:schemeClr val="dk1"/>
                    </a:solidFill>
                    <a:ea typeface="Calibri"/>
                    <a:cs typeface="Calibri"/>
                    <a:sym typeface="Calibri"/>
                  </a:rPr>
                  <a:t>k</a:t>
                </a:r>
                <a:r>
                  <a:rPr lang="en-US" sz="1500" baseline="-25000" dirty="0">
                    <a:solidFill>
                      <a:schemeClr val="dk1"/>
                    </a:solidFill>
                    <a:ea typeface="Calibri"/>
                    <a:cs typeface="Calibri"/>
                    <a:sym typeface="Calibri"/>
                  </a:rPr>
                  <a:t>, </a:t>
                </a:r>
                <a14:m>
                  <m:oMath xmlns:m="http://schemas.openxmlformats.org/officeDocument/2006/math">
                    <m:r>
                      <a:rPr lang="en-US" sz="1500" i="1" dirty="0">
                        <a:solidFill>
                          <a:schemeClr val="dk1"/>
                        </a:solidFill>
                        <a:latin typeface="Cambria Math"/>
                        <a:ea typeface="Calibri"/>
                        <a:cs typeface="Calibri"/>
                        <a:sym typeface="Calibri"/>
                      </a:rPr>
                      <m:t>𝑘</m:t>
                    </m:r>
                  </m:oMath>
                </a14:m>
                <a:endParaRPr lang="en-US" sz="1500" i="1" dirty="0">
                  <a:solidFill>
                    <a:schemeClr val="dk1"/>
                  </a:solidFill>
                  <a:ea typeface="Calibri"/>
                  <a:cs typeface="Calibri"/>
                  <a:sym typeface="Calibri"/>
                </a:endParaRPr>
              </a:p>
              <a:p>
                <a:pPr indent="444500">
                  <a:buSzPct val="25000"/>
                </a:pPr>
                <a:r>
                  <a:rPr lang="en-US" sz="1500" dirty="0">
                    <a:solidFill>
                      <a:schemeClr val="dk1"/>
                    </a:solidFill>
                    <a:ea typeface="Calibri"/>
                    <a:cs typeface="Calibri"/>
                    <a:sym typeface="Calibri"/>
                  </a:rPr>
                  <a:t>Value: list of </a:t>
                </a:r>
                <a:r>
                  <a:rPr lang="en-US" sz="1500" dirty="0" smtClean="0">
                    <a:solidFill>
                      <a:schemeClr val="dk1"/>
                    </a:solidFill>
                    <a:ea typeface="Calibri"/>
                    <a:cs typeface="Calibri"/>
                    <a:sym typeface="Calibri"/>
                  </a:rPr>
                  <a:t>entity ids, </a:t>
                </a:r>
                <a14:m>
                  <m:oMath xmlns:m="http://schemas.openxmlformats.org/officeDocument/2006/math">
                    <m:sSub>
                      <m:sSubPr>
                        <m:ctrlPr>
                          <a:rPr lang="en-US" sz="1500" i="1">
                            <a:solidFill>
                              <a:schemeClr val="dk1"/>
                            </a:solidFill>
                            <a:latin typeface="Cambria Math"/>
                            <a:sym typeface="Calibri"/>
                          </a:rPr>
                        </m:ctrlPr>
                      </m:sSubPr>
                      <m:e>
                        <m:r>
                          <a:rPr lang="en-US" sz="1500" i="1">
                            <a:solidFill>
                              <a:schemeClr val="dk1"/>
                            </a:solidFill>
                            <a:latin typeface="Cambria Math"/>
                            <a:sym typeface="Calibri"/>
                          </a:rPr>
                          <m:t>𝑏</m:t>
                        </m:r>
                      </m:e>
                      <m:sub>
                        <m:r>
                          <a:rPr lang="en-US" sz="1500" i="1">
                            <a:solidFill>
                              <a:schemeClr val="dk1"/>
                            </a:solidFill>
                            <a:latin typeface="Cambria Math"/>
                            <a:sym typeface="Calibri"/>
                          </a:rPr>
                          <m:t>𝑘</m:t>
                        </m:r>
                      </m:sub>
                    </m:sSub>
                    <m:r>
                      <a:rPr lang="en-US" sz="1500" i="1">
                        <a:solidFill>
                          <a:schemeClr val="dk1"/>
                        </a:solidFill>
                        <a:latin typeface="Cambria Math"/>
                        <a:sym typeface="Calibri"/>
                      </a:rPr>
                      <m:t>={</m:t>
                    </m:r>
                    <m:r>
                      <a:rPr lang="en-US" sz="1500" i="1">
                        <a:solidFill>
                          <a:schemeClr val="dk1"/>
                        </a:solidFill>
                        <a:latin typeface="Cambria Math"/>
                        <a:sym typeface="Calibri"/>
                      </a:rPr>
                      <m:t>𝑖</m:t>
                    </m:r>
                    <m:r>
                      <a:rPr lang="en-US" sz="1500" i="1">
                        <a:solidFill>
                          <a:schemeClr val="dk1"/>
                        </a:solidFill>
                        <a:latin typeface="Cambria Math"/>
                        <a:sym typeface="Calibri"/>
                      </a:rPr>
                      <m:t>,</m:t>
                    </m:r>
                    <m:r>
                      <a:rPr lang="en-US" sz="1500" i="1">
                        <a:solidFill>
                          <a:schemeClr val="dk1"/>
                        </a:solidFill>
                        <a:latin typeface="Cambria Math"/>
                        <a:sym typeface="Calibri"/>
                      </a:rPr>
                      <m:t>𝑗</m:t>
                    </m:r>
                    <m:r>
                      <a:rPr lang="en-US" sz="1500" i="1">
                        <a:solidFill>
                          <a:schemeClr val="dk1"/>
                        </a:solidFill>
                        <a:latin typeface="Cambria Math"/>
                        <a:sym typeface="Calibri"/>
                      </a:rPr>
                      <m:t>,…,</m:t>
                    </m:r>
                    <m:r>
                      <a:rPr lang="en-US" sz="1500" i="1">
                        <a:solidFill>
                          <a:schemeClr val="dk1"/>
                        </a:solidFill>
                        <a:latin typeface="Cambria Math"/>
                        <a:sym typeface="Calibri"/>
                      </a:rPr>
                      <m:t>𝑚</m:t>
                    </m:r>
                    <m:r>
                      <a:rPr lang="en-US" sz="1500" i="1">
                        <a:solidFill>
                          <a:schemeClr val="dk1"/>
                        </a:solidFill>
                        <a:latin typeface="Cambria Math"/>
                        <a:sym typeface="Calibri"/>
                      </a:rPr>
                      <m:t>}</m:t>
                    </m:r>
                  </m:oMath>
                </a14:m>
                <a:r>
                  <a:rPr lang="en-US" sz="1500" i="1" dirty="0" smtClean="0">
                    <a:solidFill>
                      <a:schemeClr val="dk1"/>
                    </a:solidFill>
                    <a:ea typeface="Calibri"/>
                    <a:cs typeface="Calibri"/>
                    <a:sym typeface="Calibri"/>
                  </a:rPr>
                  <a:t/>
                </a:r>
                <a:br>
                  <a:rPr lang="en-US" sz="1500" i="1" dirty="0" smtClean="0">
                    <a:solidFill>
                      <a:schemeClr val="dk1"/>
                    </a:solidFill>
                    <a:ea typeface="Calibri"/>
                    <a:cs typeface="Calibri"/>
                    <a:sym typeface="Calibri"/>
                  </a:rPr>
                </a:br>
                <a:r>
                  <a:rPr lang="en-US" sz="1500" dirty="0">
                    <a:solidFill>
                      <a:schemeClr val="dk1"/>
                    </a:solidFill>
                    <a:ea typeface="Calibri"/>
                    <a:cs typeface="Calibri"/>
                    <a:sym typeface="Calibri"/>
                  </a:rPr>
                  <a:t>2: </a:t>
                </a:r>
                <a:r>
                  <a:rPr lang="en-US" sz="1500" b="1" dirty="0">
                    <a:solidFill>
                      <a:schemeClr val="dk1"/>
                    </a:solidFill>
                    <a:ea typeface="Calibri"/>
                    <a:cs typeface="Calibri"/>
                    <a:sym typeface="Calibri"/>
                  </a:rPr>
                  <a:t>Output</a:t>
                </a:r>
              </a:p>
              <a:p>
                <a:pPr indent="444500">
                  <a:buSzPct val="25000"/>
                </a:pPr>
                <a:r>
                  <a:rPr lang="en-US" sz="1500" dirty="0">
                    <a:solidFill>
                      <a:schemeClr val="dk1"/>
                    </a:solidFill>
                    <a:ea typeface="Calibri"/>
                    <a:cs typeface="Calibri"/>
                    <a:sym typeface="Calibri"/>
                  </a:rPr>
                  <a:t>Key: </a:t>
                </a:r>
                <a:r>
                  <a:rPr lang="en-US" sz="1500" dirty="0" smtClean="0">
                    <a:solidFill>
                      <a:schemeClr val="dk1"/>
                    </a:solidFill>
                    <a:ea typeface="Calibri"/>
                    <a:cs typeface="Calibri"/>
                    <a:sym typeface="Calibri"/>
                  </a:rPr>
                  <a:t>id of entity </a:t>
                </a:r>
                <a:r>
                  <a:rPr lang="en-US" sz="1500" dirty="0" err="1" smtClean="0">
                    <a:solidFill>
                      <a:schemeClr val="dk1"/>
                    </a:solidFill>
                    <a:ea typeface="Calibri"/>
                    <a:cs typeface="Calibri"/>
                    <a:sym typeface="Calibri"/>
                  </a:rPr>
                  <a:t>e</a:t>
                </a:r>
                <a:r>
                  <a:rPr lang="en-US" sz="1500" baseline="-25000" dirty="0" err="1" smtClean="0">
                    <a:solidFill>
                      <a:schemeClr val="dk1"/>
                    </a:solidFill>
                    <a:ea typeface="Calibri"/>
                    <a:cs typeface="Calibri"/>
                    <a:sym typeface="Calibri"/>
                  </a:rPr>
                  <a:t>i</a:t>
                </a:r>
                <a:r>
                  <a:rPr lang="en-US" sz="1500" dirty="0" smtClean="0">
                    <a:solidFill>
                      <a:schemeClr val="dk1"/>
                    </a:solidFill>
                    <a:ea typeface="Calibri"/>
                    <a:cs typeface="Calibri"/>
                    <a:sym typeface="Calibri"/>
                  </a:rPr>
                  <a:t>, </a:t>
                </a:r>
                <a14:m>
                  <m:oMath xmlns:m="http://schemas.openxmlformats.org/officeDocument/2006/math">
                    <m:r>
                      <a:rPr lang="en-US" sz="1500" b="0" i="1" dirty="0" smtClean="0">
                        <a:solidFill>
                          <a:schemeClr val="dk1"/>
                        </a:solidFill>
                        <a:latin typeface="Cambria Math"/>
                        <a:ea typeface="Calibri"/>
                        <a:cs typeface="Calibri"/>
                        <a:sym typeface="Calibri"/>
                      </a:rPr>
                      <m:t>𝑖</m:t>
                    </m:r>
                  </m:oMath>
                </a14:m>
                <a:endParaRPr lang="en-US" sz="1500" i="1" dirty="0">
                  <a:solidFill>
                    <a:schemeClr val="dk1"/>
                  </a:solidFill>
                  <a:ea typeface="Calibri"/>
                  <a:cs typeface="Calibri"/>
                  <a:sym typeface="Calibri"/>
                </a:endParaRPr>
              </a:p>
              <a:p>
                <a:pPr lvl="0" indent="444500">
                  <a:buSzPct val="25000"/>
                </a:pPr>
                <a:r>
                  <a:rPr lang="en-US" sz="1500" dirty="0" smtClean="0">
                    <a:solidFill>
                      <a:schemeClr val="dk1"/>
                    </a:solidFill>
                    <a:ea typeface="Calibri"/>
                    <a:cs typeface="Calibri"/>
                    <a:sym typeface="Calibri"/>
                  </a:rPr>
                  <a:t>Value: input value</a:t>
                </a:r>
              </a:p>
              <a:p>
                <a:pPr lvl="0">
                  <a:buSzPct val="25000"/>
                </a:pPr>
                <a:r>
                  <a:rPr lang="en-US" sz="1500" dirty="0" smtClean="0">
                    <a:solidFill>
                      <a:schemeClr val="dk1"/>
                    </a:solidFill>
                    <a:ea typeface="Calibri"/>
                    <a:cs typeface="Calibri"/>
                    <a:sym typeface="Calibri"/>
                  </a:rPr>
                  <a:t>3</a:t>
                </a:r>
                <a:r>
                  <a:rPr lang="en-US" sz="1500" dirty="0">
                    <a:solidFill>
                      <a:schemeClr val="dk1"/>
                    </a:solidFill>
                    <a:ea typeface="Calibri"/>
                    <a:cs typeface="Calibri"/>
                    <a:sym typeface="Calibri"/>
                  </a:rPr>
                  <a:t>: </a:t>
                </a:r>
                <a:r>
                  <a:rPr lang="en-US" sz="1500" dirty="0" smtClean="0">
                    <a:solidFill>
                      <a:schemeClr val="dk1"/>
                    </a:solidFill>
                    <a:ea typeface="Calibri"/>
                    <a:cs typeface="Calibri"/>
                    <a:sym typeface="Calibri"/>
                  </a:rPr>
                  <a:t>for each </a:t>
                </a:r>
                <a14:m>
                  <m:oMath xmlns:m="http://schemas.openxmlformats.org/officeDocument/2006/math">
                    <m:r>
                      <a:rPr lang="en-US" sz="1500" b="0" i="1" dirty="0" smtClean="0">
                        <a:solidFill>
                          <a:schemeClr val="dk1"/>
                        </a:solidFill>
                        <a:latin typeface="Cambria Math"/>
                        <a:ea typeface="Cambria Math"/>
                        <a:sym typeface="Calibri"/>
                      </a:rPr>
                      <m:t>𝑗</m:t>
                    </m:r>
                    <m:r>
                      <a:rPr lang="en-US" sz="1500" i="1" dirty="0">
                        <a:solidFill>
                          <a:schemeClr val="dk1"/>
                        </a:solidFill>
                        <a:latin typeface="Cambria Math"/>
                        <a:ea typeface="Cambria Math"/>
                        <a:sym typeface="Calibri"/>
                      </a:rPr>
                      <m:t>∈</m:t>
                    </m:r>
                    <m:sSub>
                      <m:sSubPr>
                        <m:ctrlPr>
                          <a:rPr lang="en-US" sz="1500" i="1">
                            <a:solidFill>
                              <a:schemeClr val="dk1"/>
                            </a:solidFill>
                            <a:latin typeface="Cambria Math"/>
                            <a:sym typeface="Calibri"/>
                          </a:rPr>
                        </m:ctrlPr>
                      </m:sSubPr>
                      <m:e>
                        <m:r>
                          <a:rPr lang="en-US" sz="1500" i="1">
                            <a:solidFill>
                              <a:schemeClr val="dk1"/>
                            </a:solidFill>
                            <a:latin typeface="Cambria Math"/>
                            <a:sym typeface="Calibri"/>
                          </a:rPr>
                          <m:t>𝑏</m:t>
                        </m:r>
                      </m:e>
                      <m:sub>
                        <m:r>
                          <a:rPr lang="en-US" sz="1500" i="1">
                            <a:solidFill>
                              <a:schemeClr val="dk1"/>
                            </a:solidFill>
                            <a:latin typeface="Cambria Math"/>
                            <a:sym typeface="Calibri"/>
                          </a:rPr>
                          <m:t>𝑘</m:t>
                        </m:r>
                      </m:sub>
                    </m:sSub>
                  </m:oMath>
                </a14:m>
                <a:r>
                  <a:rPr lang="en-US" sz="1500" dirty="0" smtClean="0">
                    <a:solidFill>
                      <a:schemeClr val="dk1"/>
                    </a:solidFill>
                    <a:ea typeface="Calibri"/>
                    <a:cs typeface="Calibri"/>
                    <a:sym typeface="Calibri"/>
                  </a:rPr>
                  <a:t> loop </a:t>
                </a:r>
              </a:p>
              <a:p>
                <a:pPr lvl="0">
                  <a:buSzPct val="25000"/>
                </a:pPr>
                <a:r>
                  <a:rPr lang="en-US" sz="1500" dirty="0" smtClean="0">
                    <a:solidFill>
                      <a:schemeClr val="dk1"/>
                    </a:solidFill>
                    <a:ea typeface="Calibri"/>
                    <a:cs typeface="Calibri"/>
                    <a:sym typeface="Calibri"/>
                  </a:rPr>
                  <a:t>4:	emit ( </a:t>
                </a:r>
                <a14:m>
                  <m:oMath xmlns:m="http://schemas.openxmlformats.org/officeDocument/2006/math">
                    <m:r>
                      <a:rPr lang="en-US" sz="1500" b="0" i="1" smtClean="0">
                        <a:solidFill>
                          <a:schemeClr val="dk1"/>
                        </a:solidFill>
                        <a:latin typeface="Cambria Math"/>
                        <a:sym typeface="Calibri"/>
                      </a:rPr>
                      <m:t>𝑗</m:t>
                    </m:r>
                    <m:r>
                      <a:rPr lang="en-US" sz="1500" i="1">
                        <a:solidFill>
                          <a:schemeClr val="dk1"/>
                        </a:solidFill>
                        <a:latin typeface="Cambria Math"/>
                        <a:sym typeface="Calibri"/>
                      </a:rPr>
                      <m:t> </m:t>
                    </m:r>
                  </m:oMath>
                </a14:m>
                <a:r>
                  <a:rPr lang="en-US" sz="1500" dirty="0">
                    <a:solidFill>
                      <a:schemeClr val="dk1"/>
                    </a:solidFill>
                    <a:ea typeface="Calibri"/>
                    <a:cs typeface="Calibri"/>
                    <a:sym typeface="Calibri"/>
                  </a:rPr>
                  <a:t>,</a:t>
                </a:r>
                <a:r>
                  <a:rPr lang="en-US" sz="1500" dirty="0" smtClean="0">
                    <a:solidFill>
                      <a:schemeClr val="dk1"/>
                    </a:solidFill>
                    <a:ea typeface="Calibri"/>
                    <a:cs typeface="Calibri"/>
                    <a:sym typeface="Calibri"/>
                  </a:rPr>
                  <a:t> </a:t>
                </a:r>
                <a14:m>
                  <m:oMath xmlns:m="http://schemas.openxmlformats.org/officeDocument/2006/math">
                    <m:r>
                      <a:rPr lang="en-US" sz="1500" b="0" i="0" smtClean="0">
                        <a:solidFill>
                          <a:schemeClr val="dk1"/>
                        </a:solidFill>
                        <a:latin typeface="Cambria Math"/>
                        <a:sym typeface="Calibri"/>
                      </a:rPr>
                      <m:t> </m:t>
                    </m:r>
                    <m:sSub>
                      <m:sSubPr>
                        <m:ctrlPr>
                          <a:rPr lang="en-US" sz="1500" i="1" smtClean="0">
                            <a:solidFill>
                              <a:srgbClr val="C00000"/>
                            </a:solidFill>
                            <a:latin typeface="Cambria Math"/>
                            <a:sym typeface="Calibri"/>
                          </a:rPr>
                        </m:ctrlPr>
                      </m:sSubPr>
                      <m:e>
                        <m:r>
                          <a:rPr lang="en-US" sz="1500" i="1">
                            <a:solidFill>
                              <a:srgbClr val="C00000"/>
                            </a:solidFill>
                            <a:latin typeface="Cambria Math"/>
                            <a:sym typeface="Calibri"/>
                          </a:rPr>
                          <m:t>𝑏</m:t>
                        </m:r>
                      </m:e>
                      <m:sub>
                        <m:r>
                          <a:rPr lang="en-US" sz="1500" i="1">
                            <a:solidFill>
                              <a:srgbClr val="C00000"/>
                            </a:solidFill>
                            <a:latin typeface="Cambria Math"/>
                            <a:sym typeface="Calibri"/>
                          </a:rPr>
                          <m:t>𝑘</m:t>
                        </m:r>
                      </m:sub>
                    </m:sSub>
                  </m:oMath>
                </a14:m>
                <a:r>
                  <a:rPr lang="en-US" sz="1500" dirty="0" smtClean="0"/>
                  <a:t> );</a:t>
                </a:r>
              </a:p>
              <a:p>
                <a:pPr lvl="0">
                  <a:buSzPct val="25000"/>
                </a:pPr>
                <a:r>
                  <a:rPr lang="en-US" sz="1500" dirty="0" smtClean="0"/>
                  <a:t>5: end loop</a:t>
                </a:r>
              </a:p>
            </p:txBody>
          </p:sp>
        </mc:Choice>
        <mc:Fallback xmlns="">
          <p:sp>
            <p:nvSpPr>
              <p:cNvPr id="7" name="TextBox 6"/>
              <p:cNvSpPr txBox="1">
                <a:spLocks noRot="1" noChangeAspect="1" noMove="1" noResize="1" noEditPoints="1" noAdjustHandles="1" noChangeArrowheads="1" noChangeShapeType="1" noTextEdit="1"/>
              </p:cNvSpPr>
              <p:nvPr/>
            </p:nvSpPr>
            <p:spPr>
              <a:xfrm>
                <a:off x="0" y="1628800"/>
                <a:ext cx="4211960" cy="2169825"/>
              </a:xfrm>
              <a:prstGeom prst="rect">
                <a:avLst/>
              </a:prstGeom>
              <a:blipFill rotWithShape="0">
                <a:blip r:embed="rId2"/>
                <a:stretch>
                  <a:fillRect l="-579" t="-562" b="-2247"/>
                </a:stretch>
              </a:blipFill>
            </p:spPr>
            <p:txBody>
              <a:bodyPr/>
              <a:lstStyle/>
              <a:p>
                <a:r>
                  <a:rPr lang="el-GR">
                    <a:noFill/>
                  </a:rPr>
                  <a:t> </a:t>
                </a:r>
              </a:p>
            </p:txBody>
          </p:sp>
        </mc:Fallback>
      </mc:AlternateContent>
      <p:sp>
        <p:nvSpPr>
          <p:cNvPr id="8" name="Shape 289"/>
          <p:cNvSpPr/>
          <p:nvPr/>
        </p:nvSpPr>
        <p:spPr>
          <a:xfrm>
            <a:off x="-20959" y="1196752"/>
            <a:ext cx="4232919" cy="328872"/>
          </a:xfrm>
          <a:prstGeom prst="rect">
            <a:avLst/>
          </a:prstGeom>
          <a:solidFill>
            <a:schemeClr val="bg1">
              <a:lumMod val="85000"/>
            </a:schemeClr>
          </a:solidFill>
          <a:ln w="25400" cap="flat">
            <a:solidFill>
              <a:schemeClr val="tx1"/>
            </a:solidFill>
            <a:prstDash val="solid"/>
            <a:round/>
            <a:headEnd type="none" w="med" len="med"/>
            <a:tailEnd type="none" w="med" len="med"/>
          </a:ln>
        </p:spPr>
        <p:txBody>
          <a:bodyPr lIns="97633" tIns="48803" rIns="97633" bIns="48803" anchor="ctr" anchorCtr="0">
            <a:noAutofit/>
          </a:bodyPr>
          <a:lstStyle/>
          <a:p>
            <a:pPr lvl="0" algn="ctr">
              <a:buSzPct val="25000"/>
            </a:pPr>
            <a:r>
              <a:rPr lang="en-US" sz="1800" b="1" dirty="0">
                <a:ea typeface="Calibri"/>
                <a:cs typeface="Calibri"/>
                <a:sym typeface="Calibri"/>
              </a:rPr>
              <a:t>MAP</a:t>
            </a:r>
            <a:r>
              <a:rPr lang="en-US" sz="1800" b="1" dirty="0">
                <a:solidFill>
                  <a:schemeClr val="lt1"/>
                </a:solidFill>
                <a:ea typeface="Calibri"/>
                <a:cs typeface="Calibri"/>
                <a:sym typeface="Calibri"/>
              </a:rPr>
              <a:t> </a:t>
            </a:r>
            <a:r>
              <a:rPr lang="en-US" sz="1800" b="1" dirty="0">
                <a:ea typeface="Calibri"/>
                <a:cs typeface="Calibri"/>
                <a:sym typeface="Calibri"/>
              </a:rPr>
              <a:t>function</a:t>
            </a:r>
            <a:r>
              <a:rPr lang="en-US" sz="1800" b="1" dirty="0">
                <a:solidFill>
                  <a:schemeClr val="lt1"/>
                </a:solidFill>
                <a:ea typeface="Calibri"/>
                <a:cs typeface="Calibri"/>
                <a:sym typeface="Calibri"/>
              </a:rPr>
              <a:t> </a:t>
            </a:r>
            <a:r>
              <a:rPr lang="en-US" sz="1800" b="1" dirty="0">
                <a:ea typeface="Calibri"/>
                <a:cs typeface="Calibri"/>
                <a:sym typeface="Calibri"/>
              </a:rPr>
              <a:t>pseudo-code</a:t>
            </a:r>
          </a:p>
        </p:txBody>
      </p:sp>
      <p:sp>
        <p:nvSpPr>
          <p:cNvPr id="9" name="Shape 289"/>
          <p:cNvSpPr/>
          <p:nvPr/>
        </p:nvSpPr>
        <p:spPr>
          <a:xfrm>
            <a:off x="4361433" y="1196752"/>
            <a:ext cx="4675062" cy="328872"/>
          </a:xfrm>
          <a:prstGeom prst="rect">
            <a:avLst/>
          </a:prstGeom>
          <a:solidFill>
            <a:schemeClr val="bg1">
              <a:lumMod val="85000"/>
            </a:schemeClr>
          </a:solidFill>
          <a:ln w="25400" cap="flat">
            <a:solidFill>
              <a:schemeClr val="tx1"/>
            </a:solidFill>
            <a:prstDash val="solid"/>
            <a:round/>
            <a:headEnd type="none" w="med" len="med"/>
            <a:tailEnd type="none" w="med" len="med"/>
          </a:ln>
        </p:spPr>
        <p:txBody>
          <a:bodyPr lIns="97633" tIns="48803" rIns="97633" bIns="48803" anchor="ctr" anchorCtr="0">
            <a:noAutofit/>
          </a:bodyPr>
          <a:lstStyle/>
          <a:p>
            <a:pPr lvl="0" algn="ctr">
              <a:buSzPct val="25000"/>
            </a:pPr>
            <a:r>
              <a:rPr lang="en-US" sz="1800" b="1" dirty="0">
                <a:ea typeface="Calibri"/>
                <a:cs typeface="Calibri"/>
                <a:sym typeface="Calibri"/>
              </a:rPr>
              <a:t>REDUCE</a:t>
            </a:r>
            <a:r>
              <a:rPr lang="en-US" sz="1800" b="1" dirty="0">
                <a:solidFill>
                  <a:schemeClr val="lt1"/>
                </a:solidFill>
                <a:ea typeface="Calibri"/>
                <a:cs typeface="Calibri"/>
                <a:sym typeface="Calibri"/>
              </a:rPr>
              <a:t> </a:t>
            </a:r>
            <a:r>
              <a:rPr lang="en-US" sz="1800" b="1" dirty="0">
                <a:ea typeface="Calibri"/>
                <a:cs typeface="Calibri"/>
                <a:sym typeface="Calibri"/>
              </a:rPr>
              <a:t>function</a:t>
            </a:r>
            <a:r>
              <a:rPr lang="en-US" sz="1800" b="1" dirty="0">
                <a:solidFill>
                  <a:schemeClr val="lt1"/>
                </a:solidFill>
                <a:ea typeface="Calibri"/>
                <a:cs typeface="Calibri"/>
                <a:sym typeface="Calibri"/>
              </a:rPr>
              <a:t> </a:t>
            </a:r>
            <a:r>
              <a:rPr lang="en-US" sz="1800" b="1" dirty="0">
                <a:ea typeface="Calibri"/>
                <a:cs typeface="Calibri"/>
                <a:sym typeface="Calibri"/>
              </a:rPr>
              <a:t>pseudo-code</a:t>
            </a:r>
          </a:p>
        </p:txBody>
      </p:sp>
      <mc:AlternateContent xmlns:mc="http://schemas.openxmlformats.org/markup-compatibility/2006" xmlns:a14="http://schemas.microsoft.com/office/drawing/2010/main">
        <mc:Choice Requires="a14">
          <p:sp>
            <p:nvSpPr>
              <p:cNvPr id="10" name="Shape 293"/>
              <p:cNvSpPr txBox="1"/>
              <p:nvPr/>
            </p:nvSpPr>
            <p:spPr>
              <a:xfrm>
                <a:off x="4386252" y="1616001"/>
                <a:ext cx="4682625" cy="4909343"/>
              </a:xfrm>
              <a:prstGeom prst="rect">
                <a:avLst/>
              </a:prstGeom>
              <a:noFill/>
              <a:ln>
                <a:noFill/>
              </a:ln>
            </p:spPr>
            <p:txBody>
              <a:bodyPr lIns="97633" tIns="48803" rIns="97633" bIns="48803" anchor="t" anchorCtr="0">
                <a:noAutofit/>
              </a:bodyPr>
              <a:lstStyle/>
              <a:p>
                <a:pPr lvl="0">
                  <a:buSzPct val="25000"/>
                </a:pPr>
                <a:r>
                  <a:rPr lang="en-US" sz="1500" dirty="0" smtClean="0">
                    <a:solidFill>
                      <a:schemeClr val="dk1"/>
                    </a:solidFill>
                    <a:ea typeface="Calibri"/>
                    <a:cs typeface="Calibri"/>
                    <a:sym typeface="Calibri"/>
                  </a:rPr>
                  <a:t> 1: </a:t>
                </a:r>
                <a:r>
                  <a:rPr lang="en-US" sz="1500" b="1" dirty="0">
                    <a:solidFill>
                      <a:schemeClr val="dk1"/>
                    </a:solidFill>
                    <a:ea typeface="Calibri"/>
                    <a:cs typeface="Calibri"/>
                    <a:sym typeface="Calibri"/>
                  </a:rPr>
                  <a:t>Input </a:t>
                </a:r>
              </a:p>
              <a:p>
                <a:pPr indent="474682">
                  <a:buSzPct val="25000"/>
                </a:pPr>
                <a:r>
                  <a:rPr lang="en-US" sz="1500" dirty="0">
                    <a:solidFill>
                      <a:schemeClr val="dk1"/>
                    </a:solidFill>
                    <a:ea typeface="Calibri"/>
                    <a:cs typeface="Calibri"/>
                    <a:sym typeface="Calibri"/>
                  </a:rPr>
                  <a:t>Key: id of entity </a:t>
                </a:r>
                <a:r>
                  <a:rPr lang="en-US" sz="1500" dirty="0" err="1">
                    <a:solidFill>
                      <a:schemeClr val="dk1"/>
                    </a:solidFill>
                    <a:ea typeface="Calibri"/>
                    <a:cs typeface="Calibri"/>
                    <a:sym typeface="Calibri"/>
                  </a:rPr>
                  <a:t>e</a:t>
                </a:r>
                <a:r>
                  <a:rPr lang="en-US" sz="1500" baseline="-25000" dirty="0" err="1">
                    <a:solidFill>
                      <a:schemeClr val="dk1"/>
                    </a:solidFill>
                    <a:ea typeface="Calibri"/>
                    <a:cs typeface="Calibri"/>
                    <a:sym typeface="Calibri"/>
                  </a:rPr>
                  <a:t>i</a:t>
                </a:r>
                <a:r>
                  <a:rPr lang="en-US" sz="1500" dirty="0">
                    <a:solidFill>
                      <a:schemeClr val="dk1"/>
                    </a:solidFill>
                    <a:ea typeface="Calibri"/>
                    <a:cs typeface="Calibri"/>
                    <a:sym typeface="Calibri"/>
                  </a:rPr>
                  <a:t>, </a:t>
                </a:r>
                <a14:m>
                  <m:oMath xmlns:m="http://schemas.openxmlformats.org/officeDocument/2006/math">
                    <m:r>
                      <a:rPr lang="en-US" sz="1500" i="1" dirty="0">
                        <a:solidFill>
                          <a:schemeClr val="dk1"/>
                        </a:solidFill>
                        <a:latin typeface="Cambria Math"/>
                        <a:ea typeface="Calibri"/>
                        <a:cs typeface="Calibri"/>
                        <a:sym typeface="Calibri"/>
                      </a:rPr>
                      <m:t>𝑖</m:t>
                    </m:r>
                  </m:oMath>
                </a14:m>
                <a:endParaRPr lang="en-US" sz="1500" i="1" dirty="0">
                  <a:solidFill>
                    <a:schemeClr val="dk1"/>
                  </a:solidFill>
                  <a:ea typeface="Calibri"/>
                  <a:cs typeface="Calibri"/>
                  <a:sym typeface="Calibri"/>
                </a:endParaRPr>
              </a:p>
              <a:p>
                <a:pPr indent="474682">
                  <a:buSzPct val="25000"/>
                </a:pPr>
                <a:r>
                  <a:rPr lang="en-US" sz="1500" dirty="0" smtClean="0">
                    <a:solidFill>
                      <a:schemeClr val="dk1"/>
                    </a:solidFill>
                    <a:ea typeface="Calibri"/>
                    <a:cs typeface="Calibri"/>
                    <a:sym typeface="Calibri"/>
                  </a:rPr>
                  <a:t>Value</a:t>
                </a:r>
                <a:r>
                  <a:rPr lang="en-US" sz="1500" dirty="0">
                    <a:solidFill>
                      <a:schemeClr val="dk1"/>
                    </a:solidFill>
                    <a:ea typeface="Calibri"/>
                    <a:cs typeface="Calibri"/>
                    <a:sym typeface="Calibri"/>
                  </a:rPr>
                  <a:t>: co-occurrence bag,</a:t>
                </a:r>
                <a14:m>
                  <m:oMath xmlns:m="http://schemas.openxmlformats.org/officeDocument/2006/math">
                    <m:r>
                      <a:rPr lang="en-US" sz="1500" b="0" i="0" dirty="0" smtClean="0">
                        <a:solidFill>
                          <a:schemeClr val="dk1"/>
                        </a:solidFill>
                        <a:latin typeface="Cambria Math"/>
                        <a:ea typeface="Calibri"/>
                        <a:cs typeface="Calibri"/>
                        <a:sym typeface="Calibri"/>
                      </a:rPr>
                      <m:t>   </m:t>
                    </m:r>
                    <m:r>
                      <a:rPr lang="el-GR" sz="1500" i="1" dirty="0">
                        <a:solidFill>
                          <a:schemeClr val="dk1"/>
                        </a:solidFill>
                        <a:latin typeface="Cambria Math"/>
                        <a:ea typeface="Calibri"/>
                        <a:cs typeface="Calibri"/>
                        <a:sym typeface="Calibri"/>
                      </a:rPr>
                      <m:t>𝛽</m:t>
                    </m:r>
                    <m:r>
                      <a:rPr lang="en-US" sz="1500" i="1" baseline="-25000" dirty="0">
                        <a:solidFill>
                          <a:schemeClr val="dk1"/>
                        </a:solidFill>
                        <a:latin typeface="Cambria Math"/>
                        <a:ea typeface="Calibri"/>
                        <a:cs typeface="Calibri"/>
                        <a:sym typeface="Calibri"/>
                      </a:rPr>
                      <m:t>𝑖</m:t>
                    </m:r>
                  </m:oMath>
                </a14:m>
                <a:r>
                  <a:rPr lang="en-US" sz="1500" i="1" dirty="0">
                    <a:solidFill>
                      <a:schemeClr val="dk1"/>
                    </a:solidFill>
                    <a:ea typeface="Calibri"/>
                    <a:cs typeface="Calibri"/>
                    <a:sym typeface="Calibri"/>
                  </a:rPr>
                  <a:t/>
                </a:r>
                <a:br>
                  <a:rPr lang="en-US" sz="1500" i="1" dirty="0">
                    <a:solidFill>
                      <a:schemeClr val="dk1"/>
                    </a:solidFill>
                    <a:ea typeface="Calibri"/>
                    <a:cs typeface="Calibri"/>
                    <a:sym typeface="Calibri"/>
                  </a:rPr>
                </a:br>
                <a:r>
                  <a:rPr lang="en-US" sz="1500" i="1" dirty="0" smtClean="0">
                    <a:solidFill>
                      <a:schemeClr val="dk1"/>
                    </a:solidFill>
                    <a:ea typeface="Calibri"/>
                    <a:cs typeface="Calibri"/>
                    <a:sym typeface="Calibri"/>
                  </a:rPr>
                  <a:t> </a:t>
                </a:r>
                <a:r>
                  <a:rPr lang="en-US" sz="1500" dirty="0" smtClean="0">
                    <a:solidFill>
                      <a:schemeClr val="dk1"/>
                    </a:solidFill>
                    <a:ea typeface="Calibri"/>
                    <a:cs typeface="Calibri"/>
                    <a:sym typeface="Calibri"/>
                  </a:rPr>
                  <a:t>2</a:t>
                </a:r>
                <a:r>
                  <a:rPr lang="en-US" sz="1500" dirty="0">
                    <a:solidFill>
                      <a:schemeClr val="dk1"/>
                    </a:solidFill>
                    <a:ea typeface="Calibri"/>
                    <a:cs typeface="Calibri"/>
                    <a:sym typeface="Calibri"/>
                  </a:rPr>
                  <a:t>: </a:t>
                </a:r>
                <a:r>
                  <a:rPr lang="en-US" sz="1500" b="1" dirty="0" smtClean="0">
                    <a:solidFill>
                      <a:schemeClr val="dk1"/>
                    </a:solidFill>
                    <a:ea typeface="Calibri"/>
                    <a:cs typeface="Calibri"/>
                    <a:sym typeface="Calibri"/>
                  </a:rPr>
                  <a:t>Output</a:t>
                </a:r>
              </a:p>
              <a:p>
                <a:pPr indent="474682">
                  <a:buSzPct val="25000"/>
                </a:pPr>
                <a:r>
                  <a:rPr lang="en-US" sz="1500" dirty="0" smtClean="0">
                    <a:solidFill>
                      <a:schemeClr val="dk1"/>
                    </a:solidFill>
                    <a:ea typeface="Calibri"/>
                    <a:cs typeface="Calibri"/>
                    <a:sym typeface="Calibri"/>
                  </a:rPr>
                  <a:t>Key</a:t>
                </a:r>
                <a:r>
                  <a:rPr lang="en-US" sz="1500" dirty="0">
                    <a:solidFill>
                      <a:schemeClr val="dk1"/>
                    </a:solidFill>
                    <a:ea typeface="Calibri"/>
                    <a:cs typeface="Calibri"/>
                    <a:sym typeface="Calibri"/>
                  </a:rPr>
                  <a:t>: entity ids of retained edge </a:t>
                </a:r>
                <a:r>
                  <a:rPr lang="en-US" sz="1500" dirty="0" smtClean="0">
                    <a:solidFill>
                      <a:schemeClr val="dk1"/>
                    </a:solidFill>
                    <a:ea typeface="Calibri"/>
                    <a:cs typeface="Calibri"/>
                    <a:sym typeface="Calibri"/>
                  </a:rPr>
                  <a:t>&lt;</a:t>
                </a:r>
                <a:r>
                  <a:rPr lang="en-US" sz="1500" dirty="0" err="1" smtClean="0">
                    <a:solidFill>
                      <a:schemeClr val="dk1"/>
                    </a:solidFill>
                    <a:ea typeface="Calibri"/>
                    <a:cs typeface="Calibri"/>
                    <a:sym typeface="Calibri"/>
                  </a:rPr>
                  <a:t>n</a:t>
                </a:r>
                <a:r>
                  <a:rPr lang="en-US" sz="1500" baseline="-25000" dirty="0" err="1" smtClean="0">
                    <a:solidFill>
                      <a:schemeClr val="dk1"/>
                    </a:solidFill>
                    <a:ea typeface="Calibri"/>
                    <a:cs typeface="Calibri"/>
                    <a:sym typeface="Calibri"/>
                  </a:rPr>
                  <a:t>i</a:t>
                </a:r>
                <a:r>
                  <a:rPr lang="en-US" sz="1500" dirty="0" err="1" smtClean="0">
                    <a:solidFill>
                      <a:schemeClr val="dk1"/>
                    </a:solidFill>
                    <a:ea typeface="Calibri"/>
                    <a:cs typeface="Calibri"/>
                    <a:sym typeface="Calibri"/>
                  </a:rPr>
                  <a:t>,n</a:t>
                </a:r>
                <a:r>
                  <a:rPr lang="en-US" sz="1500" baseline="-25000" dirty="0" err="1" smtClean="0">
                    <a:solidFill>
                      <a:schemeClr val="dk1"/>
                    </a:solidFill>
                    <a:ea typeface="Calibri"/>
                    <a:cs typeface="Calibri"/>
                    <a:sym typeface="Calibri"/>
                  </a:rPr>
                  <a:t>j</a:t>
                </a:r>
                <a:r>
                  <a:rPr lang="en-US" sz="1500" dirty="0">
                    <a:solidFill>
                      <a:schemeClr val="dk1"/>
                    </a:solidFill>
                    <a:ea typeface="Calibri"/>
                    <a:cs typeface="Calibri"/>
                    <a:sym typeface="Calibri"/>
                  </a:rPr>
                  <a:t>&gt;, </a:t>
                </a:r>
                <a14:m>
                  <m:oMath xmlns:m="http://schemas.openxmlformats.org/officeDocument/2006/math">
                    <m:r>
                      <a:rPr lang="en-US" sz="1500" i="1" dirty="0">
                        <a:solidFill>
                          <a:schemeClr val="dk1"/>
                        </a:solidFill>
                        <a:latin typeface="Cambria Math"/>
                        <a:ea typeface="Calibri"/>
                        <a:cs typeface="Calibri"/>
                        <a:sym typeface="Calibri"/>
                      </a:rPr>
                      <m:t>𝑖</m:t>
                    </m:r>
                    <m:r>
                      <a:rPr lang="en-US" sz="1500" i="1" dirty="0">
                        <a:solidFill>
                          <a:schemeClr val="dk1"/>
                        </a:solidFill>
                        <a:latin typeface="Cambria Math"/>
                        <a:ea typeface="Calibri"/>
                        <a:cs typeface="Calibri"/>
                        <a:sym typeface="Calibri"/>
                      </a:rPr>
                      <m:t>.</m:t>
                    </m:r>
                    <m:r>
                      <a:rPr lang="en-US" sz="1500" i="1" dirty="0">
                        <a:solidFill>
                          <a:schemeClr val="dk1"/>
                        </a:solidFill>
                        <a:latin typeface="Cambria Math"/>
                        <a:ea typeface="Calibri"/>
                        <a:cs typeface="Calibri"/>
                        <a:sym typeface="Calibri"/>
                      </a:rPr>
                      <m:t>𝑗</m:t>
                    </m:r>
                  </m:oMath>
                </a14:m>
                <a:endParaRPr lang="en-US" sz="1500" i="1" dirty="0">
                  <a:solidFill>
                    <a:schemeClr val="dk1"/>
                  </a:solidFill>
                  <a:ea typeface="Calibri"/>
                  <a:cs typeface="Calibri"/>
                  <a:sym typeface="Calibri"/>
                </a:endParaRPr>
              </a:p>
              <a:p>
                <a:pPr indent="474682">
                  <a:buSzPct val="25000"/>
                </a:pPr>
                <a:r>
                  <a:rPr lang="en-US" sz="1500" dirty="0">
                    <a:solidFill>
                      <a:schemeClr val="dk1"/>
                    </a:solidFill>
                    <a:ea typeface="Calibri"/>
                    <a:cs typeface="Calibri"/>
                    <a:sym typeface="Calibri"/>
                  </a:rPr>
                  <a:t>Value: total weight of </a:t>
                </a:r>
                <a:r>
                  <a:rPr lang="en-US" sz="1500" dirty="0" smtClean="0">
                    <a:solidFill>
                      <a:schemeClr val="dk1"/>
                    </a:solidFill>
                    <a:ea typeface="Calibri"/>
                    <a:cs typeface="Calibri"/>
                    <a:sym typeface="Calibri"/>
                  </a:rPr>
                  <a:t>&lt;</a:t>
                </a:r>
                <a:r>
                  <a:rPr lang="en-US" sz="1500" dirty="0" err="1" smtClean="0">
                    <a:solidFill>
                      <a:schemeClr val="dk1"/>
                    </a:solidFill>
                    <a:ea typeface="Calibri"/>
                    <a:cs typeface="Calibri"/>
                    <a:sym typeface="Calibri"/>
                  </a:rPr>
                  <a:t>n</a:t>
                </a:r>
                <a:r>
                  <a:rPr lang="en-US" sz="1500" baseline="-25000" dirty="0" err="1" smtClean="0">
                    <a:solidFill>
                      <a:schemeClr val="dk1"/>
                    </a:solidFill>
                    <a:ea typeface="Calibri"/>
                    <a:cs typeface="Calibri"/>
                    <a:sym typeface="Calibri"/>
                  </a:rPr>
                  <a:t>i</a:t>
                </a:r>
                <a:r>
                  <a:rPr lang="en-US" sz="1500" dirty="0" err="1" smtClean="0">
                    <a:solidFill>
                      <a:schemeClr val="dk1"/>
                    </a:solidFill>
                    <a:ea typeface="Calibri"/>
                    <a:cs typeface="Calibri"/>
                    <a:sym typeface="Calibri"/>
                  </a:rPr>
                  <a:t>,n</a:t>
                </a:r>
                <a:r>
                  <a:rPr lang="en-US" sz="1500" baseline="-25000" dirty="0" err="1" smtClean="0">
                    <a:solidFill>
                      <a:schemeClr val="dk1"/>
                    </a:solidFill>
                    <a:ea typeface="Calibri"/>
                    <a:cs typeface="Calibri"/>
                    <a:sym typeface="Calibri"/>
                  </a:rPr>
                  <a:t>j</a:t>
                </a:r>
                <a:r>
                  <a:rPr lang="en-US" sz="1500" dirty="0">
                    <a:solidFill>
                      <a:schemeClr val="dk1"/>
                    </a:solidFill>
                    <a:ea typeface="Calibri"/>
                    <a:cs typeface="Calibri"/>
                    <a:sym typeface="Calibri"/>
                  </a:rPr>
                  <a:t>&gt;,</a:t>
                </a:r>
                <a14:m>
                  <m:oMath xmlns:m="http://schemas.openxmlformats.org/officeDocument/2006/math">
                    <m:r>
                      <a:rPr lang="en-US" sz="1500" dirty="0">
                        <a:latin typeface="Cambria Math"/>
                      </a:rPr>
                      <m:t>   </m:t>
                    </m:r>
                    <m:r>
                      <a:rPr lang="en-US" sz="1500" i="1" dirty="0">
                        <a:latin typeface="Cambria Math"/>
                      </a:rPr>
                      <m:t>𝑤</m:t>
                    </m:r>
                    <m:r>
                      <a:rPr lang="en-US" sz="1500" i="1" baseline="-25000" dirty="0">
                        <a:latin typeface="Cambria Math"/>
                      </a:rPr>
                      <m:t>𝑖𝑗</m:t>
                    </m:r>
                    <m:r>
                      <a:rPr lang="en-US" sz="1500" i="1" baseline="-25000" dirty="0">
                        <a:latin typeface="Cambria Math"/>
                      </a:rPr>
                      <m:t> </m:t>
                    </m:r>
                  </m:oMath>
                </a14:m>
                <a:endParaRPr lang="en-US" sz="1500" dirty="0" smtClean="0">
                  <a:solidFill>
                    <a:schemeClr val="dk1"/>
                  </a:solidFill>
                  <a:ea typeface="Calibri"/>
                  <a:cs typeface="Calibri"/>
                  <a:sym typeface="Calibri"/>
                </a:endParaRPr>
              </a:p>
              <a:p>
                <a:pPr>
                  <a:buSzPct val="25000"/>
                </a:pPr>
                <a:r>
                  <a:rPr lang="en-US" sz="1500" dirty="0" smtClean="0">
                    <a:solidFill>
                      <a:schemeClr val="dk1"/>
                    </a:solidFill>
                    <a:ea typeface="Calibri"/>
                    <a:cs typeface="Calibri"/>
                    <a:sym typeface="Calibri"/>
                  </a:rPr>
                  <a:t> 3: frequencies[] ← {}; </a:t>
                </a:r>
                <a:r>
                  <a:rPr lang="en-US" sz="1500" dirty="0" err="1" smtClean="0">
                    <a:solidFill>
                      <a:schemeClr val="dk1"/>
                    </a:solidFill>
                    <a:ea typeface="Calibri"/>
                    <a:cs typeface="Calibri"/>
                    <a:sym typeface="Calibri"/>
                  </a:rPr>
                  <a:t>setOfNeighbors</a:t>
                </a:r>
                <a:r>
                  <a:rPr lang="en-US" sz="1500" dirty="0">
                    <a:solidFill>
                      <a:schemeClr val="dk1"/>
                    </a:solidFill>
                    <a:ea typeface="Calibri"/>
                    <a:cs typeface="Calibri"/>
                    <a:sym typeface="Calibri"/>
                  </a:rPr>
                  <a:t> ← {}; </a:t>
                </a:r>
                <a:endParaRPr lang="en-US" sz="1500" dirty="0" smtClean="0">
                  <a:solidFill>
                    <a:schemeClr val="dk1"/>
                  </a:solidFill>
                  <a:ea typeface="Calibri"/>
                  <a:cs typeface="Calibri"/>
                  <a:sym typeface="Calibri"/>
                </a:endParaRPr>
              </a:p>
              <a:p>
                <a:pPr>
                  <a:buSzPct val="25000"/>
                </a:pPr>
                <a:r>
                  <a:rPr lang="en-US" sz="1500" dirty="0" smtClean="0">
                    <a:solidFill>
                      <a:schemeClr val="dk1"/>
                    </a:solidFill>
                    <a:ea typeface="Calibri"/>
                    <a:cs typeface="Calibri"/>
                    <a:sym typeface="Calibri"/>
                  </a:rPr>
                  <a:t> 4: for each </a:t>
                </a:r>
                <a14:m>
                  <m:oMath xmlns:m="http://schemas.openxmlformats.org/officeDocument/2006/math">
                    <m:r>
                      <a:rPr lang="en-US" sz="1500" b="0" i="1" dirty="0" smtClean="0">
                        <a:solidFill>
                          <a:schemeClr val="dk1"/>
                        </a:solidFill>
                        <a:latin typeface="Cambria Math"/>
                        <a:sym typeface="Calibri"/>
                      </a:rPr>
                      <m:t>𝑗</m:t>
                    </m:r>
                    <m:r>
                      <a:rPr lang="en-US" sz="1500" i="1" dirty="0">
                        <a:solidFill>
                          <a:schemeClr val="dk1"/>
                        </a:solidFill>
                        <a:latin typeface="Cambria Math"/>
                        <a:ea typeface="Cambria Math"/>
                        <a:sym typeface="Calibri"/>
                      </a:rPr>
                      <m:t>∈</m:t>
                    </m:r>
                    <m:r>
                      <a:rPr lang="en-US" sz="1500" b="0" i="1" dirty="0" smtClean="0">
                        <a:solidFill>
                          <a:schemeClr val="dk1"/>
                        </a:solidFill>
                        <a:latin typeface="Cambria Math"/>
                        <a:ea typeface="Cambria Math"/>
                        <a:sym typeface="Calibri"/>
                      </a:rPr>
                      <m:t>𝑉</m:t>
                    </m:r>
                  </m:oMath>
                </a14:m>
                <a:r>
                  <a:rPr lang="en-US" sz="1500" dirty="0" smtClean="0">
                    <a:solidFill>
                      <a:schemeClr val="dk1"/>
                    </a:solidFill>
                    <a:ea typeface="Calibri"/>
                    <a:cs typeface="Calibri"/>
                    <a:sym typeface="Calibri"/>
                  </a:rPr>
                  <a:t> loop</a:t>
                </a:r>
              </a:p>
              <a:p>
                <a:pPr>
                  <a:buSzPct val="25000"/>
                </a:pPr>
                <a:r>
                  <a:rPr lang="en-US" sz="1500" dirty="0" smtClean="0">
                    <a:solidFill>
                      <a:schemeClr val="dk1"/>
                    </a:solidFill>
                    <a:ea typeface="Calibri"/>
                    <a:cs typeface="Calibri"/>
                    <a:sym typeface="Calibri"/>
                  </a:rPr>
                  <a:t> </a:t>
                </a:r>
                <a:r>
                  <a:rPr lang="en-US" sz="1500" dirty="0">
                    <a:solidFill>
                      <a:schemeClr val="dk1"/>
                    </a:solidFill>
                    <a:ea typeface="Calibri"/>
                    <a:cs typeface="Calibri"/>
                    <a:sym typeface="Calibri"/>
                  </a:rPr>
                  <a:t>5</a:t>
                </a:r>
                <a:r>
                  <a:rPr lang="en-US" sz="1500" dirty="0" smtClean="0">
                    <a:solidFill>
                      <a:schemeClr val="dk1"/>
                    </a:solidFill>
                    <a:ea typeface="Calibri"/>
                    <a:cs typeface="Calibri"/>
                    <a:sym typeface="Calibri"/>
                  </a:rPr>
                  <a:t>:	frequencies[</a:t>
                </a:r>
                <a14:m>
                  <m:oMath xmlns:m="http://schemas.openxmlformats.org/officeDocument/2006/math">
                    <m:r>
                      <a:rPr lang="en-US" sz="1500" b="0" i="0" dirty="0" smtClean="0">
                        <a:solidFill>
                          <a:schemeClr val="dk1"/>
                        </a:solidFill>
                        <a:latin typeface="Cambria Math"/>
                        <a:sym typeface="Calibri"/>
                      </a:rPr>
                      <m:t> </m:t>
                    </m:r>
                    <m:r>
                      <a:rPr lang="en-US" sz="1500" i="1" dirty="0">
                        <a:solidFill>
                          <a:schemeClr val="dk1"/>
                        </a:solidFill>
                        <a:latin typeface="Cambria Math"/>
                        <a:sym typeface="Calibri"/>
                      </a:rPr>
                      <m:t>𝑗</m:t>
                    </m:r>
                  </m:oMath>
                </a14:m>
                <a:r>
                  <a:rPr lang="en-US" sz="1500" dirty="0" smtClean="0">
                    <a:solidFill>
                      <a:schemeClr val="dk1"/>
                    </a:solidFill>
                    <a:ea typeface="Calibri"/>
                    <a:cs typeface="Calibri"/>
                    <a:sym typeface="Calibri"/>
                  </a:rPr>
                  <a:t> ]++;</a:t>
                </a:r>
              </a:p>
              <a:p>
                <a:pPr>
                  <a:buSzPct val="25000"/>
                </a:pPr>
                <a:r>
                  <a:rPr lang="en-US" sz="1500" dirty="0" smtClean="0">
                    <a:solidFill>
                      <a:schemeClr val="dk1"/>
                    </a:solidFill>
                    <a:ea typeface="Calibri"/>
                    <a:cs typeface="Calibri"/>
                    <a:sym typeface="Calibri"/>
                  </a:rPr>
                  <a:t> 6:	</a:t>
                </a:r>
                <a:r>
                  <a:rPr lang="en-US" sz="1500" dirty="0" err="1" smtClean="0">
                    <a:solidFill>
                      <a:schemeClr val="dk1"/>
                    </a:solidFill>
                    <a:ea typeface="Calibri"/>
                    <a:cs typeface="Calibri"/>
                    <a:sym typeface="Calibri"/>
                  </a:rPr>
                  <a:t>setOfNeighbors</a:t>
                </a:r>
                <a:r>
                  <a:rPr lang="en-US" sz="1500" dirty="0" smtClean="0">
                    <a:solidFill>
                      <a:schemeClr val="dk1"/>
                    </a:solidFill>
                    <a:ea typeface="Calibri"/>
                    <a:cs typeface="Calibri"/>
                    <a:sym typeface="Calibri"/>
                  </a:rPr>
                  <a:t> .add(</a:t>
                </a:r>
                <a14:m>
                  <m:oMath xmlns:m="http://schemas.openxmlformats.org/officeDocument/2006/math">
                    <m:r>
                      <a:rPr lang="en-US" sz="1500" b="0" i="0" dirty="0" smtClean="0">
                        <a:solidFill>
                          <a:schemeClr val="dk1"/>
                        </a:solidFill>
                        <a:latin typeface="Cambria Math"/>
                        <a:sym typeface="Calibri"/>
                      </a:rPr>
                      <m:t> </m:t>
                    </m:r>
                    <m:r>
                      <a:rPr lang="en-US" sz="1500" i="1" dirty="0">
                        <a:solidFill>
                          <a:schemeClr val="dk1"/>
                        </a:solidFill>
                        <a:latin typeface="Cambria Math"/>
                        <a:sym typeface="Calibri"/>
                      </a:rPr>
                      <m:t>𝑗</m:t>
                    </m:r>
                  </m:oMath>
                </a14:m>
                <a:r>
                  <a:rPr lang="en-US" sz="1500" dirty="0" smtClean="0">
                    <a:solidFill>
                      <a:schemeClr val="dk1"/>
                    </a:solidFill>
                    <a:ea typeface="Calibri"/>
                    <a:cs typeface="Calibri"/>
                    <a:sym typeface="Calibri"/>
                  </a:rPr>
                  <a:t> );</a:t>
                </a:r>
              </a:p>
              <a:p>
                <a:pPr>
                  <a:buSzPct val="25000"/>
                </a:pPr>
                <a:r>
                  <a:rPr lang="en-US" sz="1500" dirty="0" smtClean="0">
                    <a:solidFill>
                      <a:schemeClr val="dk1"/>
                    </a:solidFill>
                    <a:ea typeface="Calibri"/>
                    <a:cs typeface="Calibri"/>
                    <a:sym typeface="Calibri"/>
                  </a:rPr>
                  <a:t> 7: end loop</a:t>
                </a:r>
              </a:p>
              <a:p>
                <a:pPr>
                  <a:buSzPct val="25000"/>
                </a:pPr>
                <a:r>
                  <a:rPr lang="en-US" sz="1500" dirty="0" smtClean="0">
                    <a:solidFill>
                      <a:schemeClr val="dk1"/>
                    </a:solidFill>
                    <a:ea typeface="Calibri"/>
                    <a:cs typeface="Calibri"/>
                    <a:sym typeface="Calibri"/>
                  </a:rPr>
                  <a:t> 8: </a:t>
                </a:r>
                <a:r>
                  <a:rPr lang="en-US" sz="1500" dirty="0" err="1" smtClean="0">
                    <a:solidFill>
                      <a:schemeClr val="dk1"/>
                    </a:solidFill>
                    <a:ea typeface="Calibri"/>
                    <a:cs typeface="Calibri"/>
                    <a:sym typeface="Calibri"/>
                  </a:rPr>
                  <a:t>topEdges</a:t>
                </a:r>
                <a:r>
                  <a:rPr lang="en-US" sz="1500" dirty="0" smtClean="0">
                    <a:solidFill>
                      <a:schemeClr val="dk1"/>
                    </a:solidFill>
                    <a:ea typeface="Calibri"/>
                    <a:cs typeface="Calibri"/>
                    <a:sym typeface="Calibri"/>
                  </a:rPr>
                  <a:t> </a:t>
                </a:r>
                <a:r>
                  <a:rPr lang="en-US" sz="1500" dirty="0">
                    <a:solidFill>
                      <a:schemeClr val="dk1"/>
                    </a:solidFill>
                    <a:ea typeface="Calibri"/>
                    <a:cs typeface="Calibri"/>
                    <a:sym typeface="Calibri"/>
                  </a:rPr>
                  <a:t>← {}; </a:t>
                </a:r>
                <a:endParaRPr lang="en-US" sz="1500" dirty="0" smtClean="0">
                  <a:solidFill>
                    <a:schemeClr val="dk1"/>
                  </a:solidFill>
                  <a:ea typeface="Calibri"/>
                  <a:cs typeface="Calibri"/>
                  <a:sym typeface="Calibri"/>
                </a:endParaRPr>
              </a:p>
              <a:p>
                <a:pPr>
                  <a:buSzPct val="25000"/>
                </a:pPr>
                <a:r>
                  <a:rPr lang="en-US" sz="1500" dirty="0" smtClean="0">
                    <a:solidFill>
                      <a:schemeClr val="dk1"/>
                    </a:solidFill>
                    <a:ea typeface="Calibri"/>
                    <a:cs typeface="Calibri"/>
                    <a:sym typeface="Calibri"/>
                  </a:rPr>
                  <a:t> 9: for each </a:t>
                </a:r>
                <a14:m>
                  <m:oMath xmlns:m="http://schemas.openxmlformats.org/officeDocument/2006/math">
                    <m:r>
                      <a:rPr lang="en-US" sz="1500" i="1" dirty="0">
                        <a:solidFill>
                          <a:schemeClr val="dk1"/>
                        </a:solidFill>
                        <a:latin typeface="Cambria Math"/>
                        <a:sym typeface="Calibri"/>
                      </a:rPr>
                      <m:t>𝑗</m:t>
                    </m:r>
                    <m:r>
                      <a:rPr lang="en-US" sz="1500" i="1" dirty="0">
                        <a:solidFill>
                          <a:schemeClr val="dk1"/>
                        </a:solidFill>
                        <a:latin typeface="Cambria Math"/>
                        <a:ea typeface="Cambria Math"/>
                        <a:sym typeface="Calibri"/>
                      </a:rPr>
                      <m:t>∈</m:t>
                    </m:r>
                  </m:oMath>
                </a14:m>
                <a:r>
                  <a:rPr lang="en-US" sz="1500" dirty="0" smtClean="0">
                    <a:solidFill>
                      <a:schemeClr val="dk1"/>
                    </a:solidFill>
                    <a:ea typeface="Calibri"/>
                    <a:cs typeface="Calibri"/>
                    <a:sym typeface="Calibri"/>
                  </a:rPr>
                  <a:t> </a:t>
                </a:r>
                <a:r>
                  <a:rPr lang="en-US" sz="1500" dirty="0" err="1">
                    <a:solidFill>
                      <a:schemeClr val="dk1"/>
                    </a:solidFill>
                    <a:ea typeface="Calibri"/>
                    <a:cs typeface="Calibri"/>
                    <a:sym typeface="Calibri"/>
                  </a:rPr>
                  <a:t>setOfNeighbors</a:t>
                </a:r>
                <a:r>
                  <a:rPr lang="en-US" sz="1500" dirty="0">
                    <a:solidFill>
                      <a:schemeClr val="dk1"/>
                    </a:solidFill>
                    <a:ea typeface="Calibri"/>
                    <a:cs typeface="Calibri"/>
                    <a:sym typeface="Calibri"/>
                  </a:rPr>
                  <a:t> </a:t>
                </a:r>
                <a:r>
                  <a:rPr lang="en-US" sz="1500" dirty="0" smtClean="0">
                    <a:solidFill>
                      <a:schemeClr val="dk1"/>
                    </a:solidFill>
                    <a:ea typeface="Calibri"/>
                    <a:cs typeface="Calibri"/>
                    <a:sym typeface="Calibri"/>
                  </a:rPr>
                  <a:t> loop</a:t>
                </a:r>
                <a:endParaRPr lang="el-GR" sz="1500" dirty="0" smtClean="0">
                  <a:solidFill>
                    <a:schemeClr val="dk1"/>
                  </a:solidFill>
                  <a:ea typeface="Calibri"/>
                  <a:cs typeface="Calibri"/>
                  <a:sym typeface="Calibri"/>
                </a:endParaRPr>
              </a:p>
              <a:p>
                <a:pPr>
                  <a:buSzPct val="25000"/>
                </a:pPr>
                <a:r>
                  <a:rPr lang="el-GR" sz="1500" dirty="0" smtClean="0">
                    <a:solidFill>
                      <a:schemeClr val="dk1"/>
                    </a:solidFill>
                    <a:ea typeface="Calibri"/>
                    <a:cs typeface="Calibri"/>
                    <a:sym typeface="Calibri"/>
                  </a:rPr>
                  <a:t>1</a:t>
                </a:r>
                <a:r>
                  <a:rPr lang="en-US" sz="1500" dirty="0" smtClean="0">
                    <a:solidFill>
                      <a:schemeClr val="dk1"/>
                    </a:solidFill>
                    <a:ea typeface="Calibri"/>
                    <a:cs typeface="Calibri"/>
                    <a:sym typeface="Calibri"/>
                  </a:rPr>
                  <a:t>0</a:t>
                </a:r>
                <a:r>
                  <a:rPr lang="el-GR" sz="1500" dirty="0" smtClean="0">
                    <a:solidFill>
                      <a:schemeClr val="dk1"/>
                    </a:solidFill>
                    <a:ea typeface="Calibri"/>
                    <a:cs typeface="Calibri"/>
                    <a:sym typeface="Calibri"/>
                  </a:rPr>
                  <a:t>: 	</a:t>
                </a:r>
                <a14:m>
                  <m:oMath xmlns:m="http://schemas.openxmlformats.org/officeDocument/2006/math">
                    <m:r>
                      <a:rPr lang="en-US" sz="1500" i="1" dirty="0">
                        <a:latin typeface="Cambria Math"/>
                      </a:rPr>
                      <m:t>𝑤</m:t>
                    </m:r>
                    <m:r>
                      <a:rPr lang="en-US" sz="1500" i="1" baseline="-25000" dirty="0">
                        <a:latin typeface="Cambria Math"/>
                      </a:rPr>
                      <m:t>𝑖</m:t>
                    </m:r>
                    <m:r>
                      <a:rPr lang="en-US" sz="1500" b="0" i="1" baseline="-25000" dirty="0" smtClean="0">
                        <a:latin typeface="Cambria Math"/>
                      </a:rPr>
                      <m:t>𝑗</m:t>
                    </m:r>
                  </m:oMath>
                </a14:m>
                <a:r>
                  <a:rPr lang="en-US" sz="1500" dirty="0" smtClean="0">
                    <a:solidFill>
                      <a:schemeClr val="dk1"/>
                    </a:solidFill>
                    <a:ea typeface="Calibri"/>
                    <a:cs typeface="Calibri"/>
                    <a:sym typeface="Calibri"/>
                  </a:rPr>
                  <a:t> = </a:t>
                </a:r>
                <a:r>
                  <a:rPr lang="en-US" sz="1500" dirty="0" err="1" smtClean="0">
                    <a:solidFill>
                      <a:schemeClr val="dk1"/>
                    </a:solidFill>
                    <a:ea typeface="Calibri"/>
                    <a:cs typeface="Calibri"/>
                    <a:sym typeface="Calibri"/>
                  </a:rPr>
                  <a:t>getWeight</a:t>
                </a:r>
                <a:r>
                  <a:rPr lang="en-US" sz="1500" dirty="0" smtClean="0">
                    <a:solidFill>
                      <a:schemeClr val="dk1"/>
                    </a:solidFill>
                    <a:ea typeface="Calibri"/>
                    <a:cs typeface="Calibri"/>
                    <a:sym typeface="Calibri"/>
                  </a:rPr>
                  <a:t> (</a:t>
                </a:r>
                <a14:m>
                  <m:oMath xmlns:m="http://schemas.openxmlformats.org/officeDocument/2006/math">
                    <m:r>
                      <a:rPr lang="en-US" sz="1500" b="0" i="0" dirty="0" smtClean="0">
                        <a:solidFill>
                          <a:schemeClr val="dk1"/>
                        </a:solidFill>
                        <a:latin typeface="Cambria Math"/>
                        <a:sym typeface="Calibri"/>
                      </a:rPr>
                      <m:t> </m:t>
                    </m:r>
                    <m:r>
                      <a:rPr lang="en-US" sz="1500" b="0" i="1" dirty="0" smtClean="0">
                        <a:solidFill>
                          <a:schemeClr val="dk1"/>
                        </a:solidFill>
                        <a:latin typeface="Cambria Math"/>
                        <a:sym typeface="Calibri"/>
                      </a:rPr>
                      <m:t>𝑖</m:t>
                    </m:r>
                    <m:r>
                      <a:rPr lang="en-US" sz="1500" b="0" i="1" dirty="0" smtClean="0">
                        <a:solidFill>
                          <a:schemeClr val="dk1"/>
                        </a:solidFill>
                        <a:latin typeface="Cambria Math"/>
                        <a:sym typeface="Calibri"/>
                      </a:rPr>
                      <m:t> , </m:t>
                    </m:r>
                    <m:r>
                      <a:rPr lang="en-US" sz="1500" b="0" i="1" dirty="0" smtClean="0">
                        <a:solidFill>
                          <a:schemeClr val="dk1"/>
                        </a:solidFill>
                        <a:latin typeface="Cambria Math"/>
                        <a:sym typeface="Calibri"/>
                      </a:rPr>
                      <m:t>𝑗</m:t>
                    </m:r>
                    <m:r>
                      <a:rPr lang="en-US" sz="1500" b="0" i="1" dirty="0" smtClean="0">
                        <a:solidFill>
                          <a:schemeClr val="dk1"/>
                        </a:solidFill>
                        <a:latin typeface="Cambria Math"/>
                        <a:sym typeface="Calibri"/>
                      </a:rPr>
                      <m:t> ,</m:t>
                    </m:r>
                  </m:oMath>
                </a14:m>
                <a:r>
                  <a:rPr lang="en-US" sz="1500" dirty="0" smtClean="0">
                    <a:solidFill>
                      <a:schemeClr val="dk1"/>
                    </a:solidFill>
                    <a:ea typeface="Calibri"/>
                    <a:cs typeface="Calibri"/>
                    <a:sym typeface="Calibri"/>
                  </a:rPr>
                  <a:t> frequencies</a:t>
                </a:r>
                <a:r>
                  <a:rPr lang="en-US" sz="1500" dirty="0">
                    <a:solidFill>
                      <a:schemeClr val="dk1"/>
                    </a:solidFill>
                    <a:ea typeface="Calibri"/>
                    <a:cs typeface="Calibri"/>
                    <a:sym typeface="Calibri"/>
                  </a:rPr>
                  <a:t>[</a:t>
                </a:r>
                <a14:m>
                  <m:oMath xmlns:m="http://schemas.openxmlformats.org/officeDocument/2006/math">
                    <m:r>
                      <a:rPr lang="en-US" sz="1500" b="0" i="0" dirty="0" smtClean="0">
                        <a:solidFill>
                          <a:schemeClr val="dk1"/>
                        </a:solidFill>
                        <a:latin typeface="Cambria Math"/>
                        <a:sym typeface="Calibri"/>
                      </a:rPr>
                      <m:t> </m:t>
                    </m:r>
                    <m:r>
                      <a:rPr lang="en-US" sz="1500" i="1" dirty="0">
                        <a:solidFill>
                          <a:schemeClr val="dk1"/>
                        </a:solidFill>
                        <a:latin typeface="Cambria Math"/>
                        <a:sym typeface="Calibri"/>
                      </a:rPr>
                      <m:t>𝑗</m:t>
                    </m:r>
                  </m:oMath>
                </a14:m>
                <a:r>
                  <a:rPr lang="en-US" sz="1500" dirty="0">
                    <a:solidFill>
                      <a:schemeClr val="dk1"/>
                    </a:solidFill>
                    <a:ea typeface="Calibri"/>
                    <a:cs typeface="Calibri"/>
                    <a:sym typeface="Calibri"/>
                  </a:rPr>
                  <a:t> </a:t>
                </a:r>
                <a:r>
                  <a:rPr lang="en-US" sz="1500" dirty="0" smtClean="0">
                    <a:solidFill>
                      <a:schemeClr val="dk1"/>
                    </a:solidFill>
                    <a:ea typeface="Calibri"/>
                    <a:cs typeface="Calibri"/>
                    <a:sym typeface="Calibri"/>
                  </a:rPr>
                  <a:t>] );</a:t>
                </a:r>
              </a:p>
              <a:p>
                <a:pPr>
                  <a:buSzPct val="25000"/>
                </a:pPr>
                <a:r>
                  <a:rPr lang="en-US" sz="1500" dirty="0" smtClean="0">
                    <a:solidFill>
                      <a:schemeClr val="dk1"/>
                    </a:solidFill>
                    <a:ea typeface="Calibri"/>
                    <a:cs typeface="Calibri"/>
                    <a:sym typeface="Calibri"/>
                  </a:rPr>
                  <a:t>11:	</a:t>
                </a:r>
                <a:r>
                  <a:rPr lang="en-US" sz="1500" dirty="0">
                    <a:solidFill>
                      <a:schemeClr val="dk1"/>
                    </a:solidFill>
                    <a:ea typeface="Calibri"/>
                    <a:cs typeface="Calibri"/>
                    <a:sym typeface="Calibri"/>
                  </a:rPr>
                  <a:t> </a:t>
                </a:r>
                <a:r>
                  <a:rPr lang="en-US" sz="1500" dirty="0" err="1" smtClean="0">
                    <a:solidFill>
                      <a:schemeClr val="dk1"/>
                    </a:solidFill>
                    <a:ea typeface="Calibri"/>
                    <a:cs typeface="Calibri"/>
                    <a:sym typeface="Calibri"/>
                  </a:rPr>
                  <a:t>topEdges.add</a:t>
                </a:r>
                <a:r>
                  <a:rPr lang="en-US" sz="1500" dirty="0" smtClean="0">
                    <a:solidFill>
                      <a:schemeClr val="dk1"/>
                    </a:solidFill>
                    <a:ea typeface="Calibri"/>
                    <a:cs typeface="Calibri"/>
                    <a:sym typeface="Calibri"/>
                  </a:rPr>
                  <a:t>(</a:t>
                </a:r>
                <a14:m>
                  <m:oMath xmlns:m="http://schemas.openxmlformats.org/officeDocument/2006/math">
                    <m:r>
                      <a:rPr lang="en-US" sz="1500" b="0" i="0" dirty="0" smtClean="0">
                        <a:solidFill>
                          <a:schemeClr val="dk1"/>
                        </a:solidFill>
                        <a:latin typeface="Cambria Math"/>
                        <a:sym typeface="Calibri"/>
                      </a:rPr>
                      <m:t> </m:t>
                    </m:r>
                    <m:r>
                      <a:rPr lang="en-US" sz="1500" i="1" dirty="0" smtClean="0">
                        <a:solidFill>
                          <a:schemeClr val="dk1"/>
                        </a:solidFill>
                        <a:latin typeface="Cambria Math"/>
                        <a:sym typeface="Calibri"/>
                      </a:rPr>
                      <m:t>𝑗</m:t>
                    </m:r>
                    <m:r>
                      <a:rPr lang="en-US" sz="1500" b="0" i="1" dirty="0" smtClean="0">
                        <a:solidFill>
                          <a:schemeClr val="dk1"/>
                        </a:solidFill>
                        <a:latin typeface="Cambria Math"/>
                        <a:sym typeface="Calibri"/>
                      </a:rPr>
                      <m:t> , </m:t>
                    </m:r>
                    <m:r>
                      <a:rPr lang="en-US" sz="1500" i="1" dirty="0">
                        <a:latin typeface="Cambria Math"/>
                      </a:rPr>
                      <m:t>𝑤</m:t>
                    </m:r>
                    <m:r>
                      <a:rPr lang="en-US" sz="1500" i="1" baseline="-25000" dirty="0">
                        <a:latin typeface="Cambria Math"/>
                      </a:rPr>
                      <m:t>𝑖𝑗</m:t>
                    </m:r>
                  </m:oMath>
                </a14:m>
                <a:r>
                  <a:rPr lang="en-US" sz="1500" dirty="0" smtClean="0">
                    <a:solidFill>
                      <a:schemeClr val="dk1"/>
                    </a:solidFill>
                    <a:ea typeface="Calibri"/>
                    <a:cs typeface="Calibri"/>
                    <a:sym typeface="Calibri"/>
                  </a:rPr>
                  <a:t> );</a:t>
                </a:r>
              </a:p>
              <a:p>
                <a:pPr>
                  <a:buSzPct val="25000"/>
                </a:pPr>
                <a:r>
                  <a:rPr lang="en-US" sz="1500" dirty="0" smtClean="0">
                    <a:solidFill>
                      <a:schemeClr val="dk1"/>
                    </a:solidFill>
                    <a:ea typeface="Calibri"/>
                    <a:cs typeface="Calibri"/>
                    <a:sym typeface="Calibri"/>
                  </a:rPr>
                  <a:t>12:	</a:t>
                </a:r>
                <a:r>
                  <a:rPr lang="en-US" sz="1500" dirty="0">
                    <a:solidFill>
                      <a:schemeClr val="dk1"/>
                    </a:solidFill>
                    <a:ea typeface="Calibri"/>
                    <a:cs typeface="Calibri"/>
                    <a:sym typeface="Calibri"/>
                  </a:rPr>
                  <a:t> </a:t>
                </a:r>
                <a:r>
                  <a:rPr lang="en-US" sz="1500" dirty="0" smtClean="0">
                    <a:solidFill>
                      <a:schemeClr val="dk1"/>
                    </a:solidFill>
                    <a:ea typeface="Calibri"/>
                    <a:cs typeface="Calibri"/>
                    <a:sym typeface="Calibri"/>
                  </a:rPr>
                  <a:t>if ( </a:t>
                </a:r>
                <a:r>
                  <a:rPr lang="en-US" sz="1500" dirty="0" err="1" smtClean="0">
                    <a:solidFill>
                      <a:schemeClr val="dk1"/>
                    </a:solidFill>
                    <a:ea typeface="Calibri"/>
                    <a:cs typeface="Calibri"/>
                    <a:sym typeface="Calibri"/>
                  </a:rPr>
                  <a:t>topEdges.size</a:t>
                </a:r>
                <a:r>
                  <a:rPr lang="en-US" sz="1500" dirty="0" smtClean="0">
                    <a:solidFill>
                      <a:schemeClr val="dk1"/>
                    </a:solidFill>
                    <a:ea typeface="Calibri"/>
                    <a:cs typeface="Calibri"/>
                    <a:sym typeface="Calibri"/>
                  </a:rPr>
                  <a:t>() &lt; k )</a:t>
                </a:r>
              </a:p>
              <a:p>
                <a:pPr>
                  <a:buSzPct val="25000"/>
                </a:pPr>
                <a:r>
                  <a:rPr lang="en-US" sz="1500" dirty="0" smtClean="0">
                    <a:solidFill>
                      <a:schemeClr val="dk1"/>
                    </a:solidFill>
                    <a:ea typeface="Calibri"/>
                    <a:cs typeface="Calibri"/>
                    <a:sym typeface="Calibri"/>
                  </a:rPr>
                  <a:t>13:		</a:t>
                </a:r>
                <a:r>
                  <a:rPr lang="en-US" sz="1500" dirty="0" err="1" smtClean="0">
                    <a:solidFill>
                      <a:schemeClr val="dk1"/>
                    </a:solidFill>
                    <a:ea typeface="Calibri"/>
                    <a:cs typeface="Calibri"/>
                    <a:sym typeface="Calibri"/>
                  </a:rPr>
                  <a:t>topEdges.pop</a:t>
                </a:r>
                <a:r>
                  <a:rPr lang="en-US" sz="1500" dirty="0" smtClean="0">
                    <a:solidFill>
                      <a:schemeClr val="dk1"/>
                    </a:solidFill>
                    <a:ea typeface="Calibri"/>
                    <a:cs typeface="Calibri"/>
                    <a:sym typeface="Calibri"/>
                  </a:rPr>
                  <a:t>();</a:t>
                </a:r>
              </a:p>
              <a:p>
                <a:pPr>
                  <a:buSzPct val="25000"/>
                </a:pPr>
                <a:r>
                  <a:rPr lang="en-US" sz="1500" dirty="0" smtClean="0">
                    <a:solidFill>
                      <a:schemeClr val="dk1"/>
                    </a:solidFill>
                    <a:ea typeface="Calibri"/>
                    <a:cs typeface="Calibri"/>
                    <a:sym typeface="Calibri"/>
                  </a:rPr>
                  <a:t>14: end loop</a:t>
                </a:r>
              </a:p>
              <a:p>
                <a:pPr>
                  <a:buSzPct val="25000"/>
                </a:pPr>
                <a:r>
                  <a:rPr lang="en-US" sz="1500" dirty="0" smtClean="0">
                    <a:solidFill>
                      <a:schemeClr val="dk1"/>
                    </a:solidFill>
                    <a:ea typeface="Calibri"/>
                    <a:cs typeface="Calibri"/>
                    <a:sym typeface="Calibri"/>
                  </a:rPr>
                  <a:t>15: </a:t>
                </a:r>
                <a:r>
                  <a:rPr lang="en-US" sz="1500" dirty="0">
                    <a:solidFill>
                      <a:schemeClr val="dk1"/>
                    </a:solidFill>
                    <a:ea typeface="Calibri"/>
                    <a:cs typeface="Calibri"/>
                    <a:sym typeface="Calibri"/>
                  </a:rPr>
                  <a:t>for each </a:t>
                </a:r>
                <a14:m>
                  <m:oMath xmlns:m="http://schemas.openxmlformats.org/officeDocument/2006/math">
                    <m:d>
                      <m:dPr>
                        <m:ctrlPr>
                          <a:rPr lang="en-US" sz="1500" b="0" i="1" dirty="0" smtClean="0">
                            <a:solidFill>
                              <a:schemeClr val="dk1"/>
                            </a:solidFill>
                            <a:latin typeface="Cambria Math"/>
                            <a:sym typeface="Calibri"/>
                          </a:rPr>
                        </m:ctrlPr>
                      </m:dPr>
                      <m:e>
                        <m:r>
                          <a:rPr lang="en-US" sz="1500" b="0" i="1" dirty="0" smtClean="0">
                            <a:solidFill>
                              <a:schemeClr val="dk1"/>
                            </a:solidFill>
                            <a:latin typeface="Cambria Math"/>
                            <a:sym typeface="Calibri"/>
                          </a:rPr>
                          <m:t> </m:t>
                        </m:r>
                        <m:r>
                          <a:rPr lang="en-US" sz="1500" i="1" dirty="0">
                            <a:solidFill>
                              <a:schemeClr val="dk1"/>
                            </a:solidFill>
                            <a:latin typeface="Cambria Math"/>
                            <a:sym typeface="Calibri"/>
                          </a:rPr>
                          <m:t>𝑗</m:t>
                        </m:r>
                        <m:r>
                          <a:rPr lang="en-US" sz="1500" i="1" dirty="0">
                            <a:solidFill>
                              <a:schemeClr val="dk1"/>
                            </a:solidFill>
                            <a:latin typeface="Cambria Math"/>
                            <a:sym typeface="Calibri"/>
                          </a:rPr>
                          <m:t> , </m:t>
                        </m:r>
                        <m:r>
                          <a:rPr lang="en-US" sz="1500" i="1" dirty="0">
                            <a:latin typeface="Cambria Math"/>
                          </a:rPr>
                          <m:t>𝑤</m:t>
                        </m:r>
                        <m:r>
                          <a:rPr lang="en-US" sz="1500" i="1" baseline="-25000" dirty="0">
                            <a:latin typeface="Cambria Math"/>
                          </a:rPr>
                          <m:t>𝑖𝑗</m:t>
                        </m:r>
                        <m:r>
                          <a:rPr lang="en-US" sz="1500" b="0" i="1" baseline="-25000" dirty="0" smtClean="0">
                            <a:latin typeface="Cambria Math"/>
                          </a:rPr>
                          <m:t> </m:t>
                        </m:r>
                      </m:e>
                    </m:d>
                    <m:r>
                      <a:rPr lang="en-US" sz="1500" i="1" dirty="0" smtClean="0">
                        <a:solidFill>
                          <a:schemeClr val="dk1"/>
                        </a:solidFill>
                        <a:latin typeface="Cambria Math"/>
                        <a:ea typeface="Cambria Math"/>
                        <a:sym typeface="Calibri"/>
                      </a:rPr>
                      <m:t>∈</m:t>
                    </m:r>
                  </m:oMath>
                </a14:m>
                <a:r>
                  <a:rPr lang="en-US" sz="1500" dirty="0" smtClean="0">
                    <a:solidFill>
                      <a:schemeClr val="dk1"/>
                    </a:solidFill>
                    <a:ea typeface="Calibri"/>
                    <a:cs typeface="Calibri"/>
                    <a:sym typeface="Calibri"/>
                  </a:rPr>
                  <a:t> </a:t>
                </a:r>
                <a:r>
                  <a:rPr lang="en-US" sz="1500" dirty="0">
                    <a:solidFill>
                      <a:schemeClr val="dk1"/>
                    </a:solidFill>
                    <a:ea typeface="Calibri"/>
                    <a:cs typeface="Calibri"/>
                    <a:sym typeface="Calibri"/>
                  </a:rPr>
                  <a:t>topEdges </a:t>
                </a:r>
                <a:r>
                  <a:rPr lang="en-US" sz="1500" dirty="0" smtClean="0">
                    <a:solidFill>
                      <a:schemeClr val="dk1"/>
                    </a:solidFill>
                    <a:ea typeface="Calibri"/>
                    <a:cs typeface="Calibri"/>
                    <a:sym typeface="Calibri"/>
                  </a:rPr>
                  <a:t>loop</a:t>
                </a:r>
                <a:endParaRPr lang="el-GR" sz="1500" dirty="0">
                  <a:solidFill>
                    <a:schemeClr val="dk1"/>
                  </a:solidFill>
                  <a:ea typeface="Calibri"/>
                  <a:cs typeface="Calibri"/>
                  <a:sym typeface="Calibri"/>
                </a:endParaRPr>
              </a:p>
              <a:p>
                <a:pPr>
                  <a:buSzPct val="25000"/>
                </a:pPr>
                <a:r>
                  <a:rPr lang="el-GR" sz="1500" dirty="0" smtClean="0">
                    <a:solidFill>
                      <a:schemeClr val="dk1"/>
                    </a:solidFill>
                    <a:ea typeface="Calibri"/>
                    <a:cs typeface="Calibri"/>
                    <a:sym typeface="Calibri"/>
                  </a:rPr>
                  <a:t>1</a:t>
                </a:r>
                <a:r>
                  <a:rPr lang="en-US" sz="1500" dirty="0">
                    <a:solidFill>
                      <a:schemeClr val="dk1"/>
                    </a:solidFill>
                    <a:ea typeface="Calibri"/>
                    <a:cs typeface="Calibri"/>
                    <a:sym typeface="Calibri"/>
                  </a:rPr>
                  <a:t>6</a:t>
                </a:r>
                <a:r>
                  <a:rPr lang="el-GR" sz="1500" dirty="0" smtClean="0">
                    <a:solidFill>
                      <a:schemeClr val="dk1"/>
                    </a:solidFill>
                    <a:ea typeface="Calibri"/>
                    <a:cs typeface="Calibri"/>
                    <a:sym typeface="Calibri"/>
                  </a:rPr>
                  <a:t>: </a:t>
                </a:r>
                <a:r>
                  <a:rPr lang="el-GR" sz="1500" dirty="0">
                    <a:solidFill>
                      <a:schemeClr val="dk1"/>
                    </a:solidFill>
                    <a:ea typeface="Calibri"/>
                    <a:cs typeface="Calibri"/>
                    <a:sym typeface="Calibri"/>
                  </a:rPr>
                  <a:t>	</a:t>
                </a:r>
                <a:r>
                  <a:rPr lang="en-US" sz="1500" dirty="0" smtClean="0">
                    <a:solidFill>
                      <a:schemeClr val="dk1"/>
                    </a:solidFill>
                    <a:ea typeface="Calibri"/>
                    <a:cs typeface="Calibri"/>
                    <a:sym typeface="Calibri"/>
                  </a:rPr>
                  <a:t>emit ( </a:t>
                </a:r>
                <a14:m>
                  <m:oMath xmlns:m="http://schemas.openxmlformats.org/officeDocument/2006/math">
                    <m:r>
                      <a:rPr lang="en-US" sz="1500" i="1" dirty="0">
                        <a:solidFill>
                          <a:schemeClr val="dk1"/>
                        </a:solidFill>
                        <a:latin typeface="Cambria Math"/>
                        <a:ea typeface="Calibri"/>
                        <a:cs typeface="Calibri"/>
                        <a:sym typeface="Calibri"/>
                      </a:rPr>
                      <m:t>𝑖</m:t>
                    </m:r>
                    <m:r>
                      <a:rPr lang="en-US" sz="1500" i="1" dirty="0">
                        <a:solidFill>
                          <a:schemeClr val="dk1"/>
                        </a:solidFill>
                        <a:latin typeface="Cambria Math"/>
                        <a:ea typeface="Calibri"/>
                        <a:cs typeface="Calibri"/>
                        <a:sym typeface="Calibri"/>
                      </a:rPr>
                      <m:t>.</m:t>
                    </m:r>
                    <m:r>
                      <a:rPr lang="en-US" sz="1500" i="1" dirty="0">
                        <a:solidFill>
                          <a:schemeClr val="dk1"/>
                        </a:solidFill>
                        <a:latin typeface="Cambria Math"/>
                        <a:ea typeface="Calibri"/>
                        <a:cs typeface="Calibri"/>
                        <a:sym typeface="Calibri"/>
                      </a:rPr>
                      <m:t>𝑗</m:t>
                    </m:r>
                  </m:oMath>
                </a14:m>
                <a:r>
                  <a:rPr lang="en-US" sz="1500" i="1" dirty="0">
                    <a:solidFill>
                      <a:schemeClr val="dk1"/>
                    </a:solidFill>
                    <a:ea typeface="Calibri"/>
                    <a:cs typeface="Calibri"/>
                    <a:sym typeface="Calibri"/>
                  </a:rPr>
                  <a:t> </a:t>
                </a:r>
                <a:r>
                  <a:rPr lang="en-US" sz="1500" dirty="0">
                    <a:solidFill>
                      <a:schemeClr val="dk1"/>
                    </a:solidFill>
                    <a:ea typeface="Calibri"/>
                    <a:cs typeface="Calibri"/>
                    <a:sym typeface="Calibri"/>
                  </a:rPr>
                  <a:t>, </a:t>
                </a:r>
                <a14:m>
                  <m:oMath xmlns:m="http://schemas.openxmlformats.org/officeDocument/2006/math">
                    <m:r>
                      <a:rPr lang="en-US" sz="1500" i="1" dirty="0">
                        <a:latin typeface="Cambria Math"/>
                      </a:rPr>
                      <m:t>𝑤</m:t>
                    </m:r>
                    <m:r>
                      <a:rPr lang="en-US" sz="1500" i="1" baseline="-25000" dirty="0">
                        <a:latin typeface="Cambria Math"/>
                      </a:rPr>
                      <m:t>𝑖𝑗</m:t>
                    </m:r>
                  </m:oMath>
                </a14:m>
                <a:r>
                  <a:rPr lang="en-US" sz="1500" dirty="0">
                    <a:solidFill>
                      <a:schemeClr val="dk1"/>
                    </a:solidFill>
                    <a:ea typeface="Calibri"/>
                    <a:cs typeface="Calibri"/>
                    <a:sym typeface="Calibri"/>
                  </a:rPr>
                  <a:t> </a:t>
                </a:r>
                <a:r>
                  <a:rPr lang="en-US" sz="1500" dirty="0" smtClean="0">
                    <a:solidFill>
                      <a:schemeClr val="dk1"/>
                    </a:solidFill>
                    <a:ea typeface="Calibri"/>
                    <a:cs typeface="Calibri"/>
                    <a:sym typeface="Calibri"/>
                  </a:rPr>
                  <a:t>);</a:t>
                </a:r>
                <a:endParaRPr lang="en-US" sz="1500" dirty="0">
                  <a:solidFill>
                    <a:schemeClr val="dk1"/>
                  </a:solidFill>
                  <a:ea typeface="Calibri"/>
                  <a:cs typeface="Calibri"/>
                  <a:sym typeface="Calibri"/>
                </a:endParaRPr>
              </a:p>
              <a:p>
                <a:pPr>
                  <a:buSzPct val="25000"/>
                </a:pPr>
                <a:r>
                  <a:rPr lang="en-US" sz="1500" dirty="0" smtClean="0">
                    <a:solidFill>
                      <a:schemeClr val="dk1"/>
                    </a:solidFill>
                    <a:ea typeface="Calibri"/>
                    <a:cs typeface="Calibri"/>
                    <a:sym typeface="Calibri"/>
                  </a:rPr>
                  <a:t>17: end loop</a:t>
                </a:r>
                <a:endParaRPr lang="en-US" sz="1500" dirty="0">
                  <a:solidFill>
                    <a:schemeClr val="dk1"/>
                  </a:solidFill>
                  <a:ea typeface="Calibri"/>
                  <a:cs typeface="Calibri"/>
                  <a:sym typeface="Calibri"/>
                </a:endParaRPr>
              </a:p>
              <a:p>
                <a:pPr>
                  <a:buSzPct val="25000"/>
                </a:pPr>
                <a:endParaRPr lang="en-US" sz="1500" dirty="0" smtClean="0">
                  <a:solidFill>
                    <a:schemeClr val="dk1"/>
                  </a:solidFill>
                  <a:ea typeface="Calibri"/>
                  <a:cs typeface="Calibri"/>
                  <a:sym typeface="Calibri"/>
                </a:endParaRPr>
              </a:p>
            </p:txBody>
          </p:sp>
        </mc:Choice>
        <mc:Fallback xmlns="">
          <p:sp>
            <p:nvSpPr>
              <p:cNvPr id="10" name="Shape 293"/>
              <p:cNvSpPr txBox="1">
                <a:spLocks noRot="1" noChangeAspect="1" noMove="1" noResize="1" noEditPoints="1" noAdjustHandles="1" noChangeArrowheads="1" noChangeShapeType="1" noTextEdit="1"/>
              </p:cNvSpPr>
              <p:nvPr/>
            </p:nvSpPr>
            <p:spPr>
              <a:xfrm>
                <a:off x="4386252" y="1616001"/>
                <a:ext cx="4682625" cy="4909343"/>
              </a:xfrm>
              <a:prstGeom prst="rect">
                <a:avLst/>
              </a:prstGeom>
              <a:blipFill rotWithShape="0">
                <a:blip r:embed="rId3"/>
                <a:stretch>
                  <a:fillRect l="-391" t="-248" b="-1118"/>
                </a:stretch>
              </a:blipFill>
              <a:ln>
                <a:noFill/>
              </a:ln>
            </p:spPr>
            <p:txBody>
              <a:bodyPr/>
              <a:lstStyle/>
              <a:p>
                <a:r>
                  <a:rPr lang="el-GR">
                    <a:noFill/>
                  </a:rPr>
                  <a:t> </a:t>
                </a:r>
              </a:p>
            </p:txBody>
          </p:sp>
        </mc:Fallback>
      </mc:AlternateContent>
      <p:sp>
        <p:nvSpPr>
          <p:cNvPr id="11" name="Ορθογώνιο 10"/>
          <p:cNvSpPr/>
          <p:nvPr/>
        </p:nvSpPr>
        <p:spPr>
          <a:xfrm>
            <a:off x="4386252" y="1610915"/>
            <a:ext cx="4650243" cy="490934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3108238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52520" cy="954661"/>
          </a:xfrm>
        </p:spPr>
        <p:txBody>
          <a:bodyPr>
            <a:normAutofit/>
          </a:bodyPr>
          <a:lstStyle/>
          <a:p>
            <a:r>
              <a:rPr lang="en-US" sz="4000" dirty="0" smtClean="0"/>
              <a:t>Load Balancing: </a:t>
            </a:r>
            <a:r>
              <a:rPr lang="en-US" sz="4000" dirty="0" err="1" smtClean="0"/>
              <a:t>MaxBlock</a:t>
            </a:r>
            <a:r>
              <a:rPr lang="en-US" sz="4000" dirty="0" smtClean="0"/>
              <a:t> Algorithm</a:t>
            </a:r>
            <a:endParaRPr lang="en-US" sz="4000" dirty="0"/>
          </a:p>
        </p:txBody>
      </p:sp>
      <p:sp>
        <p:nvSpPr>
          <p:cNvPr id="4" name="Rectangle 3"/>
          <p:cNvSpPr/>
          <p:nvPr/>
        </p:nvSpPr>
        <p:spPr>
          <a:xfrm>
            <a:off x="1439652" y="1787657"/>
            <a:ext cx="162018" cy="962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1</a:t>
            </a:r>
          </a:p>
        </p:txBody>
      </p:sp>
      <p:sp>
        <p:nvSpPr>
          <p:cNvPr id="5" name="Rectangle 4"/>
          <p:cNvSpPr/>
          <p:nvPr/>
        </p:nvSpPr>
        <p:spPr>
          <a:xfrm>
            <a:off x="1709682" y="1957827"/>
            <a:ext cx="162018"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p:txBody>
      </p:sp>
      <p:sp>
        <p:nvSpPr>
          <p:cNvPr id="6" name="Rectangle 5"/>
          <p:cNvSpPr/>
          <p:nvPr/>
        </p:nvSpPr>
        <p:spPr>
          <a:xfrm>
            <a:off x="1979712" y="2317867"/>
            <a:ext cx="16201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3</a:t>
            </a:r>
          </a:p>
        </p:txBody>
      </p:sp>
      <p:sp>
        <p:nvSpPr>
          <p:cNvPr id="7" name="Rectangle 6"/>
          <p:cNvSpPr/>
          <p:nvPr/>
        </p:nvSpPr>
        <p:spPr>
          <a:xfrm>
            <a:off x="2232596" y="2533891"/>
            <a:ext cx="162018"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4</a:t>
            </a:r>
          </a:p>
        </p:txBody>
      </p:sp>
      <p:sp>
        <p:nvSpPr>
          <p:cNvPr id="8" name="Rectangle 7"/>
          <p:cNvSpPr/>
          <p:nvPr/>
        </p:nvSpPr>
        <p:spPr>
          <a:xfrm>
            <a:off x="2485481" y="2533891"/>
            <a:ext cx="162018" cy="225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5</a:t>
            </a:r>
          </a:p>
        </p:txBody>
      </p:sp>
      <p:sp>
        <p:nvSpPr>
          <p:cNvPr id="9" name="Rectangle 8"/>
          <p:cNvSpPr/>
          <p:nvPr/>
        </p:nvSpPr>
        <p:spPr>
          <a:xfrm>
            <a:off x="2724004" y="2605239"/>
            <a:ext cx="162018" cy="153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6</a:t>
            </a:r>
          </a:p>
        </p:txBody>
      </p:sp>
      <p:sp>
        <p:nvSpPr>
          <p:cNvPr id="10" name="Rectangle 9"/>
          <p:cNvSpPr/>
          <p:nvPr/>
        </p:nvSpPr>
        <p:spPr>
          <a:xfrm>
            <a:off x="3389999" y="1787658"/>
            <a:ext cx="162018" cy="9795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1</a:t>
            </a:r>
          </a:p>
        </p:txBody>
      </p:sp>
      <p:cxnSp>
        <p:nvCxnSpPr>
          <p:cNvPr id="12" name="Straight Connector 11"/>
          <p:cNvCxnSpPr/>
          <p:nvPr/>
        </p:nvCxnSpPr>
        <p:spPr>
          <a:xfrm>
            <a:off x="3221850" y="1761572"/>
            <a:ext cx="1674186"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92440" y="1432890"/>
            <a:ext cx="1404156" cy="646331"/>
          </a:xfrm>
          <a:prstGeom prst="rect">
            <a:avLst/>
          </a:prstGeom>
          <a:noFill/>
        </p:spPr>
        <p:txBody>
          <a:bodyPr wrap="square" rtlCol="0">
            <a:spAutoFit/>
          </a:bodyPr>
          <a:lstStyle/>
          <a:p>
            <a:r>
              <a:rPr lang="en-US" dirty="0">
                <a:solidFill>
                  <a:srgbClr val="FF0000"/>
                </a:solidFill>
              </a:rPr>
              <a:t>max comparisons</a:t>
            </a:r>
          </a:p>
        </p:txBody>
      </p:sp>
      <p:sp>
        <p:nvSpPr>
          <p:cNvPr id="20" name="Rectangle 19"/>
          <p:cNvSpPr/>
          <p:nvPr/>
        </p:nvSpPr>
        <p:spPr>
          <a:xfrm>
            <a:off x="3660029" y="1956753"/>
            <a:ext cx="162018" cy="802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p:txBody>
      </p:sp>
      <p:sp>
        <p:nvSpPr>
          <p:cNvPr id="21" name="Rectangle 20"/>
          <p:cNvSpPr/>
          <p:nvPr/>
        </p:nvSpPr>
        <p:spPr>
          <a:xfrm>
            <a:off x="3930059" y="2327035"/>
            <a:ext cx="16201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3</a:t>
            </a:r>
          </a:p>
        </p:txBody>
      </p:sp>
      <p:sp>
        <p:nvSpPr>
          <p:cNvPr id="22" name="Rectangle 21"/>
          <p:cNvSpPr/>
          <p:nvPr/>
        </p:nvSpPr>
        <p:spPr>
          <a:xfrm>
            <a:off x="4182944" y="2543059"/>
            <a:ext cx="162018"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4</a:t>
            </a:r>
          </a:p>
        </p:txBody>
      </p:sp>
      <p:sp>
        <p:nvSpPr>
          <p:cNvPr id="23" name="Rectangle 22"/>
          <p:cNvSpPr/>
          <p:nvPr/>
        </p:nvSpPr>
        <p:spPr>
          <a:xfrm>
            <a:off x="4435828" y="2543059"/>
            <a:ext cx="162018" cy="225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5</a:t>
            </a:r>
          </a:p>
        </p:txBody>
      </p:sp>
      <p:sp>
        <p:nvSpPr>
          <p:cNvPr id="24" name="Rectangle 23"/>
          <p:cNvSpPr/>
          <p:nvPr/>
        </p:nvSpPr>
        <p:spPr>
          <a:xfrm>
            <a:off x="4673474" y="2616523"/>
            <a:ext cx="162018" cy="153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6</a:t>
            </a:r>
          </a:p>
        </p:txBody>
      </p:sp>
      <p:cxnSp>
        <p:nvCxnSpPr>
          <p:cNvPr id="34" name="Straight Connector 33"/>
          <p:cNvCxnSpPr/>
          <p:nvPr/>
        </p:nvCxnSpPr>
        <p:spPr>
          <a:xfrm>
            <a:off x="5500301" y="1766156"/>
            <a:ext cx="1674186"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870891" y="1439858"/>
            <a:ext cx="1404156" cy="646331"/>
          </a:xfrm>
          <a:prstGeom prst="rect">
            <a:avLst/>
          </a:prstGeom>
          <a:noFill/>
        </p:spPr>
        <p:txBody>
          <a:bodyPr wrap="square" rtlCol="0">
            <a:spAutoFit/>
          </a:bodyPr>
          <a:lstStyle/>
          <a:p>
            <a:r>
              <a:rPr lang="en-US" dirty="0">
                <a:solidFill>
                  <a:srgbClr val="FF0000"/>
                </a:solidFill>
              </a:rPr>
              <a:t>max comparisons</a:t>
            </a:r>
          </a:p>
        </p:txBody>
      </p:sp>
      <p:sp>
        <p:nvSpPr>
          <p:cNvPr id="37" name="Rectangle 36"/>
          <p:cNvSpPr/>
          <p:nvPr/>
        </p:nvSpPr>
        <p:spPr>
          <a:xfrm>
            <a:off x="6208511" y="2331619"/>
            <a:ext cx="16201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3</a:t>
            </a:r>
          </a:p>
        </p:txBody>
      </p:sp>
      <p:sp>
        <p:nvSpPr>
          <p:cNvPr id="38" name="Rectangle 37"/>
          <p:cNvSpPr/>
          <p:nvPr/>
        </p:nvSpPr>
        <p:spPr>
          <a:xfrm>
            <a:off x="6461395" y="2547643"/>
            <a:ext cx="162018"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4</a:t>
            </a:r>
          </a:p>
        </p:txBody>
      </p:sp>
      <p:sp>
        <p:nvSpPr>
          <p:cNvPr id="39" name="Rectangle 38"/>
          <p:cNvSpPr/>
          <p:nvPr/>
        </p:nvSpPr>
        <p:spPr>
          <a:xfrm>
            <a:off x="6715022" y="2533891"/>
            <a:ext cx="162018" cy="229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5</a:t>
            </a:r>
          </a:p>
        </p:txBody>
      </p:sp>
      <p:sp>
        <p:nvSpPr>
          <p:cNvPr id="40" name="Rectangle 39"/>
          <p:cNvSpPr/>
          <p:nvPr/>
        </p:nvSpPr>
        <p:spPr>
          <a:xfrm>
            <a:off x="6955309" y="2609411"/>
            <a:ext cx="162018" cy="153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6</a:t>
            </a:r>
          </a:p>
        </p:txBody>
      </p:sp>
      <p:cxnSp>
        <p:nvCxnSpPr>
          <p:cNvPr id="42" name="Straight Connector 41"/>
          <p:cNvCxnSpPr/>
          <p:nvPr/>
        </p:nvCxnSpPr>
        <p:spPr>
          <a:xfrm>
            <a:off x="1271503" y="3273894"/>
            <a:ext cx="1674186"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642093" y="2945212"/>
            <a:ext cx="1404156" cy="646331"/>
          </a:xfrm>
          <a:prstGeom prst="rect">
            <a:avLst/>
          </a:prstGeom>
          <a:noFill/>
        </p:spPr>
        <p:txBody>
          <a:bodyPr wrap="square" rtlCol="0">
            <a:spAutoFit/>
          </a:bodyPr>
          <a:lstStyle/>
          <a:p>
            <a:r>
              <a:rPr lang="en-US" dirty="0">
                <a:solidFill>
                  <a:srgbClr val="FF0000"/>
                </a:solidFill>
              </a:rPr>
              <a:t>max comparisons</a:t>
            </a:r>
          </a:p>
        </p:txBody>
      </p:sp>
      <p:sp>
        <p:nvSpPr>
          <p:cNvPr id="45" name="Rectangle 44"/>
          <p:cNvSpPr/>
          <p:nvPr/>
        </p:nvSpPr>
        <p:spPr>
          <a:xfrm>
            <a:off x="1979712" y="3820172"/>
            <a:ext cx="16201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3</a:t>
            </a:r>
          </a:p>
        </p:txBody>
      </p:sp>
      <p:sp>
        <p:nvSpPr>
          <p:cNvPr id="46" name="Rectangle 45"/>
          <p:cNvSpPr/>
          <p:nvPr/>
        </p:nvSpPr>
        <p:spPr>
          <a:xfrm>
            <a:off x="2232596" y="4036196"/>
            <a:ext cx="162018"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4</a:t>
            </a:r>
          </a:p>
        </p:txBody>
      </p:sp>
      <p:sp>
        <p:nvSpPr>
          <p:cNvPr id="47" name="Rectangle 46"/>
          <p:cNvSpPr/>
          <p:nvPr/>
        </p:nvSpPr>
        <p:spPr>
          <a:xfrm>
            <a:off x="2485481" y="4036196"/>
            <a:ext cx="162018" cy="225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5</a:t>
            </a:r>
          </a:p>
        </p:txBody>
      </p:sp>
      <p:sp>
        <p:nvSpPr>
          <p:cNvPr id="48" name="Rectangle 47"/>
          <p:cNvSpPr/>
          <p:nvPr/>
        </p:nvSpPr>
        <p:spPr>
          <a:xfrm>
            <a:off x="2725835" y="4107938"/>
            <a:ext cx="162018" cy="153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6</a:t>
            </a:r>
          </a:p>
        </p:txBody>
      </p:sp>
      <p:sp>
        <p:nvSpPr>
          <p:cNvPr id="49" name="Rectangle 48"/>
          <p:cNvSpPr/>
          <p:nvPr/>
        </p:nvSpPr>
        <p:spPr>
          <a:xfrm>
            <a:off x="3388002" y="3291206"/>
            <a:ext cx="162018" cy="98636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1</a:t>
            </a:r>
          </a:p>
        </p:txBody>
      </p:sp>
      <p:cxnSp>
        <p:nvCxnSpPr>
          <p:cNvPr id="50" name="Straight Connector 49"/>
          <p:cNvCxnSpPr/>
          <p:nvPr/>
        </p:nvCxnSpPr>
        <p:spPr>
          <a:xfrm>
            <a:off x="3219853" y="3266298"/>
            <a:ext cx="1674186"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812762" y="2946784"/>
            <a:ext cx="1404156" cy="646331"/>
          </a:xfrm>
          <a:prstGeom prst="rect">
            <a:avLst/>
          </a:prstGeom>
          <a:noFill/>
        </p:spPr>
        <p:txBody>
          <a:bodyPr wrap="square" rtlCol="0">
            <a:spAutoFit/>
          </a:bodyPr>
          <a:lstStyle/>
          <a:p>
            <a:r>
              <a:rPr lang="en-US" dirty="0">
                <a:solidFill>
                  <a:srgbClr val="FF0000"/>
                </a:solidFill>
              </a:rPr>
              <a:t>max comparisons</a:t>
            </a:r>
          </a:p>
        </p:txBody>
      </p:sp>
      <p:sp>
        <p:nvSpPr>
          <p:cNvPr id="53" name="Rectangle 52"/>
          <p:cNvSpPr/>
          <p:nvPr/>
        </p:nvSpPr>
        <p:spPr>
          <a:xfrm>
            <a:off x="3658032" y="3042627"/>
            <a:ext cx="162018" cy="432048"/>
          </a:xfrm>
          <a:prstGeom prst="rect">
            <a:avLst/>
          </a:prstGeom>
          <a:ln>
            <a:solidFill>
              <a:schemeClr val="tx1"/>
            </a:solidFill>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prstClr val="white"/>
                </a:solidFill>
              </a:rPr>
              <a:t>3</a:t>
            </a:r>
          </a:p>
        </p:txBody>
      </p:sp>
      <p:sp>
        <p:nvSpPr>
          <p:cNvPr id="54" name="Rectangle 53"/>
          <p:cNvSpPr/>
          <p:nvPr/>
        </p:nvSpPr>
        <p:spPr>
          <a:xfrm>
            <a:off x="4180946" y="4053457"/>
            <a:ext cx="162018"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4</a:t>
            </a:r>
          </a:p>
        </p:txBody>
      </p:sp>
      <p:sp>
        <p:nvSpPr>
          <p:cNvPr id="55" name="Rectangle 54"/>
          <p:cNvSpPr/>
          <p:nvPr/>
        </p:nvSpPr>
        <p:spPr>
          <a:xfrm>
            <a:off x="4433831" y="4053457"/>
            <a:ext cx="162018" cy="225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5</a:t>
            </a:r>
          </a:p>
        </p:txBody>
      </p:sp>
      <p:sp>
        <p:nvSpPr>
          <p:cNvPr id="56" name="Rectangle 55"/>
          <p:cNvSpPr/>
          <p:nvPr/>
        </p:nvSpPr>
        <p:spPr>
          <a:xfrm>
            <a:off x="4673474" y="4126060"/>
            <a:ext cx="162018" cy="153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6</a:t>
            </a:r>
          </a:p>
        </p:txBody>
      </p:sp>
      <p:sp>
        <p:nvSpPr>
          <p:cNvPr id="57" name="Rectangle 56"/>
          <p:cNvSpPr/>
          <p:nvPr/>
        </p:nvSpPr>
        <p:spPr>
          <a:xfrm>
            <a:off x="5669837" y="3291207"/>
            <a:ext cx="162018" cy="99147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1</a:t>
            </a:r>
          </a:p>
        </p:txBody>
      </p:sp>
      <p:cxnSp>
        <p:nvCxnSpPr>
          <p:cNvPr id="58" name="Straight Connector 57"/>
          <p:cNvCxnSpPr/>
          <p:nvPr/>
        </p:nvCxnSpPr>
        <p:spPr>
          <a:xfrm>
            <a:off x="5501688" y="3271409"/>
            <a:ext cx="1674186"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872278" y="2942727"/>
            <a:ext cx="1404156" cy="646331"/>
          </a:xfrm>
          <a:prstGeom prst="rect">
            <a:avLst/>
          </a:prstGeom>
          <a:noFill/>
        </p:spPr>
        <p:txBody>
          <a:bodyPr wrap="square" rtlCol="0">
            <a:spAutoFit/>
          </a:bodyPr>
          <a:lstStyle/>
          <a:p>
            <a:r>
              <a:rPr lang="en-US" dirty="0">
                <a:solidFill>
                  <a:srgbClr val="FF0000"/>
                </a:solidFill>
              </a:rPr>
              <a:t>max comparisons</a:t>
            </a:r>
          </a:p>
        </p:txBody>
      </p:sp>
      <p:sp>
        <p:nvSpPr>
          <p:cNvPr id="61" name="Rectangle 60"/>
          <p:cNvSpPr/>
          <p:nvPr/>
        </p:nvSpPr>
        <p:spPr>
          <a:xfrm>
            <a:off x="6209897" y="3842544"/>
            <a:ext cx="162018" cy="4320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3</a:t>
            </a:r>
          </a:p>
        </p:txBody>
      </p:sp>
      <p:sp>
        <p:nvSpPr>
          <p:cNvPr id="62" name="Rectangle 61"/>
          <p:cNvSpPr/>
          <p:nvPr/>
        </p:nvSpPr>
        <p:spPr>
          <a:xfrm>
            <a:off x="6462782" y="4058568"/>
            <a:ext cx="162018"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4</a:t>
            </a:r>
          </a:p>
        </p:txBody>
      </p:sp>
      <p:sp>
        <p:nvSpPr>
          <p:cNvPr id="63" name="Rectangle 62"/>
          <p:cNvSpPr/>
          <p:nvPr/>
        </p:nvSpPr>
        <p:spPr>
          <a:xfrm>
            <a:off x="6715666" y="4053459"/>
            <a:ext cx="162018" cy="2303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5</a:t>
            </a:r>
          </a:p>
        </p:txBody>
      </p:sp>
      <p:sp>
        <p:nvSpPr>
          <p:cNvPr id="64" name="Rectangle 63"/>
          <p:cNvSpPr/>
          <p:nvPr/>
        </p:nvSpPr>
        <p:spPr>
          <a:xfrm>
            <a:off x="6955309" y="4130709"/>
            <a:ext cx="162018" cy="153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6</a:t>
            </a:r>
          </a:p>
        </p:txBody>
      </p:sp>
      <p:sp>
        <p:nvSpPr>
          <p:cNvPr id="65" name="Rectangle 64"/>
          <p:cNvSpPr/>
          <p:nvPr/>
        </p:nvSpPr>
        <p:spPr>
          <a:xfrm>
            <a:off x="1439652" y="4725144"/>
            <a:ext cx="162018" cy="9928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1</a:t>
            </a:r>
          </a:p>
        </p:txBody>
      </p:sp>
      <p:cxnSp>
        <p:nvCxnSpPr>
          <p:cNvPr id="66" name="Straight Connector 65"/>
          <p:cNvCxnSpPr/>
          <p:nvPr/>
        </p:nvCxnSpPr>
        <p:spPr>
          <a:xfrm>
            <a:off x="1271503" y="4693786"/>
            <a:ext cx="1674186"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642093" y="4365104"/>
            <a:ext cx="1404156" cy="646331"/>
          </a:xfrm>
          <a:prstGeom prst="rect">
            <a:avLst/>
          </a:prstGeom>
          <a:noFill/>
        </p:spPr>
        <p:txBody>
          <a:bodyPr wrap="square" rtlCol="0">
            <a:spAutoFit/>
          </a:bodyPr>
          <a:lstStyle/>
          <a:p>
            <a:r>
              <a:rPr lang="en-US" dirty="0">
                <a:solidFill>
                  <a:srgbClr val="FF0000"/>
                </a:solidFill>
              </a:rPr>
              <a:t>max comparisons</a:t>
            </a:r>
          </a:p>
        </p:txBody>
      </p:sp>
      <p:sp>
        <p:nvSpPr>
          <p:cNvPr id="69" name="Rectangle 68"/>
          <p:cNvSpPr/>
          <p:nvPr/>
        </p:nvSpPr>
        <p:spPr>
          <a:xfrm>
            <a:off x="1979712" y="5277819"/>
            <a:ext cx="162018" cy="4320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3</a:t>
            </a:r>
          </a:p>
        </p:txBody>
      </p:sp>
      <p:sp>
        <p:nvSpPr>
          <p:cNvPr id="70" name="Rectangle 69"/>
          <p:cNvSpPr/>
          <p:nvPr/>
        </p:nvSpPr>
        <p:spPr>
          <a:xfrm>
            <a:off x="1979712" y="5060692"/>
            <a:ext cx="162018" cy="2160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4</a:t>
            </a:r>
          </a:p>
        </p:txBody>
      </p:sp>
      <p:sp>
        <p:nvSpPr>
          <p:cNvPr id="71" name="Rectangle 70"/>
          <p:cNvSpPr/>
          <p:nvPr/>
        </p:nvSpPr>
        <p:spPr>
          <a:xfrm>
            <a:off x="2485481" y="5517234"/>
            <a:ext cx="162018" cy="2018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5</a:t>
            </a:r>
          </a:p>
        </p:txBody>
      </p:sp>
      <p:sp>
        <p:nvSpPr>
          <p:cNvPr id="72" name="Rectangle 71"/>
          <p:cNvSpPr/>
          <p:nvPr/>
        </p:nvSpPr>
        <p:spPr>
          <a:xfrm>
            <a:off x="2724449" y="5567984"/>
            <a:ext cx="162018" cy="153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6</a:t>
            </a:r>
          </a:p>
        </p:txBody>
      </p:sp>
      <p:sp>
        <p:nvSpPr>
          <p:cNvPr id="73" name="Rectangle 72"/>
          <p:cNvSpPr/>
          <p:nvPr/>
        </p:nvSpPr>
        <p:spPr>
          <a:xfrm>
            <a:off x="3389526" y="4725143"/>
            <a:ext cx="162018" cy="10009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1</a:t>
            </a:r>
          </a:p>
        </p:txBody>
      </p:sp>
      <p:cxnSp>
        <p:nvCxnSpPr>
          <p:cNvPr id="74" name="Straight Connector 73"/>
          <p:cNvCxnSpPr/>
          <p:nvPr/>
        </p:nvCxnSpPr>
        <p:spPr>
          <a:xfrm>
            <a:off x="3221377" y="4701879"/>
            <a:ext cx="1674186"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3591967" y="4373197"/>
            <a:ext cx="1404156" cy="646331"/>
          </a:xfrm>
          <a:prstGeom prst="rect">
            <a:avLst/>
          </a:prstGeom>
          <a:noFill/>
        </p:spPr>
        <p:txBody>
          <a:bodyPr wrap="square" rtlCol="0">
            <a:spAutoFit/>
          </a:bodyPr>
          <a:lstStyle/>
          <a:p>
            <a:r>
              <a:rPr lang="en-US" dirty="0">
                <a:solidFill>
                  <a:srgbClr val="FF0000"/>
                </a:solidFill>
              </a:rPr>
              <a:t>max comparisons</a:t>
            </a:r>
          </a:p>
        </p:txBody>
      </p:sp>
      <p:sp>
        <p:nvSpPr>
          <p:cNvPr id="77" name="Rectangle 76"/>
          <p:cNvSpPr/>
          <p:nvPr/>
        </p:nvSpPr>
        <p:spPr>
          <a:xfrm>
            <a:off x="3929586" y="5285912"/>
            <a:ext cx="162018" cy="4320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3</a:t>
            </a:r>
          </a:p>
        </p:txBody>
      </p:sp>
      <p:sp>
        <p:nvSpPr>
          <p:cNvPr id="78" name="Rectangle 77"/>
          <p:cNvSpPr/>
          <p:nvPr/>
        </p:nvSpPr>
        <p:spPr>
          <a:xfrm>
            <a:off x="3929586" y="5068785"/>
            <a:ext cx="162018" cy="2160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4</a:t>
            </a:r>
          </a:p>
        </p:txBody>
      </p:sp>
      <p:sp>
        <p:nvSpPr>
          <p:cNvPr id="79" name="Rectangle 78"/>
          <p:cNvSpPr/>
          <p:nvPr/>
        </p:nvSpPr>
        <p:spPr>
          <a:xfrm>
            <a:off x="3929586" y="4831676"/>
            <a:ext cx="162018" cy="22502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5</a:t>
            </a:r>
          </a:p>
        </p:txBody>
      </p:sp>
      <p:sp>
        <p:nvSpPr>
          <p:cNvPr id="80" name="Rectangle 79"/>
          <p:cNvSpPr/>
          <p:nvPr/>
        </p:nvSpPr>
        <p:spPr>
          <a:xfrm>
            <a:off x="4674998" y="5582037"/>
            <a:ext cx="162018" cy="153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6</a:t>
            </a:r>
          </a:p>
        </p:txBody>
      </p:sp>
      <p:sp>
        <p:nvSpPr>
          <p:cNvPr id="81" name="Rectangle 80"/>
          <p:cNvSpPr/>
          <p:nvPr/>
        </p:nvSpPr>
        <p:spPr>
          <a:xfrm>
            <a:off x="5668451" y="4725145"/>
            <a:ext cx="162018" cy="100340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1</a:t>
            </a:r>
          </a:p>
        </p:txBody>
      </p:sp>
      <p:cxnSp>
        <p:nvCxnSpPr>
          <p:cNvPr id="82" name="Straight Connector 81"/>
          <p:cNvCxnSpPr/>
          <p:nvPr/>
        </p:nvCxnSpPr>
        <p:spPr>
          <a:xfrm>
            <a:off x="5500301" y="4704379"/>
            <a:ext cx="1674186"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5870891" y="4375697"/>
            <a:ext cx="1404156" cy="646331"/>
          </a:xfrm>
          <a:prstGeom prst="rect">
            <a:avLst/>
          </a:prstGeom>
          <a:noFill/>
        </p:spPr>
        <p:txBody>
          <a:bodyPr wrap="square" rtlCol="0">
            <a:spAutoFit/>
          </a:bodyPr>
          <a:lstStyle/>
          <a:p>
            <a:r>
              <a:rPr lang="en-US" dirty="0">
                <a:solidFill>
                  <a:srgbClr val="FF0000"/>
                </a:solidFill>
              </a:rPr>
              <a:t>max comparisons</a:t>
            </a:r>
          </a:p>
        </p:txBody>
      </p:sp>
      <p:sp>
        <p:nvSpPr>
          <p:cNvPr id="85" name="Rectangle 84"/>
          <p:cNvSpPr/>
          <p:nvPr/>
        </p:nvSpPr>
        <p:spPr>
          <a:xfrm>
            <a:off x="6208511" y="5288412"/>
            <a:ext cx="162018" cy="4320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3</a:t>
            </a:r>
          </a:p>
        </p:txBody>
      </p:sp>
      <p:sp>
        <p:nvSpPr>
          <p:cNvPr id="86" name="Rectangle 85"/>
          <p:cNvSpPr/>
          <p:nvPr/>
        </p:nvSpPr>
        <p:spPr>
          <a:xfrm>
            <a:off x="6208511" y="5071285"/>
            <a:ext cx="162018" cy="2160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4</a:t>
            </a:r>
          </a:p>
        </p:txBody>
      </p:sp>
      <p:sp>
        <p:nvSpPr>
          <p:cNvPr id="87" name="Rectangle 86"/>
          <p:cNvSpPr/>
          <p:nvPr/>
        </p:nvSpPr>
        <p:spPr>
          <a:xfrm>
            <a:off x="6208511" y="4839376"/>
            <a:ext cx="162018" cy="21732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5</a:t>
            </a:r>
          </a:p>
        </p:txBody>
      </p:sp>
      <p:sp>
        <p:nvSpPr>
          <p:cNvPr id="88" name="Rectangle 87"/>
          <p:cNvSpPr/>
          <p:nvPr/>
        </p:nvSpPr>
        <p:spPr>
          <a:xfrm>
            <a:off x="5940986" y="4757319"/>
            <a:ext cx="159513" cy="16046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6</a:t>
            </a:r>
          </a:p>
        </p:txBody>
      </p:sp>
      <p:sp>
        <p:nvSpPr>
          <p:cNvPr id="89" name="Rectangle 88"/>
          <p:cNvSpPr/>
          <p:nvPr/>
        </p:nvSpPr>
        <p:spPr>
          <a:xfrm>
            <a:off x="5668451" y="973791"/>
            <a:ext cx="162018" cy="802331"/>
          </a:xfrm>
          <a:prstGeom prst="rect">
            <a:avLst/>
          </a:prstGeom>
          <a:ln>
            <a:solidFill>
              <a:schemeClr val="tx1"/>
            </a:solidFill>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prstClr val="white"/>
                </a:solidFill>
              </a:rPr>
              <a:t>2</a:t>
            </a:r>
          </a:p>
        </p:txBody>
      </p:sp>
      <p:sp>
        <p:nvSpPr>
          <p:cNvPr id="90" name="Rectangle 89"/>
          <p:cNvSpPr/>
          <p:nvPr/>
        </p:nvSpPr>
        <p:spPr>
          <a:xfrm>
            <a:off x="1709682" y="3477393"/>
            <a:ext cx="162018" cy="7920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2</a:t>
            </a:r>
          </a:p>
        </p:txBody>
      </p:sp>
      <p:sp>
        <p:nvSpPr>
          <p:cNvPr id="91" name="Rectangle 90"/>
          <p:cNvSpPr/>
          <p:nvPr/>
        </p:nvSpPr>
        <p:spPr>
          <a:xfrm>
            <a:off x="3658032" y="3491935"/>
            <a:ext cx="162018" cy="7920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2</a:t>
            </a:r>
          </a:p>
        </p:txBody>
      </p:sp>
      <p:sp>
        <p:nvSpPr>
          <p:cNvPr id="92" name="Rectangle 91"/>
          <p:cNvSpPr/>
          <p:nvPr/>
        </p:nvSpPr>
        <p:spPr>
          <a:xfrm>
            <a:off x="5938481" y="3501008"/>
            <a:ext cx="162018" cy="7920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2</a:t>
            </a:r>
          </a:p>
        </p:txBody>
      </p:sp>
      <p:sp>
        <p:nvSpPr>
          <p:cNvPr id="93" name="Rectangle 92"/>
          <p:cNvSpPr/>
          <p:nvPr/>
        </p:nvSpPr>
        <p:spPr>
          <a:xfrm>
            <a:off x="1705883" y="4917779"/>
            <a:ext cx="162018" cy="7920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2</a:t>
            </a:r>
          </a:p>
        </p:txBody>
      </p:sp>
      <p:sp>
        <p:nvSpPr>
          <p:cNvPr id="94" name="Rectangle 93"/>
          <p:cNvSpPr/>
          <p:nvPr/>
        </p:nvSpPr>
        <p:spPr>
          <a:xfrm>
            <a:off x="3660273" y="4932445"/>
            <a:ext cx="162018" cy="7920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2</a:t>
            </a:r>
          </a:p>
        </p:txBody>
      </p:sp>
      <p:sp>
        <p:nvSpPr>
          <p:cNvPr id="95" name="Rectangle 94"/>
          <p:cNvSpPr/>
          <p:nvPr/>
        </p:nvSpPr>
        <p:spPr>
          <a:xfrm>
            <a:off x="5940986" y="4939113"/>
            <a:ext cx="162018" cy="7920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2</a:t>
            </a:r>
          </a:p>
        </p:txBody>
      </p:sp>
      <p:sp>
        <p:nvSpPr>
          <p:cNvPr id="96" name="Rectangle 95"/>
          <p:cNvSpPr/>
          <p:nvPr/>
        </p:nvSpPr>
        <p:spPr>
          <a:xfrm>
            <a:off x="1438075" y="3291208"/>
            <a:ext cx="162018" cy="9928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1</a:t>
            </a:r>
          </a:p>
        </p:txBody>
      </p:sp>
      <p:sp>
        <p:nvSpPr>
          <p:cNvPr id="97" name="Rectangle 96"/>
          <p:cNvSpPr/>
          <p:nvPr/>
        </p:nvSpPr>
        <p:spPr>
          <a:xfrm>
            <a:off x="5670551" y="1787659"/>
            <a:ext cx="162018" cy="99147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prstClr val="white"/>
                </a:solidFill>
              </a:rPr>
              <a:t>1</a:t>
            </a:r>
          </a:p>
        </p:txBody>
      </p:sp>
      <p:grpSp>
        <p:nvGrpSpPr>
          <p:cNvPr id="103" name="Group 102"/>
          <p:cNvGrpSpPr/>
          <p:nvPr/>
        </p:nvGrpSpPr>
        <p:grpSpPr>
          <a:xfrm>
            <a:off x="2155738" y="5921590"/>
            <a:ext cx="2840858" cy="1323439"/>
            <a:chOff x="2187561" y="5949280"/>
            <a:chExt cx="3061998" cy="1323439"/>
          </a:xfrm>
        </p:grpSpPr>
        <p:sp>
          <p:nvSpPr>
            <p:cNvPr id="98" name="Rectangle 97"/>
            <p:cNvSpPr/>
            <p:nvPr/>
          </p:nvSpPr>
          <p:spPr>
            <a:xfrm>
              <a:off x="2187561" y="6055924"/>
              <a:ext cx="216024" cy="142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0" name="Rectangle 99"/>
            <p:cNvSpPr/>
            <p:nvPr/>
          </p:nvSpPr>
          <p:spPr>
            <a:xfrm>
              <a:off x="2187561" y="6305477"/>
              <a:ext cx="216024" cy="1423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prstClr val="white"/>
                </a:solidFill>
              </a:endParaRPr>
            </a:p>
          </p:txBody>
        </p:sp>
        <p:sp>
          <p:nvSpPr>
            <p:cNvPr id="101" name="Rectangle 100"/>
            <p:cNvSpPr/>
            <p:nvPr/>
          </p:nvSpPr>
          <p:spPr>
            <a:xfrm>
              <a:off x="2187561" y="6555030"/>
              <a:ext cx="216024" cy="142320"/>
            </a:xfrm>
            <a:prstGeom prst="rect">
              <a:avLst/>
            </a:prstGeom>
            <a:ln>
              <a:solidFill>
                <a:schemeClr val="tx1"/>
              </a:solidFill>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102" name="TextBox 101"/>
            <p:cNvSpPr txBox="1"/>
            <p:nvPr/>
          </p:nvSpPr>
          <p:spPr>
            <a:xfrm>
              <a:off x="2339752" y="5949280"/>
              <a:ext cx="2909807" cy="1323439"/>
            </a:xfrm>
            <a:prstGeom prst="rect">
              <a:avLst/>
            </a:prstGeom>
            <a:noFill/>
          </p:spPr>
          <p:txBody>
            <a:bodyPr wrap="square" rtlCol="0">
              <a:spAutoFit/>
            </a:bodyPr>
            <a:lstStyle/>
            <a:p>
              <a:r>
                <a:rPr lang="en-US" sz="1600" dirty="0">
                  <a:solidFill>
                    <a:prstClr val="black"/>
                  </a:solidFill>
                </a:rPr>
                <a:t>: unassigned block</a:t>
              </a:r>
            </a:p>
            <a:p>
              <a:r>
                <a:rPr lang="en-US" sz="1600" dirty="0">
                  <a:solidFill>
                    <a:prstClr val="black"/>
                  </a:solidFill>
                </a:rPr>
                <a:t>: block accepted in partition</a:t>
              </a:r>
            </a:p>
            <a:p>
              <a:r>
                <a:rPr lang="en-US" sz="1600" dirty="0">
                  <a:solidFill>
                    <a:prstClr val="black"/>
                  </a:solidFill>
                </a:rPr>
                <a:t>: block rejected from partition</a:t>
              </a:r>
            </a:p>
          </p:txBody>
        </p:sp>
      </p:grpSp>
      <p:cxnSp>
        <p:nvCxnSpPr>
          <p:cNvPr id="105" name="Straight Connector 104"/>
          <p:cNvCxnSpPr/>
          <p:nvPr/>
        </p:nvCxnSpPr>
        <p:spPr>
          <a:xfrm>
            <a:off x="3046249" y="836712"/>
            <a:ext cx="0" cy="5112568"/>
          </a:xfrm>
          <a:prstGeom prst="line">
            <a:avLst/>
          </a:prstGeom>
          <a:ln w="28575">
            <a:solidFill>
              <a:srgbClr val="556A84"/>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5222786" y="836712"/>
            <a:ext cx="0" cy="5112568"/>
          </a:xfrm>
          <a:prstGeom prst="line">
            <a:avLst/>
          </a:prstGeom>
          <a:ln w="28575">
            <a:solidFill>
              <a:srgbClr val="556A84"/>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143000" y="2852936"/>
            <a:ext cx="6831378" cy="0"/>
          </a:xfrm>
          <a:prstGeom prst="line">
            <a:avLst/>
          </a:prstGeom>
          <a:ln w="28575">
            <a:solidFill>
              <a:srgbClr val="556A84"/>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1143000" y="4437112"/>
            <a:ext cx="6831378" cy="0"/>
          </a:xfrm>
          <a:prstGeom prst="line">
            <a:avLst/>
          </a:prstGeom>
          <a:ln w="28575">
            <a:solidFill>
              <a:srgbClr val="556A84"/>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3329863" y="2708920"/>
            <a:ext cx="267814" cy="85760"/>
            <a:chOff x="2908204" y="2690584"/>
            <a:chExt cx="357085" cy="85760"/>
          </a:xfrm>
        </p:grpSpPr>
        <p:cxnSp>
          <p:nvCxnSpPr>
            <p:cNvPr id="113" name="Straight Connector 112"/>
            <p:cNvCxnSpPr/>
            <p:nvPr/>
          </p:nvCxnSpPr>
          <p:spPr>
            <a:xfrm>
              <a:off x="2915816" y="2690584"/>
              <a:ext cx="0" cy="857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908204" y="2776344"/>
              <a:ext cx="35708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3265289" y="2690584"/>
              <a:ext cx="0" cy="857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5618820" y="2704336"/>
            <a:ext cx="267814" cy="85760"/>
            <a:chOff x="2908204" y="2690584"/>
            <a:chExt cx="357085" cy="85760"/>
          </a:xfrm>
        </p:grpSpPr>
        <p:cxnSp>
          <p:nvCxnSpPr>
            <p:cNvPr id="122" name="Straight Connector 121"/>
            <p:cNvCxnSpPr/>
            <p:nvPr/>
          </p:nvCxnSpPr>
          <p:spPr>
            <a:xfrm>
              <a:off x="2915816"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908204" y="2776344"/>
              <a:ext cx="3570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3265289"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1376155" y="4209340"/>
            <a:ext cx="267814" cy="85760"/>
            <a:chOff x="2908204" y="2690584"/>
            <a:chExt cx="357085" cy="85760"/>
          </a:xfrm>
        </p:grpSpPr>
        <p:cxnSp>
          <p:nvCxnSpPr>
            <p:cNvPr id="126" name="Straight Connector 125"/>
            <p:cNvCxnSpPr/>
            <p:nvPr/>
          </p:nvCxnSpPr>
          <p:spPr>
            <a:xfrm>
              <a:off x="2915816"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908204" y="2776344"/>
              <a:ext cx="3570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3265289"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p:nvGrpSpPr>
        <p:grpSpPr>
          <a:xfrm>
            <a:off x="1654121" y="4209340"/>
            <a:ext cx="267814" cy="85760"/>
            <a:chOff x="2908204" y="2690584"/>
            <a:chExt cx="357085" cy="85760"/>
          </a:xfrm>
        </p:grpSpPr>
        <p:cxnSp>
          <p:nvCxnSpPr>
            <p:cNvPr id="130" name="Straight Connector 129"/>
            <p:cNvCxnSpPr/>
            <p:nvPr/>
          </p:nvCxnSpPr>
          <p:spPr>
            <a:xfrm>
              <a:off x="2915816" y="2690584"/>
              <a:ext cx="0" cy="857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908204" y="2776344"/>
              <a:ext cx="35708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3265289" y="2690584"/>
              <a:ext cx="0" cy="857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3340506" y="4221526"/>
            <a:ext cx="267814" cy="85760"/>
            <a:chOff x="2908204" y="2690584"/>
            <a:chExt cx="357085" cy="85760"/>
          </a:xfrm>
        </p:grpSpPr>
        <p:cxnSp>
          <p:nvCxnSpPr>
            <p:cNvPr id="134" name="Straight Connector 133"/>
            <p:cNvCxnSpPr/>
            <p:nvPr/>
          </p:nvCxnSpPr>
          <p:spPr>
            <a:xfrm>
              <a:off x="2915816"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908204" y="2776344"/>
              <a:ext cx="3570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3265289"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3606243" y="4221525"/>
            <a:ext cx="267814" cy="85760"/>
            <a:chOff x="2908204" y="2690584"/>
            <a:chExt cx="357085" cy="85760"/>
          </a:xfrm>
        </p:grpSpPr>
        <p:cxnSp>
          <p:nvCxnSpPr>
            <p:cNvPr id="138" name="Straight Connector 137"/>
            <p:cNvCxnSpPr/>
            <p:nvPr/>
          </p:nvCxnSpPr>
          <p:spPr>
            <a:xfrm>
              <a:off x="2915816"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908204" y="2776344"/>
              <a:ext cx="3570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3265289"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 name="Group 140"/>
          <p:cNvGrpSpPr/>
          <p:nvPr/>
        </p:nvGrpSpPr>
        <p:grpSpPr>
          <a:xfrm>
            <a:off x="5604465" y="4230435"/>
            <a:ext cx="267814" cy="85760"/>
            <a:chOff x="2908204" y="2690584"/>
            <a:chExt cx="357085" cy="85760"/>
          </a:xfrm>
        </p:grpSpPr>
        <p:cxnSp>
          <p:nvCxnSpPr>
            <p:cNvPr id="142" name="Straight Connector 141"/>
            <p:cNvCxnSpPr/>
            <p:nvPr/>
          </p:nvCxnSpPr>
          <p:spPr>
            <a:xfrm>
              <a:off x="2915816"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2908204" y="2776344"/>
              <a:ext cx="3570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3265289"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5883033" y="4222342"/>
            <a:ext cx="267814" cy="85760"/>
            <a:chOff x="2908204" y="2690584"/>
            <a:chExt cx="357085" cy="85760"/>
          </a:xfrm>
        </p:grpSpPr>
        <p:cxnSp>
          <p:nvCxnSpPr>
            <p:cNvPr id="146" name="Straight Connector 145"/>
            <p:cNvCxnSpPr/>
            <p:nvPr/>
          </p:nvCxnSpPr>
          <p:spPr>
            <a:xfrm>
              <a:off x="2915816"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2908204" y="2776344"/>
              <a:ext cx="3570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3265289"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9" name="Group 148"/>
          <p:cNvGrpSpPr/>
          <p:nvPr/>
        </p:nvGrpSpPr>
        <p:grpSpPr>
          <a:xfrm>
            <a:off x="6155005" y="4223191"/>
            <a:ext cx="267814" cy="85760"/>
            <a:chOff x="2908204" y="2690584"/>
            <a:chExt cx="357085" cy="85760"/>
          </a:xfrm>
        </p:grpSpPr>
        <p:cxnSp>
          <p:nvCxnSpPr>
            <p:cNvPr id="150" name="Straight Connector 149"/>
            <p:cNvCxnSpPr/>
            <p:nvPr/>
          </p:nvCxnSpPr>
          <p:spPr>
            <a:xfrm>
              <a:off x="2915816" y="2690584"/>
              <a:ext cx="0" cy="857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2908204" y="2776344"/>
              <a:ext cx="35708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3265289" y="2690584"/>
              <a:ext cx="0" cy="857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1367667" y="5671584"/>
            <a:ext cx="267814" cy="85760"/>
            <a:chOff x="2908204" y="2690584"/>
            <a:chExt cx="357085" cy="85760"/>
          </a:xfrm>
        </p:grpSpPr>
        <p:cxnSp>
          <p:nvCxnSpPr>
            <p:cNvPr id="154" name="Straight Connector 153"/>
            <p:cNvCxnSpPr/>
            <p:nvPr/>
          </p:nvCxnSpPr>
          <p:spPr>
            <a:xfrm>
              <a:off x="2915816"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908204" y="2776344"/>
              <a:ext cx="3570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3265289"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1646235" y="5663491"/>
            <a:ext cx="267814" cy="85760"/>
            <a:chOff x="2908204" y="2690584"/>
            <a:chExt cx="357085" cy="85760"/>
          </a:xfrm>
        </p:grpSpPr>
        <p:cxnSp>
          <p:nvCxnSpPr>
            <p:cNvPr id="158" name="Straight Connector 157"/>
            <p:cNvCxnSpPr/>
            <p:nvPr/>
          </p:nvCxnSpPr>
          <p:spPr>
            <a:xfrm>
              <a:off x="2915816"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908204" y="2776344"/>
              <a:ext cx="3570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3265289"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p:nvGrpSpPr>
        <p:grpSpPr>
          <a:xfrm>
            <a:off x="1918206" y="5664340"/>
            <a:ext cx="267814" cy="85760"/>
            <a:chOff x="2908204" y="2690584"/>
            <a:chExt cx="357085" cy="85760"/>
          </a:xfrm>
        </p:grpSpPr>
        <p:cxnSp>
          <p:nvCxnSpPr>
            <p:cNvPr id="162" name="Straight Connector 161"/>
            <p:cNvCxnSpPr/>
            <p:nvPr/>
          </p:nvCxnSpPr>
          <p:spPr>
            <a:xfrm>
              <a:off x="2915816"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2908204" y="2776344"/>
              <a:ext cx="3570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3265289"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3328072" y="5686803"/>
            <a:ext cx="267814" cy="85760"/>
            <a:chOff x="2908204" y="2690584"/>
            <a:chExt cx="357085" cy="85760"/>
          </a:xfrm>
        </p:grpSpPr>
        <p:cxnSp>
          <p:nvCxnSpPr>
            <p:cNvPr id="166" name="Straight Connector 165"/>
            <p:cNvCxnSpPr/>
            <p:nvPr/>
          </p:nvCxnSpPr>
          <p:spPr>
            <a:xfrm>
              <a:off x="2915816"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2908204" y="2776344"/>
              <a:ext cx="3570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3265289"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p:nvGrpSpPr>
        <p:grpSpPr>
          <a:xfrm>
            <a:off x="3606640" y="5678710"/>
            <a:ext cx="267814" cy="85760"/>
            <a:chOff x="2908204" y="2690584"/>
            <a:chExt cx="357085" cy="85760"/>
          </a:xfrm>
        </p:grpSpPr>
        <p:cxnSp>
          <p:nvCxnSpPr>
            <p:cNvPr id="170" name="Straight Connector 169"/>
            <p:cNvCxnSpPr/>
            <p:nvPr/>
          </p:nvCxnSpPr>
          <p:spPr>
            <a:xfrm>
              <a:off x="2915816"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2908204" y="2776344"/>
              <a:ext cx="3570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3265289"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p:nvGrpSpPr>
        <p:grpSpPr>
          <a:xfrm>
            <a:off x="3878612" y="5679559"/>
            <a:ext cx="267814" cy="85760"/>
            <a:chOff x="2908204" y="2690584"/>
            <a:chExt cx="357085" cy="85760"/>
          </a:xfrm>
        </p:grpSpPr>
        <p:cxnSp>
          <p:nvCxnSpPr>
            <p:cNvPr id="174" name="Straight Connector 173"/>
            <p:cNvCxnSpPr/>
            <p:nvPr/>
          </p:nvCxnSpPr>
          <p:spPr>
            <a:xfrm>
              <a:off x="2915816"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908204" y="2776344"/>
              <a:ext cx="3570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3265289"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a:xfrm>
            <a:off x="5610174" y="5706472"/>
            <a:ext cx="267814" cy="85760"/>
            <a:chOff x="2908204" y="2690584"/>
            <a:chExt cx="357085" cy="85760"/>
          </a:xfrm>
        </p:grpSpPr>
        <p:cxnSp>
          <p:nvCxnSpPr>
            <p:cNvPr id="178" name="Straight Connector 177"/>
            <p:cNvCxnSpPr/>
            <p:nvPr/>
          </p:nvCxnSpPr>
          <p:spPr>
            <a:xfrm>
              <a:off x="2915816"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908204" y="2776344"/>
              <a:ext cx="3570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3265289"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p:nvGrpSpPr>
        <p:grpSpPr>
          <a:xfrm>
            <a:off x="5888742" y="5698379"/>
            <a:ext cx="267814" cy="85760"/>
            <a:chOff x="2908204" y="2690584"/>
            <a:chExt cx="357085" cy="85760"/>
          </a:xfrm>
        </p:grpSpPr>
        <p:cxnSp>
          <p:nvCxnSpPr>
            <p:cNvPr id="182" name="Straight Connector 181"/>
            <p:cNvCxnSpPr/>
            <p:nvPr/>
          </p:nvCxnSpPr>
          <p:spPr>
            <a:xfrm>
              <a:off x="2915816"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2908204" y="2776344"/>
              <a:ext cx="3570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3265289"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p:nvGrpSpPr>
        <p:grpSpPr>
          <a:xfrm>
            <a:off x="6160714" y="5699228"/>
            <a:ext cx="267814" cy="85760"/>
            <a:chOff x="2908204" y="2690584"/>
            <a:chExt cx="357085" cy="85760"/>
          </a:xfrm>
        </p:grpSpPr>
        <p:cxnSp>
          <p:nvCxnSpPr>
            <p:cNvPr id="186" name="Straight Connector 185"/>
            <p:cNvCxnSpPr/>
            <p:nvPr/>
          </p:nvCxnSpPr>
          <p:spPr>
            <a:xfrm>
              <a:off x="2915816"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2908204" y="2776344"/>
              <a:ext cx="3570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3265289" y="2690584"/>
              <a:ext cx="0" cy="85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p:nvGrpSpPr>
        <p:grpSpPr>
          <a:xfrm>
            <a:off x="5088880" y="6540430"/>
            <a:ext cx="267814" cy="85760"/>
            <a:chOff x="2908204" y="2690584"/>
            <a:chExt cx="357085" cy="85760"/>
          </a:xfrm>
        </p:grpSpPr>
        <p:cxnSp>
          <p:nvCxnSpPr>
            <p:cNvPr id="190" name="Straight Connector 189"/>
            <p:cNvCxnSpPr/>
            <p:nvPr/>
          </p:nvCxnSpPr>
          <p:spPr>
            <a:xfrm>
              <a:off x="2915816" y="2690584"/>
              <a:ext cx="0" cy="857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2908204" y="2776344"/>
              <a:ext cx="35708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3265289" y="2690584"/>
              <a:ext cx="0" cy="857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93" name="Rectangle 192"/>
          <p:cNvSpPr/>
          <p:nvPr/>
        </p:nvSpPr>
        <p:spPr>
          <a:xfrm>
            <a:off x="5337024" y="6372083"/>
            <a:ext cx="1570110" cy="369332"/>
          </a:xfrm>
          <a:prstGeom prst="rect">
            <a:avLst/>
          </a:prstGeom>
        </p:spPr>
        <p:txBody>
          <a:bodyPr wrap="none">
            <a:spAutoFit/>
          </a:bodyPr>
          <a:lstStyle/>
          <a:p>
            <a:r>
              <a:rPr lang="en-US" dirty="0">
                <a:solidFill>
                  <a:prstClr val="black"/>
                </a:solidFill>
              </a:rPr>
              <a:t>: new partition</a:t>
            </a:r>
          </a:p>
        </p:txBody>
      </p:sp>
      <p:sp>
        <p:nvSpPr>
          <p:cNvPr id="3" name="Slide Number Placeholder 2"/>
          <p:cNvSpPr>
            <a:spLocks noGrp="1"/>
          </p:cNvSpPr>
          <p:nvPr>
            <p:ph type="sldNum" sz="quarter" idx="12"/>
          </p:nvPr>
        </p:nvSpPr>
        <p:spPr/>
        <p:txBody>
          <a:bodyPr/>
          <a:lstStyle/>
          <a:p>
            <a:fld id="{DD5F44D5-2375-4BAB-B131-A39700EF4E39}" type="slidenum">
              <a:rPr lang="en-US" smtClean="0">
                <a:solidFill>
                  <a:prstClr val="black">
                    <a:tint val="75000"/>
                  </a:prstClr>
                </a:solidFill>
              </a:rPr>
              <a:pPr/>
              <a:t>218</a:t>
            </a:fld>
            <a:endParaRPr lang="en-US">
              <a:solidFill>
                <a:prstClr val="black">
                  <a:tint val="75000"/>
                </a:prstClr>
              </a:solidFill>
            </a:endParaRPr>
          </a:p>
        </p:txBody>
      </p:sp>
      <p:sp>
        <p:nvSpPr>
          <p:cNvPr id="11" name="Footer Placeholder 10"/>
          <p:cNvSpPr>
            <a:spLocks noGrp="1"/>
          </p:cNvSpPr>
          <p:nvPr>
            <p:ph type="ftr" sz="quarter" idx="11"/>
          </p:nvPr>
        </p:nvSpPr>
        <p:spPr/>
        <p:txBody>
          <a:bodyPr/>
          <a:lstStyle/>
          <a:p>
            <a:r>
              <a:rPr lang="pt-BR" smtClean="0"/>
              <a:t>Papadakis &amp; Palpanas, WWW 2018, April 2018</a:t>
            </a:r>
            <a:endParaRPr lang="el-GR" dirty="0"/>
          </a:p>
        </p:txBody>
      </p:sp>
    </p:spTree>
    <p:extLst>
      <p:ext uri="{BB962C8B-B14F-4D97-AF65-F5344CB8AC3E}">
        <p14:creationId xmlns:p14="http://schemas.microsoft.com/office/powerpoint/2010/main" val="180009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3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3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2"/>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4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4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49"/>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65"/>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6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7"/>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0"/>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7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72"/>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93"/>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57"/>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61"/>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73"/>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74"/>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77"/>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78"/>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79"/>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80"/>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94"/>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75"/>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65"/>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169"/>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73"/>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81"/>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82"/>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83"/>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85"/>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86"/>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87"/>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88"/>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95"/>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177"/>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181"/>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20" grpId="0" animBg="1"/>
      <p:bldP spid="21" grpId="0" animBg="1"/>
      <p:bldP spid="22" grpId="0" animBg="1"/>
      <p:bldP spid="23" grpId="0" animBg="1"/>
      <p:bldP spid="24" grpId="0" animBg="1"/>
      <p:bldP spid="35" grpId="0"/>
      <p:bldP spid="37" grpId="0" animBg="1"/>
      <p:bldP spid="38" grpId="0" animBg="1"/>
      <p:bldP spid="39" grpId="0" animBg="1"/>
      <p:bldP spid="40" grpId="0" animBg="1"/>
      <p:bldP spid="43" grpId="0"/>
      <p:bldP spid="45" grpId="0" animBg="1"/>
      <p:bldP spid="46" grpId="0" animBg="1"/>
      <p:bldP spid="47" grpId="0" animBg="1"/>
      <p:bldP spid="48" grpId="0" animBg="1"/>
      <p:bldP spid="49" grpId="0" animBg="1"/>
      <p:bldP spid="51" grpId="0"/>
      <p:bldP spid="53" grpId="0" animBg="1"/>
      <p:bldP spid="54" grpId="0" animBg="1"/>
      <p:bldP spid="55" grpId="0" animBg="1"/>
      <p:bldP spid="56" grpId="0" animBg="1"/>
      <p:bldP spid="57" grpId="0" animBg="1"/>
      <p:bldP spid="59" grpId="0"/>
      <p:bldP spid="61" grpId="0" animBg="1"/>
      <p:bldP spid="62" grpId="0" animBg="1"/>
      <p:bldP spid="63" grpId="0" animBg="1"/>
      <p:bldP spid="64" grpId="0" animBg="1"/>
      <p:bldP spid="65" grpId="0" animBg="1"/>
      <p:bldP spid="67" grpId="0"/>
      <p:bldP spid="69" grpId="0" animBg="1"/>
      <p:bldP spid="70" grpId="0" animBg="1"/>
      <p:bldP spid="71" grpId="0" animBg="1"/>
      <p:bldP spid="72" grpId="0" animBg="1"/>
      <p:bldP spid="73" grpId="0" animBg="1"/>
      <p:bldP spid="75" grpId="0"/>
      <p:bldP spid="77" grpId="0" animBg="1"/>
      <p:bldP spid="78" grpId="0" animBg="1"/>
      <p:bldP spid="79" grpId="0" animBg="1"/>
      <p:bldP spid="80" grpId="0" animBg="1"/>
      <p:bldP spid="81" grpId="0" animBg="1"/>
      <p:bldP spid="83" grpId="0"/>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08" y="27384"/>
            <a:ext cx="8928992" cy="953344"/>
          </a:xfrm>
        </p:spPr>
        <p:txBody>
          <a:bodyPr>
            <a:normAutofit/>
          </a:bodyPr>
          <a:lstStyle/>
          <a:p>
            <a:r>
              <a:rPr lang="en-US" sz="4000" dirty="0" smtClean="0"/>
              <a:t>Parallel Meta-blocking Performance</a:t>
            </a:r>
            <a:endParaRPr lang="en-US" sz="4800" dirty="0"/>
          </a:p>
        </p:txBody>
      </p:sp>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4" name="Slide Number Placeholder 3"/>
          <p:cNvSpPr>
            <a:spLocks noGrp="1"/>
          </p:cNvSpPr>
          <p:nvPr>
            <p:ph type="sldNum" sz="quarter" idx="12"/>
          </p:nvPr>
        </p:nvSpPr>
        <p:spPr/>
        <p:txBody>
          <a:bodyPr/>
          <a:lstStyle/>
          <a:p>
            <a:fld id="{7E46E34C-DF4F-43C8-9B01-5546C481D7C1}" type="slidenum">
              <a:rPr lang="el-GR" smtClean="0"/>
              <a:t>219</a:t>
            </a:fld>
            <a:endParaRPr lang="el-GR"/>
          </a:p>
        </p:txBody>
      </p:sp>
      <p:pic>
        <p:nvPicPr>
          <p:cNvPr id="5" name="Εικόνα 4"/>
          <p:cNvPicPr>
            <a:picLocks noChangeAspect="1"/>
          </p:cNvPicPr>
          <p:nvPr/>
        </p:nvPicPr>
        <p:blipFill>
          <a:blip r:embed="rId3"/>
          <a:stretch>
            <a:fillRect/>
          </a:stretch>
        </p:blipFill>
        <p:spPr>
          <a:xfrm>
            <a:off x="2699792" y="836712"/>
            <a:ext cx="4381500" cy="6048672"/>
          </a:xfrm>
          <a:prstGeom prst="rect">
            <a:avLst/>
          </a:prstGeom>
        </p:spPr>
      </p:pic>
      <p:sp>
        <p:nvSpPr>
          <p:cNvPr id="6" name="Ορθογώνιο 5"/>
          <p:cNvSpPr/>
          <p:nvPr/>
        </p:nvSpPr>
        <p:spPr>
          <a:xfrm>
            <a:off x="5508104" y="2089820"/>
            <a:ext cx="720080" cy="117135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p:cNvSpPr/>
          <p:nvPr/>
        </p:nvSpPr>
        <p:spPr>
          <a:xfrm>
            <a:off x="6228184" y="3313956"/>
            <a:ext cx="853108" cy="112315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p:cNvSpPr/>
          <p:nvPr/>
        </p:nvSpPr>
        <p:spPr>
          <a:xfrm>
            <a:off x="5508104" y="4437112"/>
            <a:ext cx="720080" cy="122413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9"/>
          <p:cNvSpPr/>
          <p:nvPr/>
        </p:nvSpPr>
        <p:spPr>
          <a:xfrm>
            <a:off x="6228184" y="5661248"/>
            <a:ext cx="853108" cy="117135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8763638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Fundamental Assumptions</a:t>
            </a:r>
            <a:endParaRPr lang="en-US" dirty="0"/>
          </a:p>
        </p:txBody>
      </p:sp>
      <p:sp>
        <p:nvSpPr>
          <p:cNvPr id="3" name="Content Placeholder 2"/>
          <p:cNvSpPr>
            <a:spLocks noGrp="1"/>
          </p:cNvSpPr>
          <p:nvPr>
            <p:ph sz="quarter" idx="4294967295"/>
          </p:nvPr>
        </p:nvSpPr>
        <p:spPr>
          <a:xfrm>
            <a:off x="457155" y="885168"/>
            <a:ext cx="8219301" cy="5666533"/>
          </a:xfrm>
        </p:spPr>
        <p:txBody>
          <a:bodyPr/>
          <a:lstStyle/>
          <a:p>
            <a:pPr marL="518831" indent="-518831">
              <a:buFont typeface="+mj-lt"/>
              <a:buAutoNum type="arabicPeriod"/>
            </a:pPr>
            <a:r>
              <a:rPr lang="en-US" sz="2500" dirty="0"/>
              <a:t>Every </a:t>
            </a:r>
            <a:r>
              <a:rPr lang="en-US" sz="2500" dirty="0">
                <a:solidFill>
                  <a:srgbClr val="C00000"/>
                </a:solidFill>
              </a:rPr>
              <a:t>entity profile </a:t>
            </a:r>
            <a:r>
              <a:rPr lang="en-US" sz="2500" dirty="0"/>
              <a:t>consists of a </a:t>
            </a:r>
            <a:r>
              <a:rPr lang="en-US" sz="2500" i="1" dirty="0"/>
              <a:t>uniquely identified </a:t>
            </a:r>
            <a:r>
              <a:rPr lang="en-US" sz="2500" dirty="0"/>
              <a:t>set of name-value pairs.</a:t>
            </a:r>
            <a:br>
              <a:rPr lang="en-US" sz="2500" dirty="0"/>
            </a:br>
            <a:endParaRPr lang="en-US" sz="2500" dirty="0"/>
          </a:p>
          <a:p>
            <a:pPr marL="518831" indent="-518831">
              <a:buFont typeface="+mj-lt"/>
              <a:buAutoNum type="arabicPeriod"/>
            </a:pPr>
            <a:r>
              <a:rPr lang="en-US" sz="2500" dirty="0"/>
              <a:t>Every entity profile corresponds to a single real-world object.</a:t>
            </a:r>
            <a:br>
              <a:rPr lang="en-US" sz="2500" dirty="0"/>
            </a:br>
            <a:endParaRPr lang="en-US" sz="2500" dirty="0"/>
          </a:p>
          <a:p>
            <a:pPr marL="518831" indent="-518831">
              <a:buFont typeface="+mj-lt"/>
              <a:buAutoNum type="arabicPeriod"/>
            </a:pPr>
            <a:r>
              <a:rPr lang="en-US" sz="2500" dirty="0"/>
              <a:t>Two matching profiles are </a:t>
            </a:r>
            <a:r>
              <a:rPr lang="en-US" sz="2500" i="1" dirty="0">
                <a:solidFill>
                  <a:srgbClr val="C00000"/>
                </a:solidFill>
              </a:rPr>
              <a:t>detected</a:t>
            </a:r>
            <a:r>
              <a:rPr lang="en-US" sz="2500" dirty="0">
                <a:solidFill>
                  <a:srgbClr val="C00000"/>
                </a:solidFill>
              </a:rPr>
              <a:t> </a:t>
            </a:r>
            <a:r>
              <a:rPr lang="en-US" sz="2500" dirty="0"/>
              <a:t>as long as they co-occur in at least one </a:t>
            </a:r>
            <a:r>
              <a:rPr lang="en-US" sz="2500" dirty="0" smtClean="0"/>
              <a:t>block → </a:t>
            </a:r>
            <a:r>
              <a:rPr lang="en-US" sz="2500" b="1" dirty="0" smtClean="0"/>
              <a:t>entity matching </a:t>
            </a:r>
            <a:r>
              <a:rPr lang="en-US" sz="2500" dirty="0" smtClean="0"/>
              <a:t>is an orthogonal problem.</a:t>
            </a:r>
          </a:p>
          <a:p>
            <a:pPr marL="518831" indent="-518831">
              <a:buFont typeface="+mj-lt"/>
              <a:buAutoNum type="arabicPeriod"/>
            </a:pPr>
            <a:endParaRPr lang="en-US" sz="2500" dirty="0"/>
          </a:p>
          <a:p>
            <a:pPr marL="518831" indent="-518831">
              <a:buFont typeface="+mj-lt"/>
              <a:buAutoNum type="arabicPeriod"/>
            </a:pPr>
            <a:r>
              <a:rPr lang="en-US" sz="2500" dirty="0" smtClean="0"/>
              <a:t>Focus on </a:t>
            </a:r>
            <a:r>
              <a:rPr lang="en-US" sz="2500" dirty="0" smtClean="0">
                <a:solidFill>
                  <a:srgbClr val="C00000"/>
                </a:solidFill>
              </a:rPr>
              <a:t>string values</a:t>
            </a:r>
            <a:r>
              <a:rPr lang="en-US" sz="2500" dirty="0" smtClean="0"/>
              <a:t>.</a:t>
            </a:r>
            <a:endParaRPr lang="en-US" sz="25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22</a:t>
            </a:fld>
            <a:endParaRPr lang="el-GR"/>
          </a:p>
        </p:txBody>
      </p:sp>
    </p:spTree>
    <p:extLst>
      <p:ext uri="{BB962C8B-B14F-4D97-AF65-F5344CB8AC3E}">
        <p14:creationId xmlns:p14="http://schemas.microsoft.com/office/powerpoint/2010/main" val="181961499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1143000"/>
          </a:xfrm>
        </p:spPr>
        <p:txBody>
          <a:bodyPr>
            <a:normAutofit fontScale="90000"/>
          </a:bodyPr>
          <a:lstStyle/>
          <a:p>
            <a:r>
              <a:rPr lang="en-US" dirty="0"/>
              <a:t>Comparison-based Parallel Meta-blocking </a:t>
            </a:r>
            <a:r>
              <a:rPr lang="en-US" sz="3600" dirty="0" smtClean="0"/>
              <a:t>Weighted Edge Pruning (WEP) &amp; </a:t>
            </a:r>
            <a:r>
              <a:rPr lang="en-US" sz="3600" dirty="0" err="1" smtClean="0"/>
              <a:t>Jaccard</a:t>
            </a:r>
            <a:r>
              <a:rPr lang="en-US" sz="3600" dirty="0" smtClean="0"/>
              <a:t> Scheme (JS)</a:t>
            </a:r>
            <a:endParaRPr lang="en-US" sz="4900" dirty="0"/>
          </a:p>
        </p:txBody>
      </p:sp>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grpSp>
        <p:nvGrpSpPr>
          <p:cNvPr id="67" name="Group 66"/>
          <p:cNvGrpSpPr/>
          <p:nvPr/>
        </p:nvGrpSpPr>
        <p:grpSpPr>
          <a:xfrm>
            <a:off x="1691680" y="1916832"/>
            <a:ext cx="5540558" cy="3672408"/>
            <a:chOff x="914400" y="1905000"/>
            <a:chExt cx="6280854" cy="3374709"/>
          </a:xfrm>
        </p:grpSpPr>
        <p:pic>
          <p:nvPicPr>
            <p:cNvPr id="68" name="Picture 2" descr="C:\Users\VASILIS\Desktop\parallelmb\ParalleMetaBlocking\bigData\images\speedupFinal.png"/>
            <p:cNvPicPr>
              <a:picLocks noChangeAspect="1" noChangeArrowheads="1"/>
            </p:cNvPicPr>
            <p:nvPr/>
          </p:nvPicPr>
          <p:blipFill>
            <a:blip r:embed="rId3" cstate="print"/>
            <a:srcRect r="13411"/>
            <a:stretch>
              <a:fillRect/>
            </a:stretch>
          </p:blipFill>
          <p:spPr bwMode="auto">
            <a:xfrm>
              <a:off x="914400" y="1905000"/>
              <a:ext cx="6280854" cy="3374709"/>
            </a:xfrm>
            <a:prstGeom prst="rect">
              <a:avLst/>
            </a:prstGeom>
            <a:noFill/>
          </p:spPr>
        </p:pic>
        <p:sp>
          <p:nvSpPr>
            <p:cNvPr id="69" name="Rectangle 68"/>
            <p:cNvSpPr/>
            <p:nvPr/>
          </p:nvSpPr>
          <p:spPr>
            <a:xfrm>
              <a:off x="1295400" y="4572000"/>
              <a:ext cx="457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137332" y="5805264"/>
            <a:ext cx="7092006" cy="461665"/>
          </a:xfrm>
          <a:prstGeom prst="rect">
            <a:avLst/>
          </a:prstGeom>
          <a:noFill/>
        </p:spPr>
        <p:txBody>
          <a:bodyPr wrap="none" rtlCol="0">
            <a:spAutoFit/>
          </a:bodyPr>
          <a:lstStyle/>
          <a:p>
            <a:r>
              <a:rPr lang="en-US" sz="2400" dirty="0" smtClean="0"/>
              <a:t>Parallel Meta-blocking achieves (almost) </a:t>
            </a:r>
            <a:r>
              <a:rPr lang="en-US" sz="2400" dirty="0" smtClean="0">
                <a:solidFill>
                  <a:srgbClr val="C00000"/>
                </a:solidFill>
              </a:rPr>
              <a:t>linear</a:t>
            </a:r>
            <a:r>
              <a:rPr lang="en-US" sz="2400" dirty="0" smtClean="0"/>
              <a:t> scale-up</a:t>
            </a:r>
            <a:endParaRPr lang="en-US" sz="2400" dirty="0"/>
          </a:p>
        </p:txBody>
      </p:sp>
      <p:sp>
        <p:nvSpPr>
          <p:cNvPr id="5" name="Slide Number Placeholder 4"/>
          <p:cNvSpPr>
            <a:spLocks noGrp="1"/>
          </p:cNvSpPr>
          <p:nvPr>
            <p:ph type="sldNum" sz="quarter" idx="12"/>
          </p:nvPr>
        </p:nvSpPr>
        <p:spPr/>
        <p:txBody>
          <a:bodyPr/>
          <a:lstStyle/>
          <a:p>
            <a:fld id="{7E46E34C-DF4F-43C8-9B01-5546C481D7C1}" type="slidenum">
              <a:rPr lang="el-GR" smtClean="0"/>
              <a:t>220</a:t>
            </a:fld>
            <a:endParaRPr lang="el-GR"/>
          </a:p>
        </p:txBody>
      </p:sp>
      <p:cxnSp>
        <p:nvCxnSpPr>
          <p:cNvPr id="7" name="Straight Connector 6"/>
          <p:cNvCxnSpPr/>
          <p:nvPr/>
        </p:nvCxnSpPr>
        <p:spPr>
          <a:xfrm flipV="1">
            <a:off x="3347864" y="1988840"/>
            <a:ext cx="3816424" cy="2016224"/>
          </a:xfrm>
          <a:prstGeom prst="line">
            <a:avLst/>
          </a:prstGeom>
          <a:ln w="317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64288" y="1732166"/>
            <a:ext cx="779381" cy="400110"/>
          </a:xfrm>
          <a:prstGeom prst="rect">
            <a:avLst/>
          </a:prstGeom>
          <a:noFill/>
        </p:spPr>
        <p:txBody>
          <a:bodyPr wrap="none" rtlCol="0">
            <a:spAutoFit/>
          </a:bodyPr>
          <a:lstStyle/>
          <a:p>
            <a:r>
              <a:rPr lang="en-US" sz="2000" dirty="0" smtClean="0">
                <a:solidFill>
                  <a:srgbClr val="C00000"/>
                </a:solidFill>
              </a:rPr>
              <a:t>linear</a:t>
            </a:r>
            <a:endParaRPr lang="en-US" dirty="0">
              <a:solidFill>
                <a:srgbClr val="C00000"/>
              </a:solidFill>
            </a:endParaRPr>
          </a:p>
        </p:txBody>
      </p:sp>
      <p:sp>
        <p:nvSpPr>
          <p:cNvPr id="16" name="TextBox 15"/>
          <p:cNvSpPr txBox="1"/>
          <p:nvPr/>
        </p:nvSpPr>
        <p:spPr>
          <a:xfrm>
            <a:off x="7164288" y="2134597"/>
            <a:ext cx="1670970" cy="707886"/>
          </a:xfrm>
          <a:prstGeom prst="rect">
            <a:avLst/>
          </a:prstGeom>
          <a:noFill/>
        </p:spPr>
        <p:txBody>
          <a:bodyPr wrap="none" rtlCol="0">
            <a:spAutoFit/>
          </a:bodyPr>
          <a:lstStyle/>
          <a:p>
            <a:r>
              <a:rPr lang="en-US" sz="2000" dirty="0" smtClean="0">
                <a:solidFill>
                  <a:srgbClr val="008A3E"/>
                </a:solidFill>
              </a:rPr>
              <a:t>parallel </a:t>
            </a:r>
          </a:p>
          <a:p>
            <a:r>
              <a:rPr lang="en-US" sz="2000" dirty="0" smtClean="0">
                <a:solidFill>
                  <a:srgbClr val="008A3E"/>
                </a:solidFill>
              </a:rPr>
              <a:t>meta-blocking</a:t>
            </a:r>
            <a:endParaRPr lang="en-US" sz="2000" dirty="0">
              <a:solidFill>
                <a:srgbClr val="008A3E"/>
              </a:solidFill>
            </a:endParaRPr>
          </a:p>
        </p:txBody>
      </p:sp>
    </p:spTree>
    <p:extLst>
      <p:ext uri="{BB962C8B-B14F-4D97-AF65-F5344CB8AC3E}">
        <p14:creationId xmlns:p14="http://schemas.microsoft.com/office/powerpoint/2010/main" val="1104182086"/>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126163"/>
            <a:ext cx="8928992" cy="1143000"/>
          </a:xfrm>
        </p:spPr>
        <p:txBody>
          <a:bodyPr>
            <a:normAutofit fontScale="90000"/>
          </a:bodyPr>
          <a:lstStyle/>
          <a:p>
            <a:r>
              <a:rPr lang="en-US" dirty="0" smtClean="0"/>
              <a:t>LINDA: Parallel Entity Matching as an Optimization Problem </a:t>
            </a:r>
            <a:r>
              <a:rPr lang="da-DK" sz="2700" dirty="0"/>
              <a:t>[Böhm et al., CIKM </a:t>
            </a:r>
            <a:r>
              <a:rPr lang="da-DK" sz="2700" dirty="0" smtClean="0"/>
              <a:t>2012]</a:t>
            </a:r>
            <a:endParaRPr lang="de-DE" sz="2700" dirty="0"/>
          </a:p>
        </p:txBody>
      </p:sp>
      <p:sp>
        <p:nvSpPr>
          <p:cNvPr id="3" name="Inhaltsplatzhalter 2"/>
          <p:cNvSpPr>
            <a:spLocks noGrp="1"/>
          </p:cNvSpPr>
          <p:nvPr>
            <p:ph idx="1"/>
          </p:nvPr>
        </p:nvSpPr>
        <p:spPr>
          <a:xfrm>
            <a:off x="107504" y="1420916"/>
            <a:ext cx="9036496" cy="4795837"/>
          </a:xfrm>
        </p:spPr>
        <p:txBody>
          <a:bodyPr>
            <a:noAutofit/>
          </a:bodyPr>
          <a:lstStyle/>
          <a:p>
            <a:endParaRPr lang="en-US" sz="2000" dirty="0" smtClean="0"/>
          </a:p>
          <a:p>
            <a:r>
              <a:rPr lang="en-US" sz="2400" dirty="0" smtClean="0"/>
              <a:t>Input:</a:t>
            </a:r>
          </a:p>
          <a:p>
            <a:pPr lvl="1"/>
            <a:r>
              <a:rPr lang="en-US" sz="2000" dirty="0" smtClean="0"/>
              <a:t>Entity Graph </a:t>
            </a:r>
            <a:r>
              <a:rPr lang="en-US" sz="2000" b="1" i="1" dirty="0" smtClean="0"/>
              <a:t>G=(V,E) </a:t>
            </a:r>
            <a:r>
              <a:rPr lang="en-US" sz="2000" dirty="0" smtClean="0"/>
              <a:t>where vertices represent distinct URIs</a:t>
            </a:r>
          </a:p>
          <a:p>
            <a:r>
              <a:rPr lang="en-US" sz="2400" dirty="0" smtClean="0"/>
              <a:t>Output:</a:t>
            </a:r>
          </a:p>
          <a:p>
            <a:pPr lvl="1"/>
            <a:r>
              <a:rPr lang="en-US" sz="2000" dirty="0" smtClean="0"/>
              <a:t>Assignment Matrix </a:t>
            </a:r>
            <a:r>
              <a:rPr lang="en-US" sz="2000" b="1" i="1" dirty="0" smtClean="0"/>
              <a:t>X</a:t>
            </a:r>
            <a:r>
              <a:rPr lang="en-US" sz="2000" dirty="0" smtClean="0"/>
              <a:t> where </a:t>
            </a:r>
            <a:r>
              <a:rPr lang="en-US" sz="2000" i="1" dirty="0" err="1" smtClean="0"/>
              <a:t>x</a:t>
            </a:r>
            <a:r>
              <a:rPr lang="en-US" sz="2000" i="1" baseline="-25000" dirty="0" err="1" smtClean="0"/>
              <a:t>a,b</a:t>
            </a:r>
            <a:r>
              <a:rPr lang="en-US" sz="2000" i="1" dirty="0" smtClean="0"/>
              <a:t>=1</a:t>
            </a:r>
            <a:r>
              <a:rPr lang="en-US" sz="2000" dirty="0" smtClean="0"/>
              <a:t> if </a:t>
            </a:r>
            <a:r>
              <a:rPr lang="en-US" sz="2000" b="1" i="1" dirty="0" smtClean="0"/>
              <a:t>a</a:t>
            </a:r>
            <a:r>
              <a:rPr lang="en-US" sz="2000" dirty="0" smtClean="0"/>
              <a:t> and </a:t>
            </a:r>
            <a:r>
              <a:rPr lang="en-US" sz="2000" b="1" i="1" dirty="0" smtClean="0"/>
              <a:t>b</a:t>
            </a:r>
            <a:r>
              <a:rPr lang="en-US" sz="2000" dirty="0" smtClean="0"/>
              <a:t> refer to same entity</a:t>
            </a:r>
          </a:p>
          <a:p>
            <a:r>
              <a:rPr lang="en-US" sz="2400" dirty="0" smtClean="0"/>
              <a:t>Constraints:</a:t>
            </a:r>
          </a:p>
          <a:p>
            <a:pPr lvl="1"/>
            <a:r>
              <a:rPr lang="en-US" sz="2000" dirty="0" smtClean="0"/>
              <a:t>reflexivity, symmetry, transitivity, and unique mapping per source</a:t>
            </a:r>
            <a:br>
              <a:rPr lang="en-US" sz="2000" dirty="0" smtClean="0"/>
            </a:br>
            <a:r>
              <a:rPr lang="en-US" sz="2000" dirty="0" smtClean="0"/>
              <a:t>(entity from source 1 matches with at most one entity from source 2)</a:t>
            </a:r>
          </a:p>
          <a:p>
            <a:r>
              <a:rPr lang="en-US" sz="2400" dirty="0" smtClean="0"/>
              <a:t>Objective:</a:t>
            </a:r>
          </a:p>
          <a:p>
            <a:pPr lvl="1"/>
            <a:r>
              <a:rPr lang="en-US" sz="2000" dirty="0" smtClean="0"/>
              <a:t>Given </a:t>
            </a:r>
            <a:r>
              <a:rPr lang="en-US" sz="2000" b="1" i="1" dirty="0" err="1" smtClean="0"/>
              <a:t>sim</a:t>
            </a:r>
            <a:r>
              <a:rPr lang="en-US" sz="2000" b="1" i="1" dirty="0" smtClean="0"/>
              <a:t>(a, b, G, X)</a:t>
            </a:r>
            <a:r>
              <a:rPr lang="en-US" sz="2000" dirty="0" smtClean="0"/>
              <a:t>, find </a:t>
            </a:r>
            <a:r>
              <a:rPr lang="en-US" sz="2000" i="1" dirty="0" smtClean="0"/>
              <a:t>X</a:t>
            </a:r>
            <a:r>
              <a:rPr lang="en-US" sz="2000" dirty="0" smtClean="0"/>
              <a:t> that maximizes </a:t>
            </a:r>
            <a:endParaRPr lang="en-US" sz="2000" dirty="0"/>
          </a:p>
        </p:txBody>
      </p:sp>
      <p:sp>
        <p:nvSpPr>
          <p:cNvPr id="4" name="Fußzeilenplatzhalter 3"/>
          <p:cNvSpPr>
            <a:spLocks noGrp="1"/>
          </p:cNvSpPr>
          <p:nvPr>
            <p:ph type="ftr" sz="quarter" idx="10"/>
          </p:nvPr>
        </p:nvSpPr>
        <p:spPr>
          <a:xfrm>
            <a:off x="2761456" y="6520259"/>
            <a:ext cx="3682752" cy="365125"/>
          </a:xfrm>
        </p:spPr>
        <p:txBody>
          <a:bodyPr/>
          <a:lstStyle/>
          <a:p>
            <a:r>
              <a:rPr lang="pt-BR" dirty="0" smtClean="0"/>
              <a:t>Papadakis &amp; Palpanas, WWW 2018, April 2018</a:t>
            </a:r>
            <a:endParaRPr lang="de-DE" dirty="0"/>
          </a:p>
        </p:txBody>
      </p:sp>
      <p:sp>
        <p:nvSpPr>
          <p:cNvPr id="5" name="Foliennummernplatzhalter 4"/>
          <p:cNvSpPr>
            <a:spLocks noGrp="1"/>
          </p:cNvSpPr>
          <p:nvPr>
            <p:ph type="sldNum" sz="quarter" idx="11"/>
          </p:nvPr>
        </p:nvSpPr>
        <p:spPr>
          <a:xfrm>
            <a:off x="5796136" y="6520259"/>
            <a:ext cx="3240360" cy="365125"/>
          </a:xfrm>
        </p:spPr>
        <p:txBody>
          <a:bodyPr/>
          <a:lstStyle/>
          <a:p>
            <a:pPr algn="r"/>
            <a:fld id="{0C6113F6-D982-4F1F-82B4-AFA466AB9AFB}" type="slidenum">
              <a:rPr lang="de-DE" smtClean="0"/>
              <a:pPr algn="r"/>
              <a:t>221</a:t>
            </a:fld>
            <a:endParaRPr lang="de-DE" dirty="0"/>
          </a:p>
        </p:txBody>
      </p:sp>
      <p:pic>
        <p:nvPicPr>
          <p:cNvPr id="6" name="Bild 5"/>
          <p:cNvPicPr>
            <a:picLocks noChangeAspect="1"/>
          </p:cNvPicPr>
          <p:nvPr/>
        </p:nvPicPr>
        <p:blipFill>
          <a:blip r:embed="rId3"/>
          <a:stretch>
            <a:fillRect/>
          </a:stretch>
        </p:blipFill>
        <p:spPr>
          <a:xfrm>
            <a:off x="2453319" y="5373216"/>
            <a:ext cx="4278921" cy="718359"/>
          </a:xfrm>
          <a:prstGeom prst="rect">
            <a:avLst/>
          </a:prstGeom>
        </p:spPr>
      </p:pic>
      <p:sp>
        <p:nvSpPr>
          <p:cNvPr id="7" name="TextBox 6"/>
          <p:cNvSpPr txBox="1"/>
          <p:nvPr/>
        </p:nvSpPr>
        <p:spPr>
          <a:xfrm>
            <a:off x="-36512" y="6577607"/>
            <a:ext cx="2341090" cy="307777"/>
          </a:xfrm>
          <a:prstGeom prst="rect">
            <a:avLst/>
          </a:prstGeom>
          <a:noFill/>
        </p:spPr>
        <p:txBody>
          <a:bodyPr wrap="none" rtlCol="0">
            <a:spAutoFit/>
          </a:bodyPr>
          <a:lstStyle/>
          <a:p>
            <a:r>
              <a:rPr lang="en-US" sz="1400" b="1" dirty="0"/>
              <a:t>Courtesy of Gerhard </a:t>
            </a:r>
            <a:r>
              <a:rPr lang="en-US" sz="1400" b="1" dirty="0" err="1"/>
              <a:t>Weikum</a:t>
            </a:r>
            <a:endParaRPr lang="en-US" sz="1400" b="1" dirty="0"/>
          </a:p>
        </p:txBody>
      </p:sp>
    </p:spTree>
    <p:extLst>
      <p:ext uri="{BB962C8B-B14F-4D97-AF65-F5344CB8AC3E}">
        <p14:creationId xmlns:p14="http://schemas.microsoft.com/office/powerpoint/2010/main" val="33770040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lstStyle/>
          <a:p>
            <a:r>
              <a:rPr lang="en-US" dirty="0"/>
              <a:t>Multi-Core Assignment Algorithm </a:t>
            </a:r>
            <a:endParaRPr lang="de-DE" dirty="0"/>
          </a:p>
        </p:txBody>
      </p:sp>
      <p:sp>
        <p:nvSpPr>
          <p:cNvPr id="3" name="Inhaltsplatzhalter 2"/>
          <p:cNvSpPr>
            <a:spLocks noGrp="1"/>
          </p:cNvSpPr>
          <p:nvPr>
            <p:ph idx="1"/>
          </p:nvPr>
        </p:nvSpPr>
        <p:spPr>
          <a:xfrm>
            <a:off x="504056" y="1728788"/>
            <a:ext cx="8028384" cy="4795837"/>
          </a:xfrm>
        </p:spPr>
        <p:txBody>
          <a:bodyPr>
            <a:normAutofit/>
          </a:bodyPr>
          <a:lstStyle/>
          <a:p>
            <a:pPr marL="285750" indent="-285750">
              <a:buFont typeface="Arial"/>
              <a:buChar char="•"/>
            </a:pPr>
            <a:r>
              <a:rPr lang="en-US" sz="2400" dirty="0" smtClean="0"/>
              <a:t>Initialize matrix X as identity matrix</a:t>
            </a:r>
          </a:p>
          <a:p>
            <a:pPr marL="285750" indent="-285750">
              <a:buFont typeface="Arial"/>
              <a:buChar char="•"/>
            </a:pPr>
            <a:r>
              <a:rPr lang="en-US" sz="2400" dirty="0" smtClean="0"/>
              <a:t>Initialize priority queue Q with initial similarities</a:t>
            </a:r>
          </a:p>
          <a:p>
            <a:pPr marL="285750" indent="-285750">
              <a:buFont typeface="Arial"/>
              <a:buChar char="•"/>
            </a:pPr>
            <a:r>
              <a:rPr lang="en-US" sz="2400" dirty="0" smtClean="0"/>
              <a:t>While Q not empty</a:t>
            </a:r>
          </a:p>
          <a:p>
            <a:pPr marL="731838" lvl="1" indent="-285750">
              <a:buFont typeface="Arial"/>
              <a:buChar char="•"/>
            </a:pPr>
            <a:r>
              <a:rPr lang="en-US" sz="2000" dirty="0" smtClean="0"/>
              <a:t>Retrieve pair (</a:t>
            </a:r>
            <a:r>
              <a:rPr lang="en-US" sz="2000" dirty="0" err="1" smtClean="0"/>
              <a:t>a,b</a:t>
            </a:r>
            <a:r>
              <a:rPr lang="en-US" sz="2000" dirty="0" smtClean="0"/>
              <a:t>) of entities with highest similarity value</a:t>
            </a:r>
          </a:p>
          <a:p>
            <a:pPr marL="731838" lvl="1" indent="-285750">
              <a:buFont typeface="Arial"/>
              <a:buChar char="•"/>
            </a:pPr>
            <a:r>
              <a:rPr lang="en-US" sz="2000" dirty="0" smtClean="0"/>
              <a:t>Accept pairs (</a:t>
            </a:r>
            <a:r>
              <a:rPr lang="en-US" sz="2000" dirty="0" err="1" smtClean="0"/>
              <a:t>a’,b</a:t>
            </a:r>
            <a:r>
              <a:rPr lang="en-US" sz="2000" dirty="0" smtClean="0"/>
              <a:t>’) with a’ and b’ in equivalence class of a and b</a:t>
            </a:r>
            <a:br>
              <a:rPr lang="en-US" sz="2000" dirty="0" smtClean="0"/>
            </a:br>
            <a:r>
              <a:rPr lang="en-US" sz="2000" dirty="0" smtClean="0"/>
              <a:t>(uses current X to determine equivalents, updates X)</a:t>
            </a:r>
          </a:p>
          <a:p>
            <a:pPr marL="731838" lvl="1" indent="-285750">
              <a:buFont typeface="Arial"/>
              <a:buChar char="•"/>
            </a:pPr>
            <a:r>
              <a:rPr lang="en-US" sz="2000" dirty="0" smtClean="0"/>
              <a:t>For all pairs (</a:t>
            </a:r>
            <a:r>
              <a:rPr lang="en-US" sz="2000" dirty="0" err="1" smtClean="0"/>
              <a:t>c,d</a:t>
            </a:r>
            <a:r>
              <a:rPr lang="en-US" sz="2000" dirty="0" smtClean="0"/>
              <a:t>) </a:t>
            </a:r>
            <a:r>
              <a:rPr lang="en-US" sz="2000" dirty="0"/>
              <a:t>of entities </a:t>
            </a:r>
            <a:r>
              <a:rPr lang="en-US" sz="2000" dirty="0" smtClean="0"/>
              <a:t>where similarity could have changed</a:t>
            </a:r>
          </a:p>
          <a:p>
            <a:pPr marL="1179513" lvl="2" indent="-285750">
              <a:buFont typeface="Arial"/>
              <a:buChar char="•"/>
            </a:pPr>
            <a:r>
              <a:rPr lang="en-US" sz="1800" dirty="0" smtClean="0"/>
              <a:t>Compute new similarities </a:t>
            </a:r>
            <a:r>
              <a:rPr lang="en-US" sz="1800" b="1" dirty="0" smtClean="0"/>
              <a:t>in parallel</a:t>
            </a:r>
          </a:p>
          <a:p>
            <a:pPr marL="1179513" lvl="2" indent="-285750">
              <a:buFont typeface="Arial"/>
              <a:buChar char="•"/>
            </a:pPr>
            <a:r>
              <a:rPr lang="en-US" sz="1800" dirty="0" smtClean="0"/>
              <a:t>If similarity has changed for (</a:t>
            </a:r>
            <a:r>
              <a:rPr lang="en-US" sz="1800" dirty="0" err="1" smtClean="0"/>
              <a:t>c,d</a:t>
            </a:r>
            <a:r>
              <a:rPr lang="en-US" sz="1800" dirty="0" smtClean="0"/>
              <a:t>)</a:t>
            </a:r>
          </a:p>
          <a:p>
            <a:pPr marL="1627188" lvl="3" indent="-285750">
              <a:buFont typeface="Arial"/>
              <a:buChar char="•"/>
            </a:pPr>
            <a:r>
              <a:rPr lang="en-US" sz="1800" dirty="0" smtClean="0"/>
              <a:t>Update queue with new similarity for (</a:t>
            </a:r>
            <a:r>
              <a:rPr lang="en-US" sz="1800" dirty="0" err="1" smtClean="0"/>
              <a:t>c,d</a:t>
            </a:r>
            <a:r>
              <a:rPr lang="en-US" sz="1800" dirty="0" smtClean="0"/>
              <a:t>)</a:t>
            </a:r>
          </a:p>
          <a:p>
            <a:pPr marL="285750" indent="-285750">
              <a:buFont typeface="Arial"/>
              <a:buChar char="•"/>
            </a:pPr>
            <a:r>
              <a:rPr lang="en-US" sz="2400" dirty="0" smtClean="0"/>
              <a:t>Return X</a:t>
            </a:r>
            <a:endParaRPr lang="en-US" sz="2400" dirty="0"/>
          </a:p>
        </p:txBody>
      </p:sp>
      <p:sp>
        <p:nvSpPr>
          <p:cNvPr id="6" name="Fußzeilenplatzhalter 3"/>
          <p:cNvSpPr>
            <a:spLocks noGrp="1"/>
          </p:cNvSpPr>
          <p:nvPr>
            <p:ph type="ftr" sz="quarter" idx="10"/>
          </p:nvPr>
        </p:nvSpPr>
        <p:spPr>
          <a:xfrm>
            <a:off x="2761456" y="6520259"/>
            <a:ext cx="3682752" cy="365125"/>
          </a:xfrm>
        </p:spPr>
        <p:txBody>
          <a:bodyPr/>
          <a:lstStyle/>
          <a:p>
            <a:r>
              <a:rPr lang="pt-BR" dirty="0" smtClean="0"/>
              <a:t>Papadakis &amp; Palpanas, WWW 2018, April 2018</a:t>
            </a:r>
            <a:endParaRPr lang="de-DE" dirty="0"/>
          </a:p>
        </p:txBody>
      </p:sp>
      <p:sp>
        <p:nvSpPr>
          <p:cNvPr id="7" name="Foliennummernplatzhalter 4"/>
          <p:cNvSpPr>
            <a:spLocks noGrp="1"/>
          </p:cNvSpPr>
          <p:nvPr>
            <p:ph type="sldNum" sz="quarter" idx="11"/>
          </p:nvPr>
        </p:nvSpPr>
        <p:spPr>
          <a:xfrm>
            <a:off x="5796136" y="6520259"/>
            <a:ext cx="3240360" cy="365125"/>
          </a:xfrm>
        </p:spPr>
        <p:txBody>
          <a:bodyPr/>
          <a:lstStyle/>
          <a:p>
            <a:pPr algn="r"/>
            <a:fld id="{0C6113F6-D982-4F1F-82B4-AFA466AB9AFB}" type="slidenum">
              <a:rPr lang="de-DE" smtClean="0"/>
              <a:pPr algn="r"/>
              <a:t>222</a:t>
            </a:fld>
            <a:endParaRPr lang="de-DE" dirty="0"/>
          </a:p>
        </p:txBody>
      </p:sp>
      <p:sp>
        <p:nvSpPr>
          <p:cNvPr id="8" name="TextBox 7"/>
          <p:cNvSpPr txBox="1"/>
          <p:nvPr/>
        </p:nvSpPr>
        <p:spPr>
          <a:xfrm>
            <a:off x="-36512" y="6577607"/>
            <a:ext cx="2341090" cy="307777"/>
          </a:xfrm>
          <a:prstGeom prst="rect">
            <a:avLst/>
          </a:prstGeom>
          <a:noFill/>
        </p:spPr>
        <p:txBody>
          <a:bodyPr wrap="none" rtlCol="0">
            <a:spAutoFit/>
          </a:bodyPr>
          <a:lstStyle/>
          <a:p>
            <a:r>
              <a:rPr lang="en-US" sz="1400" b="1" dirty="0"/>
              <a:t>Courtesy of Gerhard </a:t>
            </a:r>
            <a:r>
              <a:rPr lang="en-US" sz="1400" b="1" dirty="0" err="1"/>
              <a:t>Weikum</a:t>
            </a:r>
            <a:endParaRPr lang="en-US" sz="1400" b="1" dirty="0"/>
          </a:p>
        </p:txBody>
      </p:sp>
    </p:spTree>
    <p:extLst>
      <p:ext uri="{BB962C8B-B14F-4D97-AF65-F5344CB8AC3E}">
        <p14:creationId xmlns:p14="http://schemas.microsoft.com/office/powerpoint/2010/main" val="172690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6269" y="0"/>
            <a:ext cx="8084203" cy="820971"/>
          </a:xfrm>
        </p:spPr>
        <p:txBody>
          <a:bodyPr>
            <a:normAutofit fontScale="90000"/>
          </a:bodyPr>
          <a:lstStyle/>
          <a:p>
            <a:r>
              <a:rPr lang="de-DE" dirty="0" err="1" smtClean="0"/>
              <a:t>Map</a:t>
            </a:r>
            <a:r>
              <a:rPr lang="de-DE" dirty="0" smtClean="0"/>
              <a:t>/</a:t>
            </a:r>
            <a:r>
              <a:rPr lang="de-DE" dirty="0" err="1" smtClean="0"/>
              <a:t>Reduce</a:t>
            </a:r>
            <a:r>
              <a:rPr lang="de-DE" dirty="0" smtClean="0"/>
              <a:t> </a:t>
            </a:r>
            <a:r>
              <a:rPr lang="de-DE" dirty="0" err="1" smtClean="0"/>
              <a:t>Assignment</a:t>
            </a:r>
            <a:r>
              <a:rPr lang="de-DE" dirty="0" smtClean="0"/>
              <a:t> </a:t>
            </a:r>
            <a:r>
              <a:rPr lang="de-DE" dirty="0" err="1"/>
              <a:t>Algorithm</a:t>
            </a:r>
            <a:r>
              <a:rPr lang="de-DE" dirty="0"/>
              <a:t> </a:t>
            </a:r>
          </a:p>
        </p:txBody>
      </p:sp>
      <p:sp>
        <p:nvSpPr>
          <p:cNvPr id="4" name="Fußzeilenplatzhalter 3"/>
          <p:cNvSpPr>
            <a:spLocks noGrp="1"/>
          </p:cNvSpPr>
          <p:nvPr>
            <p:ph type="ftr" sz="quarter" idx="10"/>
          </p:nvPr>
        </p:nvSpPr>
        <p:spPr>
          <a:xfrm>
            <a:off x="1665660" y="6482143"/>
            <a:ext cx="4762872" cy="365125"/>
          </a:xfrm>
        </p:spPr>
        <p:txBody>
          <a:bodyPr/>
          <a:lstStyle/>
          <a:p>
            <a:pPr algn="ctr"/>
            <a:r>
              <a:rPr lang="pt-BR" dirty="0" smtClean="0"/>
              <a:t>Papadakis &amp; Palpanas, WWW 2018, April 2018</a:t>
            </a:r>
            <a:endParaRPr lang="de-DE" dirty="0"/>
          </a:p>
        </p:txBody>
      </p:sp>
      <p:sp>
        <p:nvSpPr>
          <p:cNvPr id="6" name="Oval 5"/>
          <p:cNvSpPr/>
          <p:nvPr/>
        </p:nvSpPr>
        <p:spPr bwMode="auto">
          <a:xfrm>
            <a:off x="105418" y="1694065"/>
            <a:ext cx="883480" cy="20604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7" name="Oval 6"/>
          <p:cNvSpPr/>
          <p:nvPr/>
        </p:nvSpPr>
        <p:spPr bwMode="auto">
          <a:xfrm rot="21407294">
            <a:off x="252499" y="5153493"/>
            <a:ext cx="1657617" cy="1422484"/>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cxnSp>
        <p:nvCxnSpPr>
          <p:cNvPr id="8" name="Straight Connector 16"/>
          <p:cNvCxnSpPr>
            <a:stCxn id="21" idx="3"/>
            <a:endCxn id="22" idx="7"/>
          </p:cNvCxnSpPr>
          <p:nvPr/>
        </p:nvCxnSpPr>
        <p:spPr>
          <a:xfrm flipH="1">
            <a:off x="791314" y="4778816"/>
            <a:ext cx="520728" cy="544642"/>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9" name="Straight Connector 17"/>
          <p:cNvCxnSpPr>
            <a:stCxn id="23" idx="5"/>
            <a:endCxn id="21" idx="0"/>
          </p:cNvCxnSpPr>
          <p:nvPr/>
        </p:nvCxnSpPr>
        <p:spPr>
          <a:xfrm flipH="1">
            <a:off x="1388374" y="4346768"/>
            <a:ext cx="4324" cy="279418"/>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23528" y="335024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11" name="Straight Connector 20"/>
          <p:cNvCxnSpPr>
            <a:stCxn id="10" idx="4"/>
            <a:endCxn id="20" idx="0"/>
          </p:cNvCxnSpPr>
          <p:nvPr/>
        </p:nvCxnSpPr>
        <p:spPr>
          <a:xfrm>
            <a:off x="431478" y="3529066"/>
            <a:ext cx="72008" cy="54126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12" name="Straight Connector 21"/>
          <p:cNvCxnSpPr>
            <a:stCxn id="10" idx="5"/>
            <a:endCxn id="23" idx="1"/>
          </p:cNvCxnSpPr>
          <p:nvPr/>
        </p:nvCxnSpPr>
        <p:spPr>
          <a:xfrm>
            <a:off x="507810" y="3502879"/>
            <a:ext cx="732224" cy="717446"/>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13" name="Straight Connector 22"/>
          <p:cNvCxnSpPr>
            <a:stCxn id="20" idx="4"/>
            <a:endCxn id="22" idx="0"/>
          </p:cNvCxnSpPr>
          <p:nvPr/>
        </p:nvCxnSpPr>
        <p:spPr>
          <a:xfrm>
            <a:off x="503486" y="4249146"/>
            <a:ext cx="211496" cy="1048125"/>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251520" y="2126113"/>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15" name="Oval 14"/>
          <p:cNvSpPr/>
          <p:nvPr/>
        </p:nvSpPr>
        <p:spPr>
          <a:xfrm>
            <a:off x="467544" y="263016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16" name="Oval 15"/>
          <p:cNvSpPr/>
          <p:nvPr/>
        </p:nvSpPr>
        <p:spPr>
          <a:xfrm>
            <a:off x="539552" y="183808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17" name="Oval 16"/>
          <p:cNvSpPr/>
          <p:nvPr/>
        </p:nvSpPr>
        <p:spPr>
          <a:xfrm>
            <a:off x="971600" y="579852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18" name="Oval 17"/>
          <p:cNvSpPr/>
          <p:nvPr/>
        </p:nvSpPr>
        <p:spPr>
          <a:xfrm>
            <a:off x="1475656" y="615856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19" name="Oval 18"/>
          <p:cNvSpPr/>
          <p:nvPr/>
        </p:nvSpPr>
        <p:spPr>
          <a:xfrm>
            <a:off x="539552" y="623056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20" name="Oval 19"/>
          <p:cNvSpPr/>
          <p:nvPr/>
        </p:nvSpPr>
        <p:spPr>
          <a:xfrm>
            <a:off x="395536" y="407032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21" name="Oval 20"/>
          <p:cNvSpPr/>
          <p:nvPr/>
        </p:nvSpPr>
        <p:spPr>
          <a:xfrm>
            <a:off x="1280424" y="4626186"/>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22" name="Oval 21"/>
          <p:cNvSpPr/>
          <p:nvPr/>
        </p:nvSpPr>
        <p:spPr>
          <a:xfrm>
            <a:off x="607032" y="529727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23" name="Oval 22"/>
          <p:cNvSpPr/>
          <p:nvPr/>
        </p:nvSpPr>
        <p:spPr>
          <a:xfrm>
            <a:off x="1208416" y="4194138"/>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24" name="Straight Connector 52"/>
          <p:cNvCxnSpPr>
            <a:stCxn id="10" idx="0"/>
            <a:endCxn id="15" idx="4"/>
          </p:cNvCxnSpPr>
          <p:nvPr/>
        </p:nvCxnSpPr>
        <p:spPr>
          <a:xfrm flipV="1">
            <a:off x="431478" y="2808986"/>
            <a:ext cx="144016" cy="54126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25" name="Straight Connector 55"/>
          <p:cNvCxnSpPr>
            <a:stCxn id="14" idx="4"/>
            <a:endCxn id="15" idx="1"/>
          </p:cNvCxnSpPr>
          <p:nvPr/>
        </p:nvCxnSpPr>
        <p:spPr>
          <a:xfrm>
            <a:off x="359470" y="2304930"/>
            <a:ext cx="139692" cy="351426"/>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26" name="Straight Connector 58"/>
          <p:cNvCxnSpPr>
            <a:stCxn id="16" idx="4"/>
            <a:endCxn id="15" idx="0"/>
          </p:cNvCxnSpPr>
          <p:nvPr/>
        </p:nvCxnSpPr>
        <p:spPr>
          <a:xfrm flipH="1">
            <a:off x="575494" y="2016898"/>
            <a:ext cx="72008" cy="613271"/>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27" name="Straight Connector 61"/>
          <p:cNvCxnSpPr>
            <a:stCxn id="22" idx="4"/>
            <a:endCxn id="17" idx="0"/>
          </p:cNvCxnSpPr>
          <p:nvPr/>
        </p:nvCxnSpPr>
        <p:spPr>
          <a:xfrm>
            <a:off x="714982" y="5476088"/>
            <a:ext cx="364568" cy="32243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28" name="Straight Connector 64"/>
          <p:cNvCxnSpPr>
            <a:stCxn id="17" idx="5"/>
            <a:endCxn id="18" idx="1"/>
          </p:cNvCxnSpPr>
          <p:nvPr/>
        </p:nvCxnSpPr>
        <p:spPr>
          <a:xfrm>
            <a:off x="1155882" y="5951151"/>
            <a:ext cx="351392" cy="233597"/>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29" name="Straight Connector 67"/>
          <p:cNvCxnSpPr>
            <a:stCxn id="17" idx="4"/>
            <a:endCxn id="19" idx="7"/>
          </p:cNvCxnSpPr>
          <p:nvPr/>
        </p:nvCxnSpPr>
        <p:spPr>
          <a:xfrm flipH="1">
            <a:off x="723834" y="5977338"/>
            <a:ext cx="355716" cy="279418"/>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30" name="Rectangle 117"/>
          <p:cNvSpPr/>
          <p:nvPr/>
        </p:nvSpPr>
        <p:spPr bwMode="auto">
          <a:xfrm>
            <a:off x="8028384" y="1798813"/>
            <a:ext cx="1008112" cy="4756134"/>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38" name="TextBox 130"/>
          <p:cNvSpPr txBox="1"/>
          <p:nvPr/>
        </p:nvSpPr>
        <p:spPr bwMode="auto">
          <a:xfrm>
            <a:off x="8028384" y="3126894"/>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39" name="TextBox 131"/>
          <p:cNvSpPr txBox="1"/>
          <p:nvPr/>
        </p:nvSpPr>
        <p:spPr bwMode="auto">
          <a:xfrm>
            <a:off x="8028384" y="3414926"/>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40" name="TextBox 132"/>
          <p:cNvSpPr txBox="1"/>
          <p:nvPr/>
        </p:nvSpPr>
        <p:spPr bwMode="auto">
          <a:xfrm>
            <a:off x="8028384" y="3702958"/>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41" name="TextBox 133"/>
          <p:cNvSpPr txBox="1"/>
          <p:nvPr/>
        </p:nvSpPr>
        <p:spPr bwMode="auto">
          <a:xfrm>
            <a:off x="8028384" y="3990990"/>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42" name="TextBox 134"/>
          <p:cNvSpPr txBox="1"/>
          <p:nvPr/>
        </p:nvSpPr>
        <p:spPr bwMode="auto">
          <a:xfrm>
            <a:off x="8028384" y="4279022"/>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cxnSp>
        <p:nvCxnSpPr>
          <p:cNvPr id="104" name="Straight Connector 251"/>
          <p:cNvCxnSpPr/>
          <p:nvPr/>
        </p:nvCxnSpPr>
        <p:spPr bwMode="auto">
          <a:xfrm flipH="1" flipV="1">
            <a:off x="8028384" y="1798812"/>
            <a:ext cx="2684" cy="4807445"/>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05" name="Straight Connector 252"/>
          <p:cNvCxnSpPr/>
          <p:nvPr/>
        </p:nvCxnSpPr>
        <p:spPr bwMode="auto">
          <a:xfrm flipV="1">
            <a:off x="9031745" y="1798812"/>
            <a:ext cx="4751" cy="4807445"/>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06" name="Straight Connector 253"/>
          <p:cNvCxnSpPr/>
          <p:nvPr/>
        </p:nvCxnSpPr>
        <p:spPr bwMode="auto">
          <a:xfrm flipH="1">
            <a:off x="8028384" y="1798812"/>
            <a:ext cx="1008112"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107" name="TextBox 255"/>
          <p:cNvSpPr txBox="1"/>
          <p:nvPr/>
        </p:nvSpPr>
        <p:spPr bwMode="auto">
          <a:xfrm>
            <a:off x="7981251" y="1258317"/>
            <a:ext cx="1016725" cy="400110"/>
          </a:xfrm>
          <a:prstGeom prst="rect">
            <a:avLst/>
          </a:prstGeom>
          <a:noFill/>
          <a:ln w="9525">
            <a:noFill/>
            <a:miter lim="800000"/>
            <a:headEnd/>
            <a:tailEnd/>
          </a:ln>
        </p:spPr>
        <p:txBody>
          <a:bodyPr wrap="none" rtlCol="0">
            <a:spAutoFit/>
          </a:bodyPr>
          <a:lstStyle/>
          <a:p>
            <a:pPr eaLnBrk="0" hangingPunct="0"/>
            <a:r>
              <a:rPr lang="de-DE" sz="2000" dirty="0" smtClean="0">
                <a:solidFill>
                  <a:schemeClr val="tx1"/>
                </a:solidFill>
                <a:latin typeface="+mj-lt"/>
              </a:rPr>
              <a:t>Queue</a:t>
            </a:r>
            <a:endParaRPr lang="en-US" sz="2000" dirty="0">
              <a:solidFill>
                <a:schemeClr val="tx1"/>
              </a:solidFill>
              <a:latin typeface="+mj-lt"/>
            </a:endParaRPr>
          </a:p>
        </p:txBody>
      </p:sp>
      <p:sp>
        <p:nvSpPr>
          <p:cNvPr id="109" name="TextBox 258"/>
          <p:cNvSpPr txBox="1"/>
          <p:nvPr/>
        </p:nvSpPr>
        <p:spPr bwMode="auto">
          <a:xfrm>
            <a:off x="611560" y="2342137"/>
            <a:ext cx="432048" cy="400110"/>
          </a:xfrm>
          <a:prstGeom prst="rect">
            <a:avLst/>
          </a:prstGeom>
          <a:noFill/>
          <a:ln w="9525">
            <a:noFill/>
            <a:miter lim="800000"/>
            <a:headEnd/>
            <a:tailEnd/>
          </a:ln>
        </p:spPr>
        <p:txBody>
          <a:bodyPr wrap="square" rtlCol="0">
            <a:spAutoFit/>
          </a:bodyPr>
          <a:lstStyle/>
          <a:p>
            <a:pPr eaLnBrk="0" hangingPunct="0"/>
            <a:r>
              <a:rPr lang="de-DE" sz="2000" dirty="0">
                <a:solidFill>
                  <a:schemeClr val="tx1"/>
                </a:solidFill>
                <a:latin typeface="+mj-lt"/>
              </a:rPr>
              <a:t>e</a:t>
            </a:r>
            <a:r>
              <a:rPr lang="de-DE" sz="2000" baseline="-25000" dirty="0">
                <a:solidFill>
                  <a:schemeClr val="tx1"/>
                </a:solidFill>
                <a:latin typeface="+mj-lt"/>
              </a:rPr>
              <a:t>i</a:t>
            </a:r>
            <a:endParaRPr lang="en-US" sz="2000" dirty="0">
              <a:solidFill>
                <a:schemeClr val="tx1"/>
              </a:solidFill>
              <a:latin typeface="+mj-lt"/>
            </a:endParaRPr>
          </a:p>
        </p:txBody>
      </p:sp>
      <p:sp>
        <p:nvSpPr>
          <p:cNvPr id="110" name="TextBox 259"/>
          <p:cNvSpPr txBox="1"/>
          <p:nvPr/>
        </p:nvSpPr>
        <p:spPr bwMode="auto">
          <a:xfrm>
            <a:off x="1115616" y="5654505"/>
            <a:ext cx="432048"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j</a:t>
            </a:r>
            <a:endParaRPr lang="en-US" sz="2000" dirty="0">
              <a:solidFill>
                <a:schemeClr val="tx1"/>
              </a:solidFill>
              <a:latin typeface="+mj-lt"/>
            </a:endParaRPr>
          </a:p>
        </p:txBody>
      </p:sp>
      <p:sp>
        <p:nvSpPr>
          <p:cNvPr id="111" name="Oval 110"/>
          <p:cNvSpPr/>
          <p:nvPr/>
        </p:nvSpPr>
        <p:spPr bwMode="auto">
          <a:xfrm rot="2010070">
            <a:off x="671655" y="3960733"/>
            <a:ext cx="796686" cy="1728673"/>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112" name="Oval 111"/>
          <p:cNvSpPr/>
          <p:nvPr/>
        </p:nvSpPr>
        <p:spPr bwMode="auto">
          <a:xfrm>
            <a:off x="179512" y="2558161"/>
            <a:ext cx="792088" cy="18002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113" name="TextBox 319"/>
          <p:cNvSpPr txBox="1"/>
          <p:nvPr/>
        </p:nvSpPr>
        <p:spPr bwMode="auto">
          <a:xfrm>
            <a:off x="467544" y="3206233"/>
            <a:ext cx="504056"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k</a:t>
            </a:r>
            <a:endParaRPr lang="en-US" sz="2000" dirty="0">
              <a:solidFill>
                <a:schemeClr val="tx1"/>
              </a:solidFill>
              <a:latin typeface="+mj-lt"/>
            </a:endParaRPr>
          </a:p>
        </p:txBody>
      </p:sp>
      <p:sp>
        <p:nvSpPr>
          <p:cNvPr id="114" name="TextBox 320"/>
          <p:cNvSpPr txBox="1"/>
          <p:nvPr/>
        </p:nvSpPr>
        <p:spPr bwMode="auto">
          <a:xfrm>
            <a:off x="930592" y="4482170"/>
            <a:ext cx="432048"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l</a:t>
            </a:r>
            <a:endParaRPr lang="en-US" sz="2000" dirty="0">
              <a:solidFill>
                <a:schemeClr val="tx1"/>
              </a:solidFill>
              <a:latin typeface="+mj-lt"/>
            </a:endParaRPr>
          </a:p>
        </p:txBody>
      </p:sp>
      <p:cxnSp>
        <p:nvCxnSpPr>
          <p:cNvPr id="115" name="Straight Arrow Connector 338"/>
          <p:cNvCxnSpPr/>
          <p:nvPr/>
        </p:nvCxnSpPr>
        <p:spPr bwMode="auto">
          <a:xfrm flipV="1">
            <a:off x="1187624" y="2948888"/>
            <a:ext cx="648072"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6" name="Straight Arrow Connector 339"/>
          <p:cNvCxnSpPr/>
          <p:nvPr/>
        </p:nvCxnSpPr>
        <p:spPr bwMode="auto">
          <a:xfrm>
            <a:off x="1187624" y="3236920"/>
            <a:ext cx="648072"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7" name="Straight Arrow Connector 343"/>
          <p:cNvCxnSpPr/>
          <p:nvPr/>
        </p:nvCxnSpPr>
        <p:spPr bwMode="auto">
          <a:xfrm>
            <a:off x="1187624" y="3236920"/>
            <a:ext cx="648072"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8" name="Straight Arrow Connector 350"/>
          <p:cNvCxnSpPr/>
          <p:nvPr/>
        </p:nvCxnSpPr>
        <p:spPr bwMode="auto">
          <a:xfrm flipH="1" flipV="1">
            <a:off x="7236296" y="2705156"/>
            <a:ext cx="648072"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9" name="Straight Arrow Connector 351"/>
          <p:cNvCxnSpPr/>
          <p:nvPr/>
        </p:nvCxnSpPr>
        <p:spPr bwMode="auto">
          <a:xfrm flipH="1">
            <a:off x="7236296" y="2993188"/>
            <a:ext cx="648072"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0" name="Straight Arrow Connector 352"/>
          <p:cNvCxnSpPr/>
          <p:nvPr/>
        </p:nvCxnSpPr>
        <p:spPr bwMode="auto">
          <a:xfrm flipH="1">
            <a:off x="7236296" y="2993188"/>
            <a:ext cx="648072"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5" name="TextBox 382"/>
          <p:cNvSpPr txBox="1"/>
          <p:nvPr/>
        </p:nvSpPr>
        <p:spPr bwMode="auto">
          <a:xfrm>
            <a:off x="-10017" y="1257690"/>
            <a:ext cx="1802321" cy="400110"/>
          </a:xfrm>
          <a:prstGeom prst="rect">
            <a:avLst/>
          </a:prstGeom>
          <a:noFill/>
          <a:ln w="9525">
            <a:noFill/>
            <a:miter lim="800000"/>
            <a:headEnd/>
            <a:tailEnd/>
          </a:ln>
        </p:spPr>
        <p:txBody>
          <a:bodyPr wrap="none" rtlCol="0">
            <a:spAutoFit/>
          </a:bodyPr>
          <a:lstStyle/>
          <a:p>
            <a:pPr eaLnBrk="0" hangingPunct="0"/>
            <a:r>
              <a:rPr lang="de-DE" sz="2000" dirty="0" err="1" smtClean="0">
                <a:solidFill>
                  <a:schemeClr val="tx1"/>
                </a:solidFill>
                <a:latin typeface="+mj-lt"/>
              </a:rPr>
              <a:t>Entity</a:t>
            </a:r>
            <a:r>
              <a:rPr lang="de-DE" sz="2000" dirty="0" smtClean="0">
                <a:solidFill>
                  <a:schemeClr val="tx1"/>
                </a:solidFill>
                <a:latin typeface="+mj-lt"/>
              </a:rPr>
              <a:t> Graph</a:t>
            </a:r>
            <a:endParaRPr lang="en-US" sz="2000" dirty="0">
              <a:solidFill>
                <a:schemeClr val="tx1"/>
              </a:solidFill>
              <a:latin typeface="+mj-lt"/>
            </a:endParaRPr>
          </a:p>
        </p:txBody>
      </p:sp>
      <p:cxnSp>
        <p:nvCxnSpPr>
          <p:cNvPr id="153" name="Gerade Verbindung 152"/>
          <p:cNvCxnSpPr/>
          <p:nvPr/>
        </p:nvCxnSpPr>
        <p:spPr bwMode="auto">
          <a:xfrm>
            <a:off x="1331640" y="7241660"/>
            <a:ext cx="687625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5" name="TextBox 362"/>
          <p:cNvSpPr txBox="1"/>
          <p:nvPr/>
        </p:nvSpPr>
        <p:spPr bwMode="auto">
          <a:xfrm>
            <a:off x="7380312" y="1697044"/>
            <a:ext cx="400110" cy="1074338"/>
          </a:xfrm>
          <a:prstGeom prst="rect">
            <a:avLst/>
          </a:prstGeom>
          <a:noFill/>
          <a:ln w="9525">
            <a:noFill/>
            <a:miter lim="800000"/>
            <a:headEnd/>
            <a:tailEnd/>
          </a:ln>
        </p:spPr>
        <p:txBody>
          <a:bodyPr vert="vert270" wrap="square" rtlCol="0">
            <a:spAutoFit/>
          </a:bodyPr>
          <a:lstStyle/>
          <a:p>
            <a:pPr eaLnBrk="0" hangingPunct="0"/>
            <a:r>
              <a:rPr lang="de-DE" sz="1400" dirty="0" err="1" smtClean="0">
                <a:solidFill>
                  <a:schemeClr val="tx1"/>
                </a:solidFill>
                <a:latin typeface="+mj-lt"/>
              </a:rPr>
              <a:t>distribute</a:t>
            </a:r>
            <a:endParaRPr lang="en-US" sz="1400" dirty="0">
              <a:solidFill>
                <a:schemeClr val="tx1"/>
              </a:solidFill>
              <a:latin typeface="+mj-lt"/>
            </a:endParaRPr>
          </a:p>
        </p:txBody>
      </p:sp>
      <p:sp>
        <p:nvSpPr>
          <p:cNvPr id="156" name="TextBox 362"/>
          <p:cNvSpPr txBox="1"/>
          <p:nvPr/>
        </p:nvSpPr>
        <p:spPr bwMode="auto">
          <a:xfrm>
            <a:off x="1259632" y="1940776"/>
            <a:ext cx="400110" cy="1074338"/>
          </a:xfrm>
          <a:prstGeom prst="rect">
            <a:avLst/>
          </a:prstGeom>
          <a:noFill/>
          <a:ln w="9525">
            <a:noFill/>
            <a:miter lim="800000"/>
            <a:headEnd/>
            <a:tailEnd/>
          </a:ln>
        </p:spPr>
        <p:txBody>
          <a:bodyPr vert="vert270" wrap="square" rtlCol="0">
            <a:spAutoFit/>
          </a:bodyPr>
          <a:lstStyle/>
          <a:p>
            <a:pPr eaLnBrk="0" hangingPunct="0"/>
            <a:r>
              <a:rPr lang="de-DE" sz="1400" dirty="0" err="1" smtClean="0">
                <a:solidFill>
                  <a:schemeClr val="tx1"/>
                </a:solidFill>
                <a:latin typeface="+mj-lt"/>
              </a:rPr>
              <a:t>distribute</a:t>
            </a:r>
            <a:endParaRPr lang="en-US" sz="1400" dirty="0">
              <a:solidFill>
                <a:schemeClr val="tx1"/>
              </a:solidFill>
              <a:latin typeface="+mj-lt"/>
            </a:endParaRPr>
          </a:p>
        </p:txBody>
      </p:sp>
      <p:sp>
        <p:nvSpPr>
          <p:cNvPr id="181" name="Slide Number Placeholder 4"/>
          <p:cNvSpPr>
            <a:spLocks noGrp="1"/>
          </p:cNvSpPr>
          <p:nvPr>
            <p:ph type="sldNum" sz="quarter" idx="11"/>
          </p:nvPr>
        </p:nvSpPr>
        <p:spPr>
          <a:xfrm>
            <a:off x="8459152" y="6524625"/>
            <a:ext cx="547688" cy="333375"/>
          </a:xfrm>
        </p:spPr>
        <p:txBody>
          <a:bodyPr/>
          <a:lstStyle/>
          <a:p>
            <a:fld id="{0C6113F6-D982-4F1F-82B4-AFA466AB9AFB}" type="slidenum">
              <a:rPr lang="de-DE" smtClean="0"/>
              <a:pPr/>
              <a:t>223</a:t>
            </a:fld>
            <a:endParaRPr lang="de-DE" dirty="0"/>
          </a:p>
        </p:txBody>
      </p:sp>
      <p:sp>
        <p:nvSpPr>
          <p:cNvPr id="58" name="TextBox 125"/>
          <p:cNvSpPr txBox="1"/>
          <p:nvPr/>
        </p:nvSpPr>
        <p:spPr bwMode="auto">
          <a:xfrm>
            <a:off x="8091486" y="1888139"/>
            <a:ext cx="1152128" cy="400110"/>
          </a:xfrm>
          <a:prstGeom prst="rect">
            <a:avLst/>
          </a:prstGeom>
          <a:noFill/>
          <a:ln w="9525">
            <a:noFill/>
            <a:miter lim="800000"/>
            <a:headEnd/>
            <a:tailEnd/>
          </a:ln>
        </p:spPr>
        <p:txBody>
          <a:bodyPr wrap="square" rtlCol="0">
            <a:spAutoFit/>
          </a:bodyPr>
          <a:lstStyle/>
          <a:p>
            <a:pPr eaLnBrk="0" hangingPunct="0"/>
            <a:r>
              <a:rPr lang="de-DE" sz="2000" dirty="0">
                <a:solidFill>
                  <a:schemeClr val="tx1"/>
                </a:solidFill>
                <a:latin typeface="+mj-lt"/>
              </a:rPr>
              <a:t>e</a:t>
            </a:r>
            <a:r>
              <a:rPr lang="de-DE" sz="2000" baseline="-25000" dirty="0">
                <a:solidFill>
                  <a:schemeClr val="tx1"/>
                </a:solidFill>
                <a:latin typeface="+mj-lt"/>
              </a:rPr>
              <a:t>i</a:t>
            </a:r>
            <a:r>
              <a:rPr lang="de-DE" sz="2000" dirty="0">
                <a:solidFill>
                  <a:schemeClr val="tx1"/>
                </a:solidFill>
                <a:latin typeface="+mj-lt"/>
              </a:rPr>
              <a:t> </a:t>
            </a:r>
            <a:r>
              <a:rPr lang="de-DE" sz="2000" dirty="0" err="1" smtClean="0">
                <a:solidFill>
                  <a:schemeClr val="tx1"/>
                </a:solidFill>
                <a:latin typeface="+mj-lt"/>
              </a:rPr>
              <a:t>e</a:t>
            </a:r>
            <a:r>
              <a:rPr lang="de-DE" sz="2000" baseline="-25000" dirty="0" err="1" smtClean="0">
                <a:solidFill>
                  <a:schemeClr val="tx1"/>
                </a:solidFill>
                <a:latin typeface="+mj-lt"/>
              </a:rPr>
              <a:t>j</a:t>
            </a:r>
            <a:r>
              <a:rPr lang="de-DE" sz="2000" dirty="0" smtClean="0">
                <a:solidFill>
                  <a:schemeClr val="tx1"/>
                </a:solidFill>
                <a:latin typeface="+mj-lt"/>
              </a:rPr>
              <a:t> y</a:t>
            </a:r>
            <a:endParaRPr lang="en-US" sz="2000" dirty="0">
              <a:solidFill>
                <a:schemeClr val="tx1"/>
              </a:solidFill>
              <a:latin typeface="+mj-lt"/>
            </a:endParaRPr>
          </a:p>
        </p:txBody>
      </p:sp>
      <p:sp>
        <p:nvSpPr>
          <p:cNvPr id="59" name="TextBox 126"/>
          <p:cNvSpPr txBox="1"/>
          <p:nvPr/>
        </p:nvSpPr>
        <p:spPr bwMode="auto">
          <a:xfrm>
            <a:off x="8071422" y="2321930"/>
            <a:ext cx="1152128" cy="400110"/>
          </a:xfrm>
          <a:prstGeom prst="rect">
            <a:avLst/>
          </a:prstGeom>
          <a:noFill/>
          <a:ln w="9525">
            <a:noFill/>
            <a:miter lim="800000"/>
            <a:headEnd/>
            <a:tailEnd/>
          </a:ln>
        </p:spPr>
        <p:txBody>
          <a:bodyPr wrap="square" rtlCol="0">
            <a:spAutoFit/>
          </a:bodyPr>
          <a:lstStyle/>
          <a:p>
            <a:pPr eaLnBrk="0" hangingPunct="0"/>
            <a:r>
              <a:rPr lang="de-DE" sz="2000" dirty="0">
                <a:solidFill>
                  <a:schemeClr val="tx1"/>
                </a:solidFill>
                <a:latin typeface="+mj-lt"/>
              </a:rPr>
              <a:t>e</a:t>
            </a:r>
            <a:r>
              <a:rPr lang="de-DE" sz="2000" baseline="-25000" dirty="0">
                <a:solidFill>
                  <a:schemeClr val="tx1"/>
                </a:solidFill>
                <a:latin typeface="+mj-lt"/>
              </a:rPr>
              <a:t>i</a:t>
            </a:r>
            <a:r>
              <a:rPr lang="de-DE" sz="2000" dirty="0" smtClean="0">
                <a:solidFill>
                  <a:schemeClr val="tx1"/>
                </a:solidFill>
                <a:latin typeface="+mj-lt"/>
              </a:rPr>
              <a:t> </a:t>
            </a:r>
            <a:r>
              <a:rPr lang="de-DE" sz="2000" dirty="0" err="1" smtClean="0">
                <a:solidFill>
                  <a:schemeClr val="tx1"/>
                </a:solidFill>
                <a:latin typeface="+mj-lt"/>
              </a:rPr>
              <a:t>e</a:t>
            </a:r>
            <a:r>
              <a:rPr lang="de-DE" sz="2000" baseline="-25000" dirty="0" err="1" smtClean="0">
                <a:solidFill>
                  <a:schemeClr val="tx1"/>
                </a:solidFill>
                <a:latin typeface="+mj-lt"/>
              </a:rPr>
              <a:t>k</a:t>
            </a:r>
            <a:r>
              <a:rPr lang="de-DE" sz="2000" dirty="0" smtClean="0">
                <a:solidFill>
                  <a:schemeClr val="tx1"/>
                </a:solidFill>
                <a:latin typeface="+mj-lt"/>
              </a:rPr>
              <a:t> y</a:t>
            </a:r>
            <a:endParaRPr lang="en-US" sz="2000" dirty="0">
              <a:solidFill>
                <a:schemeClr val="tx1"/>
              </a:solidFill>
              <a:latin typeface="+mj-lt"/>
            </a:endParaRPr>
          </a:p>
        </p:txBody>
      </p:sp>
      <p:sp>
        <p:nvSpPr>
          <p:cNvPr id="60" name="TextBox 127"/>
          <p:cNvSpPr txBox="1"/>
          <p:nvPr/>
        </p:nvSpPr>
        <p:spPr bwMode="auto">
          <a:xfrm>
            <a:off x="8071422" y="2769097"/>
            <a:ext cx="1152128"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k</a:t>
            </a:r>
            <a:r>
              <a:rPr lang="de-DE" sz="2000" dirty="0">
                <a:solidFill>
                  <a:schemeClr val="tx1"/>
                </a:solidFill>
                <a:latin typeface="+mj-lt"/>
              </a:rPr>
              <a:t> </a:t>
            </a:r>
            <a:r>
              <a:rPr lang="de-DE" sz="2000" dirty="0" err="1" smtClean="0">
                <a:solidFill>
                  <a:schemeClr val="tx1"/>
                </a:solidFill>
                <a:latin typeface="+mj-lt"/>
              </a:rPr>
              <a:t>e</a:t>
            </a:r>
            <a:r>
              <a:rPr lang="de-DE" sz="2000" baseline="-25000" dirty="0" err="1" smtClean="0">
                <a:solidFill>
                  <a:schemeClr val="tx1"/>
                </a:solidFill>
                <a:latin typeface="+mj-lt"/>
              </a:rPr>
              <a:t>l</a:t>
            </a:r>
            <a:r>
              <a:rPr lang="de-DE" sz="2000" dirty="0" smtClean="0">
                <a:solidFill>
                  <a:schemeClr val="tx1"/>
                </a:solidFill>
                <a:latin typeface="+mj-lt"/>
              </a:rPr>
              <a:t> y</a:t>
            </a:r>
            <a:endParaRPr lang="en-US" sz="2000" dirty="0">
              <a:solidFill>
                <a:schemeClr val="tx1"/>
              </a:solidFill>
              <a:latin typeface="+mj-lt"/>
            </a:endParaRPr>
          </a:p>
        </p:txBody>
      </p:sp>
      <p:sp>
        <p:nvSpPr>
          <p:cNvPr id="61" name="TextBox 60"/>
          <p:cNvSpPr txBox="1"/>
          <p:nvPr/>
        </p:nvSpPr>
        <p:spPr>
          <a:xfrm>
            <a:off x="-36512" y="6577607"/>
            <a:ext cx="2341090" cy="307777"/>
          </a:xfrm>
          <a:prstGeom prst="rect">
            <a:avLst/>
          </a:prstGeom>
          <a:noFill/>
        </p:spPr>
        <p:txBody>
          <a:bodyPr wrap="none" rtlCol="0">
            <a:spAutoFit/>
          </a:bodyPr>
          <a:lstStyle/>
          <a:p>
            <a:r>
              <a:rPr lang="en-US" sz="1400" b="1" dirty="0"/>
              <a:t>Courtesy of Gerhard </a:t>
            </a:r>
            <a:r>
              <a:rPr lang="en-US" sz="1400" b="1" dirty="0" err="1"/>
              <a:t>Weikum</a:t>
            </a:r>
            <a:endParaRPr lang="en-US" sz="1400" b="1" dirty="0"/>
          </a:p>
        </p:txBody>
      </p:sp>
    </p:spTree>
    <p:extLst>
      <p:ext uri="{BB962C8B-B14F-4D97-AF65-F5344CB8AC3E}">
        <p14:creationId xmlns:p14="http://schemas.microsoft.com/office/powerpoint/2010/main" val="2968308035"/>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6269" y="0"/>
            <a:ext cx="8084203" cy="820971"/>
          </a:xfrm>
        </p:spPr>
        <p:txBody>
          <a:bodyPr>
            <a:normAutofit fontScale="90000"/>
          </a:bodyPr>
          <a:lstStyle/>
          <a:p>
            <a:r>
              <a:rPr lang="de-DE" dirty="0" err="1" smtClean="0"/>
              <a:t>Map</a:t>
            </a:r>
            <a:r>
              <a:rPr lang="de-DE" dirty="0" smtClean="0"/>
              <a:t>/</a:t>
            </a:r>
            <a:r>
              <a:rPr lang="de-DE" dirty="0" err="1" smtClean="0"/>
              <a:t>Reduce</a:t>
            </a:r>
            <a:r>
              <a:rPr lang="de-DE" dirty="0" smtClean="0"/>
              <a:t> </a:t>
            </a:r>
            <a:r>
              <a:rPr lang="de-DE" dirty="0" err="1" smtClean="0"/>
              <a:t>Assignment</a:t>
            </a:r>
            <a:r>
              <a:rPr lang="de-DE" dirty="0" smtClean="0"/>
              <a:t> </a:t>
            </a:r>
            <a:r>
              <a:rPr lang="de-DE" dirty="0" err="1"/>
              <a:t>Algorithm</a:t>
            </a:r>
            <a:r>
              <a:rPr lang="de-DE" dirty="0"/>
              <a:t> </a:t>
            </a:r>
          </a:p>
        </p:txBody>
      </p:sp>
      <p:sp>
        <p:nvSpPr>
          <p:cNvPr id="6" name="Oval 5"/>
          <p:cNvSpPr/>
          <p:nvPr/>
        </p:nvSpPr>
        <p:spPr bwMode="auto">
          <a:xfrm>
            <a:off x="105418" y="1694065"/>
            <a:ext cx="883480" cy="20604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7" name="Oval 6"/>
          <p:cNvSpPr/>
          <p:nvPr/>
        </p:nvSpPr>
        <p:spPr bwMode="auto">
          <a:xfrm rot="21407294">
            <a:off x="252499" y="5153493"/>
            <a:ext cx="1657617" cy="1422484"/>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cxnSp>
        <p:nvCxnSpPr>
          <p:cNvPr id="8" name="Straight Connector 16"/>
          <p:cNvCxnSpPr>
            <a:stCxn id="21" idx="3"/>
            <a:endCxn id="22" idx="7"/>
          </p:cNvCxnSpPr>
          <p:nvPr/>
        </p:nvCxnSpPr>
        <p:spPr>
          <a:xfrm flipH="1">
            <a:off x="791314" y="4778816"/>
            <a:ext cx="520728" cy="544642"/>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9" name="Straight Connector 17"/>
          <p:cNvCxnSpPr>
            <a:stCxn id="23" idx="5"/>
            <a:endCxn id="21" idx="0"/>
          </p:cNvCxnSpPr>
          <p:nvPr/>
        </p:nvCxnSpPr>
        <p:spPr>
          <a:xfrm flipH="1">
            <a:off x="1388374" y="4346768"/>
            <a:ext cx="4324" cy="279418"/>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23528" y="335024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11" name="Straight Connector 20"/>
          <p:cNvCxnSpPr>
            <a:stCxn id="10" idx="4"/>
            <a:endCxn id="20" idx="0"/>
          </p:cNvCxnSpPr>
          <p:nvPr/>
        </p:nvCxnSpPr>
        <p:spPr>
          <a:xfrm>
            <a:off x="431478" y="3529066"/>
            <a:ext cx="72008" cy="54126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12" name="Straight Connector 21"/>
          <p:cNvCxnSpPr>
            <a:stCxn id="10" idx="5"/>
            <a:endCxn id="23" idx="1"/>
          </p:cNvCxnSpPr>
          <p:nvPr/>
        </p:nvCxnSpPr>
        <p:spPr>
          <a:xfrm>
            <a:off x="507810" y="3502879"/>
            <a:ext cx="732224" cy="717446"/>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13" name="Straight Connector 22"/>
          <p:cNvCxnSpPr>
            <a:stCxn id="20" idx="4"/>
            <a:endCxn id="22" idx="0"/>
          </p:cNvCxnSpPr>
          <p:nvPr/>
        </p:nvCxnSpPr>
        <p:spPr>
          <a:xfrm>
            <a:off x="503486" y="4249146"/>
            <a:ext cx="211496" cy="1048125"/>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251520" y="2126113"/>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15" name="Oval 14"/>
          <p:cNvSpPr/>
          <p:nvPr/>
        </p:nvSpPr>
        <p:spPr>
          <a:xfrm>
            <a:off x="467544" y="263016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16" name="Oval 15"/>
          <p:cNvSpPr/>
          <p:nvPr/>
        </p:nvSpPr>
        <p:spPr>
          <a:xfrm>
            <a:off x="539552" y="183808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17" name="Oval 16"/>
          <p:cNvSpPr/>
          <p:nvPr/>
        </p:nvSpPr>
        <p:spPr>
          <a:xfrm>
            <a:off x="971600" y="579852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18" name="Oval 17"/>
          <p:cNvSpPr/>
          <p:nvPr/>
        </p:nvSpPr>
        <p:spPr>
          <a:xfrm>
            <a:off x="1475656" y="615856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19" name="Oval 18"/>
          <p:cNvSpPr/>
          <p:nvPr/>
        </p:nvSpPr>
        <p:spPr>
          <a:xfrm>
            <a:off x="539552" y="623056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20" name="Oval 19"/>
          <p:cNvSpPr/>
          <p:nvPr/>
        </p:nvSpPr>
        <p:spPr>
          <a:xfrm>
            <a:off x="395536" y="407032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21" name="Oval 20"/>
          <p:cNvSpPr/>
          <p:nvPr/>
        </p:nvSpPr>
        <p:spPr>
          <a:xfrm>
            <a:off x="1280424" y="4626186"/>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22" name="Oval 21"/>
          <p:cNvSpPr/>
          <p:nvPr/>
        </p:nvSpPr>
        <p:spPr>
          <a:xfrm>
            <a:off x="607032" y="529727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23" name="Oval 22"/>
          <p:cNvSpPr/>
          <p:nvPr/>
        </p:nvSpPr>
        <p:spPr>
          <a:xfrm>
            <a:off x="1208416" y="4194138"/>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24" name="Straight Connector 52"/>
          <p:cNvCxnSpPr>
            <a:stCxn id="10" idx="0"/>
            <a:endCxn id="15" idx="4"/>
          </p:cNvCxnSpPr>
          <p:nvPr/>
        </p:nvCxnSpPr>
        <p:spPr>
          <a:xfrm flipV="1">
            <a:off x="431478" y="2808986"/>
            <a:ext cx="144016" cy="54126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25" name="Straight Connector 55"/>
          <p:cNvCxnSpPr>
            <a:stCxn id="14" idx="4"/>
            <a:endCxn id="15" idx="1"/>
          </p:cNvCxnSpPr>
          <p:nvPr/>
        </p:nvCxnSpPr>
        <p:spPr>
          <a:xfrm>
            <a:off x="359470" y="2304930"/>
            <a:ext cx="139692" cy="351426"/>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26" name="Straight Connector 58"/>
          <p:cNvCxnSpPr>
            <a:stCxn id="16" idx="4"/>
            <a:endCxn id="15" idx="0"/>
          </p:cNvCxnSpPr>
          <p:nvPr/>
        </p:nvCxnSpPr>
        <p:spPr>
          <a:xfrm flipH="1">
            <a:off x="575494" y="2016898"/>
            <a:ext cx="72008" cy="613271"/>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27" name="Straight Connector 61"/>
          <p:cNvCxnSpPr>
            <a:stCxn id="22" idx="4"/>
            <a:endCxn id="17" idx="0"/>
          </p:cNvCxnSpPr>
          <p:nvPr/>
        </p:nvCxnSpPr>
        <p:spPr>
          <a:xfrm>
            <a:off x="714982" y="5476088"/>
            <a:ext cx="364568" cy="32243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28" name="Straight Connector 64"/>
          <p:cNvCxnSpPr>
            <a:stCxn id="17" idx="5"/>
            <a:endCxn id="18" idx="1"/>
          </p:cNvCxnSpPr>
          <p:nvPr/>
        </p:nvCxnSpPr>
        <p:spPr>
          <a:xfrm>
            <a:off x="1155882" y="5951151"/>
            <a:ext cx="351392" cy="233597"/>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29" name="Straight Connector 67"/>
          <p:cNvCxnSpPr>
            <a:stCxn id="17" idx="4"/>
            <a:endCxn id="19" idx="7"/>
          </p:cNvCxnSpPr>
          <p:nvPr/>
        </p:nvCxnSpPr>
        <p:spPr>
          <a:xfrm flipH="1">
            <a:off x="723834" y="5977338"/>
            <a:ext cx="355716" cy="279418"/>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30" name="Rectangle 117"/>
          <p:cNvSpPr/>
          <p:nvPr/>
        </p:nvSpPr>
        <p:spPr bwMode="auto">
          <a:xfrm>
            <a:off x="8028384" y="1798813"/>
            <a:ext cx="1008112" cy="4756134"/>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31" name="Rounded Rectangle 118"/>
          <p:cNvSpPr/>
          <p:nvPr/>
        </p:nvSpPr>
        <p:spPr bwMode="auto">
          <a:xfrm>
            <a:off x="1979712" y="1048972"/>
            <a:ext cx="1800200" cy="3456384"/>
          </a:xfrm>
          <a:prstGeom prst="round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38" name="TextBox 130"/>
          <p:cNvSpPr txBox="1"/>
          <p:nvPr/>
        </p:nvSpPr>
        <p:spPr bwMode="auto">
          <a:xfrm>
            <a:off x="8028384" y="3126894"/>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39" name="TextBox 131"/>
          <p:cNvSpPr txBox="1"/>
          <p:nvPr/>
        </p:nvSpPr>
        <p:spPr bwMode="auto">
          <a:xfrm>
            <a:off x="8028384" y="3414926"/>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40" name="TextBox 132"/>
          <p:cNvSpPr txBox="1"/>
          <p:nvPr/>
        </p:nvSpPr>
        <p:spPr bwMode="auto">
          <a:xfrm>
            <a:off x="8028384" y="3702958"/>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41" name="TextBox 133"/>
          <p:cNvSpPr txBox="1"/>
          <p:nvPr/>
        </p:nvSpPr>
        <p:spPr bwMode="auto">
          <a:xfrm>
            <a:off x="8028384" y="3990990"/>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42" name="TextBox 134"/>
          <p:cNvSpPr txBox="1"/>
          <p:nvPr/>
        </p:nvSpPr>
        <p:spPr bwMode="auto">
          <a:xfrm>
            <a:off x="8028384" y="4279022"/>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43" name="Rectangle 146"/>
          <p:cNvSpPr/>
          <p:nvPr/>
        </p:nvSpPr>
        <p:spPr bwMode="auto">
          <a:xfrm>
            <a:off x="2411760" y="1553028"/>
            <a:ext cx="1008112" cy="1008112"/>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44" name="Oval 43"/>
          <p:cNvSpPr/>
          <p:nvPr/>
        </p:nvSpPr>
        <p:spPr>
          <a:xfrm>
            <a:off x="2123852" y="409135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45" name="Oval 44"/>
          <p:cNvSpPr/>
          <p:nvPr/>
        </p:nvSpPr>
        <p:spPr>
          <a:xfrm>
            <a:off x="2123852" y="3875327"/>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46" name="Oval 45"/>
          <p:cNvSpPr/>
          <p:nvPr/>
        </p:nvSpPr>
        <p:spPr>
          <a:xfrm>
            <a:off x="2555900" y="3875327"/>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47" name="Straight Connector 152"/>
          <p:cNvCxnSpPr>
            <a:stCxn id="44" idx="6"/>
            <a:endCxn id="46" idx="3"/>
          </p:cNvCxnSpPr>
          <p:nvPr/>
        </p:nvCxnSpPr>
        <p:spPr>
          <a:xfrm flipV="1">
            <a:off x="2339752" y="4027957"/>
            <a:ext cx="247766" cy="1528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48" name="Straight Connector 153"/>
          <p:cNvCxnSpPr>
            <a:stCxn id="45" idx="6"/>
            <a:endCxn id="46" idx="2"/>
          </p:cNvCxnSpPr>
          <p:nvPr/>
        </p:nvCxnSpPr>
        <p:spPr>
          <a:xfrm>
            <a:off x="2339752" y="3964736"/>
            <a:ext cx="216148" cy="0"/>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2988072" y="3875327"/>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50" name="Oval 49"/>
          <p:cNvSpPr/>
          <p:nvPr/>
        </p:nvSpPr>
        <p:spPr>
          <a:xfrm>
            <a:off x="3419996" y="409135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51" name="Oval 50"/>
          <p:cNvSpPr/>
          <p:nvPr/>
        </p:nvSpPr>
        <p:spPr>
          <a:xfrm>
            <a:off x="3419996" y="3875327"/>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52" name="Straight Connector 179"/>
          <p:cNvCxnSpPr>
            <a:stCxn id="51" idx="2"/>
            <a:endCxn id="49" idx="6"/>
          </p:cNvCxnSpPr>
          <p:nvPr/>
        </p:nvCxnSpPr>
        <p:spPr>
          <a:xfrm flipH="1">
            <a:off x="3203972" y="3964736"/>
            <a:ext cx="216024" cy="0"/>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53" name="Straight Connector 185"/>
          <p:cNvCxnSpPr>
            <a:stCxn id="50" idx="2"/>
            <a:endCxn id="49" idx="5"/>
          </p:cNvCxnSpPr>
          <p:nvPr/>
        </p:nvCxnSpPr>
        <p:spPr>
          <a:xfrm flipH="1" flipV="1">
            <a:off x="3172354" y="4027957"/>
            <a:ext cx="247642" cy="1528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2123852" y="358488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55" name="Oval 54"/>
          <p:cNvSpPr/>
          <p:nvPr/>
        </p:nvSpPr>
        <p:spPr>
          <a:xfrm>
            <a:off x="2123852" y="3368865"/>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56" name="Oval 55"/>
          <p:cNvSpPr/>
          <p:nvPr/>
        </p:nvSpPr>
        <p:spPr>
          <a:xfrm>
            <a:off x="2555900" y="3368865"/>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57" name="Oval 56"/>
          <p:cNvSpPr/>
          <p:nvPr/>
        </p:nvSpPr>
        <p:spPr>
          <a:xfrm>
            <a:off x="2123852" y="3118040"/>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58" name="Straight Connector 193"/>
          <p:cNvCxnSpPr>
            <a:stCxn id="54" idx="6"/>
            <a:endCxn id="56" idx="3"/>
          </p:cNvCxnSpPr>
          <p:nvPr/>
        </p:nvCxnSpPr>
        <p:spPr>
          <a:xfrm flipV="1">
            <a:off x="2339752" y="3521495"/>
            <a:ext cx="247766" cy="1528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59" name="Straight Connector 194"/>
          <p:cNvCxnSpPr>
            <a:stCxn id="55" idx="6"/>
            <a:endCxn id="56" idx="2"/>
          </p:cNvCxnSpPr>
          <p:nvPr/>
        </p:nvCxnSpPr>
        <p:spPr>
          <a:xfrm>
            <a:off x="2339752" y="3458274"/>
            <a:ext cx="216148" cy="0"/>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60" name="Straight Connector 195"/>
          <p:cNvCxnSpPr>
            <a:stCxn id="57" idx="6"/>
            <a:endCxn id="56" idx="1"/>
          </p:cNvCxnSpPr>
          <p:nvPr/>
        </p:nvCxnSpPr>
        <p:spPr>
          <a:xfrm>
            <a:off x="2339752" y="3207449"/>
            <a:ext cx="247766" cy="1876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2988072" y="3368865"/>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62" name="Oval 61"/>
          <p:cNvSpPr/>
          <p:nvPr/>
        </p:nvSpPr>
        <p:spPr>
          <a:xfrm>
            <a:off x="3419996" y="358488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63" name="Oval 62"/>
          <p:cNvSpPr/>
          <p:nvPr/>
        </p:nvSpPr>
        <p:spPr>
          <a:xfrm>
            <a:off x="3419996" y="3368865"/>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64" name="Oval 63"/>
          <p:cNvSpPr/>
          <p:nvPr/>
        </p:nvSpPr>
        <p:spPr>
          <a:xfrm>
            <a:off x="3419996" y="3118040"/>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65" name="Straight Connector 200"/>
          <p:cNvCxnSpPr>
            <a:stCxn id="63" idx="2"/>
            <a:endCxn id="61" idx="6"/>
          </p:cNvCxnSpPr>
          <p:nvPr/>
        </p:nvCxnSpPr>
        <p:spPr>
          <a:xfrm flipH="1">
            <a:off x="3203972" y="3458274"/>
            <a:ext cx="216024" cy="0"/>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66" name="Straight Connector 201"/>
          <p:cNvCxnSpPr>
            <a:stCxn id="61" idx="7"/>
            <a:endCxn id="64" idx="2"/>
          </p:cNvCxnSpPr>
          <p:nvPr/>
        </p:nvCxnSpPr>
        <p:spPr>
          <a:xfrm flipV="1">
            <a:off x="3172354" y="3207449"/>
            <a:ext cx="247642" cy="1876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67" name="Straight Connector 202"/>
          <p:cNvCxnSpPr>
            <a:stCxn id="62" idx="2"/>
            <a:endCxn id="61" idx="5"/>
          </p:cNvCxnSpPr>
          <p:nvPr/>
        </p:nvCxnSpPr>
        <p:spPr>
          <a:xfrm flipH="1" flipV="1">
            <a:off x="3172354" y="3521495"/>
            <a:ext cx="247642" cy="1528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68" name="TextBox 203"/>
          <p:cNvSpPr txBox="1"/>
          <p:nvPr/>
        </p:nvSpPr>
        <p:spPr bwMode="auto">
          <a:xfrm>
            <a:off x="2555776" y="3838120"/>
            <a:ext cx="639688" cy="523220"/>
          </a:xfrm>
          <a:prstGeom prst="rect">
            <a:avLst/>
          </a:prstGeom>
          <a:noFill/>
          <a:ln w="9525">
            <a:noFill/>
            <a:miter lim="800000"/>
            <a:headEnd/>
            <a:tailEnd/>
          </a:ln>
        </p:spPr>
        <p:txBody>
          <a:bodyPr wrap="square" rtlCol="0">
            <a:spAutoFit/>
          </a:bodyPr>
          <a:lstStyle/>
          <a:p>
            <a:pPr eaLnBrk="0" hangingPunct="0"/>
            <a:r>
              <a:rPr lang="de-DE" sz="2800" dirty="0" smtClean="0">
                <a:solidFill>
                  <a:schemeClr val="tx1"/>
                </a:solidFill>
                <a:latin typeface="+mj-lt"/>
              </a:rPr>
              <a:t>…</a:t>
            </a:r>
            <a:endParaRPr lang="en-US" sz="2800" dirty="0">
              <a:solidFill>
                <a:schemeClr val="tx1"/>
              </a:solidFill>
              <a:latin typeface="+mj-lt"/>
            </a:endParaRPr>
          </a:p>
        </p:txBody>
      </p:sp>
      <p:sp>
        <p:nvSpPr>
          <p:cNvPr id="70" name="TextBox 212"/>
          <p:cNvSpPr txBox="1"/>
          <p:nvPr/>
        </p:nvSpPr>
        <p:spPr bwMode="auto">
          <a:xfrm>
            <a:off x="2483768" y="1841060"/>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71" name="TextBox 213"/>
          <p:cNvSpPr txBox="1"/>
          <p:nvPr/>
        </p:nvSpPr>
        <p:spPr bwMode="auto">
          <a:xfrm>
            <a:off x="2483768" y="2161030"/>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72" name="TextBox 214"/>
          <p:cNvSpPr txBox="1"/>
          <p:nvPr/>
        </p:nvSpPr>
        <p:spPr bwMode="auto">
          <a:xfrm>
            <a:off x="2483768" y="2993188"/>
            <a:ext cx="432048" cy="400110"/>
          </a:xfrm>
          <a:prstGeom prst="rect">
            <a:avLst/>
          </a:prstGeom>
          <a:noFill/>
          <a:ln w="9525">
            <a:noFill/>
            <a:miter lim="800000"/>
            <a:headEnd/>
            <a:tailEnd/>
          </a:ln>
        </p:spPr>
        <p:txBody>
          <a:bodyPr wrap="square" rtlCol="0">
            <a:spAutoFit/>
          </a:bodyPr>
          <a:lstStyle/>
          <a:p>
            <a:pPr eaLnBrk="0" hangingPunct="0"/>
            <a:r>
              <a:rPr lang="de-DE" sz="2000" dirty="0">
                <a:solidFill>
                  <a:schemeClr val="tx1"/>
                </a:solidFill>
                <a:latin typeface="+mj-lt"/>
              </a:rPr>
              <a:t>e</a:t>
            </a:r>
            <a:r>
              <a:rPr lang="de-DE" sz="2000" baseline="-25000" dirty="0">
                <a:solidFill>
                  <a:schemeClr val="tx1"/>
                </a:solidFill>
                <a:latin typeface="+mj-lt"/>
              </a:rPr>
              <a:t>i</a:t>
            </a:r>
            <a:endParaRPr lang="en-US" sz="2000" dirty="0">
              <a:solidFill>
                <a:schemeClr val="tx1"/>
              </a:solidFill>
              <a:latin typeface="+mj-lt"/>
            </a:endParaRPr>
          </a:p>
        </p:txBody>
      </p:sp>
      <p:sp>
        <p:nvSpPr>
          <p:cNvPr id="73" name="TextBox 215"/>
          <p:cNvSpPr txBox="1"/>
          <p:nvPr/>
        </p:nvSpPr>
        <p:spPr bwMode="auto">
          <a:xfrm>
            <a:off x="2915816" y="2993188"/>
            <a:ext cx="432048"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j</a:t>
            </a:r>
            <a:endParaRPr lang="en-US" sz="2000" dirty="0">
              <a:solidFill>
                <a:schemeClr val="tx1"/>
              </a:solidFill>
              <a:latin typeface="+mj-lt"/>
            </a:endParaRPr>
          </a:p>
        </p:txBody>
      </p:sp>
      <p:sp>
        <p:nvSpPr>
          <p:cNvPr id="74" name="Rounded Rectangle 216"/>
          <p:cNvSpPr/>
          <p:nvPr/>
        </p:nvSpPr>
        <p:spPr bwMode="auto">
          <a:xfrm>
            <a:off x="5364088" y="1048972"/>
            <a:ext cx="1800200" cy="3456384"/>
          </a:xfrm>
          <a:prstGeom prst="round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75" name="Oval 74"/>
          <p:cNvSpPr/>
          <p:nvPr/>
        </p:nvSpPr>
        <p:spPr>
          <a:xfrm>
            <a:off x="5508228" y="409135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76" name="Oval 75"/>
          <p:cNvSpPr/>
          <p:nvPr/>
        </p:nvSpPr>
        <p:spPr>
          <a:xfrm>
            <a:off x="5508228" y="3875327"/>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77" name="Oval 76"/>
          <p:cNvSpPr/>
          <p:nvPr/>
        </p:nvSpPr>
        <p:spPr>
          <a:xfrm>
            <a:off x="5940276" y="3875327"/>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78" name="Straight Connector 221"/>
          <p:cNvCxnSpPr>
            <a:stCxn id="75" idx="6"/>
            <a:endCxn id="77" idx="3"/>
          </p:cNvCxnSpPr>
          <p:nvPr/>
        </p:nvCxnSpPr>
        <p:spPr>
          <a:xfrm flipV="1">
            <a:off x="5724128" y="4027957"/>
            <a:ext cx="247766" cy="1528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79" name="Straight Connector 222"/>
          <p:cNvCxnSpPr>
            <a:stCxn id="76" idx="6"/>
            <a:endCxn id="77" idx="2"/>
          </p:cNvCxnSpPr>
          <p:nvPr/>
        </p:nvCxnSpPr>
        <p:spPr>
          <a:xfrm>
            <a:off x="5724128" y="3964736"/>
            <a:ext cx="216148" cy="0"/>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80" name="Oval 79"/>
          <p:cNvSpPr/>
          <p:nvPr/>
        </p:nvSpPr>
        <p:spPr>
          <a:xfrm>
            <a:off x="6372448" y="3875327"/>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81" name="Oval 80"/>
          <p:cNvSpPr/>
          <p:nvPr/>
        </p:nvSpPr>
        <p:spPr>
          <a:xfrm>
            <a:off x="6804372" y="409135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82" name="Oval 81"/>
          <p:cNvSpPr/>
          <p:nvPr/>
        </p:nvSpPr>
        <p:spPr>
          <a:xfrm>
            <a:off x="6804372" y="3875327"/>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83" name="Straight Connector 226"/>
          <p:cNvCxnSpPr>
            <a:stCxn id="82" idx="2"/>
            <a:endCxn id="80" idx="6"/>
          </p:cNvCxnSpPr>
          <p:nvPr/>
        </p:nvCxnSpPr>
        <p:spPr>
          <a:xfrm flipH="1">
            <a:off x="6588348" y="3964736"/>
            <a:ext cx="216024" cy="0"/>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84" name="Straight Connector 227"/>
          <p:cNvCxnSpPr>
            <a:stCxn id="81" idx="2"/>
            <a:endCxn id="80" idx="5"/>
          </p:cNvCxnSpPr>
          <p:nvPr/>
        </p:nvCxnSpPr>
        <p:spPr>
          <a:xfrm flipH="1" flipV="1">
            <a:off x="6556730" y="4027957"/>
            <a:ext cx="247642" cy="1528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5508228" y="358488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86" name="Oval 85"/>
          <p:cNvSpPr/>
          <p:nvPr/>
        </p:nvSpPr>
        <p:spPr>
          <a:xfrm>
            <a:off x="5508228" y="3368865"/>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87" name="Oval 86"/>
          <p:cNvSpPr/>
          <p:nvPr/>
        </p:nvSpPr>
        <p:spPr>
          <a:xfrm>
            <a:off x="5940276" y="3368865"/>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88" name="Oval 87"/>
          <p:cNvSpPr/>
          <p:nvPr/>
        </p:nvSpPr>
        <p:spPr>
          <a:xfrm>
            <a:off x="5508228" y="3118040"/>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89" name="Straight Connector 232"/>
          <p:cNvCxnSpPr>
            <a:stCxn id="85" idx="6"/>
            <a:endCxn id="87" idx="3"/>
          </p:cNvCxnSpPr>
          <p:nvPr/>
        </p:nvCxnSpPr>
        <p:spPr>
          <a:xfrm flipV="1">
            <a:off x="5724128" y="3521495"/>
            <a:ext cx="247766" cy="1528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90" name="Straight Connector 233"/>
          <p:cNvCxnSpPr>
            <a:stCxn id="86" idx="6"/>
            <a:endCxn id="87" idx="2"/>
          </p:cNvCxnSpPr>
          <p:nvPr/>
        </p:nvCxnSpPr>
        <p:spPr>
          <a:xfrm>
            <a:off x="5724128" y="3458274"/>
            <a:ext cx="216148" cy="0"/>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91" name="Straight Connector 234"/>
          <p:cNvCxnSpPr>
            <a:stCxn id="88" idx="6"/>
            <a:endCxn id="87" idx="1"/>
          </p:cNvCxnSpPr>
          <p:nvPr/>
        </p:nvCxnSpPr>
        <p:spPr>
          <a:xfrm>
            <a:off x="5724128" y="3207449"/>
            <a:ext cx="247766" cy="1876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92" name="Oval 91"/>
          <p:cNvSpPr/>
          <p:nvPr/>
        </p:nvSpPr>
        <p:spPr>
          <a:xfrm>
            <a:off x="6372448" y="3368865"/>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93" name="Oval 92"/>
          <p:cNvSpPr/>
          <p:nvPr/>
        </p:nvSpPr>
        <p:spPr>
          <a:xfrm>
            <a:off x="6804372" y="358488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94" name="Oval 93"/>
          <p:cNvSpPr/>
          <p:nvPr/>
        </p:nvSpPr>
        <p:spPr>
          <a:xfrm>
            <a:off x="6804372" y="3368865"/>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95" name="Oval 94"/>
          <p:cNvSpPr/>
          <p:nvPr/>
        </p:nvSpPr>
        <p:spPr>
          <a:xfrm>
            <a:off x="6804372" y="3118040"/>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96" name="Straight Connector 239"/>
          <p:cNvCxnSpPr>
            <a:stCxn id="94" idx="2"/>
            <a:endCxn id="92" idx="6"/>
          </p:cNvCxnSpPr>
          <p:nvPr/>
        </p:nvCxnSpPr>
        <p:spPr>
          <a:xfrm flipH="1">
            <a:off x="6588348" y="3458274"/>
            <a:ext cx="216024" cy="0"/>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97" name="Straight Connector 240"/>
          <p:cNvCxnSpPr>
            <a:stCxn id="92" idx="7"/>
            <a:endCxn id="95" idx="2"/>
          </p:cNvCxnSpPr>
          <p:nvPr/>
        </p:nvCxnSpPr>
        <p:spPr>
          <a:xfrm flipV="1">
            <a:off x="6556730" y="3207449"/>
            <a:ext cx="247642" cy="1876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98" name="Straight Connector 241"/>
          <p:cNvCxnSpPr>
            <a:stCxn id="93" idx="2"/>
            <a:endCxn id="92" idx="5"/>
          </p:cNvCxnSpPr>
          <p:nvPr/>
        </p:nvCxnSpPr>
        <p:spPr>
          <a:xfrm flipH="1" flipV="1">
            <a:off x="6556730" y="3521495"/>
            <a:ext cx="247642" cy="1528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99" name="TextBox 242"/>
          <p:cNvSpPr txBox="1"/>
          <p:nvPr/>
        </p:nvSpPr>
        <p:spPr bwMode="auto">
          <a:xfrm>
            <a:off x="5940152" y="3838120"/>
            <a:ext cx="639688" cy="523220"/>
          </a:xfrm>
          <a:prstGeom prst="rect">
            <a:avLst/>
          </a:prstGeom>
          <a:noFill/>
          <a:ln w="9525">
            <a:noFill/>
            <a:miter lim="800000"/>
            <a:headEnd/>
            <a:tailEnd/>
          </a:ln>
        </p:spPr>
        <p:txBody>
          <a:bodyPr wrap="square" rtlCol="0">
            <a:spAutoFit/>
          </a:bodyPr>
          <a:lstStyle/>
          <a:p>
            <a:pPr eaLnBrk="0" hangingPunct="0"/>
            <a:r>
              <a:rPr lang="de-DE" sz="2800" dirty="0" smtClean="0">
                <a:solidFill>
                  <a:schemeClr val="tx1"/>
                </a:solidFill>
                <a:latin typeface="+mj-lt"/>
              </a:rPr>
              <a:t>…</a:t>
            </a:r>
            <a:endParaRPr lang="en-US" sz="2800" dirty="0">
              <a:solidFill>
                <a:schemeClr val="tx1"/>
              </a:solidFill>
              <a:latin typeface="+mj-lt"/>
            </a:endParaRPr>
          </a:p>
        </p:txBody>
      </p:sp>
      <p:sp>
        <p:nvSpPr>
          <p:cNvPr id="100" name="TextBox 246"/>
          <p:cNvSpPr txBox="1"/>
          <p:nvPr/>
        </p:nvSpPr>
        <p:spPr bwMode="auto">
          <a:xfrm>
            <a:off x="5868144" y="2993188"/>
            <a:ext cx="504056"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a:solidFill>
                  <a:schemeClr val="tx1"/>
                </a:solidFill>
                <a:latin typeface="+mj-lt"/>
              </a:rPr>
              <a:t>k</a:t>
            </a:r>
            <a:endParaRPr lang="en-US" sz="2000" dirty="0">
              <a:solidFill>
                <a:schemeClr val="tx1"/>
              </a:solidFill>
              <a:latin typeface="+mj-lt"/>
            </a:endParaRPr>
          </a:p>
        </p:txBody>
      </p:sp>
      <p:sp>
        <p:nvSpPr>
          <p:cNvPr id="101" name="TextBox 247"/>
          <p:cNvSpPr txBox="1"/>
          <p:nvPr/>
        </p:nvSpPr>
        <p:spPr bwMode="auto">
          <a:xfrm>
            <a:off x="6300192" y="2993188"/>
            <a:ext cx="432048"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l</a:t>
            </a:r>
            <a:endParaRPr lang="en-US" sz="2000" dirty="0">
              <a:solidFill>
                <a:schemeClr val="tx1"/>
              </a:solidFill>
              <a:latin typeface="+mj-lt"/>
            </a:endParaRPr>
          </a:p>
        </p:txBody>
      </p:sp>
      <p:cxnSp>
        <p:nvCxnSpPr>
          <p:cNvPr id="104" name="Straight Connector 251"/>
          <p:cNvCxnSpPr/>
          <p:nvPr/>
        </p:nvCxnSpPr>
        <p:spPr bwMode="auto">
          <a:xfrm flipH="1" flipV="1">
            <a:off x="8028384" y="1798812"/>
            <a:ext cx="2684" cy="4807445"/>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05" name="Straight Connector 252"/>
          <p:cNvCxnSpPr/>
          <p:nvPr/>
        </p:nvCxnSpPr>
        <p:spPr bwMode="auto">
          <a:xfrm flipV="1">
            <a:off x="9031745" y="1798812"/>
            <a:ext cx="4751" cy="4807445"/>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06" name="Straight Connector 253"/>
          <p:cNvCxnSpPr/>
          <p:nvPr/>
        </p:nvCxnSpPr>
        <p:spPr bwMode="auto">
          <a:xfrm flipH="1">
            <a:off x="8028384" y="1798812"/>
            <a:ext cx="1008112"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107" name="TextBox 255"/>
          <p:cNvSpPr txBox="1"/>
          <p:nvPr/>
        </p:nvSpPr>
        <p:spPr bwMode="auto">
          <a:xfrm>
            <a:off x="7981251" y="1258317"/>
            <a:ext cx="1016725" cy="400110"/>
          </a:xfrm>
          <a:prstGeom prst="rect">
            <a:avLst/>
          </a:prstGeom>
          <a:noFill/>
          <a:ln w="9525">
            <a:noFill/>
            <a:miter lim="800000"/>
            <a:headEnd/>
            <a:tailEnd/>
          </a:ln>
        </p:spPr>
        <p:txBody>
          <a:bodyPr wrap="none" rtlCol="0">
            <a:spAutoFit/>
          </a:bodyPr>
          <a:lstStyle/>
          <a:p>
            <a:pPr eaLnBrk="0" hangingPunct="0"/>
            <a:r>
              <a:rPr lang="de-DE" sz="2000" dirty="0" smtClean="0">
                <a:solidFill>
                  <a:schemeClr val="tx1"/>
                </a:solidFill>
                <a:latin typeface="+mj-lt"/>
              </a:rPr>
              <a:t>Queue</a:t>
            </a:r>
            <a:endParaRPr lang="en-US" sz="2000" dirty="0">
              <a:solidFill>
                <a:schemeClr val="tx1"/>
              </a:solidFill>
              <a:latin typeface="+mj-lt"/>
            </a:endParaRPr>
          </a:p>
        </p:txBody>
      </p:sp>
      <p:sp>
        <p:nvSpPr>
          <p:cNvPr id="109" name="TextBox 258"/>
          <p:cNvSpPr txBox="1"/>
          <p:nvPr/>
        </p:nvSpPr>
        <p:spPr bwMode="auto">
          <a:xfrm>
            <a:off x="611560" y="2342137"/>
            <a:ext cx="432048" cy="400110"/>
          </a:xfrm>
          <a:prstGeom prst="rect">
            <a:avLst/>
          </a:prstGeom>
          <a:noFill/>
          <a:ln w="9525">
            <a:noFill/>
            <a:miter lim="800000"/>
            <a:headEnd/>
            <a:tailEnd/>
          </a:ln>
        </p:spPr>
        <p:txBody>
          <a:bodyPr wrap="square" rtlCol="0">
            <a:spAutoFit/>
          </a:bodyPr>
          <a:lstStyle/>
          <a:p>
            <a:pPr eaLnBrk="0" hangingPunct="0"/>
            <a:r>
              <a:rPr lang="de-DE" sz="2000" dirty="0">
                <a:solidFill>
                  <a:schemeClr val="tx1"/>
                </a:solidFill>
                <a:latin typeface="+mj-lt"/>
              </a:rPr>
              <a:t>e</a:t>
            </a:r>
            <a:r>
              <a:rPr lang="de-DE" sz="2000" baseline="-25000" dirty="0">
                <a:solidFill>
                  <a:schemeClr val="tx1"/>
                </a:solidFill>
                <a:latin typeface="+mj-lt"/>
              </a:rPr>
              <a:t>i</a:t>
            </a:r>
            <a:endParaRPr lang="en-US" sz="2000" dirty="0">
              <a:solidFill>
                <a:schemeClr val="tx1"/>
              </a:solidFill>
              <a:latin typeface="+mj-lt"/>
            </a:endParaRPr>
          </a:p>
        </p:txBody>
      </p:sp>
      <p:sp>
        <p:nvSpPr>
          <p:cNvPr id="110" name="TextBox 259"/>
          <p:cNvSpPr txBox="1"/>
          <p:nvPr/>
        </p:nvSpPr>
        <p:spPr bwMode="auto">
          <a:xfrm>
            <a:off x="1115616" y="5654505"/>
            <a:ext cx="432048"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j</a:t>
            </a:r>
            <a:endParaRPr lang="en-US" sz="2000" dirty="0">
              <a:solidFill>
                <a:schemeClr val="tx1"/>
              </a:solidFill>
              <a:latin typeface="+mj-lt"/>
            </a:endParaRPr>
          </a:p>
        </p:txBody>
      </p:sp>
      <p:sp>
        <p:nvSpPr>
          <p:cNvPr id="111" name="Oval 110"/>
          <p:cNvSpPr/>
          <p:nvPr/>
        </p:nvSpPr>
        <p:spPr bwMode="auto">
          <a:xfrm rot="2010070">
            <a:off x="671655" y="3960733"/>
            <a:ext cx="796686" cy="1728673"/>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112" name="Oval 111"/>
          <p:cNvSpPr/>
          <p:nvPr/>
        </p:nvSpPr>
        <p:spPr bwMode="auto">
          <a:xfrm>
            <a:off x="179512" y="2558161"/>
            <a:ext cx="792088" cy="18002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113" name="TextBox 319"/>
          <p:cNvSpPr txBox="1"/>
          <p:nvPr/>
        </p:nvSpPr>
        <p:spPr bwMode="auto">
          <a:xfrm>
            <a:off x="467544" y="3206233"/>
            <a:ext cx="504056"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k</a:t>
            </a:r>
            <a:endParaRPr lang="en-US" sz="2000" dirty="0">
              <a:solidFill>
                <a:schemeClr val="tx1"/>
              </a:solidFill>
              <a:latin typeface="+mj-lt"/>
            </a:endParaRPr>
          </a:p>
        </p:txBody>
      </p:sp>
      <p:sp>
        <p:nvSpPr>
          <p:cNvPr id="114" name="TextBox 320"/>
          <p:cNvSpPr txBox="1"/>
          <p:nvPr/>
        </p:nvSpPr>
        <p:spPr bwMode="auto">
          <a:xfrm>
            <a:off x="930592" y="4482170"/>
            <a:ext cx="432048"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l</a:t>
            </a:r>
            <a:endParaRPr lang="en-US" sz="2000" dirty="0">
              <a:solidFill>
                <a:schemeClr val="tx1"/>
              </a:solidFill>
              <a:latin typeface="+mj-lt"/>
            </a:endParaRPr>
          </a:p>
        </p:txBody>
      </p:sp>
      <p:cxnSp>
        <p:nvCxnSpPr>
          <p:cNvPr id="115" name="Straight Arrow Connector 338"/>
          <p:cNvCxnSpPr/>
          <p:nvPr/>
        </p:nvCxnSpPr>
        <p:spPr bwMode="auto">
          <a:xfrm flipV="1">
            <a:off x="1187624" y="2948888"/>
            <a:ext cx="648072"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6" name="Straight Arrow Connector 339"/>
          <p:cNvCxnSpPr/>
          <p:nvPr/>
        </p:nvCxnSpPr>
        <p:spPr bwMode="auto">
          <a:xfrm>
            <a:off x="1187624" y="3236920"/>
            <a:ext cx="648072"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7" name="Straight Arrow Connector 343"/>
          <p:cNvCxnSpPr/>
          <p:nvPr/>
        </p:nvCxnSpPr>
        <p:spPr bwMode="auto">
          <a:xfrm>
            <a:off x="1187624" y="3236920"/>
            <a:ext cx="648072"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8" name="Straight Arrow Connector 350"/>
          <p:cNvCxnSpPr/>
          <p:nvPr/>
        </p:nvCxnSpPr>
        <p:spPr bwMode="auto">
          <a:xfrm flipH="1" flipV="1">
            <a:off x="7236296" y="2705156"/>
            <a:ext cx="648072"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9" name="Straight Arrow Connector 351"/>
          <p:cNvCxnSpPr/>
          <p:nvPr/>
        </p:nvCxnSpPr>
        <p:spPr bwMode="auto">
          <a:xfrm flipH="1">
            <a:off x="7236296" y="2993188"/>
            <a:ext cx="648072"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0" name="Straight Arrow Connector 352"/>
          <p:cNvCxnSpPr/>
          <p:nvPr/>
        </p:nvCxnSpPr>
        <p:spPr bwMode="auto">
          <a:xfrm flipH="1">
            <a:off x="7236296" y="2993188"/>
            <a:ext cx="648072"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1" name="Rounded Rectangle 367"/>
          <p:cNvSpPr/>
          <p:nvPr/>
        </p:nvSpPr>
        <p:spPr bwMode="auto">
          <a:xfrm>
            <a:off x="4355976" y="1048972"/>
            <a:ext cx="864096" cy="3456384"/>
          </a:xfrm>
          <a:prstGeom prst="round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125" name="TextBox 382"/>
          <p:cNvSpPr txBox="1"/>
          <p:nvPr/>
        </p:nvSpPr>
        <p:spPr bwMode="auto">
          <a:xfrm>
            <a:off x="-10017" y="1257690"/>
            <a:ext cx="1802321" cy="400110"/>
          </a:xfrm>
          <a:prstGeom prst="rect">
            <a:avLst/>
          </a:prstGeom>
          <a:noFill/>
          <a:ln w="9525">
            <a:noFill/>
            <a:miter lim="800000"/>
            <a:headEnd/>
            <a:tailEnd/>
          </a:ln>
        </p:spPr>
        <p:txBody>
          <a:bodyPr wrap="none" rtlCol="0">
            <a:spAutoFit/>
          </a:bodyPr>
          <a:lstStyle/>
          <a:p>
            <a:pPr eaLnBrk="0" hangingPunct="0"/>
            <a:r>
              <a:rPr lang="de-DE" sz="2000" dirty="0" err="1" smtClean="0">
                <a:solidFill>
                  <a:schemeClr val="tx1"/>
                </a:solidFill>
                <a:latin typeface="+mj-lt"/>
              </a:rPr>
              <a:t>Entity</a:t>
            </a:r>
            <a:r>
              <a:rPr lang="de-DE" sz="2000" dirty="0" smtClean="0">
                <a:solidFill>
                  <a:schemeClr val="tx1"/>
                </a:solidFill>
                <a:latin typeface="+mj-lt"/>
              </a:rPr>
              <a:t> Graph</a:t>
            </a:r>
            <a:endParaRPr lang="en-US" sz="2000" dirty="0">
              <a:solidFill>
                <a:schemeClr val="tx1"/>
              </a:solidFill>
              <a:latin typeface="+mj-lt"/>
            </a:endParaRPr>
          </a:p>
        </p:txBody>
      </p:sp>
      <p:sp>
        <p:nvSpPr>
          <p:cNvPr id="130" name="TextBox 421"/>
          <p:cNvSpPr txBox="1"/>
          <p:nvPr/>
        </p:nvSpPr>
        <p:spPr bwMode="auto">
          <a:xfrm>
            <a:off x="2260667" y="1152918"/>
            <a:ext cx="1280594" cy="400110"/>
          </a:xfrm>
          <a:prstGeom prst="rect">
            <a:avLst/>
          </a:prstGeom>
          <a:noFill/>
          <a:ln w="9525">
            <a:noFill/>
            <a:miter lim="800000"/>
            <a:headEnd/>
            <a:tailEnd/>
          </a:ln>
        </p:spPr>
        <p:txBody>
          <a:bodyPr wrap="none" rtlCol="0">
            <a:spAutoFit/>
          </a:bodyPr>
          <a:lstStyle/>
          <a:p>
            <a:pPr eaLnBrk="0" hangingPunct="0"/>
            <a:r>
              <a:rPr lang="de-DE" sz="2000" dirty="0" smtClean="0">
                <a:solidFill>
                  <a:schemeClr val="tx1"/>
                </a:solidFill>
                <a:latin typeface="+mj-lt"/>
              </a:rPr>
              <a:t>Q-</a:t>
            </a:r>
            <a:r>
              <a:rPr lang="de-DE" sz="2000" dirty="0" err="1" smtClean="0">
                <a:solidFill>
                  <a:schemeClr val="tx1"/>
                </a:solidFill>
                <a:latin typeface="+mj-lt"/>
              </a:rPr>
              <a:t>part</a:t>
            </a:r>
            <a:r>
              <a:rPr lang="de-DE" sz="2000" dirty="0" smtClean="0">
                <a:solidFill>
                  <a:schemeClr val="tx1"/>
                </a:solidFill>
                <a:latin typeface="+mj-lt"/>
              </a:rPr>
              <a:t> 1</a:t>
            </a:r>
            <a:endParaRPr lang="en-US" sz="2000" dirty="0">
              <a:solidFill>
                <a:schemeClr val="tx1"/>
              </a:solidFill>
              <a:latin typeface="+mj-lt"/>
            </a:endParaRPr>
          </a:p>
        </p:txBody>
      </p:sp>
      <p:sp>
        <p:nvSpPr>
          <p:cNvPr id="131" name="Rectangle 422"/>
          <p:cNvSpPr/>
          <p:nvPr/>
        </p:nvSpPr>
        <p:spPr bwMode="auto">
          <a:xfrm>
            <a:off x="5868144" y="1553028"/>
            <a:ext cx="1008112" cy="1008112"/>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133" name="TextBox 424"/>
          <p:cNvSpPr txBox="1"/>
          <p:nvPr/>
        </p:nvSpPr>
        <p:spPr bwMode="auto">
          <a:xfrm>
            <a:off x="5940152" y="1841060"/>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134" name="TextBox 425"/>
          <p:cNvSpPr txBox="1"/>
          <p:nvPr/>
        </p:nvSpPr>
        <p:spPr bwMode="auto">
          <a:xfrm>
            <a:off x="5940152" y="2161030"/>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135" name="TextBox 426"/>
          <p:cNvSpPr txBox="1"/>
          <p:nvPr/>
        </p:nvSpPr>
        <p:spPr bwMode="auto">
          <a:xfrm>
            <a:off x="5717426" y="1152918"/>
            <a:ext cx="1279843" cy="400110"/>
          </a:xfrm>
          <a:prstGeom prst="rect">
            <a:avLst/>
          </a:prstGeom>
          <a:noFill/>
          <a:ln w="9525">
            <a:noFill/>
            <a:miter lim="800000"/>
            <a:headEnd/>
            <a:tailEnd/>
          </a:ln>
        </p:spPr>
        <p:txBody>
          <a:bodyPr wrap="none" rtlCol="0">
            <a:spAutoFit/>
          </a:bodyPr>
          <a:lstStyle/>
          <a:p>
            <a:pPr eaLnBrk="0" hangingPunct="0"/>
            <a:r>
              <a:rPr lang="de-DE" sz="2000" dirty="0" smtClean="0">
                <a:solidFill>
                  <a:schemeClr val="tx1"/>
                </a:solidFill>
                <a:latin typeface="+mj-lt"/>
              </a:rPr>
              <a:t>Q-</a:t>
            </a:r>
            <a:r>
              <a:rPr lang="de-DE" sz="2000" dirty="0" err="1" smtClean="0">
                <a:solidFill>
                  <a:schemeClr val="tx1"/>
                </a:solidFill>
                <a:latin typeface="+mj-lt"/>
              </a:rPr>
              <a:t>part</a:t>
            </a:r>
            <a:r>
              <a:rPr lang="de-DE" sz="2000" dirty="0" smtClean="0">
                <a:solidFill>
                  <a:schemeClr val="tx1"/>
                </a:solidFill>
                <a:latin typeface="+mj-lt"/>
              </a:rPr>
              <a:t> n</a:t>
            </a:r>
            <a:endParaRPr lang="en-US" sz="2000" dirty="0">
              <a:solidFill>
                <a:schemeClr val="tx1"/>
              </a:solidFill>
              <a:latin typeface="+mj-lt"/>
            </a:endParaRPr>
          </a:p>
        </p:txBody>
      </p:sp>
      <p:sp>
        <p:nvSpPr>
          <p:cNvPr id="155" name="TextBox 362"/>
          <p:cNvSpPr txBox="1"/>
          <p:nvPr/>
        </p:nvSpPr>
        <p:spPr bwMode="auto">
          <a:xfrm>
            <a:off x="7380312" y="1697044"/>
            <a:ext cx="400110" cy="1074338"/>
          </a:xfrm>
          <a:prstGeom prst="rect">
            <a:avLst/>
          </a:prstGeom>
          <a:noFill/>
          <a:ln w="9525">
            <a:noFill/>
            <a:miter lim="800000"/>
            <a:headEnd/>
            <a:tailEnd/>
          </a:ln>
        </p:spPr>
        <p:txBody>
          <a:bodyPr vert="vert270" wrap="square" rtlCol="0">
            <a:spAutoFit/>
          </a:bodyPr>
          <a:lstStyle/>
          <a:p>
            <a:pPr eaLnBrk="0" hangingPunct="0"/>
            <a:r>
              <a:rPr lang="de-DE" sz="1400" dirty="0" err="1" smtClean="0">
                <a:solidFill>
                  <a:schemeClr val="tx1"/>
                </a:solidFill>
                <a:latin typeface="+mj-lt"/>
              </a:rPr>
              <a:t>distribute</a:t>
            </a:r>
            <a:endParaRPr lang="en-US" sz="1400" dirty="0">
              <a:solidFill>
                <a:schemeClr val="tx1"/>
              </a:solidFill>
              <a:latin typeface="+mj-lt"/>
            </a:endParaRPr>
          </a:p>
        </p:txBody>
      </p:sp>
      <p:sp>
        <p:nvSpPr>
          <p:cNvPr id="156" name="TextBox 362"/>
          <p:cNvSpPr txBox="1"/>
          <p:nvPr/>
        </p:nvSpPr>
        <p:spPr bwMode="auto">
          <a:xfrm>
            <a:off x="1259632" y="1940776"/>
            <a:ext cx="400110" cy="1074338"/>
          </a:xfrm>
          <a:prstGeom prst="rect">
            <a:avLst/>
          </a:prstGeom>
          <a:noFill/>
          <a:ln w="9525">
            <a:noFill/>
            <a:miter lim="800000"/>
            <a:headEnd/>
            <a:tailEnd/>
          </a:ln>
        </p:spPr>
        <p:txBody>
          <a:bodyPr vert="vert270" wrap="square" rtlCol="0">
            <a:spAutoFit/>
          </a:bodyPr>
          <a:lstStyle/>
          <a:p>
            <a:pPr eaLnBrk="0" hangingPunct="0"/>
            <a:r>
              <a:rPr lang="de-DE" sz="1400" dirty="0" err="1" smtClean="0">
                <a:solidFill>
                  <a:schemeClr val="tx1"/>
                </a:solidFill>
                <a:latin typeface="+mj-lt"/>
              </a:rPr>
              <a:t>distribute</a:t>
            </a:r>
            <a:endParaRPr lang="en-US" sz="1400" dirty="0">
              <a:solidFill>
                <a:schemeClr val="tx1"/>
              </a:solidFill>
              <a:latin typeface="+mj-lt"/>
            </a:endParaRPr>
          </a:p>
        </p:txBody>
      </p:sp>
      <p:sp>
        <p:nvSpPr>
          <p:cNvPr id="157" name="TextBox 421"/>
          <p:cNvSpPr txBox="1"/>
          <p:nvPr/>
        </p:nvSpPr>
        <p:spPr bwMode="auto">
          <a:xfrm>
            <a:off x="2263672" y="2665086"/>
            <a:ext cx="1277588" cy="400110"/>
          </a:xfrm>
          <a:prstGeom prst="rect">
            <a:avLst/>
          </a:prstGeom>
          <a:noFill/>
          <a:ln w="9525">
            <a:noFill/>
            <a:miter lim="800000"/>
            <a:headEnd/>
            <a:tailEnd/>
          </a:ln>
        </p:spPr>
        <p:txBody>
          <a:bodyPr wrap="none" rtlCol="0">
            <a:spAutoFit/>
          </a:bodyPr>
          <a:lstStyle/>
          <a:p>
            <a:pPr eaLnBrk="0" hangingPunct="0"/>
            <a:r>
              <a:rPr lang="de-DE" sz="2000" dirty="0">
                <a:solidFill>
                  <a:schemeClr val="tx1"/>
                </a:solidFill>
                <a:latin typeface="+mj-lt"/>
              </a:rPr>
              <a:t>G</a:t>
            </a:r>
            <a:r>
              <a:rPr lang="de-DE" sz="2000" dirty="0" smtClean="0">
                <a:solidFill>
                  <a:schemeClr val="tx1"/>
                </a:solidFill>
                <a:latin typeface="+mj-lt"/>
              </a:rPr>
              <a:t>-part 1</a:t>
            </a:r>
            <a:endParaRPr lang="en-US" sz="2000" dirty="0">
              <a:solidFill>
                <a:schemeClr val="tx1"/>
              </a:solidFill>
              <a:latin typeface="+mj-lt"/>
            </a:endParaRPr>
          </a:p>
        </p:txBody>
      </p:sp>
      <p:cxnSp>
        <p:nvCxnSpPr>
          <p:cNvPr id="158" name="Gerade Verbindung 157"/>
          <p:cNvCxnSpPr/>
          <p:nvPr/>
        </p:nvCxnSpPr>
        <p:spPr bwMode="auto">
          <a:xfrm>
            <a:off x="1979712" y="2705156"/>
            <a:ext cx="1800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9" name="TextBox 421"/>
          <p:cNvSpPr txBox="1"/>
          <p:nvPr/>
        </p:nvSpPr>
        <p:spPr bwMode="auto">
          <a:xfrm>
            <a:off x="5648424" y="2665086"/>
            <a:ext cx="1276837" cy="400110"/>
          </a:xfrm>
          <a:prstGeom prst="rect">
            <a:avLst/>
          </a:prstGeom>
          <a:noFill/>
          <a:ln w="9525">
            <a:noFill/>
            <a:miter lim="800000"/>
            <a:headEnd/>
            <a:tailEnd/>
          </a:ln>
        </p:spPr>
        <p:txBody>
          <a:bodyPr wrap="none" rtlCol="0">
            <a:spAutoFit/>
          </a:bodyPr>
          <a:lstStyle/>
          <a:p>
            <a:pPr eaLnBrk="0" hangingPunct="0"/>
            <a:r>
              <a:rPr lang="de-DE" sz="2000" dirty="0">
                <a:solidFill>
                  <a:schemeClr val="tx1"/>
                </a:solidFill>
                <a:latin typeface="+mj-lt"/>
              </a:rPr>
              <a:t>G</a:t>
            </a:r>
            <a:r>
              <a:rPr lang="de-DE" sz="2000" dirty="0" smtClean="0">
                <a:solidFill>
                  <a:schemeClr val="tx1"/>
                </a:solidFill>
                <a:latin typeface="+mj-lt"/>
              </a:rPr>
              <a:t>-part </a:t>
            </a:r>
            <a:r>
              <a:rPr lang="de-DE" sz="2000" dirty="0" err="1" smtClean="0">
                <a:solidFill>
                  <a:schemeClr val="tx1"/>
                </a:solidFill>
                <a:latin typeface="+mj-lt"/>
              </a:rPr>
              <a:t>n</a:t>
            </a:r>
            <a:endParaRPr lang="en-US" sz="2000" dirty="0">
              <a:solidFill>
                <a:schemeClr val="tx1"/>
              </a:solidFill>
              <a:latin typeface="+mj-lt"/>
            </a:endParaRPr>
          </a:p>
        </p:txBody>
      </p:sp>
      <p:cxnSp>
        <p:nvCxnSpPr>
          <p:cNvPr id="160" name="Gerade Verbindung 159"/>
          <p:cNvCxnSpPr/>
          <p:nvPr/>
        </p:nvCxnSpPr>
        <p:spPr bwMode="auto">
          <a:xfrm>
            <a:off x="5364088" y="2705156"/>
            <a:ext cx="1800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2" name="Straight Connector 251"/>
          <p:cNvCxnSpPr/>
          <p:nvPr/>
        </p:nvCxnSpPr>
        <p:spPr bwMode="auto">
          <a:xfrm flipV="1">
            <a:off x="6876256" y="1553028"/>
            <a:ext cx="0" cy="108012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63" name="Straight Connector 251"/>
          <p:cNvCxnSpPr/>
          <p:nvPr/>
        </p:nvCxnSpPr>
        <p:spPr bwMode="auto">
          <a:xfrm flipV="1">
            <a:off x="5868144" y="1553028"/>
            <a:ext cx="0" cy="108012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64" name="Straight Connector 251"/>
          <p:cNvCxnSpPr/>
          <p:nvPr/>
        </p:nvCxnSpPr>
        <p:spPr bwMode="auto">
          <a:xfrm flipV="1">
            <a:off x="3419872" y="1553028"/>
            <a:ext cx="0" cy="108012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65" name="Straight Connector 251"/>
          <p:cNvCxnSpPr/>
          <p:nvPr/>
        </p:nvCxnSpPr>
        <p:spPr bwMode="auto">
          <a:xfrm flipV="1">
            <a:off x="2411760" y="1553028"/>
            <a:ext cx="0" cy="108012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66" name="Straight Connector 253"/>
          <p:cNvCxnSpPr/>
          <p:nvPr/>
        </p:nvCxnSpPr>
        <p:spPr bwMode="auto">
          <a:xfrm flipH="1">
            <a:off x="5868144" y="1553028"/>
            <a:ext cx="1008112"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67" name="Straight Connector 253"/>
          <p:cNvCxnSpPr/>
          <p:nvPr/>
        </p:nvCxnSpPr>
        <p:spPr bwMode="auto">
          <a:xfrm flipH="1">
            <a:off x="2411760" y="1553028"/>
            <a:ext cx="1008112"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136" name="TextBox 125"/>
          <p:cNvSpPr txBox="1"/>
          <p:nvPr/>
        </p:nvSpPr>
        <p:spPr bwMode="auto">
          <a:xfrm>
            <a:off x="8091486" y="1888139"/>
            <a:ext cx="1152128" cy="400110"/>
          </a:xfrm>
          <a:prstGeom prst="rect">
            <a:avLst/>
          </a:prstGeom>
          <a:noFill/>
          <a:ln w="9525">
            <a:noFill/>
            <a:miter lim="800000"/>
            <a:headEnd/>
            <a:tailEnd/>
          </a:ln>
        </p:spPr>
        <p:txBody>
          <a:bodyPr wrap="square" rtlCol="0">
            <a:spAutoFit/>
          </a:bodyPr>
          <a:lstStyle/>
          <a:p>
            <a:pPr eaLnBrk="0" hangingPunct="0"/>
            <a:r>
              <a:rPr lang="de-DE" sz="2000" dirty="0">
                <a:solidFill>
                  <a:schemeClr val="tx1"/>
                </a:solidFill>
                <a:latin typeface="+mj-lt"/>
              </a:rPr>
              <a:t>e</a:t>
            </a:r>
            <a:r>
              <a:rPr lang="de-DE" sz="2000" baseline="-25000" dirty="0">
                <a:solidFill>
                  <a:schemeClr val="tx1"/>
                </a:solidFill>
                <a:latin typeface="+mj-lt"/>
              </a:rPr>
              <a:t>i</a:t>
            </a:r>
            <a:r>
              <a:rPr lang="de-DE" sz="2000" dirty="0">
                <a:solidFill>
                  <a:schemeClr val="tx1"/>
                </a:solidFill>
                <a:latin typeface="+mj-lt"/>
              </a:rPr>
              <a:t> </a:t>
            </a:r>
            <a:r>
              <a:rPr lang="de-DE" sz="2000" dirty="0" err="1" smtClean="0">
                <a:solidFill>
                  <a:schemeClr val="tx1"/>
                </a:solidFill>
                <a:latin typeface="+mj-lt"/>
              </a:rPr>
              <a:t>e</a:t>
            </a:r>
            <a:r>
              <a:rPr lang="de-DE" sz="2000" baseline="-25000" dirty="0" err="1" smtClean="0">
                <a:solidFill>
                  <a:schemeClr val="tx1"/>
                </a:solidFill>
                <a:latin typeface="+mj-lt"/>
              </a:rPr>
              <a:t>j</a:t>
            </a:r>
            <a:r>
              <a:rPr lang="de-DE" sz="2000" dirty="0" smtClean="0">
                <a:solidFill>
                  <a:schemeClr val="tx1"/>
                </a:solidFill>
                <a:latin typeface="+mj-lt"/>
              </a:rPr>
              <a:t> y</a:t>
            </a:r>
            <a:endParaRPr lang="en-US" sz="2000" dirty="0">
              <a:solidFill>
                <a:schemeClr val="tx1"/>
              </a:solidFill>
              <a:latin typeface="+mj-lt"/>
            </a:endParaRPr>
          </a:p>
        </p:txBody>
      </p:sp>
      <p:sp>
        <p:nvSpPr>
          <p:cNvPr id="137" name="TextBox 126"/>
          <p:cNvSpPr txBox="1"/>
          <p:nvPr/>
        </p:nvSpPr>
        <p:spPr bwMode="auto">
          <a:xfrm>
            <a:off x="8071422" y="2321930"/>
            <a:ext cx="1152128" cy="400110"/>
          </a:xfrm>
          <a:prstGeom prst="rect">
            <a:avLst/>
          </a:prstGeom>
          <a:noFill/>
          <a:ln w="9525">
            <a:noFill/>
            <a:miter lim="800000"/>
            <a:headEnd/>
            <a:tailEnd/>
          </a:ln>
        </p:spPr>
        <p:txBody>
          <a:bodyPr wrap="square" rtlCol="0">
            <a:spAutoFit/>
          </a:bodyPr>
          <a:lstStyle/>
          <a:p>
            <a:pPr eaLnBrk="0" hangingPunct="0"/>
            <a:r>
              <a:rPr lang="de-DE" sz="2000" dirty="0">
                <a:solidFill>
                  <a:schemeClr val="tx1"/>
                </a:solidFill>
                <a:latin typeface="+mj-lt"/>
              </a:rPr>
              <a:t>e</a:t>
            </a:r>
            <a:r>
              <a:rPr lang="de-DE" sz="2000" baseline="-25000" dirty="0">
                <a:solidFill>
                  <a:schemeClr val="tx1"/>
                </a:solidFill>
                <a:latin typeface="+mj-lt"/>
              </a:rPr>
              <a:t>i</a:t>
            </a:r>
            <a:r>
              <a:rPr lang="de-DE" sz="2000" dirty="0" smtClean="0">
                <a:solidFill>
                  <a:schemeClr val="tx1"/>
                </a:solidFill>
                <a:latin typeface="+mj-lt"/>
              </a:rPr>
              <a:t> </a:t>
            </a:r>
            <a:r>
              <a:rPr lang="de-DE" sz="2000" dirty="0" err="1" smtClean="0">
                <a:solidFill>
                  <a:schemeClr val="tx1"/>
                </a:solidFill>
                <a:latin typeface="+mj-lt"/>
              </a:rPr>
              <a:t>e</a:t>
            </a:r>
            <a:r>
              <a:rPr lang="de-DE" sz="2000" baseline="-25000" dirty="0" err="1" smtClean="0">
                <a:solidFill>
                  <a:schemeClr val="tx1"/>
                </a:solidFill>
                <a:latin typeface="+mj-lt"/>
              </a:rPr>
              <a:t>k</a:t>
            </a:r>
            <a:r>
              <a:rPr lang="de-DE" sz="2000" dirty="0" smtClean="0">
                <a:solidFill>
                  <a:schemeClr val="tx1"/>
                </a:solidFill>
                <a:latin typeface="+mj-lt"/>
              </a:rPr>
              <a:t> y</a:t>
            </a:r>
            <a:endParaRPr lang="en-US" sz="2000" dirty="0">
              <a:solidFill>
                <a:schemeClr val="tx1"/>
              </a:solidFill>
              <a:latin typeface="+mj-lt"/>
            </a:endParaRPr>
          </a:p>
        </p:txBody>
      </p:sp>
      <p:sp>
        <p:nvSpPr>
          <p:cNvPr id="138" name="TextBox 127"/>
          <p:cNvSpPr txBox="1"/>
          <p:nvPr/>
        </p:nvSpPr>
        <p:spPr bwMode="auto">
          <a:xfrm>
            <a:off x="8071422" y="2769097"/>
            <a:ext cx="1152128"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k</a:t>
            </a:r>
            <a:r>
              <a:rPr lang="de-DE" sz="2000" dirty="0">
                <a:solidFill>
                  <a:schemeClr val="tx1"/>
                </a:solidFill>
                <a:latin typeface="+mj-lt"/>
              </a:rPr>
              <a:t> </a:t>
            </a:r>
            <a:r>
              <a:rPr lang="de-DE" sz="2000" dirty="0" err="1" smtClean="0">
                <a:solidFill>
                  <a:schemeClr val="tx1"/>
                </a:solidFill>
                <a:latin typeface="+mj-lt"/>
              </a:rPr>
              <a:t>e</a:t>
            </a:r>
            <a:r>
              <a:rPr lang="de-DE" sz="2000" baseline="-25000" dirty="0" err="1" smtClean="0">
                <a:solidFill>
                  <a:schemeClr val="tx1"/>
                </a:solidFill>
                <a:latin typeface="+mj-lt"/>
              </a:rPr>
              <a:t>l</a:t>
            </a:r>
            <a:r>
              <a:rPr lang="de-DE" sz="2000" dirty="0" smtClean="0">
                <a:solidFill>
                  <a:schemeClr val="tx1"/>
                </a:solidFill>
                <a:latin typeface="+mj-lt"/>
              </a:rPr>
              <a:t> y</a:t>
            </a:r>
            <a:endParaRPr lang="en-US" sz="2000" dirty="0">
              <a:solidFill>
                <a:schemeClr val="tx1"/>
              </a:solidFill>
              <a:latin typeface="+mj-lt"/>
            </a:endParaRPr>
          </a:p>
        </p:txBody>
      </p:sp>
      <p:sp>
        <p:nvSpPr>
          <p:cNvPr id="139" name="TextBox 423"/>
          <p:cNvSpPr txBox="1"/>
          <p:nvPr/>
        </p:nvSpPr>
        <p:spPr bwMode="auto">
          <a:xfrm>
            <a:off x="5897114" y="1540149"/>
            <a:ext cx="1152128"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k</a:t>
            </a:r>
            <a:r>
              <a:rPr lang="de-DE" sz="2000" dirty="0">
                <a:solidFill>
                  <a:schemeClr val="tx1"/>
                </a:solidFill>
                <a:latin typeface="+mj-lt"/>
              </a:rPr>
              <a:t>  </a:t>
            </a:r>
            <a:r>
              <a:rPr lang="de-DE" sz="2000" dirty="0" err="1" smtClean="0">
                <a:solidFill>
                  <a:schemeClr val="tx1"/>
                </a:solidFill>
                <a:latin typeface="+mj-lt"/>
              </a:rPr>
              <a:t>e</a:t>
            </a:r>
            <a:r>
              <a:rPr lang="de-DE" sz="2000" baseline="-25000" dirty="0" err="1" smtClean="0">
                <a:solidFill>
                  <a:schemeClr val="tx1"/>
                </a:solidFill>
                <a:latin typeface="+mj-lt"/>
              </a:rPr>
              <a:t>l</a:t>
            </a:r>
            <a:r>
              <a:rPr lang="de-DE" sz="2000" dirty="0" smtClean="0">
                <a:solidFill>
                  <a:schemeClr val="tx1"/>
                </a:solidFill>
                <a:latin typeface="+mj-lt"/>
              </a:rPr>
              <a:t>  y</a:t>
            </a:r>
            <a:endParaRPr lang="en-US" sz="2000" dirty="0">
              <a:solidFill>
                <a:schemeClr val="tx1"/>
              </a:solidFill>
              <a:latin typeface="+mj-lt"/>
            </a:endParaRPr>
          </a:p>
        </p:txBody>
      </p:sp>
      <p:sp>
        <p:nvSpPr>
          <p:cNvPr id="140" name="TextBox 204"/>
          <p:cNvSpPr txBox="1"/>
          <p:nvPr/>
        </p:nvSpPr>
        <p:spPr bwMode="auto">
          <a:xfrm>
            <a:off x="2425328" y="1565680"/>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e</a:t>
            </a:r>
            <a:r>
              <a:rPr lang="de-DE" sz="2000" baseline="-25000" dirty="0" smtClean="0">
                <a:solidFill>
                  <a:schemeClr val="tx1"/>
                </a:solidFill>
                <a:latin typeface="+mj-lt"/>
              </a:rPr>
              <a:t>i</a:t>
            </a:r>
            <a:r>
              <a:rPr lang="de-DE" sz="2000" dirty="0" smtClean="0">
                <a:solidFill>
                  <a:schemeClr val="tx1"/>
                </a:solidFill>
                <a:latin typeface="+mj-lt"/>
              </a:rPr>
              <a:t>  </a:t>
            </a:r>
            <a:r>
              <a:rPr lang="de-DE" sz="2000" dirty="0" err="1" smtClean="0">
                <a:solidFill>
                  <a:schemeClr val="tx1"/>
                </a:solidFill>
                <a:latin typeface="+mj-lt"/>
              </a:rPr>
              <a:t>e</a:t>
            </a:r>
            <a:r>
              <a:rPr lang="de-DE" sz="2000" baseline="-25000" dirty="0" err="1" smtClean="0">
                <a:solidFill>
                  <a:schemeClr val="tx1"/>
                </a:solidFill>
                <a:latin typeface="+mj-lt"/>
              </a:rPr>
              <a:t>j</a:t>
            </a:r>
            <a:r>
              <a:rPr lang="de-DE" sz="2000" dirty="0" smtClean="0">
                <a:solidFill>
                  <a:schemeClr val="tx1"/>
                </a:solidFill>
                <a:latin typeface="+mj-lt"/>
              </a:rPr>
              <a:t>  y</a:t>
            </a:r>
            <a:endParaRPr lang="en-US" sz="2000" dirty="0">
              <a:solidFill>
                <a:schemeClr val="tx1"/>
              </a:solidFill>
              <a:latin typeface="+mj-lt"/>
            </a:endParaRPr>
          </a:p>
        </p:txBody>
      </p:sp>
      <p:sp>
        <p:nvSpPr>
          <p:cNvPr id="141" name="Fußzeilenplatzhalter 3"/>
          <p:cNvSpPr>
            <a:spLocks noGrp="1"/>
          </p:cNvSpPr>
          <p:nvPr>
            <p:ph type="ftr" sz="quarter" idx="10"/>
          </p:nvPr>
        </p:nvSpPr>
        <p:spPr>
          <a:xfrm>
            <a:off x="2761456" y="6520259"/>
            <a:ext cx="3682752" cy="365125"/>
          </a:xfrm>
        </p:spPr>
        <p:txBody>
          <a:bodyPr/>
          <a:lstStyle/>
          <a:p>
            <a:r>
              <a:rPr lang="pt-BR" dirty="0" smtClean="0"/>
              <a:t>Papadakis &amp; Palpanas, WWW 2018, April 2018</a:t>
            </a:r>
            <a:endParaRPr lang="de-DE" dirty="0"/>
          </a:p>
        </p:txBody>
      </p:sp>
      <p:sp>
        <p:nvSpPr>
          <p:cNvPr id="142" name="Foliennummernplatzhalter 4"/>
          <p:cNvSpPr>
            <a:spLocks noGrp="1"/>
          </p:cNvSpPr>
          <p:nvPr>
            <p:ph type="sldNum" sz="quarter" idx="11"/>
          </p:nvPr>
        </p:nvSpPr>
        <p:spPr>
          <a:xfrm>
            <a:off x="5796136" y="6520259"/>
            <a:ext cx="3240360" cy="365125"/>
          </a:xfrm>
        </p:spPr>
        <p:txBody>
          <a:bodyPr/>
          <a:lstStyle/>
          <a:p>
            <a:pPr algn="r"/>
            <a:fld id="{0C6113F6-D982-4F1F-82B4-AFA466AB9AFB}" type="slidenum">
              <a:rPr lang="de-DE" smtClean="0"/>
              <a:pPr algn="r"/>
              <a:t>224</a:t>
            </a:fld>
            <a:endParaRPr lang="de-DE" dirty="0"/>
          </a:p>
        </p:txBody>
      </p:sp>
      <p:sp>
        <p:nvSpPr>
          <p:cNvPr id="143" name="TextBox 142"/>
          <p:cNvSpPr txBox="1"/>
          <p:nvPr/>
        </p:nvSpPr>
        <p:spPr>
          <a:xfrm>
            <a:off x="-36512" y="6577607"/>
            <a:ext cx="2341090" cy="307777"/>
          </a:xfrm>
          <a:prstGeom prst="rect">
            <a:avLst/>
          </a:prstGeom>
          <a:noFill/>
        </p:spPr>
        <p:txBody>
          <a:bodyPr wrap="none" rtlCol="0">
            <a:spAutoFit/>
          </a:bodyPr>
          <a:lstStyle/>
          <a:p>
            <a:r>
              <a:rPr lang="en-US" sz="1400" b="1" dirty="0"/>
              <a:t>Courtesy of Gerhard </a:t>
            </a:r>
            <a:r>
              <a:rPr lang="en-US" sz="1400" b="1" dirty="0" err="1"/>
              <a:t>Weikum</a:t>
            </a:r>
            <a:endParaRPr lang="en-US" sz="1400" b="1" dirty="0"/>
          </a:p>
        </p:txBody>
      </p:sp>
    </p:spTree>
    <p:extLst>
      <p:ext uri="{BB962C8B-B14F-4D97-AF65-F5344CB8AC3E}">
        <p14:creationId xmlns:p14="http://schemas.microsoft.com/office/powerpoint/2010/main" val="1340677662"/>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bwMode="auto">
          <a:xfrm>
            <a:off x="105418" y="1694065"/>
            <a:ext cx="883480" cy="206045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7" name="Oval 6"/>
          <p:cNvSpPr/>
          <p:nvPr/>
        </p:nvSpPr>
        <p:spPr bwMode="auto">
          <a:xfrm rot="21407294">
            <a:off x="252499" y="5153493"/>
            <a:ext cx="1657617" cy="1422484"/>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cxnSp>
        <p:nvCxnSpPr>
          <p:cNvPr id="8" name="Straight Connector 16"/>
          <p:cNvCxnSpPr>
            <a:stCxn id="21" idx="3"/>
            <a:endCxn id="22" idx="7"/>
          </p:cNvCxnSpPr>
          <p:nvPr/>
        </p:nvCxnSpPr>
        <p:spPr>
          <a:xfrm flipH="1">
            <a:off x="791314" y="4778816"/>
            <a:ext cx="520728" cy="544642"/>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9" name="Straight Connector 17"/>
          <p:cNvCxnSpPr>
            <a:stCxn id="23" idx="5"/>
            <a:endCxn id="21" idx="0"/>
          </p:cNvCxnSpPr>
          <p:nvPr/>
        </p:nvCxnSpPr>
        <p:spPr>
          <a:xfrm flipH="1">
            <a:off x="1388374" y="4346768"/>
            <a:ext cx="4324" cy="279418"/>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23528" y="335024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11" name="Straight Connector 20"/>
          <p:cNvCxnSpPr>
            <a:stCxn id="10" idx="4"/>
            <a:endCxn id="20" idx="0"/>
          </p:cNvCxnSpPr>
          <p:nvPr/>
        </p:nvCxnSpPr>
        <p:spPr>
          <a:xfrm>
            <a:off x="431478" y="3529066"/>
            <a:ext cx="72008" cy="54126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12" name="Straight Connector 21"/>
          <p:cNvCxnSpPr>
            <a:stCxn id="10" idx="5"/>
            <a:endCxn id="23" idx="1"/>
          </p:cNvCxnSpPr>
          <p:nvPr/>
        </p:nvCxnSpPr>
        <p:spPr>
          <a:xfrm>
            <a:off x="507810" y="3502879"/>
            <a:ext cx="732224" cy="717446"/>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13" name="Straight Connector 22"/>
          <p:cNvCxnSpPr>
            <a:stCxn id="20" idx="4"/>
            <a:endCxn id="22" idx="0"/>
          </p:cNvCxnSpPr>
          <p:nvPr/>
        </p:nvCxnSpPr>
        <p:spPr>
          <a:xfrm>
            <a:off x="503486" y="4249146"/>
            <a:ext cx="211496" cy="1048125"/>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251520" y="2126113"/>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15" name="Oval 14"/>
          <p:cNvSpPr/>
          <p:nvPr/>
        </p:nvSpPr>
        <p:spPr>
          <a:xfrm>
            <a:off x="467544" y="263016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16" name="Oval 15"/>
          <p:cNvSpPr/>
          <p:nvPr/>
        </p:nvSpPr>
        <p:spPr>
          <a:xfrm>
            <a:off x="539552" y="183808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17" name="Oval 16"/>
          <p:cNvSpPr/>
          <p:nvPr/>
        </p:nvSpPr>
        <p:spPr>
          <a:xfrm>
            <a:off x="971600" y="579852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18" name="Oval 17"/>
          <p:cNvSpPr/>
          <p:nvPr/>
        </p:nvSpPr>
        <p:spPr>
          <a:xfrm>
            <a:off x="1475656" y="615856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19" name="Oval 18"/>
          <p:cNvSpPr/>
          <p:nvPr/>
        </p:nvSpPr>
        <p:spPr>
          <a:xfrm>
            <a:off x="539552" y="623056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20" name="Oval 19"/>
          <p:cNvSpPr/>
          <p:nvPr/>
        </p:nvSpPr>
        <p:spPr>
          <a:xfrm>
            <a:off x="395536" y="407032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21" name="Oval 20"/>
          <p:cNvSpPr/>
          <p:nvPr/>
        </p:nvSpPr>
        <p:spPr>
          <a:xfrm>
            <a:off x="1280424" y="4626186"/>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22" name="Oval 21"/>
          <p:cNvSpPr/>
          <p:nvPr/>
        </p:nvSpPr>
        <p:spPr>
          <a:xfrm>
            <a:off x="607032" y="529727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23" name="Oval 22"/>
          <p:cNvSpPr/>
          <p:nvPr/>
        </p:nvSpPr>
        <p:spPr>
          <a:xfrm>
            <a:off x="1208416" y="4194138"/>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24" name="Straight Connector 52"/>
          <p:cNvCxnSpPr>
            <a:stCxn id="10" idx="0"/>
            <a:endCxn id="15" idx="4"/>
          </p:cNvCxnSpPr>
          <p:nvPr/>
        </p:nvCxnSpPr>
        <p:spPr>
          <a:xfrm flipV="1">
            <a:off x="431478" y="2808986"/>
            <a:ext cx="144016" cy="54126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25" name="Straight Connector 55"/>
          <p:cNvCxnSpPr>
            <a:stCxn id="14" idx="4"/>
            <a:endCxn id="15" idx="1"/>
          </p:cNvCxnSpPr>
          <p:nvPr/>
        </p:nvCxnSpPr>
        <p:spPr>
          <a:xfrm>
            <a:off x="359470" y="2304930"/>
            <a:ext cx="139692" cy="351426"/>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26" name="Straight Connector 58"/>
          <p:cNvCxnSpPr>
            <a:stCxn id="16" idx="4"/>
            <a:endCxn id="15" idx="0"/>
          </p:cNvCxnSpPr>
          <p:nvPr/>
        </p:nvCxnSpPr>
        <p:spPr>
          <a:xfrm flipH="1">
            <a:off x="575494" y="2016898"/>
            <a:ext cx="72008" cy="613271"/>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27" name="Straight Connector 61"/>
          <p:cNvCxnSpPr>
            <a:stCxn id="22" idx="4"/>
            <a:endCxn id="17" idx="0"/>
          </p:cNvCxnSpPr>
          <p:nvPr/>
        </p:nvCxnSpPr>
        <p:spPr>
          <a:xfrm>
            <a:off x="714982" y="5476088"/>
            <a:ext cx="364568" cy="32243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28" name="Straight Connector 64"/>
          <p:cNvCxnSpPr>
            <a:stCxn id="17" idx="5"/>
            <a:endCxn id="18" idx="1"/>
          </p:cNvCxnSpPr>
          <p:nvPr/>
        </p:nvCxnSpPr>
        <p:spPr>
          <a:xfrm>
            <a:off x="1155882" y="5951151"/>
            <a:ext cx="351392" cy="233597"/>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29" name="Straight Connector 67"/>
          <p:cNvCxnSpPr>
            <a:stCxn id="17" idx="4"/>
            <a:endCxn id="19" idx="7"/>
          </p:cNvCxnSpPr>
          <p:nvPr/>
        </p:nvCxnSpPr>
        <p:spPr>
          <a:xfrm flipH="1">
            <a:off x="723834" y="5977338"/>
            <a:ext cx="355716" cy="279418"/>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30" name="Rectangle 117"/>
          <p:cNvSpPr/>
          <p:nvPr/>
        </p:nvSpPr>
        <p:spPr bwMode="auto">
          <a:xfrm>
            <a:off x="8028384" y="1798813"/>
            <a:ext cx="1008112" cy="4756134"/>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31" name="Rounded Rectangle 118"/>
          <p:cNvSpPr/>
          <p:nvPr/>
        </p:nvSpPr>
        <p:spPr bwMode="auto">
          <a:xfrm>
            <a:off x="1979712" y="1048972"/>
            <a:ext cx="1800200" cy="3456384"/>
          </a:xfrm>
          <a:prstGeom prst="round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32" name="Rectangle 122"/>
          <p:cNvSpPr/>
          <p:nvPr/>
        </p:nvSpPr>
        <p:spPr bwMode="auto">
          <a:xfrm>
            <a:off x="3491880" y="5441460"/>
            <a:ext cx="1267747" cy="1164798"/>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33" name="TextBox 123"/>
          <p:cNvSpPr txBox="1"/>
          <p:nvPr/>
        </p:nvSpPr>
        <p:spPr bwMode="auto">
          <a:xfrm>
            <a:off x="3829100" y="5355910"/>
            <a:ext cx="1800200"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e</a:t>
            </a:r>
            <a:r>
              <a:rPr lang="de-DE" sz="2000" baseline="-25000" dirty="0" smtClean="0">
                <a:solidFill>
                  <a:schemeClr val="tx1"/>
                </a:solidFill>
                <a:latin typeface="+mj-lt"/>
              </a:rPr>
              <a:t>1</a:t>
            </a:r>
            <a:r>
              <a:rPr lang="de-DE" sz="2000" dirty="0" smtClean="0">
                <a:solidFill>
                  <a:schemeClr val="tx1"/>
                </a:solidFill>
                <a:latin typeface="+mj-lt"/>
              </a:rPr>
              <a:t> … </a:t>
            </a:r>
            <a:r>
              <a:rPr lang="de-DE" sz="2000" dirty="0" err="1" smtClean="0">
                <a:solidFill>
                  <a:schemeClr val="tx1"/>
                </a:solidFill>
                <a:latin typeface="+mj-lt"/>
              </a:rPr>
              <a:t>e</a:t>
            </a:r>
            <a:r>
              <a:rPr lang="de-DE" sz="2000" baseline="-25000" dirty="0" err="1" smtClean="0">
                <a:solidFill>
                  <a:schemeClr val="tx1"/>
                </a:solidFill>
                <a:latin typeface="+mj-lt"/>
              </a:rPr>
              <a:t>m</a:t>
            </a:r>
            <a:endParaRPr lang="en-US" sz="2000" dirty="0">
              <a:solidFill>
                <a:schemeClr val="tx1"/>
              </a:solidFill>
              <a:latin typeface="+mj-lt"/>
            </a:endParaRPr>
          </a:p>
        </p:txBody>
      </p:sp>
      <p:sp>
        <p:nvSpPr>
          <p:cNvPr id="34" name="TextBox 124"/>
          <p:cNvSpPr txBox="1"/>
          <p:nvPr/>
        </p:nvSpPr>
        <p:spPr bwMode="auto">
          <a:xfrm rot="16200000">
            <a:off x="2863865" y="5687874"/>
            <a:ext cx="1419414"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m</a:t>
            </a:r>
            <a:r>
              <a:rPr lang="de-DE" sz="2000" dirty="0">
                <a:solidFill>
                  <a:schemeClr val="tx1"/>
                </a:solidFill>
                <a:latin typeface="+mj-lt"/>
              </a:rPr>
              <a:t>…  </a:t>
            </a:r>
            <a:r>
              <a:rPr lang="de-DE" sz="2000" dirty="0" smtClean="0">
                <a:solidFill>
                  <a:schemeClr val="tx1"/>
                </a:solidFill>
                <a:latin typeface="+mj-lt"/>
              </a:rPr>
              <a:t>e</a:t>
            </a:r>
            <a:r>
              <a:rPr lang="de-DE" sz="2000" baseline="-25000" dirty="0" smtClean="0">
                <a:solidFill>
                  <a:schemeClr val="tx1"/>
                </a:solidFill>
                <a:latin typeface="+mj-lt"/>
              </a:rPr>
              <a:t>1</a:t>
            </a:r>
            <a:endParaRPr lang="en-US" sz="2000" dirty="0">
              <a:solidFill>
                <a:schemeClr val="tx1"/>
              </a:solidFill>
              <a:latin typeface="+mj-lt"/>
            </a:endParaRPr>
          </a:p>
        </p:txBody>
      </p:sp>
      <p:sp>
        <p:nvSpPr>
          <p:cNvPr id="35" name="TextBox 125"/>
          <p:cNvSpPr txBox="1"/>
          <p:nvPr/>
        </p:nvSpPr>
        <p:spPr bwMode="auto">
          <a:xfrm>
            <a:off x="8091486" y="1888139"/>
            <a:ext cx="1152128" cy="400110"/>
          </a:xfrm>
          <a:prstGeom prst="rect">
            <a:avLst/>
          </a:prstGeom>
          <a:noFill/>
          <a:ln w="9525">
            <a:noFill/>
            <a:miter lim="800000"/>
            <a:headEnd/>
            <a:tailEnd/>
          </a:ln>
        </p:spPr>
        <p:txBody>
          <a:bodyPr wrap="square" rtlCol="0">
            <a:spAutoFit/>
          </a:bodyPr>
          <a:lstStyle/>
          <a:p>
            <a:pPr eaLnBrk="0" hangingPunct="0"/>
            <a:r>
              <a:rPr lang="de-DE" sz="2000" dirty="0">
                <a:solidFill>
                  <a:schemeClr val="tx1"/>
                </a:solidFill>
                <a:latin typeface="+mj-lt"/>
              </a:rPr>
              <a:t>e</a:t>
            </a:r>
            <a:r>
              <a:rPr lang="de-DE" sz="2000" baseline="-25000" dirty="0">
                <a:solidFill>
                  <a:schemeClr val="tx1"/>
                </a:solidFill>
                <a:latin typeface="+mj-lt"/>
              </a:rPr>
              <a:t>i</a:t>
            </a:r>
            <a:r>
              <a:rPr lang="de-DE" sz="2000" dirty="0">
                <a:solidFill>
                  <a:schemeClr val="tx1"/>
                </a:solidFill>
                <a:latin typeface="+mj-lt"/>
              </a:rPr>
              <a:t> </a:t>
            </a:r>
            <a:r>
              <a:rPr lang="de-DE" sz="2000" dirty="0" err="1" smtClean="0">
                <a:solidFill>
                  <a:schemeClr val="tx1"/>
                </a:solidFill>
                <a:latin typeface="+mj-lt"/>
              </a:rPr>
              <a:t>e</a:t>
            </a:r>
            <a:r>
              <a:rPr lang="de-DE" sz="2000" baseline="-25000" dirty="0" err="1" smtClean="0">
                <a:solidFill>
                  <a:schemeClr val="tx1"/>
                </a:solidFill>
                <a:latin typeface="+mj-lt"/>
              </a:rPr>
              <a:t>j</a:t>
            </a:r>
            <a:r>
              <a:rPr lang="de-DE" sz="2000" dirty="0" smtClean="0">
                <a:solidFill>
                  <a:schemeClr val="tx1"/>
                </a:solidFill>
                <a:latin typeface="+mj-lt"/>
              </a:rPr>
              <a:t> y</a:t>
            </a:r>
            <a:endParaRPr lang="en-US" sz="2000" dirty="0">
              <a:solidFill>
                <a:schemeClr val="tx1"/>
              </a:solidFill>
              <a:latin typeface="+mj-lt"/>
            </a:endParaRPr>
          </a:p>
        </p:txBody>
      </p:sp>
      <p:sp>
        <p:nvSpPr>
          <p:cNvPr id="36" name="TextBox 126"/>
          <p:cNvSpPr txBox="1"/>
          <p:nvPr/>
        </p:nvSpPr>
        <p:spPr bwMode="auto">
          <a:xfrm>
            <a:off x="8071422" y="2321930"/>
            <a:ext cx="1152128" cy="400110"/>
          </a:xfrm>
          <a:prstGeom prst="rect">
            <a:avLst/>
          </a:prstGeom>
          <a:noFill/>
          <a:ln w="9525">
            <a:noFill/>
            <a:miter lim="800000"/>
            <a:headEnd/>
            <a:tailEnd/>
          </a:ln>
        </p:spPr>
        <p:txBody>
          <a:bodyPr wrap="square" rtlCol="0">
            <a:spAutoFit/>
          </a:bodyPr>
          <a:lstStyle/>
          <a:p>
            <a:pPr eaLnBrk="0" hangingPunct="0"/>
            <a:r>
              <a:rPr lang="de-DE" sz="2000" dirty="0">
                <a:solidFill>
                  <a:schemeClr val="tx1"/>
                </a:solidFill>
                <a:latin typeface="+mj-lt"/>
              </a:rPr>
              <a:t>e</a:t>
            </a:r>
            <a:r>
              <a:rPr lang="de-DE" sz="2000" baseline="-25000" dirty="0">
                <a:solidFill>
                  <a:schemeClr val="tx1"/>
                </a:solidFill>
                <a:latin typeface="+mj-lt"/>
              </a:rPr>
              <a:t>i</a:t>
            </a:r>
            <a:r>
              <a:rPr lang="de-DE" sz="2000" dirty="0" smtClean="0">
                <a:solidFill>
                  <a:schemeClr val="tx1"/>
                </a:solidFill>
                <a:latin typeface="+mj-lt"/>
              </a:rPr>
              <a:t> </a:t>
            </a:r>
            <a:r>
              <a:rPr lang="de-DE" sz="2000" dirty="0" err="1" smtClean="0">
                <a:solidFill>
                  <a:schemeClr val="tx1"/>
                </a:solidFill>
                <a:latin typeface="+mj-lt"/>
              </a:rPr>
              <a:t>e</a:t>
            </a:r>
            <a:r>
              <a:rPr lang="de-DE" sz="2000" baseline="-25000" dirty="0" err="1" smtClean="0">
                <a:solidFill>
                  <a:schemeClr val="tx1"/>
                </a:solidFill>
                <a:latin typeface="+mj-lt"/>
              </a:rPr>
              <a:t>k</a:t>
            </a:r>
            <a:r>
              <a:rPr lang="de-DE" sz="2000" dirty="0" smtClean="0">
                <a:solidFill>
                  <a:schemeClr val="tx1"/>
                </a:solidFill>
                <a:latin typeface="+mj-lt"/>
              </a:rPr>
              <a:t> y</a:t>
            </a:r>
            <a:endParaRPr lang="en-US" sz="2000" dirty="0">
              <a:solidFill>
                <a:schemeClr val="tx1"/>
              </a:solidFill>
              <a:latin typeface="+mj-lt"/>
            </a:endParaRPr>
          </a:p>
        </p:txBody>
      </p:sp>
      <p:sp>
        <p:nvSpPr>
          <p:cNvPr id="37" name="TextBox 127"/>
          <p:cNvSpPr txBox="1"/>
          <p:nvPr/>
        </p:nvSpPr>
        <p:spPr bwMode="auto">
          <a:xfrm>
            <a:off x="8071422" y="2769097"/>
            <a:ext cx="1152128"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k</a:t>
            </a:r>
            <a:r>
              <a:rPr lang="de-DE" sz="2000" dirty="0">
                <a:solidFill>
                  <a:schemeClr val="tx1"/>
                </a:solidFill>
                <a:latin typeface="+mj-lt"/>
              </a:rPr>
              <a:t> </a:t>
            </a:r>
            <a:r>
              <a:rPr lang="de-DE" sz="2000" dirty="0" err="1" smtClean="0">
                <a:solidFill>
                  <a:schemeClr val="tx1"/>
                </a:solidFill>
                <a:latin typeface="+mj-lt"/>
              </a:rPr>
              <a:t>e</a:t>
            </a:r>
            <a:r>
              <a:rPr lang="de-DE" sz="2000" baseline="-25000" dirty="0" err="1" smtClean="0">
                <a:solidFill>
                  <a:schemeClr val="tx1"/>
                </a:solidFill>
                <a:latin typeface="+mj-lt"/>
              </a:rPr>
              <a:t>l</a:t>
            </a:r>
            <a:r>
              <a:rPr lang="de-DE" sz="2000" dirty="0" smtClean="0">
                <a:solidFill>
                  <a:schemeClr val="tx1"/>
                </a:solidFill>
                <a:latin typeface="+mj-lt"/>
              </a:rPr>
              <a:t> y</a:t>
            </a:r>
            <a:endParaRPr lang="en-US" sz="2000" dirty="0">
              <a:solidFill>
                <a:schemeClr val="tx1"/>
              </a:solidFill>
              <a:latin typeface="+mj-lt"/>
            </a:endParaRPr>
          </a:p>
        </p:txBody>
      </p:sp>
      <p:sp>
        <p:nvSpPr>
          <p:cNvPr id="38" name="TextBox 130"/>
          <p:cNvSpPr txBox="1"/>
          <p:nvPr/>
        </p:nvSpPr>
        <p:spPr bwMode="auto">
          <a:xfrm>
            <a:off x="8028384" y="3126894"/>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39" name="TextBox 131"/>
          <p:cNvSpPr txBox="1"/>
          <p:nvPr/>
        </p:nvSpPr>
        <p:spPr bwMode="auto">
          <a:xfrm>
            <a:off x="8028384" y="3414926"/>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40" name="TextBox 132"/>
          <p:cNvSpPr txBox="1"/>
          <p:nvPr/>
        </p:nvSpPr>
        <p:spPr bwMode="auto">
          <a:xfrm>
            <a:off x="8028384" y="3702958"/>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41" name="TextBox 133"/>
          <p:cNvSpPr txBox="1"/>
          <p:nvPr/>
        </p:nvSpPr>
        <p:spPr bwMode="auto">
          <a:xfrm>
            <a:off x="8028384" y="3990990"/>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42" name="TextBox 134"/>
          <p:cNvSpPr txBox="1"/>
          <p:nvPr/>
        </p:nvSpPr>
        <p:spPr bwMode="auto">
          <a:xfrm>
            <a:off x="8028384" y="4279022"/>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43" name="Rectangle 146"/>
          <p:cNvSpPr/>
          <p:nvPr/>
        </p:nvSpPr>
        <p:spPr bwMode="auto">
          <a:xfrm>
            <a:off x="2411760" y="1553028"/>
            <a:ext cx="1008112" cy="1008112"/>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44" name="Oval 43"/>
          <p:cNvSpPr/>
          <p:nvPr/>
        </p:nvSpPr>
        <p:spPr>
          <a:xfrm>
            <a:off x="2123852" y="409135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45" name="Oval 44"/>
          <p:cNvSpPr/>
          <p:nvPr/>
        </p:nvSpPr>
        <p:spPr>
          <a:xfrm>
            <a:off x="2123852" y="3875327"/>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46" name="Oval 45"/>
          <p:cNvSpPr/>
          <p:nvPr/>
        </p:nvSpPr>
        <p:spPr>
          <a:xfrm>
            <a:off x="2555900" y="3875327"/>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47" name="Straight Connector 152"/>
          <p:cNvCxnSpPr>
            <a:stCxn id="44" idx="6"/>
            <a:endCxn id="46" idx="3"/>
          </p:cNvCxnSpPr>
          <p:nvPr/>
        </p:nvCxnSpPr>
        <p:spPr>
          <a:xfrm flipV="1">
            <a:off x="2339752" y="4027957"/>
            <a:ext cx="247766" cy="1528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48" name="Straight Connector 153"/>
          <p:cNvCxnSpPr>
            <a:stCxn id="45" idx="6"/>
            <a:endCxn id="46" idx="2"/>
          </p:cNvCxnSpPr>
          <p:nvPr/>
        </p:nvCxnSpPr>
        <p:spPr>
          <a:xfrm>
            <a:off x="2339752" y="3964736"/>
            <a:ext cx="216148" cy="0"/>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2988072" y="3875327"/>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50" name="Oval 49"/>
          <p:cNvSpPr/>
          <p:nvPr/>
        </p:nvSpPr>
        <p:spPr>
          <a:xfrm>
            <a:off x="3419996" y="409135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51" name="Oval 50"/>
          <p:cNvSpPr/>
          <p:nvPr/>
        </p:nvSpPr>
        <p:spPr>
          <a:xfrm>
            <a:off x="3419996" y="3875327"/>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52" name="Straight Connector 179"/>
          <p:cNvCxnSpPr>
            <a:stCxn id="51" idx="2"/>
            <a:endCxn id="49" idx="6"/>
          </p:cNvCxnSpPr>
          <p:nvPr/>
        </p:nvCxnSpPr>
        <p:spPr>
          <a:xfrm flipH="1">
            <a:off x="3203972" y="3964736"/>
            <a:ext cx="216024" cy="0"/>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53" name="Straight Connector 185"/>
          <p:cNvCxnSpPr>
            <a:stCxn id="50" idx="2"/>
            <a:endCxn id="49" idx="5"/>
          </p:cNvCxnSpPr>
          <p:nvPr/>
        </p:nvCxnSpPr>
        <p:spPr>
          <a:xfrm flipH="1" flipV="1">
            <a:off x="3172354" y="4027957"/>
            <a:ext cx="247642" cy="1528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2123852" y="358488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55" name="Oval 54"/>
          <p:cNvSpPr/>
          <p:nvPr/>
        </p:nvSpPr>
        <p:spPr>
          <a:xfrm>
            <a:off x="2123852" y="3368865"/>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56" name="Oval 55"/>
          <p:cNvSpPr/>
          <p:nvPr/>
        </p:nvSpPr>
        <p:spPr>
          <a:xfrm>
            <a:off x="2555900" y="3368865"/>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57" name="Oval 56"/>
          <p:cNvSpPr/>
          <p:nvPr/>
        </p:nvSpPr>
        <p:spPr>
          <a:xfrm>
            <a:off x="2123852" y="3118040"/>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58" name="Straight Connector 193"/>
          <p:cNvCxnSpPr>
            <a:stCxn id="54" idx="6"/>
            <a:endCxn id="56" idx="3"/>
          </p:cNvCxnSpPr>
          <p:nvPr/>
        </p:nvCxnSpPr>
        <p:spPr>
          <a:xfrm flipV="1">
            <a:off x="2339752" y="3521495"/>
            <a:ext cx="247766" cy="1528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59" name="Straight Connector 194"/>
          <p:cNvCxnSpPr>
            <a:stCxn id="55" idx="6"/>
            <a:endCxn id="56" idx="2"/>
          </p:cNvCxnSpPr>
          <p:nvPr/>
        </p:nvCxnSpPr>
        <p:spPr>
          <a:xfrm>
            <a:off x="2339752" y="3458274"/>
            <a:ext cx="216148" cy="0"/>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60" name="Straight Connector 195"/>
          <p:cNvCxnSpPr>
            <a:stCxn id="57" idx="6"/>
            <a:endCxn id="56" idx="1"/>
          </p:cNvCxnSpPr>
          <p:nvPr/>
        </p:nvCxnSpPr>
        <p:spPr>
          <a:xfrm>
            <a:off x="2339752" y="3207449"/>
            <a:ext cx="247766" cy="1876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2988072" y="3368865"/>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62" name="Oval 61"/>
          <p:cNvSpPr/>
          <p:nvPr/>
        </p:nvSpPr>
        <p:spPr>
          <a:xfrm>
            <a:off x="3419996" y="358488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63" name="Oval 62"/>
          <p:cNvSpPr/>
          <p:nvPr/>
        </p:nvSpPr>
        <p:spPr>
          <a:xfrm>
            <a:off x="3419996" y="3368865"/>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64" name="Oval 63"/>
          <p:cNvSpPr/>
          <p:nvPr/>
        </p:nvSpPr>
        <p:spPr>
          <a:xfrm>
            <a:off x="3419996" y="3118040"/>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65" name="Straight Connector 200"/>
          <p:cNvCxnSpPr>
            <a:stCxn id="63" idx="2"/>
            <a:endCxn id="61" idx="6"/>
          </p:cNvCxnSpPr>
          <p:nvPr/>
        </p:nvCxnSpPr>
        <p:spPr>
          <a:xfrm flipH="1">
            <a:off x="3203972" y="3458274"/>
            <a:ext cx="216024" cy="0"/>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66" name="Straight Connector 201"/>
          <p:cNvCxnSpPr>
            <a:stCxn id="61" idx="7"/>
            <a:endCxn id="64" idx="2"/>
          </p:cNvCxnSpPr>
          <p:nvPr/>
        </p:nvCxnSpPr>
        <p:spPr>
          <a:xfrm flipV="1">
            <a:off x="3172354" y="3207449"/>
            <a:ext cx="247642" cy="1876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67" name="Straight Connector 202"/>
          <p:cNvCxnSpPr>
            <a:stCxn id="62" idx="2"/>
            <a:endCxn id="61" idx="5"/>
          </p:cNvCxnSpPr>
          <p:nvPr/>
        </p:nvCxnSpPr>
        <p:spPr>
          <a:xfrm flipH="1" flipV="1">
            <a:off x="3172354" y="3521495"/>
            <a:ext cx="247642" cy="1528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68" name="TextBox 203"/>
          <p:cNvSpPr txBox="1"/>
          <p:nvPr/>
        </p:nvSpPr>
        <p:spPr bwMode="auto">
          <a:xfrm>
            <a:off x="2555776" y="3838120"/>
            <a:ext cx="639688" cy="523220"/>
          </a:xfrm>
          <a:prstGeom prst="rect">
            <a:avLst/>
          </a:prstGeom>
          <a:noFill/>
          <a:ln w="9525">
            <a:noFill/>
            <a:miter lim="800000"/>
            <a:headEnd/>
            <a:tailEnd/>
          </a:ln>
        </p:spPr>
        <p:txBody>
          <a:bodyPr wrap="square" rtlCol="0">
            <a:spAutoFit/>
          </a:bodyPr>
          <a:lstStyle/>
          <a:p>
            <a:pPr eaLnBrk="0" hangingPunct="0"/>
            <a:r>
              <a:rPr lang="de-DE" sz="2800" dirty="0" smtClean="0">
                <a:solidFill>
                  <a:schemeClr val="tx1"/>
                </a:solidFill>
                <a:latin typeface="+mj-lt"/>
              </a:rPr>
              <a:t>…</a:t>
            </a:r>
            <a:endParaRPr lang="en-US" sz="2800" dirty="0">
              <a:solidFill>
                <a:schemeClr val="tx1"/>
              </a:solidFill>
              <a:latin typeface="+mj-lt"/>
            </a:endParaRPr>
          </a:p>
        </p:txBody>
      </p:sp>
      <p:sp>
        <p:nvSpPr>
          <p:cNvPr id="69" name="TextBox 204"/>
          <p:cNvSpPr txBox="1"/>
          <p:nvPr/>
        </p:nvSpPr>
        <p:spPr bwMode="auto">
          <a:xfrm>
            <a:off x="2425328" y="1565680"/>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e</a:t>
            </a:r>
            <a:r>
              <a:rPr lang="de-DE" sz="2000" baseline="-25000" dirty="0" smtClean="0">
                <a:solidFill>
                  <a:schemeClr val="tx1"/>
                </a:solidFill>
                <a:latin typeface="+mj-lt"/>
              </a:rPr>
              <a:t>i</a:t>
            </a:r>
            <a:r>
              <a:rPr lang="de-DE" sz="2000" dirty="0" smtClean="0">
                <a:solidFill>
                  <a:schemeClr val="tx1"/>
                </a:solidFill>
                <a:latin typeface="+mj-lt"/>
              </a:rPr>
              <a:t>  </a:t>
            </a:r>
            <a:r>
              <a:rPr lang="de-DE" sz="2000" dirty="0" err="1" smtClean="0">
                <a:solidFill>
                  <a:schemeClr val="tx1"/>
                </a:solidFill>
                <a:latin typeface="+mj-lt"/>
              </a:rPr>
              <a:t>e</a:t>
            </a:r>
            <a:r>
              <a:rPr lang="de-DE" sz="2000" baseline="-25000" dirty="0" err="1" smtClean="0">
                <a:solidFill>
                  <a:schemeClr val="tx1"/>
                </a:solidFill>
                <a:latin typeface="+mj-lt"/>
              </a:rPr>
              <a:t>j</a:t>
            </a:r>
            <a:r>
              <a:rPr lang="de-DE" sz="2000" dirty="0" smtClean="0">
                <a:solidFill>
                  <a:schemeClr val="tx1"/>
                </a:solidFill>
                <a:latin typeface="+mj-lt"/>
              </a:rPr>
              <a:t>  y</a:t>
            </a:r>
            <a:endParaRPr lang="en-US" sz="2000" dirty="0">
              <a:solidFill>
                <a:schemeClr val="tx1"/>
              </a:solidFill>
              <a:latin typeface="+mj-lt"/>
            </a:endParaRPr>
          </a:p>
        </p:txBody>
      </p:sp>
      <p:sp>
        <p:nvSpPr>
          <p:cNvPr id="70" name="TextBox 212"/>
          <p:cNvSpPr txBox="1"/>
          <p:nvPr/>
        </p:nvSpPr>
        <p:spPr bwMode="auto">
          <a:xfrm>
            <a:off x="2483768" y="1841060"/>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71" name="TextBox 213"/>
          <p:cNvSpPr txBox="1"/>
          <p:nvPr/>
        </p:nvSpPr>
        <p:spPr bwMode="auto">
          <a:xfrm>
            <a:off x="2483768" y="2161030"/>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72" name="TextBox 214"/>
          <p:cNvSpPr txBox="1"/>
          <p:nvPr/>
        </p:nvSpPr>
        <p:spPr bwMode="auto">
          <a:xfrm>
            <a:off x="2483768" y="2993188"/>
            <a:ext cx="432048" cy="400110"/>
          </a:xfrm>
          <a:prstGeom prst="rect">
            <a:avLst/>
          </a:prstGeom>
          <a:noFill/>
          <a:ln w="9525">
            <a:noFill/>
            <a:miter lim="800000"/>
            <a:headEnd/>
            <a:tailEnd/>
          </a:ln>
        </p:spPr>
        <p:txBody>
          <a:bodyPr wrap="square" rtlCol="0">
            <a:spAutoFit/>
          </a:bodyPr>
          <a:lstStyle/>
          <a:p>
            <a:pPr eaLnBrk="0" hangingPunct="0"/>
            <a:r>
              <a:rPr lang="de-DE" sz="2000" dirty="0">
                <a:solidFill>
                  <a:schemeClr val="tx1"/>
                </a:solidFill>
                <a:latin typeface="+mj-lt"/>
              </a:rPr>
              <a:t>e</a:t>
            </a:r>
            <a:r>
              <a:rPr lang="de-DE" sz="2000" baseline="-25000" dirty="0">
                <a:solidFill>
                  <a:schemeClr val="tx1"/>
                </a:solidFill>
                <a:latin typeface="+mj-lt"/>
              </a:rPr>
              <a:t>i</a:t>
            </a:r>
            <a:endParaRPr lang="en-US" sz="2000" dirty="0">
              <a:solidFill>
                <a:schemeClr val="tx1"/>
              </a:solidFill>
              <a:latin typeface="+mj-lt"/>
            </a:endParaRPr>
          </a:p>
        </p:txBody>
      </p:sp>
      <p:sp>
        <p:nvSpPr>
          <p:cNvPr id="73" name="TextBox 215"/>
          <p:cNvSpPr txBox="1"/>
          <p:nvPr/>
        </p:nvSpPr>
        <p:spPr bwMode="auto">
          <a:xfrm>
            <a:off x="2915816" y="2993188"/>
            <a:ext cx="432048"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j</a:t>
            </a:r>
            <a:endParaRPr lang="en-US" sz="2000" dirty="0">
              <a:solidFill>
                <a:schemeClr val="tx1"/>
              </a:solidFill>
              <a:latin typeface="+mj-lt"/>
            </a:endParaRPr>
          </a:p>
        </p:txBody>
      </p:sp>
      <p:sp>
        <p:nvSpPr>
          <p:cNvPr id="74" name="Rounded Rectangle 216"/>
          <p:cNvSpPr/>
          <p:nvPr/>
        </p:nvSpPr>
        <p:spPr bwMode="auto">
          <a:xfrm>
            <a:off x="5364088" y="1048972"/>
            <a:ext cx="1800200" cy="3456384"/>
          </a:xfrm>
          <a:prstGeom prst="round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75" name="Oval 74"/>
          <p:cNvSpPr/>
          <p:nvPr/>
        </p:nvSpPr>
        <p:spPr>
          <a:xfrm>
            <a:off x="5508228" y="409135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76" name="Oval 75"/>
          <p:cNvSpPr/>
          <p:nvPr/>
        </p:nvSpPr>
        <p:spPr>
          <a:xfrm>
            <a:off x="5508228" y="3875327"/>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77" name="Oval 76"/>
          <p:cNvSpPr/>
          <p:nvPr/>
        </p:nvSpPr>
        <p:spPr>
          <a:xfrm>
            <a:off x="5940276" y="3875327"/>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78" name="Straight Connector 221"/>
          <p:cNvCxnSpPr>
            <a:stCxn id="75" idx="6"/>
            <a:endCxn id="77" idx="3"/>
          </p:cNvCxnSpPr>
          <p:nvPr/>
        </p:nvCxnSpPr>
        <p:spPr>
          <a:xfrm flipV="1">
            <a:off x="5724128" y="4027957"/>
            <a:ext cx="247766" cy="1528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79" name="Straight Connector 222"/>
          <p:cNvCxnSpPr>
            <a:stCxn id="76" idx="6"/>
            <a:endCxn id="77" idx="2"/>
          </p:cNvCxnSpPr>
          <p:nvPr/>
        </p:nvCxnSpPr>
        <p:spPr>
          <a:xfrm>
            <a:off x="5724128" y="3964736"/>
            <a:ext cx="216148" cy="0"/>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80" name="Oval 79"/>
          <p:cNvSpPr/>
          <p:nvPr/>
        </p:nvSpPr>
        <p:spPr>
          <a:xfrm>
            <a:off x="6372448" y="3875327"/>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81" name="Oval 80"/>
          <p:cNvSpPr/>
          <p:nvPr/>
        </p:nvSpPr>
        <p:spPr>
          <a:xfrm>
            <a:off x="6804372" y="4091351"/>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82" name="Oval 81"/>
          <p:cNvSpPr/>
          <p:nvPr/>
        </p:nvSpPr>
        <p:spPr>
          <a:xfrm>
            <a:off x="6804372" y="3875327"/>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83" name="Straight Connector 226"/>
          <p:cNvCxnSpPr>
            <a:stCxn id="82" idx="2"/>
            <a:endCxn id="80" idx="6"/>
          </p:cNvCxnSpPr>
          <p:nvPr/>
        </p:nvCxnSpPr>
        <p:spPr>
          <a:xfrm flipH="1">
            <a:off x="6588348" y="3964736"/>
            <a:ext cx="216024" cy="0"/>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84" name="Straight Connector 227"/>
          <p:cNvCxnSpPr>
            <a:stCxn id="81" idx="2"/>
            <a:endCxn id="80" idx="5"/>
          </p:cNvCxnSpPr>
          <p:nvPr/>
        </p:nvCxnSpPr>
        <p:spPr>
          <a:xfrm flipH="1" flipV="1">
            <a:off x="6556730" y="4027957"/>
            <a:ext cx="247642" cy="1528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5508228" y="358488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86" name="Oval 85"/>
          <p:cNvSpPr/>
          <p:nvPr/>
        </p:nvSpPr>
        <p:spPr>
          <a:xfrm>
            <a:off x="5508228" y="3368865"/>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87" name="Oval 86"/>
          <p:cNvSpPr/>
          <p:nvPr/>
        </p:nvSpPr>
        <p:spPr>
          <a:xfrm>
            <a:off x="5940276" y="3368865"/>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88" name="Oval 87"/>
          <p:cNvSpPr/>
          <p:nvPr/>
        </p:nvSpPr>
        <p:spPr>
          <a:xfrm>
            <a:off x="5508228" y="3118040"/>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89" name="Straight Connector 232"/>
          <p:cNvCxnSpPr>
            <a:stCxn id="85" idx="6"/>
            <a:endCxn id="87" idx="3"/>
          </p:cNvCxnSpPr>
          <p:nvPr/>
        </p:nvCxnSpPr>
        <p:spPr>
          <a:xfrm flipV="1">
            <a:off x="5724128" y="3521495"/>
            <a:ext cx="247766" cy="1528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90" name="Straight Connector 233"/>
          <p:cNvCxnSpPr>
            <a:stCxn id="86" idx="6"/>
            <a:endCxn id="87" idx="2"/>
          </p:cNvCxnSpPr>
          <p:nvPr/>
        </p:nvCxnSpPr>
        <p:spPr>
          <a:xfrm>
            <a:off x="5724128" y="3458274"/>
            <a:ext cx="216148" cy="0"/>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91" name="Straight Connector 234"/>
          <p:cNvCxnSpPr>
            <a:stCxn id="88" idx="6"/>
            <a:endCxn id="87" idx="1"/>
          </p:cNvCxnSpPr>
          <p:nvPr/>
        </p:nvCxnSpPr>
        <p:spPr>
          <a:xfrm>
            <a:off x="5724128" y="3207449"/>
            <a:ext cx="247766" cy="1876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92" name="Oval 91"/>
          <p:cNvSpPr/>
          <p:nvPr/>
        </p:nvSpPr>
        <p:spPr>
          <a:xfrm>
            <a:off x="6372448" y="3368865"/>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93" name="Oval 92"/>
          <p:cNvSpPr/>
          <p:nvPr/>
        </p:nvSpPr>
        <p:spPr>
          <a:xfrm>
            <a:off x="6804372" y="3584889"/>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94" name="Oval 93"/>
          <p:cNvSpPr/>
          <p:nvPr/>
        </p:nvSpPr>
        <p:spPr>
          <a:xfrm>
            <a:off x="6804372" y="3368865"/>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sp>
        <p:nvSpPr>
          <p:cNvPr id="95" name="Oval 94"/>
          <p:cNvSpPr/>
          <p:nvPr/>
        </p:nvSpPr>
        <p:spPr>
          <a:xfrm>
            <a:off x="6804372" y="3118040"/>
            <a:ext cx="215900" cy="178817"/>
          </a:xfrm>
          <a:prstGeom prst="ellipse">
            <a:avLst/>
          </a:prstGeom>
          <a:solidFill>
            <a:srgbClr val="657C9D"/>
          </a:solidFill>
          <a:ln w="25400">
            <a:solidFill>
              <a:srgbClr val="002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mj-lt"/>
            </a:endParaRPr>
          </a:p>
        </p:txBody>
      </p:sp>
      <p:cxnSp>
        <p:nvCxnSpPr>
          <p:cNvPr id="96" name="Straight Connector 239"/>
          <p:cNvCxnSpPr>
            <a:stCxn id="94" idx="2"/>
            <a:endCxn id="92" idx="6"/>
          </p:cNvCxnSpPr>
          <p:nvPr/>
        </p:nvCxnSpPr>
        <p:spPr>
          <a:xfrm flipH="1">
            <a:off x="6588348" y="3458274"/>
            <a:ext cx="216024" cy="0"/>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97" name="Straight Connector 240"/>
          <p:cNvCxnSpPr>
            <a:stCxn id="92" idx="7"/>
            <a:endCxn id="95" idx="2"/>
          </p:cNvCxnSpPr>
          <p:nvPr/>
        </p:nvCxnSpPr>
        <p:spPr>
          <a:xfrm flipV="1">
            <a:off x="6556730" y="3207449"/>
            <a:ext cx="247642" cy="1876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cxnSp>
        <p:nvCxnSpPr>
          <p:cNvPr id="98" name="Straight Connector 241"/>
          <p:cNvCxnSpPr>
            <a:stCxn id="93" idx="2"/>
            <a:endCxn id="92" idx="5"/>
          </p:cNvCxnSpPr>
          <p:nvPr/>
        </p:nvCxnSpPr>
        <p:spPr>
          <a:xfrm flipH="1" flipV="1">
            <a:off x="6556730" y="3521495"/>
            <a:ext cx="247642" cy="152803"/>
          </a:xfrm>
          <a:prstGeom prst="line">
            <a:avLst/>
          </a:prstGeom>
          <a:ln w="25400">
            <a:solidFill>
              <a:srgbClr val="00254F"/>
            </a:solidFill>
          </a:ln>
        </p:spPr>
        <p:style>
          <a:lnRef idx="1">
            <a:schemeClr val="accent1"/>
          </a:lnRef>
          <a:fillRef idx="0">
            <a:schemeClr val="accent1"/>
          </a:fillRef>
          <a:effectRef idx="0">
            <a:schemeClr val="accent1"/>
          </a:effectRef>
          <a:fontRef idx="minor">
            <a:schemeClr val="tx1"/>
          </a:fontRef>
        </p:style>
      </p:cxnSp>
      <p:sp>
        <p:nvSpPr>
          <p:cNvPr id="99" name="TextBox 242"/>
          <p:cNvSpPr txBox="1"/>
          <p:nvPr/>
        </p:nvSpPr>
        <p:spPr bwMode="auto">
          <a:xfrm>
            <a:off x="5940152" y="3838120"/>
            <a:ext cx="639688" cy="523220"/>
          </a:xfrm>
          <a:prstGeom prst="rect">
            <a:avLst/>
          </a:prstGeom>
          <a:noFill/>
          <a:ln w="9525">
            <a:noFill/>
            <a:miter lim="800000"/>
            <a:headEnd/>
            <a:tailEnd/>
          </a:ln>
        </p:spPr>
        <p:txBody>
          <a:bodyPr wrap="square" rtlCol="0">
            <a:spAutoFit/>
          </a:bodyPr>
          <a:lstStyle/>
          <a:p>
            <a:pPr eaLnBrk="0" hangingPunct="0"/>
            <a:r>
              <a:rPr lang="de-DE" sz="2800" dirty="0" smtClean="0">
                <a:solidFill>
                  <a:schemeClr val="tx1"/>
                </a:solidFill>
                <a:latin typeface="+mj-lt"/>
              </a:rPr>
              <a:t>…</a:t>
            </a:r>
            <a:endParaRPr lang="en-US" sz="2800" dirty="0">
              <a:solidFill>
                <a:schemeClr val="tx1"/>
              </a:solidFill>
              <a:latin typeface="+mj-lt"/>
            </a:endParaRPr>
          </a:p>
        </p:txBody>
      </p:sp>
      <p:sp>
        <p:nvSpPr>
          <p:cNvPr id="100" name="TextBox 246"/>
          <p:cNvSpPr txBox="1"/>
          <p:nvPr/>
        </p:nvSpPr>
        <p:spPr bwMode="auto">
          <a:xfrm>
            <a:off x="5868144" y="2993188"/>
            <a:ext cx="504056"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a:solidFill>
                  <a:schemeClr val="tx1"/>
                </a:solidFill>
                <a:latin typeface="+mj-lt"/>
              </a:rPr>
              <a:t>k</a:t>
            </a:r>
            <a:endParaRPr lang="en-US" sz="2000" dirty="0">
              <a:solidFill>
                <a:schemeClr val="tx1"/>
              </a:solidFill>
              <a:latin typeface="+mj-lt"/>
            </a:endParaRPr>
          </a:p>
        </p:txBody>
      </p:sp>
      <p:sp>
        <p:nvSpPr>
          <p:cNvPr id="101" name="TextBox 247"/>
          <p:cNvSpPr txBox="1"/>
          <p:nvPr/>
        </p:nvSpPr>
        <p:spPr bwMode="auto">
          <a:xfrm>
            <a:off x="6300192" y="2993188"/>
            <a:ext cx="432048"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l</a:t>
            </a:r>
            <a:endParaRPr lang="en-US" sz="2000" dirty="0">
              <a:solidFill>
                <a:schemeClr val="tx1"/>
              </a:solidFill>
              <a:latin typeface="+mj-lt"/>
            </a:endParaRPr>
          </a:p>
        </p:txBody>
      </p:sp>
      <p:cxnSp>
        <p:nvCxnSpPr>
          <p:cNvPr id="104" name="Straight Connector 251"/>
          <p:cNvCxnSpPr/>
          <p:nvPr/>
        </p:nvCxnSpPr>
        <p:spPr bwMode="auto">
          <a:xfrm flipH="1" flipV="1">
            <a:off x="8028384" y="1798812"/>
            <a:ext cx="2684" cy="4807445"/>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05" name="Straight Connector 252"/>
          <p:cNvCxnSpPr/>
          <p:nvPr/>
        </p:nvCxnSpPr>
        <p:spPr bwMode="auto">
          <a:xfrm flipV="1">
            <a:off x="9031745" y="1798812"/>
            <a:ext cx="4751" cy="4807445"/>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06" name="Straight Connector 253"/>
          <p:cNvCxnSpPr/>
          <p:nvPr/>
        </p:nvCxnSpPr>
        <p:spPr bwMode="auto">
          <a:xfrm flipH="1">
            <a:off x="8028384" y="1798812"/>
            <a:ext cx="1008112"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107" name="TextBox 255"/>
          <p:cNvSpPr txBox="1"/>
          <p:nvPr/>
        </p:nvSpPr>
        <p:spPr bwMode="auto">
          <a:xfrm>
            <a:off x="7981251" y="1258317"/>
            <a:ext cx="1016725" cy="400110"/>
          </a:xfrm>
          <a:prstGeom prst="rect">
            <a:avLst/>
          </a:prstGeom>
          <a:noFill/>
          <a:ln w="9525">
            <a:noFill/>
            <a:miter lim="800000"/>
            <a:headEnd/>
            <a:tailEnd/>
          </a:ln>
        </p:spPr>
        <p:txBody>
          <a:bodyPr wrap="none" rtlCol="0">
            <a:spAutoFit/>
          </a:bodyPr>
          <a:lstStyle/>
          <a:p>
            <a:pPr eaLnBrk="0" hangingPunct="0"/>
            <a:r>
              <a:rPr lang="de-DE" sz="2000" dirty="0" smtClean="0">
                <a:solidFill>
                  <a:schemeClr val="tx1"/>
                </a:solidFill>
                <a:latin typeface="+mj-lt"/>
              </a:rPr>
              <a:t>Queue</a:t>
            </a:r>
            <a:endParaRPr lang="en-US" sz="2000" dirty="0">
              <a:solidFill>
                <a:schemeClr val="tx1"/>
              </a:solidFill>
              <a:latin typeface="+mj-lt"/>
            </a:endParaRPr>
          </a:p>
        </p:txBody>
      </p:sp>
      <p:sp>
        <p:nvSpPr>
          <p:cNvPr id="108" name="TextBox 256"/>
          <p:cNvSpPr txBox="1"/>
          <p:nvPr/>
        </p:nvSpPr>
        <p:spPr bwMode="auto">
          <a:xfrm>
            <a:off x="3087934" y="4805582"/>
            <a:ext cx="1124026" cy="707886"/>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Result</a:t>
            </a:r>
            <a:endParaRPr lang="de-DE" sz="2000" dirty="0" smtClean="0">
              <a:solidFill>
                <a:schemeClr val="tx1"/>
              </a:solidFill>
              <a:latin typeface="+mj-lt"/>
            </a:endParaRPr>
          </a:p>
          <a:p>
            <a:pPr eaLnBrk="0" hangingPunct="0"/>
            <a:r>
              <a:rPr lang="de-DE" sz="2000" dirty="0" smtClean="0">
                <a:solidFill>
                  <a:schemeClr val="tx1"/>
                </a:solidFill>
                <a:latin typeface="+mj-lt"/>
              </a:rPr>
              <a:t>Matrix</a:t>
            </a:r>
            <a:endParaRPr lang="en-US" sz="2000" dirty="0">
              <a:solidFill>
                <a:schemeClr val="tx1"/>
              </a:solidFill>
              <a:latin typeface="+mj-lt"/>
            </a:endParaRPr>
          </a:p>
        </p:txBody>
      </p:sp>
      <p:sp>
        <p:nvSpPr>
          <p:cNvPr id="109" name="TextBox 258"/>
          <p:cNvSpPr txBox="1"/>
          <p:nvPr/>
        </p:nvSpPr>
        <p:spPr bwMode="auto">
          <a:xfrm>
            <a:off x="611560" y="2342137"/>
            <a:ext cx="432048" cy="400110"/>
          </a:xfrm>
          <a:prstGeom prst="rect">
            <a:avLst/>
          </a:prstGeom>
          <a:noFill/>
          <a:ln w="9525">
            <a:noFill/>
            <a:miter lim="800000"/>
            <a:headEnd/>
            <a:tailEnd/>
          </a:ln>
        </p:spPr>
        <p:txBody>
          <a:bodyPr wrap="square" rtlCol="0">
            <a:spAutoFit/>
          </a:bodyPr>
          <a:lstStyle/>
          <a:p>
            <a:pPr eaLnBrk="0" hangingPunct="0"/>
            <a:r>
              <a:rPr lang="de-DE" sz="2000" dirty="0">
                <a:solidFill>
                  <a:schemeClr val="tx1"/>
                </a:solidFill>
                <a:latin typeface="+mj-lt"/>
              </a:rPr>
              <a:t>e</a:t>
            </a:r>
            <a:r>
              <a:rPr lang="de-DE" sz="2000" baseline="-25000" dirty="0">
                <a:solidFill>
                  <a:schemeClr val="tx1"/>
                </a:solidFill>
                <a:latin typeface="+mj-lt"/>
              </a:rPr>
              <a:t>i</a:t>
            </a:r>
            <a:endParaRPr lang="en-US" sz="2000" dirty="0">
              <a:solidFill>
                <a:schemeClr val="tx1"/>
              </a:solidFill>
              <a:latin typeface="+mj-lt"/>
            </a:endParaRPr>
          </a:p>
        </p:txBody>
      </p:sp>
      <p:sp>
        <p:nvSpPr>
          <p:cNvPr id="110" name="TextBox 259"/>
          <p:cNvSpPr txBox="1"/>
          <p:nvPr/>
        </p:nvSpPr>
        <p:spPr bwMode="auto">
          <a:xfrm>
            <a:off x="1115616" y="5654505"/>
            <a:ext cx="432048"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j</a:t>
            </a:r>
            <a:endParaRPr lang="en-US" sz="2000" dirty="0">
              <a:solidFill>
                <a:schemeClr val="tx1"/>
              </a:solidFill>
              <a:latin typeface="+mj-lt"/>
            </a:endParaRPr>
          </a:p>
        </p:txBody>
      </p:sp>
      <p:sp>
        <p:nvSpPr>
          <p:cNvPr id="111" name="Oval 110"/>
          <p:cNvSpPr/>
          <p:nvPr/>
        </p:nvSpPr>
        <p:spPr bwMode="auto">
          <a:xfrm rot="2010070">
            <a:off x="671655" y="3960733"/>
            <a:ext cx="796686" cy="1728673"/>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112" name="Oval 111"/>
          <p:cNvSpPr/>
          <p:nvPr/>
        </p:nvSpPr>
        <p:spPr bwMode="auto">
          <a:xfrm>
            <a:off x="179512" y="2558161"/>
            <a:ext cx="792088" cy="18002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113" name="TextBox 319"/>
          <p:cNvSpPr txBox="1"/>
          <p:nvPr/>
        </p:nvSpPr>
        <p:spPr bwMode="auto">
          <a:xfrm>
            <a:off x="467544" y="3206233"/>
            <a:ext cx="504056"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k</a:t>
            </a:r>
            <a:endParaRPr lang="en-US" sz="2000" dirty="0">
              <a:solidFill>
                <a:schemeClr val="tx1"/>
              </a:solidFill>
              <a:latin typeface="+mj-lt"/>
            </a:endParaRPr>
          </a:p>
        </p:txBody>
      </p:sp>
      <p:sp>
        <p:nvSpPr>
          <p:cNvPr id="114" name="TextBox 320"/>
          <p:cNvSpPr txBox="1"/>
          <p:nvPr/>
        </p:nvSpPr>
        <p:spPr bwMode="auto">
          <a:xfrm>
            <a:off x="930592" y="4482170"/>
            <a:ext cx="432048"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l</a:t>
            </a:r>
            <a:endParaRPr lang="en-US" sz="2000" dirty="0">
              <a:solidFill>
                <a:schemeClr val="tx1"/>
              </a:solidFill>
              <a:latin typeface="+mj-lt"/>
            </a:endParaRPr>
          </a:p>
        </p:txBody>
      </p:sp>
      <p:cxnSp>
        <p:nvCxnSpPr>
          <p:cNvPr id="115" name="Straight Arrow Connector 338"/>
          <p:cNvCxnSpPr/>
          <p:nvPr/>
        </p:nvCxnSpPr>
        <p:spPr bwMode="auto">
          <a:xfrm flipV="1">
            <a:off x="1187624" y="2948888"/>
            <a:ext cx="648072"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6" name="Straight Arrow Connector 339"/>
          <p:cNvCxnSpPr/>
          <p:nvPr/>
        </p:nvCxnSpPr>
        <p:spPr bwMode="auto">
          <a:xfrm>
            <a:off x="1187624" y="3236920"/>
            <a:ext cx="648072"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7" name="Straight Arrow Connector 343"/>
          <p:cNvCxnSpPr/>
          <p:nvPr/>
        </p:nvCxnSpPr>
        <p:spPr bwMode="auto">
          <a:xfrm>
            <a:off x="1187624" y="3236920"/>
            <a:ext cx="648072"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8" name="Straight Arrow Connector 350"/>
          <p:cNvCxnSpPr/>
          <p:nvPr/>
        </p:nvCxnSpPr>
        <p:spPr bwMode="auto">
          <a:xfrm flipH="1" flipV="1">
            <a:off x="7236296" y="2705156"/>
            <a:ext cx="648072"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9" name="Straight Arrow Connector 351"/>
          <p:cNvCxnSpPr/>
          <p:nvPr/>
        </p:nvCxnSpPr>
        <p:spPr bwMode="auto">
          <a:xfrm flipH="1">
            <a:off x="7236296" y="2993188"/>
            <a:ext cx="648072"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0" name="Straight Arrow Connector 352"/>
          <p:cNvCxnSpPr/>
          <p:nvPr/>
        </p:nvCxnSpPr>
        <p:spPr bwMode="auto">
          <a:xfrm flipH="1">
            <a:off x="7236296" y="2993188"/>
            <a:ext cx="648072"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1" name="Rounded Rectangle 367"/>
          <p:cNvSpPr/>
          <p:nvPr/>
        </p:nvSpPr>
        <p:spPr bwMode="auto">
          <a:xfrm>
            <a:off x="4355976" y="1048972"/>
            <a:ext cx="864096" cy="3456384"/>
          </a:xfrm>
          <a:prstGeom prst="round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cxnSp>
        <p:nvCxnSpPr>
          <p:cNvPr id="122" name="Shape 364"/>
          <p:cNvCxnSpPr>
            <a:stCxn id="71" idx="3"/>
            <a:endCxn id="32" idx="0"/>
          </p:cNvCxnSpPr>
          <p:nvPr/>
        </p:nvCxnSpPr>
        <p:spPr bwMode="auto">
          <a:xfrm>
            <a:off x="3635896" y="2361085"/>
            <a:ext cx="489858" cy="3080375"/>
          </a:xfrm>
          <a:prstGeom prst="curvedConnector2">
            <a:avLst/>
          </a:prstGeom>
          <a:solidFill>
            <a:schemeClr val="accent1"/>
          </a:solidFill>
          <a:ln w="19050" cap="flat" cmpd="sng" algn="ctr">
            <a:solidFill>
              <a:schemeClr val="tx1"/>
            </a:solidFill>
            <a:prstDash val="solid"/>
            <a:round/>
            <a:headEnd type="none" w="med" len="med"/>
            <a:tailEnd type="arrow"/>
          </a:ln>
          <a:effectLst/>
        </p:spPr>
      </p:cxnSp>
      <p:sp>
        <p:nvSpPr>
          <p:cNvPr id="123" name="TextBox 377"/>
          <p:cNvSpPr txBox="1"/>
          <p:nvPr/>
        </p:nvSpPr>
        <p:spPr bwMode="auto">
          <a:xfrm rot="4660802">
            <a:off x="3334866" y="2859531"/>
            <a:ext cx="1505766" cy="400110"/>
          </a:xfrm>
          <a:prstGeom prst="rect">
            <a:avLst/>
          </a:prstGeom>
          <a:noFill/>
          <a:ln w="9525">
            <a:noFill/>
            <a:miter lim="800000"/>
            <a:headEnd/>
            <a:tailEnd/>
          </a:ln>
        </p:spPr>
        <p:txBody>
          <a:bodyPr wrap="none" rtlCol="0">
            <a:spAutoFit/>
          </a:bodyPr>
          <a:lstStyle/>
          <a:p>
            <a:pPr eaLnBrk="0" hangingPunct="0"/>
            <a:r>
              <a:rPr lang="de-DE" sz="2000" dirty="0" smtClean="0">
                <a:solidFill>
                  <a:schemeClr val="tx1"/>
                </a:solidFill>
                <a:latin typeface="+mj-lt"/>
              </a:rPr>
              <a:t>(1) </a:t>
            </a:r>
            <a:r>
              <a:rPr lang="de-DE" sz="2000" dirty="0" err="1" smtClean="0">
                <a:solidFill>
                  <a:schemeClr val="tx1"/>
                </a:solidFill>
                <a:latin typeface="+mj-lt"/>
              </a:rPr>
              <a:t>accept</a:t>
            </a:r>
            <a:endParaRPr lang="en-US" sz="2000" dirty="0">
              <a:solidFill>
                <a:schemeClr val="tx1"/>
              </a:solidFill>
              <a:latin typeface="+mj-lt"/>
            </a:endParaRPr>
          </a:p>
        </p:txBody>
      </p:sp>
      <p:sp>
        <p:nvSpPr>
          <p:cNvPr id="124" name="TextBox 381"/>
          <p:cNvSpPr txBox="1"/>
          <p:nvPr/>
        </p:nvSpPr>
        <p:spPr bwMode="auto">
          <a:xfrm>
            <a:off x="4311510" y="1844824"/>
            <a:ext cx="1560619" cy="400110"/>
          </a:xfrm>
          <a:prstGeom prst="rect">
            <a:avLst/>
          </a:prstGeom>
          <a:noFill/>
          <a:ln w="9525">
            <a:noFill/>
            <a:miter lim="800000"/>
            <a:headEnd/>
            <a:tailEnd/>
          </a:ln>
        </p:spPr>
        <p:txBody>
          <a:bodyPr wrap="none" rtlCol="0">
            <a:spAutoFit/>
          </a:bodyPr>
          <a:lstStyle/>
          <a:p>
            <a:pPr eaLnBrk="0" hangingPunct="0"/>
            <a:r>
              <a:rPr lang="de-DE" sz="2000" dirty="0" smtClean="0">
                <a:solidFill>
                  <a:schemeClr val="tx1"/>
                </a:solidFill>
                <a:latin typeface="+mj-lt"/>
              </a:rPr>
              <a:t>(3) update</a:t>
            </a:r>
            <a:endParaRPr lang="en-US" sz="2000" dirty="0">
              <a:solidFill>
                <a:schemeClr val="tx1"/>
              </a:solidFill>
              <a:latin typeface="+mj-lt"/>
            </a:endParaRPr>
          </a:p>
        </p:txBody>
      </p:sp>
      <p:sp>
        <p:nvSpPr>
          <p:cNvPr id="125" name="TextBox 382"/>
          <p:cNvSpPr txBox="1"/>
          <p:nvPr/>
        </p:nvSpPr>
        <p:spPr bwMode="auto">
          <a:xfrm>
            <a:off x="-10017" y="1257690"/>
            <a:ext cx="1802321" cy="400110"/>
          </a:xfrm>
          <a:prstGeom prst="rect">
            <a:avLst/>
          </a:prstGeom>
          <a:noFill/>
          <a:ln w="9525">
            <a:noFill/>
            <a:miter lim="800000"/>
            <a:headEnd/>
            <a:tailEnd/>
          </a:ln>
        </p:spPr>
        <p:txBody>
          <a:bodyPr wrap="none" rtlCol="0">
            <a:spAutoFit/>
          </a:bodyPr>
          <a:lstStyle/>
          <a:p>
            <a:pPr eaLnBrk="0" hangingPunct="0"/>
            <a:r>
              <a:rPr lang="de-DE" sz="2000" dirty="0" err="1" smtClean="0">
                <a:solidFill>
                  <a:schemeClr val="tx1"/>
                </a:solidFill>
                <a:latin typeface="+mj-lt"/>
              </a:rPr>
              <a:t>Entity</a:t>
            </a:r>
            <a:r>
              <a:rPr lang="de-DE" sz="2000" dirty="0" smtClean="0">
                <a:solidFill>
                  <a:schemeClr val="tx1"/>
                </a:solidFill>
                <a:latin typeface="+mj-lt"/>
              </a:rPr>
              <a:t> Graph</a:t>
            </a:r>
            <a:endParaRPr lang="en-US" sz="2000" dirty="0">
              <a:solidFill>
                <a:schemeClr val="tx1"/>
              </a:solidFill>
              <a:latin typeface="+mj-lt"/>
            </a:endParaRPr>
          </a:p>
        </p:txBody>
      </p:sp>
      <p:cxnSp>
        <p:nvCxnSpPr>
          <p:cNvPr id="126" name="Shape 384"/>
          <p:cNvCxnSpPr>
            <a:stCxn id="32" idx="1"/>
            <a:endCxn id="31" idx="2"/>
          </p:cNvCxnSpPr>
          <p:nvPr/>
        </p:nvCxnSpPr>
        <p:spPr bwMode="auto">
          <a:xfrm rot="10800000">
            <a:off x="2879812" y="4505357"/>
            <a:ext cx="612068" cy="1518503"/>
          </a:xfrm>
          <a:prstGeom prst="curvedConnector2">
            <a:avLst/>
          </a:prstGeom>
          <a:solidFill>
            <a:schemeClr val="accent1"/>
          </a:solidFill>
          <a:ln w="9525" cap="flat" cmpd="sng" algn="ctr">
            <a:solidFill>
              <a:schemeClr val="tx1"/>
            </a:solidFill>
            <a:prstDash val="solid"/>
            <a:round/>
            <a:headEnd type="none" w="med" len="med"/>
            <a:tailEnd type="arrow"/>
          </a:ln>
          <a:effectLst/>
        </p:spPr>
      </p:cxnSp>
      <p:cxnSp>
        <p:nvCxnSpPr>
          <p:cNvPr id="127" name="Shape 385"/>
          <p:cNvCxnSpPr>
            <a:stCxn id="32" idx="3"/>
          </p:cNvCxnSpPr>
          <p:nvPr/>
        </p:nvCxnSpPr>
        <p:spPr bwMode="auto">
          <a:xfrm flipV="1">
            <a:off x="4759627" y="4505357"/>
            <a:ext cx="1108517" cy="1518502"/>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128" name="TextBox 388"/>
          <p:cNvSpPr txBox="1"/>
          <p:nvPr/>
        </p:nvSpPr>
        <p:spPr bwMode="auto">
          <a:xfrm>
            <a:off x="2483768" y="4505356"/>
            <a:ext cx="461665" cy="720080"/>
          </a:xfrm>
          <a:prstGeom prst="rect">
            <a:avLst/>
          </a:prstGeom>
          <a:noFill/>
          <a:ln w="9525">
            <a:noFill/>
            <a:miter lim="800000"/>
            <a:headEnd/>
            <a:tailEnd/>
          </a:ln>
        </p:spPr>
        <p:txBody>
          <a:bodyPr vert="vert270" wrap="square" rtlCol="0">
            <a:spAutoFit/>
          </a:bodyPr>
          <a:lstStyle/>
          <a:p>
            <a:pPr eaLnBrk="0" hangingPunct="0"/>
            <a:r>
              <a:rPr lang="de-DE" sz="1800" dirty="0" err="1" smtClean="0">
                <a:solidFill>
                  <a:schemeClr val="tx1"/>
                </a:solidFill>
                <a:latin typeface="+mj-lt"/>
              </a:rPr>
              <a:t>read</a:t>
            </a:r>
            <a:endParaRPr lang="en-US" sz="1800" dirty="0">
              <a:solidFill>
                <a:schemeClr val="tx1"/>
              </a:solidFill>
              <a:latin typeface="+mj-lt"/>
            </a:endParaRPr>
          </a:p>
        </p:txBody>
      </p:sp>
      <p:sp>
        <p:nvSpPr>
          <p:cNvPr id="129" name="TextBox 389"/>
          <p:cNvSpPr txBox="1"/>
          <p:nvPr/>
        </p:nvSpPr>
        <p:spPr bwMode="auto">
          <a:xfrm>
            <a:off x="5406479" y="4433348"/>
            <a:ext cx="461665" cy="720080"/>
          </a:xfrm>
          <a:prstGeom prst="rect">
            <a:avLst/>
          </a:prstGeom>
          <a:noFill/>
          <a:ln w="9525">
            <a:noFill/>
            <a:miter lim="800000"/>
            <a:headEnd/>
            <a:tailEnd/>
          </a:ln>
        </p:spPr>
        <p:txBody>
          <a:bodyPr vert="vert270" wrap="square" rtlCol="0">
            <a:spAutoFit/>
          </a:bodyPr>
          <a:lstStyle/>
          <a:p>
            <a:pPr eaLnBrk="0" hangingPunct="0"/>
            <a:r>
              <a:rPr lang="de-DE" sz="1800" dirty="0" err="1" smtClean="0">
                <a:solidFill>
                  <a:schemeClr val="tx1"/>
                </a:solidFill>
                <a:latin typeface="+mj-lt"/>
              </a:rPr>
              <a:t>read</a:t>
            </a:r>
            <a:endParaRPr lang="en-US" sz="1800" dirty="0">
              <a:solidFill>
                <a:schemeClr val="tx1"/>
              </a:solidFill>
              <a:latin typeface="+mj-lt"/>
            </a:endParaRPr>
          </a:p>
        </p:txBody>
      </p:sp>
      <p:sp>
        <p:nvSpPr>
          <p:cNvPr id="130" name="TextBox 421"/>
          <p:cNvSpPr txBox="1"/>
          <p:nvPr/>
        </p:nvSpPr>
        <p:spPr bwMode="auto">
          <a:xfrm>
            <a:off x="2260667" y="1152918"/>
            <a:ext cx="1280594" cy="400110"/>
          </a:xfrm>
          <a:prstGeom prst="rect">
            <a:avLst/>
          </a:prstGeom>
          <a:noFill/>
          <a:ln w="9525">
            <a:noFill/>
            <a:miter lim="800000"/>
            <a:headEnd/>
            <a:tailEnd/>
          </a:ln>
        </p:spPr>
        <p:txBody>
          <a:bodyPr wrap="none" rtlCol="0">
            <a:spAutoFit/>
          </a:bodyPr>
          <a:lstStyle/>
          <a:p>
            <a:pPr eaLnBrk="0" hangingPunct="0"/>
            <a:r>
              <a:rPr lang="de-DE" sz="2000" dirty="0" smtClean="0">
                <a:solidFill>
                  <a:schemeClr val="tx1"/>
                </a:solidFill>
                <a:latin typeface="+mj-lt"/>
              </a:rPr>
              <a:t>Q-</a:t>
            </a:r>
            <a:r>
              <a:rPr lang="de-DE" sz="2000" dirty="0" err="1" smtClean="0">
                <a:solidFill>
                  <a:schemeClr val="tx1"/>
                </a:solidFill>
                <a:latin typeface="+mj-lt"/>
              </a:rPr>
              <a:t>part</a:t>
            </a:r>
            <a:r>
              <a:rPr lang="de-DE" sz="2000" dirty="0" smtClean="0">
                <a:solidFill>
                  <a:schemeClr val="tx1"/>
                </a:solidFill>
                <a:latin typeface="+mj-lt"/>
              </a:rPr>
              <a:t> 1</a:t>
            </a:r>
            <a:endParaRPr lang="en-US" sz="2000" dirty="0">
              <a:solidFill>
                <a:schemeClr val="tx1"/>
              </a:solidFill>
              <a:latin typeface="+mj-lt"/>
            </a:endParaRPr>
          </a:p>
        </p:txBody>
      </p:sp>
      <p:sp>
        <p:nvSpPr>
          <p:cNvPr id="131" name="Rectangle 422"/>
          <p:cNvSpPr/>
          <p:nvPr/>
        </p:nvSpPr>
        <p:spPr bwMode="auto">
          <a:xfrm>
            <a:off x="5868144" y="1553028"/>
            <a:ext cx="1008112" cy="1008112"/>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132" name="TextBox 423"/>
          <p:cNvSpPr txBox="1"/>
          <p:nvPr/>
        </p:nvSpPr>
        <p:spPr bwMode="auto">
          <a:xfrm>
            <a:off x="5897114" y="1540149"/>
            <a:ext cx="1152128" cy="400110"/>
          </a:xfrm>
          <a:prstGeom prst="rect">
            <a:avLst/>
          </a:prstGeom>
          <a:noFill/>
          <a:ln w="9525">
            <a:noFill/>
            <a:miter lim="800000"/>
            <a:headEnd/>
            <a:tailEnd/>
          </a:ln>
        </p:spPr>
        <p:txBody>
          <a:bodyPr wrap="square" rtlCol="0">
            <a:spAutoFit/>
          </a:bodyPr>
          <a:lstStyle/>
          <a:p>
            <a:pPr eaLnBrk="0" hangingPunct="0"/>
            <a:r>
              <a:rPr lang="de-DE" sz="2000" dirty="0" err="1" smtClean="0">
                <a:solidFill>
                  <a:schemeClr val="tx1"/>
                </a:solidFill>
                <a:latin typeface="+mj-lt"/>
              </a:rPr>
              <a:t>e</a:t>
            </a:r>
            <a:r>
              <a:rPr lang="de-DE" sz="2000" baseline="-25000" dirty="0" err="1" smtClean="0">
                <a:solidFill>
                  <a:schemeClr val="tx1"/>
                </a:solidFill>
                <a:latin typeface="+mj-lt"/>
              </a:rPr>
              <a:t>k</a:t>
            </a:r>
            <a:r>
              <a:rPr lang="de-DE" sz="2000" dirty="0">
                <a:solidFill>
                  <a:schemeClr val="tx1"/>
                </a:solidFill>
                <a:latin typeface="+mj-lt"/>
              </a:rPr>
              <a:t>  </a:t>
            </a:r>
            <a:r>
              <a:rPr lang="de-DE" sz="2000" dirty="0" err="1" smtClean="0">
                <a:solidFill>
                  <a:schemeClr val="tx1"/>
                </a:solidFill>
                <a:latin typeface="+mj-lt"/>
              </a:rPr>
              <a:t>e</a:t>
            </a:r>
            <a:r>
              <a:rPr lang="de-DE" sz="2000" baseline="-25000" dirty="0" err="1" smtClean="0">
                <a:solidFill>
                  <a:schemeClr val="tx1"/>
                </a:solidFill>
                <a:latin typeface="+mj-lt"/>
              </a:rPr>
              <a:t>l</a:t>
            </a:r>
            <a:r>
              <a:rPr lang="de-DE" sz="2000" dirty="0" smtClean="0">
                <a:solidFill>
                  <a:schemeClr val="tx1"/>
                </a:solidFill>
                <a:latin typeface="+mj-lt"/>
              </a:rPr>
              <a:t>  y</a:t>
            </a:r>
            <a:endParaRPr lang="en-US" sz="2000" dirty="0">
              <a:solidFill>
                <a:schemeClr val="tx1"/>
              </a:solidFill>
              <a:latin typeface="+mj-lt"/>
            </a:endParaRPr>
          </a:p>
        </p:txBody>
      </p:sp>
      <p:sp>
        <p:nvSpPr>
          <p:cNvPr id="133" name="TextBox 424"/>
          <p:cNvSpPr txBox="1"/>
          <p:nvPr/>
        </p:nvSpPr>
        <p:spPr bwMode="auto">
          <a:xfrm>
            <a:off x="5940152" y="1841060"/>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134" name="TextBox 425"/>
          <p:cNvSpPr txBox="1"/>
          <p:nvPr/>
        </p:nvSpPr>
        <p:spPr bwMode="auto">
          <a:xfrm>
            <a:off x="5940152" y="2161030"/>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sp>
        <p:nvSpPr>
          <p:cNvPr id="135" name="TextBox 426"/>
          <p:cNvSpPr txBox="1"/>
          <p:nvPr/>
        </p:nvSpPr>
        <p:spPr bwMode="auto">
          <a:xfrm>
            <a:off x="5717426" y="1152918"/>
            <a:ext cx="1279843" cy="400110"/>
          </a:xfrm>
          <a:prstGeom prst="rect">
            <a:avLst/>
          </a:prstGeom>
          <a:noFill/>
          <a:ln w="9525">
            <a:noFill/>
            <a:miter lim="800000"/>
            <a:headEnd/>
            <a:tailEnd/>
          </a:ln>
        </p:spPr>
        <p:txBody>
          <a:bodyPr wrap="none" rtlCol="0">
            <a:spAutoFit/>
          </a:bodyPr>
          <a:lstStyle/>
          <a:p>
            <a:pPr eaLnBrk="0" hangingPunct="0"/>
            <a:r>
              <a:rPr lang="de-DE" sz="2000" dirty="0" smtClean="0">
                <a:solidFill>
                  <a:schemeClr val="tx1"/>
                </a:solidFill>
                <a:latin typeface="+mj-lt"/>
              </a:rPr>
              <a:t>Q-</a:t>
            </a:r>
            <a:r>
              <a:rPr lang="de-DE" sz="2000" dirty="0" err="1" smtClean="0">
                <a:solidFill>
                  <a:schemeClr val="tx1"/>
                </a:solidFill>
                <a:latin typeface="+mj-lt"/>
              </a:rPr>
              <a:t>part</a:t>
            </a:r>
            <a:r>
              <a:rPr lang="de-DE" sz="2000" dirty="0" smtClean="0">
                <a:solidFill>
                  <a:schemeClr val="tx1"/>
                </a:solidFill>
                <a:latin typeface="+mj-lt"/>
              </a:rPr>
              <a:t> n</a:t>
            </a:r>
            <a:endParaRPr lang="en-US" sz="2000" dirty="0">
              <a:solidFill>
                <a:schemeClr val="tx1"/>
              </a:solidFill>
              <a:latin typeface="+mj-lt"/>
            </a:endParaRPr>
          </a:p>
        </p:txBody>
      </p:sp>
      <p:sp>
        <p:nvSpPr>
          <p:cNvPr id="137" name="TextBox 378"/>
          <p:cNvSpPr txBox="1"/>
          <p:nvPr/>
        </p:nvSpPr>
        <p:spPr bwMode="auto">
          <a:xfrm>
            <a:off x="3577456" y="1264996"/>
            <a:ext cx="1642616"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(2) </a:t>
            </a:r>
            <a:r>
              <a:rPr lang="de-DE" sz="2000" dirty="0" err="1" smtClean="0">
                <a:solidFill>
                  <a:schemeClr val="tx1"/>
                </a:solidFill>
                <a:latin typeface="+mj-lt"/>
              </a:rPr>
              <a:t>notify</a:t>
            </a:r>
            <a:r>
              <a:rPr lang="de-DE" sz="2000" dirty="0" smtClean="0">
                <a:solidFill>
                  <a:schemeClr val="tx1"/>
                </a:solidFill>
                <a:latin typeface="+mj-lt"/>
              </a:rPr>
              <a:t>*</a:t>
            </a:r>
            <a:endParaRPr lang="en-US" sz="2000" dirty="0">
              <a:solidFill>
                <a:schemeClr val="tx1"/>
              </a:solidFill>
              <a:latin typeface="+mj-lt"/>
            </a:endParaRPr>
          </a:p>
        </p:txBody>
      </p:sp>
      <p:sp>
        <p:nvSpPr>
          <p:cNvPr id="138" name="Rectangle 117"/>
          <p:cNvSpPr/>
          <p:nvPr/>
        </p:nvSpPr>
        <p:spPr bwMode="auto">
          <a:xfrm>
            <a:off x="6876256" y="5441460"/>
            <a:ext cx="1008112" cy="1113486"/>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u="none" strike="noStrike" cap="none" normalizeH="0" baseline="0" smtClean="0">
              <a:ln>
                <a:noFill/>
              </a:ln>
              <a:solidFill>
                <a:schemeClr val="tx1"/>
              </a:solidFill>
              <a:effectLst/>
              <a:latin typeface="+mj-lt"/>
            </a:endParaRPr>
          </a:p>
        </p:txBody>
      </p:sp>
      <p:sp>
        <p:nvSpPr>
          <p:cNvPr id="139" name="TextBox 125"/>
          <p:cNvSpPr txBox="1"/>
          <p:nvPr/>
        </p:nvSpPr>
        <p:spPr bwMode="auto">
          <a:xfrm>
            <a:off x="6876256" y="5473398"/>
            <a:ext cx="1152128" cy="400110"/>
          </a:xfrm>
          <a:prstGeom prst="rect">
            <a:avLst/>
          </a:prstGeom>
          <a:noFill/>
          <a:ln w="9525">
            <a:noFill/>
            <a:miter lim="800000"/>
            <a:headEnd/>
            <a:tailEnd/>
          </a:ln>
        </p:spPr>
        <p:txBody>
          <a:bodyPr wrap="square" rtlCol="0">
            <a:spAutoFit/>
          </a:bodyPr>
          <a:lstStyle/>
          <a:p>
            <a:pPr eaLnBrk="0" hangingPunct="0"/>
            <a:r>
              <a:rPr lang="de-DE" sz="2000" dirty="0">
                <a:solidFill>
                  <a:schemeClr val="tx1"/>
                </a:solidFill>
                <a:latin typeface="+mj-lt"/>
              </a:rPr>
              <a:t>e</a:t>
            </a:r>
            <a:r>
              <a:rPr lang="de-DE" sz="2000" baseline="-25000" dirty="0">
                <a:solidFill>
                  <a:schemeClr val="tx1"/>
                </a:solidFill>
                <a:latin typeface="+mj-lt"/>
              </a:rPr>
              <a:t>i</a:t>
            </a:r>
            <a:r>
              <a:rPr lang="de-DE" sz="2000" dirty="0">
                <a:solidFill>
                  <a:schemeClr val="tx1"/>
                </a:solidFill>
                <a:latin typeface="+mj-lt"/>
              </a:rPr>
              <a:t> </a:t>
            </a:r>
            <a:r>
              <a:rPr lang="de-DE" sz="2000" dirty="0" err="1" smtClean="0">
                <a:solidFill>
                  <a:schemeClr val="tx1"/>
                </a:solidFill>
                <a:latin typeface="+mj-lt"/>
              </a:rPr>
              <a:t>e</a:t>
            </a:r>
            <a:r>
              <a:rPr lang="de-DE" sz="2000" baseline="-25000" dirty="0" err="1" smtClean="0">
                <a:solidFill>
                  <a:schemeClr val="tx1"/>
                </a:solidFill>
                <a:latin typeface="+mj-lt"/>
              </a:rPr>
              <a:t>j</a:t>
            </a:r>
            <a:r>
              <a:rPr lang="de-DE" sz="2000" dirty="0" smtClean="0">
                <a:solidFill>
                  <a:schemeClr val="tx1"/>
                </a:solidFill>
                <a:latin typeface="+mj-lt"/>
              </a:rPr>
              <a:t> </a:t>
            </a:r>
            <a:r>
              <a:rPr lang="de-DE" sz="2000" dirty="0" err="1" smtClean="0">
                <a:solidFill>
                  <a:schemeClr val="tx1"/>
                </a:solidFill>
                <a:latin typeface="+mj-lt"/>
              </a:rPr>
              <a:t>y</a:t>
            </a:r>
            <a:r>
              <a:rPr lang="de-DE" sz="2000" dirty="0" smtClean="0">
                <a:solidFill>
                  <a:schemeClr val="tx1"/>
                </a:solidFill>
                <a:latin typeface="+mj-lt"/>
              </a:rPr>
              <a:t>‘</a:t>
            </a:r>
            <a:endParaRPr lang="en-US" sz="2000" dirty="0">
              <a:solidFill>
                <a:schemeClr val="tx1"/>
              </a:solidFill>
              <a:latin typeface="+mj-lt"/>
            </a:endParaRPr>
          </a:p>
        </p:txBody>
      </p:sp>
      <p:sp>
        <p:nvSpPr>
          <p:cNvPr id="140" name="TextBox 126"/>
          <p:cNvSpPr txBox="1"/>
          <p:nvPr/>
        </p:nvSpPr>
        <p:spPr bwMode="auto">
          <a:xfrm>
            <a:off x="6876256" y="5905446"/>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e</a:t>
            </a:r>
            <a:r>
              <a:rPr lang="de-DE" sz="2000" baseline="-25000" dirty="0" smtClean="0">
                <a:solidFill>
                  <a:schemeClr val="tx1"/>
                </a:solidFill>
                <a:latin typeface="+mj-lt"/>
              </a:rPr>
              <a:t>i</a:t>
            </a:r>
            <a:r>
              <a:rPr lang="de-DE" sz="2000" dirty="0">
                <a:solidFill>
                  <a:schemeClr val="tx1"/>
                </a:solidFill>
                <a:latin typeface="+mj-lt"/>
              </a:rPr>
              <a:t> </a:t>
            </a:r>
            <a:r>
              <a:rPr lang="de-DE" sz="2000" dirty="0" err="1" smtClean="0">
                <a:solidFill>
                  <a:schemeClr val="tx1"/>
                </a:solidFill>
                <a:latin typeface="+mj-lt"/>
              </a:rPr>
              <a:t>e</a:t>
            </a:r>
            <a:r>
              <a:rPr lang="de-DE" sz="2000" baseline="-25000" dirty="0" err="1" smtClean="0">
                <a:solidFill>
                  <a:schemeClr val="tx1"/>
                </a:solidFill>
                <a:latin typeface="+mj-lt"/>
              </a:rPr>
              <a:t>k</a:t>
            </a:r>
            <a:r>
              <a:rPr lang="de-DE" sz="2000" dirty="0" smtClean="0">
                <a:solidFill>
                  <a:schemeClr val="tx1"/>
                </a:solidFill>
                <a:latin typeface="+mj-lt"/>
              </a:rPr>
              <a:t> </a:t>
            </a:r>
            <a:r>
              <a:rPr lang="de-DE" sz="2000" dirty="0" err="1" smtClean="0">
                <a:solidFill>
                  <a:schemeClr val="tx1"/>
                </a:solidFill>
                <a:latin typeface="+mj-lt"/>
              </a:rPr>
              <a:t>y</a:t>
            </a:r>
            <a:r>
              <a:rPr lang="de-DE" sz="2000" dirty="0" smtClean="0">
                <a:solidFill>
                  <a:schemeClr val="tx1"/>
                </a:solidFill>
                <a:latin typeface="+mj-lt"/>
              </a:rPr>
              <a:t>‘</a:t>
            </a:r>
            <a:endParaRPr lang="en-US" sz="2000" dirty="0">
              <a:solidFill>
                <a:schemeClr val="tx1"/>
              </a:solidFill>
              <a:latin typeface="+mj-lt"/>
            </a:endParaRPr>
          </a:p>
        </p:txBody>
      </p:sp>
      <p:sp>
        <p:nvSpPr>
          <p:cNvPr id="141" name="TextBox 130"/>
          <p:cNvSpPr txBox="1"/>
          <p:nvPr/>
        </p:nvSpPr>
        <p:spPr bwMode="auto">
          <a:xfrm>
            <a:off x="6876256" y="6188518"/>
            <a:ext cx="1152128" cy="400110"/>
          </a:xfrm>
          <a:prstGeom prst="rect">
            <a:avLst/>
          </a:prstGeom>
          <a:noFill/>
          <a:ln w="9525">
            <a:noFill/>
            <a:miter lim="800000"/>
            <a:headEnd/>
            <a:tailEnd/>
          </a:ln>
        </p:spPr>
        <p:txBody>
          <a:bodyPr wrap="square" rtlCol="0">
            <a:spAutoFit/>
          </a:bodyPr>
          <a:lstStyle/>
          <a:p>
            <a:pPr eaLnBrk="0" hangingPunct="0"/>
            <a:r>
              <a:rPr lang="de-DE" sz="2000" dirty="0" smtClean="0">
                <a:solidFill>
                  <a:schemeClr val="tx1"/>
                </a:solidFill>
                <a:latin typeface="+mj-lt"/>
              </a:rPr>
              <a:t>…</a:t>
            </a:r>
            <a:endParaRPr lang="en-US" sz="2000" dirty="0">
              <a:solidFill>
                <a:schemeClr val="tx1"/>
              </a:solidFill>
              <a:latin typeface="+mj-lt"/>
            </a:endParaRPr>
          </a:p>
        </p:txBody>
      </p:sp>
      <p:cxnSp>
        <p:nvCxnSpPr>
          <p:cNvPr id="142" name="Straight Connector 251"/>
          <p:cNvCxnSpPr/>
          <p:nvPr/>
        </p:nvCxnSpPr>
        <p:spPr bwMode="auto">
          <a:xfrm flipH="1" flipV="1">
            <a:off x="6876256" y="5441460"/>
            <a:ext cx="13015" cy="1177624"/>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43" name="Straight Connector 252"/>
          <p:cNvCxnSpPr/>
          <p:nvPr/>
        </p:nvCxnSpPr>
        <p:spPr bwMode="auto">
          <a:xfrm flipH="1" flipV="1">
            <a:off x="7884368" y="5441460"/>
            <a:ext cx="5579" cy="1151969"/>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44" name="Straight Connector 253"/>
          <p:cNvCxnSpPr/>
          <p:nvPr/>
        </p:nvCxnSpPr>
        <p:spPr bwMode="auto">
          <a:xfrm flipH="1">
            <a:off x="6876256" y="5441460"/>
            <a:ext cx="1008112"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145" name="TextBox 255"/>
          <p:cNvSpPr txBox="1"/>
          <p:nvPr/>
        </p:nvSpPr>
        <p:spPr bwMode="auto">
          <a:xfrm>
            <a:off x="6753552" y="4793388"/>
            <a:ext cx="1233506" cy="707886"/>
          </a:xfrm>
          <a:prstGeom prst="rect">
            <a:avLst/>
          </a:prstGeom>
          <a:noFill/>
          <a:ln w="9525">
            <a:noFill/>
            <a:miter lim="800000"/>
            <a:headEnd/>
            <a:tailEnd/>
          </a:ln>
        </p:spPr>
        <p:txBody>
          <a:bodyPr wrap="none" rtlCol="0">
            <a:spAutoFit/>
          </a:bodyPr>
          <a:lstStyle/>
          <a:p>
            <a:pPr eaLnBrk="0" hangingPunct="0"/>
            <a:r>
              <a:rPr lang="de-DE" sz="2000" dirty="0" smtClean="0">
                <a:solidFill>
                  <a:schemeClr val="tx1"/>
                </a:solidFill>
                <a:latin typeface="+mj-lt"/>
              </a:rPr>
              <a:t>Queue</a:t>
            </a:r>
          </a:p>
          <a:p>
            <a:pPr eaLnBrk="0" hangingPunct="0"/>
            <a:r>
              <a:rPr lang="de-DE" sz="2000" dirty="0" smtClean="0">
                <a:solidFill>
                  <a:schemeClr val="tx1"/>
                </a:solidFill>
                <a:latin typeface="+mj-lt"/>
              </a:rPr>
              <a:t>Updates</a:t>
            </a:r>
            <a:endParaRPr lang="en-US" sz="2000" dirty="0">
              <a:solidFill>
                <a:schemeClr val="tx1"/>
              </a:solidFill>
              <a:latin typeface="+mj-lt"/>
            </a:endParaRPr>
          </a:p>
        </p:txBody>
      </p:sp>
      <p:cxnSp>
        <p:nvCxnSpPr>
          <p:cNvPr id="146" name="Shape 364"/>
          <p:cNvCxnSpPr>
            <a:endCxn id="138" idx="1"/>
          </p:cNvCxnSpPr>
          <p:nvPr/>
        </p:nvCxnSpPr>
        <p:spPr bwMode="auto">
          <a:xfrm rot="16200000" flipH="1">
            <a:off x="4617664" y="3739611"/>
            <a:ext cx="2572968" cy="1944215"/>
          </a:xfrm>
          <a:prstGeom prst="curvedConnector2">
            <a:avLst/>
          </a:prstGeom>
          <a:solidFill>
            <a:schemeClr val="accent1"/>
          </a:solidFill>
          <a:ln w="19050" cap="flat" cmpd="sng" algn="ctr">
            <a:solidFill>
              <a:schemeClr val="tx1"/>
            </a:solidFill>
            <a:prstDash val="solid"/>
            <a:round/>
            <a:headEnd type="none" w="med" len="med"/>
            <a:tailEnd type="arrow"/>
          </a:ln>
          <a:effectLst/>
        </p:spPr>
      </p:cxnSp>
      <p:cxnSp>
        <p:nvCxnSpPr>
          <p:cNvPr id="147" name="Gekrümmte Verbindung 146"/>
          <p:cNvCxnSpPr/>
          <p:nvPr/>
        </p:nvCxnSpPr>
        <p:spPr bwMode="auto">
          <a:xfrm rot="5400000">
            <a:off x="4824028" y="2597144"/>
            <a:ext cx="936104" cy="720080"/>
          </a:xfrm>
          <a:prstGeom prst="curvedConnector3">
            <a:avLst>
              <a:gd name="adj1" fmla="val 50000"/>
            </a:avLst>
          </a:prstGeom>
          <a:solidFill>
            <a:schemeClr val="accent1"/>
          </a:solidFill>
          <a:ln w="19050" cap="flat" cmpd="sng" algn="ctr">
            <a:solidFill>
              <a:schemeClr val="tx1"/>
            </a:solidFill>
            <a:prstDash val="solid"/>
            <a:round/>
            <a:headEnd type="none" w="med" len="med"/>
            <a:tailEnd type="none" w="med" len="med"/>
          </a:ln>
          <a:effectLst/>
        </p:spPr>
      </p:cxnSp>
      <p:cxnSp>
        <p:nvCxnSpPr>
          <p:cNvPr id="148" name="Straight Arrow Connector 350"/>
          <p:cNvCxnSpPr/>
          <p:nvPr/>
        </p:nvCxnSpPr>
        <p:spPr bwMode="auto">
          <a:xfrm flipV="1">
            <a:off x="6588224" y="4721380"/>
            <a:ext cx="0" cy="86409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9" name="Straight Arrow Connector 351"/>
          <p:cNvCxnSpPr/>
          <p:nvPr/>
        </p:nvCxnSpPr>
        <p:spPr bwMode="auto">
          <a:xfrm flipH="1" flipV="1">
            <a:off x="6228184" y="5009412"/>
            <a:ext cx="360040" cy="5760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50" name="Straight Arrow Connector 352"/>
          <p:cNvCxnSpPr/>
          <p:nvPr/>
        </p:nvCxnSpPr>
        <p:spPr bwMode="auto">
          <a:xfrm flipH="1" flipV="1">
            <a:off x="6012160" y="5369452"/>
            <a:ext cx="576064" cy="21602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1" name="TextBox 362"/>
          <p:cNvSpPr txBox="1"/>
          <p:nvPr/>
        </p:nvSpPr>
        <p:spPr bwMode="auto">
          <a:xfrm>
            <a:off x="6476146" y="4505356"/>
            <a:ext cx="400110" cy="1074338"/>
          </a:xfrm>
          <a:prstGeom prst="rect">
            <a:avLst/>
          </a:prstGeom>
          <a:noFill/>
          <a:ln w="9525">
            <a:noFill/>
            <a:miter lim="800000"/>
            <a:headEnd/>
            <a:tailEnd/>
          </a:ln>
        </p:spPr>
        <p:txBody>
          <a:bodyPr vert="vert270" wrap="square" rtlCol="0">
            <a:spAutoFit/>
          </a:bodyPr>
          <a:lstStyle/>
          <a:p>
            <a:pPr eaLnBrk="0" hangingPunct="0"/>
            <a:r>
              <a:rPr lang="de-DE" sz="1400" dirty="0" err="1" smtClean="0">
                <a:solidFill>
                  <a:schemeClr val="tx1"/>
                </a:solidFill>
                <a:latin typeface="+mj-lt"/>
              </a:rPr>
              <a:t>distribute</a:t>
            </a:r>
            <a:endParaRPr lang="en-US" sz="1400" dirty="0">
              <a:solidFill>
                <a:schemeClr val="tx1"/>
              </a:solidFill>
              <a:latin typeface="+mj-lt"/>
            </a:endParaRPr>
          </a:p>
        </p:txBody>
      </p:sp>
      <p:cxnSp>
        <p:nvCxnSpPr>
          <p:cNvPr id="152" name="Shape 385"/>
          <p:cNvCxnSpPr>
            <a:stCxn id="32" idx="3"/>
          </p:cNvCxnSpPr>
          <p:nvPr/>
        </p:nvCxnSpPr>
        <p:spPr bwMode="auto">
          <a:xfrm flipH="1" flipV="1">
            <a:off x="4644009" y="4505357"/>
            <a:ext cx="115618" cy="1518502"/>
          </a:xfrm>
          <a:prstGeom prst="curvedConnector4">
            <a:avLst>
              <a:gd name="adj1" fmla="val -197720"/>
              <a:gd name="adj2" fmla="val 69177"/>
            </a:avLst>
          </a:prstGeom>
          <a:solidFill>
            <a:schemeClr val="accent1"/>
          </a:solidFill>
          <a:ln w="9525" cap="flat" cmpd="sng" algn="ctr">
            <a:solidFill>
              <a:schemeClr val="tx1"/>
            </a:solidFill>
            <a:prstDash val="solid"/>
            <a:round/>
            <a:headEnd type="none" w="med" len="med"/>
            <a:tailEnd type="arrow"/>
          </a:ln>
          <a:effectLst/>
        </p:spPr>
      </p:cxnSp>
      <p:cxnSp>
        <p:nvCxnSpPr>
          <p:cNvPr id="153" name="Gerade Verbindung 152"/>
          <p:cNvCxnSpPr/>
          <p:nvPr/>
        </p:nvCxnSpPr>
        <p:spPr bwMode="auto">
          <a:xfrm>
            <a:off x="1331640" y="7241660"/>
            <a:ext cx="687625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4" name="TextBox 377"/>
          <p:cNvSpPr txBox="1"/>
          <p:nvPr/>
        </p:nvSpPr>
        <p:spPr bwMode="auto">
          <a:xfrm rot="4660802">
            <a:off x="4026510" y="3592924"/>
            <a:ext cx="1672253" cy="400110"/>
          </a:xfrm>
          <a:prstGeom prst="rect">
            <a:avLst/>
          </a:prstGeom>
          <a:noFill/>
          <a:ln w="9525">
            <a:noFill/>
            <a:miter lim="800000"/>
            <a:headEnd/>
            <a:tailEnd/>
          </a:ln>
        </p:spPr>
        <p:txBody>
          <a:bodyPr wrap="none" rtlCol="0">
            <a:spAutoFit/>
          </a:bodyPr>
          <a:lstStyle/>
          <a:p>
            <a:pPr eaLnBrk="0" hangingPunct="0"/>
            <a:r>
              <a:rPr lang="de-DE" sz="2000" dirty="0" smtClean="0">
                <a:solidFill>
                  <a:schemeClr val="tx1"/>
                </a:solidFill>
                <a:latin typeface="+mj-lt"/>
              </a:rPr>
              <a:t>(4) </a:t>
            </a:r>
            <a:r>
              <a:rPr lang="de-DE" sz="2000" dirty="0" err="1" smtClean="0">
                <a:solidFill>
                  <a:schemeClr val="tx1"/>
                </a:solidFill>
                <a:latin typeface="+mj-lt"/>
              </a:rPr>
              <a:t>register</a:t>
            </a:r>
            <a:endParaRPr lang="en-US" sz="2000" dirty="0">
              <a:solidFill>
                <a:schemeClr val="tx1"/>
              </a:solidFill>
              <a:latin typeface="+mj-lt"/>
            </a:endParaRPr>
          </a:p>
        </p:txBody>
      </p:sp>
      <p:sp>
        <p:nvSpPr>
          <p:cNvPr id="155" name="TextBox 362"/>
          <p:cNvSpPr txBox="1"/>
          <p:nvPr/>
        </p:nvSpPr>
        <p:spPr bwMode="auto">
          <a:xfrm>
            <a:off x="7380312" y="1697044"/>
            <a:ext cx="400110" cy="1074338"/>
          </a:xfrm>
          <a:prstGeom prst="rect">
            <a:avLst/>
          </a:prstGeom>
          <a:noFill/>
          <a:ln w="9525">
            <a:noFill/>
            <a:miter lim="800000"/>
            <a:headEnd/>
            <a:tailEnd/>
          </a:ln>
        </p:spPr>
        <p:txBody>
          <a:bodyPr vert="vert270" wrap="square" rtlCol="0">
            <a:spAutoFit/>
          </a:bodyPr>
          <a:lstStyle/>
          <a:p>
            <a:pPr eaLnBrk="0" hangingPunct="0"/>
            <a:r>
              <a:rPr lang="de-DE" sz="1400" dirty="0" err="1" smtClean="0">
                <a:solidFill>
                  <a:schemeClr val="tx1"/>
                </a:solidFill>
                <a:latin typeface="+mj-lt"/>
              </a:rPr>
              <a:t>distribute</a:t>
            </a:r>
            <a:endParaRPr lang="en-US" sz="1400" dirty="0">
              <a:solidFill>
                <a:schemeClr val="tx1"/>
              </a:solidFill>
              <a:latin typeface="+mj-lt"/>
            </a:endParaRPr>
          </a:p>
        </p:txBody>
      </p:sp>
      <p:sp>
        <p:nvSpPr>
          <p:cNvPr id="156" name="TextBox 362"/>
          <p:cNvSpPr txBox="1"/>
          <p:nvPr/>
        </p:nvSpPr>
        <p:spPr bwMode="auto">
          <a:xfrm>
            <a:off x="1259632" y="1940776"/>
            <a:ext cx="400110" cy="1074338"/>
          </a:xfrm>
          <a:prstGeom prst="rect">
            <a:avLst/>
          </a:prstGeom>
          <a:noFill/>
          <a:ln w="9525">
            <a:noFill/>
            <a:miter lim="800000"/>
            <a:headEnd/>
            <a:tailEnd/>
          </a:ln>
        </p:spPr>
        <p:txBody>
          <a:bodyPr vert="vert270" wrap="square" rtlCol="0">
            <a:spAutoFit/>
          </a:bodyPr>
          <a:lstStyle/>
          <a:p>
            <a:pPr eaLnBrk="0" hangingPunct="0"/>
            <a:r>
              <a:rPr lang="de-DE" sz="1400" dirty="0" err="1" smtClean="0">
                <a:solidFill>
                  <a:schemeClr val="tx1"/>
                </a:solidFill>
                <a:latin typeface="+mj-lt"/>
              </a:rPr>
              <a:t>distribute</a:t>
            </a:r>
            <a:endParaRPr lang="en-US" sz="1400" dirty="0">
              <a:solidFill>
                <a:schemeClr val="tx1"/>
              </a:solidFill>
              <a:latin typeface="+mj-lt"/>
            </a:endParaRPr>
          </a:p>
        </p:txBody>
      </p:sp>
      <p:sp>
        <p:nvSpPr>
          <p:cNvPr id="157" name="TextBox 421"/>
          <p:cNvSpPr txBox="1"/>
          <p:nvPr/>
        </p:nvSpPr>
        <p:spPr bwMode="auto">
          <a:xfrm>
            <a:off x="2263672" y="2665086"/>
            <a:ext cx="1277588" cy="400110"/>
          </a:xfrm>
          <a:prstGeom prst="rect">
            <a:avLst/>
          </a:prstGeom>
          <a:noFill/>
          <a:ln w="9525">
            <a:noFill/>
            <a:miter lim="800000"/>
            <a:headEnd/>
            <a:tailEnd/>
          </a:ln>
        </p:spPr>
        <p:txBody>
          <a:bodyPr wrap="none" rtlCol="0">
            <a:spAutoFit/>
          </a:bodyPr>
          <a:lstStyle/>
          <a:p>
            <a:pPr eaLnBrk="0" hangingPunct="0"/>
            <a:r>
              <a:rPr lang="de-DE" sz="2000" dirty="0">
                <a:solidFill>
                  <a:schemeClr val="tx1"/>
                </a:solidFill>
                <a:latin typeface="+mj-lt"/>
              </a:rPr>
              <a:t>G</a:t>
            </a:r>
            <a:r>
              <a:rPr lang="de-DE" sz="2000" dirty="0" smtClean="0">
                <a:solidFill>
                  <a:schemeClr val="tx1"/>
                </a:solidFill>
                <a:latin typeface="+mj-lt"/>
              </a:rPr>
              <a:t>-part 1</a:t>
            </a:r>
            <a:endParaRPr lang="en-US" sz="2000" dirty="0">
              <a:solidFill>
                <a:schemeClr val="tx1"/>
              </a:solidFill>
              <a:latin typeface="+mj-lt"/>
            </a:endParaRPr>
          </a:p>
        </p:txBody>
      </p:sp>
      <p:cxnSp>
        <p:nvCxnSpPr>
          <p:cNvPr id="158" name="Gerade Verbindung 157"/>
          <p:cNvCxnSpPr/>
          <p:nvPr/>
        </p:nvCxnSpPr>
        <p:spPr bwMode="auto">
          <a:xfrm>
            <a:off x="1979712" y="2705156"/>
            <a:ext cx="1800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9" name="TextBox 421"/>
          <p:cNvSpPr txBox="1"/>
          <p:nvPr/>
        </p:nvSpPr>
        <p:spPr bwMode="auto">
          <a:xfrm>
            <a:off x="5648424" y="2665086"/>
            <a:ext cx="1276837" cy="400110"/>
          </a:xfrm>
          <a:prstGeom prst="rect">
            <a:avLst/>
          </a:prstGeom>
          <a:noFill/>
          <a:ln w="9525">
            <a:noFill/>
            <a:miter lim="800000"/>
            <a:headEnd/>
            <a:tailEnd/>
          </a:ln>
        </p:spPr>
        <p:txBody>
          <a:bodyPr wrap="none" rtlCol="0">
            <a:spAutoFit/>
          </a:bodyPr>
          <a:lstStyle/>
          <a:p>
            <a:pPr eaLnBrk="0" hangingPunct="0"/>
            <a:r>
              <a:rPr lang="de-DE" sz="2000" dirty="0">
                <a:solidFill>
                  <a:schemeClr val="tx1"/>
                </a:solidFill>
                <a:latin typeface="+mj-lt"/>
              </a:rPr>
              <a:t>G</a:t>
            </a:r>
            <a:r>
              <a:rPr lang="de-DE" sz="2000" dirty="0" smtClean="0">
                <a:solidFill>
                  <a:schemeClr val="tx1"/>
                </a:solidFill>
                <a:latin typeface="+mj-lt"/>
              </a:rPr>
              <a:t>-part </a:t>
            </a:r>
            <a:r>
              <a:rPr lang="de-DE" sz="2000" dirty="0" err="1" smtClean="0">
                <a:solidFill>
                  <a:schemeClr val="tx1"/>
                </a:solidFill>
                <a:latin typeface="+mj-lt"/>
              </a:rPr>
              <a:t>n</a:t>
            </a:r>
            <a:endParaRPr lang="en-US" sz="2000" dirty="0">
              <a:solidFill>
                <a:schemeClr val="tx1"/>
              </a:solidFill>
              <a:latin typeface="+mj-lt"/>
            </a:endParaRPr>
          </a:p>
        </p:txBody>
      </p:sp>
      <p:cxnSp>
        <p:nvCxnSpPr>
          <p:cNvPr id="160" name="Gerade Verbindung 159"/>
          <p:cNvCxnSpPr/>
          <p:nvPr/>
        </p:nvCxnSpPr>
        <p:spPr bwMode="auto">
          <a:xfrm>
            <a:off x="5364088" y="2705156"/>
            <a:ext cx="1800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1" name="Straight Arrow Connector 374"/>
          <p:cNvCxnSpPr/>
          <p:nvPr/>
        </p:nvCxnSpPr>
        <p:spPr bwMode="auto">
          <a:xfrm>
            <a:off x="3635896" y="1625036"/>
            <a:ext cx="1262354"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62" name="Straight Connector 251"/>
          <p:cNvCxnSpPr/>
          <p:nvPr/>
        </p:nvCxnSpPr>
        <p:spPr bwMode="auto">
          <a:xfrm flipV="1">
            <a:off x="6876256" y="1553028"/>
            <a:ext cx="0" cy="108012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63" name="Straight Connector 251"/>
          <p:cNvCxnSpPr/>
          <p:nvPr/>
        </p:nvCxnSpPr>
        <p:spPr bwMode="auto">
          <a:xfrm flipV="1">
            <a:off x="5868144" y="1553028"/>
            <a:ext cx="0" cy="108012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64" name="Straight Connector 251"/>
          <p:cNvCxnSpPr/>
          <p:nvPr/>
        </p:nvCxnSpPr>
        <p:spPr bwMode="auto">
          <a:xfrm flipV="1">
            <a:off x="3419872" y="1553028"/>
            <a:ext cx="0" cy="108012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65" name="Straight Connector 251"/>
          <p:cNvCxnSpPr/>
          <p:nvPr/>
        </p:nvCxnSpPr>
        <p:spPr bwMode="auto">
          <a:xfrm flipV="1">
            <a:off x="2411760" y="1553028"/>
            <a:ext cx="0" cy="108012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66" name="Straight Connector 253"/>
          <p:cNvCxnSpPr/>
          <p:nvPr/>
        </p:nvCxnSpPr>
        <p:spPr bwMode="auto">
          <a:xfrm flipH="1">
            <a:off x="5868144" y="1553028"/>
            <a:ext cx="1008112"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67" name="Straight Connector 253"/>
          <p:cNvCxnSpPr/>
          <p:nvPr/>
        </p:nvCxnSpPr>
        <p:spPr bwMode="auto">
          <a:xfrm flipH="1">
            <a:off x="2411760" y="1553028"/>
            <a:ext cx="1008112"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36" name="Straight Arrow Connector 374"/>
          <p:cNvCxnSpPr/>
          <p:nvPr/>
        </p:nvCxnSpPr>
        <p:spPr bwMode="auto">
          <a:xfrm>
            <a:off x="4494065" y="2201100"/>
            <a:ext cx="1296144"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168" name="Titel 1"/>
          <p:cNvSpPr txBox="1">
            <a:spLocks/>
          </p:cNvSpPr>
          <p:nvPr/>
        </p:nvSpPr>
        <p:spPr>
          <a:xfrm>
            <a:off x="736269" y="0"/>
            <a:ext cx="8084203" cy="820971"/>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mtClean="0"/>
              <a:t>Map/Reduce Assignment Algorithm </a:t>
            </a:r>
            <a:endParaRPr lang="de-DE" dirty="0"/>
          </a:p>
        </p:txBody>
      </p:sp>
      <p:sp>
        <p:nvSpPr>
          <p:cNvPr id="169" name="Fußzeilenplatzhalter 3"/>
          <p:cNvSpPr>
            <a:spLocks noGrp="1"/>
          </p:cNvSpPr>
          <p:nvPr>
            <p:ph type="ftr" sz="quarter" idx="10"/>
          </p:nvPr>
        </p:nvSpPr>
        <p:spPr>
          <a:xfrm>
            <a:off x="2761456" y="6520259"/>
            <a:ext cx="3682752" cy="365125"/>
          </a:xfrm>
        </p:spPr>
        <p:txBody>
          <a:bodyPr/>
          <a:lstStyle/>
          <a:p>
            <a:r>
              <a:rPr lang="pt-BR" dirty="0" smtClean="0"/>
              <a:t>Papadakis &amp; Palpanas, WWW 2018, April 2018</a:t>
            </a:r>
            <a:endParaRPr lang="de-DE" dirty="0"/>
          </a:p>
        </p:txBody>
      </p:sp>
      <p:sp>
        <p:nvSpPr>
          <p:cNvPr id="170" name="Foliennummernplatzhalter 4"/>
          <p:cNvSpPr>
            <a:spLocks noGrp="1"/>
          </p:cNvSpPr>
          <p:nvPr>
            <p:ph type="sldNum" sz="quarter" idx="11"/>
          </p:nvPr>
        </p:nvSpPr>
        <p:spPr>
          <a:xfrm>
            <a:off x="5796136" y="6520259"/>
            <a:ext cx="3240360" cy="365125"/>
          </a:xfrm>
        </p:spPr>
        <p:txBody>
          <a:bodyPr/>
          <a:lstStyle/>
          <a:p>
            <a:pPr algn="r"/>
            <a:fld id="{0C6113F6-D982-4F1F-82B4-AFA466AB9AFB}" type="slidenum">
              <a:rPr lang="de-DE" smtClean="0"/>
              <a:pPr algn="r"/>
              <a:t>225</a:t>
            </a:fld>
            <a:endParaRPr lang="de-DE" dirty="0"/>
          </a:p>
        </p:txBody>
      </p:sp>
      <p:sp>
        <p:nvSpPr>
          <p:cNvPr id="171" name="TextBox 170"/>
          <p:cNvSpPr txBox="1"/>
          <p:nvPr/>
        </p:nvSpPr>
        <p:spPr>
          <a:xfrm>
            <a:off x="-36512" y="6577607"/>
            <a:ext cx="2341090" cy="307777"/>
          </a:xfrm>
          <a:prstGeom prst="rect">
            <a:avLst/>
          </a:prstGeom>
          <a:noFill/>
        </p:spPr>
        <p:txBody>
          <a:bodyPr wrap="none" rtlCol="0">
            <a:spAutoFit/>
          </a:bodyPr>
          <a:lstStyle/>
          <a:p>
            <a:r>
              <a:rPr lang="en-US" sz="1400" b="1" dirty="0"/>
              <a:t>Courtesy of Gerhard </a:t>
            </a:r>
            <a:r>
              <a:rPr lang="en-US" sz="1400" b="1" dirty="0" err="1"/>
              <a:t>Weikum</a:t>
            </a:r>
            <a:endParaRPr lang="en-US" sz="1400" b="1" dirty="0"/>
          </a:p>
        </p:txBody>
      </p:sp>
    </p:spTree>
    <p:extLst>
      <p:ext uri="{BB962C8B-B14F-4D97-AF65-F5344CB8AC3E}">
        <p14:creationId xmlns:p14="http://schemas.microsoft.com/office/powerpoint/2010/main" val="290041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37" grpId="0"/>
      <p:bldP spid="138" grpId="0" animBg="1"/>
      <p:bldP spid="139" grpId="0"/>
      <p:bldP spid="140" grpId="0"/>
      <p:bldP spid="141" grpId="0"/>
      <p:bldP spid="145" grpId="0"/>
      <p:bldP spid="151" grpId="0"/>
      <p:bldP spid="154"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3" name="Content Placeholder 2"/>
          <p:cNvSpPr txBox="1">
            <a:spLocks/>
          </p:cNvSpPr>
          <p:nvPr/>
        </p:nvSpPr>
        <p:spPr bwMode="auto">
          <a:xfrm>
            <a:off x="0" y="721079"/>
            <a:ext cx="9144000" cy="4938161"/>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lvl1pPr marL="482600" indent="-482600" algn="l" rtl="0" eaLnBrk="1" fontAlgn="base" hangingPunct="1">
              <a:spcBef>
                <a:spcPts val="1063"/>
              </a:spcBef>
              <a:spcAft>
                <a:spcPct val="0"/>
              </a:spcAft>
              <a:buClr>
                <a:schemeClr val="accent1"/>
              </a:buClr>
              <a:buSzPct val="76000"/>
              <a:buFont typeface="Wingdings 3" pitchFamily="18" charset="2"/>
              <a:defRPr sz="4600" kern="1200">
                <a:solidFill>
                  <a:schemeClr val="tx1"/>
                </a:solidFill>
                <a:latin typeface="+mn-lt"/>
                <a:ea typeface="+mn-ea"/>
                <a:cs typeface="+mn-cs"/>
              </a:defRPr>
            </a:lvl1pPr>
            <a:lvl2pPr marL="966788" indent="-482600" algn="l" rtl="0" eaLnBrk="1" fontAlgn="base" hangingPunct="1">
              <a:spcBef>
                <a:spcPts val="875"/>
              </a:spcBef>
              <a:spcAft>
                <a:spcPct val="0"/>
              </a:spcAft>
              <a:buClr>
                <a:schemeClr val="accent2"/>
              </a:buClr>
              <a:buSzPct val="76000"/>
              <a:buFont typeface="Wingdings 3" pitchFamily="18" charset="2"/>
              <a:buChar char=""/>
              <a:defRPr sz="4100" kern="1200">
                <a:solidFill>
                  <a:schemeClr val="tx2"/>
                </a:solidFill>
                <a:latin typeface="+mn-lt"/>
                <a:ea typeface="+mn-ea"/>
                <a:cs typeface="+mn-cs"/>
              </a:defRPr>
            </a:lvl2pPr>
            <a:lvl3pPr marL="1449388" indent="-401638" algn="l" rtl="0" eaLnBrk="1" fontAlgn="base" hangingPunct="1">
              <a:spcBef>
                <a:spcPts val="875"/>
              </a:spcBef>
              <a:spcAft>
                <a:spcPct val="0"/>
              </a:spcAft>
              <a:buClr>
                <a:srgbClr val="BCBCBC"/>
              </a:buClr>
              <a:buSzPct val="76000"/>
              <a:buFont typeface="Wingdings 3" pitchFamily="18" charset="2"/>
              <a:buChar char=""/>
              <a:defRPr sz="3500" kern="1200">
                <a:solidFill>
                  <a:schemeClr val="tx1"/>
                </a:solidFill>
                <a:latin typeface="+mn-lt"/>
                <a:ea typeface="+mn-ea"/>
                <a:cs typeface="+mn-cs"/>
              </a:defRPr>
            </a:lvl3pPr>
            <a:lvl4pPr marL="1933575" indent="-401638" algn="l" rtl="0" eaLnBrk="1" fontAlgn="base" hangingPunct="1">
              <a:spcBef>
                <a:spcPts val="700"/>
              </a:spcBef>
              <a:spcAft>
                <a:spcPct val="0"/>
              </a:spcAft>
              <a:buClr>
                <a:srgbClr val="8BA2B4"/>
              </a:buClr>
              <a:buSzPct val="70000"/>
              <a:buFont typeface="Wingdings" pitchFamily="2" charset="2"/>
              <a:buChar char=""/>
              <a:defRPr sz="3200" kern="1200">
                <a:solidFill>
                  <a:schemeClr val="tx1"/>
                </a:solidFill>
                <a:latin typeface="+mn-lt"/>
                <a:ea typeface="+mn-ea"/>
                <a:cs typeface="+mn-cs"/>
              </a:defRPr>
            </a:lvl4pPr>
            <a:lvl5pPr marL="2416175" indent="-401638" algn="l" rtl="0" eaLnBrk="1" fontAlgn="base" hangingPunct="1">
              <a:spcBef>
                <a:spcPts val="525"/>
              </a:spcBef>
              <a:spcAft>
                <a:spcPct val="0"/>
              </a:spcAft>
              <a:buClr>
                <a:schemeClr val="accent2"/>
              </a:buClr>
              <a:buSzPct val="70000"/>
              <a:buFont typeface="Wingdings" pitchFamily="2" charset="2"/>
              <a:buChar char=""/>
              <a:defRPr sz="2800" kern="1200">
                <a:solidFill>
                  <a:schemeClr val="tx1"/>
                </a:solidFill>
                <a:latin typeface="+mn-lt"/>
                <a:ea typeface="+mn-ea"/>
                <a:cs typeface="+mn-cs"/>
              </a:defRPr>
            </a:lvl5pPr>
            <a:lvl6pPr marL="2900605" indent="-322289" algn="l" rtl="0" eaLnBrk="1" latinLnBrk="0" hangingPunct="1">
              <a:spcBef>
                <a:spcPts val="529"/>
              </a:spcBef>
              <a:buClr>
                <a:srgbClr val="9FB8CD">
                  <a:shade val="75000"/>
                </a:srgbClr>
              </a:buClr>
              <a:buSzPct val="75000"/>
              <a:buFont typeface="Wingdings 3"/>
              <a:buChar char=""/>
              <a:defRPr kumimoji="0" lang="en-US" sz="2800" kern="1200" smtClean="0">
                <a:solidFill>
                  <a:schemeClr val="tx1"/>
                </a:solidFill>
                <a:latin typeface="+mn-lt"/>
                <a:ea typeface="+mn-ea"/>
                <a:cs typeface="+mn-cs"/>
              </a:defRPr>
            </a:lvl6pPr>
            <a:lvl7pPr marL="3222894" indent="-322289" algn="l" rtl="0" eaLnBrk="1" latinLnBrk="0" hangingPunct="1">
              <a:spcBef>
                <a:spcPts val="529"/>
              </a:spcBef>
              <a:buClr>
                <a:srgbClr val="727CA3">
                  <a:shade val="75000"/>
                </a:srgbClr>
              </a:buClr>
              <a:buSzPct val="75000"/>
              <a:buFont typeface="Wingdings 3"/>
              <a:buChar char=""/>
              <a:defRPr kumimoji="0" lang="en-US" sz="2500" kern="1200" smtClean="0">
                <a:solidFill>
                  <a:schemeClr val="tx1"/>
                </a:solidFill>
                <a:latin typeface="+mn-lt"/>
                <a:ea typeface="+mn-ea"/>
                <a:cs typeface="+mn-cs"/>
              </a:defRPr>
            </a:lvl7pPr>
            <a:lvl8pPr marL="3545184" indent="-322289" algn="l" rtl="0" eaLnBrk="1" latinLnBrk="0" hangingPunct="1">
              <a:spcBef>
                <a:spcPts val="529"/>
              </a:spcBef>
              <a:buClr>
                <a:prstClr val="white">
                  <a:shade val="50000"/>
                </a:prstClr>
              </a:buClr>
              <a:buSzPct val="75000"/>
              <a:buFont typeface="Wingdings 3"/>
              <a:buChar char=""/>
              <a:defRPr kumimoji="0" lang="en-US" sz="2500" kern="1200" smtClean="0">
                <a:solidFill>
                  <a:schemeClr val="tx1"/>
                </a:solidFill>
                <a:latin typeface="+mn-lt"/>
                <a:ea typeface="+mn-ea"/>
                <a:cs typeface="+mn-cs"/>
              </a:defRPr>
            </a:lvl8pPr>
            <a:lvl9pPr marL="3867473" indent="-322289" algn="l" rtl="0" eaLnBrk="1" latinLnBrk="0" hangingPunct="1">
              <a:spcBef>
                <a:spcPts val="529"/>
              </a:spcBef>
              <a:buClr>
                <a:srgbClr val="9FB8CD"/>
              </a:buClr>
              <a:buSzPct val="75000"/>
              <a:buFont typeface="Wingdings 3"/>
              <a:buChar char=""/>
              <a:defRPr kumimoji="0" lang="en-US" sz="2100" kern="1200" smtClean="0">
                <a:solidFill>
                  <a:schemeClr val="tx1"/>
                </a:solidFill>
                <a:latin typeface="+mn-lt"/>
                <a:ea typeface="+mn-ea"/>
                <a:cs typeface="+mn-cs"/>
              </a:defRPr>
            </a:lvl9pPr>
          </a:lstStyle>
          <a:p>
            <a:pPr marL="0" indent="0" algn="ctr"/>
            <a:endParaRPr lang="de-DE" sz="2300" dirty="0"/>
          </a:p>
          <a:p>
            <a:pPr marL="0" indent="0" algn="ctr"/>
            <a:endParaRPr lang="de-DE" sz="2300" dirty="0"/>
          </a:p>
          <a:p>
            <a:pPr marL="0" indent="0" algn="ctr"/>
            <a:endParaRPr lang="de-DE" sz="2300" dirty="0"/>
          </a:p>
          <a:p>
            <a:pPr marL="0" indent="0" algn="ctr"/>
            <a:endParaRPr lang="de-DE" sz="2300" dirty="0"/>
          </a:p>
          <a:p>
            <a:pPr marL="0" indent="0"/>
            <a:r>
              <a:rPr lang="de-DE" sz="3400" dirty="0">
                <a:solidFill>
                  <a:schemeClr val="tx1">
                    <a:lumMod val="65000"/>
                    <a:lumOff val="35000"/>
                  </a:schemeClr>
                </a:solidFill>
              </a:rPr>
              <a:t>	Part </a:t>
            </a:r>
            <a:r>
              <a:rPr lang="de-DE" sz="3400" dirty="0" smtClean="0">
                <a:solidFill>
                  <a:schemeClr val="tx1">
                    <a:lumMod val="65000"/>
                    <a:lumOff val="35000"/>
                  </a:schemeClr>
                </a:solidFill>
              </a:rPr>
              <a:t>9:</a:t>
            </a:r>
            <a:r>
              <a:rPr lang="de-DE" sz="3400" dirty="0">
                <a:solidFill>
                  <a:schemeClr val="tx1">
                    <a:lumMod val="65000"/>
                    <a:lumOff val="35000"/>
                  </a:schemeClr>
                </a:solidFill>
              </a:rPr>
              <a:t/>
            </a:r>
            <a:br>
              <a:rPr lang="de-DE" sz="3400" dirty="0">
                <a:solidFill>
                  <a:schemeClr val="tx1">
                    <a:lumMod val="65000"/>
                    <a:lumOff val="35000"/>
                  </a:schemeClr>
                </a:solidFill>
              </a:rPr>
            </a:br>
            <a:r>
              <a:rPr lang="de-DE" sz="3400" dirty="0" smtClean="0">
                <a:solidFill>
                  <a:schemeClr val="tx1">
                    <a:lumMod val="65000"/>
                    <a:lumOff val="35000"/>
                  </a:schemeClr>
                </a:solidFill>
              </a:rPr>
              <a:t>	</a:t>
            </a:r>
            <a:r>
              <a:rPr lang="de-DE" sz="4500" dirty="0" smtClean="0"/>
              <a:t>Progressive Entity Resolution</a:t>
            </a:r>
            <a:endParaRPr lang="de-DE" sz="4500" dirty="0"/>
          </a:p>
        </p:txBody>
      </p:sp>
      <p:sp>
        <p:nvSpPr>
          <p:cNvPr id="4" name="Slide Number Placeholder 3"/>
          <p:cNvSpPr>
            <a:spLocks noGrp="1"/>
          </p:cNvSpPr>
          <p:nvPr>
            <p:ph type="sldNum" sz="quarter" idx="12"/>
          </p:nvPr>
        </p:nvSpPr>
        <p:spPr/>
        <p:txBody>
          <a:bodyPr/>
          <a:lstStyle/>
          <a:p>
            <a:fld id="{7E46E34C-DF4F-43C8-9B01-5546C481D7C1}" type="slidenum">
              <a:rPr lang="el-GR" smtClean="0"/>
              <a:t>226</a:t>
            </a:fld>
            <a:endParaRPr lang="el-GR"/>
          </a:p>
        </p:txBody>
      </p:sp>
    </p:spTree>
    <p:extLst>
      <p:ext uri="{BB962C8B-B14F-4D97-AF65-F5344CB8AC3E}">
        <p14:creationId xmlns:p14="http://schemas.microsoft.com/office/powerpoint/2010/main" val="1082077697"/>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pt-BR" smtClean="0"/>
              <a:t>Papadakis &amp; Palpanas, WWW 2018, April 2018</a:t>
            </a:r>
            <a:endParaRPr lang="el-GR"/>
          </a:p>
        </p:txBody>
      </p:sp>
      <p:sp>
        <p:nvSpPr>
          <p:cNvPr id="3" name="Title 1"/>
          <p:cNvSpPr txBox="1">
            <a:spLocks/>
          </p:cNvSpPr>
          <p:nvPr/>
        </p:nvSpPr>
        <p:spPr>
          <a:xfrm>
            <a:off x="0" y="95693"/>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Preliminaries</a:t>
            </a:r>
            <a:endParaRPr lang="en-US" dirty="0"/>
          </a:p>
        </p:txBody>
      </p:sp>
      <p:sp>
        <p:nvSpPr>
          <p:cNvPr id="4" name="Content Placeholder 2"/>
          <p:cNvSpPr txBox="1">
            <a:spLocks/>
          </p:cNvSpPr>
          <p:nvPr/>
        </p:nvSpPr>
        <p:spPr>
          <a:xfrm>
            <a:off x="467544" y="1097643"/>
            <a:ext cx="8676456" cy="54997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t>Facts:</a:t>
            </a:r>
          </a:p>
          <a:p>
            <a:r>
              <a:rPr lang="en-US" sz="2800" dirty="0" smtClean="0"/>
              <a:t>Progressive, </a:t>
            </a:r>
            <a:r>
              <a:rPr lang="en-US" sz="2800" dirty="0"/>
              <a:t>or Pay-as-you-go ER comes </a:t>
            </a:r>
            <a:r>
              <a:rPr lang="en-US" sz="2800" dirty="0" smtClean="0"/>
              <a:t>is useful</a:t>
            </a:r>
            <a:endParaRPr lang="en-US" sz="2800" dirty="0"/>
          </a:p>
          <a:p>
            <a:pPr marL="0" indent="0" defTabSz="688975">
              <a:buNone/>
            </a:pPr>
            <a:endParaRPr lang="en-US" sz="2800" b="1"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61050"/>
            <a:ext cx="5112568" cy="424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7E46E34C-DF4F-43C8-9B01-5546C481D7C1}" type="slidenum">
              <a:rPr lang="el-GR" smtClean="0"/>
              <a:t>227</a:t>
            </a:fld>
            <a:endParaRPr lang="el-GR"/>
          </a:p>
        </p:txBody>
      </p:sp>
    </p:spTree>
    <p:extLst>
      <p:ext uri="{BB962C8B-B14F-4D97-AF65-F5344CB8AC3E}">
        <p14:creationId xmlns:p14="http://schemas.microsoft.com/office/powerpoint/2010/main" val="2659403384"/>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pt-BR" smtClean="0"/>
              <a:t>Papadakis &amp; Palpanas, WWW 2018, April 2018</a:t>
            </a:r>
            <a:endParaRPr lang="el-GR"/>
          </a:p>
        </p:txBody>
      </p:sp>
      <p:sp>
        <p:nvSpPr>
          <p:cNvPr id="3" name="Title 1"/>
          <p:cNvSpPr txBox="1">
            <a:spLocks/>
          </p:cNvSpPr>
          <p:nvPr/>
        </p:nvSpPr>
        <p:spPr>
          <a:xfrm>
            <a:off x="0" y="95693"/>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Preliminaries</a:t>
            </a:r>
          </a:p>
        </p:txBody>
      </p:sp>
      <p:sp>
        <p:nvSpPr>
          <p:cNvPr id="4" name="Content Placeholder 2"/>
          <p:cNvSpPr txBox="1">
            <a:spLocks/>
          </p:cNvSpPr>
          <p:nvPr/>
        </p:nvSpPr>
        <p:spPr>
          <a:xfrm>
            <a:off x="467544" y="1097643"/>
            <a:ext cx="8676456" cy="54997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t>Facts:</a:t>
            </a:r>
          </a:p>
          <a:p>
            <a:r>
              <a:rPr lang="en-US" sz="2800" dirty="0" smtClean="0"/>
              <a:t>Progressive, </a:t>
            </a:r>
            <a:r>
              <a:rPr lang="en-US" sz="2800" dirty="0"/>
              <a:t>or Pay-as-you-go ER comes </a:t>
            </a:r>
            <a:r>
              <a:rPr lang="en-US" sz="2800" dirty="0" smtClean="0"/>
              <a:t>is useful</a:t>
            </a:r>
            <a:endParaRPr lang="en-US" sz="2800" dirty="0"/>
          </a:p>
          <a:p>
            <a:pPr marL="0" indent="0" defTabSz="688975">
              <a:buNone/>
            </a:pPr>
            <a:endParaRPr lang="en-US" sz="2800" b="1"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61050"/>
            <a:ext cx="5112568" cy="424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4535996" y="3284984"/>
            <a:ext cx="0" cy="2808312"/>
          </a:xfrm>
          <a:prstGeom prst="line">
            <a:avLst/>
          </a:prstGeom>
          <a:ln w="539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519772" y="3284984"/>
            <a:ext cx="1980220" cy="3600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519772" y="4653136"/>
            <a:ext cx="1980220" cy="3600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3" name="Rectangular Callout 12"/>
          <p:cNvSpPr/>
          <p:nvPr/>
        </p:nvSpPr>
        <p:spPr>
          <a:xfrm>
            <a:off x="5451659" y="2312296"/>
            <a:ext cx="2504717" cy="612648"/>
          </a:xfrm>
          <a:prstGeom prst="wedgeRectCallout">
            <a:avLst>
              <a:gd name="adj1" fmla="val -82030"/>
              <a:gd name="adj2" fmla="val 108698"/>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436096" y="2276872"/>
            <a:ext cx="2639890" cy="707886"/>
          </a:xfrm>
          <a:prstGeom prst="rect">
            <a:avLst/>
          </a:prstGeom>
          <a:noFill/>
        </p:spPr>
        <p:txBody>
          <a:bodyPr wrap="none" rtlCol="0">
            <a:spAutoFit/>
          </a:bodyPr>
          <a:lstStyle/>
          <a:p>
            <a:r>
              <a:rPr lang="en-US" sz="2000" dirty="0"/>
              <a:t>get most of the benefit </a:t>
            </a:r>
          </a:p>
          <a:p>
            <a:r>
              <a:rPr lang="en-US" sz="2000" dirty="0"/>
              <a:t>much </a:t>
            </a:r>
            <a:r>
              <a:rPr lang="en-US" sz="2000" dirty="0" smtClean="0"/>
              <a:t>earlier</a:t>
            </a:r>
            <a:endParaRPr lang="en-US" sz="2000" dirty="0"/>
          </a:p>
        </p:txBody>
      </p:sp>
      <p:cxnSp>
        <p:nvCxnSpPr>
          <p:cNvPr id="20" name="Straight Arrow Connector 19"/>
          <p:cNvCxnSpPr/>
          <p:nvPr/>
        </p:nvCxnSpPr>
        <p:spPr>
          <a:xfrm>
            <a:off x="2411760" y="3320988"/>
            <a:ext cx="0" cy="1368152"/>
          </a:xfrm>
          <a:prstGeom prst="straightConnector1">
            <a:avLst/>
          </a:prstGeom>
          <a:ln w="190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7E46E34C-DF4F-43C8-9B01-5546C481D7C1}" type="slidenum">
              <a:rPr lang="el-GR" smtClean="0"/>
              <a:t>228</a:t>
            </a:fld>
            <a:endParaRPr lang="el-GR"/>
          </a:p>
        </p:txBody>
      </p:sp>
    </p:spTree>
    <p:extLst>
      <p:ext uri="{BB962C8B-B14F-4D97-AF65-F5344CB8AC3E}">
        <p14:creationId xmlns:p14="http://schemas.microsoft.com/office/powerpoint/2010/main" val="2066965371"/>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pt-BR" smtClean="0"/>
              <a:t>Papadakis &amp; Palpanas, WWW 2018, April 2018</a:t>
            </a:r>
            <a:endParaRPr lang="el-GR"/>
          </a:p>
        </p:txBody>
      </p:sp>
      <p:sp>
        <p:nvSpPr>
          <p:cNvPr id="3" name="Title 1"/>
          <p:cNvSpPr txBox="1">
            <a:spLocks/>
          </p:cNvSpPr>
          <p:nvPr/>
        </p:nvSpPr>
        <p:spPr>
          <a:xfrm>
            <a:off x="0" y="95693"/>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Preliminaries</a:t>
            </a:r>
          </a:p>
        </p:txBody>
      </p:sp>
      <p:sp>
        <p:nvSpPr>
          <p:cNvPr id="4" name="Content Placeholder 2"/>
          <p:cNvSpPr txBox="1">
            <a:spLocks/>
          </p:cNvSpPr>
          <p:nvPr/>
        </p:nvSpPr>
        <p:spPr>
          <a:xfrm>
            <a:off x="467544" y="1097643"/>
            <a:ext cx="8676456" cy="54997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t>Facts:</a:t>
            </a:r>
          </a:p>
          <a:p>
            <a:r>
              <a:rPr lang="en-US" sz="2800" dirty="0" smtClean="0"/>
              <a:t>Progressive, </a:t>
            </a:r>
            <a:r>
              <a:rPr lang="en-US" sz="2800" dirty="0"/>
              <a:t>or Pay-as-you-go ER comes </a:t>
            </a:r>
            <a:r>
              <a:rPr lang="en-US" sz="2800" dirty="0" smtClean="0"/>
              <a:t>is useful</a:t>
            </a:r>
            <a:endParaRPr lang="en-US" sz="2800" dirty="0"/>
          </a:p>
          <a:p>
            <a:pPr marL="0" indent="0" defTabSz="688975">
              <a:buNone/>
            </a:pPr>
            <a:endParaRPr lang="en-US" sz="2800" b="1"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61050"/>
            <a:ext cx="5112568" cy="424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4535996" y="3284984"/>
            <a:ext cx="0" cy="2808312"/>
          </a:xfrm>
          <a:prstGeom prst="line">
            <a:avLst/>
          </a:prstGeom>
          <a:ln w="539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519772" y="3284984"/>
            <a:ext cx="1980220" cy="3600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519772" y="4653136"/>
            <a:ext cx="1980220" cy="36004"/>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3" name="Rectangular Callout 12"/>
          <p:cNvSpPr/>
          <p:nvPr/>
        </p:nvSpPr>
        <p:spPr>
          <a:xfrm>
            <a:off x="5451659" y="2312296"/>
            <a:ext cx="2504717" cy="612648"/>
          </a:xfrm>
          <a:prstGeom prst="wedgeRectCallout">
            <a:avLst>
              <a:gd name="adj1" fmla="val -82030"/>
              <a:gd name="adj2" fmla="val 108698"/>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436096" y="2276872"/>
            <a:ext cx="2639890" cy="707886"/>
          </a:xfrm>
          <a:prstGeom prst="rect">
            <a:avLst/>
          </a:prstGeom>
          <a:noFill/>
        </p:spPr>
        <p:txBody>
          <a:bodyPr wrap="none" rtlCol="0">
            <a:spAutoFit/>
          </a:bodyPr>
          <a:lstStyle/>
          <a:p>
            <a:r>
              <a:rPr lang="en-US" sz="2000" dirty="0"/>
              <a:t>get most of the benefit </a:t>
            </a:r>
          </a:p>
          <a:p>
            <a:r>
              <a:rPr lang="en-US" sz="2000" dirty="0"/>
              <a:t>much </a:t>
            </a:r>
            <a:r>
              <a:rPr lang="en-US" sz="2000" dirty="0" smtClean="0"/>
              <a:t>earlier</a:t>
            </a:r>
            <a:endParaRPr lang="en-US" sz="2000" dirty="0"/>
          </a:p>
        </p:txBody>
      </p:sp>
      <p:sp>
        <p:nvSpPr>
          <p:cNvPr id="16" name="Oval 15"/>
          <p:cNvSpPr/>
          <p:nvPr/>
        </p:nvSpPr>
        <p:spPr>
          <a:xfrm>
            <a:off x="2339752" y="5517232"/>
            <a:ext cx="1080120" cy="86409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411760" y="3320988"/>
            <a:ext cx="0" cy="1368152"/>
          </a:xfrm>
          <a:prstGeom prst="straightConnector1">
            <a:avLst/>
          </a:prstGeom>
          <a:ln w="190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3481" y="5673442"/>
            <a:ext cx="2066271" cy="707886"/>
          </a:xfrm>
          <a:prstGeom prst="rect">
            <a:avLst/>
          </a:prstGeom>
          <a:noFill/>
        </p:spPr>
        <p:txBody>
          <a:bodyPr wrap="none" rtlCol="0">
            <a:spAutoFit/>
          </a:bodyPr>
          <a:lstStyle/>
          <a:p>
            <a:r>
              <a:rPr lang="en-US" sz="2000" dirty="0" smtClean="0">
                <a:solidFill>
                  <a:srgbClr val="C00000"/>
                </a:solidFill>
              </a:rPr>
              <a:t>may require some</a:t>
            </a:r>
          </a:p>
          <a:p>
            <a:r>
              <a:rPr lang="en-US" sz="2000" dirty="0" smtClean="0">
                <a:solidFill>
                  <a:srgbClr val="C00000"/>
                </a:solidFill>
              </a:rPr>
              <a:t>pre-processing</a:t>
            </a:r>
          </a:p>
        </p:txBody>
      </p:sp>
      <p:sp>
        <p:nvSpPr>
          <p:cNvPr id="9" name="Slide Number Placeholder 8"/>
          <p:cNvSpPr>
            <a:spLocks noGrp="1"/>
          </p:cNvSpPr>
          <p:nvPr>
            <p:ph type="sldNum" sz="quarter" idx="12"/>
          </p:nvPr>
        </p:nvSpPr>
        <p:spPr/>
        <p:txBody>
          <a:bodyPr/>
          <a:lstStyle/>
          <a:p>
            <a:fld id="{7E46E34C-DF4F-43C8-9B01-5546C481D7C1}" type="slidenum">
              <a:rPr lang="el-GR" smtClean="0"/>
              <a:t>229</a:t>
            </a:fld>
            <a:endParaRPr lang="el-GR"/>
          </a:p>
        </p:txBody>
      </p:sp>
    </p:spTree>
    <p:extLst>
      <p:ext uri="{BB962C8B-B14F-4D97-AF65-F5344CB8AC3E}">
        <p14:creationId xmlns:p14="http://schemas.microsoft.com/office/powerpoint/2010/main" val="16112046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General Principles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4294967295"/>
              </p:nvPr>
            </p:nvSpPr>
            <p:spPr>
              <a:xfrm>
                <a:off x="457155" y="885168"/>
                <a:ext cx="8686845" cy="5666533"/>
              </a:xfrm>
            </p:spPr>
            <p:txBody>
              <a:bodyPr/>
              <a:lstStyle/>
              <a:p>
                <a:pPr marL="457200" indent="-457200">
                  <a:buFont typeface="+mj-lt"/>
                  <a:buAutoNum type="arabicPeriod"/>
                </a:pPr>
                <a:r>
                  <a:rPr lang="en-US" sz="2500" dirty="0"/>
                  <a:t>Represent each entity by </a:t>
                </a:r>
                <a:r>
                  <a:rPr lang="en-US" sz="2500" i="1" dirty="0"/>
                  <a:t>one or more </a:t>
                </a:r>
                <a:r>
                  <a:rPr lang="en-US" sz="2500" dirty="0">
                    <a:solidFill>
                      <a:srgbClr val="C00000"/>
                    </a:solidFill>
                  </a:rPr>
                  <a:t>blocking keys</a:t>
                </a:r>
                <a:r>
                  <a:rPr lang="en-US" sz="2500" dirty="0"/>
                  <a:t>.</a:t>
                </a:r>
              </a:p>
              <a:p>
                <a:pPr marL="457200" indent="-457200">
                  <a:buFont typeface="+mj-lt"/>
                  <a:buAutoNum type="arabicPeriod"/>
                </a:pPr>
                <a:r>
                  <a:rPr lang="en-US" sz="2500" dirty="0"/>
                  <a:t>Place into blocks all entities having the </a:t>
                </a:r>
                <a:r>
                  <a:rPr lang="en-US" sz="2500" i="1" dirty="0">
                    <a:solidFill>
                      <a:srgbClr val="C00000"/>
                    </a:solidFill>
                  </a:rPr>
                  <a:t>same</a:t>
                </a:r>
                <a:r>
                  <a:rPr lang="en-US" sz="2500" i="1" dirty="0"/>
                  <a:t> or </a:t>
                </a:r>
                <a:r>
                  <a:rPr lang="en-US" sz="2500" i="1" dirty="0">
                    <a:solidFill>
                      <a:srgbClr val="C00000"/>
                    </a:solidFill>
                  </a:rPr>
                  <a:t>similar</a:t>
                </a:r>
                <a:r>
                  <a:rPr lang="en-US" sz="2500" i="1" dirty="0"/>
                  <a:t> </a:t>
                </a:r>
                <a:r>
                  <a:rPr lang="en-US" sz="2500" dirty="0"/>
                  <a:t>blocking key.</a:t>
                </a:r>
              </a:p>
              <a:p>
                <a:pPr marL="0" indent="0"/>
                <a:endParaRPr lang="en-US" sz="2300" dirty="0"/>
              </a:p>
              <a:p>
                <a:pPr marL="0" indent="0">
                  <a:buNone/>
                </a:pPr>
                <a:r>
                  <a:rPr lang="en-US" sz="2500" dirty="0" smtClean="0"/>
                  <a:t>Measures for </a:t>
                </a:r>
                <a:r>
                  <a:rPr lang="en-US" sz="2500" dirty="0"/>
                  <a:t>assessing block </a:t>
                </a:r>
                <a:r>
                  <a:rPr lang="en-US" sz="2500" dirty="0" smtClean="0"/>
                  <a:t>quality </a:t>
                </a:r>
                <a:r>
                  <a:rPr lang="en-US" sz="2000" dirty="0"/>
                  <a:t>[Christen, TKDE 2011]</a:t>
                </a:r>
                <a:r>
                  <a:rPr lang="en-US" sz="2500" dirty="0" smtClean="0"/>
                  <a:t>:</a:t>
                </a:r>
                <a:endParaRPr lang="en-US" sz="2500" dirty="0"/>
              </a:p>
              <a:p>
                <a:pPr marL="285750" lvl="1"/>
                <a:r>
                  <a:rPr lang="en-US" sz="2500" dirty="0"/>
                  <a:t>Pairs Completeness: </a:t>
                </a:r>
                <a14:m>
                  <m:oMath xmlns:m="http://schemas.openxmlformats.org/officeDocument/2006/math">
                    <m:r>
                      <a:rPr lang="en-US" sz="2500" i="1">
                        <a:latin typeface="Cambria Math"/>
                      </a:rPr>
                      <m:t> </m:t>
                    </m:r>
                    <m:r>
                      <a:rPr lang="en-US" sz="2500" i="1">
                        <a:latin typeface="Cambria Math"/>
                      </a:rPr>
                      <m:t>𝑃𝐶</m:t>
                    </m:r>
                    <m:r>
                      <a:rPr lang="en-US" sz="2500" i="1">
                        <a:latin typeface="Cambria Math"/>
                      </a:rPr>
                      <m:t>=</m:t>
                    </m:r>
                    <m:f>
                      <m:fPr>
                        <m:ctrlPr>
                          <a:rPr lang="en-US" sz="2500" i="1">
                            <a:latin typeface="Cambria Math"/>
                          </a:rPr>
                        </m:ctrlPr>
                      </m:fPr>
                      <m:num>
                        <m:r>
                          <a:rPr lang="en-US" sz="2500" i="1">
                            <a:latin typeface="Cambria Math"/>
                          </a:rPr>
                          <m:t>𝑑𝑒𝑡𝑒𝑐𝑡𝑒𝑑</m:t>
                        </m:r>
                        <m:r>
                          <a:rPr lang="en-US" sz="2500" i="1">
                            <a:latin typeface="Cambria Math"/>
                          </a:rPr>
                          <m:t> </m:t>
                        </m:r>
                        <m:r>
                          <a:rPr lang="en-US" sz="2500" i="1">
                            <a:latin typeface="Cambria Math"/>
                          </a:rPr>
                          <m:t>𝑚𝑎𝑡𝑐h𝑒𝑠</m:t>
                        </m:r>
                      </m:num>
                      <m:den>
                        <m:r>
                          <a:rPr lang="en-US" sz="2500" i="1">
                            <a:latin typeface="Cambria Math"/>
                          </a:rPr>
                          <m:t>𝑒𝑥𝑖𝑠𝑡𝑖𝑛𝑔</m:t>
                        </m:r>
                        <m:r>
                          <a:rPr lang="en-US" sz="2500" i="1">
                            <a:latin typeface="Cambria Math"/>
                          </a:rPr>
                          <m:t> </m:t>
                        </m:r>
                        <m:r>
                          <a:rPr lang="en-US" sz="2500" i="1">
                            <a:latin typeface="Cambria Math"/>
                          </a:rPr>
                          <m:t>𝑚𝑎𝑡𝑐h𝑒𝑠</m:t>
                        </m:r>
                      </m:den>
                    </m:f>
                  </m:oMath>
                </a14:m>
                <a:r>
                  <a:rPr lang="en-US" sz="2500" dirty="0" smtClean="0"/>
                  <a:t>   (</a:t>
                </a:r>
                <a:r>
                  <a:rPr lang="en-US" sz="2500" dirty="0" smtClean="0">
                    <a:solidFill>
                      <a:srgbClr val="C00000"/>
                    </a:solidFill>
                  </a:rPr>
                  <a:t>optimistic recall</a:t>
                </a:r>
                <a:r>
                  <a:rPr lang="en-US" sz="2500" dirty="0" smtClean="0"/>
                  <a:t>)</a:t>
                </a:r>
                <a:endParaRPr lang="en-US" sz="2500" dirty="0"/>
              </a:p>
              <a:p>
                <a:pPr lvl="1">
                  <a:buNone/>
                </a:pPr>
                <a:r>
                  <a:rPr lang="en-US" sz="2500" dirty="0"/>
                  <a:t>	</a:t>
                </a:r>
              </a:p>
              <a:p>
                <a:pPr marL="339725" lvl="1">
                  <a:spcBef>
                    <a:spcPts val="0"/>
                  </a:spcBef>
                </a:pPr>
                <a:r>
                  <a:rPr lang="en-US" sz="2500" dirty="0"/>
                  <a:t>Pairs Quality: </a:t>
                </a:r>
                <a14:m>
                  <m:oMath xmlns:m="http://schemas.openxmlformats.org/officeDocument/2006/math">
                    <m:r>
                      <a:rPr lang="en-US" sz="2500" i="1">
                        <a:latin typeface="Cambria Math"/>
                      </a:rPr>
                      <m:t>𝑃𝑄</m:t>
                    </m:r>
                    <m:r>
                      <a:rPr lang="en-US" sz="2500" i="1">
                        <a:latin typeface="Cambria Math"/>
                      </a:rPr>
                      <m:t>=</m:t>
                    </m:r>
                    <m:f>
                      <m:fPr>
                        <m:ctrlPr>
                          <a:rPr lang="en-US" sz="2500" i="1">
                            <a:latin typeface="Cambria Math"/>
                          </a:rPr>
                        </m:ctrlPr>
                      </m:fPr>
                      <m:num>
                        <m:r>
                          <a:rPr lang="en-US" sz="2500" i="1">
                            <a:latin typeface="Cambria Math"/>
                          </a:rPr>
                          <m:t>𝑑𝑒𝑡𝑒𝑐𝑡𝑒𝑑</m:t>
                        </m:r>
                        <m:r>
                          <a:rPr lang="en-US" sz="2500" i="1">
                            <a:latin typeface="Cambria Math"/>
                          </a:rPr>
                          <m:t> </m:t>
                        </m:r>
                        <m:r>
                          <a:rPr lang="en-US" sz="2500" i="1">
                            <a:latin typeface="Cambria Math"/>
                          </a:rPr>
                          <m:t>𝑚𝑎𝑡𝑐h𝑒𝑠</m:t>
                        </m:r>
                      </m:num>
                      <m:den>
                        <m:r>
                          <a:rPr lang="en-US" sz="2500" i="1">
                            <a:latin typeface="Cambria Math"/>
                          </a:rPr>
                          <m:t>𝑒𝑥𝑒𝑐𝑢𝑡𝑒𝑑</m:t>
                        </m:r>
                        <m:r>
                          <a:rPr lang="en-US" sz="2500" i="1">
                            <a:latin typeface="Cambria Math"/>
                          </a:rPr>
                          <m:t> </m:t>
                        </m:r>
                        <m:r>
                          <a:rPr lang="en-US" sz="2500" i="1">
                            <a:latin typeface="Cambria Math"/>
                          </a:rPr>
                          <m:t>𝑐𝑜𝑚𝑝𝑎𝑟𝑖𝑠𝑜𝑛𝑠</m:t>
                        </m:r>
                      </m:den>
                    </m:f>
                    <m:r>
                      <a:rPr lang="en-US" sz="2500" i="1">
                        <a:latin typeface="Cambria Math"/>
                      </a:rPr>
                      <m:t> </m:t>
                    </m:r>
                  </m:oMath>
                </a14:m>
                <a:r>
                  <a:rPr lang="en-US" sz="2500" dirty="0" smtClean="0"/>
                  <a:t> (</a:t>
                </a:r>
                <a:r>
                  <a:rPr lang="en-US" sz="2500" dirty="0" smtClean="0">
                    <a:solidFill>
                      <a:srgbClr val="C00000"/>
                    </a:solidFill>
                  </a:rPr>
                  <a:t>pessimistic precision</a:t>
                </a:r>
                <a:r>
                  <a:rPr lang="en-US" sz="2500" dirty="0" smtClean="0"/>
                  <a:t>)</a:t>
                </a:r>
              </a:p>
              <a:p>
                <a:pPr lvl="1">
                  <a:spcBef>
                    <a:spcPts val="0"/>
                  </a:spcBef>
                </a:pPr>
                <a:endParaRPr lang="en-US" sz="2000" dirty="0"/>
              </a:p>
              <a:p>
                <a:pPr marL="457200" lvl="1" indent="0" algn="ctr">
                  <a:spcBef>
                    <a:spcPts val="0"/>
                  </a:spcBef>
                  <a:buNone/>
                </a:pPr>
                <a:r>
                  <a:rPr lang="en-US" sz="3200" b="1" dirty="0" smtClean="0"/>
                  <a:t>Trade-off!</a:t>
                </a:r>
                <a:endParaRPr lang="en-US" sz="3200" b="1" dirty="0"/>
              </a:p>
              <a:p>
                <a:pPr lvl="1">
                  <a:spcBef>
                    <a:spcPts val="0"/>
                  </a:spcBef>
                </a:pPr>
                <a:endParaRPr lang="en-US" sz="2000" dirty="0"/>
              </a:p>
              <a:p>
                <a:pPr lvl="1">
                  <a:spcBef>
                    <a:spcPts val="0"/>
                  </a:spcBef>
                </a:pPr>
                <a:endParaRPr lang="en-US" sz="2000" dirty="0"/>
              </a:p>
              <a:p>
                <a:pPr marL="324269" indent="-324269"/>
                <a:endParaRPr lang="en-US" sz="2500" dirty="0"/>
              </a:p>
              <a:p>
                <a:pPr marL="0" indent="0"/>
                <a:endParaRPr lang="en-US" sz="25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4294967295"/>
              </p:nvPr>
            </p:nvSpPr>
            <p:spPr>
              <a:xfrm>
                <a:off x="457155" y="885168"/>
                <a:ext cx="8686845" cy="5666533"/>
              </a:xfrm>
              <a:blipFill rotWithShape="1">
                <a:blip r:embed="rId3"/>
                <a:stretch>
                  <a:fillRect l="-1263" t="-1075" r="-1825" b="-13118"/>
                </a:stretch>
              </a:blipFill>
            </p:spPr>
            <p:txBody>
              <a:bodyPr/>
              <a:lstStyle/>
              <a:p>
                <a:r>
                  <a:rPr lang="en-US">
                    <a:noFill/>
                  </a:rPr>
                  <a:t> </a:t>
                </a:r>
              </a:p>
            </p:txBody>
          </p:sp>
        </mc:Fallback>
      </mc:AlternateContent>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23</a:t>
            </a:fld>
            <a:endParaRPr lang="el-GR"/>
          </a:p>
        </p:txBody>
      </p:sp>
    </p:spTree>
    <p:extLst>
      <p:ext uri="{BB962C8B-B14F-4D97-AF65-F5344CB8AC3E}">
        <p14:creationId xmlns:p14="http://schemas.microsoft.com/office/powerpoint/2010/main" val="356078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792088"/>
          </a:xfrm>
        </p:spPr>
        <p:txBody>
          <a:bodyPr>
            <a:normAutofit/>
          </a:bodyPr>
          <a:lstStyle/>
          <a:p>
            <a:r>
              <a:rPr lang="en-US" dirty="0" smtClean="0"/>
              <a:t>Progressive Entity Resolution</a:t>
            </a:r>
            <a:endParaRPr lang="el-GR" dirty="0"/>
          </a:p>
        </p:txBody>
      </p:sp>
      <p:sp>
        <p:nvSpPr>
          <p:cNvPr id="3" name="Θέση περιεχομένου 2"/>
          <p:cNvSpPr>
            <a:spLocks noGrp="1"/>
          </p:cNvSpPr>
          <p:nvPr>
            <p:ph idx="1"/>
          </p:nvPr>
        </p:nvSpPr>
        <p:spPr>
          <a:xfrm>
            <a:off x="457200" y="1484784"/>
            <a:ext cx="8229600" cy="4641379"/>
          </a:xfrm>
        </p:spPr>
        <p:txBody>
          <a:bodyPr>
            <a:normAutofit/>
          </a:bodyPr>
          <a:lstStyle/>
          <a:p>
            <a:pPr algn="just"/>
            <a:r>
              <a:rPr lang="en-US" sz="2400" dirty="0" smtClean="0"/>
              <a:t>requires</a:t>
            </a:r>
            <a:r>
              <a:rPr lang="en-US" sz="2400" dirty="0"/>
              <a:t>:</a:t>
            </a:r>
          </a:p>
          <a:p>
            <a:pPr lvl="1" algn="just"/>
            <a:r>
              <a:rPr lang="en-US" sz="2000" dirty="0"/>
              <a:t>Improved Early Quality</a:t>
            </a:r>
          </a:p>
          <a:p>
            <a:pPr lvl="1" algn="just"/>
            <a:r>
              <a:rPr lang="en-US" sz="2000" dirty="0"/>
              <a:t>Same Eventual Quality</a:t>
            </a:r>
          </a:p>
          <a:p>
            <a:pPr algn="just"/>
            <a:endParaRPr lang="en-US" sz="2400" dirty="0" smtClean="0"/>
          </a:p>
          <a:p>
            <a:pPr algn="just"/>
            <a:r>
              <a:rPr lang="en-US" sz="2400" dirty="0" smtClean="0"/>
              <a:t>defines </a:t>
            </a:r>
            <a:r>
              <a:rPr lang="en-US" sz="2400" b="1" dirty="0" smtClean="0">
                <a:solidFill>
                  <a:srgbClr val="C00000"/>
                </a:solidFill>
              </a:rPr>
              <a:t>optimal </a:t>
            </a:r>
            <a:r>
              <a:rPr lang="en-US" sz="2400" b="1" dirty="0">
                <a:solidFill>
                  <a:srgbClr val="C00000"/>
                </a:solidFill>
              </a:rPr>
              <a:t>processing order</a:t>
            </a:r>
            <a:r>
              <a:rPr lang="en-US" sz="2400" dirty="0"/>
              <a:t> for a set of </a:t>
            </a:r>
            <a:r>
              <a:rPr lang="en-US" sz="2400" dirty="0" smtClean="0"/>
              <a:t>entities</a:t>
            </a:r>
            <a:endParaRPr lang="en-US" sz="2400" dirty="0"/>
          </a:p>
          <a:p>
            <a:pPr algn="just"/>
            <a:endParaRPr lang="en-US" sz="2400" dirty="0" smtClean="0"/>
          </a:p>
          <a:p>
            <a:pPr algn="just"/>
            <a:r>
              <a:rPr lang="en-US" sz="2400" dirty="0" smtClean="0"/>
              <a:t>Use </a:t>
            </a:r>
            <a:r>
              <a:rPr lang="en-US" sz="2400" dirty="0"/>
              <a:t>cases:</a:t>
            </a:r>
          </a:p>
          <a:p>
            <a:pPr lvl="1" algn="just"/>
            <a:r>
              <a:rPr lang="en-US" sz="2000" dirty="0"/>
              <a:t>Limited, unknown time for ER (online ER)</a:t>
            </a:r>
          </a:p>
          <a:p>
            <a:pPr lvl="1" algn="just"/>
            <a:r>
              <a:rPr lang="en-US" sz="2000" dirty="0"/>
              <a:t>Exploratory ER</a:t>
            </a:r>
          </a:p>
          <a:p>
            <a:pPr algn="just"/>
            <a:endParaRPr lang="en-US" sz="2400" dirty="0" smtClean="0"/>
          </a:p>
          <a:p>
            <a:pPr algn="just"/>
            <a:r>
              <a:rPr lang="en-US" sz="2400" dirty="0" smtClean="0"/>
              <a:t>Empirical </a:t>
            </a:r>
            <a:r>
              <a:rPr lang="en-US" sz="2400" dirty="0"/>
              <a:t>by nature, based on </a:t>
            </a:r>
            <a:r>
              <a:rPr lang="en-US" sz="2400" dirty="0" smtClean="0">
                <a:solidFill>
                  <a:srgbClr val="C00000"/>
                </a:solidFill>
              </a:rPr>
              <a:t>heuristics</a:t>
            </a:r>
            <a:endParaRPr lang="en-US" sz="2400" dirty="0"/>
          </a:p>
          <a:p>
            <a:endParaRPr lang="el-GR" sz="2400"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230</a:t>
            </a:fld>
            <a:endParaRPr lang="el-GR"/>
          </a:p>
        </p:txBody>
      </p:sp>
    </p:spTree>
    <p:extLst>
      <p:ext uri="{BB962C8B-B14F-4D97-AF65-F5344CB8AC3E}">
        <p14:creationId xmlns:p14="http://schemas.microsoft.com/office/powerpoint/2010/main" val="1570140133"/>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Static Progressive Methods</a:t>
            </a:r>
            <a:endParaRPr lang="en-US" dirty="0"/>
          </a:p>
        </p:txBody>
      </p:sp>
      <p:sp>
        <p:nvSpPr>
          <p:cNvPr id="3" name="Content Placeholder 2"/>
          <p:cNvSpPr>
            <a:spLocks noGrp="1"/>
          </p:cNvSpPr>
          <p:nvPr>
            <p:ph idx="1"/>
          </p:nvPr>
        </p:nvSpPr>
        <p:spPr>
          <a:xfrm>
            <a:off x="144016" y="1600200"/>
            <a:ext cx="8892480" cy="4525963"/>
          </a:xfrm>
        </p:spPr>
        <p:txBody>
          <a:bodyPr>
            <a:normAutofit/>
          </a:bodyPr>
          <a:lstStyle/>
          <a:p>
            <a:r>
              <a:rPr lang="en-US" altLang="ko-KR" sz="2400" dirty="0"/>
              <a:t>Guide which records to compare </a:t>
            </a:r>
            <a:r>
              <a:rPr lang="en-US" altLang="ko-KR" sz="2400" dirty="0" smtClean="0"/>
              <a:t>first, </a:t>
            </a:r>
            <a:r>
              <a:rPr lang="en-US" altLang="ko-KR" sz="2400" b="1" dirty="0" smtClean="0">
                <a:solidFill>
                  <a:srgbClr val="C00000"/>
                </a:solidFill>
              </a:rPr>
              <a:t>independently</a:t>
            </a:r>
            <a:r>
              <a:rPr lang="en-US" altLang="ko-KR" sz="2400" dirty="0" smtClean="0"/>
              <a:t> of Entity Matching results</a:t>
            </a:r>
            <a:endParaRPr lang="en-US" altLang="ko-KR" sz="2400" dirty="0"/>
          </a:p>
          <a:p>
            <a:endParaRPr lang="en-US" altLang="ko-KR" sz="2400" dirty="0" smtClean="0"/>
          </a:p>
          <a:p>
            <a:r>
              <a:rPr lang="en-US" altLang="ko-KR" sz="2400" dirty="0" smtClean="0"/>
              <a:t>Three </a:t>
            </a:r>
            <a:r>
              <a:rPr lang="en-US" altLang="ko-KR" sz="2400" dirty="0"/>
              <a:t>flavors</a:t>
            </a:r>
          </a:p>
          <a:p>
            <a:pPr lvl="1"/>
            <a:r>
              <a:rPr lang="en-US" altLang="ko-KR" sz="2000" i="1" dirty="0">
                <a:solidFill>
                  <a:srgbClr val="C00000"/>
                </a:solidFill>
              </a:rPr>
              <a:t>Sorted list of pairs</a:t>
            </a:r>
            <a:r>
              <a:rPr lang="en-US" altLang="ko-KR" sz="2000" dirty="0"/>
              <a:t>: a list of record pairs, ranked by the likelihood that the pairs match</a:t>
            </a:r>
          </a:p>
          <a:p>
            <a:pPr lvl="1"/>
            <a:r>
              <a:rPr lang="en-US" altLang="ko-KR" sz="2000" i="1" dirty="0">
                <a:solidFill>
                  <a:srgbClr val="C00000"/>
                </a:solidFill>
              </a:rPr>
              <a:t>Hierarchy of partitions</a:t>
            </a:r>
            <a:r>
              <a:rPr lang="en-US" altLang="ko-KR" sz="2000" dirty="0"/>
              <a:t>: likely matching records in the form of partitions with different levels of granularity</a:t>
            </a:r>
          </a:p>
          <a:p>
            <a:pPr lvl="1"/>
            <a:r>
              <a:rPr lang="en-US" altLang="ko-KR" sz="2000" i="1" dirty="0">
                <a:solidFill>
                  <a:srgbClr val="C00000"/>
                </a:solidFill>
              </a:rPr>
              <a:t>Sorted list of records</a:t>
            </a:r>
            <a:r>
              <a:rPr lang="en-US" altLang="ko-KR" sz="2000" dirty="0"/>
              <a:t>: maximize the number of matching records identified when the list is resolved sequentially</a:t>
            </a:r>
            <a:endParaRPr lang="ko-KR" altLang="en-US" sz="2000" dirty="0"/>
          </a:p>
          <a:p>
            <a:pPr marL="0" indent="0">
              <a:buNone/>
            </a:pPr>
            <a:endParaRPr lang="en-US" sz="2400" dirty="0"/>
          </a:p>
        </p:txBody>
      </p:sp>
      <p:sp>
        <p:nvSpPr>
          <p:cNvPr id="4" name="Θέση υποσέλιδου 3"/>
          <p:cNvSpPr>
            <a:spLocks noGrp="1"/>
          </p:cNvSpPr>
          <p:nvPr>
            <p:ph type="ftr" sz="quarter" idx="11"/>
          </p:nvPr>
        </p:nvSpPr>
        <p:spPr/>
        <p:txBody>
          <a:bodyPr/>
          <a:lstStyle/>
          <a:p>
            <a:r>
              <a:rPr lang="pt-BR" dirty="0" smtClean="0"/>
              <a:t>Papadakis &amp; Palpanas, WWW 2018, April 2018</a:t>
            </a:r>
            <a:endParaRPr lang="el-GR" dirty="0"/>
          </a:p>
        </p:txBody>
      </p:sp>
      <p:sp>
        <p:nvSpPr>
          <p:cNvPr id="5" name="Fußzeilenplatzhalter 3"/>
          <p:cNvSpPr txBox="1">
            <a:spLocks/>
          </p:cNvSpPr>
          <p:nvPr/>
        </p:nvSpPr>
        <p:spPr>
          <a:xfrm>
            <a:off x="0"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Steven </a:t>
            </a:r>
            <a:r>
              <a:rPr lang="en-US" sz="1400" b="1" dirty="0" err="1" smtClean="0">
                <a:solidFill>
                  <a:schemeClr val="tx1"/>
                </a:solidFill>
              </a:rPr>
              <a:t>Euijong</a:t>
            </a:r>
            <a:r>
              <a:rPr lang="en-US" sz="1400" b="1" dirty="0" smtClean="0">
                <a:solidFill>
                  <a:schemeClr val="tx1"/>
                </a:solidFill>
              </a:rPr>
              <a:t> </a:t>
            </a:r>
            <a:r>
              <a:rPr lang="en-US" sz="1400" b="1" dirty="0" err="1" smtClean="0">
                <a:solidFill>
                  <a:schemeClr val="tx1"/>
                </a:solidFill>
              </a:rPr>
              <a:t>Whang</a:t>
            </a:r>
            <a:endParaRPr lang="en-US" sz="1400" b="1" dirty="0">
              <a:solidFill>
                <a:schemeClr val="tx1"/>
              </a:solidFill>
            </a:endParaRPr>
          </a:p>
        </p:txBody>
      </p:sp>
      <p:sp>
        <p:nvSpPr>
          <p:cNvPr id="6" name="Slide Number Placeholder 5"/>
          <p:cNvSpPr>
            <a:spLocks noGrp="1"/>
          </p:cNvSpPr>
          <p:nvPr>
            <p:ph type="sldNum" sz="quarter" idx="12"/>
          </p:nvPr>
        </p:nvSpPr>
        <p:spPr/>
        <p:txBody>
          <a:bodyPr/>
          <a:lstStyle/>
          <a:p>
            <a:fld id="{7E46E34C-DF4F-43C8-9B01-5546C481D7C1}" type="slidenum">
              <a:rPr lang="el-GR" smtClean="0"/>
              <a:t>231</a:t>
            </a:fld>
            <a:endParaRPr lang="el-GR"/>
          </a:p>
        </p:txBody>
      </p:sp>
    </p:spTree>
    <p:extLst>
      <p:ext uri="{BB962C8B-B14F-4D97-AF65-F5344CB8AC3E}">
        <p14:creationId xmlns:p14="http://schemas.microsoft.com/office/powerpoint/2010/main" val="517191320"/>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4996" y="1267888"/>
            <a:ext cx="1585325" cy="692497"/>
          </a:xfrm>
          <a:prstGeom prst="rect">
            <a:avLst/>
          </a:prstGeom>
          <a:noFill/>
        </p:spPr>
        <p:txBody>
          <a:bodyPr wrap="square" rtlCol="0">
            <a:spAutoFit/>
          </a:bodyPr>
          <a:lstStyle/>
          <a:p>
            <a:pPr algn="ctr"/>
            <a:r>
              <a:rPr lang="en-US" sz="1300" dirty="0" smtClean="0"/>
              <a:t>Sorted </a:t>
            </a:r>
          </a:p>
          <a:p>
            <a:pPr algn="ctr"/>
            <a:r>
              <a:rPr lang="en-US" sz="1300" dirty="0" smtClean="0"/>
              <a:t>Neighborhood</a:t>
            </a:r>
          </a:p>
          <a:p>
            <a:pPr algn="ctr"/>
            <a:r>
              <a:rPr lang="en-US" sz="1300" dirty="0" smtClean="0"/>
              <a:t>(</a:t>
            </a:r>
            <a:r>
              <a:rPr lang="en-US" sz="1300" b="1" dirty="0" smtClean="0"/>
              <a:t>SN</a:t>
            </a:r>
            <a:r>
              <a:rPr lang="en-US" sz="1300" dirty="0" smtClean="0"/>
              <a:t>)</a:t>
            </a:r>
            <a:endParaRPr lang="en-US" sz="1300" dirty="0"/>
          </a:p>
        </p:txBody>
      </p:sp>
      <p:sp>
        <p:nvSpPr>
          <p:cNvPr id="3" name="TextBox 2"/>
          <p:cNvSpPr txBox="1"/>
          <p:nvPr/>
        </p:nvSpPr>
        <p:spPr>
          <a:xfrm>
            <a:off x="5867400" y="1013484"/>
            <a:ext cx="1524001" cy="292388"/>
          </a:xfrm>
          <a:prstGeom prst="rect">
            <a:avLst/>
          </a:prstGeom>
          <a:noFill/>
        </p:spPr>
        <p:txBody>
          <a:bodyPr wrap="square" rtlCol="0">
            <a:spAutoFit/>
          </a:bodyPr>
          <a:lstStyle/>
          <a:p>
            <a:pPr algn="ctr"/>
            <a:r>
              <a:rPr lang="en-US" sz="1300" dirty="0" smtClean="0"/>
              <a:t>Standard Blocking</a:t>
            </a:r>
            <a:endParaRPr lang="en-US" sz="1300" dirty="0"/>
          </a:p>
        </p:txBody>
      </p:sp>
      <p:sp>
        <p:nvSpPr>
          <p:cNvPr id="4" name="TextBox 3"/>
          <p:cNvSpPr txBox="1"/>
          <p:nvPr/>
        </p:nvSpPr>
        <p:spPr>
          <a:xfrm>
            <a:off x="3651643" y="1243199"/>
            <a:ext cx="1323062" cy="692497"/>
          </a:xfrm>
          <a:prstGeom prst="rect">
            <a:avLst/>
          </a:prstGeom>
          <a:noFill/>
        </p:spPr>
        <p:txBody>
          <a:bodyPr wrap="square" rtlCol="0">
            <a:spAutoFit/>
          </a:bodyPr>
          <a:lstStyle/>
          <a:p>
            <a:pPr algn="ctr"/>
            <a:r>
              <a:rPr lang="en-US" sz="1300" dirty="0" smtClean="0"/>
              <a:t>Suffix Arrays Blocking </a:t>
            </a:r>
          </a:p>
          <a:p>
            <a:pPr algn="ctr"/>
            <a:r>
              <a:rPr lang="en-US" sz="1300" dirty="0" smtClean="0"/>
              <a:t>(</a:t>
            </a:r>
            <a:r>
              <a:rPr lang="en-US" sz="1300" b="1" dirty="0" smtClean="0"/>
              <a:t>SAB</a:t>
            </a:r>
            <a:r>
              <a:rPr lang="en-US" sz="1300" dirty="0" smtClean="0"/>
              <a:t>)</a:t>
            </a:r>
            <a:endParaRPr lang="en-US" sz="1300" dirty="0"/>
          </a:p>
        </p:txBody>
      </p:sp>
      <p:cxnSp>
        <p:nvCxnSpPr>
          <p:cNvPr id="6" name="Straight Arrow Connector 5"/>
          <p:cNvCxnSpPr/>
          <p:nvPr/>
        </p:nvCxnSpPr>
        <p:spPr>
          <a:xfrm>
            <a:off x="1803896" y="1960385"/>
            <a:ext cx="0" cy="91039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1927884"/>
            <a:ext cx="0" cy="1752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91911" y="2811171"/>
            <a:ext cx="1517475" cy="492443"/>
          </a:xfrm>
          <a:prstGeom prst="rect">
            <a:avLst/>
          </a:prstGeom>
          <a:noFill/>
        </p:spPr>
        <p:txBody>
          <a:bodyPr wrap="square" rtlCol="0">
            <a:spAutoFit/>
          </a:bodyPr>
          <a:lstStyle/>
          <a:p>
            <a:pPr algn="ctr"/>
            <a:r>
              <a:rPr lang="en-US" sz="1300" dirty="0" smtClean="0"/>
              <a:t>Progressive SN </a:t>
            </a:r>
          </a:p>
          <a:p>
            <a:pPr algn="ctr"/>
            <a:r>
              <a:rPr lang="en-US" sz="1300" dirty="0" smtClean="0"/>
              <a:t>(</a:t>
            </a:r>
            <a:r>
              <a:rPr lang="en-US" sz="1300" b="1" dirty="0" smtClean="0"/>
              <a:t>PSN</a:t>
            </a:r>
            <a:r>
              <a:rPr lang="en-US" sz="1300" dirty="0" smtClean="0"/>
              <a:t>)</a:t>
            </a:r>
            <a:endParaRPr lang="en-US" sz="1300" dirty="0"/>
          </a:p>
        </p:txBody>
      </p:sp>
      <p:cxnSp>
        <p:nvCxnSpPr>
          <p:cNvPr id="11" name="Straight Arrow Connector 10"/>
          <p:cNvCxnSpPr/>
          <p:nvPr/>
        </p:nvCxnSpPr>
        <p:spPr>
          <a:xfrm flipH="1">
            <a:off x="1803629" y="3368111"/>
            <a:ext cx="3627" cy="4474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58012" y="3767270"/>
            <a:ext cx="1524000" cy="492443"/>
          </a:xfrm>
          <a:prstGeom prst="rect">
            <a:avLst/>
          </a:prstGeom>
          <a:noFill/>
        </p:spPr>
        <p:txBody>
          <a:bodyPr wrap="square" rtlCol="0">
            <a:spAutoFit/>
          </a:bodyPr>
          <a:lstStyle/>
          <a:p>
            <a:pPr algn="ctr"/>
            <a:r>
              <a:rPr lang="en-US" sz="1300" dirty="0" smtClean="0"/>
              <a:t>Schema-Agnostic PSN (</a:t>
            </a:r>
            <a:r>
              <a:rPr lang="en-US" sz="1300" b="1" dirty="0" smtClean="0"/>
              <a:t>SA-PSN</a:t>
            </a:r>
            <a:r>
              <a:rPr lang="en-US" sz="1300" dirty="0" smtClean="0"/>
              <a:t>)</a:t>
            </a:r>
            <a:endParaRPr lang="en-US" sz="1300" dirty="0"/>
          </a:p>
        </p:txBody>
      </p:sp>
      <p:sp>
        <p:nvSpPr>
          <p:cNvPr id="14" name="TextBox 13"/>
          <p:cNvSpPr txBox="1"/>
          <p:nvPr/>
        </p:nvSpPr>
        <p:spPr>
          <a:xfrm>
            <a:off x="5632920" y="1920128"/>
            <a:ext cx="1759716" cy="492443"/>
          </a:xfrm>
          <a:prstGeom prst="rect">
            <a:avLst/>
          </a:prstGeom>
          <a:noFill/>
        </p:spPr>
        <p:txBody>
          <a:bodyPr wrap="square" rtlCol="0">
            <a:spAutoFit/>
          </a:bodyPr>
          <a:lstStyle/>
          <a:p>
            <a:pPr algn="ctr"/>
            <a:r>
              <a:rPr lang="en-US" sz="1300" dirty="0" smtClean="0"/>
              <a:t>Meta-blocking</a:t>
            </a:r>
          </a:p>
          <a:p>
            <a:pPr algn="ctr"/>
            <a:r>
              <a:rPr lang="en-US" sz="1300" dirty="0" smtClean="0"/>
              <a:t>(Blocking Graph)</a:t>
            </a:r>
            <a:endParaRPr lang="en-US" sz="1300" dirty="0"/>
          </a:p>
        </p:txBody>
      </p:sp>
      <p:sp>
        <p:nvSpPr>
          <p:cNvPr id="21" name="TextBox 20"/>
          <p:cNvSpPr txBox="1"/>
          <p:nvPr/>
        </p:nvSpPr>
        <p:spPr>
          <a:xfrm>
            <a:off x="4679392" y="2705035"/>
            <a:ext cx="1188008" cy="892552"/>
          </a:xfrm>
          <a:prstGeom prst="rect">
            <a:avLst/>
          </a:prstGeom>
          <a:noFill/>
        </p:spPr>
        <p:txBody>
          <a:bodyPr wrap="square" rtlCol="0">
            <a:spAutoFit/>
          </a:bodyPr>
          <a:lstStyle/>
          <a:p>
            <a:r>
              <a:rPr lang="en-US" sz="1300" dirty="0" smtClean="0"/>
              <a:t>Ordered </a:t>
            </a:r>
          </a:p>
          <a:p>
            <a:r>
              <a:rPr lang="en-US" sz="1300" dirty="0" smtClean="0"/>
              <a:t>List of </a:t>
            </a:r>
            <a:br>
              <a:rPr lang="en-US" sz="1300" dirty="0" smtClean="0"/>
            </a:br>
            <a:r>
              <a:rPr lang="en-US" sz="1300" dirty="0" smtClean="0"/>
              <a:t>Records</a:t>
            </a:r>
          </a:p>
          <a:p>
            <a:r>
              <a:rPr lang="en-US" sz="1300" dirty="0" smtClean="0"/>
              <a:t>(</a:t>
            </a:r>
            <a:r>
              <a:rPr lang="en-US" sz="1300" b="1" dirty="0" smtClean="0"/>
              <a:t>OLR</a:t>
            </a:r>
            <a:r>
              <a:rPr lang="en-US" sz="1300" dirty="0" smtClean="0"/>
              <a:t>)</a:t>
            </a:r>
            <a:endParaRPr lang="en-US" sz="1300" dirty="0"/>
          </a:p>
        </p:txBody>
      </p:sp>
      <p:sp>
        <p:nvSpPr>
          <p:cNvPr id="27" name="TextBox 26"/>
          <p:cNvSpPr txBox="1"/>
          <p:nvPr/>
        </p:nvSpPr>
        <p:spPr>
          <a:xfrm>
            <a:off x="3208864" y="2689884"/>
            <a:ext cx="1403617" cy="892552"/>
          </a:xfrm>
          <a:prstGeom prst="rect">
            <a:avLst/>
          </a:prstGeom>
          <a:noFill/>
        </p:spPr>
        <p:txBody>
          <a:bodyPr wrap="square" rtlCol="0">
            <a:spAutoFit/>
          </a:bodyPr>
          <a:lstStyle/>
          <a:p>
            <a:r>
              <a:rPr lang="en-US" sz="1300" dirty="0" smtClean="0"/>
              <a:t>Hierarchy </a:t>
            </a:r>
          </a:p>
          <a:p>
            <a:r>
              <a:rPr lang="en-US" sz="1300" dirty="0" smtClean="0"/>
              <a:t>of Record </a:t>
            </a:r>
          </a:p>
          <a:p>
            <a:r>
              <a:rPr lang="en-US" sz="1300" dirty="0" smtClean="0"/>
              <a:t>Partitions</a:t>
            </a:r>
            <a:br>
              <a:rPr lang="en-US" sz="1300" dirty="0" smtClean="0"/>
            </a:br>
            <a:r>
              <a:rPr lang="en-US" sz="1300" dirty="0" smtClean="0"/>
              <a:t>(</a:t>
            </a:r>
            <a:r>
              <a:rPr lang="en-US" sz="1300" b="1" dirty="0" smtClean="0"/>
              <a:t>HRP</a:t>
            </a:r>
            <a:r>
              <a:rPr lang="en-US" sz="1300" dirty="0" smtClean="0"/>
              <a:t>)</a:t>
            </a:r>
            <a:endParaRPr lang="en-US" sz="1300" dirty="0"/>
          </a:p>
        </p:txBody>
      </p:sp>
      <p:sp>
        <p:nvSpPr>
          <p:cNvPr id="28" name="TextBox 27"/>
          <p:cNvSpPr txBox="1"/>
          <p:nvPr/>
        </p:nvSpPr>
        <p:spPr>
          <a:xfrm>
            <a:off x="1041010" y="4594884"/>
            <a:ext cx="1559298" cy="492443"/>
          </a:xfrm>
          <a:prstGeom prst="rect">
            <a:avLst/>
          </a:prstGeom>
          <a:noFill/>
        </p:spPr>
        <p:txBody>
          <a:bodyPr wrap="square" rtlCol="0">
            <a:spAutoFit/>
          </a:bodyPr>
          <a:lstStyle/>
          <a:p>
            <a:pPr algn="ctr"/>
            <a:r>
              <a:rPr lang="en-US" sz="1300" dirty="0" smtClean="0"/>
              <a:t>Local SA-PSN </a:t>
            </a:r>
          </a:p>
          <a:p>
            <a:pPr algn="ctr"/>
            <a:r>
              <a:rPr lang="en-US" sz="1300" dirty="0" smtClean="0"/>
              <a:t>(</a:t>
            </a:r>
            <a:r>
              <a:rPr lang="en-US" sz="1300" b="1" dirty="0" smtClean="0"/>
              <a:t>LS-PSN</a:t>
            </a:r>
            <a:r>
              <a:rPr lang="en-US" sz="1300" dirty="0" smtClean="0"/>
              <a:t>)</a:t>
            </a:r>
            <a:endParaRPr lang="en-US" sz="1300" dirty="0"/>
          </a:p>
        </p:txBody>
      </p:sp>
      <p:sp>
        <p:nvSpPr>
          <p:cNvPr id="29" name="TextBox 28"/>
          <p:cNvSpPr txBox="1"/>
          <p:nvPr/>
        </p:nvSpPr>
        <p:spPr>
          <a:xfrm>
            <a:off x="978704" y="5523569"/>
            <a:ext cx="1675288" cy="492443"/>
          </a:xfrm>
          <a:prstGeom prst="rect">
            <a:avLst/>
          </a:prstGeom>
          <a:noFill/>
        </p:spPr>
        <p:txBody>
          <a:bodyPr wrap="square" rtlCol="0">
            <a:spAutoFit/>
          </a:bodyPr>
          <a:lstStyle/>
          <a:p>
            <a:pPr algn="ctr"/>
            <a:r>
              <a:rPr lang="en-US" sz="1300" dirty="0" smtClean="0"/>
              <a:t>Global SA-PSN </a:t>
            </a:r>
          </a:p>
          <a:p>
            <a:pPr algn="ctr"/>
            <a:r>
              <a:rPr lang="en-US" sz="1300" dirty="0" smtClean="0"/>
              <a:t>(</a:t>
            </a:r>
            <a:r>
              <a:rPr lang="en-US" sz="1300" b="1" dirty="0" smtClean="0"/>
              <a:t>GS-PSN</a:t>
            </a:r>
            <a:r>
              <a:rPr lang="en-US" sz="1300" dirty="0" smtClean="0"/>
              <a:t>)</a:t>
            </a:r>
            <a:endParaRPr lang="en-US" sz="1300" dirty="0"/>
          </a:p>
        </p:txBody>
      </p:sp>
      <p:sp>
        <p:nvSpPr>
          <p:cNvPr id="40" name="TextBox 39"/>
          <p:cNvSpPr txBox="1"/>
          <p:nvPr/>
        </p:nvSpPr>
        <p:spPr>
          <a:xfrm>
            <a:off x="5715000" y="4594884"/>
            <a:ext cx="1066800" cy="892552"/>
          </a:xfrm>
          <a:prstGeom prst="rect">
            <a:avLst/>
          </a:prstGeom>
          <a:noFill/>
        </p:spPr>
        <p:txBody>
          <a:bodyPr wrap="square" rtlCol="0">
            <a:spAutoFit/>
          </a:bodyPr>
          <a:lstStyle/>
          <a:p>
            <a:r>
              <a:rPr lang="en-US" sz="1300" dirty="0" smtClean="0"/>
              <a:t>Progressive </a:t>
            </a:r>
            <a:br>
              <a:rPr lang="en-US" sz="1300" dirty="0" smtClean="0"/>
            </a:br>
            <a:r>
              <a:rPr lang="en-US" sz="1300" dirty="0" smtClean="0"/>
              <a:t>Block </a:t>
            </a:r>
          </a:p>
          <a:p>
            <a:r>
              <a:rPr lang="en-US" sz="1300" dirty="0" smtClean="0"/>
              <a:t>Scheduling </a:t>
            </a:r>
            <a:br>
              <a:rPr lang="en-US" sz="1300" dirty="0" smtClean="0"/>
            </a:br>
            <a:r>
              <a:rPr lang="en-US" sz="1300" dirty="0" smtClean="0"/>
              <a:t>(</a:t>
            </a:r>
            <a:r>
              <a:rPr lang="en-US" sz="1300" b="1" dirty="0" smtClean="0"/>
              <a:t>PBS</a:t>
            </a:r>
            <a:r>
              <a:rPr lang="en-US" sz="1300" dirty="0" smtClean="0"/>
              <a:t>)</a:t>
            </a:r>
          </a:p>
        </p:txBody>
      </p:sp>
      <p:sp>
        <p:nvSpPr>
          <p:cNvPr id="44" name="TextBox 43"/>
          <p:cNvSpPr txBox="1"/>
          <p:nvPr/>
        </p:nvSpPr>
        <p:spPr>
          <a:xfrm>
            <a:off x="2904064" y="3680484"/>
            <a:ext cx="1726557" cy="692497"/>
          </a:xfrm>
          <a:prstGeom prst="rect">
            <a:avLst/>
          </a:prstGeom>
          <a:noFill/>
        </p:spPr>
        <p:txBody>
          <a:bodyPr wrap="square" rtlCol="0">
            <a:spAutoFit/>
          </a:bodyPr>
          <a:lstStyle/>
          <a:p>
            <a:pPr algn="ctr"/>
            <a:r>
              <a:rPr lang="en-US" sz="1300" dirty="0" smtClean="0"/>
              <a:t>Progressive Suffix </a:t>
            </a:r>
          </a:p>
          <a:p>
            <a:pPr algn="ctr"/>
            <a:r>
              <a:rPr lang="en-US" sz="1300" dirty="0" smtClean="0"/>
              <a:t>Arrays Blocking</a:t>
            </a:r>
          </a:p>
          <a:p>
            <a:pPr algn="ctr"/>
            <a:r>
              <a:rPr lang="en-US" sz="1300" dirty="0" smtClean="0"/>
              <a:t>(</a:t>
            </a:r>
            <a:r>
              <a:rPr lang="en-US" sz="1300" b="1" dirty="0" smtClean="0"/>
              <a:t>SA-PSAB</a:t>
            </a:r>
            <a:r>
              <a:rPr lang="en-US" sz="1300" dirty="0" smtClean="0"/>
              <a:t>)</a:t>
            </a:r>
            <a:endParaRPr lang="en-US" sz="1300" dirty="0"/>
          </a:p>
        </p:txBody>
      </p:sp>
      <p:cxnSp>
        <p:nvCxnSpPr>
          <p:cNvPr id="71" name="Straight Connector 70"/>
          <p:cNvCxnSpPr/>
          <p:nvPr/>
        </p:nvCxnSpPr>
        <p:spPr>
          <a:xfrm>
            <a:off x="5638800" y="2689884"/>
            <a:ext cx="21212"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5508104" y="1471106"/>
            <a:ext cx="2035698" cy="292388"/>
          </a:xfrm>
          <a:prstGeom prst="rect">
            <a:avLst/>
          </a:prstGeom>
          <a:noFill/>
        </p:spPr>
        <p:txBody>
          <a:bodyPr wrap="square" rtlCol="0">
            <a:spAutoFit/>
          </a:bodyPr>
          <a:lstStyle/>
          <a:p>
            <a:pPr algn="ctr"/>
            <a:r>
              <a:rPr lang="en-US" sz="1300" dirty="0" smtClean="0"/>
              <a:t>Token Blocking</a:t>
            </a:r>
            <a:endParaRPr lang="en-US" sz="1300" dirty="0"/>
          </a:p>
        </p:txBody>
      </p:sp>
      <p:cxnSp>
        <p:nvCxnSpPr>
          <p:cNvPr id="107" name="Straight Arrow Connector 106"/>
          <p:cNvCxnSpPr/>
          <p:nvPr/>
        </p:nvCxnSpPr>
        <p:spPr>
          <a:xfrm>
            <a:off x="6523804" y="1277719"/>
            <a:ext cx="761" cy="2379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6629400" y="5204484"/>
            <a:ext cx="1066800" cy="892552"/>
          </a:xfrm>
          <a:prstGeom prst="rect">
            <a:avLst/>
          </a:prstGeom>
          <a:noFill/>
        </p:spPr>
        <p:txBody>
          <a:bodyPr wrap="square" rtlCol="0">
            <a:spAutoFit/>
          </a:bodyPr>
          <a:lstStyle/>
          <a:p>
            <a:r>
              <a:rPr lang="en-US" sz="1300" dirty="0" smtClean="0"/>
              <a:t>Progressive</a:t>
            </a:r>
          </a:p>
          <a:p>
            <a:r>
              <a:rPr lang="en-US" sz="1300" dirty="0" smtClean="0"/>
              <a:t>Profile Scheduling</a:t>
            </a:r>
          </a:p>
          <a:p>
            <a:r>
              <a:rPr lang="en-US" sz="1300" dirty="0" smtClean="0"/>
              <a:t>(</a:t>
            </a:r>
            <a:r>
              <a:rPr lang="en-US" sz="1300" b="1" dirty="0" smtClean="0"/>
              <a:t>PPS</a:t>
            </a:r>
            <a:r>
              <a:rPr lang="en-US" sz="1300" dirty="0" smtClean="0"/>
              <a:t>)</a:t>
            </a:r>
          </a:p>
        </p:txBody>
      </p:sp>
      <p:cxnSp>
        <p:nvCxnSpPr>
          <p:cNvPr id="124" name="Straight Connector 123"/>
          <p:cNvCxnSpPr/>
          <p:nvPr/>
        </p:nvCxnSpPr>
        <p:spPr>
          <a:xfrm flipV="1">
            <a:off x="1014996" y="3573989"/>
            <a:ext cx="6896496" cy="41311"/>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1064520" y="4390932"/>
            <a:ext cx="6815720" cy="3897"/>
          </a:xfrm>
          <a:prstGeom prst="line">
            <a:avLst/>
          </a:prstGeom>
          <a:ln w="28575">
            <a:solidFill>
              <a:schemeClr val="accent1"/>
            </a:solidFill>
            <a:prstDash val="dashDot"/>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rot="5400000">
            <a:off x="7787352" y="1591190"/>
            <a:ext cx="838200" cy="292388"/>
          </a:xfrm>
          <a:prstGeom prst="rect">
            <a:avLst/>
          </a:prstGeom>
          <a:noFill/>
        </p:spPr>
        <p:txBody>
          <a:bodyPr wrap="square" rtlCol="0">
            <a:spAutoFit/>
          </a:bodyPr>
          <a:lstStyle/>
          <a:p>
            <a:pPr algn="ctr"/>
            <a:r>
              <a:rPr lang="en-US" sz="1300" b="1" dirty="0" smtClean="0">
                <a:solidFill>
                  <a:srgbClr val="C00000"/>
                </a:solidFill>
              </a:rPr>
              <a:t>Batch</a:t>
            </a:r>
            <a:endParaRPr lang="en-US" sz="1300" b="1" dirty="0">
              <a:solidFill>
                <a:srgbClr val="C00000"/>
              </a:solidFill>
            </a:endParaRPr>
          </a:p>
        </p:txBody>
      </p:sp>
      <p:sp>
        <p:nvSpPr>
          <p:cNvPr id="127" name="TextBox 126"/>
          <p:cNvSpPr txBox="1"/>
          <p:nvPr/>
        </p:nvSpPr>
        <p:spPr>
          <a:xfrm rot="5400000">
            <a:off x="7575462" y="4311678"/>
            <a:ext cx="1219201" cy="292388"/>
          </a:xfrm>
          <a:prstGeom prst="rect">
            <a:avLst/>
          </a:prstGeom>
          <a:noFill/>
        </p:spPr>
        <p:txBody>
          <a:bodyPr wrap="square" rtlCol="0">
            <a:spAutoFit/>
          </a:bodyPr>
          <a:lstStyle/>
          <a:p>
            <a:pPr algn="ctr"/>
            <a:r>
              <a:rPr lang="en-US" sz="1300" b="1" dirty="0" smtClean="0">
                <a:solidFill>
                  <a:srgbClr val="008000"/>
                </a:solidFill>
              </a:rPr>
              <a:t>Progressive</a:t>
            </a:r>
            <a:endParaRPr lang="en-US" sz="1300" b="1" dirty="0">
              <a:solidFill>
                <a:srgbClr val="008000"/>
              </a:solidFill>
            </a:endParaRPr>
          </a:p>
        </p:txBody>
      </p:sp>
      <p:sp>
        <p:nvSpPr>
          <p:cNvPr id="128" name="TextBox 127"/>
          <p:cNvSpPr txBox="1"/>
          <p:nvPr/>
        </p:nvSpPr>
        <p:spPr>
          <a:xfrm rot="16200000">
            <a:off x="-209181" y="3073742"/>
            <a:ext cx="1517304" cy="292388"/>
          </a:xfrm>
          <a:prstGeom prst="rect">
            <a:avLst/>
          </a:prstGeom>
          <a:noFill/>
          <a:ln>
            <a:noFill/>
          </a:ln>
        </p:spPr>
        <p:txBody>
          <a:bodyPr wrap="square" rtlCol="0">
            <a:spAutoFit/>
          </a:bodyPr>
          <a:lstStyle/>
          <a:p>
            <a:pPr algn="ctr"/>
            <a:r>
              <a:rPr lang="en-US" sz="1300" b="1" dirty="0" smtClean="0">
                <a:solidFill>
                  <a:schemeClr val="tx1">
                    <a:lumMod val="75000"/>
                    <a:lumOff val="25000"/>
                  </a:schemeClr>
                </a:solidFill>
              </a:rPr>
              <a:t>Schema-based</a:t>
            </a:r>
            <a:endParaRPr lang="en-US" sz="1300" b="1" dirty="0">
              <a:solidFill>
                <a:schemeClr val="tx1">
                  <a:lumMod val="75000"/>
                  <a:lumOff val="25000"/>
                </a:schemeClr>
              </a:solidFill>
            </a:endParaRPr>
          </a:p>
        </p:txBody>
      </p:sp>
      <p:sp>
        <p:nvSpPr>
          <p:cNvPr id="130" name="TextBox 129"/>
          <p:cNvSpPr txBox="1"/>
          <p:nvPr/>
        </p:nvSpPr>
        <p:spPr>
          <a:xfrm rot="16200000">
            <a:off x="589353" y="3850455"/>
            <a:ext cx="685800" cy="292388"/>
          </a:xfrm>
          <a:prstGeom prst="rect">
            <a:avLst/>
          </a:prstGeom>
          <a:noFill/>
        </p:spPr>
        <p:txBody>
          <a:bodyPr wrap="square" rtlCol="0">
            <a:spAutoFit/>
          </a:bodyPr>
          <a:lstStyle/>
          <a:p>
            <a:r>
              <a:rPr lang="en-US" sz="1300" b="1" dirty="0" smtClean="0">
                <a:solidFill>
                  <a:srgbClr val="0070C0"/>
                </a:solidFill>
              </a:rPr>
              <a:t>Naïve</a:t>
            </a:r>
            <a:endParaRPr lang="en-US" sz="1300" b="1" dirty="0">
              <a:solidFill>
                <a:srgbClr val="0070C0"/>
              </a:solidFill>
            </a:endParaRPr>
          </a:p>
        </p:txBody>
      </p:sp>
      <p:sp>
        <p:nvSpPr>
          <p:cNvPr id="132" name="TextBox 131"/>
          <p:cNvSpPr txBox="1"/>
          <p:nvPr/>
        </p:nvSpPr>
        <p:spPr>
          <a:xfrm rot="16200000">
            <a:off x="349468" y="5270637"/>
            <a:ext cx="1172291" cy="292388"/>
          </a:xfrm>
          <a:prstGeom prst="rect">
            <a:avLst/>
          </a:prstGeom>
          <a:noFill/>
        </p:spPr>
        <p:txBody>
          <a:bodyPr wrap="square" rtlCol="0">
            <a:spAutoFit/>
          </a:bodyPr>
          <a:lstStyle/>
          <a:p>
            <a:pPr algn="ctr"/>
            <a:r>
              <a:rPr lang="en-US" sz="1300" b="1" dirty="0" smtClean="0">
                <a:solidFill>
                  <a:srgbClr val="0070C0"/>
                </a:solidFill>
              </a:rPr>
              <a:t>Advanced</a:t>
            </a:r>
          </a:p>
        </p:txBody>
      </p:sp>
      <p:cxnSp>
        <p:nvCxnSpPr>
          <p:cNvPr id="80" name="Straight Arrow Connector 79"/>
          <p:cNvCxnSpPr/>
          <p:nvPr/>
        </p:nvCxnSpPr>
        <p:spPr>
          <a:xfrm>
            <a:off x="1816348" y="4209199"/>
            <a:ext cx="0" cy="39862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1817792" y="5014994"/>
            <a:ext cx="1" cy="5326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TextBox 129"/>
          <p:cNvSpPr txBox="1"/>
          <p:nvPr/>
        </p:nvSpPr>
        <p:spPr>
          <a:xfrm rot="16200000">
            <a:off x="-288731" y="4774183"/>
            <a:ext cx="1676402" cy="292388"/>
          </a:xfrm>
          <a:prstGeom prst="rect">
            <a:avLst/>
          </a:prstGeom>
          <a:noFill/>
        </p:spPr>
        <p:txBody>
          <a:bodyPr wrap="square" rtlCol="0">
            <a:spAutoFit/>
          </a:bodyPr>
          <a:lstStyle/>
          <a:p>
            <a:pPr algn="ctr"/>
            <a:r>
              <a:rPr lang="en-US" sz="1300" b="1" dirty="0" smtClean="0">
                <a:solidFill>
                  <a:srgbClr val="0070C0"/>
                </a:solidFill>
              </a:rPr>
              <a:t>Schema-agnostic</a:t>
            </a:r>
            <a:endParaRPr lang="en-US" sz="1300" b="1" dirty="0">
              <a:solidFill>
                <a:srgbClr val="0070C0"/>
              </a:solidFill>
            </a:endParaRPr>
          </a:p>
        </p:txBody>
      </p:sp>
      <p:sp>
        <p:nvSpPr>
          <p:cNvPr id="5" name="Parentesi graffa aperta 4"/>
          <p:cNvSpPr/>
          <p:nvPr/>
        </p:nvSpPr>
        <p:spPr>
          <a:xfrm>
            <a:off x="705250" y="2742421"/>
            <a:ext cx="175282" cy="850169"/>
          </a:xfrm>
          <a:prstGeom prst="leftBrac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51" name="Parentesi graffa aperta 50"/>
          <p:cNvSpPr/>
          <p:nvPr/>
        </p:nvSpPr>
        <p:spPr>
          <a:xfrm>
            <a:off x="701355" y="3653160"/>
            <a:ext cx="190771" cy="2534434"/>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1" name="Parentesi graffa aperta 60"/>
          <p:cNvSpPr/>
          <p:nvPr/>
        </p:nvSpPr>
        <p:spPr>
          <a:xfrm>
            <a:off x="1041009" y="3653159"/>
            <a:ext cx="149349" cy="671298"/>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2" name="Parentesi graffa aperta 61"/>
          <p:cNvSpPr/>
          <p:nvPr/>
        </p:nvSpPr>
        <p:spPr>
          <a:xfrm>
            <a:off x="1041010" y="4479553"/>
            <a:ext cx="197655" cy="1708040"/>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4" name="Parentesi graffa aperta 63"/>
          <p:cNvSpPr/>
          <p:nvPr/>
        </p:nvSpPr>
        <p:spPr>
          <a:xfrm rot="10800000">
            <a:off x="7924800" y="1091445"/>
            <a:ext cx="112373" cy="1374310"/>
          </a:xfrm>
          <a:prstGeom prst="leftBrac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5" name="Parentesi graffa aperta 64"/>
          <p:cNvSpPr/>
          <p:nvPr/>
        </p:nvSpPr>
        <p:spPr>
          <a:xfrm rot="10800000">
            <a:off x="7924800" y="2689884"/>
            <a:ext cx="119415" cy="35052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solidFill>
                <a:srgbClr val="008000"/>
              </a:solidFill>
            </a:endParaRPr>
          </a:p>
        </p:txBody>
      </p:sp>
      <p:cxnSp>
        <p:nvCxnSpPr>
          <p:cNvPr id="93" name="Straight Connector 120"/>
          <p:cNvCxnSpPr/>
          <p:nvPr/>
        </p:nvCxnSpPr>
        <p:spPr>
          <a:xfrm flipV="1">
            <a:off x="990600" y="2537484"/>
            <a:ext cx="6858000" cy="16937"/>
          </a:xfrm>
          <a:prstGeom prst="line">
            <a:avLst/>
          </a:prstGeom>
          <a:ln w="19050"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120"/>
          <p:cNvCxnSpPr/>
          <p:nvPr/>
        </p:nvCxnSpPr>
        <p:spPr>
          <a:xfrm flipV="1">
            <a:off x="961952" y="2689884"/>
            <a:ext cx="6886648" cy="10107"/>
          </a:xfrm>
          <a:prstGeom prst="line">
            <a:avLst/>
          </a:prstGeom>
          <a:ln w="19050" cmpd="sng">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2376985" y="3065421"/>
            <a:ext cx="823415" cy="54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038600" y="3070884"/>
            <a:ext cx="685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106"/>
          <p:cNvCxnSpPr/>
          <p:nvPr/>
        </p:nvCxnSpPr>
        <p:spPr>
          <a:xfrm>
            <a:off x="6523423" y="1728348"/>
            <a:ext cx="761" cy="2379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Connector 70"/>
          <p:cNvCxnSpPr/>
          <p:nvPr/>
        </p:nvCxnSpPr>
        <p:spPr>
          <a:xfrm>
            <a:off x="4495800" y="2689884"/>
            <a:ext cx="43624"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cxnSp>
        <p:nvCxnSpPr>
          <p:cNvPr id="83" name="Straight Connector 70"/>
          <p:cNvCxnSpPr/>
          <p:nvPr/>
        </p:nvCxnSpPr>
        <p:spPr>
          <a:xfrm flipH="1">
            <a:off x="2895600" y="2689884"/>
            <a:ext cx="5881"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57" name="Parentesi graffa aperta 56"/>
          <p:cNvSpPr/>
          <p:nvPr/>
        </p:nvSpPr>
        <p:spPr>
          <a:xfrm rot="16200000" flipV="1">
            <a:off x="2019300" y="5471184"/>
            <a:ext cx="76199" cy="15240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2" name="Parentesi graffa aperta 71"/>
          <p:cNvSpPr/>
          <p:nvPr/>
        </p:nvSpPr>
        <p:spPr>
          <a:xfrm rot="16200000" flipV="1">
            <a:off x="3673338" y="5471184"/>
            <a:ext cx="62975" cy="15240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4" name="Parentesi graffa aperta 73"/>
          <p:cNvSpPr/>
          <p:nvPr/>
        </p:nvSpPr>
        <p:spPr>
          <a:xfrm rot="16200000" flipV="1">
            <a:off x="5071537" y="5729417"/>
            <a:ext cx="76200" cy="1007534"/>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5" name="Parentesi graffa aperta 74"/>
          <p:cNvSpPr/>
          <p:nvPr/>
        </p:nvSpPr>
        <p:spPr>
          <a:xfrm rot="16200000" flipV="1">
            <a:off x="6743700" y="5166384"/>
            <a:ext cx="76200" cy="21336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6" name="TextBox 57"/>
          <p:cNvSpPr txBox="1"/>
          <p:nvPr/>
        </p:nvSpPr>
        <p:spPr>
          <a:xfrm>
            <a:off x="1066800" y="6222514"/>
            <a:ext cx="1931042" cy="292388"/>
          </a:xfrm>
          <a:prstGeom prst="rect">
            <a:avLst/>
          </a:prstGeom>
          <a:noFill/>
        </p:spPr>
        <p:txBody>
          <a:bodyPr wrap="square" rtlCol="0">
            <a:spAutoFit/>
          </a:bodyPr>
          <a:lstStyle/>
          <a:p>
            <a:pPr algn="ctr"/>
            <a:r>
              <a:rPr lang="en-US" sz="1300" b="1" dirty="0" smtClean="0">
                <a:solidFill>
                  <a:srgbClr val="008000"/>
                </a:solidFill>
              </a:rPr>
              <a:t>Comparison-based</a:t>
            </a:r>
            <a:endParaRPr lang="en-US" sz="1300" b="1" dirty="0">
              <a:solidFill>
                <a:srgbClr val="008000"/>
              </a:solidFill>
            </a:endParaRPr>
          </a:p>
        </p:txBody>
      </p:sp>
      <p:sp>
        <p:nvSpPr>
          <p:cNvPr id="78" name="TextBox 58"/>
          <p:cNvSpPr txBox="1"/>
          <p:nvPr/>
        </p:nvSpPr>
        <p:spPr>
          <a:xfrm>
            <a:off x="3075383" y="6232956"/>
            <a:ext cx="1262458" cy="292388"/>
          </a:xfrm>
          <a:prstGeom prst="rect">
            <a:avLst/>
          </a:prstGeom>
          <a:noFill/>
        </p:spPr>
        <p:txBody>
          <a:bodyPr wrap="square" rtlCol="0">
            <a:spAutoFit/>
          </a:bodyPr>
          <a:lstStyle/>
          <a:p>
            <a:pPr algn="ctr"/>
            <a:r>
              <a:rPr lang="en-US" sz="1300" b="1" dirty="0" smtClean="0">
                <a:solidFill>
                  <a:srgbClr val="008000"/>
                </a:solidFill>
              </a:rPr>
              <a:t>Block-based</a:t>
            </a:r>
            <a:endParaRPr lang="en-US" sz="1300" b="1" dirty="0">
              <a:solidFill>
                <a:srgbClr val="008000"/>
              </a:solidFill>
            </a:endParaRPr>
          </a:p>
        </p:txBody>
      </p:sp>
      <p:sp>
        <p:nvSpPr>
          <p:cNvPr id="82" name="TextBox 59"/>
          <p:cNvSpPr txBox="1"/>
          <p:nvPr/>
        </p:nvSpPr>
        <p:spPr>
          <a:xfrm>
            <a:off x="4394199" y="6222514"/>
            <a:ext cx="1447800" cy="292388"/>
          </a:xfrm>
          <a:prstGeom prst="rect">
            <a:avLst/>
          </a:prstGeom>
          <a:noFill/>
        </p:spPr>
        <p:txBody>
          <a:bodyPr wrap="square" rtlCol="0">
            <a:spAutoFit/>
          </a:bodyPr>
          <a:lstStyle/>
          <a:p>
            <a:pPr algn="ctr"/>
            <a:r>
              <a:rPr lang="en-US" sz="1300" b="1" dirty="0" smtClean="0">
                <a:solidFill>
                  <a:srgbClr val="008000"/>
                </a:solidFill>
              </a:rPr>
              <a:t>Profile-based</a:t>
            </a:r>
            <a:endParaRPr lang="en-US" sz="1300" b="1" dirty="0">
              <a:solidFill>
                <a:srgbClr val="008000"/>
              </a:solidFill>
            </a:endParaRPr>
          </a:p>
        </p:txBody>
      </p:sp>
      <p:sp>
        <p:nvSpPr>
          <p:cNvPr id="86" name="TextBox 76"/>
          <p:cNvSpPr txBox="1"/>
          <p:nvPr/>
        </p:nvSpPr>
        <p:spPr>
          <a:xfrm>
            <a:off x="6282268" y="6195084"/>
            <a:ext cx="946285" cy="292388"/>
          </a:xfrm>
          <a:prstGeom prst="rect">
            <a:avLst/>
          </a:prstGeom>
          <a:noFill/>
        </p:spPr>
        <p:txBody>
          <a:bodyPr wrap="square" rtlCol="0">
            <a:spAutoFit/>
          </a:bodyPr>
          <a:lstStyle/>
          <a:p>
            <a:pPr algn="ctr"/>
            <a:r>
              <a:rPr lang="en-US" sz="1300" b="1" dirty="0" smtClean="0">
                <a:solidFill>
                  <a:srgbClr val="008000"/>
                </a:solidFill>
              </a:rPr>
              <a:t>Hybrid</a:t>
            </a:r>
            <a:endParaRPr lang="en-US" sz="1300" b="1" dirty="0">
              <a:solidFill>
                <a:srgbClr val="008000"/>
              </a:solidFill>
            </a:endParaRPr>
          </a:p>
        </p:txBody>
      </p:sp>
      <p:cxnSp>
        <p:nvCxnSpPr>
          <p:cNvPr id="70" name="Straight Arrow Connector 8"/>
          <p:cNvCxnSpPr>
            <a:stCxn id="14" idx="2"/>
            <a:endCxn id="40" idx="0"/>
          </p:cNvCxnSpPr>
          <p:nvPr/>
        </p:nvCxnSpPr>
        <p:spPr>
          <a:xfrm flipH="1">
            <a:off x="6248400" y="2412571"/>
            <a:ext cx="264378" cy="21823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106"/>
          <p:cNvCxnSpPr>
            <a:stCxn id="14" idx="2"/>
            <a:endCxn id="118" idx="0"/>
          </p:cNvCxnSpPr>
          <p:nvPr/>
        </p:nvCxnSpPr>
        <p:spPr>
          <a:xfrm>
            <a:off x="6512778" y="2412571"/>
            <a:ext cx="650022" cy="27919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itle 1"/>
          <p:cNvSpPr txBox="1">
            <a:spLocks/>
          </p:cNvSpPr>
          <p:nvPr/>
        </p:nvSpPr>
        <p:spPr>
          <a:xfrm>
            <a:off x="0" y="-8948"/>
            <a:ext cx="9144000" cy="7736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Taxonomy of Progressive Methods</a:t>
            </a:r>
            <a:endParaRPr lang="en-US" dirty="0"/>
          </a:p>
        </p:txBody>
      </p:sp>
      <p:sp>
        <p:nvSpPr>
          <p:cNvPr id="8" name="Rectangle 7"/>
          <p:cNvSpPr/>
          <p:nvPr/>
        </p:nvSpPr>
        <p:spPr>
          <a:xfrm>
            <a:off x="1187915" y="2742421"/>
            <a:ext cx="1189071" cy="6256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pt-BR" smtClean="0"/>
              <a:t>Papadakis &amp; Palpanas, WWW 2018, April 2018</a:t>
            </a:r>
            <a:endParaRPr lang="el-GR" dirty="0"/>
          </a:p>
        </p:txBody>
      </p:sp>
      <p:sp>
        <p:nvSpPr>
          <p:cNvPr id="13" name="Slide Number Placeholder 12"/>
          <p:cNvSpPr>
            <a:spLocks noGrp="1"/>
          </p:cNvSpPr>
          <p:nvPr>
            <p:ph type="sldNum" sz="quarter" idx="12"/>
          </p:nvPr>
        </p:nvSpPr>
        <p:spPr/>
        <p:txBody>
          <a:bodyPr/>
          <a:lstStyle/>
          <a:p>
            <a:fld id="{7E46E34C-DF4F-43C8-9B01-5546C481D7C1}" type="slidenum">
              <a:rPr lang="el-GR" smtClean="0"/>
              <a:t>232</a:t>
            </a:fld>
            <a:endParaRPr lang="el-GR"/>
          </a:p>
        </p:txBody>
      </p:sp>
    </p:spTree>
    <p:extLst>
      <p:ext uri="{BB962C8B-B14F-4D97-AF65-F5344CB8AC3E}">
        <p14:creationId xmlns:p14="http://schemas.microsoft.com/office/powerpoint/2010/main" val="4111394684"/>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1143000"/>
          </a:xfrm>
        </p:spPr>
        <p:txBody>
          <a:bodyPr>
            <a:normAutofit fontScale="90000"/>
          </a:bodyPr>
          <a:lstStyle/>
          <a:p>
            <a:r>
              <a:rPr lang="de-DE" dirty="0" smtClean="0"/>
              <a:t>Progressive Sorted Neighborhood (PSN) </a:t>
            </a:r>
            <a:br>
              <a:rPr lang="de-DE" dirty="0" smtClean="0"/>
            </a:br>
            <a:r>
              <a:rPr lang="de-DE" sz="2700" dirty="0" smtClean="0"/>
              <a:t>[</a:t>
            </a:r>
            <a:r>
              <a:rPr lang="de-DE" sz="2700" dirty="0"/>
              <a:t>Whang et al, IEEE TKDE, </a:t>
            </a:r>
            <a:r>
              <a:rPr lang="de-DE" sz="2700" dirty="0" smtClean="0"/>
              <a:t>2013]</a:t>
            </a:r>
            <a:endParaRPr lang="de-DE" sz="2700" dirty="0"/>
          </a:p>
        </p:txBody>
      </p:sp>
      <p:sp>
        <p:nvSpPr>
          <p:cNvPr id="5" name="Foliennummernplatzhalter 4"/>
          <p:cNvSpPr>
            <a:spLocks noGrp="1"/>
          </p:cNvSpPr>
          <p:nvPr>
            <p:ph type="sldNum" sz="quarter" idx="11"/>
          </p:nvPr>
        </p:nvSpPr>
        <p:spPr>
          <a:xfrm>
            <a:off x="7174680" y="6457305"/>
            <a:ext cx="3240360" cy="365125"/>
          </a:xfrm>
        </p:spPr>
        <p:txBody>
          <a:bodyPr/>
          <a:lstStyle/>
          <a:p>
            <a:fld id="{990DCB26-31A7-407B-913D-2205DF993093}" type="slidenum">
              <a:rPr lang="de-DE" smtClean="0"/>
              <a:pPr/>
              <a:t>233</a:t>
            </a:fld>
            <a:endParaRPr lang="de-DE" dirty="0"/>
          </a:p>
        </p:txBody>
      </p:sp>
      <p:graphicFrame>
        <p:nvGraphicFramePr>
          <p:cNvPr id="7" name="Tabelle 6"/>
          <p:cNvGraphicFramePr>
            <a:graphicFrameLocks noGrp="1"/>
          </p:cNvGraphicFramePr>
          <p:nvPr>
            <p:extLst/>
          </p:nvPr>
        </p:nvGraphicFramePr>
        <p:xfrm>
          <a:off x="2900360" y="1795939"/>
          <a:ext cx="5105406" cy="4610094"/>
        </p:xfrm>
        <a:graphic>
          <a:graphicData uri="http://schemas.openxmlformats.org/drawingml/2006/table">
            <a:tbl>
              <a:tblPr firstRow="1" bandRow="1">
                <a:tableStyleId>{5940675A-B579-460E-94D1-54222C63F5DA}</a:tableStyleId>
              </a:tblPr>
              <a:tblGrid>
                <a:gridCol w="300318"/>
                <a:gridCol w="300318"/>
                <a:gridCol w="300318"/>
                <a:gridCol w="300318"/>
                <a:gridCol w="300318"/>
                <a:gridCol w="300318"/>
                <a:gridCol w="300318"/>
                <a:gridCol w="300318"/>
                <a:gridCol w="300318"/>
                <a:gridCol w="300318"/>
                <a:gridCol w="300318"/>
                <a:gridCol w="300318"/>
                <a:gridCol w="300318"/>
                <a:gridCol w="300318"/>
                <a:gridCol w="300318"/>
                <a:gridCol w="300318"/>
                <a:gridCol w="300318"/>
              </a:tblGrid>
              <a:tr h="271182">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de-DE" sz="1600" b="1" dirty="0" smtClean="0">
                          <a:solidFill>
                            <a:schemeClr val="bg1"/>
                          </a:solidFill>
                        </a:rPr>
                        <a:t>A</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de-DE" sz="1600" b="1" dirty="0" smtClean="0">
                          <a:solidFill>
                            <a:schemeClr val="bg1"/>
                          </a:solidFill>
                        </a:rPr>
                        <a:t>B</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de-DE" sz="1600" b="1" dirty="0" smtClean="0">
                          <a:solidFill>
                            <a:schemeClr val="bg1"/>
                          </a:solidFill>
                        </a:rPr>
                        <a:t>C</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de-DE" sz="1600" b="1" dirty="0" smtClean="0">
                          <a:solidFill>
                            <a:schemeClr val="bg1"/>
                          </a:solidFill>
                        </a:rPr>
                        <a:t>D</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de-DE" sz="1600" b="1" dirty="0" smtClean="0">
                          <a:solidFill>
                            <a:schemeClr val="bg1"/>
                          </a:solidFill>
                        </a:rPr>
                        <a:t>E</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de-DE" sz="1600" b="1" dirty="0" smtClean="0">
                          <a:solidFill>
                            <a:schemeClr val="bg1"/>
                          </a:solidFill>
                        </a:rPr>
                        <a:t>F</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de-DE" sz="1600" b="1" dirty="0" smtClean="0">
                          <a:solidFill>
                            <a:schemeClr val="bg1"/>
                          </a:solidFill>
                        </a:rPr>
                        <a:t>G</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de-DE" sz="1600" b="1" dirty="0" smtClean="0">
                          <a:solidFill>
                            <a:schemeClr val="bg1"/>
                          </a:solidFill>
                        </a:rPr>
                        <a:t>H</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de-DE" sz="1600" b="1" dirty="0" smtClean="0">
                          <a:solidFill>
                            <a:schemeClr val="bg1"/>
                          </a:solidFill>
                        </a:rPr>
                        <a:t>I</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de-DE" sz="1600" b="1" dirty="0" smtClean="0">
                          <a:solidFill>
                            <a:schemeClr val="bg1"/>
                          </a:solidFill>
                        </a:rPr>
                        <a:t>J</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de-DE" sz="1600" b="1" dirty="0" smtClean="0">
                          <a:solidFill>
                            <a:schemeClr val="bg1"/>
                          </a:solidFill>
                        </a:rPr>
                        <a:t>K</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de-DE" sz="1600" b="1" dirty="0" smtClean="0">
                          <a:solidFill>
                            <a:schemeClr val="bg1"/>
                          </a:solidFill>
                        </a:rPr>
                        <a:t>L</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de-DE" sz="1600" b="1" dirty="0" smtClean="0">
                          <a:solidFill>
                            <a:schemeClr val="bg1"/>
                          </a:solidFill>
                        </a:rPr>
                        <a:t>M</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de-DE" sz="1600" b="1" dirty="0" smtClean="0">
                          <a:solidFill>
                            <a:schemeClr val="bg1"/>
                          </a:solidFill>
                        </a:rPr>
                        <a:t>N</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lumMod val="50000"/>
                        <a:lumOff val="50000"/>
                      </a:schemeClr>
                    </a:solidFill>
                  </a:tcPr>
                </a:tc>
                <a:tc>
                  <a:txBody>
                    <a:bodyPr/>
                    <a:lstStyle/>
                    <a:p>
                      <a:pPr algn="ctr"/>
                      <a:r>
                        <a:rPr lang="de-DE" sz="1600" b="1" dirty="0" smtClean="0">
                          <a:solidFill>
                            <a:schemeClr val="bg1"/>
                          </a:solidFill>
                        </a:rPr>
                        <a:t>O</a:t>
                      </a:r>
                      <a:endParaRPr lang="de-DE" sz="1600" b="1" dirty="0">
                        <a:solidFill>
                          <a:schemeClr val="bg1"/>
                        </a:solidFill>
                      </a:endParaRPr>
                    </a:p>
                  </a:txBody>
                  <a:tcPr marL="0" marR="0" marT="0" marB="0">
                    <a:lnT w="12700" cap="flat" cmpd="sng" algn="ctr">
                      <a:solidFill>
                        <a:schemeClr val="tx1"/>
                      </a:solidFill>
                      <a:prstDash val="solid"/>
                      <a:round/>
                      <a:headEnd type="none" w="med" len="med"/>
                      <a:tailEnd type="none" w="med" len="med"/>
                    </a:lnT>
                    <a:solidFill>
                      <a:schemeClr val="tx1">
                        <a:lumMod val="50000"/>
                        <a:lumOff val="50000"/>
                      </a:schemeClr>
                    </a:solidFill>
                  </a:tcPr>
                </a:tc>
                <a:tc>
                  <a:txBody>
                    <a:bodyPr/>
                    <a:lstStyle/>
                    <a:p>
                      <a:pPr algn="ctr"/>
                      <a:r>
                        <a:rPr lang="de-DE" sz="1600" b="1" dirty="0" smtClean="0">
                          <a:solidFill>
                            <a:schemeClr val="bg1"/>
                          </a:solidFill>
                        </a:rPr>
                        <a:t>P</a:t>
                      </a:r>
                      <a:endParaRPr lang="de-DE" sz="1600" b="1" dirty="0">
                        <a:solidFill>
                          <a:schemeClr val="bg1"/>
                        </a:solidFill>
                      </a:endParaRP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50000"/>
                        <a:lumOff val="50000"/>
                      </a:schemeClr>
                    </a:solidFill>
                  </a:tcPr>
                </a:tc>
              </a:tr>
              <a:tr h="271182">
                <a:tc>
                  <a:txBody>
                    <a:bodyPr/>
                    <a:lstStyle/>
                    <a:p>
                      <a:pPr algn="ctr"/>
                      <a:r>
                        <a:rPr lang="de-DE" sz="1600" b="1" dirty="0" smtClean="0">
                          <a:solidFill>
                            <a:schemeClr val="bg1"/>
                          </a:solidFill>
                        </a:rPr>
                        <a:t>A</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a:solidFill>
                          <a:schemeClr val="bg1"/>
                        </a:solidFill>
                      </a:endParaRPr>
                    </a:p>
                  </a:txBody>
                  <a:tcPr marL="0" marR="0" marT="0" marB="0">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endParaRPr lang="de-DE" sz="1600" b="1">
                        <a:solidFill>
                          <a:schemeClr val="bg1"/>
                        </a:solidFill>
                      </a:endParaRPr>
                    </a:p>
                  </a:txBody>
                  <a:tcPr marL="0" marR="0" marT="0" marB="0">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endParaRPr lang="de-DE" sz="1600" b="1">
                        <a:solidFill>
                          <a:schemeClr val="bg1"/>
                        </a:solidFill>
                      </a:endParaRPr>
                    </a:p>
                  </a:txBody>
                  <a:tcPr marL="0" marR="0" marT="0" marB="0">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endParaRPr lang="de-DE" sz="1600" b="1">
                        <a:solidFill>
                          <a:schemeClr val="bg1"/>
                        </a:solidFill>
                      </a:endParaRPr>
                    </a:p>
                  </a:txBody>
                  <a:tcPr marL="0" marR="0" marT="0" marB="0">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endParaRPr lang="de-DE" sz="1600" b="1">
                        <a:solidFill>
                          <a:schemeClr val="bg1"/>
                        </a:solidFill>
                      </a:endParaRPr>
                    </a:p>
                  </a:txBody>
                  <a:tcPr marL="0" marR="0" marT="0" marB="0">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endParaRPr lang="de-DE" sz="1600" b="1">
                        <a:solidFill>
                          <a:schemeClr val="bg1"/>
                        </a:solidFill>
                      </a:endParaRPr>
                    </a:p>
                  </a:txBody>
                  <a:tcPr marL="0" marR="0" marT="0" marB="0">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endParaRPr lang="de-DE" sz="1600" b="1">
                        <a:solidFill>
                          <a:schemeClr val="bg1"/>
                        </a:solidFill>
                      </a:endParaRPr>
                    </a:p>
                  </a:txBody>
                  <a:tcPr marL="0" marR="0" marT="0" marB="0">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endParaRPr lang="de-DE" sz="1600" b="1">
                        <a:solidFill>
                          <a:schemeClr val="bg1"/>
                        </a:solidFill>
                      </a:endParaRPr>
                    </a:p>
                  </a:txBody>
                  <a:tcPr marL="0" marR="0" marT="0" marB="0">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endParaRPr lang="de-DE" sz="1600" b="1">
                        <a:solidFill>
                          <a:schemeClr val="bg1"/>
                        </a:solidFill>
                      </a:endParaRPr>
                    </a:p>
                  </a:txBody>
                  <a:tcPr marL="0" marR="0" marT="0" marB="0">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endParaRPr lang="de-DE" sz="1600" b="1">
                        <a:solidFill>
                          <a:schemeClr val="bg1"/>
                        </a:solidFill>
                      </a:endParaRPr>
                    </a:p>
                  </a:txBody>
                  <a:tcPr marL="0" marR="0" marT="0" marB="0">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lnR w="12700" cap="flat" cmpd="sng" algn="ctr">
                      <a:solidFill>
                        <a:schemeClr val="tx1"/>
                      </a:solidFill>
                      <a:prstDash val="solid"/>
                      <a:round/>
                      <a:headEnd type="none" w="med" len="med"/>
                      <a:tailEnd type="none" w="med" len="med"/>
                    </a:lnR>
                    <a:solidFill>
                      <a:schemeClr val="accent3">
                        <a:lumMod val="40000"/>
                        <a:lumOff val="60000"/>
                      </a:schemeClr>
                    </a:solidFill>
                  </a:tcPr>
                </a:tc>
              </a:tr>
              <a:tr h="271182">
                <a:tc>
                  <a:txBody>
                    <a:bodyPr/>
                    <a:lstStyle/>
                    <a:p>
                      <a:pPr algn="ctr"/>
                      <a:r>
                        <a:rPr lang="de-DE" sz="1600" b="1" dirty="0" smtClean="0">
                          <a:solidFill>
                            <a:schemeClr val="bg1"/>
                          </a:solidFill>
                        </a:rPr>
                        <a:t>B</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endParaRPr lang="de-DE" sz="1600" b="1" dirty="0">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lnR w="12700" cap="flat" cmpd="sng" algn="ctr">
                      <a:solidFill>
                        <a:schemeClr val="tx1"/>
                      </a:solidFill>
                      <a:prstDash val="solid"/>
                      <a:round/>
                      <a:headEnd type="none" w="med" len="med"/>
                      <a:tailEnd type="none" w="med" len="med"/>
                    </a:lnR>
                    <a:solidFill>
                      <a:schemeClr val="accent3">
                        <a:lumMod val="40000"/>
                        <a:lumOff val="60000"/>
                      </a:schemeClr>
                    </a:solidFill>
                  </a:tcPr>
                </a:tc>
              </a:tr>
              <a:tr h="271182">
                <a:tc>
                  <a:txBody>
                    <a:bodyPr/>
                    <a:lstStyle/>
                    <a:p>
                      <a:pPr algn="ctr"/>
                      <a:r>
                        <a:rPr lang="de-DE" sz="1600" b="1" dirty="0" smtClean="0">
                          <a:solidFill>
                            <a:schemeClr val="bg1"/>
                          </a:solidFill>
                        </a:rPr>
                        <a:t>C</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lnR w="12700" cap="flat" cmpd="sng" algn="ctr">
                      <a:solidFill>
                        <a:schemeClr val="tx1"/>
                      </a:solidFill>
                      <a:prstDash val="solid"/>
                      <a:round/>
                      <a:headEnd type="none" w="med" len="med"/>
                      <a:tailEnd type="none" w="med" len="med"/>
                    </a:lnR>
                    <a:solidFill>
                      <a:schemeClr val="accent3">
                        <a:lumMod val="40000"/>
                        <a:lumOff val="60000"/>
                      </a:schemeClr>
                    </a:solidFill>
                  </a:tcPr>
                </a:tc>
              </a:tr>
              <a:tr h="271182">
                <a:tc>
                  <a:txBody>
                    <a:bodyPr/>
                    <a:lstStyle/>
                    <a:p>
                      <a:pPr algn="ctr"/>
                      <a:r>
                        <a:rPr lang="de-DE" sz="1600" b="1" dirty="0" smtClean="0">
                          <a:solidFill>
                            <a:schemeClr val="bg1"/>
                          </a:solidFill>
                        </a:rPr>
                        <a:t>D</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lnR w="12700" cap="flat" cmpd="sng" algn="ctr">
                      <a:solidFill>
                        <a:schemeClr val="tx1"/>
                      </a:solidFill>
                      <a:prstDash val="solid"/>
                      <a:round/>
                      <a:headEnd type="none" w="med" len="med"/>
                      <a:tailEnd type="none" w="med" len="med"/>
                    </a:lnR>
                    <a:solidFill>
                      <a:schemeClr val="accent3">
                        <a:lumMod val="40000"/>
                        <a:lumOff val="60000"/>
                      </a:schemeClr>
                    </a:solidFill>
                  </a:tcPr>
                </a:tc>
              </a:tr>
              <a:tr h="271182">
                <a:tc>
                  <a:txBody>
                    <a:bodyPr/>
                    <a:lstStyle/>
                    <a:p>
                      <a:pPr algn="ctr"/>
                      <a:r>
                        <a:rPr lang="de-DE" sz="1600" b="1" dirty="0" smtClean="0">
                          <a:solidFill>
                            <a:schemeClr val="bg1"/>
                          </a:solidFill>
                        </a:rPr>
                        <a:t>E</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endParaRPr lang="de-DE" sz="1600" b="1">
                        <a:solidFill>
                          <a:schemeClr val="bg1"/>
                        </a:solidFill>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dirty="0">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lnR w="12700" cap="flat" cmpd="sng" algn="ctr">
                      <a:solidFill>
                        <a:schemeClr val="tx1"/>
                      </a:solidFill>
                      <a:prstDash val="solid"/>
                      <a:round/>
                      <a:headEnd type="none" w="med" len="med"/>
                      <a:tailEnd type="none" w="med" len="med"/>
                    </a:lnR>
                    <a:solidFill>
                      <a:schemeClr val="accent3">
                        <a:lumMod val="40000"/>
                        <a:lumOff val="60000"/>
                      </a:schemeClr>
                    </a:solidFill>
                  </a:tcPr>
                </a:tc>
              </a:tr>
              <a:tr h="271182">
                <a:tc>
                  <a:txBody>
                    <a:bodyPr/>
                    <a:lstStyle/>
                    <a:p>
                      <a:pPr algn="ctr"/>
                      <a:r>
                        <a:rPr lang="de-DE" sz="1600" b="1" dirty="0" smtClean="0">
                          <a:solidFill>
                            <a:schemeClr val="bg1"/>
                          </a:solidFill>
                        </a:rPr>
                        <a:t>F</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solidFill>
                      <a:schemeClr val="accent4"/>
                    </a:solidFill>
                  </a:tcPr>
                </a:tc>
                <a:tc>
                  <a:txBody>
                    <a:bodyPr/>
                    <a:lstStyle/>
                    <a:p>
                      <a:pPr algn="ctr"/>
                      <a:endParaRPr lang="de-DE" sz="1600" b="1" dirty="0">
                        <a:solidFill>
                          <a:schemeClr val="bg1"/>
                        </a:solidFill>
                      </a:endParaRPr>
                    </a:p>
                  </a:txBody>
                  <a:tcPr marL="0" marR="0" marT="0" marB="0">
                    <a:solidFill>
                      <a:schemeClr val="accent4"/>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lnR w="12700" cap="flat" cmpd="sng" algn="ctr">
                      <a:solidFill>
                        <a:schemeClr val="tx1"/>
                      </a:solidFill>
                      <a:prstDash val="solid"/>
                      <a:round/>
                      <a:headEnd type="none" w="med" len="med"/>
                      <a:tailEnd type="none" w="med" len="med"/>
                    </a:lnR>
                    <a:solidFill>
                      <a:schemeClr val="accent3">
                        <a:lumMod val="40000"/>
                        <a:lumOff val="60000"/>
                      </a:schemeClr>
                    </a:solidFill>
                  </a:tcPr>
                </a:tc>
              </a:tr>
              <a:tr h="271182">
                <a:tc>
                  <a:txBody>
                    <a:bodyPr/>
                    <a:lstStyle/>
                    <a:p>
                      <a:pPr algn="ctr"/>
                      <a:r>
                        <a:rPr lang="de-DE" sz="1600" b="1" dirty="0" smtClean="0">
                          <a:solidFill>
                            <a:schemeClr val="bg1"/>
                          </a:solidFill>
                        </a:rPr>
                        <a:t>G</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solidFill>
                      <a:schemeClr val="accent4"/>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lnR w="12700" cap="flat" cmpd="sng" algn="ctr">
                      <a:solidFill>
                        <a:schemeClr val="tx1"/>
                      </a:solidFill>
                      <a:prstDash val="solid"/>
                      <a:round/>
                      <a:headEnd type="none" w="med" len="med"/>
                      <a:tailEnd type="none" w="med" len="med"/>
                    </a:lnR>
                    <a:solidFill>
                      <a:schemeClr val="accent3">
                        <a:lumMod val="40000"/>
                        <a:lumOff val="60000"/>
                      </a:schemeClr>
                    </a:solidFill>
                  </a:tcPr>
                </a:tc>
              </a:tr>
              <a:tr h="271182">
                <a:tc>
                  <a:txBody>
                    <a:bodyPr/>
                    <a:lstStyle/>
                    <a:p>
                      <a:pPr algn="ctr"/>
                      <a:r>
                        <a:rPr lang="de-DE" sz="1600" b="1" dirty="0" smtClean="0">
                          <a:solidFill>
                            <a:schemeClr val="bg1"/>
                          </a:solidFill>
                        </a:rPr>
                        <a:t>H</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lnR w="12700" cap="flat" cmpd="sng" algn="ctr">
                      <a:solidFill>
                        <a:schemeClr val="tx1"/>
                      </a:solidFill>
                      <a:prstDash val="solid"/>
                      <a:round/>
                      <a:headEnd type="none" w="med" len="med"/>
                      <a:tailEnd type="none" w="med" len="med"/>
                    </a:lnR>
                    <a:solidFill>
                      <a:schemeClr val="accent3">
                        <a:lumMod val="40000"/>
                        <a:lumOff val="60000"/>
                      </a:schemeClr>
                    </a:solidFill>
                  </a:tcPr>
                </a:tc>
              </a:tr>
              <a:tr h="271182">
                <a:tc>
                  <a:txBody>
                    <a:bodyPr/>
                    <a:lstStyle/>
                    <a:p>
                      <a:pPr algn="ctr"/>
                      <a:r>
                        <a:rPr lang="de-DE" sz="1600" b="1" dirty="0" smtClean="0">
                          <a:solidFill>
                            <a:schemeClr val="bg1"/>
                          </a:solidFill>
                        </a:rPr>
                        <a:t>I</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lnR w="12700" cap="flat" cmpd="sng" algn="ctr">
                      <a:solidFill>
                        <a:schemeClr val="tx1"/>
                      </a:solidFill>
                      <a:prstDash val="solid"/>
                      <a:round/>
                      <a:headEnd type="none" w="med" len="med"/>
                      <a:tailEnd type="none" w="med" len="med"/>
                    </a:lnR>
                    <a:solidFill>
                      <a:schemeClr val="accent3">
                        <a:lumMod val="40000"/>
                        <a:lumOff val="60000"/>
                      </a:schemeClr>
                    </a:solidFill>
                  </a:tcPr>
                </a:tc>
              </a:tr>
              <a:tr h="271182">
                <a:tc>
                  <a:txBody>
                    <a:bodyPr/>
                    <a:lstStyle/>
                    <a:p>
                      <a:pPr algn="ctr"/>
                      <a:r>
                        <a:rPr lang="de-DE" sz="1600" b="1" dirty="0" smtClean="0">
                          <a:solidFill>
                            <a:schemeClr val="bg1"/>
                          </a:solidFill>
                        </a:rPr>
                        <a:t>J</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endParaRPr lang="de-DE" sz="1600" b="1">
                        <a:solidFill>
                          <a:schemeClr val="bg1"/>
                        </a:solidFill>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lnR w="12700" cap="flat" cmpd="sng" algn="ctr">
                      <a:solidFill>
                        <a:schemeClr val="tx1"/>
                      </a:solidFill>
                      <a:prstDash val="solid"/>
                      <a:round/>
                      <a:headEnd type="none" w="med" len="med"/>
                      <a:tailEnd type="none" w="med" len="med"/>
                    </a:lnR>
                    <a:solidFill>
                      <a:schemeClr val="accent3">
                        <a:lumMod val="40000"/>
                        <a:lumOff val="60000"/>
                      </a:schemeClr>
                    </a:solidFill>
                  </a:tcPr>
                </a:tc>
              </a:tr>
              <a:tr h="271182">
                <a:tc>
                  <a:txBody>
                    <a:bodyPr/>
                    <a:lstStyle/>
                    <a:p>
                      <a:pPr algn="ctr"/>
                      <a:r>
                        <a:rPr lang="de-DE" sz="1600" b="1" dirty="0" smtClean="0">
                          <a:solidFill>
                            <a:schemeClr val="bg1"/>
                          </a:solidFill>
                        </a:rPr>
                        <a:t>K</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solidFill>
                      <a:schemeClr val="accent4"/>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lnR w="12700" cap="flat" cmpd="sng" algn="ctr">
                      <a:solidFill>
                        <a:schemeClr val="tx1"/>
                      </a:solidFill>
                      <a:prstDash val="solid"/>
                      <a:round/>
                      <a:headEnd type="none" w="med" len="med"/>
                      <a:tailEnd type="none" w="med" len="med"/>
                    </a:lnR>
                    <a:solidFill>
                      <a:schemeClr val="accent3">
                        <a:lumMod val="40000"/>
                        <a:lumOff val="60000"/>
                      </a:schemeClr>
                    </a:solidFill>
                  </a:tcPr>
                </a:tc>
              </a:tr>
              <a:tr h="271182">
                <a:tc>
                  <a:txBody>
                    <a:bodyPr/>
                    <a:lstStyle/>
                    <a:p>
                      <a:pPr algn="ctr"/>
                      <a:r>
                        <a:rPr lang="de-DE" sz="1600" b="1" dirty="0" smtClean="0">
                          <a:solidFill>
                            <a:schemeClr val="bg1"/>
                          </a:solidFill>
                        </a:rPr>
                        <a:t>L</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a:solidFill>
                          <a:schemeClr val="bg1"/>
                        </a:solidFill>
                      </a:endParaRPr>
                    </a:p>
                  </a:txBody>
                  <a:tcPr marL="0" marR="0" marT="0" marB="0">
                    <a:lnR w="12700" cap="flat" cmpd="sng" algn="ctr">
                      <a:solidFill>
                        <a:schemeClr val="tx1"/>
                      </a:solidFill>
                      <a:prstDash val="solid"/>
                      <a:round/>
                      <a:headEnd type="none" w="med" len="med"/>
                      <a:tailEnd type="none" w="med" len="med"/>
                    </a:lnR>
                    <a:solidFill>
                      <a:schemeClr val="accent3">
                        <a:lumMod val="40000"/>
                        <a:lumOff val="60000"/>
                      </a:schemeClr>
                    </a:solidFill>
                  </a:tcPr>
                </a:tc>
              </a:tr>
              <a:tr h="271182">
                <a:tc>
                  <a:txBody>
                    <a:bodyPr/>
                    <a:lstStyle/>
                    <a:p>
                      <a:pPr algn="ctr"/>
                      <a:r>
                        <a:rPr lang="de-DE" sz="1600" b="1" dirty="0" smtClean="0">
                          <a:solidFill>
                            <a:schemeClr val="bg1"/>
                          </a:solidFill>
                        </a:rPr>
                        <a:t>M</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a:solidFill>
                          <a:schemeClr val="bg1"/>
                        </a:solidFill>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endParaRPr lang="de-DE" sz="1600" b="1">
                        <a:solidFill>
                          <a:schemeClr val="bg1"/>
                        </a:solidFill>
                      </a:endParaRPr>
                    </a:p>
                  </a:txBody>
                  <a:tcPr marL="0" marR="0" marT="0" marB="0">
                    <a:lnR w="12700" cap="flat" cmpd="sng" algn="ctr">
                      <a:solidFill>
                        <a:schemeClr val="tx1"/>
                      </a:solidFill>
                      <a:prstDash val="solid"/>
                      <a:round/>
                      <a:headEnd type="none" w="med" len="med"/>
                      <a:tailEnd type="none" w="med" len="med"/>
                    </a:lnR>
                    <a:solidFill>
                      <a:schemeClr val="accent3">
                        <a:lumMod val="40000"/>
                        <a:lumOff val="60000"/>
                      </a:schemeClr>
                    </a:solidFill>
                  </a:tcPr>
                </a:tc>
              </a:tr>
              <a:tr h="271182">
                <a:tc>
                  <a:txBody>
                    <a:bodyPr/>
                    <a:lstStyle/>
                    <a:p>
                      <a:pPr algn="ctr"/>
                      <a:r>
                        <a:rPr lang="de-DE" sz="1600" b="1" dirty="0" smtClean="0">
                          <a:solidFill>
                            <a:schemeClr val="bg1"/>
                          </a:solidFill>
                        </a:rPr>
                        <a:t>N</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endParaRPr lang="de-DE" sz="1600" b="1">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40000"/>
                        <a:lumOff val="60000"/>
                      </a:schemeClr>
                    </a:solidFill>
                  </a:tcPr>
                </a:tc>
              </a:tr>
              <a:tr h="271182">
                <a:tc>
                  <a:txBody>
                    <a:bodyPr/>
                    <a:lstStyle/>
                    <a:p>
                      <a:pPr algn="ctr"/>
                      <a:r>
                        <a:rPr lang="de-DE" sz="1600" b="1" dirty="0" smtClean="0">
                          <a:solidFill>
                            <a:schemeClr val="bg1"/>
                          </a:solidFill>
                        </a:rPr>
                        <a:t>O</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71182">
                <a:tc>
                  <a:txBody>
                    <a:bodyPr/>
                    <a:lstStyle/>
                    <a:p>
                      <a:pPr algn="ctr"/>
                      <a:r>
                        <a:rPr lang="de-DE" sz="1600" b="1" dirty="0" smtClean="0">
                          <a:solidFill>
                            <a:schemeClr val="bg1"/>
                          </a:solidFill>
                        </a:rPr>
                        <a:t>P</a:t>
                      </a: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8" name="Textfeld 7"/>
          <p:cNvSpPr txBox="1"/>
          <p:nvPr/>
        </p:nvSpPr>
        <p:spPr>
          <a:xfrm>
            <a:off x="3992399" y="1348259"/>
            <a:ext cx="3182281" cy="369332"/>
          </a:xfrm>
          <a:prstGeom prst="rect">
            <a:avLst/>
          </a:prstGeom>
          <a:noFill/>
        </p:spPr>
        <p:txBody>
          <a:bodyPr wrap="none" rtlCol="0">
            <a:spAutoFit/>
          </a:bodyPr>
          <a:lstStyle/>
          <a:p>
            <a:r>
              <a:rPr lang="en-US" b="1" dirty="0" smtClean="0">
                <a:solidFill>
                  <a:schemeClr val="tx1"/>
                </a:solidFill>
              </a:rPr>
              <a:t>The Comparison Matrix</a:t>
            </a:r>
            <a:endParaRPr lang="en-US" b="1" dirty="0">
              <a:solidFill>
                <a:schemeClr val="tx1"/>
              </a:solidFill>
            </a:endParaRPr>
          </a:p>
        </p:txBody>
      </p:sp>
      <p:cxnSp>
        <p:nvCxnSpPr>
          <p:cNvPr id="6" name="Gerade Verbindung mit Pfeil 5"/>
          <p:cNvCxnSpPr/>
          <p:nvPr/>
        </p:nvCxnSpPr>
        <p:spPr bwMode="auto">
          <a:xfrm>
            <a:off x="3490918" y="2053109"/>
            <a:ext cx="4695825" cy="42291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9" name="Gerade Verbindung mit Pfeil 8"/>
          <p:cNvCxnSpPr/>
          <p:nvPr/>
        </p:nvCxnSpPr>
        <p:spPr bwMode="auto">
          <a:xfrm>
            <a:off x="3786193" y="2053109"/>
            <a:ext cx="4400550" cy="3952875"/>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0" name="Gerade Verbindung mit Pfeil 9"/>
          <p:cNvCxnSpPr/>
          <p:nvPr/>
        </p:nvCxnSpPr>
        <p:spPr bwMode="auto">
          <a:xfrm>
            <a:off x="4100518" y="2053109"/>
            <a:ext cx="4086225" cy="367665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1" name="Gerade Verbindung mit Pfeil 10"/>
          <p:cNvCxnSpPr/>
          <p:nvPr/>
        </p:nvCxnSpPr>
        <p:spPr bwMode="auto">
          <a:xfrm>
            <a:off x="4386268" y="2053109"/>
            <a:ext cx="3800475" cy="3419475"/>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2" name="Gerade Verbindung mit Pfeil 11"/>
          <p:cNvCxnSpPr/>
          <p:nvPr/>
        </p:nvCxnSpPr>
        <p:spPr bwMode="auto">
          <a:xfrm>
            <a:off x="4700593" y="2053109"/>
            <a:ext cx="3486150" cy="3133725"/>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24" name="Rechteck 23"/>
          <p:cNvSpPr/>
          <p:nvPr/>
        </p:nvSpPr>
        <p:spPr bwMode="auto">
          <a:xfrm>
            <a:off x="3214694" y="2053109"/>
            <a:ext cx="1795456" cy="285750"/>
          </a:xfrm>
          <a:prstGeom prst="rect">
            <a:avLst/>
          </a:prstGeom>
          <a:noFill/>
          <a:ln w="57150">
            <a:solidFill>
              <a:schemeClr val="accent6">
                <a:lumMod val="60000"/>
                <a:lumOff val="40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25" name="Rechteck 24"/>
          <p:cNvSpPr/>
          <p:nvPr/>
        </p:nvSpPr>
        <p:spPr bwMode="auto">
          <a:xfrm>
            <a:off x="3214694" y="2053109"/>
            <a:ext cx="1490656" cy="285750"/>
          </a:xfrm>
          <a:prstGeom prst="rect">
            <a:avLst/>
          </a:prstGeom>
          <a:noFill/>
          <a:ln w="57150">
            <a:solidFill>
              <a:schemeClr val="accent6"/>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26" name="Rechteck 25"/>
          <p:cNvSpPr/>
          <p:nvPr/>
        </p:nvSpPr>
        <p:spPr bwMode="auto">
          <a:xfrm>
            <a:off x="3214693" y="2053109"/>
            <a:ext cx="1185857" cy="285750"/>
          </a:xfrm>
          <a:prstGeom prst="rect">
            <a:avLst/>
          </a:prstGeom>
          <a:noFill/>
          <a:ln w="57150">
            <a:solidFill>
              <a:schemeClr val="accent6">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27" name="Rechteck 26"/>
          <p:cNvSpPr/>
          <p:nvPr/>
        </p:nvSpPr>
        <p:spPr bwMode="auto">
          <a:xfrm>
            <a:off x="3214693" y="2062634"/>
            <a:ext cx="890582" cy="285750"/>
          </a:xfrm>
          <a:prstGeom prst="rect">
            <a:avLst/>
          </a:prstGeom>
          <a:noFill/>
          <a:ln w="57150">
            <a:solidFill>
              <a:schemeClr val="accent6">
                <a:lumMod val="50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28" name="Rechteck 27"/>
          <p:cNvSpPr/>
          <p:nvPr/>
        </p:nvSpPr>
        <p:spPr bwMode="auto">
          <a:xfrm>
            <a:off x="3214694" y="2053109"/>
            <a:ext cx="571499" cy="285750"/>
          </a:xfrm>
          <a:prstGeom prst="rect">
            <a:avLst/>
          </a:prstGeom>
          <a:noFill/>
          <a:ln w="57150">
            <a:solidFill>
              <a:schemeClr val="tx1"/>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graphicFrame>
        <p:nvGraphicFramePr>
          <p:cNvPr id="29" name="Tabelle 28"/>
          <p:cNvGraphicFramePr>
            <a:graphicFrameLocks noGrp="1"/>
          </p:cNvGraphicFramePr>
          <p:nvPr>
            <p:extLst/>
          </p:nvPr>
        </p:nvGraphicFramePr>
        <p:xfrm>
          <a:off x="771524" y="1821180"/>
          <a:ext cx="371475" cy="365760"/>
        </p:xfrm>
        <a:graphic>
          <a:graphicData uri="http://schemas.openxmlformats.org/drawingml/2006/table">
            <a:tbl>
              <a:tblPr firstRow="1" bandRow="1">
                <a:tableStyleId>{5C22544A-7EE6-4342-B048-85BDC9FD1C3A}</a:tableStyleId>
              </a:tblPr>
              <a:tblGrid>
                <a:gridCol w="371475"/>
              </a:tblGrid>
              <a:tr h="167640">
                <a:tc>
                  <a:txBody>
                    <a:bodyPr/>
                    <a:lstStyle/>
                    <a:p>
                      <a:endParaRPr lang="de-DE" dirty="0">
                        <a:ln>
                          <a:solidFill>
                            <a:sysClr val="windowText" lastClr="000000"/>
                          </a:solidFill>
                        </a:ln>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r>
            </a:tbl>
          </a:graphicData>
        </a:graphic>
      </p:graphicFrame>
      <p:graphicFrame>
        <p:nvGraphicFramePr>
          <p:cNvPr id="30" name="Tabelle 29"/>
          <p:cNvGraphicFramePr>
            <a:graphicFrameLocks noGrp="1"/>
          </p:cNvGraphicFramePr>
          <p:nvPr>
            <p:extLst/>
          </p:nvPr>
        </p:nvGraphicFramePr>
        <p:xfrm>
          <a:off x="771524" y="2297430"/>
          <a:ext cx="371475" cy="365760"/>
        </p:xfrm>
        <a:graphic>
          <a:graphicData uri="http://schemas.openxmlformats.org/drawingml/2006/table">
            <a:tbl>
              <a:tblPr firstRow="1" bandRow="1">
                <a:tableStyleId>{5C22544A-7EE6-4342-B048-85BDC9FD1C3A}</a:tableStyleId>
              </a:tblPr>
              <a:tblGrid>
                <a:gridCol w="371475"/>
              </a:tblGrid>
              <a:tr h="167640">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bl>
          </a:graphicData>
        </a:graphic>
      </p:graphicFrame>
      <p:graphicFrame>
        <p:nvGraphicFramePr>
          <p:cNvPr id="31" name="Tabelle 30"/>
          <p:cNvGraphicFramePr>
            <a:graphicFrameLocks noGrp="1"/>
          </p:cNvGraphicFramePr>
          <p:nvPr>
            <p:extLst/>
          </p:nvPr>
        </p:nvGraphicFramePr>
        <p:xfrm>
          <a:off x="769835" y="2783205"/>
          <a:ext cx="371475" cy="365760"/>
        </p:xfrm>
        <a:graphic>
          <a:graphicData uri="http://schemas.openxmlformats.org/drawingml/2006/table">
            <a:tbl>
              <a:tblPr firstRow="1" bandRow="1">
                <a:tableStyleId>{5C22544A-7EE6-4342-B048-85BDC9FD1C3A}</a:tableStyleId>
              </a:tblPr>
              <a:tblGrid>
                <a:gridCol w="371475"/>
              </a:tblGrid>
              <a:tr h="167640">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r>
            </a:tbl>
          </a:graphicData>
        </a:graphic>
      </p:graphicFrame>
      <p:sp>
        <p:nvSpPr>
          <p:cNvPr id="32" name="Textfeld 31"/>
          <p:cNvSpPr txBox="1"/>
          <p:nvPr/>
        </p:nvSpPr>
        <p:spPr>
          <a:xfrm>
            <a:off x="1145957" y="1825109"/>
            <a:ext cx="978921" cy="369332"/>
          </a:xfrm>
          <a:prstGeom prst="rect">
            <a:avLst/>
          </a:prstGeom>
          <a:noFill/>
        </p:spPr>
        <p:txBody>
          <a:bodyPr wrap="none" rtlCol="0">
            <a:spAutoFit/>
          </a:bodyPr>
          <a:lstStyle/>
          <a:p>
            <a:r>
              <a:rPr lang="en-US" smtClean="0">
                <a:solidFill>
                  <a:schemeClr val="tx1"/>
                </a:solidFill>
              </a:rPr>
              <a:t>Record</a:t>
            </a:r>
          </a:p>
        </p:txBody>
      </p:sp>
      <p:sp>
        <p:nvSpPr>
          <p:cNvPr id="33" name="Textfeld 32"/>
          <p:cNvSpPr txBox="1"/>
          <p:nvPr/>
        </p:nvSpPr>
        <p:spPr>
          <a:xfrm>
            <a:off x="1145957" y="2293382"/>
            <a:ext cx="1560043" cy="369332"/>
          </a:xfrm>
          <a:prstGeom prst="rect">
            <a:avLst/>
          </a:prstGeom>
          <a:noFill/>
        </p:spPr>
        <p:txBody>
          <a:bodyPr wrap="none" rtlCol="0">
            <a:spAutoFit/>
          </a:bodyPr>
          <a:lstStyle/>
          <a:p>
            <a:r>
              <a:rPr lang="en-US" smtClean="0">
                <a:solidFill>
                  <a:schemeClr val="tx1"/>
                </a:solidFill>
              </a:rPr>
              <a:t>Comparison</a:t>
            </a:r>
          </a:p>
        </p:txBody>
      </p:sp>
      <p:sp>
        <p:nvSpPr>
          <p:cNvPr id="34" name="Textfeld 33"/>
          <p:cNvSpPr txBox="1"/>
          <p:nvPr/>
        </p:nvSpPr>
        <p:spPr>
          <a:xfrm>
            <a:off x="1144146" y="2787134"/>
            <a:ext cx="1268296" cy="369332"/>
          </a:xfrm>
          <a:prstGeom prst="rect">
            <a:avLst/>
          </a:prstGeom>
          <a:noFill/>
        </p:spPr>
        <p:txBody>
          <a:bodyPr wrap="none" rtlCol="0">
            <a:spAutoFit/>
          </a:bodyPr>
          <a:lstStyle/>
          <a:p>
            <a:r>
              <a:rPr lang="en-US" smtClean="0">
                <a:solidFill>
                  <a:schemeClr val="tx1"/>
                </a:solidFill>
              </a:rPr>
              <a:t>Duplicate</a:t>
            </a:r>
          </a:p>
        </p:txBody>
      </p:sp>
      <p:sp>
        <p:nvSpPr>
          <p:cNvPr id="3" name="TextBox 2"/>
          <p:cNvSpPr txBox="1"/>
          <p:nvPr/>
        </p:nvSpPr>
        <p:spPr>
          <a:xfrm>
            <a:off x="8186743" y="6097543"/>
            <a:ext cx="534789" cy="369332"/>
          </a:xfrm>
          <a:prstGeom prst="rect">
            <a:avLst/>
          </a:prstGeom>
          <a:noFill/>
        </p:spPr>
        <p:txBody>
          <a:bodyPr wrap="square" rtlCol="0">
            <a:spAutoFit/>
          </a:bodyPr>
          <a:lstStyle/>
          <a:p>
            <a:r>
              <a:rPr lang="en-US" dirty="0" smtClean="0"/>
              <a:t>10</a:t>
            </a:r>
            <a:endParaRPr lang="en-US" dirty="0"/>
          </a:p>
        </p:txBody>
      </p:sp>
      <p:sp>
        <p:nvSpPr>
          <p:cNvPr id="14" name="TextBox 13"/>
          <p:cNvSpPr txBox="1"/>
          <p:nvPr/>
        </p:nvSpPr>
        <p:spPr>
          <a:xfrm>
            <a:off x="8186743" y="5808995"/>
            <a:ext cx="648072" cy="369332"/>
          </a:xfrm>
          <a:prstGeom prst="rect">
            <a:avLst/>
          </a:prstGeom>
          <a:noFill/>
        </p:spPr>
        <p:txBody>
          <a:bodyPr wrap="square" rtlCol="0">
            <a:spAutoFit/>
          </a:bodyPr>
          <a:lstStyle/>
          <a:p>
            <a:r>
              <a:rPr lang="en-US" dirty="0" smtClean="0"/>
              <a:t>6</a:t>
            </a:r>
            <a:endParaRPr lang="en-US" dirty="0"/>
          </a:p>
        </p:txBody>
      </p:sp>
      <p:sp>
        <p:nvSpPr>
          <p:cNvPr id="15" name="TextBox 14"/>
          <p:cNvSpPr txBox="1"/>
          <p:nvPr/>
        </p:nvSpPr>
        <p:spPr>
          <a:xfrm>
            <a:off x="8165396" y="5545093"/>
            <a:ext cx="576064" cy="369332"/>
          </a:xfrm>
          <a:prstGeom prst="rect">
            <a:avLst/>
          </a:prstGeom>
          <a:noFill/>
        </p:spPr>
        <p:txBody>
          <a:bodyPr wrap="square" rtlCol="0">
            <a:spAutoFit/>
          </a:bodyPr>
          <a:lstStyle/>
          <a:p>
            <a:r>
              <a:rPr lang="en-US" dirty="0" smtClean="0"/>
              <a:t>3</a:t>
            </a:r>
            <a:endParaRPr lang="en-US" dirty="0"/>
          </a:p>
        </p:txBody>
      </p:sp>
      <p:sp>
        <p:nvSpPr>
          <p:cNvPr id="16" name="TextBox 15"/>
          <p:cNvSpPr txBox="1"/>
          <p:nvPr/>
        </p:nvSpPr>
        <p:spPr>
          <a:xfrm>
            <a:off x="8165396" y="5269194"/>
            <a:ext cx="792088" cy="369332"/>
          </a:xfrm>
          <a:prstGeom prst="rect">
            <a:avLst/>
          </a:prstGeom>
          <a:noFill/>
        </p:spPr>
        <p:txBody>
          <a:bodyPr wrap="square" rtlCol="0">
            <a:spAutoFit/>
          </a:bodyPr>
          <a:lstStyle/>
          <a:p>
            <a:r>
              <a:rPr lang="en-US" dirty="0" smtClean="0"/>
              <a:t>1</a:t>
            </a:r>
            <a:endParaRPr lang="en-US" dirty="0"/>
          </a:p>
        </p:txBody>
      </p:sp>
      <p:sp>
        <p:nvSpPr>
          <p:cNvPr id="17" name="TextBox 16"/>
          <p:cNvSpPr txBox="1"/>
          <p:nvPr/>
        </p:nvSpPr>
        <p:spPr>
          <a:xfrm>
            <a:off x="8186743" y="5022886"/>
            <a:ext cx="534789" cy="369332"/>
          </a:xfrm>
          <a:prstGeom prst="rect">
            <a:avLst/>
          </a:prstGeom>
          <a:noFill/>
        </p:spPr>
        <p:txBody>
          <a:bodyPr wrap="square" rtlCol="0">
            <a:spAutoFit/>
          </a:bodyPr>
          <a:lstStyle/>
          <a:p>
            <a:r>
              <a:rPr lang="en-US" dirty="0" smtClean="0"/>
              <a:t>0</a:t>
            </a:r>
            <a:endParaRPr lang="en-US" dirty="0"/>
          </a:p>
        </p:txBody>
      </p:sp>
      <p:sp>
        <p:nvSpPr>
          <p:cNvPr id="35" name="Fußzeilenplatzhalter 3"/>
          <p:cNvSpPr txBox="1">
            <a:spLocks/>
          </p:cNvSpPr>
          <p:nvPr/>
        </p:nvSpPr>
        <p:spPr>
          <a:xfrm>
            <a:off x="0"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Thorsten </a:t>
            </a:r>
            <a:r>
              <a:rPr lang="en-US" sz="1400" b="1" dirty="0" err="1" smtClean="0">
                <a:solidFill>
                  <a:schemeClr val="tx1"/>
                </a:solidFill>
              </a:rPr>
              <a:t>Papenbrock</a:t>
            </a:r>
            <a:endParaRPr lang="en-US" sz="1400" b="1" dirty="0">
              <a:solidFill>
                <a:schemeClr val="tx1"/>
              </a:solidFill>
            </a:endParaRPr>
          </a:p>
        </p:txBody>
      </p:sp>
      <p:sp>
        <p:nvSpPr>
          <p:cNvPr id="36" name="Θέση υποσέλιδου 3"/>
          <p:cNvSpPr txBox="1">
            <a:spLocks/>
          </p:cNvSpPr>
          <p:nvPr/>
        </p:nvSpPr>
        <p:spPr>
          <a:xfrm>
            <a:off x="2987824" y="6520259"/>
            <a:ext cx="3240360" cy="36512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mtClean="0"/>
              <a:t>Papadakis &amp; Palpanas, WWW 2018, April 2018</a:t>
            </a:r>
            <a:endParaRPr lang="el-GR" dirty="0"/>
          </a:p>
        </p:txBody>
      </p:sp>
    </p:spTree>
    <p:extLst>
      <p:ext uri="{BB962C8B-B14F-4D97-AF65-F5344CB8AC3E}">
        <p14:creationId xmlns:p14="http://schemas.microsoft.com/office/powerpoint/2010/main" val="258147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3" grpId="0"/>
      <p:bldP spid="14" grpId="0"/>
      <p:bldP spid="15" grpId="0"/>
      <p:bldP spid="16" grpId="0"/>
      <p:bldP spid="17"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4996" y="1267888"/>
            <a:ext cx="1585325" cy="692497"/>
          </a:xfrm>
          <a:prstGeom prst="rect">
            <a:avLst/>
          </a:prstGeom>
          <a:noFill/>
        </p:spPr>
        <p:txBody>
          <a:bodyPr wrap="square" rtlCol="0">
            <a:spAutoFit/>
          </a:bodyPr>
          <a:lstStyle/>
          <a:p>
            <a:pPr algn="ctr"/>
            <a:r>
              <a:rPr lang="en-US" sz="1300" dirty="0" smtClean="0"/>
              <a:t>Sorted </a:t>
            </a:r>
          </a:p>
          <a:p>
            <a:pPr algn="ctr"/>
            <a:r>
              <a:rPr lang="en-US" sz="1300" dirty="0" smtClean="0"/>
              <a:t>Neighborhood</a:t>
            </a:r>
          </a:p>
          <a:p>
            <a:pPr algn="ctr"/>
            <a:r>
              <a:rPr lang="en-US" sz="1300" dirty="0" smtClean="0"/>
              <a:t>(</a:t>
            </a:r>
            <a:r>
              <a:rPr lang="en-US" sz="1300" b="1" dirty="0" smtClean="0"/>
              <a:t>SN</a:t>
            </a:r>
            <a:r>
              <a:rPr lang="en-US" sz="1300" dirty="0" smtClean="0"/>
              <a:t>)</a:t>
            </a:r>
            <a:endParaRPr lang="en-US" sz="1300" dirty="0"/>
          </a:p>
        </p:txBody>
      </p:sp>
      <p:sp>
        <p:nvSpPr>
          <p:cNvPr id="3" name="TextBox 2"/>
          <p:cNvSpPr txBox="1"/>
          <p:nvPr/>
        </p:nvSpPr>
        <p:spPr>
          <a:xfrm>
            <a:off x="5867400" y="1013484"/>
            <a:ext cx="1524001" cy="292388"/>
          </a:xfrm>
          <a:prstGeom prst="rect">
            <a:avLst/>
          </a:prstGeom>
          <a:noFill/>
        </p:spPr>
        <p:txBody>
          <a:bodyPr wrap="square" rtlCol="0">
            <a:spAutoFit/>
          </a:bodyPr>
          <a:lstStyle/>
          <a:p>
            <a:pPr algn="ctr"/>
            <a:r>
              <a:rPr lang="en-US" sz="1300" dirty="0" smtClean="0"/>
              <a:t>Standard Blocking</a:t>
            </a:r>
            <a:endParaRPr lang="en-US" sz="1300" dirty="0"/>
          </a:p>
        </p:txBody>
      </p:sp>
      <p:sp>
        <p:nvSpPr>
          <p:cNvPr id="4" name="TextBox 3"/>
          <p:cNvSpPr txBox="1"/>
          <p:nvPr/>
        </p:nvSpPr>
        <p:spPr>
          <a:xfrm>
            <a:off x="3651643" y="1243199"/>
            <a:ext cx="1323062" cy="692497"/>
          </a:xfrm>
          <a:prstGeom prst="rect">
            <a:avLst/>
          </a:prstGeom>
          <a:noFill/>
        </p:spPr>
        <p:txBody>
          <a:bodyPr wrap="square" rtlCol="0">
            <a:spAutoFit/>
          </a:bodyPr>
          <a:lstStyle/>
          <a:p>
            <a:pPr algn="ctr"/>
            <a:r>
              <a:rPr lang="en-US" sz="1300" dirty="0" smtClean="0"/>
              <a:t>Suffix Arrays Blocking </a:t>
            </a:r>
          </a:p>
          <a:p>
            <a:pPr algn="ctr"/>
            <a:r>
              <a:rPr lang="en-US" sz="1300" dirty="0" smtClean="0"/>
              <a:t>(</a:t>
            </a:r>
            <a:r>
              <a:rPr lang="en-US" sz="1300" b="1" dirty="0" smtClean="0"/>
              <a:t>SAB</a:t>
            </a:r>
            <a:r>
              <a:rPr lang="en-US" sz="1300" dirty="0" smtClean="0"/>
              <a:t>)</a:t>
            </a:r>
            <a:endParaRPr lang="en-US" sz="1300" dirty="0"/>
          </a:p>
        </p:txBody>
      </p:sp>
      <p:cxnSp>
        <p:nvCxnSpPr>
          <p:cNvPr id="6" name="Straight Arrow Connector 5"/>
          <p:cNvCxnSpPr/>
          <p:nvPr/>
        </p:nvCxnSpPr>
        <p:spPr>
          <a:xfrm>
            <a:off x="1803896" y="1960385"/>
            <a:ext cx="0" cy="91039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1927884"/>
            <a:ext cx="0" cy="1752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91911" y="2811171"/>
            <a:ext cx="1517475" cy="492443"/>
          </a:xfrm>
          <a:prstGeom prst="rect">
            <a:avLst/>
          </a:prstGeom>
          <a:noFill/>
        </p:spPr>
        <p:txBody>
          <a:bodyPr wrap="square" rtlCol="0">
            <a:spAutoFit/>
          </a:bodyPr>
          <a:lstStyle/>
          <a:p>
            <a:pPr algn="ctr"/>
            <a:r>
              <a:rPr lang="en-US" sz="1300" dirty="0" smtClean="0"/>
              <a:t>Progressive SN </a:t>
            </a:r>
          </a:p>
          <a:p>
            <a:pPr algn="ctr"/>
            <a:r>
              <a:rPr lang="en-US" sz="1300" dirty="0" smtClean="0"/>
              <a:t>(</a:t>
            </a:r>
            <a:r>
              <a:rPr lang="en-US" sz="1300" b="1" dirty="0" smtClean="0"/>
              <a:t>PSN</a:t>
            </a:r>
            <a:r>
              <a:rPr lang="en-US" sz="1300" dirty="0" smtClean="0"/>
              <a:t>)</a:t>
            </a:r>
            <a:endParaRPr lang="en-US" sz="1300" dirty="0"/>
          </a:p>
        </p:txBody>
      </p:sp>
      <p:cxnSp>
        <p:nvCxnSpPr>
          <p:cNvPr id="11" name="Straight Arrow Connector 10"/>
          <p:cNvCxnSpPr/>
          <p:nvPr/>
        </p:nvCxnSpPr>
        <p:spPr>
          <a:xfrm flipH="1">
            <a:off x="1803629" y="3368111"/>
            <a:ext cx="3627" cy="4474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58012" y="3767270"/>
            <a:ext cx="1524000" cy="492443"/>
          </a:xfrm>
          <a:prstGeom prst="rect">
            <a:avLst/>
          </a:prstGeom>
          <a:noFill/>
        </p:spPr>
        <p:txBody>
          <a:bodyPr wrap="square" rtlCol="0">
            <a:spAutoFit/>
          </a:bodyPr>
          <a:lstStyle/>
          <a:p>
            <a:pPr algn="ctr"/>
            <a:r>
              <a:rPr lang="en-US" sz="1300" dirty="0" smtClean="0"/>
              <a:t>Schema-Agnostic PSN (</a:t>
            </a:r>
            <a:r>
              <a:rPr lang="en-US" sz="1300" b="1" dirty="0" smtClean="0"/>
              <a:t>SA-PSN</a:t>
            </a:r>
            <a:r>
              <a:rPr lang="en-US" sz="1300" dirty="0" smtClean="0"/>
              <a:t>)</a:t>
            </a:r>
            <a:endParaRPr lang="en-US" sz="1300" dirty="0"/>
          </a:p>
        </p:txBody>
      </p:sp>
      <p:sp>
        <p:nvSpPr>
          <p:cNvPr id="14" name="TextBox 13"/>
          <p:cNvSpPr txBox="1"/>
          <p:nvPr/>
        </p:nvSpPr>
        <p:spPr>
          <a:xfrm>
            <a:off x="5632920" y="1920128"/>
            <a:ext cx="1759716" cy="492443"/>
          </a:xfrm>
          <a:prstGeom prst="rect">
            <a:avLst/>
          </a:prstGeom>
          <a:noFill/>
        </p:spPr>
        <p:txBody>
          <a:bodyPr wrap="square" rtlCol="0">
            <a:spAutoFit/>
          </a:bodyPr>
          <a:lstStyle/>
          <a:p>
            <a:pPr algn="ctr"/>
            <a:r>
              <a:rPr lang="en-US" sz="1300" dirty="0" smtClean="0"/>
              <a:t>Meta-blocking</a:t>
            </a:r>
          </a:p>
          <a:p>
            <a:pPr algn="ctr"/>
            <a:r>
              <a:rPr lang="en-US" sz="1300" dirty="0" smtClean="0"/>
              <a:t>(Blocking Graph)</a:t>
            </a:r>
            <a:endParaRPr lang="en-US" sz="1300" dirty="0"/>
          </a:p>
        </p:txBody>
      </p:sp>
      <p:sp>
        <p:nvSpPr>
          <p:cNvPr id="21" name="TextBox 20"/>
          <p:cNvSpPr txBox="1"/>
          <p:nvPr/>
        </p:nvSpPr>
        <p:spPr>
          <a:xfrm>
            <a:off x="4679392" y="2705035"/>
            <a:ext cx="1188008" cy="892552"/>
          </a:xfrm>
          <a:prstGeom prst="rect">
            <a:avLst/>
          </a:prstGeom>
          <a:noFill/>
        </p:spPr>
        <p:txBody>
          <a:bodyPr wrap="square" rtlCol="0">
            <a:spAutoFit/>
          </a:bodyPr>
          <a:lstStyle/>
          <a:p>
            <a:r>
              <a:rPr lang="en-US" sz="1300" dirty="0" smtClean="0"/>
              <a:t>Ordered </a:t>
            </a:r>
          </a:p>
          <a:p>
            <a:r>
              <a:rPr lang="en-US" sz="1300" dirty="0" smtClean="0"/>
              <a:t>List of </a:t>
            </a:r>
            <a:br>
              <a:rPr lang="en-US" sz="1300" dirty="0" smtClean="0"/>
            </a:br>
            <a:r>
              <a:rPr lang="en-US" sz="1300" dirty="0" smtClean="0"/>
              <a:t>Records</a:t>
            </a:r>
          </a:p>
          <a:p>
            <a:r>
              <a:rPr lang="en-US" sz="1300" dirty="0" smtClean="0"/>
              <a:t>(</a:t>
            </a:r>
            <a:r>
              <a:rPr lang="en-US" sz="1300" b="1" dirty="0" smtClean="0"/>
              <a:t>OLR</a:t>
            </a:r>
            <a:r>
              <a:rPr lang="en-US" sz="1300" dirty="0" smtClean="0"/>
              <a:t>)</a:t>
            </a:r>
            <a:endParaRPr lang="en-US" sz="1300" dirty="0"/>
          </a:p>
        </p:txBody>
      </p:sp>
      <p:sp>
        <p:nvSpPr>
          <p:cNvPr id="27" name="TextBox 26"/>
          <p:cNvSpPr txBox="1"/>
          <p:nvPr/>
        </p:nvSpPr>
        <p:spPr>
          <a:xfrm>
            <a:off x="3208864" y="2689884"/>
            <a:ext cx="1403617" cy="892552"/>
          </a:xfrm>
          <a:prstGeom prst="rect">
            <a:avLst/>
          </a:prstGeom>
          <a:noFill/>
        </p:spPr>
        <p:txBody>
          <a:bodyPr wrap="square" rtlCol="0">
            <a:spAutoFit/>
          </a:bodyPr>
          <a:lstStyle/>
          <a:p>
            <a:r>
              <a:rPr lang="en-US" sz="1300" dirty="0" smtClean="0"/>
              <a:t>Hierarchy </a:t>
            </a:r>
          </a:p>
          <a:p>
            <a:r>
              <a:rPr lang="en-US" sz="1300" dirty="0" smtClean="0"/>
              <a:t>of Record </a:t>
            </a:r>
          </a:p>
          <a:p>
            <a:r>
              <a:rPr lang="en-US" sz="1300" dirty="0" smtClean="0"/>
              <a:t>Partitions</a:t>
            </a:r>
            <a:br>
              <a:rPr lang="en-US" sz="1300" dirty="0" smtClean="0"/>
            </a:br>
            <a:r>
              <a:rPr lang="en-US" sz="1300" dirty="0" smtClean="0"/>
              <a:t>(</a:t>
            </a:r>
            <a:r>
              <a:rPr lang="en-US" sz="1300" b="1" dirty="0" smtClean="0"/>
              <a:t>HRP</a:t>
            </a:r>
            <a:r>
              <a:rPr lang="en-US" sz="1300" dirty="0" smtClean="0"/>
              <a:t>)</a:t>
            </a:r>
            <a:endParaRPr lang="en-US" sz="1300" dirty="0"/>
          </a:p>
        </p:txBody>
      </p:sp>
      <p:sp>
        <p:nvSpPr>
          <p:cNvPr id="28" name="TextBox 27"/>
          <p:cNvSpPr txBox="1"/>
          <p:nvPr/>
        </p:nvSpPr>
        <p:spPr>
          <a:xfrm>
            <a:off x="1041010" y="4594884"/>
            <a:ext cx="1559298" cy="492443"/>
          </a:xfrm>
          <a:prstGeom prst="rect">
            <a:avLst/>
          </a:prstGeom>
          <a:noFill/>
        </p:spPr>
        <p:txBody>
          <a:bodyPr wrap="square" rtlCol="0">
            <a:spAutoFit/>
          </a:bodyPr>
          <a:lstStyle/>
          <a:p>
            <a:pPr algn="ctr"/>
            <a:r>
              <a:rPr lang="en-US" sz="1300" dirty="0" smtClean="0"/>
              <a:t>Local SA-PSN </a:t>
            </a:r>
          </a:p>
          <a:p>
            <a:pPr algn="ctr"/>
            <a:r>
              <a:rPr lang="en-US" sz="1300" dirty="0" smtClean="0"/>
              <a:t>(</a:t>
            </a:r>
            <a:r>
              <a:rPr lang="en-US" sz="1300" b="1" dirty="0" smtClean="0"/>
              <a:t>LS-PSN</a:t>
            </a:r>
            <a:r>
              <a:rPr lang="en-US" sz="1300" dirty="0" smtClean="0"/>
              <a:t>)</a:t>
            </a:r>
            <a:endParaRPr lang="en-US" sz="1300" dirty="0"/>
          </a:p>
        </p:txBody>
      </p:sp>
      <p:sp>
        <p:nvSpPr>
          <p:cNvPr id="29" name="TextBox 28"/>
          <p:cNvSpPr txBox="1"/>
          <p:nvPr/>
        </p:nvSpPr>
        <p:spPr>
          <a:xfrm>
            <a:off x="978704" y="5523569"/>
            <a:ext cx="1675288" cy="492443"/>
          </a:xfrm>
          <a:prstGeom prst="rect">
            <a:avLst/>
          </a:prstGeom>
          <a:noFill/>
        </p:spPr>
        <p:txBody>
          <a:bodyPr wrap="square" rtlCol="0">
            <a:spAutoFit/>
          </a:bodyPr>
          <a:lstStyle/>
          <a:p>
            <a:pPr algn="ctr"/>
            <a:r>
              <a:rPr lang="en-US" sz="1300" dirty="0" smtClean="0"/>
              <a:t>Global SA-PSN </a:t>
            </a:r>
          </a:p>
          <a:p>
            <a:pPr algn="ctr"/>
            <a:r>
              <a:rPr lang="en-US" sz="1300" dirty="0" smtClean="0"/>
              <a:t>(</a:t>
            </a:r>
            <a:r>
              <a:rPr lang="en-US" sz="1300" b="1" dirty="0" smtClean="0"/>
              <a:t>GS-PSN</a:t>
            </a:r>
            <a:r>
              <a:rPr lang="en-US" sz="1300" dirty="0" smtClean="0"/>
              <a:t>)</a:t>
            </a:r>
            <a:endParaRPr lang="en-US" sz="1300" dirty="0"/>
          </a:p>
        </p:txBody>
      </p:sp>
      <p:sp>
        <p:nvSpPr>
          <p:cNvPr id="40" name="TextBox 39"/>
          <p:cNvSpPr txBox="1"/>
          <p:nvPr/>
        </p:nvSpPr>
        <p:spPr>
          <a:xfrm>
            <a:off x="5715000" y="4594884"/>
            <a:ext cx="1066800" cy="892552"/>
          </a:xfrm>
          <a:prstGeom prst="rect">
            <a:avLst/>
          </a:prstGeom>
          <a:noFill/>
        </p:spPr>
        <p:txBody>
          <a:bodyPr wrap="square" rtlCol="0">
            <a:spAutoFit/>
          </a:bodyPr>
          <a:lstStyle/>
          <a:p>
            <a:r>
              <a:rPr lang="en-US" sz="1300" dirty="0" smtClean="0"/>
              <a:t>Progressive </a:t>
            </a:r>
            <a:br>
              <a:rPr lang="en-US" sz="1300" dirty="0" smtClean="0"/>
            </a:br>
            <a:r>
              <a:rPr lang="en-US" sz="1300" dirty="0" smtClean="0"/>
              <a:t>Block </a:t>
            </a:r>
          </a:p>
          <a:p>
            <a:r>
              <a:rPr lang="en-US" sz="1300" dirty="0" smtClean="0"/>
              <a:t>Scheduling </a:t>
            </a:r>
            <a:br>
              <a:rPr lang="en-US" sz="1300" dirty="0" smtClean="0"/>
            </a:br>
            <a:r>
              <a:rPr lang="en-US" sz="1300" dirty="0" smtClean="0"/>
              <a:t>(</a:t>
            </a:r>
            <a:r>
              <a:rPr lang="en-US" sz="1300" b="1" dirty="0" smtClean="0"/>
              <a:t>PBS</a:t>
            </a:r>
            <a:r>
              <a:rPr lang="en-US" sz="1300" dirty="0" smtClean="0"/>
              <a:t>)</a:t>
            </a:r>
          </a:p>
        </p:txBody>
      </p:sp>
      <p:sp>
        <p:nvSpPr>
          <p:cNvPr id="44" name="TextBox 43"/>
          <p:cNvSpPr txBox="1"/>
          <p:nvPr/>
        </p:nvSpPr>
        <p:spPr>
          <a:xfrm>
            <a:off x="2904064" y="3680484"/>
            <a:ext cx="1726557" cy="692497"/>
          </a:xfrm>
          <a:prstGeom prst="rect">
            <a:avLst/>
          </a:prstGeom>
          <a:noFill/>
        </p:spPr>
        <p:txBody>
          <a:bodyPr wrap="square" rtlCol="0">
            <a:spAutoFit/>
          </a:bodyPr>
          <a:lstStyle/>
          <a:p>
            <a:pPr algn="ctr"/>
            <a:r>
              <a:rPr lang="en-US" sz="1300" dirty="0" smtClean="0"/>
              <a:t>Progressive Suffix </a:t>
            </a:r>
          </a:p>
          <a:p>
            <a:pPr algn="ctr"/>
            <a:r>
              <a:rPr lang="en-US" sz="1300" dirty="0" smtClean="0"/>
              <a:t>Arrays Blocking</a:t>
            </a:r>
          </a:p>
          <a:p>
            <a:pPr algn="ctr"/>
            <a:r>
              <a:rPr lang="en-US" sz="1300" dirty="0" smtClean="0"/>
              <a:t>(</a:t>
            </a:r>
            <a:r>
              <a:rPr lang="en-US" sz="1300" b="1" dirty="0" smtClean="0"/>
              <a:t>SA-PSAB</a:t>
            </a:r>
            <a:r>
              <a:rPr lang="en-US" sz="1300" dirty="0" smtClean="0"/>
              <a:t>)</a:t>
            </a:r>
            <a:endParaRPr lang="en-US" sz="1300" dirty="0"/>
          </a:p>
        </p:txBody>
      </p:sp>
      <p:cxnSp>
        <p:nvCxnSpPr>
          <p:cNvPr id="71" name="Straight Connector 70"/>
          <p:cNvCxnSpPr/>
          <p:nvPr/>
        </p:nvCxnSpPr>
        <p:spPr>
          <a:xfrm>
            <a:off x="5638800" y="2689884"/>
            <a:ext cx="21212"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5508104" y="1471106"/>
            <a:ext cx="2035698" cy="292388"/>
          </a:xfrm>
          <a:prstGeom prst="rect">
            <a:avLst/>
          </a:prstGeom>
          <a:noFill/>
        </p:spPr>
        <p:txBody>
          <a:bodyPr wrap="square" rtlCol="0">
            <a:spAutoFit/>
          </a:bodyPr>
          <a:lstStyle/>
          <a:p>
            <a:pPr algn="ctr"/>
            <a:r>
              <a:rPr lang="en-US" sz="1300" dirty="0" smtClean="0"/>
              <a:t>Token Blocking</a:t>
            </a:r>
            <a:endParaRPr lang="en-US" sz="1300" dirty="0"/>
          </a:p>
        </p:txBody>
      </p:sp>
      <p:cxnSp>
        <p:nvCxnSpPr>
          <p:cNvPr id="107" name="Straight Arrow Connector 106"/>
          <p:cNvCxnSpPr/>
          <p:nvPr/>
        </p:nvCxnSpPr>
        <p:spPr>
          <a:xfrm>
            <a:off x="6523804" y="1277719"/>
            <a:ext cx="761" cy="2379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6629400" y="5204484"/>
            <a:ext cx="1066800" cy="892552"/>
          </a:xfrm>
          <a:prstGeom prst="rect">
            <a:avLst/>
          </a:prstGeom>
          <a:noFill/>
        </p:spPr>
        <p:txBody>
          <a:bodyPr wrap="square" rtlCol="0">
            <a:spAutoFit/>
          </a:bodyPr>
          <a:lstStyle/>
          <a:p>
            <a:r>
              <a:rPr lang="en-US" sz="1300" dirty="0" smtClean="0"/>
              <a:t>Progressive</a:t>
            </a:r>
          </a:p>
          <a:p>
            <a:r>
              <a:rPr lang="en-US" sz="1300" dirty="0" smtClean="0"/>
              <a:t>Profile Scheduling</a:t>
            </a:r>
          </a:p>
          <a:p>
            <a:r>
              <a:rPr lang="en-US" sz="1300" dirty="0" smtClean="0"/>
              <a:t>(</a:t>
            </a:r>
            <a:r>
              <a:rPr lang="en-US" sz="1300" b="1" dirty="0" smtClean="0"/>
              <a:t>PPS</a:t>
            </a:r>
            <a:r>
              <a:rPr lang="en-US" sz="1300" dirty="0" smtClean="0"/>
              <a:t>)</a:t>
            </a:r>
          </a:p>
        </p:txBody>
      </p:sp>
      <p:cxnSp>
        <p:nvCxnSpPr>
          <p:cNvPr id="124" name="Straight Connector 123"/>
          <p:cNvCxnSpPr/>
          <p:nvPr/>
        </p:nvCxnSpPr>
        <p:spPr>
          <a:xfrm flipV="1">
            <a:off x="1014996" y="3573989"/>
            <a:ext cx="6896496" cy="41311"/>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1064520" y="4390932"/>
            <a:ext cx="6815720" cy="3897"/>
          </a:xfrm>
          <a:prstGeom prst="line">
            <a:avLst/>
          </a:prstGeom>
          <a:ln w="28575">
            <a:solidFill>
              <a:schemeClr val="accent1"/>
            </a:solidFill>
            <a:prstDash val="dashDot"/>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rot="5400000">
            <a:off x="7787352" y="1591190"/>
            <a:ext cx="838200" cy="292388"/>
          </a:xfrm>
          <a:prstGeom prst="rect">
            <a:avLst/>
          </a:prstGeom>
          <a:noFill/>
        </p:spPr>
        <p:txBody>
          <a:bodyPr wrap="square" rtlCol="0">
            <a:spAutoFit/>
          </a:bodyPr>
          <a:lstStyle/>
          <a:p>
            <a:pPr algn="ctr"/>
            <a:r>
              <a:rPr lang="en-US" sz="1300" b="1" dirty="0" smtClean="0">
                <a:solidFill>
                  <a:srgbClr val="C00000"/>
                </a:solidFill>
              </a:rPr>
              <a:t>Batch</a:t>
            </a:r>
            <a:endParaRPr lang="en-US" sz="1300" b="1" dirty="0">
              <a:solidFill>
                <a:srgbClr val="C00000"/>
              </a:solidFill>
            </a:endParaRPr>
          </a:p>
        </p:txBody>
      </p:sp>
      <p:sp>
        <p:nvSpPr>
          <p:cNvPr id="127" name="TextBox 126"/>
          <p:cNvSpPr txBox="1"/>
          <p:nvPr/>
        </p:nvSpPr>
        <p:spPr>
          <a:xfrm rot="5400000">
            <a:off x="7575462" y="4311678"/>
            <a:ext cx="1219201" cy="292388"/>
          </a:xfrm>
          <a:prstGeom prst="rect">
            <a:avLst/>
          </a:prstGeom>
          <a:noFill/>
        </p:spPr>
        <p:txBody>
          <a:bodyPr wrap="square" rtlCol="0">
            <a:spAutoFit/>
          </a:bodyPr>
          <a:lstStyle/>
          <a:p>
            <a:pPr algn="ctr"/>
            <a:r>
              <a:rPr lang="en-US" sz="1300" b="1" dirty="0" smtClean="0">
                <a:solidFill>
                  <a:srgbClr val="008000"/>
                </a:solidFill>
              </a:rPr>
              <a:t>Progressive</a:t>
            </a:r>
            <a:endParaRPr lang="en-US" sz="1300" b="1" dirty="0">
              <a:solidFill>
                <a:srgbClr val="008000"/>
              </a:solidFill>
            </a:endParaRPr>
          </a:p>
        </p:txBody>
      </p:sp>
      <p:sp>
        <p:nvSpPr>
          <p:cNvPr id="128" name="TextBox 127"/>
          <p:cNvSpPr txBox="1"/>
          <p:nvPr/>
        </p:nvSpPr>
        <p:spPr>
          <a:xfrm rot="16200000">
            <a:off x="-209181" y="3073742"/>
            <a:ext cx="1517304" cy="292388"/>
          </a:xfrm>
          <a:prstGeom prst="rect">
            <a:avLst/>
          </a:prstGeom>
          <a:noFill/>
          <a:ln>
            <a:noFill/>
          </a:ln>
        </p:spPr>
        <p:txBody>
          <a:bodyPr wrap="square" rtlCol="0">
            <a:spAutoFit/>
          </a:bodyPr>
          <a:lstStyle/>
          <a:p>
            <a:pPr algn="ctr"/>
            <a:r>
              <a:rPr lang="en-US" sz="1300" b="1" dirty="0" smtClean="0">
                <a:solidFill>
                  <a:schemeClr val="tx1">
                    <a:lumMod val="75000"/>
                    <a:lumOff val="25000"/>
                  </a:schemeClr>
                </a:solidFill>
              </a:rPr>
              <a:t>Schema-based</a:t>
            </a:r>
            <a:endParaRPr lang="en-US" sz="1300" b="1" dirty="0">
              <a:solidFill>
                <a:schemeClr val="tx1">
                  <a:lumMod val="75000"/>
                  <a:lumOff val="25000"/>
                </a:schemeClr>
              </a:solidFill>
            </a:endParaRPr>
          </a:p>
        </p:txBody>
      </p:sp>
      <p:sp>
        <p:nvSpPr>
          <p:cNvPr id="130" name="TextBox 129"/>
          <p:cNvSpPr txBox="1"/>
          <p:nvPr/>
        </p:nvSpPr>
        <p:spPr>
          <a:xfrm rot="16200000">
            <a:off x="589353" y="3850455"/>
            <a:ext cx="685800" cy="292388"/>
          </a:xfrm>
          <a:prstGeom prst="rect">
            <a:avLst/>
          </a:prstGeom>
          <a:noFill/>
        </p:spPr>
        <p:txBody>
          <a:bodyPr wrap="square" rtlCol="0">
            <a:spAutoFit/>
          </a:bodyPr>
          <a:lstStyle/>
          <a:p>
            <a:r>
              <a:rPr lang="en-US" sz="1300" b="1" dirty="0" smtClean="0">
                <a:solidFill>
                  <a:srgbClr val="0070C0"/>
                </a:solidFill>
              </a:rPr>
              <a:t>Naïve</a:t>
            </a:r>
            <a:endParaRPr lang="en-US" sz="1300" b="1" dirty="0">
              <a:solidFill>
                <a:srgbClr val="0070C0"/>
              </a:solidFill>
            </a:endParaRPr>
          </a:p>
        </p:txBody>
      </p:sp>
      <p:sp>
        <p:nvSpPr>
          <p:cNvPr id="132" name="TextBox 131"/>
          <p:cNvSpPr txBox="1"/>
          <p:nvPr/>
        </p:nvSpPr>
        <p:spPr>
          <a:xfrm rot="16200000">
            <a:off x="349468" y="5270637"/>
            <a:ext cx="1172291" cy="292388"/>
          </a:xfrm>
          <a:prstGeom prst="rect">
            <a:avLst/>
          </a:prstGeom>
          <a:noFill/>
        </p:spPr>
        <p:txBody>
          <a:bodyPr wrap="square" rtlCol="0">
            <a:spAutoFit/>
          </a:bodyPr>
          <a:lstStyle/>
          <a:p>
            <a:pPr algn="ctr"/>
            <a:r>
              <a:rPr lang="en-US" sz="1300" b="1" dirty="0" smtClean="0">
                <a:solidFill>
                  <a:srgbClr val="0070C0"/>
                </a:solidFill>
              </a:rPr>
              <a:t>Advanced</a:t>
            </a:r>
          </a:p>
        </p:txBody>
      </p:sp>
      <p:cxnSp>
        <p:nvCxnSpPr>
          <p:cNvPr id="80" name="Straight Arrow Connector 79"/>
          <p:cNvCxnSpPr/>
          <p:nvPr/>
        </p:nvCxnSpPr>
        <p:spPr>
          <a:xfrm>
            <a:off x="1816348" y="4209199"/>
            <a:ext cx="0" cy="39862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1817792" y="5014994"/>
            <a:ext cx="1" cy="5326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TextBox 129"/>
          <p:cNvSpPr txBox="1"/>
          <p:nvPr/>
        </p:nvSpPr>
        <p:spPr>
          <a:xfrm rot="16200000">
            <a:off x="-288731" y="4774183"/>
            <a:ext cx="1676402" cy="292388"/>
          </a:xfrm>
          <a:prstGeom prst="rect">
            <a:avLst/>
          </a:prstGeom>
          <a:noFill/>
        </p:spPr>
        <p:txBody>
          <a:bodyPr wrap="square" rtlCol="0">
            <a:spAutoFit/>
          </a:bodyPr>
          <a:lstStyle/>
          <a:p>
            <a:pPr algn="ctr"/>
            <a:r>
              <a:rPr lang="en-US" sz="1300" b="1" dirty="0" smtClean="0">
                <a:solidFill>
                  <a:srgbClr val="0070C0"/>
                </a:solidFill>
              </a:rPr>
              <a:t>Schema-agnostic</a:t>
            </a:r>
            <a:endParaRPr lang="en-US" sz="1300" b="1" dirty="0">
              <a:solidFill>
                <a:srgbClr val="0070C0"/>
              </a:solidFill>
            </a:endParaRPr>
          </a:p>
        </p:txBody>
      </p:sp>
      <p:sp>
        <p:nvSpPr>
          <p:cNvPr id="5" name="Parentesi graffa aperta 4"/>
          <p:cNvSpPr/>
          <p:nvPr/>
        </p:nvSpPr>
        <p:spPr>
          <a:xfrm>
            <a:off x="705250" y="2742421"/>
            <a:ext cx="175282" cy="850169"/>
          </a:xfrm>
          <a:prstGeom prst="leftBrac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51" name="Parentesi graffa aperta 50"/>
          <p:cNvSpPr/>
          <p:nvPr/>
        </p:nvSpPr>
        <p:spPr>
          <a:xfrm>
            <a:off x="701355" y="3653160"/>
            <a:ext cx="190771" cy="2534434"/>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1" name="Parentesi graffa aperta 60"/>
          <p:cNvSpPr/>
          <p:nvPr/>
        </p:nvSpPr>
        <p:spPr>
          <a:xfrm>
            <a:off x="1041009" y="3653159"/>
            <a:ext cx="149349" cy="671298"/>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2" name="Parentesi graffa aperta 61"/>
          <p:cNvSpPr/>
          <p:nvPr/>
        </p:nvSpPr>
        <p:spPr>
          <a:xfrm>
            <a:off x="1041010" y="4479553"/>
            <a:ext cx="197655" cy="1708040"/>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4" name="Parentesi graffa aperta 63"/>
          <p:cNvSpPr/>
          <p:nvPr/>
        </p:nvSpPr>
        <p:spPr>
          <a:xfrm rot="10800000">
            <a:off x="7924800" y="1091445"/>
            <a:ext cx="112373" cy="1374310"/>
          </a:xfrm>
          <a:prstGeom prst="leftBrac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5" name="Parentesi graffa aperta 64"/>
          <p:cNvSpPr/>
          <p:nvPr/>
        </p:nvSpPr>
        <p:spPr>
          <a:xfrm rot="10800000">
            <a:off x="7924800" y="2689884"/>
            <a:ext cx="119415" cy="35052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solidFill>
                <a:srgbClr val="008000"/>
              </a:solidFill>
            </a:endParaRPr>
          </a:p>
        </p:txBody>
      </p:sp>
      <p:cxnSp>
        <p:nvCxnSpPr>
          <p:cNvPr id="93" name="Straight Connector 120"/>
          <p:cNvCxnSpPr/>
          <p:nvPr/>
        </p:nvCxnSpPr>
        <p:spPr>
          <a:xfrm flipV="1">
            <a:off x="990600" y="2537484"/>
            <a:ext cx="6858000" cy="16937"/>
          </a:xfrm>
          <a:prstGeom prst="line">
            <a:avLst/>
          </a:prstGeom>
          <a:ln w="19050"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120"/>
          <p:cNvCxnSpPr/>
          <p:nvPr/>
        </p:nvCxnSpPr>
        <p:spPr>
          <a:xfrm flipV="1">
            <a:off x="961952" y="2689884"/>
            <a:ext cx="6886648" cy="10107"/>
          </a:xfrm>
          <a:prstGeom prst="line">
            <a:avLst/>
          </a:prstGeom>
          <a:ln w="19050" cmpd="sng">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2376985" y="3065421"/>
            <a:ext cx="823415" cy="54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038600" y="3070884"/>
            <a:ext cx="685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106"/>
          <p:cNvCxnSpPr/>
          <p:nvPr/>
        </p:nvCxnSpPr>
        <p:spPr>
          <a:xfrm>
            <a:off x="6523423" y="1728348"/>
            <a:ext cx="761" cy="2379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Connector 70"/>
          <p:cNvCxnSpPr/>
          <p:nvPr/>
        </p:nvCxnSpPr>
        <p:spPr>
          <a:xfrm>
            <a:off x="4495800" y="2689884"/>
            <a:ext cx="43624"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cxnSp>
        <p:nvCxnSpPr>
          <p:cNvPr id="83" name="Straight Connector 70"/>
          <p:cNvCxnSpPr/>
          <p:nvPr/>
        </p:nvCxnSpPr>
        <p:spPr>
          <a:xfrm flipH="1">
            <a:off x="2895600" y="2689884"/>
            <a:ext cx="5881"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57" name="Parentesi graffa aperta 56"/>
          <p:cNvSpPr/>
          <p:nvPr/>
        </p:nvSpPr>
        <p:spPr>
          <a:xfrm rot="16200000" flipV="1">
            <a:off x="2019300" y="5471184"/>
            <a:ext cx="76199" cy="15240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2" name="Parentesi graffa aperta 71"/>
          <p:cNvSpPr/>
          <p:nvPr/>
        </p:nvSpPr>
        <p:spPr>
          <a:xfrm rot="16200000" flipV="1">
            <a:off x="3673338" y="5471184"/>
            <a:ext cx="62975" cy="15240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4" name="Parentesi graffa aperta 73"/>
          <p:cNvSpPr/>
          <p:nvPr/>
        </p:nvSpPr>
        <p:spPr>
          <a:xfrm rot="16200000" flipV="1">
            <a:off x="5071537" y="5729417"/>
            <a:ext cx="76200" cy="1007534"/>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5" name="Parentesi graffa aperta 74"/>
          <p:cNvSpPr/>
          <p:nvPr/>
        </p:nvSpPr>
        <p:spPr>
          <a:xfrm rot="16200000" flipV="1">
            <a:off x="6743700" y="5166384"/>
            <a:ext cx="76200" cy="21336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6" name="TextBox 57"/>
          <p:cNvSpPr txBox="1"/>
          <p:nvPr/>
        </p:nvSpPr>
        <p:spPr>
          <a:xfrm>
            <a:off x="1066800" y="6222514"/>
            <a:ext cx="1931042" cy="292388"/>
          </a:xfrm>
          <a:prstGeom prst="rect">
            <a:avLst/>
          </a:prstGeom>
          <a:noFill/>
        </p:spPr>
        <p:txBody>
          <a:bodyPr wrap="square" rtlCol="0">
            <a:spAutoFit/>
          </a:bodyPr>
          <a:lstStyle/>
          <a:p>
            <a:pPr algn="ctr"/>
            <a:r>
              <a:rPr lang="en-US" sz="1300" b="1" dirty="0" smtClean="0">
                <a:solidFill>
                  <a:srgbClr val="008000"/>
                </a:solidFill>
              </a:rPr>
              <a:t>Comparison-based</a:t>
            </a:r>
            <a:endParaRPr lang="en-US" sz="1300" b="1" dirty="0">
              <a:solidFill>
                <a:srgbClr val="008000"/>
              </a:solidFill>
            </a:endParaRPr>
          </a:p>
        </p:txBody>
      </p:sp>
      <p:sp>
        <p:nvSpPr>
          <p:cNvPr id="78" name="TextBox 58"/>
          <p:cNvSpPr txBox="1"/>
          <p:nvPr/>
        </p:nvSpPr>
        <p:spPr>
          <a:xfrm>
            <a:off x="3075383" y="6232956"/>
            <a:ext cx="1262458" cy="292388"/>
          </a:xfrm>
          <a:prstGeom prst="rect">
            <a:avLst/>
          </a:prstGeom>
          <a:noFill/>
        </p:spPr>
        <p:txBody>
          <a:bodyPr wrap="square" rtlCol="0">
            <a:spAutoFit/>
          </a:bodyPr>
          <a:lstStyle/>
          <a:p>
            <a:pPr algn="ctr"/>
            <a:r>
              <a:rPr lang="en-US" sz="1300" b="1" dirty="0" smtClean="0">
                <a:solidFill>
                  <a:srgbClr val="008000"/>
                </a:solidFill>
              </a:rPr>
              <a:t>Block-based</a:t>
            </a:r>
            <a:endParaRPr lang="en-US" sz="1300" b="1" dirty="0">
              <a:solidFill>
                <a:srgbClr val="008000"/>
              </a:solidFill>
            </a:endParaRPr>
          </a:p>
        </p:txBody>
      </p:sp>
      <p:sp>
        <p:nvSpPr>
          <p:cNvPr id="82" name="TextBox 59"/>
          <p:cNvSpPr txBox="1"/>
          <p:nvPr/>
        </p:nvSpPr>
        <p:spPr>
          <a:xfrm>
            <a:off x="4394199" y="6222514"/>
            <a:ext cx="1447800" cy="292388"/>
          </a:xfrm>
          <a:prstGeom prst="rect">
            <a:avLst/>
          </a:prstGeom>
          <a:noFill/>
        </p:spPr>
        <p:txBody>
          <a:bodyPr wrap="square" rtlCol="0">
            <a:spAutoFit/>
          </a:bodyPr>
          <a:lstStyle/>
          <a:p>
            <a:pPr algn="ctr"/>
            <a:r>
              <a:rPr lang="en-US" sz="1300" b="1" dirty="0" smtClean="0">
                <a:solidFill>
                  <a:srgbClr val="008000"/>
                </a:solidFill>
              </a:rPr>
              <a:t>Profile-based</a:t>
            </a:r>
            <a:endParaRPr lang="en-US" sz="1300" b="1" dirty="0">
              <a:solidFill>
                <a:srgbClr val="008000"/>
              </a:solidFill>
            </a:endParaRPr>
          </a:p>
        </p:txBody>
      </p:sp>
      <p:sp>
        <p:nvSpPr>
          <p:cNvPr id="86" name="TextBox 76"/>
          <p:cNvSpPr txBox="1"/>
          <p:nvPr/>
        </p:nvSpPr>
        <p:spPr>
          <a:xfrm>
            <a:off x="6282268" y="6195084"/>
            <a:ext cx="946285" cy="292388"/>
          </a:xfrm>
          <a:prstGeom prst="rect">
            <a:avLst/>
          </a:prstGeom>
          <a:noFill/>
        </p:spPr>
        <p:txBody>
          <a:bodyPr wrap="square" rtlCol="0">
            <a:spAutoFit/>
          </a:bodyPr>
          <a:lstStyle/>
          <a:p>
            <a:pPr algn="ctr"/>
            <a:r>
              <a:rPr lang="en-US" sz="1300" b="1" dirty="0" smtClean="0">
                <a:solidFill>
                  <a:srgbClr val="008000"/>
                </a:solidFill>
              </a:rPr>
              <a:t>Hybrid</a:t>
            </a:r>
            <a:endParaRPr lang="en-US" sz="1300" b="1" dirty="0">
              <a:solidFill>
                <a:srgbClr val="008000"/>
              </a:solidFill>
            </a:endParaRPr>
          </a:p>
        </p:txBody>
      </p:sp>
      <p:cxnSp>
        <p:nvCxnSpPr>
          <p:cNvPr id="70" name="Straight Arrow Connector 8"/>
          <p:cNvCxnSpPr>
            <a:stCxn id="14" idx="2"/>
            <a:endCxn id="40" idx="0"/>
          </p:cNvCxnSpPr>
          <p:nvPr/>
        </p:nvCxnSpPr>
        <p:spPr>
          <a:xfrm flipH="1">
            <a:off x="6248400" y="2412571"/>
            <a:ext cx="264378" cy="21823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106"/>
          <p:cNvCxnSpPr>
            <a:stCxn id="14" idx="2"/>
            <a:endCxn id="118" idx="0"/>
          </p:cNvCxnSpPr>
          <p:nvPr/>
        </p:nvCxnSpPr>
        <p:spPr>
          <a:xfrm>
            <a:off x="6512778" y="2412571"/>
            <a:ext cx="650022" cy="27919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itle 1"/>
          <p:cNvSpPr txBox="1">
            <a:spLocks/>
          </p:cNvSpPr>
          <p:nvPr/>
        </p:nvSpPr>
        <p:spPr>
          <a:xfrm>
            <a:off x="0" y="-8948"/>
            <a:ext cx="9144000" cy="7736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Taxonomy of Progressive Methods</a:t>
            </a:r>
            <a:endParaRPr lang="en-US" dirty="0"/>
          </a:p>
        </p:txBody>
      </p:sp>
      <p:sp>
        <p:nvSpPr>
          <p:cNvPr id="8" name="Rectangle 7"/>
          <p:cNvSpPr/>
          <p:nvPr/>
        </p:nvSpPr>
        <p:spPr>
          <a:xfrm>
            <a:off x="3188970" y="2699991"/>
            <a:ext cx="870842" cy="89259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pt-BR" smtClean="0"/>
              <a:t>Papadakis &amp; Palpanas, WWW 2018, April 2018</a:t>
            </a:r>
            <a:endParaRPr lang="el-GR" dirty="0"/>
          </a:p>
        </p:txBody>
      </p:sp>
      <p:sp>
        <p:nvSpPr>
          <p:cNvPr id="13" name="Slide Number Placeholder 12"/>
          <p:cNvSpPr>
            <a:spLocks noGrp="1"/>
          </p:cNvSpPr>
          <p:nvPr>
            <p:ph type="sldNum" sz="quarter" idx="12"/>
          </p:nvPr>
        </p:nvSpPr>
        <p:spPr/>
        <p:txBody>
          <a:bodyPr/>
          <a:lstStyle/>
          <a:p>
            <a:fld id="{7E46E34C-DF4F-43C8-9B01-5546C481D7C1}" type="slidenum">
              <a:rPr lang="el-GR" smtClean="0"/>
              <a:t>234</a:t>
            </a:fld>
            <a:endParaRPr lang="el-GR"/>
          </a:p>
        </p:txBody>
      </p:sp>
    </p:spTree>
    <p:extLst>
      <p:ext uri="{BB962C8B-B14F-4D97-AF65-F5344CB8AC3E}">
        <p14:creationId xmlns:p14="http://schemas.microsoft.com/office/powerpoint/2010/main" val="3601249297"/>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852A3C70-6139-4992-A551-F3218949B46C}"/>
              </a:ext>
            </a:extLst>
          </p:cNvPr>
          <p:cNvSpPr>
            <a:spLocks noGrp="1"/>
          </p:cNvSpPr>
          <p:nvPr>
            <p:ph type="title"/>
          </p:nvPr>
        </p:nvSpPr>
        <p:spPr>
          <a:xfrm>
            <a:off x="0" y="274638"/>
            <a:ext cx="9144000" cy="1143000"/>
          </a:xfrm>
        </p:spPr>
        <p:txBody>
          <a:bodyPr>
            <a:normAutofit fontScale="90000"/>
          </a:bodyPr>
          <a:lstStyle/>
          <a:p>
            <a:r>
              <a:rPr lang="en-US" altLang="ko-KR" dirty="0" smtClean="0"/>
              <a:t>Hierarchy </a:t>
            </a:r>
            <a:r>
              <a:rPr lang="en-US" altLang="ko-KR" dirty="0"/>
              <a:t>of </a:t>
            </a:r>
            <a:r>
              <a:rPr lang="en-US" altLang="ko-KR" dirty="0" smtClean="0"/>
              <a:t>Partitions</a:t>
            </a:r>
            <a:br>
              <a:rPr lang="en-US" altLang="ko-KR" dirty="0" smtClean="0"/>
            </a:br>
            <a:r>
              <a:rPr lang="de-DE" sz="2700" dirty="0"/>
              <a:t>[</a:t>
            </a:r>
            <a:r>
              <a:rPr lang="de-DE" sz="2700" dirty="0" err="1"/>
              <a:t>Whang</a:t>
            </a:r>
            <a:r>
              <a:rPr lang="de-DE" sz="2700" dirty="0"/>
              <a:t> et al, IEEE TKDE, 2013]</a:t>
            </a:r>
            <a:endParaRPr lang="ko-KR" altLang="en-US" sz="2700" dirty="0"/>
          </a:p>
        </p:txBody>
      </p:sp>
      <p:sp>
        <p:nvSpPr>
          <p:cNvPr id="3" name="내용 개체 틀 2">
            <a:extLst>
              <a:ext uri="{FF2B5EF4-FFF2-40B4-BE49-F238E27FC236}">
                <a16:creationId xmlns="" xmlns:a16="http://schemas.microsoft.com/office/drawing/2014/main" id="{E19790D5-5C0E-45F7-A9CB-1583002B4980}"/>
              </a:ext>
            </a:extLst>
          </p:cNvPr>
          <p:cNvSpPr>
            <a:spLocks noGrp="1"/>
          </p:cNvSpPr>
          <p:nvPr>
            <p:ph idx="1"/>
          </p:nvPr>
        </p:nvSpPr>
        <p:spPr>
          <a:xfrm>
            <a:off x="4380591" y="2578101"/>
            <a:ext cx="4629150" cy="2219052"/>
          </a:xfrm>
          <a:ln>
            <a:noFill/>
          </a:ln>
        </p:spPr>
        <p:txBody>
          <a:bodyPr>
            <a:normAutofit fontScale="85000" lnSpcReduction="10000"/>
          </a:bodyPr>
          <a:lstStyle/>
          <a:p>
            <a:pPr marL="514350" indent="-514350">
              <a:buFont typeface="+mj-lt"/>
              <a:buAutoNum type="arabicPeriod"/>
            </a:pPr>
            <a:r>
              <a:rPr lang="en-US" altLang="ko-KR" dirty="0"/>
              <a:t>Compare {r</a:t>
            </a:r>
            <a:r>
              <a:rPr lang="en-US" altLang="ko-KR" baseline="-25000" dirty="0"/>
              <a:t>1</a:t>
            </a:r>
            <a:r>
              <a:rPr lang="en-US" altLang="ko-KR" dirty="0"/>
              <a:t>, r</a:t>
            </a:r>
            <a:r>
              <a:rPr lang="en-US" altLang="ko-KR" baseline="-25000" dirty="0"/>
              <a:t>2</a:t>
            </a:r>
            <a:r>
              <a:rPr lang="en-US" altLang="ko-KR" dirty="0"/>
              <a:t>} and {r</a:t>
            </a:r>
            <a:r>
              <a:rPr lang="en-US" altLang="ko-KR" baseline="-25000" dirty="0"/>
              <a:t>4</a:t>
            </a:r>
            <a:r>
              <a:rPr lang="en-US" altLang="ko-KR" dirty="0"/>
              <a:t>, r</a:t>
            </a:r>
            <a:r>
              <a:rPr lang="en-US" altLang="ko-KR" baseline="-25000" dirty="0"/>
              <a:t>5</a:t>
            </a:r>
            <a:r>
              <a:rPr lang="en-US" altLang="ko-KR" dirty="0"/>
              <a:t>}.</a:t>
            </a:r>
          </a:p>
          <a:p>
            <a:pPr marL="514350" indent="-514350">
              <a:buFont typeface="+mj-lt"/>
              <a:buAutoNum type="arabicPeriod"/>
            </a:pPr>
            <a:r>
              <a:rPr lang="en-US" altLang="ko-KR" dirty="0"/>
              <a:t>If there is more budget, compare {r</a:t>
            </a:r>
            <a:r>
              <a:rPr lang="en-US" altLang="ko-KR" baseline="-25000" dirty="0"/>
              <a:t>1</a:t>
            </a:r>
            <a:r>
              <a:rPr lang="en-US" altLang="ko-KR" dirty="0"/>
              <a:t>, r</a:t>
            </a:r>
            <a:r>
              <a:rPr lang="en-US" altLang="ko-KR" baseline="-25000" dirty="0"/>
              <a:t>2</a:t>
            </a:r>
            <a:r>
              <a:rPr lang="en-US" altLang="ko-KR" dirty="0"/>
              <a:t>, r</a:t>
            </a:r>
            <a:r>
              <a:rPr lang="en-US" altLang="ko-KR" baseline="-25000" dirty="0"/>
              <a:t>3</a:t>
            </a:r>
            <a:r>
              <a:rPr lang="en-US" altLang="ko-KR" dirty="0"/>
              <a:t>}.</a:t>
            </a:r>
          </a:p>
          <a:p>
            <a:pPr marL="514350" indent="-514350">
              <a:buFont typeface="+mj-lt"/>
              <a:buAutoNum type="arabicPeriod"/>
            </a:pPr>
            <a:r>
              <a:rPr lang="en-US" altLang="ko-KR" dirty="0"/>
              <a:t>If there is still more budget, compare {r</a:t>
            </a:r>
            <a:r>
              <a:rPr lang="en-US" altLang="ko-KR" baseline="-25000" dirty="0"/>
              <a:t>1</a:t>
            </a:r>
            <a:r>
              <a:rPr lang="en-US" altLang="ko-KR" dirty="0"/>
              <a:t>, r</a:t>
            </a:r>
            <a:r>
              <a:rPr lang="en-US" altLang="ko-KR" baseline="-25000" dirty="0"/>
              <a:t>2</a:t>
            </a:r>
            <a:r>
              <a:rPr lang="en-US" altLang="ko-KR" dirty="0"/>
              <a:t>, r</a:t>
            </a:r>
            <a:r>
              <a:rPr lang="en-US" altLang="ko-KR" baseline="-25000" dirty="0"/>
              <a:t>3</a:t>
            </a:r>
            <a:r>
              <a:rPr lang="en-US" altLang="ko-KR" dirty="0"/>
              <a:t>, r</a:t>
            </a:r>
            <a:r>
              <a:rPr lang="en-US" altLang="ko-KR" baseline="-25000" dirty="0"/>
              <a:t>4</a:t>
            </a:r>
            <a:r>
              <a:rPr lang="en-US" altLang="ko-KR" dirty="0"/>
              <a:t>, r</a:t>
            </a:r>
            <a:r>
              <a:rPr lang="en-US" altLang="ko-KR" baseline="-25000" dirty="0"/>
              <a:t>5</a:t>
            </a:r>
            <a:r>
              <a:rPr lang="en-US" altLang="ko-KR" dirty="0"/>
              <a:t>}.</a:t>
            </a:r>
            <a:endParaRPr lang="ko-KR" altLang="en-US" dirty="0"/>
          </a:p>
        </p:txBody>
      </p:sp>
      <p:pic>
        <p:nvPicPr>
          <p:cNvPr id="4" name="그림 3">
            <a:extLst>
              <a:ext uri="{FF2B5EF4-FFF2-40B4-BE49-F238E27FC236}">
                <a16:creationId xmlns="" xmlns:a16="http://schemas.microsoft.com/office/drawing/2014/main" id="{66049B04-1E32-46BC-A856-BB77C1705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59" y="2132856"/>
            <a:ext cx="4036782" cy="3146483"/>
          </a:xfrm>
          <a:prstGeom prst="rect">
            <a:avLst/>
          </a:prstGeom>
        </p:spPr>
      </p:pic>
      <p:sp>
        <p:nvSpPr>
          <p:cNvPr id="6" name="Ορθογώνιο 5"/>
          <p:cNvSpPr/>
          <p:nvPr/>
        </p:nvSpPr>
        <p:spPr>
          <a:xfrm>
            <a:off x="1412031" y="3401100"/>
            <a:ext cx="1345461" cy="64807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p:cNvSpPr/>
          <p:nvPr/>
        </p:nvSpPr>
        <p:spPr>
          <a:xfrm>
            <a:off x="2987824" y="4604704"/>
            <a:ext cx="936104" cy="64807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p:cNvSpPr/>
          <p:nvPr/>
        </p:nvSpPr>
        <p:spPr>
          <a:xfrm>
            <a:off x="1616708" y="2248972"/>
            <a:ext cx="2019187" cy="64807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p:cNvSpPr/>
          <p:nvPr/>
        </p:nvSpPr>
        <p:spPr>
          <a:xfrm>
            <a:off x="1259632" y="4625236"/>
            <a:ext cx="936104" cy="64807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Slide Number Placeholder 9"/>
          <p:cNvSpPr>
            <a:spLocks noGrp="1"/>
          </p:cNvSpPr>
          <p:nvPr>
            <p:ph type="sldNum" sz="quarter" idx="12"/>
          </p:nvPr>
        </p:nvSpPr>
        <p:spPr/>
        <p:txBody>
          <a:bodyPr/>
          <a:lstStyle/>
          <a:p>
            <a:fld id="{7E46E34C-DF4F-43C8-9B01-5546C481D7C1}" type="slidenum">
              <a:rPr lang="el-GR" smtClean="0"/>
              <a:t>235</a:t>
            </a:fld>
            <a:endParaRPr lang="el-GR"/>
          </a:p>
        </p:txBody>
      </p:sp>
      <p:sp>
        <p:nvSpPr>
          <p:cNvPr id="11" name="Fußzeilenplatzhalter 3"/>
          <p:cNvSpPr txBox="1">
            <a:spLocks/>
          </p:cNvSpPr>
          <p:nvPr/>
        </p:nvSpPr>
        <p:spPr>
          <a:xfrm>
            <a:off x="0"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Steven </a:t>
            </a:r>
            <a:r>
              <a:rPr lang="en-US" sz="1400" b="1" dirty="0" err="1" smtClean="0">
                <a:solidFill>
                  <a:schemeClr val="tx1"/>
                </a:solidFill>
              </a:rPr>
              <a:t>Euijong</a:t>
            </a:r>
            <a:r>
              <a:rPr lang="en-US" sz="1400" b="1" dirty="0" smtClean="0">
                <a:solidFill>
                  <a:schemeClr val="tx1"/>
                </a:solidFill>
              </a:rPr>
              <a:t> </a:t>
            </a:r>
            <a:r>
              <a:rPr lang="en-US" sz="1400" b="1" dirty="0" err="1" smtClean="0">
                <a:solidFill>
                  <a:schemeClr val="tx1"/>
                </a:solidFill>
              </a:rPr>
              <a:t>Whang</a:t>
            </a:r>
            <a:endParaRPr lang="en-US" sz="1400" b="1" dirty="0">
              <a:solidFill>
                <a:schemeClr val="tx1"/>
              </a:solidFill>
            </a:endParaRPr>
          </a:p>
        </p:txBody>
      </p:sp>
      <p:sp>
        <p:nvSpPr>
          <p:cNvPr id="12" name="Θέση υποσέλιδου 3"/>
          <p:cNvSpPr>
            <a:spLocks noGrp="1"/>
          </p:cNvSpPr>
          <p:nvPr>
            <p:ph type="ftr" sz="quarter" idx="11"/>
          </p:nvPr>
        </p:nvSpPr>
        <p:spPr>
          <a:xfrm>
            <a:off x="2987824" y="6520259"/>
            <a:ext cx="3240360" cy="365125"/>
          </a:xfrm>
        </p:spPr>
        <p:txBody>
          <a:bodyPr/>
          <a:lstStyle/>
          <a:p>
            <a:r>
              <a:rPr lang="pt-BR" dirty="0" smtClean="0"/>
              <a:t>Papadakis &amp; Palpanas, WWW 2018, April 2018</a:t>
            </a:r>
            <a:endParaRPr lang="el-GR" dirty="0"/>
          </a:p>
        </p:txBody>
      </p:sp>
    </p:spTree>
    <p:extLst>
      <p:ext uri="{BB962C8B-B14F-4D97-AF65-F5344CB8AC3E}">
        <p14:creationId xmlns:p14="http://schemas.microsoft.com/office/powerpoint/2010/main" val="327195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4996" y="1267888"/>
            <a:ext cx="1585325" cy="692497"/>
          </a:xfrm>
          <a:prstGeom prst="rect">
            <a:avLst/>
          </a:prstGeom>
          <a:noFill/>
        </p:spPr>
        <p:txBody>
          <a:bodyPr wrap="square" rtlCol="0">
            <a:spAutoFit/>
          </a:bodyPr>
          <a:lstStyle/>
          <a:p>
            <a:pPr algn="ctr"/>
            <a:r>
              <a:rPr lang="en-US" sz="1300" dirty="0" smtClean="0"/>
              <a:t>Sorted </a:t>
            </a:r>
          </a:p>
          <a:p>
            <a:pPr algn="ctr"/>
            <a:r>
              <a:rPr lang="en-US" sz="1300" dirty="0" smtClean="0"/>
              <a:t>Neighborhood</a:t>
            </a:r>
          </a:p>
          <a:p>
            <a:pPr algn="ctr"/>
            <a:r>
              <a:rPr lang="en-US" sz="1300" dirty="0" smtClean="0"/>
              <a:t>(</a:t>
            </a:r>
            <a:r>
              <a:rPr lang="en-US" sz="1300" b="1" dirty="0" smtClean="0"/>
              <a:t>SN</a:t>
            </a:r>
            <a:r>
              <a:rPr lang="en-US" sz="1300" dirty="0" smtClean="0"/>
              <a:t>)</a:t>
            </a:r>
            <a:endParaRPr lang="en-US" sz="1300" dirty="0"/>
          </a:p>
        </p:txBody>
      </p:sp>
      <p:sp>
        <p:nvSpPr>
          <p:cNvPr id="3" name="TextBox 2"/>
          <p:cNvSpPr txBox="1"/>
          <p:nvPr/>
        </p:nvSpPr>
        <p:spPr>
          <a:xfrm>
            <a:off x="5867400" y="1013484"/>
            <a:ext cx="1524001" cy="292388"/>
          </a:xfrm>
          <a:prstGeom prst="rect">
            <a:avLst/>
          </a:prstGeom>
          <a:noFill/>
        </p:spPr>
        <p:txBody>
          <a:bodyPr wrap="square" rtlCol="0">
            <a:spAutoFit/>
          </a:bodyPr>
          <a:lstStyle/>
          <a:p>
            <a:pPr algn="ctr"/>
            <a:r>
              <a:rPr lang="en-US" sz="1300" dirty="0" smtClean="0"/>
              <a:t>Standard Blocking</a:t>
            </a:r>
            <a:endParaRPr lang="en-US" sz="1300" dirty="0"/>
          </a:p>
        </p:txBody>
      </p:sp>
      <p:sp>
        <p:nvSpPr>
          <p:cNvPr id="4" name="TextBox 3"/>
          <p:cNvSpPr txBox="1"/>
          <p:nvPr/>
        </p:nvSpPr>
        <p:spPr>
          <a:xfrm>
            <a:off x="3651643" y="1243199"/>
            <a:ext cx="1323062" cy="692497"/>
          </a:xfrm>
          <a:prstGeom prst="rect">
            <a:avLst/>
          </a:prstGeom>
          <a:noFill/>
        </p:spPr>
        <p:txBody>
          <a:bodyPr wrap="square" rtlCol="0">
            <a:spAutoFit/>
          </a:bodyPr>
          <a:lstStyle/>
          <a:p>
            <a:pPr algn="ctr"/>
            <a:r>
              <a:rPr lang="en-US" sz="1300" dirty="0" smtClean="0"/>
              <a:t>Suffix Arrays Blocking </a:t>
            </a:r>
          </a:p>
          <a:p>
            <a:pPr algn="ctr"/>
            <a:r>
              <a:rPr lang="en-US" sz="1300" dirty="0" smtClean="0"/>
              <a:t>(</a:t>
            </a:r>
            <a:r>
              <a:rPr lang="en-US" sz="1300" b="1" dirty="0" smtClean="0"/>
              <a:t>SAB</a:t>
            </a:r>
            <a:r>
              <a:rPr lang="en-US" sz="1300" dirty="0" smtClean="0"/>
              <a:t>)</a:t>
            </a:r>
            <a:endParaRPr lang="en-US" sz="1300" dirty="0"/>
          </a:p>
        </p:txBody>
      </p:sp>
      <p:cxnSp>
        <p:nvCxnSpPr>
          <p:cNvPr id="6" name="Straight Arrow Connector 5"/>
          <p:cNvCxnSpPr/>
          <p:nvPr/>
        </p:nvCxnSpPr>
        <p:spPr>
          <a:xfrm>
            <a:off x="1803896" y="1960385"/>
            <a:ext cx="0" cy="91039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1927884"/>
            <a:ext cx="0" cy="1752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91911" y="2811171"/>
            <a:ext cx="1517475" cy="492443"/>
          </a:xfrm>
          <a:prstGeom prst="rect">
            <a:avLst/>
          </a:prstGeom>
          <a:noFill/>
        </p:spPr>
        <p:txBody>
          <a:bodyPr wrap="square" rtlCol="0">
            <a:spAutoFit/>
          </a:bodyPr>
          <a:lstStyle/>
          <a:p>
            <a:pPr algn="ctr"/>
            <a:r>
              <a:rPr lang="en-US" sz="1300" dirty="0" smtClean="0"/>
              <a:t>Progressive SN </a:t>
            </a:r>
          </a:p>
          <a:p>
            <a:pPr algn="ctr"/>
            <a:r>
              <a:rPr lang="en-US" sz="1300" dirty="0" smtClean="0"/>
              <a:t>(</a:t>
            </a:r>
            <a:r>
              <a:rPr lang="en-US" sz="1300" b="1" dirty="0" smtClean="0"/>
              <a:t>PSN</a:t>
            </a:r>
            <a:r>
              <a:rPr lang="en-US" sz="1300" dirty="0" smtClean="0"/>
              <a:t>)</a:t>
            </a:r>
            <a:endParaRPr lang="en-US" sz="1300" dirty="0"/>
          </a:p>
        </p:txBody>
      </p:sp>
      <p:cxnSp>
        <p:nvCxnSpPr>
          <p:cNvPr id="11" name="Straight Arrow Connector 10"/>
          <p:cNvCxnSpPr/>
          <p:nvPr/>
        </p:nvCxnSpPr>
        <p:spPr>
          <a:xfrm flipH="1">
            <a:off x="1803629" y="3368111"/>
            <a:ext cx="3627" cy="4474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58012" y="3767270"/>
            <a:ext cx="1524000" cy="492443"/>
          </a:xfrm>
          <a:prstGeom prst="rect">
            <a:avLst/>
          </a:prstGeom>
          <a:noFill/>
        </p:spPr>
        <p:txBody>
          <a:bodyPr wrap="square" rtlCol="0">
            <a:spAutoFit/>
          </a:bodyPr>
          <a:lstStyle/>
          <a:p>
            <a:pPr algn="ctr"/>
            <a:r>
              <a:rPr lang="en-US" sz="1300" dirty="0" smtClean="0"/>
              <a:t>Schema-Agnostic PSN (</a:t>
            </a:r>
            <a:r>
              <a:rPr lang="en-US" sz="1300" b="1" dirty="0" smtClean="0"/>
              <a:t>SA-PSN</a:t>
            </a:r>
            <a:r>
              <a:rPr lang="en-US" sz="1300" dirty="0" smtClean="0"/>
              <a:t>)</a:t>
            </a:r>
            <a:endParaRPr lang="en-US" sz="1300" dirty="0"/>
          </a:p>
        </p:txBody>
      </p:sp>
      <p:sp>
        <p:nvSpPr>
          <p:cNvPr id="14" name="TextBox 13"/>
          <p:cNvSpPr txBox="1"/>
          <p:nvPr/>
        </p:nvSpPr>
        <p:spPr>
          <a:xfrm>
            <a:off x="5632920" y="1920128"/>
            <a:ext cx="1759716" cy="492443"/>
          </a:xfrm>
          <a:prstGeom prst="rect">
            <a:avLst/>
          </a:prstGeom>
          <a:noFill/>
        </p:spPr>
        <p:txBody>
          <a:bodyPr wrap="square" rtlCol="0">
            <a:spAutoFit/>
          </a:bodyPr>
          <a:lstStyle/>
          <a:p>
            <a:pPr algn="ctr"/>
            <a:r>
              <a:rPr lang="en-US" sz="1300" dirty="0" smtClean="0"/>
              <a:t>Meta-blocking</a:t>
            </a:r>
          </a:p>
          <a:p>
            <a:pPr algn="ctr"/>
            <a:r>
              <a:rPr lang="en-US" sz="1300" dirty="0" smtClean="0"/>
              <a:t>(Blocking Graph)</a:t>
            </a:r>
            <a:endParaRPr lang="en-US" sz="1300" dirty="0"/>
          </a:p>
        </p:txBody>
      </p:sp>
      <p:sp>
        <p:nvSpPr>
          <p:cNvPr id="21" name="TextBox 20"/>
          <p:cNvSpPr txBox="1"/>
          <p:nvPr/>
        </p:nvSpPr>
        <p:spPr>
          <a:xfrm>
            <a:off x="4679392" y="2705035"/>
            <a:ext cx="1188008" cy="892552"/>
          </a:xfrm>
          <a:prstGeom prst="rect">
            <a:avLst/>
          </a:prstGeom>
          <a:noFill/>
        </p:spPr>
        <p:txBody>
          <a:bodyPr wrap="square" rtlCol="0">
            <a:spAutoFit/>
          </a:bodyPr>
          <a:lstStyle/>
          <a:p>
            <a:r>
              <a:rPr lang="en-US" sz="1300" dirty="0" smtClean="0"/>
              <a:t>Ordered </a:t>
            </a:r>
          </a:p>
          <a:p>
            <a:r>
              <a:rPr lang="en-US" sz="1300" dirty="0" smtClean="0"/>
              <a:t>List of </a:t>
            </a:r>
            <a:br>
              <a:rPr lang="en-US" sz="1300" dirty="0" smtClean="0"/>
            </a:br>
            <a:r>
              <a:rPr lang="en-US" sz="1300" dirty="0" smtClean="0"/>
              <a:t>Records</a:t>
            </a:r>
          </a:p>
          <a:p>
            <a:r>
              <a:rPr lang="en-US" sz="1300" dirty="0" smtClean="0"/>
              <a:t>(</a:t>
            </a:r>
            <a:r>
              <a:rPr lang="en-US" sz="1300" b="1" dirty="0" smtClean="0"/>
              <a:t>OLR</a:t>
            </a:r>
            <a:r>
              <a:rPr lang="en-US" sz="1300" dirty="0" smtClean="0"/>
              <a:t>)</a:t>
            </a:r>
            <a:endParaRPr lang="en-US" sz="1300" dirty="0"/>
          </a:p>
        </p:txBody>
      </p:sp>
      <p:sp>
        <p:nvSpPr>
          <p:cNvPr id="27" name="TextBox 26"/>
          <p:cNvSpPr txBox="1"/>
          <p:nvPr/>
        </p:nvSpPr>
        <p:spPr>
          <a:xfrm>
            <a:off x="3208864" y="2689884"/>
            <a:ext cx="1403617" cy="892552"/>
          </a:xfrm>
          <a:prstGeom prst="rect">
            <a:avLst/>
          </a:prstGeom>
          <a:noFill/>
        </p:spPr>
        <p:txBody>
          <a:bodyPr wrap="square" rtlCol="0">
            <a:spAutoFit/>
          </a:bodyPr>
          <a:lstStyle/>
          <a:p>
            <a:r>
              <a:rPr lang="en-US" sz="1300" dirty="0" smtClean="0"/>
              <a:t>Hierarchy </a:t>
            </a:r>
          </a:p>
          <a:p>
            <a:r>
              <a:rPr lang="en-US" sz="1300" dirty="0" smtClean="0"/>
              <a:t>of Record </a:t>
            </a:r>
          </a:p>
          <a:p>
            <a:r>
              <a:rPr lang="en-US" sz="1300" dirty="0" smtClean="0"/>
              <a:t>Partitions</a:t>
            </a:r>
            <a:br>
              <a:rPr lang="en-US" sz="1300" dirty="0" smtClean="0"/>
            </a:br>
            <a:r>
              <a:rPr lang="en-US" sz="1300" dirty="0" smtClean="0"/>
              <a:t>(</a:t>
            </a:r>
            <a:r>
              <a:rPr lang="en-US" sz="1300" b="1" dirty="0" smtClean="0"/>
              <a:t>HRP</a:t>
            </a:r>
            <a:r>
              <a:rPr lang="en-US" sz="1300" dirty="0" smtClean="0"/>
              <a:t>)</a:t>
            </a:r>
            <a:endParaRPr lang="en-US" sz="1300" dirty="0"/>
          </a:p>
        </p:txBody>
      </p:sp>
      <p:sp>
        <p:nvSpPr>
          <p:cNvPr id="28" name="TextBox 27"/>
          <p:cNvSpPr txBox="1"/>
          <p:nvPr/>
        </p:nvSpPr>
        <p:spPr>
          <a:xfrm>
            <a:off x="1041010" y="4594884"/>
            <a:ext cx="1559298" cy="492443"/>
          </a:xfrm>
          <a:prstGeom prst="rect">
            <a:avLst/>
          </a:prstGeom>
          <a:noFill/>
        </p:spPr>
        <p:txBody>
          <a:bodyPr wrap="square" rtlCol="0">
            <a:spAutoFit/>
          </a:bodyPr>
          <a:lstStyle/>
          <a:p>
            <a:pPr algn="ctr"/>
            <a:r>
              <a:rPr lang="en-US" sz="1300" dirty="0" smtClean="0"/>
              <a:t>Local SA-PSN </a:t>
            </a:r>
          </a:p>
          <a:p>
            <a:pPr algn="ctr"/>
            <a:r>
              <a:rPr lang="en-US" sz="1300" dirty="0" smtClean="0"/>
              <a:t>(</a:t>
            </a:r>
            <a:r>
              <a:rPr lang="en-US" sz="1300" b="1" dirty="0" smtClean="0"/>
              <a:t>LS-PSN</a:t>
            </a:r>
            <a:r>
              <a:rPr lang="en-US" sz="1300" dirty="0" smtClean="0"/>
              <a:t>)</a:t>
            </a:r>
            <a:endParaRPr lang="en-US" sz="1300" dirty="0"/>
          </a:p>
        </p:txBody>
      </p:sp>
      <p:sp>
        <p:nvSpPr>
          <p:cNvPr id="29" name="TextBox 28"/>
          <p:cNvSpPr txBox="1"/>
          <p:nvPr/>
        </p:nvSpPr>
        <p:spPr>
          <a:xfrm>
            <a:off x="978704" y="5523569"/>
            <a:ext cx="1675288" cy="492443"/>
          </a:xfrm>
          <a:prstGeom prst="rect">
            <a:avLst/>
          </a:prstGeom>
          <a:noFill/>
        </p:spPr>
        <p:txBody>
          <a:bodyPr wrap="square" rtlCol="0">
            <a:spAutoFit/>
          </a:bodyPr>
          <a:lstStyle/>
          <a:p>
            <a:pPr algn="ctr"/>
            <a:r>
              <a:rPr lang="en-US" sz="1300" dirty="0" smtClean="0"/>
              <a:t>Global SA-PSN </a:t>
            </a:r>
          </a:p>
          <a:p>
            <a:pPr algn="ctr"/>
            <a:r>
              <a:rPr lang="en-US" sz="1300" dirty="0" smtClean="0"/>
              <a:t>(</a:t>
            </a:r>
            <a:r>
              <a:rPr lang="en-US" sz="1300" b="1" dirty="0" smtClean="0"/>
              <a:t>GS-PSN</a:t>
            </a:r>
            <a:r>
              <a:rPr lang="en-US" sz="1300" dirty="0" smtClean="0"/>
              <a:t>)</a:t>
            </a:r>
            <a:endParaRPr lang="en-US" sz="1300" dirty="0"/>
          </a:p>
        </p:txBody>
      </p:sp>
      <p:sp>
        <p:nvSpPr>
          <p:cNvPr id="40" name="TextBox 39"/>
          <p:cNvSpPr txBox="1"/>
          <p:nvPr/>
        </p:nvSpPr>
        <p:spPr>
          <a:xfrm>
            <a:off x="5715000" y="4594884"/>
            <a:ext cx="1066800" cy="892552"/>
          </a:xfrm>
          <a:prstGeom prst="rect">
            <a:avLst/>
          </a:prstGeom>
          <a:noFill/>
        </p:spPr>
        <p:txBody>
          <a:bodyPr wrap="square" rtlCol="0">
            <a:spAutoFit/>
          </a:bodyPr>
          <a:lstStyle/>
          <a:p>
            <a:r>
              <a:rPr lang="en-US" sz="1300" dirty="0" smtClean="0"/>
              <a:t>Progressive </a:t>
            </a:r>
            <a:br>
              <a:rPr lang="en-US" sz="1300" dirty="0" smtClean="0"/>
            </a:br>
            <a:r>
              <a:rPr lang="en-US" sz="1300" dirty="0" smtClean="0"/>
              <a:t>Block </a:t>
            </a:r>
          </a:p>
          <a:p>
            <a:r>
              <a:rPr lang="en-US" sz="1300" dirty="0" smtClean="0"/>
              <a:t>Scheduling </a:t>
            </a:r>
            <a:br>
              <a:rPr lang="en-US" sz="1300" dirty="0" smtClean="0"/>
            </a:br>
            <a:r>
              <a:rPr lang="en-US" sz="1300" dirty="0" smtClean="0"/>
              <a:t>(</a:t>
            </a:r>
            <a:r>
              <a:rPr lang="en-US" sz="1300" b="1" dirty="0" smtClean="0"/>
              <a:t>PBS</a:t>
            </a:r>
            <a:r>
              <a:rPr lang="en-US" sz="1300" dirty="0" smtClean="0"/>
              <a:t>)</a:t>
            </a:r>
          </a:p>
        </p:txBody>
      </p:sp>
      <p:sp>
        <p:nvSpPr>
          <p:cNvPr id="44" name="TextBox 43"/>
          <p:cNvSpPr txBox="1"/>
          <p:nvPr/>
        </p:nvSpPr>
        <p:spPr>
          <a:xfrm>
            <a:off x="2904064" y="3680484"/>
            <a:ext cx="1726557" cy="692497"/>
          </a:xfrm>
          <a:prstGeom prst="rect">
            <a:avLst/>
          </a:prstGeom>
          <a:noFill/>
        </p:spPr>
        <p:txBody>
          <a:bodyPr wrap="square" rtlCol="0">
            <a:spAutoFit/>
          </a:bodyPr>
          <a:lstStyle/>
          <a:p>
            <a:pPr algn="ctr"/>
            <a:r>
              <a:rPr lang="en-US" sz="1300" dirty="0" smtClean="0"/>
              <a:t>Progressive Suffix </a:t>
            </a:r>
          </a:p>
          <a:p>
            <a:pPr algn="ctr"/>
            <a:r>
              <a:rPr lang="en-US" sz="1300" dirty="0" smtClean="0"/>
              <a:t>Arrays Blocking</a:t>
            </a:r>
          </a:p>
          <a:p>
            <a:pPr algn="ctr"/>
            <a:r>
              <a:rPr lang="en-US" sz="1300" dirty="0" smtClean="0"/>
              <a:t>(</a:t>
            </a:r>
            <a:r>
              <a:rPr lang="en-US" sz="1300" b="1" dirty="0" smtClean="0"/>
              <a:t>SA-PSAB</a:t>
            </a:r>
            <a:r>
              <a:rPr lang="en-US" sz="1300" dirty="0" smtClean="0"/>
              <a:t>)</a:t>
            </a:r>
            <a:endParaRPr lang="en-US" sz="1300" dirty="0"/>
          </a:p>
        </p:txBody>
      </p:sp>
      <p:cxnSp>
        <p:nvCxnSpPr>
          <p:cNvPr id="71" name="Straight Connector 70"/>
          <p:cNvCxnSpPr/>
          <p:nvPr/>
        </p:nvCxnSpPr>
        <p:spPr>
          <a:xfrm>
            <a:off x="5638800" y="2689884"/>
            <a:ext cx="21212"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5508104" y="1471106"/>
            <a:ext cx="2035698" cy="292388"/>
          </a:xfrm>
          <a:prstGeom prst="rect">
            <a:avLst/>
          </a:prstGeom>
          <a:noFill/>
        </p:spPr>
        <p:txBody>
          <a:bodyPr wrap="square" rtlCol="0">
            <a:spAutoFit/>
          </a:bodyPr>
          <a:lstStyle/>
          <a:p>
            <a:pPr algn="ctr"/>
            <a:r>
              <a:rPr lang="en-US" sz="1300" dirty="0" smtClean="0"/>
              <a:t>Token Blocking</a:t>
            </a:r>
            <a:endParaRPr lang="en-US" sz="1300" dirty="0"/>
          </a:p>
        </p:txBody>
      </p:sp>
      <p:cxnSp>
        <p:nvCxnSpPr>
          <p:cNvPr id="107" name="Straight Arrow Connector 106"/>
          <p:cNvCxnSpPr/>
          <p:nvPr/>
        </p:nvCxnSpPr>
        <p:spPr>
          <a:xfrm>
            <a:off x="6523804" y="1277719"/>
            <a:ext cx="761" cy="2379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6629400" y="5204484"/>
            <a:ext cx="1066800" cy="892552"/>
          </a:xfrm>
          <a:prstGeom prst="rect">
            <a:avLst/>
          </a:prstGeom>
          <a:noFill/>
        </p:spPr>
        <p:txBody>
          <a:bodyPr wrap="square" rtlCol="0">
            <a:spAutoFit/>
          </a:bodyPr>
          <a:lstStyle/>
          <a:p>
            <a:r>
              <a:rPr lang="en-US" sz="1300" dirty="0" smtClean="0"/>
              <a:t>Progressive</a:t>
            </a:r>
          </a:p>
          <a:p>
            <a:r>
              <a:rPr lang="en-US" sz="1300" dirty="0" smtClean="0"/>
              <a:t>Profile Scheduling</a:t>
            </a:r>
          </a:p>
          <a:p>
            <a:r>
              <a:rPr lang="en-US" sz="1300" dirty="0" smtClean="0"/>
              <a:t>(</a:t>
            </a:r>
            <a:r>
              <a:rPr lang="en-US" sz="1300" b="1" dirty="0" smtClean="0"/>
              <a:t>PPS</a:t>
            </a:r>
            <a:r>
              <a:rPr lang="en-US" sz="1300" dirty="0" smtClean="0"/>
              <a:t>)</a:t>
            </a:r>
          </a:p>
        </p:txBody>
      </p:sp>
      <p:cxnSp>
        <p:nvCxnSpPr>
          <p:cNvPr id="124" name="Straight Connector 123"/>
          <p:cNvCxnSpPr/>
          <p:nvPr/>
        </p:nvCxnSpPr>
        <p:spPr>
          <a:xfrm flipV="1">
            <a:off x="1014996" y="3573989"/>
            <a:ext cx="6896496" cy="41311"/>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1064520" y="4390932"/>
            <a:ext cx="6815720" cy="3897"/>
          </a:xfrm>
          <a:prstGeom prst="line">
            <a:avLst/>
          </a:prstGeom>
          <a:ln w="28575">
            <a:solidFill>
              <a:schemeClr val="accent1"/>
            </a:solidFill>
            <a:prstDash val="dashDot"/>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rot="5400000">
            <a:off x="7787352" y="1591190"/>
            <a:ext cx="838200" cy="292388"/>
          </a:xfrm>
          <a:prstGeom prst="rect">
            <a:avLst/>
          </a:prstGeom>
          <a:noFill/>
        </p:spPr>
        <p:txBody>
          <a:bodyPr wrap="square" rtlCol="0">
            <a:spAutoFit/>
          </a:bodyPr>
          <a:lstStyle/>
          <a:p>
            <a:pPr algn="ctr"/>
            <a:r>
              <a:rPr lang="en-US" sz="1300" b="1" dirty="0" smtClean="0">
                <a:solidFill>
                  <a:srgbClr val="C00000"/>
                </a:solidFill>
              </a:rPr>
              <a:t>Batch</a:t>
            </a:r>
            <a:endParaRPr lang="en-US" sz="1300" b="1" dirty="0">
              <a:solidFill>
                <a:srgbClr val="C00000"/>
              </a:solidFill>
            </a:endParaRPr>
          </a:p>
        </p:txBody>
      </p:sp>
      <p:sp>
        <p:nvSpPr>
          <p:cNvPr id="127" name="TextBox 126"/>
          <p:cNvSpPr txBox="1"/>
          <p:nvPr/>
        </p:nvSpPr>
        <p:spPr>
          <a:xfrm rot="5400000">
            <a:off x="7575462" y="4311678"/>
            <a:ext cx="1219201" cy="292388"/>
          </a:xfrm>
          <a:prstGeom prst="rect">
            <a:avLst/>
          </a:prstGeom>
          <a:noFill/>
        </p:spPr>
        <p:txBody>
          <a:bodyPr wrap="square" rtlCol="0">
            <a:spAutoFit/>
          </a:bodyPr>
          <a:lstStyle/>
          <a:p>
            <a:pPr algn="ctr"/>
            <a:r>
              <a:rPr lang="en-US" sz="1300" b="1" dirty="0" smtClean="0">
                <a:solidFill>
                  <a:srgbClr val="008000"/>
                </a:solidFill>
              </a:rPr>
              <a:t>Progressive</a:t>
            </a:r>
            <a:endParaRPr lang="en-US" sz="1300" b="1" dirty="0">
              <a:solidFill>
                <a:srgbClr val="008000"/>
              </a:solidFill>
            </a:endParaRPr>
          </a:p>
        </p:txBody>
      </p:sp>
      <p:sp>
        <p:nvSpPr>
          <p:cNvPr id="128" name="TextBox 127"/>
          <p:cNvSpPr txBox="1"/>
          <p:nvPr/>
        </p:nvSpPr>
        <p:spPr>
          <a:xfrm rot="16200000">
            <a:off x="-209181" y="3073742"/>
            <a:ext cx="1517304" cy="292388"/>
          </a:xfrm>
          <a:prstGeom prst="rect">
            <a:avLst/>
          </a:prstGeom>
          <a:noFill/>
          <a:ln>
            <a:noFill/>
          </a:ln>
        </p:spPr>
        <p:txBody>
          <a:bodyPr wrap="square" rtlCol="0">
            <a:spAutoFit/>
          </a:bodyPr>
          <a:lstStyle/>
          <a:p>
            <a:pPr algn="ctr"/>
            <a:r>
              <a:rPr lang="en-US" sz="1300" b="1" dirty="0" smtClean="0">
                <a:solidFill>
                  <a:schemeClr val="tx1">
                    <a:lumMod val="75000"/>
                    <a:lumOff val="25000"/>
                  </a:schemeClr>
                </a:solidFill>
              </a:rPr>
              <a:t>Schema-based</a:t>
            </a:r>
            <a:endParaRPr lang="en-US" sz="1300" b="1" dirty="0">
              <a:solidFill>
                <a:schemeClr val="tx1">
                  <a:lumMod val="75000"/>
                  <a:lumOff val="25000"/>
                </a:schemeClr>
              </a:solidFill>
            </a:endParaRPr>
          </a:p>
        </p:txBody>
      </p:sp>
      <p:sp>
        <p:nvSpPr>
          <p:cNvPr id="130" name="TextBox 129"/>
          <p:cNvSpPr txBox="1"/>
          <p:nvPr/>
        </p:nvSpPr>
        <p:spPr>
          <a:xfrm rot="16200000">
            <a:off x="589353" y="3850455"/>
            <a:ext cx="685800" cy="292388"/>
          </a:xfrm>
          <a:prstGeom prst="rect">
            <a:avLst/>
          </a:prstGeom>
          <a:noFill/>
        </p:spPr>
        <p:txBody>
          <a:bodyPr wrap="square" rtlCol="0">
            <a:spAutoFit/>
          </a:bodyPr>
          <a:lstStyle/>
          <a:p>
            <a:r>
              <a:rPr lang="en-US" sz="1300" b="1" dirty="0" smtClean="0">
                <a:solidFill>
                  <a:srgbClr val="0070C0"/>
                </a:solidFill>
              </a:rPr>
              <a:t>Naïve</a:t>
            </a:r>
            <a:endParaRPr lang="en-US" sz="1300" b="1" dirty="0">
              <a:solidFill>
                <a:srgbClr val="0070C0"/>
              </a:solidFill>
            </a:endParaRPr>
          </a:p>
        </p:txBody>
      </p:sp>
      <p:sp>
        <p:nvSpPr>
          <p:cNvPr id="132" name="TextBox 131"/>
          <p:cNvSpPr txBox="1"/>
          <p:nvPr/>
        </p:nvSpPr>
        <p:spPr>
          <a:xfrm rot="16200000">
            <a:off x="349468" y="5270637"/>
            <a:ext cx="1172291" cy="292388"/>
          </a:xfrm>
          <a:prstGeom prst="rect">
            <a:avLst/>
          </a:prstGeom>
          <a:noFill/>
        </p:spPr>
        <p:txBody>
          <a:bodyPr wrap="square" rtlCol="0">
            <a:spAutoFit/>
          </a:bodyPr>
          <a:lstStyle/>
          <a:p>
            <a:pPr algn="ctr"/>
            <a:r>
              <a:rPr lang="en-US" sz="1300" b="1" dirty="0" smtClean="0">
                <a:solidFill>
                  <a:srgbClr val="0070C0"/>
                </a:solidFill>
              </a:rPr>
              <a:t>Advanced</a:t>
            </a:r>
          </a:p>
        </p:txBody>
      </p:sp>
      <p:cxnSp>
        <p:nvCxnSpPr>
          <p:cNvPr id="80" name="Straight Arrow Connector 79"/>
          <p:cNvCxnSpPr/>
          <p:nvPr/>
        </p:nvCxnSpPr>
        <p:spPr>
          <a:xfrm>
            <a:off x="1816348" y="4209199"/>
            <a:ext cx="0" cy="39862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1817792" y="5014994"/>
            <a:ext cx="1" cy="5326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TextBox 129"/>
          <p:cNvSpPr txBox="1"/>
          <p:nvPr/>
        </p:nvSpPr>
        <p:spPr>
          <a:xfrm rot="16200000">
            <a:off x="-288731" y="4774183"/>
            <a:ext cx="1676402" cy="292388"/>
          </a:xfrm>
          <a:prstGeom prst="rect">
            <a:avLst/>
          </a:prstGeom>
          <a:noFill/>
        </p:spPr>
        <p:txBody>
          <a:bodyPr wrap="square" rtlCol="0">
            <a:spAutoFit/>
          </a:bodyPr>
          <a:lstStyle/>
          <a:p>
            <a:pPr algn="ctr"/>
            <a:r>
              <a:rPr lang="en-US" sz="1300" b="1" dirty="0" smtClean="0">
                <a:solidFill>
                  <a:srgbClr val="0070C0"/>
                </a:solidFill>
              </a:rPr>
              <a:t>Schema-agnostic</a:t>
            </a:r>
            <a:endParaRPr lang="en-US" sz="1300" b="1" dirty="0">
              <a:solidFill>
                <a:srgbClr val="0070C0"/>
              </a:solidFill>
            </a:endParaRPr>
          </a:p>
        </p:txBody>
      </p:sp>
      <p:sp>
        <p:nvSpPr>
          <p:cNvPr id="5" name="Parentesi graffa aperta 4"/>
          <p:cNvSpPr/>
          <p:nvPr/>
        </p:nvSpPr>
        <p:spPr>
          <a:xfrm>
            <a:off x="705250" y="2742421"/>
            <a:ext cx="175282" cy="850169"/>
          </a:xfrm>
          <a:prstGeom prst="leftBrac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51" name="Parentesi graffa aperta 50"/>
          <p:cNvSpPr/>
          <p:nvPr/>
        </p:nvSpPr>
        <p:spPr>
          <a:xfrm>
            <a:off x="701355" y="3653160"/>
            <a:ext cx="190771" cy="2534434"/>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1" name="Parentesi graffa aperta 60"/>
          <p:cNvSpPr/>
          <p:nvPr/>
        </p:nvSpPr>
        <p:spPr>
          <a:xfrm>
            <a:off x="1041009" y="3653159"/>
            <a:ext cx="149349" cy="671298"/>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2" name="Parentesi graffa aperta 61"/>
          <p:cNvSpPr/>
          <p:nvPr/>
        </p:nvSpPr>
        <p:spPr>
          <a:xfrm>
            <a:off x="1041010" y="4479553"/>
            <a:ext cx="197655" cy="1708040"/>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4" name="Parentesi graffa aperta 63"/>
          <p:cNvSpPr/>
          <p:nvPr/>
        </p:nvSpPr>
        <p:spPr>
          <a:xfrm rot="10800000">
            <a:off x="7924800" y="1091445"/>
            <a:ext cx="112373" cy="1374310"/>
          </a:xfrm>
          <a:prstGeom prst="leftBrac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5" name="Parentesi graffa aperta 64"/>
          <p:cNvSpPr/>
          <p:nvPr/>
        </p:nvSpPr>
        <p:spPr>
          <a:xfrm rot="10800000">
            <a:off x="7924800" y="2689884"/>
            <a:ext cx="119415" cy="35052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solidFill>
                <a:srgbClr val="008000"/>
              </a:solidFill>
            </a:endParaRPr>
          </a:p>
        </p:txBody>
      </p:sp>
      <p:cxnSp>
        <p:nvCxnSpPr>
          <p:cNvPr id="93" name="Straight Connector 120"/>
          <p:cNvCxnSpPr/>
          <p:nvPr/>
        </p:nvCxnSpPr>
        <p:spPr>
          <a:xfrm flipV="1">
            <a:off x="990600" y="2537484"/>
            <a:ext cx="6858000" cy="16937"/>
          </a:xfrm>
          <a:prstGeom prst="line">
            <a:avLst/>
          </a:prstGeom>
          <a:ln w="19050"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120"/>
          <p:cNvCxnSpPr/>
          <p:nvPr/>
        </p:nvCxnSpPr>
        <p:spPr>
          <a:xfrm flipV="1">
            <a:off x="961952" y="2689884"/>
            <a:ext cx="6886648" cy="10107"/>
          </a:xfrm>
          <a:prstGeom prst="line">
            <a:avLst/>
          </a:prstGeom>
          <a:ln w="19050" cmpd="sng">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2376985" y="3065421"/>
            <a:ext cx="823415" cy="54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038600" y="3070884"/>
            <a:ext cx="685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106"/>
          <p:cNvCxnSpPr/>
          <p:nvPr/>
        </p:nvCxnSpPr>
        <p:spPr>
          <a:xfrm>
            <a:off x="6523423" y="1728348"/>
            <a:ext cx="761" cy="2379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Connector 70"/>
          <p:cNvCxnSpPr/>
          <p:nvPr/>
        </p:nvCxnSpPr>
        <p:spPr>
          <a:xfrm>
            <a:off x="4495800" y="2689884"/>
            <a:ext cx="43624"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cxnSp>
        <p:nvCxnSpPr>
          <p:cNvPr id="83" name="Straight Connector 70"/>
          <p:cNvCxnSpPr/>
          <p:nvPr/>
        </p:nvCxnSpPr>
        <p:spPr>
          <a:xfrm flipH="1">
            <a:off x="2895600" y="2689884"/>
            <a:ext cx="5881"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57" name="Parentesi graffa aperta 56"/>
          <p:cNvSpPr/>
          <p:nvPr/>
        </p:nvSpPr>
        <p:spPr>
          <a:xfrm rot="16200000" flipV="1">
            <a:off x="2019300" y="5471184"/>
            <a:ext cx="76199" cy="15240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2" name="Parentesi graffa aperta 71"/>
          <p:cNvSpPr/>
          <p:nvPr/>
        </p:nvSpPr>
        <p:spPr>
          <a:xfrm rot="16200000" flipV="1">
            <a:off x="3673338" y="5471184"/>
            <a:ext cx="62975" cy="15240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4" name="Parentesi graffa aperta 73"/>
          <p:cNvSpPr/>
          <p:nvPr/>
        </p:nvSpPr>
        <p:spPr>
          <a:xfrm rot="16200000" flipV="1">
            <a:off x="5071537" y="5729417"/>
            <a:ext cx="76200" cy="1007534"/>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5" name="Parentesi graffa aperta 74"/>
          <p:cNvSpPr/>
          <p:nvPr/>
        </p:nvSpPr>
        <p:spPr>
          <a:xfrm rot="16200000" flipV="1">
            <a:off x="6743700" y="5166384"/>
            <a:ext cx="76200" cy="21336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6" name="TextBox 57"/>
          <p:cNvSpPr txBox="1"/>
          <p:nvPr/>
        </p:nvSpPr>
        <p:spPr>
          <a:xfrm>
            <a:off x="1066800" y="6222514"/>
            <a:ext cx="1931042" cy="292388"/>
          </a:xfrm>
          <a:prstGeom prst="rect">
            <a:avLst/>
          </a:prstGeom>
          <a:noFill/>
        </p:spPr>
        <p:txBody>
          <a:bodyPr wrap="square" rtlCol="0">
            <a:spAutoFit/>
          </a:bodyPr>
          <a:lstStyle/>
          <a:p>
            <a:pPr algn="ctr"/>
            <a:r>
              <a:rPr lang="en-US" sz="1300" b="1" dirty="0" smtClean="0">
                <a:solidFill>
                  <a:srgbClr val="008000"/>
                </a:solidFill>
              </a:rPr>
              <a:t>Comparison-based</a:t>
            </a:r>
            <a:endParaRPr lang="en-US" sz="1300" b="1" dirty="0">
              <a:solidFill>
                <a:srgbClr val="008000"/>
              </a:solidFill>
            </a:endParaRPr>
          </a:p>
        </p:txBody>
      </p:sp>
      <p:sp>
        <p:nvSpPr>
          <p:cNvPr id="78" name="TextBox 58"/>
          <p:cNvSpPr txBox="1"/>
          <p:nvPr/>
        </p:nvSpPr>
        <p:spPr>
          <a:xfrm>
            <a:off x="3075383" y="6232956"/>
            <a:ext cx="1262458" cy="292388"/>
          </a:xfrm>
          <a:prstGeom prst="rect">
            <a:avLst/>
          </a:prstGeom>
          <a:noFill/>
        </p:spPr>
        <p:txBody>
          <a:bodyPr wrap="square" rtlCol="0">
            <a:spAutoFit/>
          </a:bodyPr>
          <a:lstStyle/>
          <a:p>
            <a:pPr algn="ctr"/>
            <a:r>
              <a:rPr lang="en-US" sz="1300" b="1" dirty="0" smtClean="0">
                <a:solidFill>
                  <a:srgbClr val="008000"/>
                </a:solidFill>
              </a:rPr>
              <a:t>Block-based</a:t>
            </a:r>
            <a:endParaRPr lang="en-US" sz="1300" b="1" dirty="0">
              <a:solidFill>
                <a:srgbClr val="008000"/>
              </a:solidFill>
            </a:endParaRPr>
          </a:p>
        </p:txBody>
      </p:sp>
      <p:sp>
        <p:nvSpPr>
          <p:cNvPr id="82" name="TextBox 59"/>
          <p:cNvSpPr txBox="1"/>
          <p:nvPr/>
        </p:nvSpPr>
        <p:spPr>
          <a:xfrm>
            <a:off x="4394199" y="6222514"/>
            <a:ext cx="1447800" cy="292388"/>
          </a:xfrm>
          <a:prstGeom prst="rect">
            <a:avLst/>
          </a:prstGeom>
          <a:noFill/>
        </p:spPr>
        <p:txBody>
          <a:bodyPr wrap="square" rtlCol="0">
            <a:spAutoFit/>
          </a:bodyPr>
          <a:lstStyle/>
          <a:p>
            <a:pPr algn="ctr"/>
            <a:r>
              <a:rPr lang="en-US" sz="1300" b="1" dirty="0" smtClean="0">
                <a:solidFill>
                  <a:srgbClr val="008000"/>
                </a:solidFill>
              </a:rPr>
              <a:t>Profile-based</a:t>
            </a:r>
            <a:endParaRPr lang="en-US" sz="1300" b="1" dirty="0">
              <a:solidFill>
                <a:srgbClr val="008000"/>
              </a:solidFill>
            </a:endParaRPr>
          </a:p>
        </p:txBody>
      </p:sp>
      <p:sp>
        <p:nvSpPr>
          <p:cNvPr id="86" name="TextBox 76"/>
          <p:cNvSpPr txBox="1"/>
          <p:nvPr/>
        </p:nvSpPr>
        <p:spPr>
          <a:xfrm>
            <a:off x="6282268" y="6195084"/>
            <a:ext cx="946285" cy="292388"/>
          </a:xfrm>
          <a:prstGeom prst="rect">
            <a:avLst/>
          </a:prstGeom>
          <a:noFill/>
        </p:spPr>
        <p:txBody>
          <a:bodyPr wrap="square" rtlCol="0">
            <a:spAutoFit/>
          </a:bodyPr>
          <a:lstStyle/>
          <a:p>
            <a:pPr algn="ctr"/>
            <a:r>
              <a:rPr lang="en-US" sz="1300" b="1" dirty="0" smtClean="0">
                <a:solidFill>
                  <a:srgbClr val="008000"/>
                </a:solidFill>
              </a:rPr>
              <a:t>Hybrid</a:t>
            </a:r>
            <a:endParaRPr lang="en-US" sz="1300" b="1" dirty="0">
              <a:solidFill>
                <a:srgbClr val="008000"/>
              </a:solidFill>
            </a:endParaRPr>
          </a:p>
        </p:txBody>
      </p:sp>
      <p:cxnSp>
        <p:nvCxnSpPr>
          <p:cNvPr id="70" name="Straight Arrow Connector 8"/>
          <p:cNvCxnSpPr>
            <a:stCxn id="14" idx="2"/>
            <a:endCxn id="40" idx="0"/>
          </p:cNvCxnSpPr>
          <p:nvPr/>
        </p:nvCxnSpPr>
        <p:spPr>
          <a:xfrm flipH="1">
            <a:off x="6248400" y="2412571"/>
            <a:ext cx="264378" cy="21823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106"/>
          <p:cNvCxnSpPr>
            <a:stCxn id="14" idx="2"/>
            <a:endCxn id="118" idx="0"/>
          </p:cNvCxnSpPr>
          <p:nvPr/>
        </p:nvCxnSpPr>
        <p:spPr>
          <a:xfrm>
            <a:off x="6512778" y="2412571"/>
            <a:ext cx="650022" cy="27919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itle 1"/>
          <p:cNvSpPr txBox="1">
            <a:spLocks/>
          </p:cNvSpPr>
          <p:nvPr/>
        </p:nvSpPr>
        <p:spPr>
          <a:xfrm>
            <a:off x="0" y="-8948"/>
            <a:ext cx="9144000" cy="7736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Taxonomy of Progressive Methods</a:t>
            </a:r>
            <a:endParaRPr lang="en-US" dirty="0"/>
          </a:p>
        </p:txBody>
      </p:sp>
      <p:sp>
        <p:nvSpPr>
          <p:cNvPr id="8" name="Rectangle 7"/>
          <p:cNvSpPr/>
          <p:nvPr/>
        </p:nvSpPr>
        <p:spPr>
          <a:xfrm>
            <a:off x="4576477" y="2700070"/>
            <a:ext cx="888710" cy="89259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pt-BR" smtClean="0"/>
              <a:t>Papadakis &amp; Palpanas, WWW 2018, April 2018</a:t>
            </a:r>
            <a:endParaRPr lang="el-GR" dirty="0"/>
          </a:p>
        </p:txBody>
      </p:sp>
      <p:sp>
        <p:nvSpPr>
          <p:cNvPr id="13" name="Slide Number Placeholder 12"/>
          <p:cNvSpPr>
            <a:spLocks noGrp="1"/>
          </p:cNvSpPr>
          <p:nvPr>
            <p:ph type="sldNum" sz="quarter" idx="12"/>
          </p:nvPr>
        </p:nvSpPr>
        <p:spPr/>
        <p:txBody>
          <a:bodyPr/>
          <a:lstStyle/>
          <a:p>
            <a:fld id="{7E46E34C-DF4F-43C8-9B01-5546C481D7C1}" type="slidenum">
              <a:rPr lang="el-GR" smtClean="0"/>
              <a:t>236</a:t>
            </a:fld>
            <a:endParaRPr lang="el-GR"/>
          </a:p>
        </p:txBody>
      </p:sp>
    </p:spTree>
    <p:extLst>
      <p:ext uri="{BB962C8B-B14F-4D97-AF65-F5344CB8AC3E}">
        <p14:creationId xmlns:p14="http://schemas.microsoft.com/office/powerpoint/2010/main" val="1724383605"/>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65568"/>
            <a:ext cx="9144000" cy="771144"/>
          </a:xfrm>
        </p:spPr>
        <p:txBody>
          <a:bodyPr>
            <a:normAutofit fontScale="90000"/>
          </a:bodyPr>
          <a:lstStyle/>
          <a:p>
            <a:r>
              <a:rPr lang="en-US" dirty="0" smtClean="0"/>
              <a:t>Ordered List of Records</a:t>
            </a:r>
            <a:br>
              <a:rPr lang="en-US" dirty="0" smtClean="0"/>
            </a:br>
            <a:r>
              <a:rPr lang="de-DE" sz="2700" dirty="0"/>
              <a:t>[</a:t>
            </a:r>
            <a:r>
              <a:rPr lang="de-DE" sz="2700" dirty="0" err="1"/>
              <a:t>Whang</a:t>
            </a:r>
            <a:r>
              <a:rPr lang="de-DE" sz="2700" dirty="0"/>
              <a:t> et al, IEEE TKDE, 2013]</a:t>
            </a:r>
            <a:endParaRPr lang="el-GR" sz="2700" dirty="0"/>
          </a:p>
        </p:txBody>
      </p:sp>
      <p:sp>
        <p:nvSpPr>
          <p:cNvPr id="3" name="Θέση περιεχομένου 2"/>
          <p:cNvSpPr>
            <a:spLocks noGrp="1"/>
          </p:cNvSpPr>
          <p:nvPr>
            <p:ph idx="1"/>
          </p:nvPr>
        </p:nvSpPr>
        <p:spPr>
          <a:xfrm>
            <a:off x="457200" y="1124744"/>
            <a:ext cx="8363272" cy="5395515"/>
          </a:xfrm>
        </p:spPr>
        <p:txBody>
          <a:bodyPr>
            <a:normAutofit/>
          </a:bodyPr>
          <a:lstStyle/>
          <a:p>
            <a:pPr marL="0" indent="0">
              <a:buNone/>
            </a:pPr>
            <a:endParaRPr lang="en-US" sz="2400" dirty="0" smtClean="0"/>
          </a:p>
          <a:p>
            <a:pPr marL="0" indent="0">
              <a:buNone/>
            </a:pPr>
            <a:r>
              <a:rPr lang="en-US" sz="2400" dirty="0" smtClean="0"/>
              <a:t>Goal:</a:t>
            </a:r>
          </a:p>
          <a:p>
            <a:pPr marL="452438" indent="-452438">
              <a:buNone/>
            </a:pPr>
            <a:r>
              <a:rPr lang="en-US" sz="2000" dirty="0" smtClean="0"/>
              <a:t>	maximize </a:t>
            </a:r>
            <a:r>
              <a:rPr lang="en-US" sz="2000" dirty="0"/>
              <a:t>the number of matching records identified </a:t>
            </a:r>
            <a:r>
              <a:rPr lang="en-US" sz="2000" dirty="0" smtClean="0"/>
              <a:t>while resolving the </a:t>
            </a:r>
            <a:r>
              <a:rPr lang="en-US" sz="2000" dirty="0"/>
              <a:t>list </a:t>
            </a:r>
            <a:r>
              <a:rPr lang="en-US" sz="2000" dirty="0" smtClean="0"/>
              <a:t>sequentially</a:t>
            </a:r>
          </a:p>
          <a:p>
            <a:pPr marL="0" indent="0">
              <a:buNone/>
            </a:pPr>
            <a:endParaRPr lang="el-GR" sz="2000" dirty="0"/>
          </a:p>
          <a:p>
            <a:pPr marL="0" indent="0">
              <a:buNone/>
            </a:pPr>
            <a:r>
              <a:rPr lang="en-US" sz="2400" dirty="0" smtClean="0"/>
              <a:t>Advantages:</a:t>
            </a:r>
          </a:p>
          <a:p>
            <a:r>
              <a:rPr lang="en-US" sz="2000" dirty="0" smtClean="0"/>
              <a:t>zero space requirements</a:t>
            </a:r>
          </a:p>
          <a:p>
            <a:r>
              <a:rPr lang="en-US" sz="2000" dirty="0" smtClean="0"/>
              <a:t>no change in resolution algorithm</a:t>
            </a:r>
          </a:p>
          <a:p>
            <a:endParaRPr lang="en-US" sz="2000" dirty="0" smtClean="0"/>
          </a:p>
          <a:p>
            <a:pPr marL="0" indent="0">
              <a:buNone/>
            </a:pPr>
            <a:r>
              <a:rPr lang="en-US" sz="2400" dirty="0"/>
              <a:t>Generation</a:t>
            </a:r>
            <a:r>
              <a:rPr lang="en-US" sz="2400" dirty="0" smtClean="0"/>
              <a:t>:</a:t>
            </a:r>
          </a:p>
          <a:p>
            <a:pPr marL="452438" indent="0">
              <a:buNone/>
            </a:pPr>
            <a:r>
              <a:rPr lang="en-US" sz="2000" dirty="0" smtClean="0"/>
              <a:t>Sort all entities according to a weight derived from the partitions that involve them, under the </a:t>
            </a:r>
            <a:r>
              <a:rPr lang="en-US" sz="2000" dirty="0"/>
              <a:t>assumption that each partition is equally likely to be the </a:t>
            </a:r>
            <a:r>
              <a:rPr lang="en-US" sz="2000" dirty="0" smtClean="0"/>
              <a:t>correct ER outcome.</a:t>
            </a:r>
            <a:endParaRPr lang="en-US" sz="2000" dirty="0"/>
          </a:p>
          <a:p>
            <a:pPr marL="0" indent="0">
              <a:buNone/>
            </a:pPr>
            <a:endParaRPr lang="en-US" sz="2000" dirty="0" smtClean="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237</a:t>
            </a:fld>
            <a:endParaRPr lang="el-GR"/>
          </a:p>
        </p:txBody>
      </p:sp>
    </p:spTree>
    <p:extLst>
      <p:ext uri="{BB962C8B-B14F-4D97-AF65-F5344CB8AC3E}">
        <p14:creationId xmlns:p14="http://schemas.microsoft.com/office/powerpoint/2010/main" val="1961019915"/>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871"/>
            <a:ext cx="9144000" cy="852849"/>
          </a:xfrm>
        </p:spPr>
        <p:txBody>
          <a:bodyPr>
            <a:normAutofit fontScale="90000"/>
          </a:bodyPr>
          <a:lstStyle/>
          <a:p>
            <a:r>
              <a:rPr lang="en-US" dirty="0" smtClean="0"/>
              <a:t>Schema-agnostic Progressive ER </a:t>
            </a:r>
            <a:br>
              <a:rPr lang="en-US" dirty="0" smtClean="0"/>
            </a:br>
            <a:r>
              <a:rPr lang="it-IT" sz="2700" dirty="0" smtClean="0"/>
              <a:t>[</a:t>
            </a:r>
            <a:r>
              <a:rPr lang="it-IT" sz="2700" dirty="0"/>
              <a:t>Simonini et. al., ICDE 2018]</a:t>
            </a:r>
            <a:endParaRPr lang="en-US" sz="2700" dirty="0"/>
          </a:p>
        </p:txBody>
      </p:sp>
      <p:sp>
        <p:nvSpPr>
          <p:cNvPr id="3" name="Content Placeholder 2"/>
          <p:cNvSpPr>
            <a:spLocks noGrp="1"/>
          </p:cNvSpPr>
          <p:nvPr>
            <p:ph idx="1"/>
          </p:nvPr>
        </p:nvSpPr>
        <p:spPr>
          <a:xfrm>
            <a:off x="457200" y="1124744"/>
            <a:ext cx="8435280" cy="5107483"/>
          </a:xfrm>
        </p:spPr>
        <p:txBody>
          <a:bodyPr>
            <a:noAutofit/>
          </a:bodyPr>
          <a:lstStyle/>
          <a:p>
            <a:endParaRPr lang="en-US" sz="2400" dirty="0" smtClean="0"/>
          </a:p>
          <a:p>
            <a:r>
              <a:rPr lang="en-US" sz="2400" dirty="0" smtClean="0"/>
              <a:t>Previous works assume </a:t>
            </a:r>
            <a:r>
              <a:rPr lang="en-US" sz="2400" dirty="0" smtClean="0">
                <a:solidFill>
                  <a:srgbClr val="C00000"/>
                </a:solidFill>
              </a:rPr>
              <a:t>structured</a:t>
            </a:r>
            <a:r>
              <a:rPr lang="en-US" sz="2400" dirty="0" smtClean="0"/>
              <a:t> data.</a:t>
            </a:r>
          </a:p>
          <a:p>
            <a:pPr lvl="1"/>
            <a:r>
              <a:rPr lang="en-US" sz="2000" dirty="0"/>
              <a:t>(</a:t>
            </a:r>
            <a:r>
              <a:rPr lang="en-US" sz="2000" dirty="0" smtClean="0"/>
              <a:t>Multiple) Schema-based blocking methods.</a:t>
            </a:r>
          </a:p>
          <a:p>
            <a:endParaRPr lang="en-US" sz="2400" dirty="0" smtClean="0"/>
          </a:p>
          <a:p>
            <a:r>
              <a:rPr lang="en-US" sz="2400" dirty="0" smtClean="0"/>
              <a:t>Problems:</a:t>
            </a:r>
          </a:p>
          <a:p>
            <a:pPr lvl="1"/>
            <a:r>
              <a:rPr lang="en-US" sz="2000" dirty="0" smtClean="0"/>
              <a:t>Inapplicable to </a:t>
            </a:r>
            <a:r>
              <a:rPr lang="en-US" sz="2000" dirty="0" smtClean="0">
                <a:solidFill>
                  <a:srgbClr val="C00000"/>
                </a:solidFill>
              </a:rPr>
              <a:t>Big Data</a:t>
            </a:r>
            <a:r>
              <a:rPr lang="en-US" sz="2000" dirty="0" smtClean="0"/>
              <a:t>, due to Volume and </a:t>
            </a:r>
            <a:r>
              <a:rPr lang="en-US" sz="2000" dirty="0" smtClean="0">
                <a:solidFill>
                  <a:srgbClr val="C00000"/>
                </a:solidFill>
              </a:rPr>
              <a:t>Variety</a:t>
            </a:r>
            <a:r>
              <a:rPr lang="en-US" sz="2000" dirty="0" smtClean="0"/>
              <a:t>.</a:t>
            </a:r>
          </a:p>
          <a:p>
            <a:pPr lvl="1"/>
            <a:r>
              <a:rPr lang="en-US" sz="2000" dirty="0" smtClean="0"/>
              <a:t>Plenty of room for improvement</a:t>
            </a:r>
          </a:p>
          <a:p>
            <a:pPr lvl="2"/>
            <a:r>
              <a:rPr lang="en-US" sz="1800" dirty="0" smtClean="0"/>
              <a:t>even for schema-based methods!</a:t>
            </a:r>
          </a:p>
          <a:p>
            <a:pPr lvl="1"/>
            <a:endParaRPr lang="en-US" sz="2000" dirty="0" smtClean="0"/>
          </a:p>
          <a:p>
            <a:endParaRPr lang="en-US" sz="2400" dirty="0"/>
          </a:p>
          <a:p>
            <a:endParaRPr lang="en-US" sz="2400" dirty="0" smtClean="0"/>
          </a:p>
          <a:p>
            <a:endParaRPr lang="en-US" sz="2400" dirty="0"/>
          </a:p>
          <a:p>
            <a:endParaRPr lang="en-US" sz="2400" dirty="0" smtClean="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6" name="Slide Number Placeholder 5"/>
          <p:cNvSpPr>
            <a:spLocks noGrp="1"/>
          </p:cNvSpPr>
          <p:nvPr>
            <p:ph type="sldNum" sz="quarter" idx="12"/>
          </p:nvPr>
        </p:nvSpPr>
        <p:spPr/>
        <p:txBody>
          <a:bodyPr/>
          <a:lstStyle/>
          <a:p>
            <a:fld id="{7E46E34C-DF4F-43C8-9B01-5546C481D7C1}" type="slidenum">
              <a:rPr lang="el-GR" smtClean="0"/>
              <a:t>238</a:t>
            </a:fld>
            <a:endParaRPr lang="el-GR"/>
          </a:p>
        </p:txBody>
      </p:sp>
    </p:spTree>
    <p:extLst>
      <p:ext uri="{BB962C8B-B14F-4D97-AF65-F5344CB8AC3E}">
        <p14:creationId xmlns:p14="http://schemas.microsoft.com/office/powerpoint/2010/main" val="1022422236"/>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871"/>
            <a:ext cx="9144000" cy="852849"/>
          </a:xfrm>
        </p:spPr>
        <p:txBody>
          <a:bodyPr>
            <a:normAutofit fontScale="90000"/>
          </a:bodyPr>
          <a:lstStyle/>
          <a:p>
            <a:r>
              <a:rPr lang="en-US" dirty="0" smtClean="0"/>
              <a:t>Schema-agnostic Progressive ER </a:t>
            </a:r>
            <a:br>
              <a:rPr lang="en-US" dirty="0" smtClean="0"/>
            </a:br>
            <a:r>
              <a:rPr lang="it-IT" sz="2700" dirty="0" smtClean="0"/>
              <a:t>[</a:t>
            </a:r>
            <a:r>
              <a:rPr lang="it-IT" sz="2700" dirty="0"/>
              <a:t>Simonini et. al., ICDE 2018]</a:t>
            </a:r>
            <a:endParaRPr lang="en-US" sz="2700" dirty="0"/>
          </a:p>
        </p:txBody>
      </p:sp>
      <p:sp>
        <p:nvSpPr>
          <p:cNvPr id="3" name="Content Placeholder 2"/>
          <p:cNvSpPr>
            <a:spLocks noGrp="1"/>
          </p:cNvSpPr>
          <p:nvPr>
            <p:ph idx="1"/>
          </p:nvPr>
        </p:nvSpPr>
        <p:spPr>
          <a:xfrm>
            <a:off x="35496" y="1124744"/>
            <a:ext cx="9108504" cy="5107483"/>
          </a:xfrm>
        </p:spPr>
        <p:txBody>
          <a:bodyPr>
            <a:noAutofit/>
          </a:bodyPr>
          <a:lstStyle/>
          <a:p>
            <a:endParaRPr lang="en-US" sz="2000" dirty="0"/>
          </a:p>
          <a:p>
            <a:endParaRPr lang="en-US" sz="2000" dirty="0" smtClean="0"/>
          </a:p>
          <a:p>
            <a:endParaRPr lang="en-US" sz="2000" dirty="0"/>
          </a:p>
          <a:p>
            <a:endParaRPr lang="en-US" sz="2000" dirty="0" smtClean="0"/>
          </a:p>
          <a:p>
            <a:endParaRPr lang="en-US" sz="2000" dirty="0" smtClean="0"/>
          </a:p>
          <a:p>
            <a:endParaRPr lang="en-US" sz="2000" dirty="0"/>
          </a:p>
          <a:p>
            <a:endParaRPr lang="en-US" sz="2000" dirty="0" smtClean="0"/>
          </a:p>
          <a:p>
            <a:endParaRPr lang="en-US" sz="2000" dirty="0" smtClean="0"/>
          </a:p>
          <a:p>
            <a:endParaRPr lang="en-US" sz="2000" dirty="0" smtClean="0"/>
          </a:p>
          <a:p>
            <a:endParaRPr lang="en-US" sz="2000" dirty="0"/>
          </a:p>
          <a:p>
            <a:r>
              <a:rPr lang="en-US" sz="2000" dirty="0" smtClean="0"/>
              <a:t>state of the art schema-based solution: PSN</a:t>
            </a:r>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pic>
        <p:nvPicPr>
          <p:cNvPr id="5" name="Εικόνα 4"/>
          <p:cNvPicPr>
            <a:picLocks noChangeAspect="1"/>
          </p:cNvPicPr>
          <p:nvPr/>
        </p:nvPicPr>
        <p:blipFill rotWithShape="1">
          <a:blip r:embed="rId3" cstate="print">
            <a:extLst>
              <a:ext uri="{28A0092B-C50C-407E-A947-70E740481C1C}">
                <a14:useLocalDpi xmlns:a14="http://schemas.microsoft.com/office/drawing/2010/main" val="0"/>
              </a:ext>
            </a:extLst>
          </a:blip>
          <a:srcRect t="11111"/>
          <a:stretch/>
        </p:blipFill>
        <p:spPr>
          <a:xfrm>
            <a:off x="447136" y="1484784"/>
            <a:ext cx="8301328" cy="2952328"/>
          </a:xfrm>
          <a:prstGeom prst="rect">
            <a:avLst/>
          </a:prstGeom>
        </p:spPr>
      </p:pic>
      <p:sp>
        <p:nvSpPr>
          <p:cNvPr id="6" name="Slide Number Placeholder 5"/>
          <p:cNvSpPr>
            <a:spLocks noGrp="1"/>
          </p:cNvSpPr>
          <p:nvPr>
            <p:ph type="sldNum" sz="quarter" idx="12"/>
          </p:nvPr>
        </p:nvSpPr>
        <p:spPr/>
        <p:txBody>
          <a:bodyPr/>
          <a:lstStyle/>
          <a:p>
            <a:fld id="{7E46E34C-DF4F-43C8-9B01-5546C481D7C1}" type="slidenum">
              <a:rPr lang="el-GR" smtClean="0"/>
              <a:t>239</a:t>
            </a:fld>
            <a:endParaRPr lang="el-GR"/>
          </a:p>
        </p:txBody>
      </p:sp>
    </p:spTree>
    <p:extLst>
      <p:ext uri="{BB962C8B-B14F-4D97-AF65-F5344CB8AC3E}">
        <p14:creationId xmlns:p14="http://schemas.microsoft.com/office/powerpoint/2010/main" val="15317168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de-DE" dirty="0" smtClean="0"/>
              <a:t>Problem Definition</a:t>
            </a:r>
            <a:endParaRPr lang="de-DE" dirty="0"/>
          </a:p>
        </p:txBody>
      </p:sp>
      <p:sp>
        <p:nvSpPr>
          <p:cNvPr id="3" name="Content Placeholder 2"/>
          <p:cNvSpPr>
            <a:spLocks noGrp="1"/>
          </p:cNvSpPr>
          <p:nvPr>
            <p:ph sz="quarter" idx="4294967295"/>
          </p:nvPr>
        </p:nvSpPr>
        <p:spPr>
          <a:xfrm>
            <a:off x="639303" y="876052"/>
            <a:ext cx="7965145" cy="5480566"/>
          </a:xfrm>
        </p:spPr>
        <p:txBody>
          <a:bodyPr/>
          <a:lstStyle/>
          <a:p>
            <a:pPr marL="0" indent="0">
              <a:buNone/>
            </a:pPr>
            <a:r>
              <a:rPr lang="en-US" sz="2400" dirty="0" smtClean="0"/>
              <a:t>Given </a:t>
            </a:r>
            <a:r>
              <a:rPr lang="en-US" sz="2400" dirty="0"/>
              <a:t>one dirty (Dirty ER</a:t>
            </a:r>
            <a:r>
              <a:rPr lang="en-US" sz="2400" dirty="0" smtClean="0"/>
              <a:t>), </a:t>
            </a:r>
            <a:r>
              <a:rPr lang="en-US" sz="2400" dirty="0"/>
              <a:t>or two clean (Clean-Clean ER) </a:t>
            </a:r>
          </a:p>
          <a:p>
            <a:pPr marL="0" indent="0">
              <a:buNone/>
            </a:pPr>
            <a:r>
              <a:rPr lang="en-US" sz="2400" dirty="0" smtClean="0"/>
              <a:t>entity </a:t>
            </a:r>
            <a:r>
              <a:rPr lang="en-US" sz="2400" dirty="0"/>
              <a:t>collections, </a:t>
            </a:r>
            <a:r>
              <a:rPr lang="en-US" sz="2400" dirty="0" smtClean="0"/>
              <a:t>cluster </a:t>
            </a:r>
            <a:r>
              <a:rPr lang="en-US" sz="2400" dirty="0"/>
              <a:t>their </a:t>
            </a:r>
            <a:r>
              <a:rPr lang="en-US" sz="2400" dirty="0" smtClean="0"/>
              <a:t>profiles into </a:t>
            </a:r>
            <a:r>
              <a:rPr lang="en-US" sz="2400" dirty="0"/>
              <a:t>blocks </a:t>
            </a:r>
            <a:endParaRPr lang="en-US" sz="2400" dirty="0" smtClean="0"/>
          </a:p>
          <a:p>
            <a:pPr marL="0" indent="0">
              <a:buNone/>
            </a:pPr>
            <a:r>
              <a:rPr lang="en-US" sz="2400" dirty="0" smtClean="0"/>
              <a:t>and process </a:t>
            </a:r>
            <a:r>
              <a:rPr lang="en-US" sz="2400" dirty="0"/>
              <a:t>them so that both </a:t>
            </a:r>
            <a:r>
              <a:rPr lang="en-US" sz="2400" i="1" dirty="0" smtClean="0"/>
              <a:t>Pairs Completeness</a:t>
            </a:r>
            <a:r>
              <a:rPr lang="en-US" sz="2400" dirty="0" smtClean="0"/>
              <a:t> (</a:t>
            </a:r>
            <a:r>
              <a:rPr lang="en-US" sz="2400" b="1" dirty="0" smtClean="0"/>
              <a:t>PC</a:t>
            </a:r>
            <a:r>
              <a:rPr lang="en-US" sz="2400" dirty="0" smtClean="0"/>
              <a:t>) and </a:t>
            </a:r>
            <a:r>
              <a:rPr lang="en-US" sz="2400" i="1" dirty="0" smtClean="0"/>
              <a:t>Pairs Quality</a:t>
            </a:r>
            <a:r>
              <a:rPr lang="en-US" sz="2400" dirty="0" smtClean="0"/>
              <a:t> (</a:t>
            </a:r>
            <a:r>
              <a:rPr lang="en-US" sz="2400" b="1" dirty="0" smtClean="0"/>
              <a:t>PQ</a:t>
            </a:r>
            <a:r>
              <a:rPr lang="en-US" sz="2400" dirty="0" smtClean="0"/>
              <a:t>) are </a:t>
            </a:r>
            <a:r>
              <a:rPr lang="en-US" sz="2400" dirty="0">
                <a:solidFill>
                  <a:srgbClr val="C00000"/>
                </a:solidFill>
              </a:rPr>
              <a:t>maximized</a:t>
            </a:r>
            <a:r>
              <a:rPr lang="en-US" sz="2400" dirty="0"/>
              <a:t>.</a:t>
            </a:r>
          </a:p>
          <a:p>
            <a:pPr marL="0" indent="0">
              <a:buNone/>
            </a:pPr>
            <a:endParaRPr lang="en-US" sz="2400" b="1" dirty="0" smtClean="0"/>
          </a:p>
          <a:p>
            <a:endParaRPr lang="en-US" sz="600" b="1" dirty="0"/>
          </a:p>
          <a:p>
            <a:pPr marL="0" indent="0">
              <a:buNone/>
            </a:pPr>
            <a:r>
              <a:rPr lang="en-US" sz="2400" b="1" dirty="0" smtClean="0"/>
              <a:t>caution:  </a:t>
            </a:r>
            <a:endParaRPr lang="en-US" sz="2400" b="1" dirty="0"/>
          </a:p>
          <a:p>
            <a:r>
              <a:rPr lang="en-US" sz="2400" dirty="0" smtClean="0"/>
              <a:t>Emphasis on Pairs Completeness (PC). </a:t>
            </a:r>
          </a:p>
          <a:p>
            <a:pPr lvl="1"/>
            <a:r>
              <a:rPr lang="en-US" sz="2000" dirty="0" smtClean="0"/>
              <a:t>if two entities are matching then they should coincide at some block</a:t>
            </a:r>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24</a:t>
            </a:fld>
            <a:endParaRPr lang="el-GR"/>
          </a:p>
        </p:txBody>
      </p:sp>
    </p:spTree>
    <p:extLst>
      <p:ext uri="{BB962C8B-B14F-4D97-AF65-F5344CB8AC3E}">
        <p14:creationId xmlns:p14="http://schemas.microsoft.com/office/powerpoint/2010/main" val="31998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871"/>
            <a:ext cx="9144000" cy="852849"/>
          </a:xfrm>
        </p:spPr>
        <p:txBody>
          <a:bodyPr>
            <a:normAutofit fontScale="90000"/>
          </a:bodyPr>
          <a:lstStyle/>
          <a:p>
            <a:r>
              <a:rPr lang="en-US" dirty="0" smtClean="0"/>
              <a:t>Schema-agnostic Progressive ER </a:t>
            </a:r>
            <a:br>
              <a:rPr lang="en-US" dirty="0" smtClean="0"/>
            </a:br>
            <a:r>
              <a:rPr lang="it-IT" sz="2700" dirty="0" smtClean="0"/>
              <a:t>[</a:t>
            </a:r>
            <a:r>
              <a:rPr lang="it-IT" sz="2700" dirty="0"/>
              <a:t>Simonini et. al., ICDE 2018]</a:t>
            </a:r>
            <a:endParaRPr lang="en-US" sz="2700" dirty="0"/>
          </a:p>
        </p:txBody>
      </p:sp>
      <p:sp>
        <p:nvSpPr>
          <p:cNvPr id="3" name="Content Placeholder 2"/>
          <p:cNvSpPr>
            <a:spLocks noGrp="1"/>
          </p:cNvSpPr>
          <p:nvPr>
            <p:ph idx="1"/>
          </p:nvPr>
        </p:nvSpPr>
        <p:spPr>
          <a:xfrm>
            <a:off x="35496" y="1124744"/>
            <a:ext cx="9108504" cy="5107483"/>
          </a:xfrm>
        </p:spPr>
        <p:txBody>
          <a:bodyPr>
            <a:noAutofit/>
          </a:bodyPr>
          <a:lstStyle/>
          <a:p>
            <a:endParaRPr lang="en-US" sz="2000" dirty="0"/>
          </a:p>
          <a:p>
            <a:endParaRPr lang="en-US" sz="2000" dirty="0" smtClean="0"/>
          </a:p>
          <a:p>
            <a:endParaRPr lang="en-US" sz="2000" dirty="0"/>
          </a:p>
          <a:p>
            <a:endParaRPr lang="en-US" sz="2000" dirty="0" smtClean="0"/>
          </a:p>
          <a:p>
            <a:endParaRPr lang="en-US" sz="2000" dirty="0" smtClean="0"/>
          </a:p>
          <a:p>
            <a:endParaRPr lang="en-US" sz="2000" dirty="0"/>
          </a:p>
          <a:p>
            <a:endParaRPr lang="en-US" sz="2000" dirty="0" smtClean="0"/>
          </a:p>
          <a:p>
            <a:endParaRPr lang="en-US" sz="2000" dirty="0" smtClean="0"/>
          </a:p>
          <a:p>
            <a:endParaRPr lang="en-US" sz="2000" dirty="0" smtClean="0"/>
          </a:p>
          <a:p>
            <a:endParaRPr lang="en-US" sz="2000" dirty="0"/>
          </a:p>
          <a:p>
            <a:r>
              <a:rPr lang="en-US" sz="2000" dirty="0" smtClean="0"/>
              <a:t>state of the art schema-based solution: PSN</a:t>
            </a:r>
          </a:p>
          <a:p>
            <a:r>
              <a:rPr lang="en-US" sz="2000" dirty="0" smtClean="0"/>
              <a:t>when </a:t>
            </a:r>
            <a:r>
              <a:rPr lang="en-US" sz="2000" dirty="0" smtClean="0">
                <a:solidFill>
                  <a:srgbClr val="C00000"/>
                </a:solidFill>
              </a:rPr>
              <a:t>optimal finds 100% of matches</a:t>
            </a:r>
            <a:r>
              <a:rPr lang="en-US" sz="2000" dirty="0" smtClean="0"/>
              <a:t>, </a:t>
            </a:r>
            <a:r>
              <a:rPr lang="en-US" sz="2000" dirty="0" smtClean="0">
                <a:solidFill>
                  <a:srgbClr val="C00000"/>
                </a:solidFill>
              </a:rPr>
              <a:t>PSN finds 2-35% of matches</a:t>
            </a:r>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pic>
        <p:nvPicPr>
          <p:cNvPr id="5" name="Εικόνα 4"/>
          <p:cNvPicPr>
            <a:picLocks noChangeAspect="1"/>
          </p:cNvPicPr>
          <p:nvPr/>
        </p:nvPicPr>
        <p:blipFill rotWithShape="1">
          <a:blip r:embed="rId3" cstate="print">
            <a:extLst>
              <a:ext uri="{28A0092B-C50C-407E-A947-70E740481C1C}">
                <a14:useLocalDpi xmlns:a14="http://schemas.microsoft.com/office/drawing/2010/main" val="0"/>
              </a:ext>
            </a:extLst>
          </a:blip>
          <a:srcRect t="11111"/>
          <a:stretch/>
        </p:blipFill>
        <p:spPr>
          <a:xfrm>
            <a:off x="447136" y="1484784"/>
            <a:ext cx="8301328" cy="2952328"/>
          </a:xfrm>
          <a:prstGeom prst="rect">
            <a:avLst/>
          </a:prstGeom>
        </p:spPr>
      </p:pic>
      <p:sp>
        <p:nvSpPr>
          <p:cNvPr id="6" name="Slide Number Placeholder 5"/>
          <p:cNvSpPr>
            <a:spLocks noGrp="1"/>
          </p:cNvSpPr>
          <p:nvPr>
            <p:ph type="sldNum" sz="quarter" idx="12"/>
          </p:nvPr>
        </p:nvSpPr>
        <p:spPr/>
        <p:txBody>
          <a:bodyPr/>
          <a:lstStyle/>
          <a:p>
            <a:fld id="{7E46E34C-DF4F-43C8-9B01-5546C481D7C1}" type="slidenum">
              <a:rPr lang="el-GR" smtClean="0"/>
              <a:t>240</a:t>
            </a:fld>
            <a:endParaRPr lang="el-GR"/>
          </a:p>
        </p:txBody>
      </p:sp>
      <p:sp>
        <p:nvSpPr>
          <p:cNvPr id="7" name="Oval 6"/>
          <p:cNvSpPr/>
          <p:nvPr/>
        </p:nvSpPr>
        <p:spPr>
          <a:xfrm>
            <a:off x="1331640" y="1340768"/>
            <a:ext cx="637681" cy="2952328"/>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06596"/>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871"/>
            <a:ext cx="9144000" cy="852849"/>
          </a:xfrm>
        </p:spPr>
        <p:txBody>
          <a:bodyPr>
            <a:normAutofit fontScale="90000"/>
          </a:bodyPr>
          <a:lstStyle/>
          <a:p>
            <a:r>
              <a:rPr lang="en-US" dirty="0" smtClean="0"/>
              <a:t>Schema-agnostic Progressive ER </a:t>
            </a:r>
            <a:br>
              <a:rPr lang="en-US" dirty="0" smtClean="0"/>
            </a:br>
            <a:r>
              <a:rPr lang="it-IT" sz="2700" dirty="0" smtClean="0"/>
              <a:t>[</a:t>
            </a:r>
            <a:r>
              <a:rPr lang="it-IT" sz="2700" dirty="0"/>
              <a:t>Simonini et. al., ICDE 2018]</a:t>
            </a:r>
            <a:endParaRPr lang="en-US" sz="2700" dirty="0"/>
          </a:p>
        </p:txBody>
      </p:sp>
      <p:sp>
        <p:nvSpPr>
          <p:cNvPr id="3" name="Content Placeholder 2"/>
          <p:cNvSpPr>
            <a:spLocks noGrp="1"/>
          </p:cNvSpPr>
          <p:nvPr>
            <p:ph idx="1"/>
          </p:nvPr>
        </p:nvSpPr>
        <p:spPr>
          <a:xfrm>
            <a:off x="35496" y="1124744"/>
            <a:ext cx="9108504" cy="5107483"/>
          </a:xfrm>
        </p:spPr>
        <p:txBody>
          <a:bodyPr>
            <a:noAutofit/>
          </a:bodyPr>
          <a:lstStyle/>
          <a:p>
            <a:endParaRPr lang="en-US" sz="2000" dirty="0"/>
          </a:p>
          <a:p>
            <a:endParaRPr lang="en-US" sz="2000" dirty="0" smtClean="0"/>
          </a:p>
          <a:p>
            <a:endParaRPr lang="en-US" sz="2000" dirty="0"/>
          </a:p>
          <a:p>
            <a:endParaRPr lang="en-US" sz="2000" dirty="0" smtClean="0"/>
          </a:p>
          <a:p>
            <a:endParaRPr lang="en-US" sz="2000" dirty="0" smtClean="0"/>
          </a:p>
          <a:p>
            <a:endParaRPr lang="en-US" sz="2000" dirty="0"/>
          </a:p>
          <a:p>
            <a:endParaRPr lang="en-US" sz="2000" dirty="0" smtClean="0"/>
          </a:p>
          <a:p>
            <a:endParaRPr lang="en-US" sz="2000" dirty="0" smtClean="0"/>
          </a:p>
          <a:p>
            <a:endParaRPr lang="en-US" sz="2000" dirty="0" smtClean="0"/>
          </a:p>
          <a:p>
            <a:endParaRPr lang="en-US" sz="2000" dirty="0"/>
          </a:p>
          <a:p>
            <a:r>
              <a:rPr lang="en-US" sz="2000" dirty="0" smtClean="0"/>
              <a:t>state of the art schema-based solution: PSN</a:t>
            </a:r>
          </a:p>
          <a:p>
            <a:r>
              <a:rPr lang="en-US" sz="2000" dirty="0" smtClean="0"/>
              <a:t>when optimal finds 100% of matches, PSN finds 2-35% of matches</a:t>
            </a:r>
          </a:p>
          <a:p>
            <a:r>
              <a:rPr lang="en-US" sz="2000" dirty="0" smtClean="0"/>
              <a:t>after </a:t>
            </a:r>
            <a:r>
              <a:rPr lang="en-US" sz="2000" dirty="0" smtClean="0">
                <a:solidFill>
                  <a:srgbClr val="C00000"/>
                </a:solidFill>
              </a:rPr>
              <a:t>10x the comparisons </a:t>
            </a:r>
            <a:r>
              <a:rPr lang="en-US" sz="2000" dirty="0" smtClean="0"/>
              <a:t>optimal needs, PSN finds </a:t>
            </a:r>
            <a:r>
              <a:rPr lang="en-US" sz="2000" dirty="0" smtClean="0">
                <a:solidFill>
                  <a:srgbClr val="C00000"/>
                </a:solidFill>
              </a:rPr>
              <a:t>15-85% of matches</a:t>
            </a:r>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pic>
        <p:nvPicPr>
          <p:cNvPr id="5" name="Εικόνα 4"/>
          <p:cNvPicPr>
            <a:picLocks noChangeAspect="1"/>
          </p:cNvPicPr>
          <p:nvPr/>
        </p:nvPicPr>
        <p:blipFill rotWithShape="1">
          <a:blip r:embed="rId3" cstate="print">
            <a:extLst>
              <a:ext uri="{28A0092B-C50C-407E-A947-70E740481C1C}">
                <a14:useLocalDpi xmlns:a14="http://schemas.microsoft.com/office/drawing/2010/main" val="0"/>
              </a:ext>
            </a:extLst>
          </a:blip>
          <a:srcRect t="11111"/>
          <a:stretch/>
        </p:blipFill>
        <p:spPr>
          <a:xfrm>
            <a:off x="447136" y="1484784"/>
            <a:ext cx="8301328" cy="2952328"/>
          </a:xfrm>
          <a:prstGeom prst="rect">
            <a:avLst/>
          </a:prstGeom>
        </p:spPr>
      </p:pic>
      <p:sp>
        <p:nvSpPr>
          <p:cNvPr id="6" name="Slide Number Placeholder 5"/>
          <p:cNvSpPr>
            <a:spLocks noGrp="1"/>
          </p:cNvSpPr>
          <p:nvPr>
            <p:ph type="sldNum" sz="quarter" idx="12"/>
          </p:nvPr>
        </p:nvSpPr>
        <p:spPr/>
        <p:txBody>
          <a:bodyPr/>
          <a:lstStyle/>
          <a:p>
            <a:fld id="{7E46E34C-DF4F-43C8-9B01-5546C481D7C1}" type="slidenum">
              <a:rPr lang="el-GR" smtClean="0"/>
              <a:t>241</a:t>
            </a:fld>
            <a:endParaRPr lang="el-GR"/>
          </a:p>
        </p:txBody>
      </p:sp>
      <p:sp>
        <p:nvSpPr>
          <p:cNvPr id="7" name="Oval 6"/>
          <p:cNvSpPr/>
          <p:nvPr/>
        </p:nvSpPr>
        <p:spPr>
          <a:xfrm>
            <a:off x="5230463" y="1484784"/>
            <a:ext cx="472883" cy="216024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79237" y="3573016"/>
            <a:ext cx="576064" cy="720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8992424"/>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871"/>
            <a:ext cx="9144000" cy="852849"/>
          </a:xfrm>
        </p:spPr>
        <p:txBody>
          <a:bodyPr>
            <a:normAutofit fontScale="90000"/>
          </a:bodyPr>
          <a:lstStyle/>
          <a:p>
            <a:r>
              <a:rPr lang="en-US" dirty="0" smtClean="0"/>
              <a:t>Schema-agnostic Progressive ER </a:t>
            </a:r>
            <a:br>
              <a:rPr lang="en-US" dirty="0" smtClean="0"/>
            </a:br>
            <a:r>
              <a:rPr lang="it-IT" sz="2700" dirty="0" smtClean="0"/>
              <a:t>[</a:t>
            </a:r>
            <a:r>
              <a:rPr lang="it-IT" sz="2700" dirty="0"/>
              <a:t>Simonini et. al., ICDE 2018]</a:t>
            </a:r>
            <a:endParaRPr lang="en-US" sz="2700" dirty="0"/>
          </a:p>
        </p:txBody>
      </p:sp>
      <p:sp>
        <p:nvSpPr>
          <p:cNvPr id="3" name="Content Placeholder 2"/>
          <p:cNvSpPr>
            <a:spLocks noGrp="1"/>
          </p:cNvSpPr>
          <p:nvPr>
            <p:ph idx="1"/>
          </p:nvPr>
        </p:nvSpPr>
        <p:spPr>
          <a:xfrm>
            <a:off x="35496" y="1124744"/>
            <a:ext cx="9108504" cy="5107483"/>
          </a:xfrm>
        </p:spPr>
        <p:txBody>
          <a:bodyPr>
            <a:noAutofit/>
          </a:bodyPr>
          <a:lstStyle/>
          <a:p>
            <a:endParaRPr lang="en-US" sz="2000" dirty="0"/>
          </a:p>
          <a:p>
            <a:endParaRPr lang="en-US" sz="2000" dirty="0" smtClean="0"/>
          </a:p>
          <a:p>
            <a:endParaRPr lang="en-US" sz="2000" dirty="0"/>
          </a:p>
          <a:p>
            <a:endParaRPr lang="en-US" sz="2000" dirty="0" smtClean="0"/>
          </a:p>
          <a:p>
            <a:endParaRPr lang="en-US" sz="2000" dirty="0" smtClean="0"/>
          </a:p>
          <a:p>
            <a:endParaRPr lang="en-US" sz="2000" dirty="0"/>
          </a:p>
          <a:p>
            <a:endParaRPr lang="en-US" sz="2000" dirty="0" smtClean="0"/>
          </a:p>
          <a:p>
            <a:endParaRPr lang="en-US" sz="2000" dirty="0" smtClean="0"/>
          </a:p>
          <a:p>
            <a:endParaRPr lang="en-US" sz="2000" dirty="0" smtClean="0"/>
          </a:p>
          <a:p>
            <a:endParaRPr lang="en-US" sz="2000" dirty="0"/>
          </a:p>
          <a:p>
            <a:r>
              <a:rPr lang="en-US" sz="2000" dirty="0" smtClean="0"/>
              <a:t>state of the art schema-based solution: PSN</a:t>
            </a:r>
          </a:p>
          <a:p>
            <a:r>
              <a:rPr lang="en-US" sz="2000" dirty="0" smtClean="0"/>
              <a:t>when optimal finds 100% of matches, PSN finds 2-35% of matches</a:t>
            </a:r>
          </a:p>
          <a:p>
            <a:r>
              <a:rPr lang="en-US" sz="2000" dirty="0" smtClean="0"/>
              <a:t>after 10x the comparisons optimal needs, PSN finds 15-85% of matches</a:t>
            </a:r>
          </a:p>
          <a:p>
            <a:r>
              <a:rPr lang="en-US" sz="2000" dirty="0" smtClean="0"/>
              <a:t>after </a:t>
            </a:r>
            <a:r>
              <a:rPr lang="en-US" sz="2000" dirty="0" smtClean="0">
                <a:solidFill>
                  <a:srgbClr val="C00000"/>
                </a:solidFill>
              </a:rPr>
              <a:t>100x the comparisons </a:t>
            </a:r>
            <a:r>
              <a:rPr lang="en-US" sz="2000" dirty="0" smtClean="0"/>
              <a:t>optimal needs, PSN finds </a:t>
            </a:r>
            <a:r>
              <a:rPr lang="en-US" sz="2000" dirty="0" smtClean="0">
                <a:solidFill>
                  <a:srgbClr val="C00000"/>
                </a:solidFill>
              </a:rPr>
              <a:t>80-99% of matches</a:t>
            </a:r>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pic>
        <p:nvPicPr>
          <p:cNvPr id="5" name="Εικόνα 4"/>
          <p:cNvPicPr>
            <a:picLocks noChangeAspect="1"/>
          </p:cNvPicPr>
          <p:nvPr/>
        </p:nvPicPr>
        <p:blipFill rotWithShape="1">
          <a:blip r:embed="rId3" cstate="print">
            <a:extLst>
              <a:ext uri="{28A0092B-C50C-407E-A947-70E740481C1C}">
                <a14:useLocalDpi xmlns:a14="http://schemas.microsoft.com/office/drawing/2010/main" val="0"/>
              </a:ext>
            </a:extLst>
          </a:blip>
          <a:srcRect t="11111"/>
          <a:stretch/>
        </p:blipFill>
        <p:spPr>
          <a:xfrm>
            <a:off x="447136" y="1484784"/>
            <a:ext cx="8301328" cy="2952328"/>
          </a:xfrm>
          <a:prstGeom prst="rect">
            <a:avLst/>
          </a:prstGeom>
        </p:spPr>
      </p:pic>
      <p:sp>
        <p:nvSpPr>
          <p:cNvPr id="6" name="Slide Number Placeholder 5"/>
          <p:cNvSpPr>
            <a:spLocks noGrp="1"/>
          </p:cNvSpPr>
          <p:nvPr>
            <p:ph type="sldNum" sz="quarter" idx="12"/>
          </p:nvPr>
        </p:nvSpPr>
        <p:spPr/>
        <p:txBody>
          <a:bodyPr/>
          <a:lstStyle/>
          <a:p>
            <a:fld id="{7E46E34C-DF4F-43C8-9B01-5546C481D7C1}" type="slidenum">
              <a:rPr lang="el-GR" smtClean="0"/>
              <a:t>242</a:t>
            </a:fld>
            <a:endParaRPr lang="el-GR"/>
          </a:p>
        </p:txBody>
      </p:sp>
      <p:sp>
        <p:nvSpPr>
          <p:cNvPr id="7" name="Oval 6"/>
          <p:cNvSpPr/>
          <p:nvPr/>
        </p:nvSpPr>
        <p:spPr>
          <a:xfrm>
            <a:off x="6372200" y="1268760"/>
            <a:ext cx="576064" cy="1152128"/>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372200" y="3573016"/>
            <a:ext cx="576064" cy="720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931833"/>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871"/>
            <a:ext cx="9144000" cy="852849"/>
          </a:xfrm>
        </p:spPr>
        <p:txBody>
          <a:bodyPr>
            <a:normAutofit fontScale="90000"/>
          </a:bodyPr>
          <a:lstStyle/>
          <a:p>
            <a:r>
              <a:rPr lang="en-US" dirty="0" smtClean="0"/>
              <a:t>Schema-agnostic Progressive ER </a:t>
            </a:r>
            <a:br>
              <a:rPr lang="en-US" dirty="0" smtClean="0"/>
            </a:br>
            <a:r>
              <a:rPr lang="it-IT" sz="2700" dirty="0" smtClean="0"/>
              <a:t>[</a:t>
            </a:r>
            <a:r>
              <a:rPr lang="it-IT" sz="2700" dirty="0"/>
              <a:t>Simonini et. al., ICDE 2018]</a:t>
            </a:r>
            <a:endParaRPr lang="en-US" sz="2700" dirty="0"/>
          </a:p>
        </p:txBody>
      </p:sp>
      <p:sp>
        <p:nvSpPr>
          <p:cNvPr id="3" name="Content Placeholder 2"/>
          <p:cNvSpPr>
            <a:spLocks noGrp="1"/>
          </p:cNvSpPr>
          <p:nvPr>
            <p:ph idx="1"/>
          </p:nvPr>
        </p:nvSpPr>
        <p:spPr>
          <a:xfrm>
            <a:off x="457200" y="1124744"/>
            <a:ext cx="8435280" cy="5107483"/>
          </a:xfrm>
        </p:spPr>
        <p:txBody>
          <a:bodyPr>
            <a:noAutofit/>
          </a:bodyPr>
          <a:lstStyle/>
          <a:p>
            <a:endParaRPr lang="en-US" sz="2400" dirty="0" smtClean="0"/>
          </a:p>
          <a:p>
            <a:r>
              <a:rPr lang="en-US" sz="2400" dirty="0" smtClean="0"/>
              <a:t>Solution:</a:t>
            </a:r>
          </a:p>
          <a:p>
            <a:pPr lvl="1"/>
            <a:r>
              <a:rPr lang="en-US" sz="2000" dirty="0">
                <a:solidFill>
                  <a:srgbClr val="C00000"/>
                </a:solidFill>
              </a:rPr>
              <a:t>schema-agnostic</a:t>
            </a:r>
            <a:r>
              <a:rPr lang="en-US" sz="2000" dirty="0"/>
              <a:t> methods </a:t>
            </a:r>
            <a:r>
              <a:rPr lang="en-US" sz="2000" dirty="0" smtClean="0"/>
              <a:t>that </a:t>
            </a:r>
            <a:r>
              <a:rPr lang="en-US" sz="2000" dirty="0"/>
              <a:t>are able to handle large, </a:t>
            </a:r>
            <a:r>
              <a:rPr lang="en-US" sz="2000" dirty="0">
                <a:solidFill>
                  <a:srgbClr val="C00000"/>
                </a:solidFill>
              </a:rPr>
              <a:t>semi-structured</a:t>
            </a:r>
            <a:r>
              <a:rPr lang="en-US" sz="2000" dirty="0"/>
              <a:t>, heterogeneous </a:t>
            </a:r>
            <a:r>
              <a:rPr lang="en-US" sz="2000" dirty="0" smtClean="0"/>
              <a:t>data </a:t>
            </a:r>
          </a:p>
          <a:p>
            <a:pPr lvl="1"/>
            <a:r>
              <a:rPr lang="en-US" sz="2000" dirty="0" smtClean="0"/>
              <a:t>proposed solutions </a:t>
            </a:r>
            <a:r>
              <a:rPr lang="en-US" sz="2000" dirty="0" smtClean="0">
                <a:solidFill>
                  <a:srgbClr val="C00000"/>
                </a:solidFill>
              </a:rPr>
              <a:t>also applicable to structured data</a:t>
            </a:r>
            <a:endParaRPr lang="en-US" sz="2000" dirty="0">
              <a:solidFill>
                <a:srgbClr val="C00000"/>
              </a:solidFill>
            </a:endParaRPr>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6" name="Slide Number Placeholder 5"/>
          <p:cNvSpPr>
            <a:spLocks noGrp="1"/>
          </p:cNvSpPr>
          <p:nvPr>
            <p:ph type="sldNum" sz="quarter" idx="12"/>
          </p:nvPr>
        </p:nvSpPr>
        <p:spPr/>
        <p:txBody>
          <a:bodyPr/>
          <a:lstStyle/>
          <a:p>
            <a:fld id="{7E46E34C-DF4F-43C8-9B01-5546C481D7C1}" type="slidenum">
              <a:rPr lang="el-GR" smtClean="0"/>
              <a:t>243</a:t>
            </a:fld>
            <a:endParaRPr lang="el-GR"/>
          </a:p>
        </p:txBody>
      </p:sp>
    </p:spTree>
    <p:extLst>
      <p:ext uri="{BB962C8B-B14F-4D97-AF65-F5344CB8AC3E}">
        <p14:creationId xmlns:p14="http://schemas.microsoft.com/office/powerpoint/2010/main" val="1537335079"/>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4996" y="1267888"/>
            <a:ext cx="1585325" cy="692497"/>
          </a:xfrm>
          <a:prstGeom prst="rect">
            <a:avLst/>
          </a:prstGeom>
          <a:noFill/>
        </p:spPr>
        <p:txBody>
          <a:bodyPr wrap="square" rtlCol="0">
            <a:spAutoFit/>
          </a:bodyPr>
          <a:lstStyle/>
          <a:p>
            <a:pPr algn="ctr"/>
            <a:r>
              <a:rPr lang="en-US" sz="1300" dirty="0" smtClean="0"/>
              <a:t>Sorted </a:t>
            </a:r>
          </a:p>
          <a:p>
            <a:pPr algn="ctr"/>
            <a:r>
              <a:rPr lang="en-US" sz="1300" dirty="0" smtClean="0"/>
              <a:t>Neighborhood</a:t>
            </a:r>
          </a:p>
          <a:p>
            <a:pPr algn="ctr"/>
            <a:r>
              <a:rPr lang="en-US" sz="1300" dirty="0" smtClean="0"/>
              <a:t>(</a:t>
            </a:r>
            <a:r>
              <a:rPr lang="en-US" sz="1300" b="1" dirty="0" smtClean="0"/>
              <a:t>SN</a:t>
            </a:r>
            <a:r>
              <a:rPr lang="en-US" sz="1300" dirty="0" smtClean="0"/>
              <a:t>)</a:t>
            </a:r>
            <a:endParaRPr lang="en-US" sz="1300" dirty="0"/>
          </a:p>
        </p:txBody>
      </p:sp>
      <p:sp>
        <p:nvSpPr>
          <p:cNvPr id="3" name="TextBox 2"/>
          <p:cNvSpPr txBox="1"/>
          <p:nvPr/>
        </p:nvSpPr>
        <p:spPr>
          <a:xfrm>
            <a:off x="5867400" y="1013484"/>
            <a:ext cx="1524001" cy="292388"/>
          </a:xfrm>
          <a:prstGeom prst="rect">
            <a:avLst/>
          </a:prstGeom>
          <a:noFill/>
        </p:spPr>
        <p:txBody>
          <a:bodyPr wrap="square" rtlCol="0">
            <a:spAutoFit/>
          </a:bodyPr>
          <a:lstStyle/>
          <a:p>
            <a:pPr algn="ctr"/>
            <a:r>
              <a:rPr lang="en-US" sz="1300" dirty="0" smtClean="0"/>
              <a:t>Standard Blocking</a:t>
            </a:r>
            <a:endParaRPr lang="en-US" sz="1300" dirty="0"/>
          </a:p>
        </p:txBody>
      </p:sp>
      <p:sp>
        <p:nvSpPr>
          <p:cNvPr id="4" name="TextBox 3"/>
          <p:cNvSpPr txBox="1"/>
          <p:nvPr/>
        </p:nvSpPr>
        <p:spPr>
          <a:xfrm>
            <a:off x="3651643" y="1243199"/>
            <a:ext cx="1323062" cy="692497"/>
          </a:xfrm>
          <a:prstGeom prst="rect">
            <a:avLst/>
          </a:prstGeom>
          <a:noFill/>
        </p:spPr>
        <p:txBody>
          <a:bodyPr wrap="square" rtlCol="0">
            <a:spAutoFit/>
          </a:bodyPr>
          <a:lstStyle/>
          <a:p>
            <a:pPr algn="ctr"/>
            <a:r>
              <a:rPr lang="en-US" sz="1300" dirty="0" smtClean="0"/>
              <a:t>Suffix Arrays Blocking </a:t>
            </a:r>
          </a:p>
          <a:p>
            <a:pPr algn="ctr"/>
            <a:r>
              <a:rPr lang="en-US" sz="1300" dirty="0" smtClean="0"/>
              <a:t>(</a:t>
            </a:r>
            <a:r>
              <a:rPr lang="en-US" sz="1300" b="1" dirty="0" smtClean="0"/>
              <a:t>SAB</a:t>
            </a:r>
            <a:r>
              <a:rPr lang="en-US" sz="1300" dirty="0" smtClean="0"/>
              <a:t>)</a:t>
            </a:r>
            <a:endParaRPr lang="en-US" sz="1300" dirty="0"/>
          </a:p>
        </p:txBody>
      </p:sp>
      <p:cxnSp>
        <p:nvCxnSpPr>
          <p:cNvPr id="6" name="Straight Arrow Connector 5"/>
          <p:cNvCxnSpPr/>
          <p:nvPr/>
        </p:nvCxnSpPr>
        <p:spPr>
          <a:xfrm>
            <a:off x="1803896" y="1960385"/>
            <a:ext cx="0" cy="91039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1927884"/>
            <a:ext cx="0" cy="1752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91911" y="2811171"/>
            <a:ext cx="1517475" cy="492443"/>
          </a:xfrm>
          <a:prstGeom prst="rect">
            <a:avLst/>
          </a:prstGeom>
          <a:noFill/>
        </p:spPr>
        <p:txBody>
          <a:bodyPr wrap="square" rtlCol="0">
            <a:spAutoFit/>
          </a:bodyPr>
          <a:lstStyle/>
          <a:p>
            <a:pPr algn="ctr"/>
            <a:r>
              <a:rPr lang="en-US" sz="1300" dirty="0" smtClean="0"/>
              <a:t>Progressive SN </a:t>
            </a:r>
          </a:p>
          <a:p>
            <a:pPr algn="ctr"/>
            <a:r>
              <a:rPr lang="en-US" sz="1300" dirty="0" smtClean="0"/>
              <a:t>(</a:t>
            </a:r>
            <a:r>
              <a:rPr lang="en-US" sz="1300" b="1" dirty="0" smtClean="0"/>
              <a:t>PSN</a:t>
            </a:r>
            <a:r>
              <a:rPr lang="en-US" sz="1300" dirty="0" smtClean="0"/>
              <a:t>)</a:t>
            </a:r>
            <a:endParaRPr lang="en-US" sz="1300" dirty="0"/>
          </a:p>
        </p:txBody>
      </p:sp>
      <p:cxnSp>
        <p:nvCxnSpPr>
          <p:cNvPr id="11" name="Straight Arrow Connector 10"/>
          <p:cNvCxnSpPr/>
          <p:nvPr/>
        </p:nvCxnSpPr>
        <p:spPr>
          <a:xfrm flipH="1">
            <a:off x="1803629" y="3368111"/>
            <a:ext cx="3627" cy="4474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58012" y="3767270"/>
            <a:ext cx="1524000" cy="492443"/>
          </a:xfrm>
          <a:prstGeom prst="rect">
            <a:avLst/>
          </a:prstGeom>
          <a:noFill/>
        </p:spPr>
        <p:txBody>
          <a:bodyPr wrap="square" rtlCol="0">
            <a:spAutoFit/>
          </a:bodyPr>
          <a:lstStyle/>
          <a:p>
            <a:pPr algn="ctr"/>
            <a:r>
              <a:rPr lang="en-US" sz="1300" dirty="0" smtClean="0"/>
              <a:t>Schema-Agnostic PSN (</a:t>
            </a:r>
            <a:r>
              <a:rPr lang="en-US" sz="1300" b="1" dirty="0" smtClean="0"/>
              <a:t>SA-PSN</a:t>
            </a:r>
            <a:r>
              <a:rPr lang="en-US" sz="1300" dirty="0" smtClean="0"/>
              <a:t>)</a:t>
            </a:r>
            <a:endParaRPr lang="en-US" sz="1300" dirty="0"/>
          </a:p>
        </p:txBody>
      </p:sp>
      <p:sp>
        <p:nvSpPr>
          <p:cNvPr id="14" name="TextBox 13"/>
          <p:cNvSpPr txBox="1"/>
          <p:nvPr/>
        </p:nvSpPr>
        <p:spPr>
          <a:xfrm>
            <a:off x="5632920" y="1920128"/>
            <a:ext cx="1759716" cy="492443"/>
          </a:xfrm>
          <a:prstGeom prst="rect">
            <a:avLst/>
          </a:prstGeom>
          <a:noFill/>
        </p:spPr>
        <p:txBody>
          <a:bodyPr wrap="square" rtlCol="0">
            <a:spAutoFit/>
          </a:bodyPr>
          <a:lstStyle/>
          <a:p>
            <a:pPr algn="ctr"/>
            <a:r>
              <a:rPr lang="en-US" sz="1300" dirty="0" smtClean="0"/>
              <a:t>Meta-blocking</a:t>
            </a:r>
          </a:p>
          <a:p>
            <a:pPr algn="ctr"/>
            <a:r>
              <a:rPr lang="en-US" sz="1300" dirty="0" smtClean="0"/>
              <a:t>(Blocking Graph)</a:t>
            </a:r>
            <a:endParaRPr lang="en-US" sz="1300" dirty="0"/>
          </a:p>
        </p:txBody>
      </p:sp>
      <p:sp>
        <p:nvSpPr>
          <p:cNvPr id="21" name="TextBox 20"/>
          <p:cNvSpPr txBox="1"/>
          <p:nvPr/>
        </p:nvSpPr>
        <p:spPr>
          <a:xfrm>
            <a:off x="4679392" y="2705035"/>
            <a:ext cx="1188008" cy="892552"/>
          </a:xfrm>
          <a:prstGeom prst="rect">
            <a:avLst/>
          </a:prstGeom>
          <a:noFill/>
        </p:spPr>
        <p:txBody>
          <a:bodyPr wrap="square" rtlCol="0">
            <a:spAutoFit/>
          </a:bodyPr>
          <a:lstStyle/>
          <a:p>
            <a:r>
              <a:rPr lang="en-US" sz="1300" dirty="0" smtClean="0"/>
              <a:t>Ordered </a:t>
            </a:r>
          </a:p>
          <a:p>
            <a:r>
              <a:rPr lang="en-US" sz="1300" dirty="0" smtClean="0"/>
              <a:t>List of </a:t>
            </a:r>
            <a:br>
              <a:rPr lang="en-US" sz="1300" dirty="0" smtClean="0"/>
            </a:br>
            <a:r>
              <a:rPr lang="en-US" sz="1300" dirty="0" smtClean="0"/>
              <a:t>Records</a:t>
            </a:r>
          </a:p>
          <a:p>
            <a:r>
              <a:rPr lang="en-US" sz="1300" dirty="0" smtClean="0"/>
              <a:t>(</a:t>
            </a:r>
            <a:r>
              <a:rPr lang="en-US" sz="1300" b="1" dirty="0" smtClean="0"/>
              <a:t>OLR</a:t>
            </a:r>
            <a:r>
              <a:rPr lang="en-US" sz="1300" dirty="0" smtClean="0"/>
              <a:t>)</a:t>
            </a:r>
            <a:endParaRPr lang="en-US" sz="1300" dirty="0"/>
          </a:p>
        </p:txBody>
      </p:sp>
      <p:sp>
        <p:nvSpPr>
          <p:cNvPr id="27" name="TextBox 26"/>
          <p:cNvSpPr txBox="1"/>
          <p:nvPr/>
        </p:nvSpPr>
        <p:spPr>
          <a:xfrm>
            <a:off x="3208864" y="2689884"/>
            <a:ext cx="1403617" cy="892552"/>
          </a:xfrm>
          <a:prstGeom prst="rect">
            <a:avLst/>
          </a:prstGeom>
          <a:noFill/>
        </p:spPr>
        <p:txBody>
          <a:bodyPr wrap="square" rtlCol="0">
            <a:spAutoFit/>
          </a:bodyPr>
          <a:lstStyle/>
          <a:p>
            <a:r>
              <a:rPr lang="en-US" sz="1300" dirty="0" smtClean="0"/>
              <a:t>Hierarchy </a:t>
            </a:r>
          </a:p>
          <a:p>
            <a:r>
              <a:rPr lang="en-US" sz="1300" dirty="0" smtClean="0"/>
              <a:t>of Record </a:t>
            </a:r>
          </a:p>
          <a:p>
            <a:r>
              <a:rPr lang="en-US" sz="1300" dirty="0" smtClean="0"/>
              <a:t>Partitions</a:t>
            </a:r>
            <a:br>
              <a:rPr lang="en-US" sz="1300" dirty="0" smtClean="0"/>
            </a:br>
            <a:r>
              <a:rPr lang="en-US" sz="1300" dirty="0" smtClean="0"/>
              <a:t>(</a:t>
            </a:r>
            <a:r>
              <a:rPr lang="en-US" sz="1300" b="1" dirty="0" smtClean="0"/>
              <a:t>HRP</a:t>
            </a:r>
            <a:r>
              <a:rPr lang="en-US" sz="1300" dirty="0" smtClean="0"/>
              <a:t>)</a:t>
            </a:r>
            <a:endParaRPr lang="en-US" sz="1300" dirty="0"/>
          </a:p>
        </p:txBody>
      </p:sp>
      <p:sp>
        <p:nvSpPr>
          <p:cNvPr id="28" name="TextBox 27"/>
          <p:cNvSpPr txBox="1"/>
          <p:nvPr/>
        </p:nvSpPr>
        <p:spPr>
          <a:xfrm>
            <a:off x="1041010" y="4594884"/>
            <a:ext cx="1559298" cy="492443"/>
          </a:xfrm>
          <a:prstGeom prst="rect">
            <a:avLst/>
          </a:prstGeom>
          <a:noFill/>
        </p:spPr>
        <p:txBody>
          <a:bodyPr wrap="square" rtlCol="0">
            <a:spAutoFit/>
          </a:bodyPr>
          <a:lstStyle/>
          <a:p>
            <a:pPr algn="ctr"/>
            <a:r>
              <a:rPr lang="en-US" sz="1300" dirty="0" smtClean="0"/>
              <a:t>Local SA-PSN </a:t>
            </a:r>
          </a:p>
          <a:p>
            <a:pPr algn="ctr"/>
            <a:r>
              <a:rPr lang="en-US" sz="1300" dirty="0" smtClean="0"/>
              <a:t>(</a:t>
            </a:r>
            <a:r>
              <a:rPr lang="en-US" sz="1300" b="1" dirty="0" smtClean="0"/>
              <a:t>LS-PSN</a:t>
            </a:r>
            <a:r>
              <a:rPr lang="en-US" sz="1300" dirty="0" smtClean="0"/>
              <a:t>)</a:t>
            </a:r>
            <a:endParaRPr lang="en-US" sz="1300" dirty="0"/>
          </a:p>
        </p:txBody>
      </p:sp>
      <p:sp>
        <p:nvSpPr>
          <p:cNvPr id="29" name="TextBox 28"/>
          <p:cNvSpPr txBox="1"/>
          <p:nvPr/>
        </p:nvSpPr>
        <p:spPr>
          <a:xfrm>
            <a:off x="978704" y="5523569"/>
            <a:ext cx="1675288" cy="492443"/>
          </a:xfrm>
          <a:prstGeom prst="rect">
            <a:avLst/>
          </a:prstGeom>
          <a:noFill/>
        </p:spPr>
        <p:txBody>
          <a:bodyPr wrap="square" rtlCol="0">
            <a:spAutoFit/>
          </a:bodyPr>
          <a:lstStyle/>
          <a:p>
            <a:pPr algn="ctr"/>
            <a:r>
              <a:rPr lang="en-US" sz="1300" dirty="0" smtClean="0"/>
              <a:t>Global SA-PSN </a:t>
            </a:r>
          </a:p>
          <a:p>
            <a:pPr algn="ctr"/>
            <a:r>
              <a:rPr lang="en-US" sz="1300" dirty="0" smtClean="0"/>
              <a:t>(</a:t>
            </a:r>
            <a:r>
              <a:rPr lang="en-US" sz="1300" b="1" dirty="0" smtClean="0"/>
              <a:t>GS-PSN</a:t>
            </a:r>
            <a:r>
              <a:rPr lang="en-US" sz="1300" dirty="0" smtClean="0"/>
              <a:t>)</a:t>
            </a:r>
            <a:endParaRPr lang="en-US" sz="1300" dirty="0"/>
          </a:p>
        </p:txBody>
      </p:sp>
      <p:sp>
        <p:nvSpPr>
          <p:cNvPr id="40" name="TextBox 39"/>
          <p:cNvSpPr txBox="1"/>
          <p:nvPr/>
        </p:nvSpPr>
        <p:spPr>
          <a:xfrm>
            <a:off x="5715000" y="4594884"/>
            <a:ext cx="1066800" cy="892552"/>
          </a:xfrm>
          <a:prstGeom prst="rect">
            <a:avLst/>
          </a:prstGeom>
          <a:noFill/>
        </p:spPr>
        <p:txBody>
          <a:bodyPr wrap="square" rtlCol="0">
            <a:spAutoFit/>
          </a:bodyPr>
          <a:lstStyle/>
          <a:p>
            <a:r>
              <a:rPr lang="en-US" sz="1300" dirty="0" smtClean="0"/>
              <a:t>Progressive </a:t>
            </a:r>
            <a:br>
              <a:rPr lang="en-US" sz="1300" dirty="0" smtClean="0"/>
            </a:br>
            <a:r>
              <a:rPr lang="en-US" sz="1300" dirty="0" smtClean="0"/>
              <a:t>Block </a:t>
            </a:r>
          </a:p>
          <a:p>
            <a:r>
              <a:rPr lang="en-US" sz="1300" dirty="0" smtClean="0"/>
              <a:t>Scheduling </a:t>
            </a:r>
            <a:br>
              <a:rPr lang="en-US" sz="1300" dirty="0" smtClean="0"/>
            </a:br>
            <a:r>
              <a:rPr lang="en-US" sz="1300" dirty="0" smtClean="0"/>
              <a:t>(</a:t>
            </a:r>
            <a:r>
              <a:rPr lang="en-US" sz="1300" b="1" dirty="0" smtClean="0"/>
              <a:t>PBS</a:t>
            </a:r>
            <a:r>
              <a:rPr lang="en-US" sz="1300" dirty="0" smtClean="0"/>
              <a:t>)</a:t>
            </a:r>
          </a:p>
        </p:txBody>
      </p:sp>
      <p:sp>
        <p:nvSpPr>
          <p:cNvPr id="44" name="TextBox 43"/>
          <p:cNvSpPr txBox="1"/>
          <p:nvPr/>
        </p:nvSpPr>
        <p:spPr>
          <a:xfrm>
            <a:off x="2904064" y="3680484"/>
            <a:ext cx="1726557" cy="692497"/>
          </a:xfrm>
          <a:prstGeom prst="rect">
            <a:avLst/>
          </a:prstGeom>
          <a:noFill/>
        </p:spPr>
        <p:txBody>
          <a:bodyPr wrap="square" rtlCol="0">
            <a:spAutoFit/>
          </a:bodyPr>
          <a:lstStyle/>
          <a:p>
            <a:pPr algn="ctr"/>
            <a:r>
              <a:rPr lang="en-US" sz="1300" dirty="0" smtClean="0"/>
              <a:t>Progressive Suffix </a:t>
            </a:r>
          </a:p>
          <a:p>
            <a:pPr algn="ctr"/>
            <a:r>
              <a:rPr lang="en-US" sz="1300" dirty="0" smtClean="0"/>
              <a:t>Arrays Blocking</a:t>
            </a:r>
          </a:p>
          <a:p>
            <a:pPr algn="ctr"/>
            <a:r>
              <a:rPr lang="en-US" sz="1300" dirty="0" smtClean="0"/>
              <a:t>(</a:t>
            </a:r>
            <a:r>
              <a:rPr lang="en-US" sz="1300" b="1" dirty="0" smtClean="0"/>
              <a:t>SA-PSAB</a:t>
            </a:r>
            <a:r>
              <a:rPr lang="en-US" sz="1300" dirty="0" smtClean="0"/>
              <a:t>)</a:t>
            </a:r>
            <a:endParaRPr lang="en-US" sz="1300" dirty="0"/>
          </a:p>
        </p:txBody>
      </p:sp>
      <p:cxnSp>
        <p:nvCxnSpPr>
          <p:cNvPr id="71" name="Straight Connector 70"/>
          <p:cNvCxnSpPr/>
          <p:nvPr/>
        </p:nvCxnSpPr>
        <p:spPr>
          <a:xfrm>
            <a:off x="5638800" y="2689884"/>
            <a:ext cx="21212"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5508104" y="1471106"/>
            <a:ext cx="2035698" cy="292388"/>
          </a:xfrm>
          <a:prstGeom prst="rect">
            <a:avLst/>
          </a:prstGeom>
          <a:noFill/>
        </p:spPr>
        <p:txBody>
          <a:bodyPr wrap="square" rtlCol="0">
            <a:spAutoFit/>
          </a:bodyPr>
          <a:lstStyle/>
          <a:p>
            <a:pPr algn="ctr"/>
            <a:r>
              <a:rPr lang="en-US" sz="1300" dirty="0" smtClean="0"/>
              <a:t>Token Blocking</a:t>
            </a:r>
            <a:endParaRPr lang="en-US" sz="1300" dirty="0"/>
          </a:p>
        </p:txBody>
      </p:sp>
      <p:cxnSp>
        <p:nvCxnSpPr>
          <p:cNvPr id="107" name="Straight Arrow Connector 106"/>
          <p:cNvCxnSpPr/>
          <p:nvPr/>
        </p:nvCxnSpPr>
        <p:spPr>
          <a:xfrm>
            <a:off x="6523804" y="1277719"/>
            <a:ext cx="761" cy="2379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6629400" y="5204484"/>
            <a:ext cx="1066800" cy="892552"/>
          </a:xfrm>
          <a:prstGeom prst="rect">
            <a:avLst/>
          </a:prstGeom>
          <a:noFill/>
        </p:spPr>
        <p:txBody>
          <a:bodyPr wrap="square" rtlCol="0">
            <a:spAutoFit/>
          </a:bodyPr>
          <a:lstStyle/>
          <a:p>
            <a:r>
              <a:rPr lang="en-US" sz="1300" dirty="0" smtClean="0"/>
              <a:t>Progressive</a:t>
            </a:r>
          </a:p>
          <a:p>
            <a:r>
              <a:rPr lang="en-US" sz="1300" dirty="0" smtClean="0"/>
              <a:t>Profile Scheduling</a:t>
            </a:r>
          </a:p>
          <a:p>
            <a:r>
              <a:rPr lang="en-US" sz="1300" dirty="0" smtClean="0"/>
              <a:t>(</a:t>
            </a:r>
            <a:r>
              <a:rPr lang="en-US" sz="1300" b="1" dirty="0" smtClean="0"/>
              <a:t>PPS</a:t>
            </a:r>
            <a:r>
              <a:rPr lang="en-US" sz="1300" dirty="0" smtClean="0"/>
              <a:t>)</a:t>
            </a:r>
          </a:p>
        </p:txBody>
      </p:sp>
      <p:cxnSp>
        <p:nvCxnSpPr>
          <p:cNvPr id="124" name="Straight Connector 123"/>
          <p:cNvCxnSpPr/>
          <p:nvPr/>
        </p:nvCxnSpPr>
        <p:spPr>
          <a:xfrm flipV="1">
            <a:off x="1014996" y="3573989"/>
            <a:ext cx="6896496" cy="41311"/>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1064520" y="4390932"/>
            <a:ext cx="6815720" cy="3897"/>
          </a:xfrm>
          <a:prstGeom prst="line">
            <a:avLst/>
          </a:prstGeom>
          <a:ln w="28575">
            <a:solidFill>
              <a:schemeClr val="accent1"/>
            </a:solidFill>
            <a:prstDash val="dashDot"/>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rot="5400000">
            <a:off x="7787352" y="1591190"/>
            <a:ext cx="838200" cy="292388"/>
          </a:xfrm>
          <a:prstGeom prst="rect">
            <a:avLst/>
          </a:prstGeom>
          <a:noFill/>
        </p:spPr>
        <p:txBody>
          <a:bodyPr wrap="square" rtlCol="0">
            <a:spAutoFit/>
          </a:bodyPr>
          <a:lstStyle/>
          <a:p>
            <a:pPr algn="ctr"/>
            <a:r>
              <a:rPr lang="en-US" sz="1300" b="1" dirty="0" smtClean="0">
                <a:solidFill>
                  <a:srgbClr val="C00000"/>
                </a:solidFill>
              </a:rPr>
              <a:t>Batch</a:t>
            </a:r>
            <a:endParaRPr lang="en-US" sz="1300" b="1" dirty="0">
              <a:solidFill>
                <a:srgbClr val="C00000"/>
              </a:solidFill>
            </a:endParaRPr>
          </a:p>
        </p:txBody>
      </p:sp>
      <p:sp>
        <p:nvSpPr>
          <p:cNvPr id="127" name="TextBox 126"/>
          <p:cNvSpPr txBox="1"/>
          <p:nvPr/>
        </p:nvSpPr>
        <p:spPr>
          <a:xfrm rot="5400000">
            <a:off x="7575462" y="4311678"/>
            <a:ext cx="1219201" cy="292388"/>
          </a:xfrm>
          <a:prstGeom prst="rect">
            <a:avLst/>
          </a:prstGeom>
          <a:noFill/>
        </p:spPr>
        <p:txBody>
          <a:bodyPr wrap="square" rtlCol="0">
            <a:spAutoFit/>
          </a:bodyPr>
          <a:lstStyle/>
          <a:p>
            <a:pPr algn="ctr"/>
            <a:r>
              <a:rPr lang="en-US" sz="1300" b="1" dirty="0" smtClean="0">
                <a:solidFill>
                  <a:srgbClr val="008000"/>
                </a:solidFill>
              </a:rPr>
              <a:t>Progressive</a:t>
            </a:r>
            <a:endParaRPr lang="en-US" sz="1300" b="1" dirty="0">
              <a:solidFill>
                <a:srgbClr val="008000"/>
              </a:solidFill>
            </a:endParaRPr>
          </a:p>
        </p:txBody>
      </p:sp>
      <p:sp>
        <p:nvSpPr>
          <p:cNvPr id="128" name="TextBox 127"/>
          <p:cNvSpPr txBox="1"/>
          <p:nvPr/>
        </p:nvSpPr>
        <p:spPr>
          <a:xfrm rot="16200000">
            <a:off x="-209181" y="3073742"/>
            <a:ext cx="1517304" cy="292388"/>
          </a:xfrm>
          <a:prstGeom prst="rect">
            <a:avLst/>
          </a:prstGeom>
          <a:noFill/>
          <a:ln>
            <a:noFill/>
          </a:ln>
        </p:spPr>
        <p:txBody>
          <a:bodyPr wrap="square" rtlCol="0">
            <a:spAutoFit/>
          </a:bodyPr>
          <a:lstStyle/>
          <a:p>
            <a:pPr algn="ctr"/>
            <a:r>
              <a:rPr lang="en-US" sz="1300" b="1" dirty="0" smtClean="0">
                <a:solidFill>
                  <a:schemeClr val="tx1">
                    <a:lumMod val="75000"/>
                    <a:lumOff val="25000"/>
                  </a:schemeClr>
                </a:solidFill>
              </a:rPr>
              <a:t>Schema-based</a:t>
            </a:r>
            <a:endParaRPr lang="en-US" sz="1300" b="1" dirty="0">
              <a:solidFill>
                <a:schemeClr val="tx1">
                  <a:lumMod val="75000"/>
                  <a:lumOff val="25000"/>
                </a:schemeClr>
              </a:solidFill>
            </a:endParaRPr>
          </a:p>
        </p:txBody>
      </p:sp>
      <p:sp>
        <p:nvSpPr>
          <p:cNvPr id="130" name="TextBox 129"/>
          <p:cNvSpPr txBox="1"/>
          <p:nvPr/>
        </p:nvSpPr>
        <p:spPr>
          <a:xfrm rot="16200000">
            <a:off x="589353" y="3850455"/>
            <a:ext cx="685800" cy="292388"/>
          </a:xfrm>
          <a:prstGeom prst="rect">
            <a:avLst/>
          </a:prstGeom>
          <a:noFill/>
        </p:spPr>
        <p:txBody>
          <a:bodyPr wrap="square" rtlCol="0">
            <a:spAutoFit/>
          </a:bodyPr>
          <a:lstStyle/>
          <a:p>
            <a:r>
              <a:rPr lang="en-US" sz="1300" b="1" dirty="0" smtClean="0">
                <a:solidFill>
                  <a:srgbClr val="0070C0"/>
                </a:solidFill>
              </a:rPr>
              <a:t>Naïve</a:t>
            </a:r>
            <a:endParaRPr lang="en-US" sz="1300" b="1" dirty="0">
              <a:solidFill>
                <a:srgbClr val="0070C0"/>
              </a:solidFill>
            </a:endParaRPr>
          </a:p>
        </p:txBody>
      </p:sp>
      <p:sp>
        <p:nvSpPr>
          <p:cNvPr id="132" name="TextBox 131"/>
          <p:cNvSpPr txBox="1"/>
          <p:nvPr/>
        </p:nvSpPr>
        <p:spPr>
          <a:xfrm rot="16200000">
            <a:off x="349468" y="5270637"/>
            <a:ext cx="1172291" cy="292388"/>
          </a:xfrm>
          <a:prstGeom prst="rect">
            <a:avLst/>
          </a:prstGeom>
          <a:noFill/>
        </p:spPr>
        <p:txBody>
          <a:bodyPr wrap="square" rtlCol="0">
            <a:spAutoFit/>
          </a:bodyPr>
          <a:lstStyle/>
          <a:p>
            <a:pPr algn="ctr"/>
            <a:r>
              <a:rPr lang="en-US" sz="1300" b="1" dirty="0" smtClean="0">
                <a:solidFill>
                  <a:srgbClr val="0070C0"/>
                </a:solidFill>
              </a:rPr>
              <a:t>Advanced</a:t>
            </a:r>
          </a:p>
        </p:txBody>
      </p:sp>
      <p:cxnSp>
        <p:nvCxnSpPr>
          <p:cNvPr id="80" name="Straight Arrow Connector 79"/>
          <p:cNvCxnSpPr/>
          <p:nvPr/>
        </p:nvCxnSpPr>
        <p:spPr>
          <a:xfrm>
            <a:off x="1816348" y="4209199"/>
            <a:ext cx="0" cy="39862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1817792" y="5014994"/>
            <a:ext cx="1" cy="5326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TextBox 129"/>
          <p:cNvSpPr txBox="1"/>
          <p:nvPr/>
        </p:nvSpPr>
        <p:spPr>
          <a:xfrm rot="16200000">
            <a:off x="-288731" y="4774183"/>
            <a:ext cx="1676402" cy="292388"/>
          </a:xfrm>
          <a:prstGeom prst="rect">
            <a:avLst/>
          </a:prstGeom>
          <a:noFill/>
        </p:spPr>
        <p:txBody>
          <a:bodyPr wrap="square" rtlCol="0">
            <a:spAutoFit/>
          </a:bodyPr>
          <a:lstStyle/>
          <a:p>
            <a:pPr algn="ctr"/>
            <a:r>
              <a:rPr lang="en-US" sz="1300" b="1" dirty="0" smtClean="0">
                <a:solidFill>
                  <a:srgbClr val="0070C0"/>
                </a:solidFill>
              </a:rPr>
              <a:t>Schema-agnostic</a:t>
            </a:r>
            <a:endParaRPr lang="en-US" sz="1300" b="1" dirty="0">
              <a:solidFill>
                <a:srgbClr val="0070C0"/>
              </a:solidFill>
            </a:endParaRPr>
          </a:p>
        </p:txBody>
      </p:sp>
      <p:sp>
        <p:nvSpPr>
          <p:cNvPr id="5" name="Parentesi graffa aperta 4"/>
          <p:cNvSpPr/>
          <p:nvPr/>
        </p:nvSpPr>
        <p:spPr>
          <a:xfrm>
            <a:off x="705250" y="2742421"/>
            <a:ext cx="175282" cy="850169"/>
          </a:xfrm>
          <a:prstGeom prst="leftBrac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51" name="Parentesi graffa aperta 50"/>
          <p:cNvSpPr/>
          <p:nvPr/>
        </p:nvSpPr>
        <p:spPr>
          <a:xfrm>
            <a:off x="701355" y="3653160"/>
            <a:ext cx="190771" cy="2534434"/>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1" name="Parentesi graffa aperta 60"/>
          <p:cNvSpPr/>
          <p:nvPr/>
        </p:nvSpPr>
        <p:spPr>
          <a:xfrm>
            <a:off x="1041009" y="3653159"/>
            <a:ext cx="149349" cy="671298"/>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2" name="Parentesi graffa aperta 61"/>
          <p:cNvSpPr/>
          <p:nvPr/>
        </p:nvSpPr>
        <p:spPr>
          <a:xfrm>
            <a:off x="1041010" y="4479553"/>
            <a:ext cx="197655" cy="1708040"/>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4" name="Parentesi graffa aperta 63"/>
          <p:cNvSpPr/>
          <p:nvPr/>
        </p:nvSpPr>
        <p:spPr>
          <a:xfrm rot="10800000">
            <a:off x="7924800" y="1091445"/>
            <a:ext cx="112373" cy="1374310"/>
          </a:xfrm>
          <a:prstGeom prst="leftBrac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5" name="Parentesi graffa aperta 64"/>
          <p:cNvSpPr/>
          <p:nvPr/>
        </p:nvSpPr>
        <p:spPr>
          <a:xfrm rot="10800000">
            <a:off x="7924800" y="2689884"/>
            <a:ext cx="119415" cy="35052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solidFill>
                <a:srgbClr val="008000"/>
              </a:solidFill>
            </a:endParaRPr>
          </a:p>
        </p:txBody>
      </p:sp>
      <p:cxnSp>
        <p:nvCxnSpPr>
          <p:cNvPr id="93" name="Straight Connector 120"/>
          <p:cNvCxnSpPr/>
          <p:nvPr/>
        </p:nvCxnSpPr>
        <p:spPr>
          <a:xfrm flipV="1">
            <a:off x="990600" y="2537484"/>
            <a:ext cx="6858000" cy="16937"/>
          </a:xfrm>
          <a:prstGeom prst="line">
            <a:avLst/>
          </a:prstGeom>
          <a:ln w="19050"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120"/>
          <p:cNvCxnSpPr/>
          <p:nvPr/>
        </p:nvCxnSpPr>
        <p:spPr>
          <a:xfrm flipV="1">
            <a:off x="961952" y="2689884"/>
            <a:ext cx="6886648" cy="10107"/>
          </a:xfrm>
          <a:prstGeom prst="line">
            <a:avLst/>
          </a:prstGeom>
          <a:ln w="19050" cmpd="sng">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2376985" y="3065421"/>
            <a:ext cx="823415" cy="54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038600" y="3070884"/>
            <a:ext cx="685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106"/>
          <p:cNvCxnSpPr/>
          <p:nvPr/>
        </p:nvCxnSpPr>
        <p:spPr>
          <a:xfrm>
            <a:off x="6523423" y="1728348"/>
            <a:ext cx="761" cy="2379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Connector 70"/>
          <p:cNvCxnSpPr/>
          <p:nvPr/>
        </p:nvCxnSpPr>
        <p:spPr>
          <a:xfrm>
            <a:off x="4495800" y="2689884"/>
            <a:ext cx="43624"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cxnSp>
        <p:nvCxnSpPr>
          <p:cNvPr id="83" name="Straight Connector 70"/>
          <p:cNvCxnSpPr/>
          <p:nvPr/>
        </p:nvCxnSpPr>
        <p:spPr>
          <a:xfrm flipH="1">
            <a:off x="2895600" y="2689884"/>
            <a:ext cx="5881"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57" name="Parentesi graffa aperta 56"/>
          <p:cNvSpPr/>
          <p:nvPr/>
        </p:nvSpPr>
        <p:spPr>
          <a:xfrm rot="16200000" flipV="1">
            <a:off x="2019300" y="5471184"/>
            <a:ext cx="76199" cy="15240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2" name="Parentesi graffa aperta 71"/>
          <p:cNvSpPr/>
          <p:nvPr/>
        </p:nvSpPr>
        <p:spPr>
          <a:xfrm rot="16200000" flipV="1">
            <a:off x="3673338" y="5471184"/>
            <a:ext cx="62975" cy="15240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4" name="Parentesi graffa aperta 73"/>
          <p:cNvSpPr/>
          <p:nvPr/>
        </p:nvSpPr>
        <p:spPr>
          <a:xfrm rot="16200000" flipV="1">
            <a:off x="5071537" y="5729417"/>
            <a:ext cx="76200" cy="1007534"/>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5" name="Parentesi graffa aperta 74"/>
          <p:cNvSpPr/>
          <p:nvPr/>
        </p:nvSpPr>
        <p:spPr>
          <a:xfrm rot="16200000" flipV="1">
            <a:off x="6743700" y="5166384"/>
            <a:ext cx="76200" cy="21336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6" name="TextBox 57"/>
          <p:cNvSpPr txBox="1"/>
          <p:nvPr/>
        </p:nvSpPr>
        <p:spPr>
          <a:xfrm>
            <a:off x="1066800" y="6222514"/>
            <a:ext cx="1931042" cy="292388"/>
          </a:xfrm>
          <a:prstGeom prst="rect">
            <a:avLst/>
          </a:prstGeom>
          <a:noFill/>
        </p:spPr>
        <p:txBody>
          <a:bodyPr wrap="square" rtlCol="0">
            <a:spAutoFit/>
          </a:bodyPr>
          <a:lstStyle/>
          <a:p>
            <a:pPr algn="ctr"/>
            <a:r>
              <a:rPr lang="en-US" sz="1300" b="1" dirty="0" smtClean="0">
                <a:solidFill>
                  <a:srgbClr val="008000"/>
                </a:solidFill>
              </a:rPr>
              <a:t>Comparison-based</a:t>
            </a:r>
            <a:endParaRPr lang="en-US" sz="1300" b="1" dirty="0">
              <a:solidFill>
                <a:srgbClr val="008000"/>
              </a:solidFill>
            </a:endParaRPr>
          </a:p>
        </p:txBody>
      </p:sp>
      <p:sp>
        <p:nvSpPr>
          <p:cNvPr id="78" name="TextBox 58"/>
          <p:cNvSpPr txBox="1"/>
          <p:nvPr/>
        </p:nvSpPr>
        <p:spPr>
          <a:xfrm>
            <a:off x="3075383" y="6232956"/>
            <a:ext cx="1262458" cy="292388"/>
          </a:xfrm>
          <a:prstGeom prst="rect">
            <a:avLst/>
          </a:prstGeom>
          <a:noFill/>
        </p:spPr>
        <p:txBody>
          <a:bodyPr wrap="square" rtlCol="0">
            <a:spAutoFit/>
          </a:bodyPr>
          <a:lstStyle/>
          <a:p>
            <a:pPr algn="ctr"/>
            <a:r>
              <a:rPr lang="en-US" sz="1300" b="1" dirty="0" smtClean="0">
                <a:solidFill>
                  <a:srgbClr val="008000"/>
                </a:solidFill>
              </a:rPr>
              <a:t>Block-based</a:t>
            </a:r>
            <a:endParaRPr lang="en-US" sz="1300" b="1" dirty="0">
              <a:solidFill>
                <a:srgbClr val="008000"/>
              </a:solidFill>
            </a:endParaRPr>
          </a:p>
        </p:txBody>
      </p:sp>
      <p:sp>
        <p:nvSpPr>
          <p:cNvPr id="82" name="TextBox 59"/>
          <p:cNvSpPr txBox="1"/>
          <p:nvPr/>
        </p:nvSpPr>
        <p:spPr>
          <a:xfrm>
            <a:off x="4394199" y="6222514"/>
            <a:ext cx="1447800" cy="292388"/>
          </a:xfrm>
          <a:prstGeom prst="rect">
            <a:avLst/>
          </a:prstGeom>
          <a:noFill/>
        </p:spPr>
        <p:txBody>
          <a:bodyPr wrap="square" rtlCol="0">
            <a:spAutoFit/>
          </a:bodyPr>
          <a:lstStyle/>
          <a:p>
            <a:pPr algn="ctr"/>
            <a:r>
              <a:rPr lang="en-US" sz="1300" b="1" dirty="0" smtClean="0">
                <a:solidFill>
                  <a:srgbClr val="008000"/>
                </a:solidFill>
              </a:rPr>
              <a:t>Profile-based</a:t>
            </a:r>
            <a:endParaRPr lang="en-US" sz="1300" b="1" dirty="0">
              <a:solidFill>
                <a:srgbClr val="008000"/>
              </a:solidFill>
            </a:endParaRPr>
          </a:p>
        </p:txBody>
      </p:sp>
      <p:sp>
        <p:nvSpPr>
          <p:cNvPr id="86" name="TextBox 76"/>
          <p:cNvSpPr txBox="1"/>
          <p:nvPr/>
        </p:nvSpPr>
        <p:spPr>
          <a:xfrm>
            <a:off x="6282268" y="6195084"/>
            <a:ext cx="946285" cy="292388"/>
          </a:xfrm>
          <a:prstGeom prst="rect">
            <a:avLst/>
          </a:prstGeom>
          <a:noFill/>
        </p:spPr>
        <p:txBody>
          <a:bodyPr wrap="square" rtlCol="0">
            <a:spAutoFit/>
          </a:bodyPr>
          <a:lstStyle/>
          <a:p>
            <a:pPr algn="ctr"/>
            <a:r>
              <a:rPr lang="en-US" sz="1300" b="1" dirty="0" smtClean="0">
                <a:solidFill>
                  <a:srgbClr val="008000"/>
                </a:solidFill>
              </a:rPr>
              <a:t>Hybrid</a:t>
            </a:r>
            <a:endParaRPr lang="en-US" sz="1300" b="1" dirty="0">
              <a:solidFill>
                <a:srgbClr val="008000"/>
              </a:solidFill>
            </a:endParaRPr>
          </a:p>
        </p:txBody>
      </p:sp>
      <p:cxnSp>
        <p:nvCxnSpPr>
          <p:cNvPr id="70" name="Straight Arrow Connector 8"/>
          <p:cNvCxnSpPr>
            <a:stCxn id="14" idx="2"/>
            <a:endCxn id="40" idx="0"/>
          </p:cNvCxnSpPr>
          <p:nvPr/>
        </p:nvCxnSpPr>
        <p:spPr>
          <a:xfrm flipH="1">
            <a:off x="6248400" y="2412571"/>
            <a:ext cx="264378" cy="21823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106"/>
          <p:cNvCxnSpPr>
            <a:stCxn id="14" idx="2"/>
            <a:endCxn id="118" idx="0"/>
          </p:cNvCxnSpPr>
          <p:nvPr/>
        </p:nvCxnSpPr>
        <p:spPr>
          <a:xfrm>
            <a:off x="6512778" y="2412571"/>
            <a:ext cx="650022" cy="27919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itle 1"/>
          <p:cNvSpPr txBox="1">
            <a:spLocks/>
          </p:cNvSpPr>
          <p:nvPr/>
        </p:nvSpPr>
        <p:spPr>
          <a:xfrm>
            <a:off x="0" y="-8948"/>
            <a:ext cx="9144000" cy="7736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Taxonomy of Progressive Methods</a:t>
            </a:r>
            <a:endParaRPr lang="en-US" dirty="0"/>
          </a:p>
        </p:txBody>
      </p:sp>
      <p:sp>
        <p:nvSpPr>
          <p:cNvPr id="8" name="Rectangle 7"/>
          <p:cNvSpPr/>
          <p:nvPr/>
        </p:nvSpPr>
        <p:spPr>
          <a:xfrm>
            <a:off x="1151068" y="3625183"/>
            <a:ext cx="1358318" cy="7657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pt-BR" smtClean="0"/>
              <a:t>Papadakis &amp; Palpanas, WWW 2018, April 2018</a:t>
            </a:r>
            <a:endParaRPr lang="el-GR" dirty="0"/>
          </a:p>
        </p:txBody>
      </p:sp>
      <p:sp>
        <p:nvSpPr>
          <p:cNvPr id="13" name="Slide Number Placeholder 12"/>
          <p:cNvSpPr>
            <a:spLocks noGrp="1"/>
          </p:cNvSpPr>
          <p:nvPr>
            <p:ph type="sldNum" sz="quarter" idx="12"/>
          </p:nvPr>
        </p:nvSpPr>
        <p:spPr/>
        <p:txBody>
          <a:bodyPr/>
          <a:lstStyle/>
          <a:p>
            <a:fld id="{7E46E34C-DF4F-43C8-9B01-5546C481D7C1}" type="slidenum">
              <a:rPr lang="el-GR" smtClean="0"/>
              <a:t>244</a:t>
            </a:fld>
            <a:endParaRPr lang="el-GR"/>
          </a:p>
        </p:txBody>
      </p:sp>
    </p:spTree>
    <p:extLst>
      <p:ext uri="{BB962C8B-B14F-4D97-AF65-F5344CB8AC3E}">
        <p14:creationId xmlns:p14="http://schemas.microsoft.com/office/powerpoint/2010/main" val="4126054161"/>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871"/>
            <a:ext cx="9144000" cy="852849"/>
          </a:xfrm>
        </p:spPr>
        <p:txBody>
          <a:bodyPr>
            <a:normAutofit/>
          </a:bodyPr>
          <a:lstStyle/>
          <a:p>
            <a:r>
              <a:rPr lang="en-US" dirty="0" smtClean="0"/>
              <a:t>Schema-agnostic PSN </a:t>
            </a:r>
            <a:r>
              <a:rPr lang="it-IT" sz="2700" dirty="0"/>
              <a:t>[Simonini et. al., ICDE 2018]</a:t>
            </a:r>
            <a:endParaRPr lang="en-US" sz="2700" dirty="0"/>
          </a:p>
        </p:txBody>
      </p:sp>
      <p:sp>
        <p:nvSpPr>
          <p:cNvPr id="3" name="Content Placeholder 2"/>
          <p:cNvSpPr>
            <a:spLocks noGrp="1"/>
          </p:cNvSpPr>
          <p:nvPr>
            <p:ph idx="1"/>
          </p:nvPr>
        </p:nvSpPr>
        <p:spPr>
          <a:xfrm>
            <a:off x="457200" y="1484784"/>
            <a:ext cx="8686800" cy="5035475"/>
          </a:xfrm>
        </p:spPr>
        <p:txBody>
          <a:bodyPr>
            <a:normAutofit/>
          </a:bodyPr>
          <a:lstStyle/>
          <a:p>
            <a:r>
              <a:rPr lang="en-US" sz="2400" dirty="0" smtClean="0"/>
              <a:t>Use all attribute values as blocking keys – regardless of attribute values</a:t>
            </a:r>
          </a:p>
          <a:p>
            <a:endParaRPr lang="en-US" sz="2400" dirty="0" smtClean="0"/>
          </a:p>
          <a:p>
            <a:r>
              <a:rPr lang="en-US" sz="2400" dirty="0" smtClean="0"/>
              <a:t>Sort them alphabetically</a:t>
            </a:r>
          </a:p>
          <a:p>
            <a:endParaRPr lang="en-US" sz="2400" dirty="0" smtClean="0"/>
          </a:p>
          <a:p>
            <a:r>
              <a:rPr lang="en-US" sz="2400" dirty="0" smtClean="0"/>
              <a:t>Sort the entities accordingly → </a:t>
            </a:r>
            <a:r>
              <a:rPr lang="en-US" sz="2400" dirty="0" smtClean="0">
                <a:solidFill>
                  <a:srgbClr val="C00000"/>
                </a:solidFill>
              </a:rPr>
              <a:t>Neighbor List</a:t>
            </a:r>
          </a:p>
          <a:p>
            <a:pPr lvl="1"/>
            <a:r>
              <a:rPr lang="en-US" sz="2000" dirty="0" smtClean="0"/>
              <a:t>The same entity might be placed in consecutive places</a:t>
            </a:r>
          </a:p>
          <a:p>
            <a:endParaRPr lang="en-US" sz="2400" dirty="0" smtClean="0"/>
          </a:p>
          <a:p>
            <a:r>
              <a:rPr lang="en-US" sz="2400" dirty="0" smtClean="0"/>
              <a:t>Slide the incremental window over the Neighbor List</a:t>
            </a:r>
          </a:p>
          <a:p>
            <a:endParaRPr lang="en-US" sz="2400" dirty="0" smtClean="0"/>
          </a:p>
          <a:p>
            <a:r>
              <a:rPr lang="en-US" sz="2400" dirty="0" smtClean="0"/>
              <a:t>Execute the </a:t>
            </a:r>
            <a:r>
              <a:rPr lang="en-US" sz="2400" dirty="0" smtClean="0">
                <a:solidFill>
                  <a:srgbClr val="C00000"/>
                </a:solidFill>
              </a:rPr>
              <a:t>valid</a:t>
            </a:r>
            <a:r>
              <a:rPr lang="en-US" sz="2400" dirty="0" smtClean="0"/>
              <a:t> comparisons</a:t>
            </a:r>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245</a:t>
            </a:fld>
            <a:endParaRPr lang="el-GR"/>
          </a:p>
        </p:txBody>
      </p:sp>
    </p:spTree>
    <p:extLst>
      <p:ext uri="{BB962C8B-B14F-4D97-AF65-F5344CB8AC3E}">
        <p14:creationId xmlns:p14="http://schemas.microsoft.com/office/powerpoint/2010/main" val="384138197"/>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Example of Schema-agnostic PSN</a:t>
            </a:r>
            <a:endParaRPr lang="el-GR" dirty="0"/>
          </a:p>
        </p:txBody>
      </p:sp>
      <p:pic>
        <p:nvPicPr>
          <p:cNvPr id="5" name="Θέση περιεχομένου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741" r="70125" b="13191"/>
          <a:stretch/>
        </p:blipFill>
        <p:spPr>
          <a:xfrm>
            <a:off x="251520" y="1757204"/>
            <a:ext cx="3960440" cy="2319869"/>
          </a:xfrm>
        </p:spPr>
      </p:pic>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6" name="CasellaDiTesto 8"/>
          <p:cNvSpPr txBox="1"/>
          <p:nvPr/>
        </p:nvSpPr>
        <p:spPr>
          <a:xfrm>
            <a:off x="1677783" y="1403484"/>
            <a:ext cx="1094017" cy="369332"/>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Data Lake</a:t>
            </a:r>
            <a:endParaRPr lang="en-US" dirty="0"/>
          </a:p>
        </p:txBody>
      </p:sp>
      <p:pic>
        <p:nvPicPr>
          <p:cNvPr id="7" name="Εικόνα 6"/>
          <p:cNvPicPr>
            <a:picLocks noChangeAspect="1"/>
          </p:cNvPicPr>
          <p:nvPr/>
        </p:nvPicPr>
        <p:blipFill rotWithShape="1">
          <a:blip r:embed="rId2" cstate="print">
            <a:extLst>
              <a:ext uri="{28A0092B-C50C-407E-A947-70E740481C1C}">
                <a14:useLocalDpi xmlns:a14="http://schemas.microsoft.com/office/drawing/2010/main" val="0"/>
              </a:ext>
            </a:extLst>
          </a:blip>
          <a:srcRect l="72837" b="75851"/>
          <a:stretch/>
        </p:blipFill>
        <p:spPr>
          <a:xfrm>
            <a:off x="107504" y="4509120"/>
            <a:ext cx="3615620" cy="685454"/>
          </a:xfrm>
          <a:prstGeom prst="rect">
            <a:avLst/>
          </a:prstGeom>
        </p:spPr>
      </p:pic>
      <p:sp>
        <p:nvSpPr>
          <p:cNvPr id="8" name="CasellaDiTesto 8"/>
          <p:cNvSpPr txBox="1"/>
          <p:nvPr/>
        </p:nvSpPr>
        <p:spPr>
          <a:xfrm>
            <a:off x="1197607" y="4161747"/>
            <a:ext cx="1444883" cy="369332"/>
          </a:xfrm>
          <a:prstGeom prst="rect">
            <a:avLst/>
          </a:prstGeom>
          <a:solidFill>
            <a:schemeClr val="accent6">
              <a:lumMod val="40000"/>
              <a:lumOff val="60000"/>
            </a:schemeClr>
          </a:solidFill>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Blocking Keys</a:t>
            </a:r>
            <a:endParaRPr lang="en-US" dirty="0"/>
          </a:p>
        </p:txBody>
      </p:sp>
      <p:pic>
        <p:nvPicPr>
          <p:cNvPr id="9" name="Εικόνα 8"/>
          <p:cNvPicPr>
            <a:picLocks noChangeAspect="1"/>
          </p:cNvPicPr>
          <p:nvPr/>
        </p:nvPicPr>
        <p:blipFill rotWithShape="1">
          <a:blip r:embed="rId2" cstate="print">
            <a:extLst>
              <a:ext uri="{28A0092B-C50C-407E-A947-70E740481C1C}">
                <a14:useLocalDpi xmlns:a14="http://schemas.microsoft.com/office/drawing/2010/main" val="0"/>
              </a:ext>
            </a:extLst>
          </a:blip>
          <a:srcRect l="73625" t="57386" b="16764"/>
          <a:stretch/>
        </p:blipFill>
        <p:spPr>
          <a:xfrm>
            <a:off x="323528" y="5984450"/>
            <a:ext cx="3277089" cy="684909"/>
          </a:xfrm>
          <a:prstGeom prst="rect">
            <a:avLst/>
          </a:prstGeom>
        </p:spPr>
      </p:pic>
      <p:sp>
        <p:nvSpPr>
          <p:cNvPr id="10" name="CasellaDiTesto 8"/>
          <p:cNvSpPr txBox="1"/>
          <p:nvPr/>
        </p:nvSpPr>
        <p:spPr>
          <a:xfrm>
            <a:off x="1218061" y="5571204"/>
            <a:ext cx="1424429" cy="369332"/>
          </a:xfrm>
          <a:prstGeom prst="rect">
            <a:avLst/>
          </a:prstGeom>
          <a:solidFill>
            <a:schemeClr val="accent3">
              <a:lumMod val="40000"/>
              <a:lumOff val="60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Neighbor List</a:t>
            </a:r>
            <a:endParaRPr lang="en-US" dirty="0"/>
          </a:p>
        </p:txBody>
      </p:sp>
      <p:sp>
        <p:nvSpPr>
          <p:cNvPr id="12" name="CasellaDiTesto 8"/>
          <p:cNvSpPr txBox="1"/>
          <p:nvPr/>
        </p:nvSpPr>
        <p:spPr>
          <a:xfrm>
            <a:off x="5724128" y="1475492"/>
            <a:ext cx="1642501" cy="369332"/>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Sliding Window</a:t>
            </a:r>
            <a:endParaRPr lang="en-US" dirty="0"/>
          </a:p>
        </p:txBody>
      </p:sp>
      <p:pic>
        <p:nvPicPr>
          <p:cNvPr id="13" name="Εικόνα 12"/>
          <p:cNvPicPr>
            <a:picLocks noChangeAspect="1"/>
          </p:cNvPicPr>
          <p:nvPr/>
        </p:nvPicPr>
        <p:blipFill>
          <a:blip r:embed="rId3"/>
          <a:stretch>
            <a:fillRect/>
          </a:stretch>
        </p:blipFill>
        <p:spPr>
          <a:xfrm>
            <a:off x="4572000" y="1980279"/>
            <a:ext cx="4464496" cy="4115196"/>
          </a:xfrm>
          <a:prstGeom prst="rect">
            <a:avLst/>
          </a:prstGeom>
        </p:spPr>
      </p:pic>
      <p:sp>
        <p:nvSpPr>
          <p:cNvPr id="3" name="Slide Number Placeholder 2"/>
          <p:cNvSpPr>
            <a:spLocks noGrp="1"/>
          </p:cNvSpPr>
          <p:nvPr>
            <p:ph type="sldNum" sz="quarter" idx="12"/>
          </p:nvPr>
        </p:nvSpPr>
        <p:spPr/>
        <p:txBody>
          <a:bodyPr/>
          <a:lstStyle/>
          <a:p>
            <a:fld id="{7E46E34C-DF4F-43C8-9B01-5546C481D7C1}" type="slidenum">
              <a:rPr lang="el-GR" smtClean="0"/>
              <a:t>246</a:t>
            </a:fld>
            <a:endParaRPr lang="el-GR"/>
          </a:p>
        </p:txBody>
      </p:sp>
    </p:spTree>
    <p:extLst>
      <p:ext uri="{BB962C8B-B14F-4D97-AF65-F5344CB8AC3E}">
        <p14:creationId xmlns:p14="http://schemas.microsoft.com/office/powerpoint/2010/main" val="182334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4996" y="1267888"/>
            <a:ext cx="1585325" cy="692497"/>
          </a:xfrm>
          <a:prstGeom prst="rect">
            <a:avLst/>
          </a:prstGeom>
          <a:noFill/>
        </p:spPr>
        <p:txBody>
          <a:bodyPr wrap="square" rtlCol="0">
            <a:spAutoFit/>
          </a:bodyPr>
          <a:lstStyle/>
          <a:p>
            <a:pPr algn="ctr"/>
            <a:r>
              <a:rPr lang="en-US" sz="1300" dirty="0" smtClean="0"/>
              <a:t>Sorted </a:t>
            </a:r>
          </a:p>
          <a:p>
            <a:pPr algn="ctr"/>
            <a:r>
              <a:rPr lang="en-US" sz="1300" dirty="0" smtClean="0"/>
              <a:t>Neighborhood</a:t>
            </a:r>
          </a:p>
          <a:p>
            <a:pPr algn="ctr"/>
            <a:r>
              <a:rPr lang="en-US" sz="1300" dirty="0" smtClean="0"/>
              <a:t>(</a:t>
            </a:r>
            <a:r>
              <a:rPr lang="en-US" sz="1300" b="1" dirty="0" smtClean="0"/>
              <a:t>SN</a:t>
            </a:r>
            <a:r>
              <a:rPr lang="en-US" sz="1300" dirty="0" smtClean="0"/>
              <a:t>)</a:t>
            </a:r>
            <a:endParaRPr lang="en-US" sz="1300" dirty="0"/>
          </a:p>
        </p:txBody>
      </p:sp>
      <p:sp>
        <p:nvSpPr>
          <p:cNvPr id="3" name="TextBox 2"/>
          <p:cNvSpPr txBox="1"/>
          <p:nvPr/>
        </p:nvSpPr>
        <p:spPr>
          <a:xfrm>
            <a:off x="5867400" y="1013484"/>
            <a:ext cx="1524001" cy="292388"/>
          </a:xfrm>
          <a:prstGeom prst="rect">
            <a:avLst/>
          </a:prstGeom>
          <a:noFill/>
        </p:spPr>
        <p:txBody>
          <a:bodyPr wrap="square" rtlCol="0">
            <a:spAutoFit/>
          </a:bodyPr>
          <a:lstStyle/>
          <a:p>
            <a:pPr algn="ctr"/>
            <a:r>
              <a:rPr lang="en-US" sz="1300" dirty="0" smtClean="0"/>
              <a:t>Standard Blocking</a:t>
            </a:r>
            <a:endParaRPr lang="en-US" sz="1300" dirty="0"/>
          </a:p>
        </p:txBody>
      </p:sp>
      <p:sp>
        <p:nvSpPr>
          <p:cNvPr id="4" name="TextBox 3"/>
          <p:cNvSpPr txBox="1"/>
          <p:nvPr/>
        </p:nvSpPr>
        <p:spPr>
          <a:xfrm>
            <a:off x="3651643" y="1243199"/>
            <a:ext cx="1323062" cy="692497"/>
          </a:xfrm>
          <a:prstGeom prst="rect">
            <a:avLst/>
          </a:prstGeom>
          <a:noFill/>
        </p:spPr>
        <p:txBody>
          <a:bodyPr wrap="square" rtlCol="0">
            <a:spAutoFit/>
          </a:bodyPr>
          <a:lstStyle/>
          <a:p>
            <a:pPr algn="ctr"/>
            <a:r>
              <a:rPr lang="en-US" sz="1300" dirty="0" smtClean="0"/>
              <a:t>Suffix Arrays Blocking </a:t>
            </a:r>
          </a:p>
          <a:p>
            <a:pPr algn="ctr"/>
            <a:r>
              <a:rPr lang="en-US" sz="1300" dirty="0" smtClean="0"/>
              <a:t>(</a:t>
            </a:r>
            <a:r>
              <a:rPr lang="en-US" sz="1300" b="1" dirty="0" smtClean="0"/>
              <a:t>SAB</a:t>
            </a:r>
            <a:r>
              <a:rPr lang="en-US" sz="1300" dirty="0" smtClean="0"/>
              <a:t>)</a:t>
            </a:r>
            <a:endParaRPr lang="en-US" sz="1300" dirty="0"/>
          </a:p>
        </p:txBody>
      </p:sp>
      <p:cxnSp>
        <p:nvCxnSpPr>
          <p:cNvPr id="6" name="Straight Arrow Connector 5"/>
          <p:cNvCxnSpPr/>
          <p:nvPr/>
        </p:nvCxnSpPr>
        <p:spPr>
          <a:xfrm>
            <a:off x="1803896" y="1960385"/>
            <a:ext cx="0" cy="91039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1927884"/>
            <a:ext cx="0" cy="1752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91911" y="2811171"/>
            <a:ext cx="1517475" cy="492443"/>
          </a:xfrm>
          <a:prstGeom prst="rect">
            <a:avLst/>
          </a:prstGeom>
          <a:noFill/>
        </p:spPr>
        <p:txBody>
          <a:bodyPr wrap="square" rtlCol="0">
            <a:spAutoFit/>
          </a:bodyPr>
          <a:lstStyle/>
          <a:p>
            <a:pPr algn="ctr"/>
            <a:r>
              <a:rPr lang="en-US" sz="1300" dirty="0" smtClean="0"/>
              <a:t>Progressive SN </a:t>
            </a:r>
          </a:p>
          <a:p>
            <a:pPr algn="ctr"/>
            <a:r>
              <a:rPr lang="en-US" sz="1300" dirty="0" smtClean="0"/>
              <a:t>(</a:t>
            </a:r>
            <a:r>
              <a:rPr lang="en-US" sz="1300" b="1" dirty="0" smtClean="0"/>
              <a:t>PSN</a:t>
            </a:r>
            <a:r>
              <a:rPr lang="en-US" sz="1300" dirty="0" smtClean="0"/>
              <a:t>)</a:t>
            </a:r>
            <a:endParaRPr lang="en-US" sz="1300" dirty="0"/>
          </a:p>
        </p:txBody>
      </p:sp>
      <p:cxnSp>
        <p:nvCxnSpPr>
          <p:cNvPr id="11" name="Straight Arrow Connector 10"/>
          <p:cNvCxnSpPr/>
          <p:nvPr/>
        </p:nvCxnSpPr>
        <p:spPr>
          <a:xfrm flipH="1">
            <a:off x="1803629" y="3368111"/>
            <a:ext cx="3627" cy="4474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58012" y="3767270"/>
            <a:ext cx="1524000" cy="492443"/>
          </a:xfrm>
          <a:prstGeom prst="rect">
            <a:avLst/>
          </a:prstGeom>
          <a:noFill/>
        </p:spPr>
        <p:txBody>
          <a:bodyPr wrap="square" rtlCol="0">
            <a:spAutoFit/>
          </a:bodyPr>
          <a:lstStyle/>
          <a:p>
            <a:pPr algn="ctr"/>
            <a:r>
              <a:rPr lang="en-US" sz="1300" dirty="0" smtClean="0"/>
              <a:t>Schema-Agnostic PSN (</a:t>
            </a:r>
            <a:r>
              <a:rPr lang="en-US" sz="1300" b="1" dirty="0" smtClean="0"/>
              <a:t>SA-PSN</a:t>
            </a:r>
            <a:r>
              <a:rPr lang="en-US" sz="1300" dirty="0" smtClean="0"/>
              <a:t>)</a:t>
            </a:r>
            <a:endParaRPr lang="en-US" sz="1300" dirty="0"/>
          </a:p>
        </p:txBody>
      </p:sp>
      <p:sp>
        <p:nvSpPr>
          <p:cNvPr id="14" name="TextBox 13"/>
          <p:cNvSpPr txBox="1"/>
          <p:nvPr/>
        </p:nvSpPr>
        <p:spPr>
          <a:xfrm>
            <a:off x="5632920" y="1920128"/>
            <a:ext cx="1759716" cy="492443"/>
          </a:xfrm>
          <a:prstGeom prst="rect">
            <a:avLst/>
          </a:prstGeom>
          <a:noFill/>
        </p:spPr>
        <p:txBody>
          <a:bodyPr wrap="square" rtlCol="0">
            <a:spAutoFit/>
          </a:bodyPr>
          <a:lstStyle/>
          <a:p>
            <a:pPr algn="ctr"/>
            <a:r>
              <a:rPr lang="en-US" sz="1300" dirty="0" smtClean="0"/>
              <a:t>Meta-blocking</a:t>
            </a:r>
          </a:p>
          <a:p>
            <a:pPr algn="ctr"/>
            <a:r>
              <a:rPr lang="en-US" sz="1300" dirty="0" smtClean="0"/>
              <a:t>(Blocking Graph)</a:t>
            </a:r>
            <a:endParaRPr lang="en-US" sz="1300" dirty="0"/>
          </a:p>
        </p:txBody>
      </p:sp>
      <p:sp>
        <p:nvSpPr>
          <p:cNvPr id="21" name="TextBox 20"/>
          <p:cNvSpPr txBox="1"/>
          <p:nvPr/>
        </p:nvSpPr>
        <p:spPr>
          <a:xfrm>
            <a:off x="4679392" y="2705035"/>
            <a:ext cx="1188008" cy="892552"/>
          </a:xfrm>
          <a:prstGeom prst="rect">
            <a:avLst/>
          </a:prstGeom>
          <a:noFill/>
        </p:spPr>
        <p:txBody>
          <a:bodyPr wrap="square" rtlCol="0">
            <a:spAutoFit/>
          </a:bodyPr>
          <a:lstStyle/>
          <a:p>
            <a:r>
              <a:rPr lang="en-US" sz="1300" dirty="0" smtClean="0"/>
              <a:t>Ordered </a:t>
            </a:r>
          </a:p>
          <a:p>
            <a:r>
              <a:rPr lang="en-US" sz="1300" dirty="0" smtClean="0"/>
              <a:t>List of </a:t>
            </a:r>
            <a:br>
              <a:rPr lang="en-US" sz="1300" dirty="0" smtClean="0"/>
            </a:br>
            <a:r>
              <a:rPr lang="en-US" sz="1300" dirty="0" smtClean="0"/>
              <a:t>Records</a:t>
            </a:r>
          </a:p>
          <a:p>
            <a:r>
              <a:rPr lang="en-US" sz="1300" dirty="0" smtClean="0"/>
              <a:t>(</a:t>
            </a:r>
            <a:r>
              <a:rPr lang="en-US" sz="1300" b="1" dirty="0" smtClean="0"/>
              <a:t>OLR</a:t>
            </a:r>
            <a:r>
              <a:rPr lang="en-US" sz="1300" dirty="0" smtClean="0"/>
              <a:t>)</a:t>
            </a:r>
            <a:endParaRPr lang="en-US" sz="1300" dirty="0"/>
          </a:p>
        </p:txBody>
      </p:sp>
      <p:sp>
        <p:nvSpPr>
          <p:cNvPr id="27" name="TextBox 26"/>
          <p:cNvSpPr txBox="1"/>
          <p:nvPr/>
        </p:nvSpPr>
        <p:spPr>
          <a:xfrm>
            <a:off x="3208864" y="2689884"/>
            <a:ext cx="1403617" cy="892552"/>
          </a:xfrm>
          <a:prstGeom prst="rect">
            <a:avLst/>
          </a:prstGeom>
          <a:noFill/>
        </p:spPr>
        <p:txBody>
          <a:bodyPr wrap="square" rtlCol="0">
            <a:spAutoFit/>
          </a:bodyPr>
          <a:lstStyle/>
          <a:p>
            <a:r>
              <a:rPr lang="en-US" sz="1300" dirty="0" smtClean="0"/>
              <a:t>Hierarchy </a:t>
            </a:r>
          </a:p>
          <a:p>
            <a:r>
              <a:rPr lang="en-US" sz="1300" dirty="0" smtClean="0"/>
              <a:t>of Record </a:t>
            </a:r>
          </a:p>
          <a:p>
            <a:r>
              <a:rPr lang="en-US" sz="1300" dirty="0" smtClean="0"/>
              <a:t>Partitions</a:t>
            </a:r>
            <a:br>
              <a:rPr lang="en-US" sz="1300" dirty="0" smtClean="0"/>
            </a:br>
            <a:r>
              <a:rPr lang="en-US" sz="1300" dirty="0" smtClean="0"/>
              <a:t>(</a:t>
            </a:r>
            <a:r>
              <a:rPr lang="en-US" sz="1300" b="1" dirty="0" smtClean="0"/>
              <a:t>HRP</a:t>
            </a:r>
            <a:r>
              <a:rPr lang="en-US" sz="1300" dirty="0" smtClean="0"/>
              <a:t>)</a:t>
            </a:r>
            <a:endParaRPr lang="en-US" sz="1300" dirty="0"/>
          </a:p>
        </p:txBody>
      </p:sp>
      <p:sp>
        <p:nvSpPr>
          <p:cNvPr id="28" name="TextBox 27"/>
          <p:cNvSpPr txBox="1"/>
          <p:nvPr/>
        </p:nvSpPr>
        <p:spPr>
          <a:xfrm>
            <a:off x="1041010" y="4594884"/>
            <a:ext cx="1559298" cy="492443"/>
          </a:xfrm>
          <a:prstGeom prst="rect">
            <a:avLst/>
          </a:prstGeom>
          <a:noFill/>
        </p:spPr>
        <p:txBody>
          <a:bodyPr wrap="square" rtlCol="0">
            <a:spAutoFit/>
          </a:bodyPr>
          <a:lstStyle/>
          <a:p>
            <a:pPr algn="ctr"/>
            <a:r>
              <a:rPr lang="en-US" sz="1300" dirty="0" smtClean="0"/>
              <a:t>Local SA-PSN </a:t>
            </a:r>
          </a:p>
          <a:p>
            <a:pPr algn="ctr"/>
            <a:r>
              <a:rPr lang="en-US" sz="1300" dirty="0" smtClean="0"/>
              <a:t>(</a:t>
            </a:r>
            <a:r>
              <a:rPr lang="en-US" sz="1300" b="1" dirty="0" smtClean="0"/>
              <a:t>LS-PSN</a:t>
            </a:r>
            <a:r>
              <a:rPr lang="en-US" sz="1300" dirty="0" smtClean="0"/>
              <a:t>)</a:t>
            </a:r>
            <a:endParaRPr lang="en-US" sz="1300" dirty="0"/>
          </a:p>
        </p:txBody>
      </p:sp>
      <p:sp>
        <p:nvSpPr>
          <p:cNvPr id="29" name="TextBox 28"/>
          <p:cNvSpPr txBox="1"/>
          <p:nvPr/>
        </p:nvSpPr>
        <p:spPr>
          <a:xfrm>
            <a:off x="978704" y="5523569"/>
            <a:ext cx="1675288" cy="492443"/>
          </a:xfrm>
          <a:prstGeom prst="rect">
            <a:avLst/>
          </a:prstGeom>
          <a:noFill/>
        </p:spPr>
        <p:txBody>
          <a:bodyPr wrap="square" rtlCol="0">
            <a:spAutoFit/>
          </a:bodyPr>
          <a:lstStyle/>
          <a:p>
            <a:pPr algn="ctr"/>
            <a:r>
              <a:rPr lang="en-US" sz="1300" dirty="0" smtClean="0"/>
              <a:t>Global SA-PSN </a:t>
            </a:r>
          </a:p>
          <a:p>
            <a:pPr algn="ctr"/>
            <a:r>
              <a:rPr lang="en-US" sz="1300" dirty="0" smtClean="0"/>
              <a:t>(</a:t>
            </a:r>
            <a:r>
              <a:rPr lang="en-US" sz="1300" b="1" dirty="0" smtClean="0"/>
              <a:t>GS-PSN</a:t>
            </a:r>
            <a:r>
              <a:rPr lang="en-US" sz="1300" dirty="0" smtClean="0"/>
              <a:t>)</a:t>
            </a:r>
            <a:endParaRPr lang="en-US" sz="1300" dirty="0"/>
          </a:p>
        </p:txBody>
      </p:sp>
      <p:sp>
        <p:nvSpPr>
          <p:cNvPr id="40" name="TextBox 39"/>
          <p:cNvSpPr txBox="1"/>
          <p:nvPr/>
        </p:nvSpPr>
        <p:spPr>
          <a:xfrm>
            <a:off x="5715000" y="4594884"/>
            <a:ext cx="1066800" cy="892552"/>
          </a:xfrm>
          <a:prstGeom prst="rect">
            <a:avLst/>
          </a:prstGeom>
          <a:noFill/>
        </p:spPr>
        <p:txBody>
          <a:bodyPr wrap="square" rtlCol="0">
            <a:spAutoFit/>
          </a:bodyPr>
          <a:lstStyle/>
          <a:p>
            <a:r>
              <a:rPr lang="en-US" sz="1300" dirty="0" smtClean="0"/>
              <a:t>Progressive </a:t>
            </a:r>
            <a:br>
              <a:rPr lang="en-US" sz="1300" dirty="0" smtClean="0"/>
            </a:br>
            <a:r>
              <a:rPr lang="en-US" sz="1300" dirty="0" smtClean="0"/>
              <a:t>Block </a:t>
            </a:r>
          </a:p>
          <a:p>
            <a:r>
              <a:rPr lang="en-US" sz="1300" dirty="0" smtClean="0"/>
              <a:t>Scheduling </a:t>
            </a:r>
            <a:br>
              <a:rPr lang="en-US" sz="1300" dirty="0" smtClean="0"/>
            </a:br>
            <a:r>
              <a:rPr lang="en-US" sz="1300" dirty="0" smtClean="0"/>
              <a:t>(</a:t>
            </a:r>
            <a:r>
              <a:rPr lang="en-US" sz="1300" b="1" dirty="0" smtClean="0"/>
              <a:t>PBS</a:t>
            </a:r>
            <a:r>
              <a:rPr lang="en-US" sz="1300" dirty="0" smtClean="0"/>
              <a:t>)</a:t>
            </a:r>
          </a:p>
        </p:txBody>
      </p:sp>
      <p:sp>
        <p:nvSpPr>
          <p:cNvPr id="44" name="TextBox 43"/>
          <p:cNvSpPr txBox="1"/>
          <p:nvPr/>
        </p:nvSpPr>
        <p:spPr>
          <a:xfrm>
            <a:off x="2904064" y="3680484"/>
            <a:ext cx="1726557" cy="692497"/>
          </a:xfrm>
          <a:prstGeom prst="rect">
            <a:avLst/>
          </a:prstGeom>
          <a:noFill/>
        </p:spPr>
        <p:txBody>
          <a:bodyPr wrap="square" rtlCol="0">
            <a:spAutoFit/>
          </a:bodyPr>
          <a:lstStyle/>
          <a:p>
            <a:pPr algn="ctr"/>
            <a:r>
              <a:rPr lang="en-US" sz="1300" dirty="0" smtClean="0"/>
              <a:t>Progressive Suffix </a:t>
            </a:r>
          </a:p>
          <a:p>
            <a:pPr algn="ctr"/>
            <a:r>
              <a:rPr lang="en-US" sz="1300" dirty="0" smtClean="0"/>
              <a:t>Arrays Blocking</a:t>
            </a:r>
          </a:p>
          <a:p>
            <a:pPr algn="ctr"/>
            <a:r>
              <a:rPr lang="en-US" sz="1300" dirty="0" smtClean="0"/>
              <a:t>(</a:t>
            </a:r>
            <a:r>
              <a:rPr lang="en-US" sz="1300" b="1" dirty="0" smtClean="0"/>
              <a:t>SA-PSAB</a:t>
            </a:r>
            <a:r>
              <a:rPr lang="en-US" sz="1300" dirty="0" smtClean="0"/>
              <a:t>)</a:t>
            </a:r>
            <a:endParaRPr lang="en-US" sz="1300" dirty="0"/>
          </a:p>
        </p:txBody>
      </p:sp>
      <p:cxnSp>
        <p:nvCxnSpPr>
          <p:cNvPr id="71" name="Straight Connector 70"/>
          <p:cNvCxnSpPr/>
          <p:nvPr/>
        </p:nvCxnSpPr>
        <p:spPr>
          <a:xfrm>
            <a:off x="5638800" y="2689884"/>
            <a:ext cx="21212"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5508104" y="1471106"/>
            <a:ext cx="2035698" cy="292388"/>
          </a:xfrm>
          <a:prstGeom prst="rect">
            <a:avLst/>
          </a:prstGeom>
          <a:noFill/>
        </p:spPr>
        <p:txBody>
          <a:bodyPr wrap="square" rtlCol="0">
            <a:spAutoFit/>
          </a:bodyPr>
          <a:lstStyle/>
          <a:p>
            <a:pPr algn="ctr"/>
            <a:r>
              <a:rPr lang="en-US" sz="1300" dirty="0" smtClean="0"/>
              <a:t>Token Blocking</a:t>
            </a:r>
            <a:endParaRPr lang="en-US" sz="1300" dirty="0"/>
          </a:p>
        </p:txBody>
      </p:sp>
      <p:cxnSp>
        <p:nvCxnSpPr>
          <p:cNvPr id="107" name="Straight Arrow Connector 106"/>
          <p:cNvCxnSpPr/>
          <p:nvPr/>
        </p:nvCxnSpPr>
        <p:spPr>
          <a:xfrm>
            <a:off x="6523804" y="1277719"/>
            <a:ext cx="761" cy="2379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6629400" y="5204484"/>
            <a:ext cx="1066800" cy="892552"/>
          </a:xfrm>
          <a:prstGeom prst="rect">
            <a:avLst/>
          </a:prstGeom>
          <a:noFill/>
        </p:spPr>
        <p:txBody>
          <a:bodyPr wrap="square" rtlCol="0">
            <a:spAutoFit/>
          </a:bodyPr>
          <a:lstStyle/>
          <a:p>
            <a:r>
              <a:rPr lang="en-US" sz="1300" dirty="0" smtClean="0"/>
              <a:t>Progressive</a:t>
            </a:r>
          </a:p>
          <a:p>
            <a:r>
              <a:rPr lang="en-US" sz="1300" dirty="0" smtClean="0"/>
              <a:t>Profile Scheduling</a:t>
            </a:r>
          </a:p>
          <a:p>
            <a:r>
              <a:rPr lang="en-US" sz="1300" dirty="0" smtClean="0"/>
              <a:t>(</a:t>
            </a:r>
            <a:r>
              <a:rPr lang="en-US" sz="1300" b="1" dirty="0" smtClean="0"/>
              <a:t>PPS</a:t>
            </a:r>
            <a:r>
              <a:rPr lang="en-US" sz="1300" dirty="0" smtClean="0"/>
              <a:t>)</a:t>
            </a:r>
          </a:p>
        </p:txBody>
      </p:sp>
      <p:cxnSp>
        <p:nvCxnSpPr>
          <p:cNvPr id="124" name="Straight Connector 123"/>
          <p:cNvCxnSpPr/>
          <p:nvPr/>
        </p:nvCxnSpPr>
        <p:spPr>
          <a:xfrm flipV="1">
            <a:off x="1014996" y="3573989"/>
            <a:ext cx="6896496" cy="41311"/>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1064520" y="4390932"/>
            <a:ext cx="6815720" cy="3897"/>
          </a:xfrm>
          <a:prstGeom prst="line">
            <a:avLst/>
          </a:prstGeom>
          <a:ln w="28575">
            <a:solidFill>
              <a:schemeClr val="accent1"/>
            </a:solidFill>
            <a:prstDash val="dashDot"/>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rot="5400000">
            <a:off x="7787352" y="1591190"/>
            <a:ext cx="838200" cy="292388"/>
          </a:xfrm>
          <a:prstGeom prst="rect">
            <a:avLst/>
          </a:prstGeom>
          <a:noFill/>
        </p:spPr>
        <p:txBody>
          <a:bodyPr wrap="square" rtlCol="0">
            <a:spAutoFit/>
          </a:bodyPr>
          <a:lstStyle/>
          <a:p>
            <a:pPr algn="ctr"/>
            <a:r>
              <a:rPr lang="en-US" sz="1300" b="1" dirty="0" smtClean="0">
                <a:solidFill>
                  <a:srgbClr val="C00000"/>
                </a:solidFill>
              </a:rPr>
              <a:t>Batch</a:t>
            </a:r>
            <a:endParaRPr lang="en-US" sz="1300" b="1" dirty="0">
              <a:solidFill>
                <a:srgbClr val="C00000"/>
              </a:solidFill>
            </a:endParaRPr>
          </a:p>
        </p:txBody>
      </p:sp>
      <p:sp>
        <p:nvSpPr>
          <p:cNvPr id="127" name="TextBox 126"/>
          <p:cNvSpPr txBox="1"/>
          <p:nvPr/>
        </p:nvSpPr>
        <p:spPr>
          <a:xfrm rot="5400000">
            <a:off x="7575462" y="4311678"/>
            <a:ext cx="1219201" cy="292388"/>
          </a:xfrm>
          <a:prstGeom prst="rect">
            <a:avLst/>
          </a:prstGeom>
          <a:noFill/>
        </p:spPr>
        <p:txBody>
          <a:bodyPr wrap="square" rtlCol="0">
            <a:spAutoFit/>
          </a:bodyPr>
          <a:lstStyle/>
          <a:p>
            <a:pPr algn="ctr"/>
            <a:r>
              <a:rPr lang="en-US" sz="1300" b="1" dirty="0" smtClean="0">
                <a:solidFill>
                  <a:srgbClr val="008000"/>
                </a:solidFill>
              </a:rPr>
              <a:t>Progressive</a:t>
            </a:r>
            <a:endParaRPr lang="en-US" sz="1300" b="1" dirty="0">
              <a:solidFill>
                <a:srgbClr val="008000"/>
              </a:solidFill>
            </a:endParaRPr>
          </a:p>
        </p:txBody>
      </p:sp>
      <p:sp>
        <p:nvSpPr>
          <p:cNvPr id="128" name="TextBox 127"/>
          <p:cNvSpPr txBox="1"/>
          <p:nvPr/>
        </p:nvSpPr>
        <p:spPr>
          <a:xfrm rot="16200000">
            <a:off x="-209181" y="3073742"/>
            <a:ext cx="1517304" cy="292388"/>
          </a:xfrm>
          <a:prstGeom prst="rect">
            <a:avLst/>
          </a:prstGeom>
          <a:noFill/>
          <a:ln>
            <a:noFill/>
          </a:ln>
        </p:spPr>
        <p:txBody>
          <a:bodyPr wrap="square" rtlCol="0">
            <a:spAutoFit/>
          </a:bodyPr>
          <a:lstStyle/>
          <a:p>
            <a:pPr algn="ctr"/>
            <a:r>
              <a:rPr lang="en-US" sz="1300" b="1" dirty="0" smtClean="0">
                <a:solidFill>
                  <a:schemeClr val="tx1">
                    <a:lumMod val="75000"/>
                    <a:lumOff val="25000"/>
                  </a:schemeClr>
                </a:solidFill>
              </a:rPr>
              <a:t>Schema-based</a:t>
            </a:r>
            <a:endParaRPr lang="en-US" sz="1300" b="1" dirty="0">
              <a:solidFill>
                <a:schemeClr val="tx1">
                  <a:lumMod val="75000"/>
                  <a:lumOff val="25000"/>
                </a:schemeClr>
              </a:solidFill>
            </a:endParaRPr>
          </a:p>
        </p:txBody>
      </p:sp>
      <p:sp>
        <p:nvSpPr>
          <p:cNvPr id="130" name="TextBox 129"/>
          <p:cNvSpPr txBox="1"/>
          <p:nvPr/>
        </p:nvSpPr>
        <p:spPr>
          <a:xfrm rot="16200000">
            <a:off x="589353" y="3850455"/>
            <a:ext cx="685800" cy="292388"/>
          </a:xfrm>
          <a:prstGeom prst="rect">
            <a:avLst/>
          </a:prstGeom>
          <a:noFill/>
        </p:spPr>
        <p:txBody>
          <a:bodyPr wrap="square" rtlCol="0">
            <a:spAutoFit/>
          </a:bodyPr>
          <a:lstStyle/>
          <a:p>
            <a:r>
              <a:rPr lang="en-US" sz="1300" b="1" dirty="0" smtClean="0">
                <a:solidFill>
                  <a:srgbClr val="0070C0"/>
                </a:solidFill>
              </a:rPr>
              <a:t>Naïve</a:t>
            </a:r>
            <a:endParaRPr lang="en-US" sz="1300" b="1" dirty="0">
              <a:solidFill>
                <a:srgbClr val="0070C0"/>
              </a:solidFill>
            </a:endParaRPr>
          </a:p>
        </p:txBody>
      </p:sp>
      <p:sp>
        <p:nvSpPr>
          <p:cNvPr id="132" name="TextBox 131"/>
          <p:cNvSpPr txBox="1"/>
          <p:nvPr/>
        </p:nvSpPr>
        <p:spPr>
          <a:xfrm rot="16200000">
            <a:off x="349468" y="5270637"/>
            <a:ext cx="1172291" cy="292388"/>
          </a:xfrm>
          <a:prstGeom prst="rect">
            <a:avLst/>
          </a:prstGeom>
          <a:noFill/>
        </p:spPr>
        <p:txBody>
          <a:bodyPr wrap="square" rtlCol="0">
            <a:spAutoFit/>
          </a:bodyPr>
          <a:lstStyle/>
          <a:p>
            <a:pPr algn="ctr"/>
            <a:r>
              <a:rPr lang="en-US" sz="1300" b="1" dirty="0" smtClean="0">
                <a:solidFill>
                  <a:srgbClr val="0070C0"/>
                </a:solidFill>
              </a:rPr>
              <a:t>Advanced</a:t>
            </a:r>
          </a:p>
        </p:txBody>
      </p:sp>
      <p:cxnSp>
        <p:nvCxnSpPr>
          <p:cNvPr id="80" name="Straight Arrow Connector 79"/>
          <p:cNvCxnSpPr/>
          <p:nvPr/>
        </p:nvCxnSpPr>
        <p:spPr>
          <a:xfrm>
            <a:off x="1816348" y="4209199"/>
            <a:ext cx="0" cy="39862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1817792" y="5014994"/>
            <a:ext cx="1" cy="5326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TextBox 129"/>
          <p:cNvSpPr txBox="1"/>
          <p:nvPr/>
        </p:nvSpPr>
        <p:spPr>
          <a:xfrm rot="16200000">
            <a:off x="-288731" y="4774183"/>
            <a:ext cx="1676402" cy="292388"/>
          </a:xfrm>
          <a:prstGeom prst="rect">
            <a:avLst/>
          </a:prstGeom>
          <a:noFill/>
        </p:spPr>
        <p:txBody>
          <a:bodyPr wrap="square" rtlCol="0">
            <a:spAutoFit/>
          </a:bodyPr>
          <a:lstStyle/>
          <a:p>
            <a:pPr algn="ctr"/>
            <a:r>
              <a:rPr lang="en-US" sz="1300" b="1" dirty="0" smtClean="0">
                <a:solidFill>
                  <a:srgbClr val="0070C0"/>
                </a:solidFill>
              </a:rPr>
              <a:t>Schema-agnostic</a:t>
            </a:r>
            <a:endParaRPr lang="en-US" sz="1300" b="1" dirty="0">
              <a:solidFill>
                <a:srgbClr val="0070C0"/>
              </a:solidFill>
            </a:endParaRPr>
          </a:p>
        </p:txBody>
      </p:sp>
      <p:sp>
        <p:nvSpPr>
          <p:cNvPr id="5" name="Parentesi graffa aperta 4"/>
          <p:cNvSpPr/>
          <p:nvPr/>
        </p:nvSpPr>
        <p:spPr>
          <a:xfrm>
            <a:off x="705250" y="2742421"/>
            <a:ext cx="175282" cy="850169"/>
          </a:xfrm>
          <a:prstGeom prst="leftBrac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51" name="Parentesi graffa aperta 50"/>
          <p:cNvSpPr/>
          <p:nvPr/>
        </p:nvSpPr>
        <p:spPr>
          <a:xfrm>
            <a:off x="701355" y="3653160"/>
            <a:ext cx="190771" cy="2534434"/>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1" name="Parentesi graffa aperta 60"/>
          <p:cNvSpPr/>
          <p:nvPr/>
        </p:nvSpPr>
        <p:spPr>
          <a:xfrm>
            <a:off x="1041009" y="3653159"/>
            <a:ext cx="149349" cy="671298"/>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2" name="Parentesi graffa aperta 61"/>
          <p:cNvSpPr/>
          <p:nvPr/>
        </p:nvSpPr>
        <p:spPr>
          <a:xfrm>
            <a:off x="1041010" y="4479553"/>
            <a:ext cx="197655" cy="1708040"/>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4" name="Parentesi graffa aperta 63"/>
          <p:cNvSpPr/>
          <p:nvPr/>
        </p:nvSpPr>
        <p:spPr>
          <a:xfrm rot="10800000">
            <a:off x="7924800" y="1091445"/>
            <a:ext cx="112373" cy="1374310"/>
          </a:xfrm>
          <a:prstGeom prst="leftBrac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5" name="Parentesi graffa aperta 64"/>
          <p:cNvSpPr/>
          <p:nvPr/>
        </p:nvSpPr>
        <p:spPr>
          <a:xfrm rot="10800000">
            <a:off x="7924800" y="2689884"/>
            <a:ext cx="119415" cy="35052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solidFill>
                <a:srgbClr val="008000"/>
              </a:solidFill>
            </a:endParaRPr>
          </a:p>
        </p:txBody>
      </p:sp>
      <p:cxnSp>
        <p:nvCxnSpPr>
          <p:cNvPr id="93" name="Straight Connector 120"/>
          <p:cNvCxnSpPr/>
          <p:nvPr/>
        </p:nvCxnSpPr>
        <p:spPr>
          <a:xfrm flipV="1">
            <a:off x="990600" y="2537484"/>
            <a:ext cx="6858000" cy="16937"/>
          </a:xfrm>
          <a:prstGeom prst="line">
            <a:avLst/>
          </a:prstGeom>
          <a:ln w="19050"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120"/>
          <p:cNvCxnSpPr/>
          <p:nvPr/>
        </p:nvCxnSpPr>
        <p:spPr>
          <a:xfrm flipV="1">
            <a:off x="961952" y="2689884"/>
            <a:ext cx="6886648" cy="10107"/>
          </a:xfrm>
          <a:prstGeom prst="line">
            <a:avLst/>
          </a:prstGeom>
          <a:ln w="19050" cmpd="sng">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2376985" y="3065421"/>
            <a:ext cx="823415" cy="54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038600" y="3070884"/>
            <a:ext cx="685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106"/>
          <p:cNvCxnSpPr/>
          <p:nvPr/>
        </p:nvCxnSpPr>
        <p:spPr>
          <a:xfrm>
            <a:off x="6523423" y="1728348"/>
            <a:ext cx="761" cy="2379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Connector 70"/>
          <p:cNvCxnSpPr/>
          <p:nvPr/>
        </p:nvCxnSpPr>
        <p:spPr>
          <a:xfrm>
            <a:off x="4495800" y="2689884"/>
            <a:ext cx="43624"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cxnSp>
        <p:nvCxnSpPr>
          <p:cNvPr id="83" name="Straight Connector 70"/>
          <p:cNvCxnSpPr/>
          <p:nvPr/>
        </p:nvCxnSpPr>
        <p:spPr>
          <a:xfrm flipH="1">
            <a:off x="2895600" y="2689884"/>
            <a:ext cx="5881"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57" name="Parentesi graffa aperta 56"/>
          <p:cNvSpPr/>
          <p:nvPr/>
        </p:nvSpPr>
        <p:spPr>
          <a:xfrm rot="16200000" flipV="1">
            <a:off x="2019300" y="5471184"/>
            <a:ext cx="76199" cy="15240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2" name="Parentesi graffa aperta 71"/>
          <p:cNvSpPr/>
          <p:nvPr/>
        </p:nvSpPr>
        <p:spPr>
          <a:xfrm rot="16200000" flipV="1">
            <a:off x="3673338" y="5471184"/>
            <a:ext cx="62975" cy="15240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4" name="Parentesi graffa aperta 73"/>
          <p:cNvSpPr/>
          <p:nvPr/>
        </p:nvSpPr>
        <p:spPr>
          <a:xfrm rot="16200000" flipV="1">
            <a:off x="5071537" y="5729417"/>
            <a:ext cx="76200" cy="1007534"/>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5" name="Parentesi graffa aperta 74"/>
          <p:cNvSpPr/>
          <p:nvPr/>
        </p:nvSpPr>
        <p:spPr>
          <a:xfrm rot="16200000" flipV="1">
            <a:off x="6743700" y="5166384"/>
            <a:ext cx="76200" cy="21336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6" name="TextBox 57"/>
          <p:cNvSpPr txBox="1"/>
          <p:nvPr/>
        </p:nvSpPr>
        <p:spPr>
          <a:xfrm>
            <a:off x="1066800" y="6222514"/>
            <a:ext cx="1931042" cy="292388"/>
          </a:xfrm>
          <a:prstGeom prst="rect">
            <a:avLst/>
          </a:prstGeom>
          <a:noFill/>
        </p:spPr>
        <p:txBody>
          <a:bodyPr wrap="square" rtlCol="0">
            <a:spAutoFit/>
          </a:bodyPr>
          <a:lstStyle/>
          <a:p>
            <a:pPr algn="ctr"/>
            <a:r>
              <a:rPr lang="en-US" sz="1300" b="1" dirty="0" smtClean="0">
                <a:solidFill>
                  <a:srgbClr val="008000"/>
                </a:solidFill>
              </a:rPr>
              <a:t>Comparison-based</a:t>
            </a:r>
            <a:endParaRPr lang="en-US" sz="1300" b="1" dirty="0">
              <a:solidFill>
                <a:srgbClr val="008000"/>
              </a:solidFill>
            </a:endParaRPr>
          </a:p>
        </p:txBody>
      </p:sp>
      <p:sp>
        <p:nvSpPr>
          <p:cNvPr id="78" name="TextBox 58"/>
          <p:cNvSpPr txBox="1"/>
          <p:nvPr/>
        </p:nvSpPr>
        <p:spPr>
          <a:xfrm>
            <a:off x="3075383" y="6232956"/>
            <a:ext cx="1262458" cy="292388"/>
          </a:xfrm>
          <a:prstGeom prst="rect">
            <a:avLst/>
          </a:prstGeom>
          <a:noFill/>
        </p:spPr>
        <p:txBody>
          <a:bodyPr wrap="square" rtlCol="0">
            <a:spAutoFit/>
          </a:bodyPr>
          <a:lstStyle/>
          <a:p>
            <a:pPr algn="ctr"/>
            <a:r>
              <a:rPr lang="en-US" sz="1300" b="1" dirty="0" smtClean="0">
                <a:solidFill>
                  <a:srgbClr val="008000"/>
                </a:solidFill>
              </a:rPr>
              <a:t>Block-based</a:t>
            </a:r>
            <a:endParaRPr lang="en-US" sz="1300" b="1" dirty="0">
              <a:solidFill>
                <a:srgbClr val="008000"/>
              </a:solidFill>
            </a:endParaRPr>
          </a:p>
        </p:txBody>
      </p:sp>
      <p:sp>
        <p:nvSpPr>
          <p:cNvPr id="82" name="TextBox 59"/>
          <p:cNvSpPr txBox="1"/>
          <p:nvPr/>
        </p:nvSpPr>
        <p:spPr>
          <a:xfrm>
            <a:off x="4394199" y="6222514"/>
            <a:ext cx="1447800" cy="292388"/>
          </a:xfrm>
          <a:prstGeom prst="rect">
            <a:avLst/>
          </a:prstGeom>
          <a:noFill/>
        </p:spPr>
        <p:txBody>
          <a:bodyPr wrap="square" rtlCol="0">
            <a:spAutoFit/>
          </a:bodyPr>
          <a:lstStyle/>
          <a:p>
            <a:pPr algn="ctr"/>
            <a:r>
              <a:rPr lang="en-US" sz="1300" b="1" dirty="0" smtClean="0">
                <a:solidFill>
                  <a:srgbClr val="008000"/>
                </a:solidFill>
              </a:rPr>
              <a:t>Profile-based</a:t>
            </a:r>
            <a:endParaRPr lang="en-US" sz="1300" b="1" dirty="0">
              <a:solidFill>
                <a:srgbClr val="008000"/>
              </a:solidFill>
            </a:endParaRPr>
          </a:p>
        </p:txBody>
      </p:sp>
      <p:sp>
        <p:nvSpPr>
          <p:cNvPr id="86" name="TextBox 76"/>
          <p:cNvSpPr txBox="1"/>
          <p:nvPr/>
        </p:nvSpPr>
        <p:spPr>
          <a:xfrm>
            <a:off x="6282268" y="6195084"/>
            <a:ext cx="946285" cy="292388"/>
          </a:xfrm>
          <a:prstGeom prst="rect">
            <a:avLst/>
          </a:prstGeom>
          <a:noFill/>
        </p:spPr>
        <p:txBody>
          <a:bodyPr wrap="square" rtlCol="0">
            <a:spAutoFit/>
          </a:bodyPr>
          <a:lstStyle/>
          <a:p>
            <a:pPr algn="ctr"/>
            <a:r>
              <a:rPr lang="en-US" sz="1300" b="1" dirty="0" smtClean="0">
                <a:solidFill>
                  <a:srgbClr val="008000"/>
                </a:solidFill>
              </a:rPr>
              <a:t>Hybrid</a:t>
            </a:r>
            <a:endParaRPr lang="en-US" sz="1300" b="1" dirty="0">
              <a:solidFill>
                <a:srgbClr val="008000"/>
              </a:solidFill>
            </a:endParaRPr>
          </a:p>
        </p:txBody>
      </p:sp>
      <p:cxnSp>
        <p:nvCxnSpPr>
          <p:cNvPr id="70" name="Straight Arrow Connector 8"/>
          <p:cNvCxnSpPr>
            <a:stCxn id="14" idx="2"/>
            <a:endCxn id="40" idx="0"/>
          </p:cNvCxnSpPr>
          <p:nvPr/>
        </p:nvCxnSpPr>
        <p:spPr>
          <a:xfrm flipH="1">
            <a:off x="6248400" y="2412571"/>
            <a:ext cx="264378" cy="21823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106"/>
          <p:cNvCxnSpPr>
            <a:stCxn id="14" idx="2"/>
            <a:endCxn id="118" idx="0"/>
          </p:cNvCxnSpPr>
          <p:nvPr/>
        </p:nvCxnSpPr>
        <p:spPr>
          <a:xfrm>
            <a:off x="6512778" y="2412571"/>
            <a:ext cx="650022" cy="27919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itle 1"/>
          <p:cNvSpPr txBox="1">
            <a:spLocks/>
          </p:cNvSpPr>
          <p:nvPr/>
        </p:nvSpPr>
        <p:spPr>
          <a:xfrm>
            <a:off x="0" y="-8948"/>
            <a:ext cx="9144000" cy="7736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Taxonomy of Progressive Methods</a:t>
            </a:r>
            <a:endParaRPr lang="en-US" dirty="0"/>
          </a:p>
        </p:txBody>
      </p:sp>
      <p:sp>
        <p:nvSpPr>
          <p:cNvPr id="8" name="Rectangle 7"/>
          <p:cNvSpPr/>
          <p:nvPr/>
        </p:nvSpPr>
        <p:spPr>
          <a:xfrm>
            <a:off x="1205714" y="4412780"/>
            <a:ext cx="1358318" cy="16471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pt-BR" smtClean="0"/>
              <a:t>Papadakis &amp; Palpanas, WWW 2018, April 2018</a:t>
            </a:r>
            <a:endParaRPr lang="el-GR" dirty="0"/>
          </a:p>
        </p:txBody>
      </p:sp>
      <p:sp>
        <p:nvSpPr>
          <p:cNvPr id="13" name="Slide Number Placeholder 12"/>
          <p:cNvSpPr>
            <a:spLocks noGrp="1"/>
          </p:cNvSpPr>
          <p:nvPr>
            <p:ph type="sldNum" sz="quarter" idx="12"/>
          </p:nvPr>
        </p:nvSpPr>
        <p:spPr/>
        <p:txBody>
          <a:bodyPr/>
          <a:lstStyle/>
          <a:p>
            <a:fld id="{7E46E34C-DF4F-43C8-9B01-5546C481D7C1}" type="slidenum">
              <a:rPr lang="el-GR" smtClean="0"/>
              <a:t>247</a:t>
            </a:fld>
            <a:endParaRPr lang="el-GR"/>
          </a:p>
        </p:txBody>
      </p:sp>
    </p:spTree>
    <p:extLst>
      <p:ext uri="{BB962C8B-B14F-4D97-AF65-F5344CB8AC3E}">
        <p14:creationId xmlns:p14="http://schemas.microsoft.com/office/powerpoint/2010/main" val="3540140715"/>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871"/>
            <a:ext cx="9144000" cy="852849"/>
          </a:xfrm>
        </p:spPr>
        <p:txBody>
          <a:bodyPr>
            <a:normAutofit fontScale="90000"/>
          </a:bodyPr>
          <a:lstStyle/>
          <a:p>
            <a:r>
              <a:rPr lang="en-US" dirty="0" smtClean="0"/>
              <a:t>Local/Global Schema-agnostic PSN </a:t>
            </a:r>
            <a:br>
              <a:rPr lang="en-US" dirty="0" smtClean="0"/>
            </a:br>
            <a:r>
              <a:rPr lang="it-IT" sz="2700" dirty="0" smtClean="0"/>
              <a:t>[</a:t>
            </a:r>
            <a:r>
              <a:rPr lang="it-IT" sz="2700" dirty="0"/>
              <a:t>Simonini et. al., ICDE 2018]</a:t>
            </a:r>
            <a:endParaRPr lang="en-US" sz="2700" dirty="0"/>
          </a:p>
        </p:txBody>
      </p:sp>
      <p:sp>
        <p:nvSpPr>
          <p:cNvPr id="3" name="Content Placeholder 2"/>
          <p:cNvSpPr>
            <a:spLocks noGrp="1"/>
          </p:cNvSpPr>
          <p:nvPr>
            <p:ph idx="1"/>
          </p:nvPr>
        </p:nvSpPr>
        <p:spPr>
          <a:xfrm>
            <a:off x="251520" y="1484784"/>
            <a:ext cx="8640960" cy="5112568"/>
          </a:xfrm>
        </p:spPr>
        <p:txBody>
          <a:bodyPr>
            <a:normAutofit/>
          </a:bodyPr>
          <a:lstStyle/>
          <a:p>
            <a:r>
              <a:rPr lang="en-US" sz="2400" dirty="0" smtClean="0"/>
              <a:t>Drawbacks of SA-PSN</a:t>
            </a:r>
          </a:p>
          <a:p>
            <a:pPr lvl="1"/>
            <a:r>
              <a:rPr lang="en-US" sz="2000" dirty="0" smtClean="0"/>
              <a:t>coincidental proximity → random ordering</a:t>
            </a:r>
          </a:p>
          <a:p>
            <a:pPr lvl="1"/>
            <a:r>
              <a:rPr lang="en-US" sz="2000" dirty="0" smtClean="0"/>
              <a:t>redundant comparisons</a:t>
            </a:r>
          </a:p>
          <a:p>
            <a:endParaRPr lang="en-US" sz="2400" dirty="0" smtClean="0"/>
          </a:p>
          <a:p>
            <a:r>
              <a:rPr lang="en-US" sz="2400" dirty="0" smtClean="0"/>
              <a:t>LS-PSN:</a:t>
            </a:r>
          </a:p>
          <a:p>
            <a:pPr lvl="1"/>
            <a:r>
              <a:rPr lang="en-US" sz="2000" dirty="0" smtClean="0"/>
              <a:t>discards redundant comparisons within the current window</a:t>
            </a:r>
            <a:endParaRPr lang="en-US" sz="2000" dirty="0"/>
          </a:p>
          <a:p>
            <a:pPr lvl="1"/>
            <a:r>
              <a:rPr lang="en-US" sz="2000" dirty="0"/>
              <a:t>local execution order through</a:t>
            </a:r>
            <a:r>
              <a:rPr lang="en-US" sz="2000" dirty="0" smtClean="0">
                <a:solidFill>
                  <a:srgbClr val="C00000"/>
                </a:solidFill>
              </a:rPr>
              <a:t> comparison weighting </a:t>
            </a:r>
            <a:r>
              <a:rPr lang="en-US" sz="2000" dirty="0"/>
              <a:t>with</a:t>
            </a:r>
            <a:r>
              <a:rPr lang="en-US" sz="2000" dirty="0" smtClean="0">
                <a:solidFill>
                  <a:srgbClr val="C00000"/>
                </a:solidFill>
              </a:rPr>
              <a:t> </a:t>
            </a:r>
            <a:r>
              <a:rPr lang="en-US" sz="2000" dirty="0" smtClean="0"/>
              <a:t>Position Index</a:t>
            </a:r>
          </a:p>
          <a:p>
            <a:pPr lvl="1"/>
            <a:r>
              <a:rPr lang="en-US" sz="2000" dirty="0"/>
              <a:t>weighting scheme: Relative Co-occurrence </a:t>
            </a:r>
            <a:r>
              <a:rPr lang="en-US" sz="2000" dirty="0" smtClean="0"/>
              <a:t>Frequency (RCF)</a:t>
            </a:r>
          </a:p>
          <a:p>
            <a:endParaRPr lang="en-US" sz="2400" dirty="0" smtClean="0"/>
          </a:p>
          <a:p>
            <a:r>
              <a:rPr lang="en-US" sz="2400" dirty="0" smtClean="0"/>
              <a:t>GS-PSN:</a:t>
            </a:r>
          </a:p>
          <a:p>
            <a:pPr lvl="1"/>
            <a:r>
              <a:rPr lang="en-US" sz="2000" dirty="0" smtClean="0"/>
              <a:t>similar to LS-PSN, but defines </a:t>
            </a:r>
            <a:r>
              <a:rPr lang="en-US" sz="2000" dirty="0"/>
              <a:t>a </a:t>
            </a:r>
            <a:r>
              <a:rPr lang="en-US" sz="2000" dirty="0">
                <a:solidFill>
                  <a:srgbClr val="C00000"/>
                </a:solidFill>
              </a:rPr>
              <a:t>global</a:t>
            </a:r>
            <a:r>
              <a:rPr lang="en-US" sz="2000" dirty="0"/>
              <a:t> execution order for all </a:t>
            </a:r>
            <a:r>
              <a:rPr lang="en-US" sz="2000" dirty="0" smtClean="0"/>
              <a:t>comparisons </a:t>
            </a:r>
            <a:r>
              <a:rPr lang="en-US" sz="2000" dirty="0"/>
              <a:t>in </a:t>
            </a:r>
            <a:r>
              <a:rPr lang="en-US" sz="2000" dirty="0" smtClean="0"/>
              <a:t>a range </a:t>
            </a:r>
            <a:r>
              <a:rPr lang="en-US" sz="2000" dirty="0"/>
              <a:t>of window </a:t>
            </a:r>
            <a:r>
              <a:rPr lang="en-US" sz="2000" dirty="0" smtClean="0"/>
              <a:t>sizes up to </a:t>
            </a:r>
            <a:r>
              <a:rPr lang="en-US" sz="2000" dirty="0" err="1" smtClean="0"/>
              <a:t>w</a:t>
            </a:r>
            <a:r>
              <a:rPr lang="en-US" sz="2000" baseline="-25000" dirty="0" err="1" smtClean="0"/>
              <a:t>max</a:t>
            </a:r>
            <a:endParaRPr lang="en-US" sz="2000" baseline="-25000" dirty="0" smtClean="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248</a:t>
            </a:fld>
            <a:endParaRPr lang="el-GR"/>
          </a:p>
        </p:txBody>
      </p:sp>
    </p:spTree>
    <p:extLst>
      <p:ext uri="{BB962C8B-B14F-4D97-AF65-F5344CB8AC3E}">
        <p14:creationId xmlns:p14="http://schemas.microsoft.com/office/powerpoint/2010/main" val="1185937871"/>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53752"/>
            <a:ext cx="8229600" cy="1143000"/>
          </a:xfrm>
        </p:spPr>
        <p:txBody>
          <a:bodyPr/>
          <a:lstStyle/>
          <a:p>
            <a:r>
              <a:rPr lang="en-US" dirty="0"/>
              <a:t>Example of LS-PSN</a:t>
            </a:r>
            <a:endParaRPr lang="el-GR" dirty="0"/>
          </a:p>
        </p:txBody>
      </p:sp>
      <p:pic>
        <p:nvPicPr>
          <p:cNvPr id="5" name="Θέση περιεχομένου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741" r="70125" b="13191"/>
          <a:stretch/>
        </p:blipFill>
        <p:spPr>
          <a:xfrm>
            <a:off x="251520" y="1799383"/>
            <a:ext cx="3888432" cy="2277690"/>
          </a:xfrm>
        </p:spPr>
      </p:pic>
      <p:sp>
        <p:nvSpPr>
          <p:cNvPr id="4" name="Θέση υποσέλιδου 3"/>
          <p:cNvSpPr>
            <a:spLocks noGrp="1"/>
          </p:cNvSpPr>
          <p:nvPr>
            <p:ph type="ftr" sz="quarter" idx="11"/>
          </p:nvPr>
        </p:nvSpPr>
        <p:spPr/>
        <p:txBody>
          <a:bodyPr/>
          <a:lstStyle/>
          <a:p>
            <a:r>
              <a:rPr lang="pt-BR"/>
              <a:t>Papadakis &amp; Palpanas, WWW 2018, April 2018</a:t>
            </a:r>
            <a:endParaRPr lang="el-GR" dirty="0"/>
          </a:p>
        </p:txBody>
      </p:sp>
      <p:sp>
        <p:nvSpPr>
          <p:cNvPr id="6" name="CasellaDiTesto 8"/>
          <p:cNvSpPr txBox="1"/>
          <p:nvPr/>
        </p:nvSpPr>
        <p:spPr>
          <a:xfrm>
            <a:off x="1677783" y="1412776"/>
            <a:ext cx="1094017" cy="369332"/>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Data Lake</a:t>
            </a:r>
          </a:p>
        </p:txBody>
      </p:sp>
      <p:pic>
        <p:nvPicPr>
          <p:cNvPr id="7" name="Εικόνα 6"/>
          <p:cNvPicPr>
            <a:picLocks noChangeAspect="1"/>
          </p:cNvPicPr>
          <p:nvPr/>
        </p:nvPicPr>
        <p:blipFill rotWithShape="1">
          <a:blip r:embed="rId3" cstate="print">
            <a:extLst>
              <a:ext uri="{28A0092B-C50C-407E-A947-70E740481C1C}">
                <a14:useLocalDpi xmlns:a14="http://schemas.microsoft.com/office/drawing/2010/main" val="0"/>
              </a:ext>
            </a:extLst>
          </a:blip>
          <a:srcRect l="72837" b="75851"/>
          <a:stretch/>
        </p:blipFill>
        <p:spPr>
          <a:xfrm>
            <a:off x="179512" y="4509120"/>
            <a:ext cx="3615620" cy="685454"/>
          </a:xfrm>
          <a:prstGeom prst="rect">
            <a:avLst/>
          </a:prstGeom>
        </p:spPr>
      </p:pic>
      <p:sp>
        <p:nvSpPr>
          <p:cNvPr id="8" name="CasellaDiTesto 8"/>
          <p:cNvSpPr txBox="1"/>
          <p:nvPr/>
        </p:nvSpPr>
        <p:spPr>
          <a:xfrm>
            <a:off x="1197607" y="4161747"/>
            <a:ext cx="1444883" cy="369332"/>
          </a:xfrm>
          <a:prstGeom prst="rect">
            <a:avLst/>
          </a:prstGeom>
          <a:solidFill>
            <a:schemeClr val="accent6">
              <a:lumMod val="40000"/>
              <a:lumOff val="60000"/>
            </a:schemeClr>
          </a:solidFill>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Blocking Keys</a:t>
            </a:r>
          </a:p>
        </p:txBody>
      </p:sp>
      <p:pic>
        <p:nvPicPr>
          <p:cNvPr id="9" name="Εικόνα 8"/>
          <p:cNvPicPr>
            <a:picLocks noChangeAspect="1"/>
          </p:cNvPicPr>
          <p:nvPr/>
        </p:nvPicPr>
        <p:blipFill rotWithShape="1">
          <a:blip r:embed="rId3" cstate="print">
            <a:extLst>
              <a:ext uri="{28A0092B-C50C-407E-A947-70E740481C1C}">
                <a14:useLocalDpi xmlns:a14="http://schemas.microsoft.com/office/drawing/2010/main" val="0"/>
              </a:ext>
            </a:extLst>
          </a:blip>
          <a:srcRect l="73625" t="57386" b="16764"/>
          <a:stretch/>
        </p:blipFill>
        <p:spPr>
          <a:xfrm>
            <a:off x="107504" y="5984450"/>
            <a:ext cx="3709137" cy="775207"/>
          </a:xfrm>
          <a:prstGeom prst="rect">
            <a:avLst/>
          </a:prstGeom>
        </p:spPr>
      </p:pic>
      <p:sp>
        <p:nvSpPr>
          <p:cNvPr id="10" name="CasellaDiTesto 8"/>
          <p:cNvSpPr txBox="1"/>
          <p:nvPr/>
        </p:nvSpPr>
        <p:spPr>
          <a:xfrm>
            <a:off x="1218061" y="5571204"/>
            <a:ext cx="1424429" cy="369332"/>
          </a:xfrm>
          <a:prstGeom prst="rect">
            <a:avLst/>
          </a:prstGeom>
          <a:solidFill>
            <a:schemeClr val="accent3">
              <a:lumMod val="40000"/>
              <a:lumOff val="60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Neighbor List</a:t>
            </a:r>
          </a:p>
        </p:txBody>
      </p:sp>
      <p:sp>
        <p:nvSpPr>
          <p:cNvPr id="12" name="CasellaDiTesto 8"/>
          <p:cNvSpPr txBox="1"/>
          <p:nvPr/>
        </p:nvSpPr>
        <p:spPr>
          <a:xfrm>
            <a:off x="5768700" y="1452221"/>
            <a:ext cx="1642501" cy="369332"/>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Sliding Window</a:t>
            </a:r>
          </a:p>
        </p:txBody>
      </p:sp>
      <p:pic>
        <p:nvPicPr>
          <p:cNvPr id="3" name="Εικόνα 2"/>
          <p:cNvPicPr>
            <a:picLocks noChangeAspect="1"/>
          </p:cNvPicPr>
          <p:nvPr/>
        </p:nvPicPr>
        <p:blipFill>
          <a:blip r:embed="rId4"/>
          <a:stretch>
            <a:fillRect/>
          </a:stretch>
        </p:blipFill>
        <p:spPr>
          <a:xfrm>
            <a:off x="5669487" y="1836713"/>
            <a:ext cx="1741714" cy="905143"/>
          </a:xfrm>
          <a:prstGeom prst="rect">
            <a:avLst/>
          </a:prstGeom>
        </p:spPr>
      </p:pic>
      <p:pic>
        <p:nvPicPr>
          <p:cNvPr id="11" name="Εικόνα 10"/>
          <p:cNvPicPr>
            <a:picLocks noChangeAspect="1"/>
          </p:cNvPicPr>
          <p:nvPr/>
        </p:nvPicPr>
        <p:blipFill>
          <a:blip r:embed="rId5"/>
          <a:stretch>
            <a:fillRect/>
          </a:stretch>
        </p:blipFill>
        <p:spPr>
          <a:xfrm>
            <a:off x="5574536" y="3290339"/>
            <a:ext cx="2422857" cy="1618286"/>
          </a:xfrm>
          <a:prstGeom prst="rect">
            <a:avLst/>
          </a:prstGeom>
        </p:spPr>
      </p:pic>
      <p:pic>
        <p:nvPicPr>
          <p:cNvPr id="14" name="Εικόνα 13"/>
          <p:cNvPicPr>
            <a:picLocks noChangeAspect="1"/>
          </p:cNvPicPr>
          <p:nvPr/>
        </p:nvPicPr>
        <p:blipFill>
          <a:blip r:embed="rId6"/>
          <a:stretch>
            <a:fillRect/>
          </a:stretch>
        </p:blipFill>
        <p:spPr>
          <a:xfrm>
            <a:off x="6227201" y="5387495"/>
            <a:ext cx="1184000" cy="1371429"/>
          </a:xfrm>
          <a:prstGeom prst="rect">
            <a:avLst/>
          </a:prstGeom>
        </p:spPr>
      </p:pic>
      <p:sp>
        <p:nvSpPr>
          <p:cNvPr id="15" name="CasellaDiTesto 8"/>
          <p:cNvSpPr txBox="1"/>
          <p:nvPr/>
        </p:nvSpPr>
        <p:spPr>
          <a:xfrm>
            <a:off x="5768700" y="5019785"/>
            <a:ext cx="2034531" cy="369332"/>
          </a:xfrm>
          <a:prstGeom prst="rect">
            <a:avLst/>
          </a:prstGeom>
          <a:solidFill>
            <a:schemeClr val="accent5">
              <a:lumMod val="40000"/>
              <a:lumOff val="60000"/>
            </a:schemeClr>
          </a:solidFill>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Comparison Sorting</a:t>
            </a:r>
          </a:p>
        </p:txBody>
      </p:sp>
      <p:sp>
        <p:nvSpPr>
          <p:cNvPr id="16" name="CasellaDiTesto 8"/>
          <p:cNvSpPr txBox="1"/>
          <p:nvPr/>
        </p:nvSpPr>
        <p:spPr>
          <a:xfrm>
            <a:off x="5625710" y="2938568"/>
            <a:ext cx="2320507" cy="369332"/>
          </a:xfrm>
          <a:prstGeom prst="rect">
            <a:avLst/>
          </a:prstGeom>
          <a:solidFill>
            <a:schemeClr val="bg2">
              <a:lumMod val="90000"/>
            </a:schemeClr>
          </a:solidFill>
          <a:ln>
            <a:solidFill>
              <a:schemeClr val="bg2">
                <a:lumMod val="25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Comparison Weighting</a:t>
            </a:r>
          </a:p>
        </p:txBody>
      </p:sp>
      <p:sp>
        <p:nvSpPr>
          <p:cNvPr id="13" name="Slide Number Placeholder 12"/>
          <p:cNvSpPr>
            <a:spLocks noGrp="1"/>
          </p:cNvSpPr>
          <p:nvPr>
            <p:ph type="sldNum" sz="quarter" idx="12"/>
          </p:nvPr>
        </p:nvSpPr>
        <p:spPr/>
        <p:txBody>
          <a:bodyPr/>
          <a:lstStyle/>
          <a:p>
            <a:fld id="{7E46E34C-DF4F-43C8-9B01-5546C481D7C1}" type="slidenum">
              <a:rPr lang="el-GR" smtClean="0"/>
              <a:t>249</a:t>
            </a:fld>
            <a:endParaRPr lang="el-GR"/>
          </a:p>
        </p:txBody>
      </p:sp>
    </p:spTree>
    <p:extLst>
      <p:ext uri="{BB962C8B-B14F-4D97-AF65-F5344CB8AC3E}">
        <p14:creationId xmlns:p14="http://schemas.microsoft.com/office/powerpoint/2010/main" val="398406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5633"/>
            <a:ext cx="9144000" cy="721079"/>
          </a:xfrm>
        </p:spPr>
        <p:txBody>
          <a:bodyPr>
            <a:normAutofit fontScale="90000"/>
          </a:bodyPr>
          <a:lstStyle/>
          <a:p>
            <a:r>
              <a:rPr lang="en-US" dirty="0" smtClean="0"/>
              <a:t>Blocking Techniques Taxonomy</a:t>
            </a:r>
            <a:endParaRPr lang="en-US" dirty="0"/>
          </a:p>
        </p:txBody>
      </p:sp>
      <p:sp>
        <p:nvSpPr>
          <p:cNvPr id="3" name="Content Placeholder 2"/>
          <p:cNvSpPr>
            <a:spLocks noGrp="1"/>
          </p:cNvSpPr>
          <p:nvPr>
            <p:ph sz="quarter" idx="4294967295"/>
          </p:nvPr>
        </p:nvSpPr>
        <p:spPr>
          <a:xfrm>
            <a:off x="841094" y="980729"/>
            <a:ext cx="8302906" cy="5688632"/>
          </a:xfrm>
        </p:spPr>
        <p:txBody>
          <a:bodyPr>
            <a:normAutofit/>
          </a:bodyPr>
          <a:lstStyle/>
          <a:p>
            <a:pPr marL="457200" lvl="1" indent="-457200" defTabSz="299048">
              <a:buFont typeface="+mj-lt"/>
              <a:buAutoNum type="arabicPeriod"/>
            </a:pPr>
            <a:r>
              <a:rPr lang="en-US" sz="2300" dirty="0" smtClean="0"/>
              <a:t>Performance-wise</a:t>
            </a:r>
          </a:p>
          <a:p>
            <a:pPr marL="742950" lvl="2" indent="-342900" defTabSz="299048"/>
            <a:r>
              <a:rPr lang="en-US" sz="1900" dirty="0" smtClean="0"/>
              <a:t>Exact methods</a:t>
            </a:r>
            <a:endParaRPr lang="en-US" sz="1900" dirty="0"/>
          </a:p>
          <a:p>
            <a:pPr marL="742950" lvl="2" indent="-342900" defTabSz="299048"/>
            <a:r>
              <a:rPr lang="en-US" sz="1900" dirty="0" smtClean="0"/>
              <a:t>Approximate methods</a:t>
            </a:r>
          </a:p>
          <a:p>
            <a:pPr marL="457200" lvl="1" indent="-457200" defTabSz="299048">
              <a:buFont typeface="+mj-lt"/>
              <a:buAutoNum type="arabicPeriod"/>
            </a:pPr>
            <a:r>
              <a:rPr lang="en-US" sz="2300" dirty="0"/>
              <a:t>Functionality-wise</a:t>
            </a:r>
          </a:p>
          <a:p>
            <a:pPr marL="742950" lvl="2" indent="-342900" defTabSz="299048"/>
            <a:r>
              <a:rPr lang="en-US" sz="1900" dirty="0"/>
              <a:t>Supervised methods</a:t>
            </a:r>
          </a:p>
          <a:p>
            <a:pPr marL="742950" lvl="2" indent="-342900" defTabSz="299048"/>
            <a:r>
              <a:rPr lang="en-US" sz="1900" dirty="0"/>
              <a:t>Unsupervised methods</a:t>
            </a:r>
          </a:p>
          <a:p>
            <a:pPr marL="457200" lvl="1" indent="-457200" defTabSz="299048">
              <a:buFont typeface="+mj-lt"/>
              <a:buAutoNum type="arabicPeriod"/>
            </a:pPr>
            <a:r>
              <a:rPr lang="en-US" sz="2300" dirty="0"/>
              <a:t>Blocks-wise</a:t>
            </a:r>
          </a:p>
          <a:p>
            <a:pPr marL="749300" lvl="2" indent="-349250" defTabSz="299048"/>
            <a:r>
              <a:rPr lang="en-US" sz="1900" dirty="0" smtClean="0"/>
              <a:t>Disjoint blocks</a:t>
            </a:r>
          </a:p>
          <a:p>
            <a:pPr marL="749300" lvl="2" indent="-349250" defTabSz="299048"/>
            <a:r>
              <a:rPr lang="en-US" sz="1900" dirty="0" smtClean="0"/>
              <a:t>Overlapping blocks</a:t>
            </a:r>
          </a:p>
          <a:p>
            <a:pPr marL="1314450" lvl="3" indent="-457200" defTabSz="299048"/>
            <a:r>
              <a:rPr lang="en-US" sz="1900" dirty="0" smtClean="0"/>
              <a:t>Redundancy-neutral</a:t>
            </a:r>
          </a:p>
          <a:p>
            <a:pPr marL="1314450" lvl="3" indent="-457200" defTabSz="299048"/>
            <a:r>
              <a:rPr lang="en-US" sz="1900" dirty="0" smtClean="0"/>
              <a:t>Redundancy-positive</a:t>
            </a:r>
          </a:p>
          <a:p>
            <a:pPr marL="1314450" lvl="3" indent="-457200" defTabSz="299048"/>
            <a:r>
              <a:rPr lang="en-US" sz="1900" dirty="0" smtClean="0"/>
              <a:t>Redundancy-negative</a:t>
            </a:r>
          </a:p>
          <a:p>
            <a:pPr marL="57150" indent="-457200" defTabSz="299048">
              <a:buFont typeface="+mj-lt"/>
              <a:buAutoNum type="arabicPeriod" startAt="4"/>
            </a:pPr>
            <a:r>
              <a:rPr lang="en-US" sz="2300" dirty="0" smtClean="0"/>
              <a:t>Signature-wise</a:t>
            </a:r>
          </a:p>
          <a:p>
            <a:pPr marL="742950" lvl="2" indent="-342900" defTabSz="299048"/>
            <a:r>
              <a:rPr lang="en-US" sz="1900" dirty="0"/>
              <a:t>Schema-based</a:t>
            </a:r>
          </a:p>
          <a:p>
            <a:pPr marL="742950" lvl="2" indent="-342900" defTabSz="299048"/>
            <a:r>
              <a:rPr lang="en-US" sz="1900" dirty="0"/>
              <a:t>Schema-agnostic</a:t>
            </a:r>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25</a:t>
            </a:fld>
            <a:endParaRPr lang="el-GR"/>
          </a:p>
        </p:txBody>
      </p:sp>
    </p:spTree>
    <p:extLst>
      <p:ext uri="{BB962C8B-B14F-4D97-AF65-F5344CB8AC3E}">
        <p14:creationId xmlns:p14="http://schemas.microsoft.com/office/powerpoint/2010/main" val="143042819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4996" y="1267888"/>
            <a:ext cx="1585325" cy="692497"/>
          </a:xfrm>
          <a:prstGeom prst="rect">
            <a:avLst/>
          </a:prstGeom>
          <a:noFill/>
        </p:spPr>
        <p:txBody>
          <a:bodyPr wrap="square" rtlCol="0">
            <a:spAutoFit/>
          </a:bodyPr>
          <a:lstStyle/>
          <a:p>
            <a:pPr algn="ctr"/>
            <a:r>
              <a:rPr lang="en-US" sz="1300" dirty="0" smtClean="0"/>
              <a:t>Sorted </a:t>
            </a:r>
          </a:p>
          <a:p>
            <a:pPr algn="ctr"/>
            <a:r>
              <a:rPr lang="en-US" sz="1300" dirty="0" smtClean="0"/>
              <a:t>Neighborhood</a:t>
            </a:r>
          </a:p>
          <a:p>
            <a:pPr algn="ctr"/>
            <a:r>
              <a:rPr lang="en-US" sz="1300" dirty="0" smtClean="0"/>
              <a:t>(</a:t>
            </a:r>
            <a:r>
              <a:rPr lang="en-US" sz="1300" b="1" dirty="0" smtClean="0"/>
              <a:t>SN</a:t>
            </a:r>
            <a:r>
              <a:rPr lang="en-US" sz="1300" dirty="0" smtClean="0"/>
              <a:t>)</a:t>
            </a:r>
            <a:endParaRPr lang="en-US" sz="1300" dirty="0"/>
          </a:p>
        </p:txBody>
      </p:sp>
      <p:sp>
        <p:nvSpPr>
          <p:cNvPr id="3" name="TextBox 2"/>
          <p:cNvSpPr txBox="1"/>
          <p:nvPr/>
        </p:nvSpPr>
        <p:spPr>
          <a:xfrm>
            <a:off x="5867400" y="1013484"/>
            <a:ext cx="1524001" cy="292388"/>
          </a:xfrm>
          <a:prstGeom prst="rect">
            <a:avLst/>
          </a:prstGeom>
          <a:noFill/>
        </p:spPr>
        <p:txBody>
          <a:bodyPr wrap="square" rtlCol="0">
            <a:spAutoFit/>
          </a:bodyPr>
          <a:lstStyle/>
          <a:p>
            <a:pPr algn="ctr"/>
            <a:r>
              <a:rPr lang="en-US" sz="1300" dirty="0" smtClean="0"/>
              <a:t>Standard Blocking</a:t>
            </a:r>
            <a:endParaRPr lang="en-US" sz="1300" dirty="0"/>
          </a:p>
        </p:txBody>
      </p:sp>
      <p:sp>
        <p:nvSpPr>
          <p:cNvPr id="4" name="TextBox 3"/>
          <p:cNvSpPr txBox="1"/>
          <p:nvPr/>
        </p:nvSpPr>
        <p:spPr>
          <a:xfrm>
            <a:off x="3651643" y="1243199"/>
            <a:ext cx="1323062" cy="692497"/>
          </a:xfrm>
          <a:prstGeom prst="rect">
            <a:avLst/>
          </a:prstGeom>
          <a:noFill/>
        </p:spPr>
        <p:txBody>
          <a:bodyPr wrap="square" rtlCol="0">
            <a:spAutoFit/>
          </a:bodyPr>
          <a:lstStyle/>
          <a:p>
            <a:pPr algn="ctr"/>
            <a:r>
              <a:rPr lang="en-US" sz="1300" dirty="0" smtClean="0"/>
              <a:t>Suffix Arrays Blocking </a:t>
            </a:r>
          </a:p>
          <a:p>
            <a:pPr algn="ctr"/>
            <a:r>
              <a:rPr lang="en-US" sz="1300" dirty="0" smtClean="0"/>
              <a:t>(</a:t>
            </a:r>
            <a:r>
              <a:rPr lang="en-US" sz="1300" b="1" dirty="0" smtClean="0"/>
              <a:t>SAB</a:t>
            </a:r>
            <a:r>
              <a:rPr lang="en-US" sz="1300" dirty="0" smtClean="0"/>
              <a:t>)</a:t>
            </a:r>
            <a:endParaRPr lang="en-US" sz="1300" dirty="0"/>
          </a:p>
        </p:txBody>
      </p:sp>
      <p:cxnSp>
        <p:nvCxnSpPr>
          <p:cNvPr id="6" name="Straight Arrow Connector 5"/>
          <p:cNvCxnSpPr/>
          <p:nvPr/>
        </p:nvCxnSpPr>
        <p:spPr>
          <a:xfrm>
            <a:off x="1803896" y="1960385"/>
            <a:ext cx="0" cy="91039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1927884"/>
            <a:ext cx="0" cy="1752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91911" y="2811171"/>
            <a:ext cx="1517475" cy="492443"/>
          </a:xfrm>
          <a:prstGeom prst="rect">
            <a:avLst/>
          </a:prstGeom>
          <a:noFill/>
        </p:spPr>
        <p:txBody>
          <a:bodyPr wrap="square" rtlCol="0">
            <a:spAutoFit/>
          </a:bodyPr>
          <a:lstStyle/>
          <a:p>
            <a:pPr algn="ctr"/>
            <a:r>
              <a:rPr lang="en-US" sz="1300" dirty="0" smtClean="0"/>
              <a:t>Progressive SN </a:t>
            </a:r>
          </a:p>
          <a:p>
            <a:pPr algn="ctr"/>
            <a:r>
              <a:rPr lang="en-US" sz="1300" dirty="0" smtClean="0"/>
              <a:t>(</a:t>
            </a:r>
            <a:r>
              <a:rPr lang="en-US" sz="1300" b="1" dirty="0" smtClean="0"/>
              <a:t>PSN</a:t>
            </a:r>
            <a:r>
              <a:rPr lang="en-US" sz="1300" dirty="0" smtClean="0"/>
              <a:t>)</a:t>
            </a:r>
            <a:endParaRPr lang="en-US" sz="1300" dirty="0"/>
          </a:p>
        </p:txBody>
      </p:sp>
      <p:cxnSp>
        <p:nvCxnSpPr>
          <p:cNvPr id="11" name="Straight Arrow Connector 10"/>
          <p:cNvCxnSpPr/>
          <p:nvPr/>
        </p:nvCxnSpPr>
        <p:spPr>
          <a:xfrm flipH="1">
            <a:off x="1803629" y="3368111"/>
            <a:ext cx="3627" cy="4474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58012" y="3767270"/>
            <a:ext cx="1524000" cy="492443"/>
          </a:xfrm>
          <a:prstGeom prst="rect">
            <a:avLst/>
          </a:prstGeom>
          <a:noFill/>
        </p:spPr>
        <p:txBody>
          <a:bodyPr wrap="square" rtlCol="0">
            <a:spAutoFit/>
          </a:bodyPr>
          <a:lstStyle/>
          <a:p>
            <a:pPr algn="ctr"/>
            <a:r>
              <a:rPr lang="en-US" sz="1300" dirty="0" smtClean="0"/>
              <a:t>Schema-Agnostic PSN (</a:t>
            </a:r>
            <a:r>
              <a:rPr lang="en-US" sz="1300" b="1" dirty="0" smtClean="0"/>
              <a:t>SA-PSN</a:t>
            </a:r>
            <a:r>
              <a:rPr lang="en-US" sz="1300" dirty="0" smtClean="0"/>
              <a:t>)</a:t>
            </a:r>
            <a:endParaRPr lang="en-US" sz="1300" dirty="0"/>
          </a:p>
        </p:txBody>
      </p:sp>
      <p:sp>
        <p:nvSpPr>
          <p:cNvPr id="14" name="TextBox 13"/>
          <p:cNvSpPr txBox="1"/>
          <p:nvPr/>
        </p:nvSpPr>
        <p:spPr>
          <a:xfrm>
            <a:off x="5632920" y="1920128"/>
            <a:ext cx="1759716" cy="492443"/>
          </a:xfrm>
          <a:prstGeom prst="rect">
            <a:avLst/>
          </a:prstGeom>
          <a:noFill/>
        </p:spPr>
        <p:txBody>
          <a:bodyPr wrap="square" rtlCol="0">
            <a:spAutoFit/>
          </a:bodyPr>
          <a:lstStyle/>
          <a:p>
            <a:pPr algn="ctr"/>
            <a:r>
              <a:rPr lang="en-US" sz="1300" dirty="0" smtClean="0"/>
              <a:t>Meta-blocking</a:t>
            </a:r>
          </a:p>
          <a:p>
            <a:pPr algn="ctr"/>
            <a:r>
              <a:rPr lang="en-US" sz="1300" dirty="0" smtClean="0"/>
              <a:t>(Blocking Graph)</a:t>
            </a:r>
            <a:endParaRPr lang="en-US" sz="1300" dirty="0"/>
          </a:p>
        </p:txBody>
      </p:sp>
      <p:sp>
        <p:nvSpPr>
          <p:cNvPr id="21" name="TextBox 20"/>
          <p:cNvSpPr txBox="1"/>
          <p:nvPr/>
        </p:nvSpPr>
        <p:spPr>
          <a:xfrm>
            <a:off x="4679392" y="2705035"/>
            <a:ext cx="1188008" cy="892552"/>
          </a:xfrm>
          <a:prstGeom prst="rect">
            <a:avLst/>
          </a:prstGeom>
          <a:noFill/>
        </p:spPr>
        <p:txBody>
          <a:bodyPr wrap="square" rtlCol="0">
            <a:spAutoFit/>
          </a:bodyPr>
          <a:lstStyle/>
          <a:p>
            <a:r>
              <a:rPr lang="en-US" sz="1300" dirty="0" smtClean="0"/>
              <a:t>Ordered </a:t>
            </a:r>
          </a:p>
          <a:p>
            <a:r>
              <a:rPr lang="en-US" sz="1300" dirty="0" smtClean="0"/>
              <a:t>List of </a:t>
            </a:r>
            <a:br>
              <a:rPr lang="en-US" sz="1300" dirty="0" smtClean="0"/>
            </a:br>
            <a:r>
              <a:rPr lang="en-US" sz="1300" dirty="0" smtClean="0"/>
              <a:t>Records</a:t>
            </a:r>
          </a:p>
          <a:p>
            <a:r>
              <a:rPr lang="en-US" sz="1300" dirty="0" smtClean="0"/>
              <a:t>(</a:t>
            </a:r>
            <a:r>
              <a:rPr lang="en-US" sz="1300" b="1" dirty="0" smtClean="0"/>
              <a:t>OLR</a:t>
            </a:r>
            <a:r>
              <a:rPr lang="en-US" sz="1300" dirty="0" smtClean="0"/>
              <a:t>)</a:t>
            </a:r>
            <a:endParaRPr lang="en-US" sz="1300" dirty="0"/>
          </a:p>
        </p:txBody>
      </p:sp>
      <p:sp>
        <p:nvSpPr>
          <p:cNvPr id="27" name="TextBox 26"/>
          <p:cNvSpPr txBox="1"/>
          <p:nvPr/>
        </p:nvSpPr>
        <p:spPr>
          <a:xfrm>
            <a:off x="3208864" y="2689884"/>
            <a:ext cx="1403617" cy="892552"/>
          </a:xfrm>
          <a:prstGeom prst="rect">
            <a:avLst/>
          </a:prstGeom>
          <a:noFill/>
        </p:spPr>
        <p:txBody>
          <a:bodyPr wrap="square" rtlCol="0">
            <a:spAutoFit/>
          </a:bodyPr>
          <a:lstStyle/>
          <a:p>
            <a:r>
              <a:rPr lang="en-US" sz="1300" dirty="0" smtClean="0"/>
              <a:t>Hierarchy </a:t>
            </a:r>
          </a:p>
          <a:p>
            <a:r>
              <a:rPr lang="en-US" sz="1300" dirty="0" smtClean="0"/>
              <a:t>of Record </a:t>
            </a:r>
          </a:p>
          <a:p>
            <a:r>
              <a:rPr lang="en-US" sz="1300" dirty="0" smtClean="0"/>
              <a:t>Partitions</a:t>
            </a:r>
            <a:br>
              <a:rPr lang="en-US" sz="1300" dirty="0" smtClean="0"/>
            </a:br>
            <a:r>
              <a:rPr lang="en-US" sz="1300" dirty="0" smtClean="0"/>
              <a:t>(</a:t>
            </a:r>
            <a:r>
              <a:rPr lang="en-US" sz="1300" b="1" dirty="0" smtClean="0"/>
              <a:t>HRP</a:t>
            </a:r>
            <a:r>
              <a:rPr lang="en-US" sz="1300" dirty="0" smtClean="0"/>
              <a:t>)</a:t>
            </a:r>
            <a:endParaRPr lang="en-US" sz="1300" dirty="0"/>
          </a:p>
        </p:txBody>
      </p:sp>
      <p:sp>
        <p:nvSpPr>
          <p:cNvPr id="28" name="TextBox 27"/>
          <p:cNvSpPr txBox="1"/>
          <p:nvPr/>
        </p:nvSpPr>
        <p:spPr>
          <a:xfrm>
            <a:off x="1041010" y="4594884"/>
            <a:ext cx="1559298" cy="492443"/>
          </a:xfrm>
          <a:prstGeom prst="rect">
            <a:avLst/>
          </a:prstGeom>
          <a:noFill/>
        </p:spPr>
        <p:txBody>
          <a:bodyPr wrap="square" rtlCol="0">
            <a:spAutoFit/>
          </a:bodyPr>
          <a:lstStyle/>
          <a:p>
            <a:pPr algn="ctr"/>
            <a:r>
              <a:rPr lang="en-US" sz="1300" dirty="0" smtClean="0"/>
              <a:t>Local SA-PSN </a:t>
            </a:r>
          </a:p>
          <a:p>
            <a:pPr algn="ctr"/>
            <a:r>
              <a:rPr lang="en-US" sz="1300" dirty="0" smtClean="0"/>
              <a:t>(</a:t>
            </a:r>
            <a:r>
              <a:rPr lang="en-US" sz="1300" b="1" dirty="0" smtClean="0"/>
              <a:t>LS-PSN</a:t>
            </a:r>
            <a:r>
              <a:rPr lang="en-US" sz="1300" dirty="0" smtClean="0"/>
              <a:t>)</a:t>
            </a:r>
            <a:endParaRPr lang="en-US" sz="1300" dirty="0"/>
          </a:p>
        </p:txBody>
      </p:sp>
      <p:sp>
        <p:nvSpPr>
          <p:cNvPr id="29" name="TextBox 28"/>
          <p:cNvSpPr txBox="1"/>
          <p:nvPr/>
        </p:nvSpPr>
        <p:spPr>
          <a:xfrm>
            <a:off x="978704" y="5523569"/>
            <a:ext cx="1675288" cy="492443"/>
          </a:xfrm>
          <a:prstGeom prst="rect">
            <a:avLst/>
          </a:prstGeom>
          <a:noFill/>
        </p:spPr>
        <p:txBody>
          <a:bodyPr wrap="square" rtlCol="0">
            <a:spAutoFit/>
          </a:bodyPr>
          <a:lstStyle/>
          <a:p>
            <a:pPr algn="ctr"/>
            <a:r>
              <a:rPr lang="en-US" sz="1300" dirty="0" smtClean="0"/>
              <a:t>Global SA-PSN </a:t>
            </a:r>
          </a:p>
          <a:p>
            <a:pPr algn="ctr"/>
            <a:r>
              <a:rPr lang="en-US" sz="1300" dirty="0" smtClean="0"/>
              <a:t>(</a:t>
            </a:r>
            <a:r>
              <a:rPr lang="en-US" sz="1300" b="1" dirty="0" smtClean="0"/>
              <a:t>GS-PSN</a:t>
            </a:r>
            <a:r>
              <a:rPr lang="en-US" sz="1300" dirty="0" smtClean="0"/>
              <a:t>)</a:t>
            </a:r>
            <a:endParaRPr lang="en-US" sz="1300" dirty="0"/>
          </a:p>
        </p:txBody>
      </p:sp>
      <p:sp>
        <p:nvSpPr>
          <p:cNvPr id="40" name="TextBox 39"/>
          <p:cNvSpPr txBox="1"/>
          <p:nvPr/>
        </p:nvSpPr>
        <p:spPr>
          <a:xfrm>
            <a:off x="5715000" y="4594884"/>
            <a:ext cx="1066800" cy="892552"/>
          </a:xfrm>
          <a:prstGeom prst="rect">
            <a:avLst/>
          </a:prstGeom>
          <a:noFill/>
        </p:spPr>
        <p:txBody>
          <a:bodyPr wrap="square" rtlCol="0">
            <a:spAutoFit/>
          </a:bodyPr>
          <a:lstStyle/>
          <a:p>
            <a:r>
              <a:rPr lang="en-US" sz="1300" dirty="0" smtClean="0"/>
              <a:t>Progressive </a:t>
            </a:r>
            <a:br>
              <a:rPr lang="en-US" sz="1300" dirty="0" smtClean="0"/>
            </a:br>
            <a:r>
              <a:rPr lang="en-US" sz="1300" dirty="0" smtClean="0"/>
              <a:t>Block </a:t>
            </a:r>
          </a:p>
          <a:p>
            <a:r>
              <a:rPr lang="en-US" sz="1300" dirty="0" smtClean="0"/>
              <a:t>Scheduling </a:t>
            </a:r>
            <a:br>
              <a:rPr lang="en-US" sz="1300" dirty="0" smtClean="0"/>
            </a:br>
            <a:r>
              <a:rPr lang="en-US" sz="1300" dirty="0" smtClean="0"/>
              <a:t>(</a:t>
            </a:r>
            <a:r>
              <a:rPr lang="en-US" sz="1300" b="1" dirty="0" smtClean="0"/>
              <a:t>PBS</a:t>
            </a:r>
            <a:r>
              <a:rPr lang="en-US" sz="1300" dirty="0" smtClean="0"/>
              <a:t>)</a:t>
            </a:r>
          </a:p>
        </p:txBody>
      </p:sp>
      <p:sp>
        <p:nvSpPr>
          <p:cNvPr id="44" name="TextBox 43"/>
          <p:cNvSpPr txBox="1"/>
          <p:nvPr/>
        </p:nvSpPr>
        <p:spPr>
          <a:xfrm>
            <a:off x="2904064" y="3680484"/>
            <a:ext cx="1726557" cy="692497"/>
          </a:xfrm>
          <a:prstGeom prst="rect">
            <a:avLst/>
          </a:prstGeom>
          <a:noFill/>
        </p:spPr>
        <p:txBody>
          <a:bodyPr wrap="square" rtlCol="0">
            <a:spAutoFit/>
          </a:bodyPr>
          <a:lstStyle/>
          <a:p>
            <a:pPr algn="ctr"/>
            <a:r>
              <a:rPr lang="en-US" sz="1300" dirty="0" smtClean="0"/>
              <a:t>Progressive Suffix </a:t>
            </a:r>
          </a:p>
          <a:p>
            <a:pPr algn="ctr"/>
            <a:r>
              <a:rPr lang="en-US" sz="1300" dirty="0" smtClean="0"/>
              <a:t>Arrays Blocking</a:t>
            </a:r>
          </a:p>
          <a:p>
            <a:pPr algn="ctr"/>
            <a:r>
              <a:rPr lang="en-US" sz="1300" dirty="0" smtClean="0"/>
              <a:t>(</a:t>
            </a:r>
            <a:r>
              <a:rPr lang="en-US" sz="1300" b="1" dirty="0" smtClean="0"/>
              <a:t>SA-PSAB</a:t>
            </a:r>
            <a:r>
              <a:rPr lang="en-US" sz="1300" dirty="0" smtClean="0"/>
              <a:t>)</a:t>
            </a:r>
            <a:endParaRPr lang="en-US" sz="1300" dirty="0"/>
          </a:p>
        </p:txBody>
      </p:sp>
      <p:cxnSp>
        <p:nvCxnSpPr>
          <p:cNvPr id="71" name="Straight Connector 70"/>
          <p:cNvCxnSpPr/>
          <p:nvPr/>
        </p:nvCxnSpPr>
        <p:spPr>
          <a:xfrm>
            <a:off x="5638800" y="2689884"/>
            <a:ext cx="21212"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5508104" y="1471106"/>
            <a:ext cx="2035698" cy="292388"/>
          </a:xfrm>
          <a:prstGeom prst="rect">
            <a:avLst/>
          </a:prstGeom>
          <a:noFill/>
        </p:spPr>
        <p:txBody>
          <a:bodyPr wrap="square" rtlCol="0">
            <a:spAutoFit/>
          </a:bodyPr>
          <a:lstStyle/>
          <a:p>
            <a:pPr algn="ctr"/>
            <a:r>
              <a:rPr lang="en-US" sz="1300" dirty="0" smtClean="0"/>
              <a:t>Token Blocking</a:t>
            </a:r>
            <a:endParaRPr lang="en-US" sz="1300" dirty="0"/>
          </a:p>
        </p:txBody>
      </p:sp>
      <p:cxnSp>
        <p:nvCxnSpPr>
          <p:cNvPr id="107" name="Straight Arrow Connector 106"/>
          <p:cNvCxnSpPr/>
          <p:nvPr/>
        </p:nvCxnSpPr>
        <p:spPr>
          <a:xfrm>
            <a:off x="6523804" y="1277719"/>
            <a:ext cx="761" cy="2379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6629400" y="5204484"/>
            <a:ext cx="1066800" cy="892552"/>
          </a:xfrm>
          <a:prstGeom prst="rect">
            <a:avLst/>
          </a:prstGeom>
          <a:noFill/>
        </p:spPr>
        <p:txBody>
          <a:bodyPr wrap="square" rtlCol="0">
            <a:spAutoFit/>
          </a:bodyPr>
          <a:lstStyle/>
          <a:p>
            <a:r>
              <a:rPr lang="en-US" sz="1300" dirty="0" smtClean="0"/>
              <a:t>Progressive</a:t>
            </a:r>
          </a:p>
          <a:p>
            <a:r>
              <a:rPr lang="en-US" sz="1300" dirty="0" smtClean="0"/>
              <a:t>Profile Scheduling</a:t>
            </a:r>
          </a:p>
          <a:p>
            <a:r>
              <a:rPr lang="en-US" sz="1300" dirty="0" smtClean="0"/>
              <a:t>(</a:t>
            </a:r>
            <a:r>
              <a:rPr lang="en-US" sz="1300" b="1" dirty="0" smtClean="0"/>
              <a:t>PPS</a:t>
            </a:r>
            <a:r>
              <a:rPr lang="en-US" sz="1300" dirty="0" smtClean="0"/>
              <a:t>)</a:t>
            </a:r>
          </a:p>
        </p:txBody>
      </p:sp>
      <p:cxnSp>
        <p:nvCxnSpPr>
          <p:cNvPr id="124" name="Straight Connector 123"/>
          <p:cNvCxnSpPr/>
          <p:nvPr/>
        </p:nvCxnSpPr>
        <p:spPr>
          <a:xfrm flipV="1">
            <a:off x="1014996" y="3573989"/>
            <a:ext cx="6896496" cy="41311"/>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1064520" y="4390932"/>
            <a:ext cx="6815720" cy="3897"/>
          </a:xfrm>
          <a:prstGeom prst="line">
            <a:avLst/>
          </a:prstGeom>
          <a:ln w="28575">
            <a:solidFill>
              <a:schemeClr val="accent1"/>
            </a:solidFill>
            <a:prstDash val="dashDot"/>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rot="5400000">
            <a:off x="7787352" y="1591190"/>
            <a:ext cx="838200" cy="292388"/>
          </a:xfrm>
          <a:prstGeom prst="rect">
            <a:avLst/>
          </a:prstGeom>
          <a:noFill/>
        </p:spPr>
        <p:txBody>
          <a:bodyPr wrap="square" rtlCol="0">
            <a:spAutoFit/>
          </a:bodyPr>
          <a:lstStyle/>
          <a:p>
            <a:pPr algn="ctr"/>
            <a:r>
              <a:rPr lang="en-US" sz="1300" b="1" dirty="0" smtClean="0">
                <a:solidFill>
                  <a:srgbClr val="C00000"/>
                </a:solidFill>
              </a:rPr>
              <a:t>Batch</a:t>
            </a:r>
            <a:endParaRPr lang="en-US" sz="1300" b="1" dirty="0">
              <a:solidFill>
                <a:srgbClr val="C00000"/>
              </a:solidFill>
            </a:endParaRPr>
          </a:p>
        </p:txBody>
      </p:sp>
      <p:sp>
        <p:nvSpPr>
          <p:cNvPr id="127" name="TextBox 126"/>
          <p:cNvSpPr txBox="1"/>
          <p:nvPr/>
        </p:nvSpPr>
        <p:spPr>
          <a:xfrm rot="5400000">
            <a:off x="7575462" y="4311678"/>
            <a:ext cx="1219201" cy="292388"/>
          </a:xfrm>
          <a:prstGeom prst="rect">
            <a:avLst/>
          </a:prstGeom>
          <a:noFill/>
        </p:spPr>
        <p:txBody>
          <a:bodyPr wrap="square" rtlCol="0">
            <a:spAutoFit/>
          </a:bodyPr>
          <a:lstStyle/>
          <a:p>
            <a:pPr algn="ctr"/>
            <a:r>
              <a:rPr lang="en-US" sz="1300" b="1" dirty="0" smtClean="0">
                <a:solidFill>
                  <a:srgbClr val="008000"/>
                </a:solidFill>
              </a:rPr>
              <a:t>Progressive</a:t>
            </a:r>
            <a:endParaRPr lang="en-US" sz="1300" b="1" dirty="0">
              <a:solidFill>
                <a:srgbClr val="008000"/>
              </a:solidFill>
            </a:endParaRPr>
          </a:p>
        </p:txBody>
      </p:sp>
      <p:sp>
        <p:nvSpPr>
          <p:cNvPr id="128" name="TextBox 127"/>
          <p:cNvSpPr txBox="1"/>
          <p:nvPr/>
        </p:nvSpPr>
        <p:spPr>
          <a:xfrm rot="16200000">
            <a:off x="-209181" y="3073742"/>
            <a:ext cx="1517304" cy="292388"/>
          </a:xfrm>
          <a:prstGeom prst="rect">
            <a:avLst/>
          </a:prstGeom>
          <a:noFill/>
          <a:ln>
            <a:noFill/>
          </a:ln>
        </p:spPr>
        <p:txBody>
          <a:bodyPr wrap="square" rtlCol="0">
            <a:spAutoFit/>
          </a:bodyPr>
          <a:lstStyle/>
          <a:p>
            <a:pPr algn="ctr"/>
            <a:r>
              <a:rPr lang="en-US" sz="1300" b="1" dirty="0" smtClean="0">
                <a:solidFill>
                  <a:schemeClr val="tx1">
                    <a:lumMod val="75000"/>
                    <a:lumOff val="25000"/>
                  </a:schemeClr>
                </a:solidFill>
              </a:rPr>
              <a:t>Schema-based</a:t>
            </a:r>
            <a:endParaRPr lang="en-US" sz="1300" b="1" dirty="0">
              <a:solidFill>
                <a:schemeClr val="tx1">
                  <a:lumMod val="75000"/>
                  <a:lumOff val="25000"/>
                </a:schemeClr>
              </a:solidFill>
            </a:endParaRPr>
          </a:p>
        </p:txBody>
      </p:sp>
      <p:sp>
        <p:nvSpPr>
          <p:cNvPr id="130" name="TextBox 129"/>
          <p:cNvSpPr txBox="1"/>
          <p:nvPr/>
        </p:nvSpPr>
        <p:spPr>
          <a:xfrm rot="16200000">
            <a:off x="589353" y="3850455"/>
            <a:ext cx="685800" cy="292388"/>
          </a:xfrm>
          <a:prstGeom prst="rect">
            <a:avLst/>
          </a:prstGeom>
          <a:noFill/>
        </p:spPr>
        <p:txBody>
          <a:bodyPr wrap="square" rtlCol="0">
            <a:spAutoFit/>
          </a:bodyPr>
          <a:lstStyle/>
          <a:p>
            <a:r>
              <a:rPr lang="en-US" sz="1300" b="1" dirty="0" smtClean="0">
                <a:solidFill>
                  <a:srgbClr val="0070C0"/>
                </a:solidFill>
              </a:rPr>
              <a:t>Naïve</a:t>
            </a:r>
            <a:endParaRPr lang="en-US" sz="1300" b="1" dirty="0">
              <a:solidFill>
                <a:srgbClr val="0070C0"/>
              </a:solidFill>
            </a:endParaRPr>
          </a:p>
        </p:txBody>
      </p:sp>
      <p:sp>
        <p:nvSpPr>
          <p:cNvPr id="132" name="TextBox 131"/>
          <p:cNvSpPr txBox="1"/>
          <p:nvPr/>
        </p:nvSpPr>
        <p:spPr>
          <a:xfrm rot="16200000">
            <a:off x="349468" y="5270637"/>
            <a:ext cx="1172291" cy="292388"/>
          </a:xfrm>
          <a:prstGeom prst="rect">
            <a:avLst/>
          </a:prstGeom>
          <a:noFill/>
        </p:spPr>
        <p:txBody>
          <a:bodyPr wrap="square" rtlCol="0">
            <a:spAutoFit/>
          </a:bodyPr>
          <a:lstStyle/>
          <a:p>
            <a:pPr algn="ctr"/>
            <a:r>
              <a:rPr lang="en-US" sz="1300" b="1" dirty="0" smtClean="0">
                <a:solidFill>
                  <a:srgbClr val="0070C0"/>
                </a:solidFill>
              </a:rPr>
              <a:t>Advanced</a:t>
            </a:r>
          </a:p>
        </p:txBody>
      </p:sp>
      <p:cxnSp>
        <p:nvCxnSpPr>
          <p:cNvPr id="80" name="Straight Arrow Connector 79"/>
          <p:cNvCxnSpPr/>
          <p:nvPr/>
        </p:nvCxnSpPr>
        <p:spPr>
          <a:xfrm>
            <a:off x="1816348" y="4209199"/>
            <a:ext cx="0" cy="39862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1817792" y="5014994"/>
            <a:ext cx="1" cy="5326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TextBox 129"/>
          <p:cNvSpPr txBox="1"/>
          <p:nvPr/>
        </p:nvSpPr>
        <p:spPr>
          <a:xfrm rot="16200000">
            <a:off x="-288731" y="4774183"/>
            <a:ext cx="1676402" cy="292388"/>
          </a:xfrm>
          <a:prstGeom prst="rect">
            <a:avLst/>
          </a:prstGeom>
          <a:noFill/>
        </p:spPr>
        <p:txBody>
          <a:bodyPr wrap="square" rtlCol="0">
            <a:spAutoFit/>
          </a:bodyPr>
          <a:lstStyle/>
          <a:p>
            <a:pPr algn="ctr"/>
            <a:r>
              <a:rPr lang="en-US" sz="1300" b="1" dirty="0" smtClean="0">
                <a:solidFill>
                  <a:srgbClr val="0070C0"/>
                </a:solidFill>
              </a:rPr>
              <a:t>Schema-agnostic</a:t>
            </a:r>
            <a:endParaRPr lang="en-US" sz="1300" b="1" dirty="0">
              <a:solidFill>
                <a:srgbClr val="0070C0"/>
              </a:solidFill>
            </a:endParaRPr>
          </a:p>
        </p:txBody>
      </p:sp>
      <p:sp>
        <p:nvSpPr>
          <p:cNvPr id="5" name="Parentesi graffa aperta 4"/>
          <p:cNvSpPr/>
          <p:nvPr/>
        </p:nvSpPr>
        <p:spPr>
          <a:xfrm>
            <a:off x="705250" y="2742421"/>
            <a:ext cx="175282" cy="850169"/>
          </a:xfrm>
          <a:prstGeom prst="leftBrac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51" name="Parentesi graffa aperta 50"/>
          <p:cNvSpPr/>
          <p:nvPr/>
        </p:nvSpPr>
        <p:spPr>
          <a:xfrm>
            <a:off x="701355" y="3653160"/>
            <a:ext cx="190771" cy="2534434"/>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1" name="Parentesi graffa aperta 60"/>
          <p:cNvSpPr/>
          <p:nvPr/>
        </p:nvSpPr>
        <p:spPr>
          <a:xfrm>
            <a:off x="1041009" y="3653159"/>
            <a:ext cx="149349" cy="671298"/>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2" name="Parentesi graffa aperta 61"/>
          <p:cNvSpPr/>
          <p:nvPr/>
        </p:nvSpPr>
        <p:spPr>
          <a:xfrm>
            <a:off x="1041010" y="4479553"/>
            <a:ext cx="197655" cy="1708040"/>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4" name="Parentesi graffa aperta 63"/>
          <p:cNvSpPr/>
          <p:nvPr/>
        </p:nvSpPr>
        <p:spPr>
          <a:xfrm rot="10800000">
            <a:off x="7924800" y="1091445"/>
            <a:ext cx="112373" cy="1374310"/>
          </a:xfrm>
          <a:prstGeom prst="leftBrac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5" name="Parentesi graffa aperta 64"/>
          <p:cNvSpPr/>
          <p:nvPr/>
        </p:nvSpPr>
        <p:spPr>
          <a:xfrm rot="10800000">
            <a:off x="7924800" y="2689884"/>
            <a:ext cx="119415" cy="35052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solidFill>
                <a:srgbClr val="008000"/>
              </a:solidFill>
            </a:endParaRPr>
          </a:p>
        </p:txBody>
      </p:sp>
      <p:cxnSp>
        <p:nvCxnSpPr>
          <p:cNvPr id="93" name="Straight Connector 120"/>
          <p:cNvCxnSpPr/>
          <p:nvPr/>
        </p:nvCxnSpPr>
        <p:spPr>
          <a:xfrm flipV="1">
            <a:off x="990600" y="2537484"/>
            <a:ext cx="6858000" cy="16937"/>
          </a:xfrm>
          <a:prstGeom prst="line">
            <a:avLst/>
          </a:prstGeom>
          <a:ln w="19050"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120"/>
          <p:cNvCxnSpPr/>
          <p:nvPr/>
        </p:nvCxnSpPr>
        <p:spPr>
          <a:xfrm flipV="1">
            <a:off x="961952" y="2689884"/>
            <a:ext cx="6886648" cy="10107"/>
          </a:xfrm>
          <a:prstGeom prst="line">
            <a:avLst/>
          </a:prstGeom>
          <a:ln w="19050" cmpd="sng">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2376985" y="3065421"/>
            <a:ext cx="823415" cy="54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038600" y="3070884"/>
            <a:ext cx="685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106"/>
          <p:cNvCxnSpPr/>
          <p:nvPr/>
        </p:nvCxnSpPr>
        <p:spPr>
          <a:xfrm>
            <a:off x="6523423" y="1728348"/>
            <a:ext cx="761" cy="2379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Connector 70"/>
          <p:cNvCxnSpPr/>
          <p:nvPr/>
        </p:nvCxnSpPr>
        <p:spPr>
          <a:xfrm>
            <a:off x="4495800" y="2689884"/>
            <a:ext cx="43624"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cxnSp>
        <p:nvCxnSpPr>
          <p:cNvPr id="83" name="Straight Connector 70"/>
          <p:cNvCxnSpPr/>
          <p:nvPr/>
        </p:nvCxnSpPr>
        <p:spPr>
          <a:xfrm flipH="1">
            <a:off x="2895600" y="2689884"/>
            <a:ext cx="5881"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57" name="Parentesi graffa aperta 56"/>
          <p:cNvSpPr/>
          <p:nvPr/>
        </p:nvSpPr>
        <p:spPr>
          <a:xfrm rot="16200000" flipV="1">
            <a:off x="2019300" y="5471184"/>
            <a:ext cx="76199" cy="15240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2" name="Parentesi graffa aperta 71"/>
          <p:cNvSpPr/>
          <p:nvPr/>
        </p:nvSpPr>
        <p:spPr>
          <a:xfrm rot="16200000" flipV="1">
            <a:off x="3673338" y="5471184"/>
            <a:ext cx="62975" cy="15240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4" name="Parentesi graffa aperta 73"/>
          <p:cNvSpPr/>
          <p:nvPr/>
        </p:nvSpPr>
        <p:spPr>
          <a:xfrm rot="16200000" flipV="1">
            <a:off x="5071537" y="5729417"/>
            <a:ext cx="76200" cy="1007534"/>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5" name="Parentesi graffa aperta 74"/>
          <p:cNvSpPr/>
          <p:nvPr/>
        </p:nvSpPr>
        <p:spPr>
          <a:xfrm rot="16200000" flipV="1">
            <a:off x="6743700" y="5166384"/>
            <a:ext cx="76200" cy="21336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6" name="TextBox 57"/>
          <p:cNvSpPr txBox="1"/>
          <p:nvPr/>
        </p:nvSpPr>
        <p:spPr>
          <a:xfrm>
            <a:off x="1066800" y="6222514"/>
            <a:ext cx="1931042" cy="292388"/>
          </a:xfrm>
          <a:prstGeom prst="rect">
            <a:avLst/>
          </a:prstGeom>
          <a:noFill/>
        </p:spPr>
        <p:txBody>
          <a:bodyPr wrap="square" rtlCol="0">
            <a:spAutoFit/>
          </a:bodyPr>
          <a:lstStyle/>
          <a:p>
            <a:pPr algn="ctr"/>
            <a:r>
              <a:rPr lang="en-US" sz="1300" b="1" dirty="0" smtClean="0">
                <a:solidFill>
                  <a:srgbClr val="008000"/>
                </a:solidFill>
              </a:rPr>
              <a:t>Comparison-based</a:t>
            </a:r>
            <a:endParaRPr lang="en-US" sz="1300" b="1" dirty="0">
              <a:solidFill>
                <a:srgbClr val="008000"/>
              </a:solidFill>
            </a:endParaRPr>
          </a:p>
        </p:txBody>
      </p:sp>
      <p:sp>
        <p:nvSpPr>
          <p:cNvPr id="78" name="TextBox 58"/>
          <p:cNvSpPr txBox="1"/>
          <p:nvPr/>
        </p:nvSpPr>
        <p:spPr>
          <a:xfrm>
            <a:off x="3075383" y="6232956"/>
            <a:ext cx="1262458" cy="292388"/>
          </a:xfrm>
          <a:prstGeom prst="rect">
            <a:avLst/>
          </a:prstGeom>
          <a:noFill/>
        </p:spPr>
        <p:txBody>
          <a:bodyPr wrap="square" rtlCol="0">
            <a:spAutoFit/>
          </a:bodyPr>
          <a:lstStyle/>
          <a:p>
            <a:pPr algn="ctr"/>
            <a:r>
              <a:rPr lang="en-US" sz="1300" b="1" dirty="0" smtClean="0">
                <a:solidFill>
                  <a:srgbClr val="008000"/>
                </a:solidFill>
              </a:rPr>
              <a:t>Block-based</a:t>
            </a:r>
            <a:endParaRPr lang="en-US" sz="1300" b="1" dirty="0">
              <a:solidFill>
                <a:srgbClr val="008000"/>
              </a:solidFill>
            </a:endParaRPr>
          </a:p>
        </p:txBody>
      </p:sp>
      <p:sp>
        <p:nvSpPr>
          <p:cNvPr id="82" name="TextBox 59"/>
          <p:cNvSpPr txBox="1"/>
          <p:nvPr/>
        </p:nvSpPr>
        <p:spPr>
          <a:xfrm>
            <a:off x="4394199" y="6222514"/>
            <a:ext cx="1447800" cy="292388"/>
          </a:xfrm>
          <a:prstGeom prst="rect">
            <a:avLst/>
          </a:prstGeom>
          <a:noFill/>
        </p:spPr>
        <p:txBody>
          <a:bodyPr wrap="square" rtlCol="0">
            <a:spAutoFit/>
          </a:bodyPr>
          <a:lstStyle/>
          <a:p>
            <a:pPr algn="ctr"/>
            <a:r>
              <a:rPr lang="en-US" sz="1300" b="1" dirty="0" smtClean="0">
                <a:solidFill>
                  <a:srgbClr val="008000"/>
                </a:solidFill>
              </a:rPr>
              <a:t>Profile-based</a:t>
            </a:r>
            <a:endParaRPr lang="en-US" sz="1300" b="1" dirty="0">
              <a:solidFill>
                <a:srgbClr val="008000"/>
              </a:solidFill>
            </a:endParaRPr>
          </a:p>
        </p:txBody>
      </p:sp>
      <p:sp>
        <p:nvSpPr>
          <p:cNvPr id="86" name="TextBox 76"/>
          <p:cNvSpPr txBox="1"/>
          <p:nvPr/>
        </p:nvSpPr>
        <p:spPr>
          <a:xfrm>
            <a:off x="6282268" y="6195084"/>
            <a:ext cx="946285" cy="292388"/>
          </a:xfrm>
          <a:prstGeom prst="rect">
            <a:avLst/>
          </a:prstGeom>
          <a:noFill/>
        </p:spPr>
        <p:txBody>
          <a:bodyPr wrap="square" rtlCol="0">
            <a:spAutoFit/>
          </a:bodyPr>
          <a:lstStyle/>
          <a:p>
            <a:pPr algn="ctr"/>
            <a:r>
              <a:rPr lang="en-US" sz="1300" b="1" dirty="0" smtClean="0">
                <a:solidFill>
                  <a:srgbClr val="008000"/>
                </a:solidFill>
              </a:rPr>
              <a:t>Hybrid</a:t>
            </a:r>
            <a:endParaRPr lang="en-US" sz="1300" b="1" dirty="0">
              <a:solidFill>
                <a:srgbClr val="008000"/>
              </a:solidFill>
            </a:endParaRPr>
          </a:p>
        </p:txBody>
      </p:sp>
      <p:cxnSp>
        <p:nvCxnSpPr>
          <p:cNvPr id="70" name="Straight Arrow Connector 8"/>
          <p:cNvCxnSpPr>
            <a:stCxn id="14" idx="2"/>
            <a:endCxn id="40" idx="0"/>
          </p:cNvCxnSpPr>
          <p:nvPr/>
        </p:nvCxnSpPr>
        <p:spPr>
          <a:xfrm flipH="1">
            <a:off x="6248400" y="2412571"/>
            <a:ext cx="264378" cy="21823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106"/>
          <p:cNvCxnSpPr>
            <a:stCxn id="14" idx="2"/>
            <a:endCxn id="118" idx="0"/>
          </p:cNvCxnSpPr>
          <p:nvPr/>
        </p:nvCxnSpPr>
        <p:spPr>
          <a:xfrm>
            <a:off x="6512778" y="2412571"/>
            <a:ext cx="650022" cy="27919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itle 1"/>
          <p:cNvSpPr txBox="1">
            <a:spLocks/>
          </p:cNvSpPr>
          <p:nvPr/>
        </p:nvSpPr>
        <p:spPr>
          <a:xfrm>
            <a:off x="0" y="-8948"/>
            <a:ext cx="9144000" cy="7736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Taxonomy of Progressive Methods</a:t>
            </a:r>
            <a:endParaRPr lang="en-US" dirty="0"/>
          </a:p>
        </p:txBody>
      </p:sp>
      <p:sp>
        <p:nvSpPr>
          <p:cNvPr id="8" name="Rectangle 7"/>
          <p:cNvSpPr/>
          <p:nvPr/>
        </p:nvSpPr>
        <p:spPr>
          <a:xfrm>
            <a:off x="3055226" y="3603812"/>
            <a:ext cx="1358318" cy="7871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pt-BR" smtClean="0"/>
              <a:t>Papadakis &amp; Palpanas, WWW 2018, April 2018</a:t>
            </a:r>
            <a:endParaRPr lang="el-GR" dirty="0"/>
          </a:p>
        </p:txBody>
      </p:sp>
      <p:sp>
        <p:nvSpPr>
          <p:cNvPr id="13" name="Slide Number Placeholder 12"/>
          <p:cNvSpPr>
            <a:spLocks noGrp="1"/>
          </p:cNvSpPr>
          <p:nvPr>
            <p:ph type="sldNum" sz="quarter" idx="12"/>
          </p:nvPr>
        </p:nvSpPr>
        <p:spPr/>
        <p:txBody>
          <a:bodyPr/>
          <a:lstStyle/>
          <a:p>
            <a:fld id="{7E46E34C-DF4F-43C8-9B01-5546C481D7C1}" type="slidenum">
              <a:rPr lang="el-GR" smtClean="0"/>
              <a:t>250</a:t>
            </a:fld>
            <a:endParaRPr lang="el-GR"/>
          </a:p>
        </p:txBody>
      </p:sp>
    </p:spTree>
    <p:extLst>
      <p:ext uri="{BB962C8B-B14F-4D97-AF65-F5344CB8AC3E}">
        <p14:creationId xmlns:p14="http://schemas.microsoft.com/office/powerpoint/2010/main" val="412449852"/>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63104"/>
            <a:ext cx="9144000" cy="989632"/>
          </a:xfrm>
        </p:spPr>
        <p:txBody>
          <a:bodyPr>
            <a:normAutofit fontScale="90000"/>
          </a:bodyPr>
          <a:lstStyle/>
          <a:p>
            <a:r>
              <a:rPr lang="en-US" dirty="0" smtClean="0"/>
              <a:t>Progressive Suffix Arrays Blocking</a:t>
            </a:r>
            <a:br>
              <a:rPr lang="en-US" dirty="0" smtClean="0"/>
            </a:br>
            <a:r>
              <a:rPr lang="it-IT" sz="2700" dirty="0"/>
              <a:t>[Simonini et. al., ICDE 2018]</a:t>
            </a:r>
            <a:endParaRPr lang="el-GR" sz="2700" dirty="0"/>
          </a:p>
        </p:txBody>
      </p:sp>
      <p:sp>
        <p:nvSpPr>
          <p:cNvPr id="3" name="Θέση περιεχομένου 2"/>
          <p:cNvSpPr>
            <a:spLocks noGrp="1"/>
          </p:cNvSpPr>
          <p:nvPr>
            <p:ph idx="1"/>
          </p:nvPr>
        </p:nvSpPr>
        <p:spPr>
          <a:xfrm>
            <a:off x="179512" y="1268760"/>
            <a:ext cx="8856984" cy="4857403"/>
          </a:xfrm>
        </p:spPr>
        <p:txBody>
          <a:bodyPr>
            <a:normAutofit/>
          </a:bodyPr>
          <a:lstStyle/>
          <a:p>
            <a:r>
              <a:rPr lang="en-US" sz="2400" dirty="0" smtClean="0"/>
              <a:t>Every token in any attribute value is a blocking key </a:t>
            </a:r>
          </a:p>
          <a:p>
            <a:endParaRPr lang="en-US" sz="2400" dirty="0" smtClean="0"/>
          </a:p>
          <a:p>
            <a:r>
              <a:rPr lang="en-US" sz="2400" dirty="0" smtClean="0"/>
              <a:t>Every key is converted to all suffixes with at least </a:t>
            </a:r>
            <a:r>
              <a:rPr lang="en-US" sz="2400" dirty="0" err="1">
                <a:solidFill>
                  <a:srgbClr val="C00000"/>
                </a:solidFill>
              </a:rPr>
              <a:t>l</a:t>
            </a:r>
            <a:r>
              <a:rPr lang="en-US" sz="2400" baseline="-25000" dirty="0" err="1">
                <a:solidFill>
                  <a:srgbClr val="C00000"/>
                </a:solidFill>
              </a:rPr>
              <a:t>min</a:t>
            </a:r>
            <a:r>
              <a:rPr lang="en-US" sz="2400" dirty="0" smtClean="0"/>
              <a:t> characters</a:t>
            </a:r>
            <a:endParaRPr lang="en-US" sz="2400" dirty="0"/>
          </a:p>
          <a:p>
            <a:endParaRPr lang="en-US" sz="2400" dirty="0" smtClean="0"/>
          </a:p>
          <a:p>
            <a:r>
              <a:rPr lang="en-US" sz="2400" dirty="0" smtClean="0"/>
              <a:t>Every suffix of minimum length creates a tree </a:t>
            </a:r>
            <a:r>
              <a:rPr lang="en-US" sz="2400" dirty="0"/>
              <a:t>with that suffix at its </a:t>
            </a:r>
            <a:r>
              <a:rPr lang="en-US" sz="2400" dirty="0" smtClean="0"/>
              <a:t>root → </a:t>
            </a:r>
            <a:r>
              <a:rPr lang="en-US" sz="2400" dirty="0" smtClean="0">
                <a:solidFill>
                  <a:srgbClr val="C00000"/>
                </a:solidFill>
              </a:rPr>
              <a:t>Hierarchy of Partitions</a:t>
            </a:r>
            <a:endParaRPr lang="el-GR" sz="2400" dirty="0">
              <a:solidFill>
                <a:srgbClr val="C00000"/>
              </a:solidFill>
            </a:endParaRPr>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pic>
        <p:nvPicPr>
          <p:cNvPr id="5" name="Εικόνα 4"/>
          <p:cNvPicPr>
            <a:picLocks noChangeAspect="1"/>
          </p:cNvPicPr>
          <p:nvPr/>
        </p:nvPicPr>
        <p:blipFill>
          <a:blip r:embed="rId2"/>
          <a:stretch>
            <a:fillRect/>
          </a:stretch>
        </p:blipFill>
        <p:spPr>
          <a:xfrm>
            <a:off x="2432118" y="4077072"/>
            <a:ext cx="4279763" cy="1950889"/>
          </a:xfrm>
          <a:prstGeom prst="rect">
            <a:avLst/>
          </a:prstGeom>
        </p:spPr>
      </p:pic>
      <p:sp>
        <p:nvSpPr>
          <p:cNvPr id="6" name="TextBox 5"/>
          <p:cNvSpPr txBox="1"/>
          <p:nvPr/>
        </p:nvSpPr>
        <p:spPr>
          <a:xfrm rot="19944280">
            <a:off x="3112595" y="4782120"/>
            <a:ext cx="2735906" cy="461665"/>
          </a:xfrm>
          <a:prstGeom prst="rect">
            <a:avLst/>
          </a:prstGeom>
          <a:noFill/>
        </p:spPr>
        <p:txBody>
          <a:bodyPr wrap="square" rtlCol="0">
            <a:spAutoFit/>
          </a:bodyPr>
          <a:lstStyle/>
          <a:p>
            <a:pPr algn="ctr"/>
            <a:r>
              <a:rPr lang="en-US" sz="2400" dirty="0" smtClean="0">
                <a:solidFill>
                  <a:srgbClr val="C00000"/>
                </a:solidFill>
              </a:rPr>
              <a:t>Poor Performance!!!</a:t>
            </a:r>
            <a:endParaRPr lang="el-GR" sz="2400" dirty="0">
              <a:solidFill>
                <a:srgbClr val="C00000"/>
              </a:solidFill>
            </a:endParaRPr>
          </a:p>
        </p:txBody>
      </p:sp>
      <p:sp>
        <p:nvSpPr>
          <p:cNvPr id="7" name="Slide Number Placeholder 6"/>
          <p:cNvSpPr>
            <a:spLocks noGrp="1"/>
          </p:cNvSpPr>
          <p:nvPr>
            <p:ph type="sldNum" sz="quarter" idx="12"/>
          </p:nvPr>
        </p:nvSpPr>
        <p:spPr/>
        <p:txBody>
          <a:bodyPr/>
          <a:lstStyle/>
          <a:p>
            <a:fld id="{7E46E34C-DF4F-43C8-9B01-5546C481D7C1}" type="slidenum">
              <a:rPr lang="el-GR" smtClean="0"/>
              <a:t>251</a:t>
            </a:fld>
            <a:endParaRPr lang="el-GR"/>
          </a:p>
        </p:txBody>
      </p:sp>
    </p:spTree>
    <p:extLst>
      <p:ext uri="{BB962C8B-B14F-4D97-AF65-F5344CB8AC3E}">
        <p14:creationId xmlns:p14="http://schemas.microsoft.com/office/powerpoint/2010/main" val="49770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4996" y="1267888"/>
            <a:ext cx="1585325" cy="692497"/>
          </a:xfrm>
          <a:prstGeom prst="rect">
            <a:avLst/>
          </a:prstGeom>
          <a:noFill/>
        </p:spPr>
        <p:txBody>
          <a:bodyPr wrap="square" rtlCol="0">
            <a:spAutoFit/>
          </a:bodyPr>
          <a:lstStyle/>
          <a:p>
            <a:pPr algn="ctr"/>
            <a:r>
              <a:rPr lang="en-US" sz="1300" dirty="0" smtClean="0"/>
              <a:t>Sorted </a:t>
            </a:r>
          </a:p>
          <a:p>
            <a:pPr algn="ctr"/>
            <a:r>
              <a:rPr lang="en-US" sz="1300" dirty="0" smtClean="0"/>
              <a:t>Neighborhood</a:t>
            </a:r>
          </a:p>
          <a:p>
            <a:pPr algn="ctr"/>
            <a:r>
              <a:rPr lang="en-US" sz="1300" dirty="0" smtClean="0"/>
              <a:t>(</a:t>
            </a:r>
            <a:r>
              <a:rPr lang="en-US" sz="1300" b="1" dirty="0" smtClean="0"/>
              <a:t>SN</a:t>
            </a:r>
            <a:r>
              <a:rPr lang="en-US" sz="1300" dirty="0" smtClean="0"/>
              <a:t>)</a:t>
            </a:r>
            <a:endParaRPr lang="en-US" sz="1300" dirty="0"/>
          </a:p>
        </p:txBody>
      </p:sp>
      <p:sp>
        <p:nvSpPr>
          <p:cNvPr id="3" name="TextBox 2"/>
          <p:cNvSpPr txBox="1"/>
          <p:nvPr/>
        </p:nvSpPr>
        <p:spPr>
          <a:xfrm>
            <a:off x="5867400" y="1013484"/>
            <a:ext cx="1524001" cy="292388"/>
          </a:xfrm>
          <a:prstGeom prst="rect">
            <a:avLst/>
          </a:prstGeom>
          <a:noFill/>
        </p:spPr>
        <p:txBody>
          <a:bodyPr wrap="square" rtlCol="0">
            <a:spAutoFit/>
          </a:bodyPr>
          <a:lstStyle/>
          <a:p>
            <a:pPr algn="ctr"/>
            <a:r>
              <a:rPr lang="en-US" sz="1300" dirty="0" smtClean="0"/>
              <a:t>Standard Blocking</a:t>
            </a:r>
            <a:endParaRPr lang="en-US" sz="1300" dirty="0"/>
          </a:p>
        </p:txBody>
      </p:sp>
      <p:sp>
        <p:nvSpPr>
          <p:cNvPr id="4" name="TextBox 3"/>
          <p:cNvSpPr txBox="1"/>
          <p:nvPr/>
        </p:nvSpPr>
        <p:spPr>
          <a:xfrm>
            <a:off x="3651643" y="1243199"/>
            <a:ext cx="1323062" cy="692497"/>
          </a:xfrm>
          <a:prstGeom prst="rect">
            <a:avLst/>
          </a:prstGeom>
          <a:noFill/>
        </p:spPr>
        <p:txBody>
          <a:bodyPr wrap="square" rtlCol="0">
            <a:spAutoFit/>
          </a:bodyPr>
          <a:lstStyle/>
          <a:p>
            <a:pPr algn="ctr"/>
            <a:r>
              <a:rPr lang="en-US" sz="1300" dirty="0" smtClean="0"/>
              <a:t>Suffix Arrays Blocking </a:t>
            </a:r>
          </a:p>
          <a:p>
            <a:pPr algn="ctr"/>
            <a:r>
              <a:rPr lang="en-US" sz="1300" dirty="0" smtClean="0"/>
              <a:t>(</a:t>
            </a:r>
            <a:r>
              <a:rPr lang="en-US" sz="1300" b="1" dirty="0" smtClean="0"/>
              <a:t>SAB</a:t>
            </a:r>
            <a:r>
              <a:rPr lang="en-US" sz="1300" dirty="0" smtClean="0"/>
              <a:t>)</a:t>
            </a:r>
            <a:endParaRPr lang="en-US" sz="1300" dirty="0"/>
          </a:p>
        </p:txBody>
      </p:sp>
      <p:cxnSp>
        <p:nvCxnSpPr>
          <p:cNvPr id="6" name="Straight Arrow Connector 5"/>
          <p:cNvCxnSpPr/>
          <p:nvPr/>
        </p:nvCxnSpPr>
        <p:spPr>
          <a:xfrm>
            <a:off x="1803896" y="1960385"/>
            <a:ext cx="0" cy="91039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1927884"/>
            <a:ext cx="0" cy="1752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91911" y="2811171"/>
            <a:ext cx="1517475" cy="492443"/>
          </a:xfrm>
          <a:prstGeom prst="rect">
            <a:avLst/>
          </a:prstGeom>
          <a:noFill/>
        </p:spPr>
        <p:txBody>
          <a:bodyPr wrap="square" rtlCol="0">
            <a:spAutoFit/>
          </a:bodyPr>
          <a:lstStyle/>
          <a:p>
            <a:pPr algn="ctr"/>
            <a:r>
              <a:rPr lang="en-US" sz="1300" dirty="0" smtClean="0"/>
              <a:t>Progressive SN </a:t>
            </a:r>
          </a:p>
          <a:p>
            <a:pPr algn="ctr"/>
            <a:r>
              <a:rPr lang="en-US" sz="1300" dirty="0" smtClean="0"/>
              <a:t>(</a:t>
            </a:r>
            <a:r>
              <a:rPr lang="en-US" sz="1300" b="1" dirty="0" smtClean="0"/>
              <a:t>PSN</a:t>
            </a:r>
            <a:r>
              <a:rPr lang="en-US" sz="1300" dirty="0" smtClean="0"/>
              <a:t>)</a:t>
            </a:r>
            <a:endParaRPr lang="en-US" sz="1300" dirty="0"/>
          </a:p>
        </p:txBody>
      </p:sp>
      <p:cxnSp>
        <p:nvCxnSpPr>
          <p:cNvPr id="11" name="Straight Arrow Connector 10"/>
          <p:cNvCxnSpPr/>
          <p:nvPr/>
        </p:nvCxnSpPr>
        <p:spPr>
          <a:xfrm flipH="1">
            <a:off x="1803629" y="3368111"/>
            <a:ext cx="3627" cy="4474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58012" y="3767270"/>
            <a:ext cx="1524000" cy="492443"/>
          </a:xfrm>
          <a:prstGeom prst="rect">
            <a:avLst/>
          </a:prstGeom>
          <a:noFill/>
        </p:spPr>
        <p:txBody>
          <a:bodyPr wrap="square" rtlCol="0">
            <a:spAutoFit/>
          </a:bodyPr>
          <a:lstStyle/>
          <a:p>
            <a:pPr algn="ctr"/>
            <a:r>
              <a:rPr lang="en-US" sz="1300" dirty="0" smtClean="0"/>
              <a:t>Schema-Agnostic PSN (</a:t>
            </a:r>
            <a:r>
              <a:rPr lang="en-US" sz="1300" b="1" dirty="0" smtClean="0"/>
              <a:t>SA-PSN</a:t>
            </a:r>
            <a:r>
              <a:rPr lang="en-US" sz="1300" dirty="0" smtClean="0"/>
              <a:t>)</a:t>
            </a:r>
            <a:endParaRPr lang="en-US" sz="1300" dirty="0"/>
          </a:p>
        </p:txBody>
      </p:sp>
      <p:sp>
        <p:nvSpPr>
          <p:cNvPr id="14" name="TextBox 13"/>
          <p:cNvSpPr txBox="1"/>
          <p:nvPr/>
        </p:nvSpPr>
        <p:spPr>
          <a:xfrm>
            <a:off x="5632920" y="1920128"/>
            <a:ext cx="1759716" cy="492443"/>
          </a:xfrm>
          <a:prstGeom prst="rect">
            <a:avLst/>
          </a:prstGeom>
          <a:noFill/>
        </p:spPr>
        <p:txBody>
          <a:bodyPr wrap="square" rtlCol="0">
            <a:spAutoFit/>
          </a:bodyPr>
          <a:lstStyle/>
          <a:p>
            <a:pPr algn="ctr"/>
            <a:r>
              <a:rPr lang="en-US" sz="1300" dirty="0" smtClean="0"/>
              <a:t>Meta-blocking</a:t>
            </a:r>
          </a:p>
          <a:p>
            <a:pPr algn="ctr"/>
            <a:r>
              <a:rPr lang="en-US" sz="1300" dirty="0" smtClean="0"/>
              <a:t>(Blocking Graph)</a:t>
            </a:r>
            <a:endParaRPr lang="en-US" sz="1300" dirty="0"/>
          </a:p>
        </p:txBody>
      </p:sp>
      <p:sp>
        <p:nvSpPr>
          <p:cNvPr id="21" name="TextBox 20"/>
          <p:cNvSpPr txBox="1"/>
          <p:nvPr/>
        </p:nvSpPr>
        <p:spPr>
          <a:xfrm>
            <a:off x="4679392" y="2705035"/>
            <a:ext cx="1188008" cy="892552"/>
          </a:xfrm>
          <a:prstGeom prst="rect">
            <a:avLst/>
          </a:prstGeom>
          <a:noFill/>
        </p:spPr>
        <p:txBody>
          <a:bodyPr wrap="square" rtlCol="0">
            <a:spAutoFit/>
          </a:bodyPr>
          <a:lstStyle/>
          <a:p>
            <a:r>
              <a:rPr lang="en-US" sz="1300" dirty="0" smtClean="0"/>
              <a:t>Ordered </a:t>
            </a:r>
          </a:p>
          <a:p>
            <a:r>
              <a:rPr lang="en-US" sz="1300" dirty="0" smtClean="0"/>
              <a:t>List of </a:t>
            </a:r>
            <a:br>
              <a:rPr lang="en-US" sz="1300" dirty="0" smtClean="0"/>
            </a:br>
            <a:r>
              <a:rPr lang="en-US" sz="1300" dirty="0" smtClean="0"/>
              <a:t>Records</a:t>
            </a:r>
          </a:p>
          <a:p>
            <a:r>
              <a:rPr lang="en-US" sz="1300" dirty="0" smtClean="0"/>
              <a:t>(</a:t>
            </a:r>
            <a:r>
              <a:rPr lang="en-US" sz="1300" b="1" dirty="0" smtClean="0"/>
              <a:t>OLR</a:t>
            </a:r>
            <a:r>
              <a:rPr lang="en-US" sz="1300" dirty="0" smtClean="0"/>
              <a:t>)</a:t>
            </a:r>
            <a:endParaRPr lang="en-US" sz="1300" dirty="0"/>
          </a:p>
        </p:txBody>
      </p:sp>
      <p:sp>
        <p:nvSpPr>
          <p:cNvPr id="27" name="TextBox 26"/>
          <p:cNvSpPr txBox="1"/>
          <p:nvPr/>
        </p:nvSpPr>
        <p:spPr>
          <a:xfrm>
            <a:off x="3208864" y="2689884"/>
            <a:ext cx="1403617" cy="892552"/>
          </a:xfrm>
          <a:prstGeom prst="rect">
            <a:avLst/>
          </a:prstGeom>
          <a:noFill/>
        </p:spPr>
        <p:txBody>
          <a:bodyPr wrap="square" rtlCol="0">
            <a:spAutoFit/>
          </a:bodyPr>
          <a:lstStyle/>
          <a:p>
            <a:r>
              <a:rPr lang="en-US" sz="1300" dirty="0" smtClean="0"/>
              <a:t>Hierarchy </a:t>
            </a:r>
          </a:p>
          <a:p>
            <a:r>
              <a:rPr lang="en-US" sz="1300" dirty="0" smtClean="0"/>
              <a:t>of Record </a:t>
            </a:r>
          </a:p>
          <a:p>
            <a:r>
              <a:rPr lang="en-US" sz="1300" dirty="0" smtClean="0"/>
              <a:t>Partitions</a:t>
            </a:r>
            <a:br>
              <a:rPr lang="en-US" sz="1300" dirty="0" smtClean="0"/>
            </a:br>
            <a:r>
              <a:rPr lang="en-US" sz="1300" dirty="0" smtClean="0"/>
              <a:t>(</a:t>
            </a:r>
            <a:r>
              <a:rPr lang="en-US" sz="1300" b="1" dirty="0" smtClean="0"/>
              <a:t>HRP</a:t>
            </a:r>
            <a:r>
              <a:rPr lang="en-US" sz="1300" dirty="0" smtClean="0"/>
              <a:t>)</a:t>
            </a:r>
            <a:endParaRPr lang="en-US" sz="1300" dirty="0"/>
          </a:p>
        </p:txBody>
      </p:sp>
      <p:sp>
        <p:nvSpPr>
          <p:cNvPr id="28" name="TextBox 27"/>
          <p:cNvSpPr txBox="1"/>
          <p:nvPr/>
        </p:nvSpPr>
        <p:spPr>
          <a:xfrm>
            <a:off x="1041010" y="4594884"/>
            <a:ext cx="1559298" cy="492443"/>
          </a:xfrm>
          <a:prstGeom prst="rect">
            <a:avLst/>
          </a:prstGeom>
          <a:noFill/>
        </p:spPr>
        <p:txBody>
          <a:bodyPr wrap="square" rtlCol="0">
            <a:spAutoFit/>
          </a:bodyPr>
          <a:lstStyle/>
          <a:p>
            <a:pPr algn="ctr"/>
            <a:r>
              <a:rPr lang="en-US" sz="1300" dirty="0" smtClean="0"/>
              <a:t>Local SA-PSN </a:t>
            </a:r>
          </a:p>
          <a:p>
            <a:pPr algn="ctr"/>
            <a:r>
              <a:rPr lang="en-US" sz="1300" dirty="0" smtClean="0"/>
              <a:t>(</a:t>
            </a:r>
            <a:r>
              <a:rPr lang="en-US" sz="1300" b="1" dirty="0" smtClean="0"/>
              <a:t>LS-PSN</a:t>
            </a:r>
            <a:r>
              <a:rPr lang="en-US" sz="1300" dirty="0" smtClean="0"/>
              <a:t>)</a:t>
            </a:r>
            <a:endParaRPr lang="en-US" sz="1300" dirty="0"/>
          </a:p>
        </p:txBody>
      </p:sp>
      <p:sp>
        <p:nvSpPr>
          <p:cNvPr id="29" name="TextBox 28"/>
          <p:cNvSpPr txBox="1"/>
          <p:nvPr/>
        </p:nvSpPr>
        <p:spPr>
          <a:xfrm>
            <a:off x="978704" y="5523569"/>
            <a:ext cx="1675288" cy="492443"/>
          </a:xfrm>
          <a:prstGeom prst="rect">
            <a:avLst/>
          </a:prstGeom>
          <a:noFill/>
        </p:spPr>
        <p:txBody>
          <a:bodyPr wrap="square" rtlCol="0">
            <a:spAutoFit/>
          </a:bodyPr>
          <a:lstStyle/>
          <a:p>
            <a:pPr algn="ctr"/>
            <a:r>
              <a:rPr lang="en-US" sz="1300" dirty="0" smtClean="0"/>
              <a:t>Global SA-PSN </a:t>
            </a:r>
          </a:p>
          <a:p>
            <a:pPr algn="ctr"/>
            <a:r>
              <a:rPr lang="en-US" sz="1300" dirty="0" smtClean="0"/>
              <a:t>(</a:t>
            </a:r>
            <a:r>
              <a:rPr lang="en-US" sz="1300" b="1" dirty="0" smtClean="0"/>
              <a:t>GS-PSN</a:t>
            </a:r>
            <a:r>
              <a:rPr lang="en-US" sz="1300" dirty="0" smtClean="0"/>
              <a:t>)</a:t>
            </a:r>
            <a:endParaRPr lang="en-US" sz="1300" dirty="0"/>
          </a:p>
        </p:txBody>
      </p:sp>
      <p:sp>
        <p:nvSpPr>
          <p:cNvPr id="40" name="TextBox 39"/>
          <p:cNvSpPr txBox="1"/>
          <p:nvPr/>
        </p:nvSpPr>
        <p:spPr>
          <a:xfrm>
            <a:off x="5715000" y="4594884"/>
            <a:ext cx="1066800" cy="892552"/>
          </a:xfrm>
          <a:prstGeom prst="rect">
            <a:avLst/>
          </a:prstGeom>
          <a:noFill/>
        </p:spPr>
        <p:txBody>
          <a:bodyPr wrap="square" rtlCol="0">
            <a:spAutoFit/>
          </a:bodyPr>
          <a:lstStyle/>
          <a:p>
            <a:r>
              <a:rPr lang="en-US" sz="1300" dirty="0" smtClean="0"/>
              <a:t>Progressive </a:t>
            </a:r>
            <a:br>
              <a:rPr lang="en-US" sz="1300" dirty="0" smtClean="0"/>
            </a:br>
            <a:r>
              <a:rPr lang="en-US" sz="1300" dirty="0" smtClean="0"/>
              <a:t>Block </a:t>
            </a:r>
          </a:p>
          <a:p>
            <a:r>
              <a:rPr lang="en-US" sz="1300" dirty="0" smtClean="0"/>
              <a:t>Scheduling </a:t>
            </a:r>
            <a:br>
              <a:rPr lang="en-US" sz="1300" dirty="0" smtClean="0"/>
            </a:br>
            <a:r>
              <a:rPr lang="en-US" sz="1300" dirty="0" smtClean="0"/>
              <a:t>(</a:t>
            </a:r>
            <a:r>
              <a:rPr lang="en-US" sz="1300" b="1" dirty="0" smtClean="0"/>
              <a:t>PBS</a:t>
            </a:r>
            <a:r>
              <a:rPr lang="en-US" sz="1300" dirty="0" smtClean="0"/>
              <a:t>)</a:t>
            </a:r>
          </a:p>
        </p:txBody>
      </p:sp>
      <p:sp>
        <p:nvSpPr>
          <p:cNvPr id="44" name="TextBox 43"/>
          <p:cNvSpPr txBox="1"/>
          <p:nvPr/>
        </p:nvSpPr>
        <p:spPr>
          <a:xfrm>
            <a:off x="2904064" y="3680484"/>
            <a:ext cx="1726557" cy="692497"/>
          </a:xfrm>
          <a:prstGeom prst="rect">
            <a:avLst/>
          </a:prstGeom>
          <a:noFill/>
        </p:spPr>
        <p:txBody>
          <a:bodyPr wrap="square" rtlCol="0">
            <a:spAutoFit/>
          </a:bodyPr>
          <a:lstStyle/>
          <a:p>
            <a:pPr algn="ctr"/>
            <a:r>
              <a:rPr lang="en-US" sz="1300" dirty="0" smtClean="0"/>
              <a:t>Progressive Suffix </a:t>
            </a:r>
          </a:p>
          <a:p>
            <a:pPr algn="ctr"/>
            <a:r>
              <a:rPr lang="en-US" sz="1300" dirty="0" smtClean="0"/>
              <a:t>Arrays Blocking</a:t>
            </a:r>
          </a:p>
          <a:p>
            <a:pPr algn="ctr"/>
            <a:r>
              <a:rPr lang="en-US" sz="1300" dirty="0" smtClean="0"/>
              <a:t>(</a:t>
            </a:r>
            <a:r>
              <a:rPr lang="en-US" sz="1300" b="1" dirty="0" smtClean="0"/>
              <a:t>SA-PSAB</a:t>
            </a:r>
            <a:r>
              <a:rPr lang="en-US" sz="1300" dirty="0" smtClean="0"/>
              <a:t>)</a:t>
            </a:r>
            <a:endParaRPr lang="en-US" sz="1300" dirty="0"/>
          </a:p>
        </p:txBody>
      </p:sp>
      <p:cxnSp>
        <p:nvCxnSpPr>
          <p:cNvPr id="71" name="Straight Connector 70"/>
          <p:cNvCxnSpPr/>
          <p:nvPr/>
        </p:nvCxnSpPr>
        <p:spPr>
          <a:xfrm>
            <a:off x="5638800" y="2689884"/>
            <a:ext cx="21212"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5508104" y="1471106"/>
            <a:ext cx="2035698" cy="292388"/>
          </a:xfrm>
          <a:prstGeom prst="rect">
            <a:avLst/>
          </a:prstGeom>
          <a:noFill/>
        </p:spPr>
        <p:txBody>
          <a:bodyPr wrap="square" rtlCol="0">
            <a:spAutoFit/>
          </a:bodyPr>
          <a:lstStyle/>
          <a:p>
            <a:pPr algn="ctr"/>
            <a:r>
              <a:rPr lang="en-US" sz="1300" dirty="0" smtClean="0"/>
              <a:t>Token Blocking</a:t>
            </a:r>
            <a:endParaRPr lang="en-US" sz="1300" dirty="0"/>
          </a:p>
        </p:txBody>
      </p:sp>
      <p:cxnSp>
        <p:nvCxnSpPr>
          <p:cNvPr id="107" name="Straight Arrow Connector 106"/>
          <p:cNvCxnSpPr/>
          <p:nvPr/>
        </p:nvCxnSpPr>
        <p:spPr>
          <a:xfrm>
            <a:off x="6523804" y="1277719"/>
            <a:ext cx="761" cy="2379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6629400" y="5204484"/>
            <a:ext cx="1066800" cy="892552"/>
          </a:xfrm>
          <a:prstGeom prst="rect">
            <a:avLst/>
          </a:prstGeom>
          <a:noFill/>
        </p:spPr>
        <p:txBody>
          <a:bodyPr wrap="square" rtlCol="0">
            <a:spAutoFit/>
          </a:bodyPr>
          <a:lstStyle/>
          <a:p>
            <a:r>
              <a:rPr lang="en-US" sz="1300" dirty="0" smtClean="0"/>
              <a:t>Progressive</a:t>
            </a:r>
          </a:p>
          <a:p>
            <a:r>
              <a:rPr lang="en-US" sz="1300" dirty="0" smtClean="0"/>
              <a:t>Profile Scheduling</a:t>
            </a:r>
          </a:p>
          <a:p>
            <a:r>
              <a:rPr lang="en-US" sz="1300" dirty="0" smtClean="0"/>
              <a:t>(</a:t>
            </a:r>
            <a:r>
              <a:rPr lang="en-US" sz="1300" b="1" dirty="0" smtClean="0"/>
              <a:t>PPS</a:t>
            </a:r>
            <a:r>
              <a:rPr lang="en-US" sz="1300" dirty="0" smtClean="0"/>
              <a:t>)</a:t>
            </a:r>
          </a:p>
        </p:txBody>
      </p:sp>
      <p:cxnSp>
        <p:nvCxnSpPr>
          <p:cNvPr id="124" name="Straight Connector 123"/>
          <p:cNvCxnSpPr/>
          <p:nvPr/>
        </p:nvCxnSpPr>
        <p:spPr>
          <a:xfrm flipV="1">
            <a:off x="1014996" y="3573989"/>
            <a:ext cx="6896496" cy="41311"/>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1064520" y="4390932"/>
            <a:ext cx="6815720" cy="3897"/>
          </a:xfrm>
          <a:prstGeom prst="line">
            <a:avLst/>
          </a:prstGeom>
          <a:ln w="28575">
            <a:solidFill>
              <a:schemeClr val="accent1"/>
            </a:solidFill>
            <a:prstDash val="dashDot"/>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rot="5400000">
            <a:off x="7787352" y="1591190"/>
            <a:ext cx="838200" cy="292388"/>
          </a:xfrm>
          <a:prstGeom prst="rect">
            <a:avLst/>
          </a:prstGeom>
          <a:noFill/>
        </p:spPr>
        <p:txBody>
          <a:bodyPr wrap="square" rtlCol="0">
            <a:spAutoFit/>
          </a:bodyPr>
          <a:lstStyle/>
          <a:p>
            <a:pPr algn="ctr"/>
            <a:r>
              <a:rPr lang="en-US" sz="1300" b="1" dirty="0" smtClean="0">
                <a:solidFill>
                  <a:srgbClr val="C00000"/>
                </a:solidFill>
              </a:rPr>
              <a:t>Batch</a:t>
            </a:r>
            <a:endParaRPr lang="en-US" sz="1300" b="1" dirty="0">
              <a:solidFill>
                <a:srgbClr val="C00000"/>
              </a:solidFill>
            </a:endParaRPr>
          </a:p>
        </p:txBody>
      </p:sp>
      <p:sp>
        <p:nvSpPr>
          <p:cNvPr id="127" name="TextBox 126"/>
          <p:cNvSpPr txBox="1"/>
          <p:nvPr/>
        </p:nvSpPr>
        <p:spPr>
          <a:xfrm rot="5400000">
            <a:off x="7575462" y="4311678"/>
            <a:ext cx="1219201" cy="292388"/>
          </a:xfrm>
          <a:prstGeom prst="rect">
            <a:avLst/>
          </a:prstGeom>
          <a:noFill/>
        </p:spPr>
        <p:txBody>
          <a:bodyPr wrap="square" rtlCol="0">
            <a:spAutoFit/>
          </a:bodyPr>
          <a:lstStyle/>
          <a:p>
            <a:pPr algn="ctr"/>
            <a:r>
              <a:rPr lang="en-US" sz="1300" b="1" dirty="0" smtClean="0">
                <a:solidFill>
                  <a:srgbClr val="008000"/>
                </a:solidFill>
              </a:rPr>
              <a:t>Progressive</a:t>
            </a:r>
            <a:endParaRPr lang="en-US" sz="1300" b="1" dirty="0">
              <a:solidFill>
                <a:srgbClr val="008000"/>
              </a:solidFill>
            </a:endParaRPr>
          </a:p>
        </p:txBody>
      </p:sp>
      <p:sp>
        <p:nvSpPr>
          <p:cNvPr id="128" name="TextBox 127"/>
          <p:cNvSpPr txBox="1"/>
          <p:nvPr/>
        </p:nvSpPr>
        <p:spPr>
          <a:xfrm rot="16200000">
            <a:off x="-209181" y="3073742"/>
            <a:ext cx="1517304" cy="292388"/>
          </a:xfrm>
          <a:prstGeom prst="rect">
            <a:avLst/>
          </a:prstGeom>
          <a:noFill/>
          <a:ln>
            <a:noFill/>
          </a:ln>
        </p:spPr>
        <p:txBody>
          <a:bodyPr wrap="square" rtlCol="0">
            <a:spAutoFit/>
          </a:bodyPr>
          <a:lstStyle/>
          <a:p>
            <a:pPr algn="ctr"/>
            <a:r>
              <a:rPr lang="en-US" sz="1300" b="1" dirty="0" smtClean="0">
                <a:solidFill>
                  <a:schemeClr val="tx1">
                    <a:lumMod val="75000"/>
                    <a:lumOff val="25000"/>
                  </a:schemeClr>
                </a:solidFill>
              </a:rPr>
              <a:t>Schema-based</a:t>
            </a:r>
            <a:endParaRPr lang="en-US" sz="1300" b="1" dirty="0">
              <a:solidFill>
                <a:schemeClr val="tx1">
                  <a:lumMod val="75000"/>
                  <a:lumOff val="25000"/>
                </a:schemeClr>
              </a:solidFill>
            </a:endParaRPr>
          </a:p>
        </p:txBody>
      </p:sp>
      <p:sp>
        <p:nvSpPr>
          <p:cNvPr id="130" name="TextBox 129"/>
          <p:cNvSpPr txBox="1"/>
          <p:nvPr/>
        </p:nvSpPr>
        <p:spPr>
          <a:xfrm rot="16200000">
            <a:off x="589353" y="3850455"/>
            <a:ext cx="685800" cy="292388"/>
          </a:xfrm>
          <a:prstGeom prst="rect">
            <a:avLst/>
          </a:prstGeom>
          <a:noFill/>
        </p:spPr>
        <p:txBody>
          <a:bodyPr wrap="square" rtlCol="0">
            <a:spAutoFit/>
          </a:bodyPr>
          <a:lstStyle/>
          <a:p>
            <a:r>
              <a:rPr lang="en-US" sz="1300" b="1" dirty="0" smtClean="0">
                <a:solidFill>
                  <a:srgbClr val="0070C0"/>
                </a:solidFill>
              </a:rPr>
              <a:t>Naïve</a:t>
            </a:r>
            <a:endParaRPr lang="en-US" sz="1300" b="1" dirty="0">
              <a:solidFill>
                <a:srgbClr val="0070C0"/>
              </a:solidFill>
            </a:endParaRPr>
          </a:p>
        </p:txBody>
      </p:sp>
      <p:sp>
        <p:nvSpPr>
          <p:cNvPr id="132" name="TextBox 131"/>
          <p:cNvSpPr txBox="1"/>
          <p:nvPr/>
        </p:nvSpPr>
        <p:spPr>
          <a:xfrm rot="16200000">
            <a:off x="349468" y="5270637"/>
            <a:ext cx="1172291" cy="292388"/>
          </a:xfrm>
          <a:prstGeom prst="rect">
            <a:avLst/>
          </a:prstGeom>
          <a:noFill/>
        </p:spPr>
        <p:txBody>
          <a:bodyPr wrap="square" rtlCol="0">
            <a:spAutoFit/>
          </a:bodyPr>
          <a:lstStyle/>
          <a:p>
            <a:pPr algn="ctr"/>
            <a:r>
              <a:rPr lang="en-US" sz="1300" b="1" dirty="0" smtClean="0">
                <a:solidFill>
                  <a:srgbClr val="0070C0"/>
                </a:solidFill>
              </a:rPr>
              <a:t>Advanced</a:t>
            </a:r>
          </a:p>
        </p:txBody>
      </p:sp>
      <p:cxnSp>
        <p:nvCxnSpPr>
          <p:cNvPr id="80" name="Straight Arrow Connector 79"/>
          <p:cNvCxnSpPr/>
          <p:nvPr/>
        </p:nvCxnSpPr>
        <p:spPr>
          <a:xfrm>
            <a:off x="1816348" y="4209199"/>
            <a:ext cx="0" cy="39862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1817792" y="5014994"/>
            <a:ext cx="1" cy="5326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TextBox 129"/>
          <p:cNvSpPr txBox="1"/>
          <p:nvPr/>
        </p:nvSpPr>
        <p:spPr>
          <a:xfrm rot="16200000">
            <a:off x="-288731" y="4774183"/>
            <a:ext cx="1676402" cy="292388"/>
          </a:xfrm>
          <a:prstGeom prst="rect">
            <a:avLst/>
          </a:prstGeom>
          <a:noFill/>
        </p:spPr>
        <p:txBody>
          <a:bodyPr wrap="square" rtlCol="0">
            <a:spAutoFit/>
          </a:bodyPr>
          <a:lstStyle/>
          <a:p>
            <a:pPr algn="ctr"/>
            <a:r>
              <a:rPr lang="en-US" sz="1300" b="1" dirty="0" smtClean="0">
                <a:solidFill>
                  <a:srgbClr val="0070C0"/>
                </a:solidFill>
              </a:rPr>
              <a:t>Schema-agnostic</a:t>
            </a:r>
            <a:endParaRPr lang="en-US" sz="1300" b="1" dirty="0">
              <a:solidFill>
                <a:srgbClr val="0070C0"/>
              </a:solidFill>
            </a:endParaRPr>
          </a:p>
        </p:txBody>
      </p:sp>
      <p:sp>
        <p:nvSpPr>
          <p:cNvPr id="5" name="Parentesi graffa aperta 4"/>
          <p:cNvSpPr/>
          <p:nvPr/>
        </p:nvSpPr>
        <p:spPr>
          <a:xfrm>
            <a:off x="705250" y="2742421"/>
            <a:ext cx="175282" cy="850169"/>
          </a:xfrm>
          <a:prstGeom prst="leftBrac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51" name="Parentesi graffa aperta 50"/>
          <p:cNvSpPr/>
          <p:nvPr/>
        </p:nvSpPr>
        <p:spPr>
          <a:xfrm>
            <a:off x="701355" y="3653160"/>
            <a:ext cx="190771" cy="2534434"/>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1" name="Parentesi graffa aperta 60"/>
          <p:cNvSpPr/>
          <p:nvPr/>
        </p:nvSpPr>
        <p:spPr>
          <a:xfrm>
            <a:off x="1041009" y="3653159"/>
            <a:ext cx="149349" cy="671298"/>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2" name="Parentesi graffa aperta 61"/>
          <p:cNvSpPr/>
          <p:nvPr/>
        </p:nvSpPr>
        <p:spPr>
          <a:xfrm>
            <a:off x="1041010" y="4479553"/>
            <a:ext cx="197655" cy="1708040"/>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4" name="Parentesi graffa aperta 63"/>
          <p:cNvSpPr/>
          <p:nvPr/>
        </p:nvSpPr>
        <p:spPr>
          <a:xfrm rot="10800000">
            <a:off x="7924800" y="1091445"/>
            <a:ext cx="112373" cy="1374310"/>
          </a:xfrm>
          <a:prstGeom prst="leftBrac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5" name="Parentesi graffa aperta 64"/>
          <p:cNvSpPr/>
          <p:nvPr/>
        </p:nvSpPr>
        <p:spPr>
          <a:xfrm rot="10800000">
            <a:off x="7924800" y="2689884"/>
            <a:ext cx="119415" cy="35052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solidFill>
                <a:srgbClr val="008000"/>
              </a:solidFill>
            </a:endParaRPr>
          </a:p>
        </p:txBody>
      </p:sp>
      <p:cxnSp>
        <p:nvCxnSpPr>
          <p:cNvPr id="93" name="Straight Connector 120"/>
          <p:cNvCxnSpPr/>
          <p:nvPr/>
        </p:nvCxnSpPr>
        <p:spPr>
          <a:xfrm flipV="1">
            <a:off x="990600" y="2537484"/>
            <a:ext cx="6858000" cy="16937"/>
          </a:xfrm>
          <a:prstGeom prst="line">
            <a:avLst/>
          </a:prstGeom>
          <a:ln w="19050"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120"/>
          <p:cNvCxnSpPr/>
          <p:nvPr/>
        </p:nvCxnSpPr>
        <p:spPr>
          <a:xfrm flipV="1">
            <a:off x="961952" y="2689884"/>
            <a:ext cx="6886648" cy="10107"/>
          </a:xfrm>
          <a:prstGeom prst="line">
            <a:avLst/>
          </a:prstGeom>
          <a:ln w="19050" cmpd="sng">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2376985" y="3065421"/>
            <a:ext cx="823415" cy="54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038600" y="3070884"/>
            <a:ext cx="685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106"/>
          <p:cNvCxnSpPr/>
          <p:nvPr/>
        </p:nvCxnSpPr>
        <p:spPr>
          <a:xfrm>
            <a:off x="6523423" y="1728348"/>
            <a:ext cx="761" cy="2379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Connector 70"/>
          <p:cNvCxnSpPr/>
          <p:nvPr/>
        </p:nvCxnSpPr>
        <p:spPr>
          <a:xfrm>
            <a:off x="4495800" y="2689884"/>
            <a:ext cx="43624"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cxnSp>
        <p:nvCxnSpPr>
          <p:cNvPr id="83" name="Straight Connector 70"/>
          <p:cNvCxnSpPr/>
          <p:nvPr/>
        </p:nvCxnSpPr>
        <p:spPr>
          <a:xfrm flipH="1">
            <a:off x="2895600" y="2689884"/>
            <a:ext cx="5881"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57" name="Parentesi graffa aperta 56"/>
          <p:cNvSpPr/>
          <p:nvPr/>
        </p:nvSpPr>
        <p:spPr>
          <a:xfrm rot="16200000" flipV="1">
            <a:off x="2019300" y="5471184"/>
            <a:ext cx="76199" cy="15240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2" name="Parentesi graffa aperta 71"/>
          <p:cNvSpPr/>
          <p:nvPr/>
        </p:nvSpPr>
        <p:spPr>
          <a:xfrm rot="16200000" flipV="1">
            <a:off x="3673338" y="5471184"/>
            <a:ext cx="62975" cy="15240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4" name="Parentesi graffa aperta 73"/>
          <p:cNvSpPr/>
          <p:nvPr/>
        </p:nvSpPr>
        <p:spPr>
          <a:xfrm rot="16200000" flipV="1">
            <a:off x="5071537" y="5729417"/>
            <a:ext cx="76200" cy="1007534"/>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5" name="Parentesi graffa aperta 74"/>
          <p:cNvSpPr/>
          <p:nvPr/>
        </p:nvSpPr>
        <p:spPr>
          <a:xfrm rot="16200000" flipV="1">
            <a:off x="6743700" y="5166384"/>
            <a:ext cx="76200" cy="21336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6" name="TextBox 57"/>
          <p:cNvSpPr txBox="1"/>
          <p:nvPr/>
        </p:nvSpPr>
        <p:spPr>
          <a:xfrm>
            <a:off x="1066800" y="6222514"/>
            <a:ext cx="1931042" cy="292388"/>
          </a:xfrm>
          <a:prstGeom prst="rect">
            <a:avLst/>
          </a:prstGeom>
          <a:noFill/>
        </p:spPr>
        <p:txBody>
          <a:bodyPr wrap="square" rtlCol="0">
            <a:spAutoFit/>
          </a:bodyPr>
          <a:lstStyle/>
          <a:p>
            <a:pPr algn="ctr"/>
            <a:r>
              <a:rPr lang="en-US" sz="1300" b="1" dirty="0" smtClean="0">
                <a:solidFill>
                  <a:srgbClr val="008000"/>
                </a:solidFill>
              </a:rPr>
              <a:t>Comparison-based</a:t>
            </a:r>
            <a:endParaRPr lang="en-US" sz="1300" b="1" dirty="0">
              <a:solidFill>
                <a:srgbClr val="008000"/>
              </a:solidFill>
            </a:endParaRPr>
          </a:p>
        </p:txBody>
      </p:sp>
      <p:sp>
        <p:nvSpPr>
          <p:cNvPr id="78" name="TextBox 58"/>
          <p:cNvSpPr txBox="1"/>
          <p:nvPr/>
        </p:nvSpPr>
        <p:spPr>
          <a:xfrm>
            <a:off x="3075383" y="6232956"/>
            <a:ext cx="1262458" cy="292388"/>
          </a:xfrm>
          <a:prstGeom prst="rect">
            <a:avLst/>
          </a:prstGeom>
          <a:noFill/>
        </p:spPr>
        <p:txBody>
          <a:bodyPr wrap="square" rtlCol="0">
            <a:spAutoFit/>
          </a:bodyPr>
          <a:lstStyle/>
          <a:p>
            <a:pPr algn="ctr"/>
            <a:r>
              <a:rPr lang="en-US" sz="1300" b="1" dirty="0" smtClean="0">
                <a:solidFill>
                  <a:srgbClr val="008000"/>
                </a:solidFill>
              </a:rPr>
              <a:t>Block-based</a:t>
            </a:r>
            <a:endParaRPr lang="en-US" sz="1300" b="1" dirty="0">
              <a:solidFill>
                <a:srgbClr val="008000"/>
              </a:solidFill>
            </a:endParaRPr>
          </a:p>
        </p:txBody>
      </p:sp>
      <p:sp>
        <p:nvSpPr>
          <p:cNvPr id="82" name="TextBox 59"/>
          <p:cNvSpPr txBox="1"/>
          <p:nvPr/>
        </p:nvSpPr>
        <p:spPr>
          <a:xfrm>
            <a:off x="4394199" y="6222514"/>
            <a:ext cx="1447800" cy="292388"/>
          </a:xfrm>
          <a:prstGeom prst="rect">
            <a:avLst/>
          </a:prstGeom>
          <a:noFill/>
        </p:spPr>
        <p:txBody>
          <a:bodyPr wrap="square" rtlCol="0">
            <a:spAutoFit/>
          </a:bodyPr>
          <a:lstStyle/>
          <a:p>
            <a:pPr algn="ctr"/>
            <a:r>
              <a:rPr lang="en-US" sz="1300" b="1" dirty="0" smtClean="0">
                <a:solidFill>
                  <a:srgbClr val="008000"/>
                </a:solidFill>
              </a:rPr>
              <a:t>Profile-based</a:t>
            </a:r>
            <a:endParaRPr lang="en-US" sz="1300" b="1" dirty="0">
              <a:solidFill>
                <a:srgbClr val="008000"/>
              </a:solidFill>
            </a:endParaRPr>
          </a:p>
        </p:txBody>
      </p:sp>
      <p:sp>
        <p:nvSpPr>
          <p:cNvPr id="86" name="TextBox 76"/>
          <p:cNvSpPr txBox="1"/>
          <p:nvPr/>
        </p:nvSpPr>
        <p:spPr>
          <a:xfrm>
            <a:off x="6282268" y="6195084"/>
            <a:ext cx="946285" cy="292388"/>
          </a:xfrm>
          <a:prstGeom prst="rect">
            <a:avLst/>
          </a:prstGeom>
          <a:noFill/>
        </p:spPr>
        <p:txBody>
          <a:bodyPr wrap="square" rtlCol="0">
            <a:spAutoFit/>
          </a:bodyPr>
          <a:lstStyle/>
          <a:p>
            <a:pPr algn="ctr"/>
            <a:r>
              <a:rPr lang="en-US" sz="1300" b="1" dirty="0" smtClean="0">
                <a:solidFill>
                  <a:srgbClr val="008000"/>
                </a:solidFill>
              </a:rPr>
              <a:t>Hybrid</a:t>
            </a:r>
            <a:endParaRPr lang="en-US" sz="1300" b="1" dirty="0">
              <a:solidFill>
                <a:srgbClr val="008000"/>
              </a:solidFill>
            </a:endParaRPr>
          </a:p>
        </p:txBody>
      </p:sp>
      <p:cxnSp>
        <p:nvCxnSpPr>
          <p:cNvPr id="70" name="Straight Arrow Connector 8"/>
          <p:cNvCxnSpPr>
            <a:stCxn id="14" idx="2"/>
            <a:endCxn id="40" idx="0"/>
          </p:cNvCxnSpPr>
          <p:nvPr/>
        </p:nvCxnSpPr>
        <p:spPr>
          <a:xfrm flipH="1">
            <a:off x="6248400" y="2412571"/>
            <a:ext cx="264378" cy="21823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106"/>
          <p:cNvCxnSpPr>
            <a:stCxn id="14" idx="2"/>
            <a:endCxn id="118" idx="0"/>
          </p:cNvCxnSpPr>
          <p:nvPr/>
        </p:nvCxnSpPr>
        <p:spPr>
          <a:xfrm>
            <a:off x="6512778" y="2412571"/>
            <a:ext cx="650022" cy="27919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itle 1"/>
          <p:cNvSpPr txBox="1">
            <a:spLocks/>
          </p:cNvSpPr>
          <p:nvPr/>
        </p:nvSpPr>
        <p:spPr>
          <a:xfrm>
            <a:off x="0" y="-8948"/>
            <a:ext cx="9144000" cy="7736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Taxonomy of Progressive Methods</a:t>
            </a:r>
            <a:endParaRPr lang="en-US" dirty="0"/>
          </a:p>
        </p:txBody>
      </p:sp>
      <p:sp>
        <p:nvSpPr>
          <p:cNvPr id="8" name="Rectangle 7"/>
          <p:cNvSpPr/>
          <p:nvPr/>
        </p:nvSpPr>
        <p:spPr>
          <a:xfrm>
            <a:off x="5672980" y="4563919"/>
            <a:ext cx="956420" cy="9453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pt-BR" smtClean="0"/>
              <a:t>Papadakis &amp; Palpanas, WWW 2018, April 2018</a:t>
            </a:r>
            <a:endParaRPr lang="el-GR" dirty="0"/>
          </a:p>
        </p:txBody>
      </p:sp>
      <p:sp>
        <p:nvSpPr>
          <p:cNvPr id="13" name="Slide Number Placeholder 12"/>
          <p:cNvSpPr>
            <a:spLocks noGrp="1"/>
          </p:cNvSpPr>
          <p:nvPr>
            <p:ph type="sldNum" sz="quarter" idx="12"/>
          </p:nvPr>
        </p:nvSpPr>
        <p:spPr/>
        <p:txBody>
          <a:bodyPr/>
          <a:lstStyle/>
          <a:p>
            <a:fld id="{7E46E34C-DF4F-43C8-9B01-5546C481D7C1}" type="slidenum">
              <a:rPr lang="el-GR" smtClean="0"/>
              <a:t>252</a:t>
            </a:fld>
            <a:endParaRPr lang="el-GR"/>
          </a:p>
        </p:txBody>
      </p:sp>
    </p:spTree>
    <p:extLst>
      <p:ext uri="{BB962C8B-B14F-4D97-AF65-F5344CB8AC3E}">
        <p14:creationId xmlns:p14="http://schemas.microsoft.com/office/powerpoint/2010/main" val="3512452547"/>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871"/>
            <a:ext cx="9144000" cy="852849"/>
          </a:xfrm>
        </p:spPr>
        <p:txBody>
          <a:bodyPr>
            <a:normAutofit fontScale="90000"/>
          </a:bodyPr>
          <a:lstStyle/>
          <a:p>
            <a:r>
              <a:rPr lang="en-US" dirty="0" smtClean="0"/>
              <a:t>Progressive Block Scheduling (PBS)</a:t>
            </a:r>
            <a:br>
              <a:rPr lang="en-US" dirty="0" smtClean="0"/>
            </a:br>
            <a:r>
              <a:rPr lang="it-IT" sz="2700" dirty="0" smtClean="0"/>
              <a:t>[</a:t>
            </a:r>
            <a:r>
              <a:rPr lang="it-IT" sz="2700" dirty="0"/>
              <a:t>Simonini et. al., ICDE 2018]</a:t>
            </a:r>
            <a:endParaRPr lang="en-US" sz="2700" dirty="0"/>
          </a:p>
        </p:txBody>
      </p:sp>
      <p:sp>
        <p:nvSpPr>
          <p:cNvPr id="3" name="Content Placeholder 2"/>
          <p:cNvSpPr>
            <a:spLocks noGrp="1"/>
          </p:cNvSpPr>
          <p:nvPr>
            <p:ph idx="1"/>
          </p:nvPr>
        </p:nvSpPr>
        <p:spPr>
          <a:xfrm>
            <a:off x="251520" y="1484784"/>
            <a:ext cx="8640960" cy="5112568"/>
          </a:xfrm>
        </p:spPr>
        <p:txBody>
          <a:bodyPr>
            <a:normAutofit/>
          </a:bodyPr>
          <a:lstStyle/>
          <a:p>
            <a:r>
              <a:rPr lang="en-US" sz="2400" dirty="0" smtClean="0"/>
              <a:t>Based on </a:t>
            </a:r>
            <a:r>
              <a:rPr lang="en-US" sz="2400" dirty="0" smtClean="0">
                <a:solidFill>
                  <a:srgbClr val="C00000"/>
                </a:solidFill>
              </a:rPr>
              <a:t>redundancy-positive</a:t>
            </a:r>
            <a:r>
              <a:rPr lang="en-US" sz="2400" dirty="0" smtClean="0"/>
              <a:t> blocking methods</a:t>
            </a:r>
          </a:p>
          <a:p>
            <a:endParaRPr lang="en-US" sz="2400" dirty="0" smtClean="0"/>
          </a:p>
          <a:p>
            <a:r>
              <a:rPr lang="en-US" sz="2400" dirty="0" smtClean="0"/>
              <a:t>Orders </a:t>
            </a:r>
            <a:r>
              <a:rPr lang="en-US" sz="2400" dirty="0" smtClean="0">
                <a:solidFill>
                  <a:srgbClr val="C00000"/>
                </a:solidFill>
              </a:rPr>
              <a:t>blocks</a:t>
            </a:r>
            <a:r>
              <a:rPr lang="en-US" sz="2400" dirty="0" smtClean="0"/>
              <a:t> in increasing comparisons</a:t>
            </a:r>
          </a:p>
          <a:p>
            <a:endParaRPr lang="en-US" sz="2400" dirty="0" smtClean="0"/>
          </a:p>
          <a:p>
            <a:r>
              <a:rPr lang="en-US" sz="2400" dirty="0" smtClean="0"/>
              <a:t>For each block:</a:t>
            </a:r>
          </a:p>
          <a:p>
            <a:pPr lvl="1"/>
            <a:r>
              <a:rPr lang="en-US" sz="2000" dirty="0" smtClean="0"/>
              <a:t>Estimate the weight of all comparisons</a:t>
            </a:r>
          </a:p>
          <a:p>
            <a:pPr lvl="1"/>
            <a:r>
              <a:rPr lang="en-US" sz="2000" dirty="0" smtClean="0"/>
              <a:t>Sort and process the </a:t>
            </a:r>
            <a:r>
              <a:rPr lang="en-US" sz="2000" dirty="0" smtClean="0">
                <a:solidFill>
                  <a:srgbClr val="C00000"/>
                </a:solidFill>
              </a:rPr>
              <a:t>non-redundant </a:t>
            </a:r>
            <a:r>
              <a:rPr lang="en-US" sz="2000" dirty="0"/>
              <a:t>comparisons in decreasing weight </a:t>
            </a:r>
            <a:endParaRPr lang="el-GR" sz="2000" dirty="0" smtClean="0"/>
          </a:p>
          <a:p>
            <a:pPr lvl="1"/>
            <a:r>
              <a:rPr lang="en-US" sz="2000" dirty="0" smtClean="0"/>
              <a:t>Relies on Entity (Profile) Index</a:t>
            </a:r>
            <a:endParaRPr lang="en-US" sz="2000" dirty="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pic>
        <p:nvPicPr>
          <p:cNvPr id="5" name="Εικόνα 4"/>
          <p:cNvPicPr>
            <a:picLocks noChangeAspect="1"/>
          </p:cNvPicPr>
          <p:nvPr/>
        </p:nvPicPr>
        <p:blipFill>
          <a:blip r:embed="rId3"/>
          <a:stretch>
            <a:fillRect/>
          </a:stretch>
        </p:blipFill>
        <p:spPr>
          <a:xfrm>
            <a:off x="5148064" y="4972066"/>
            <a:ext cx="3528392" cy="1420691"/>
          </a:xfrm>
          <a:prstGeom prst="rect">
            <a:avLst/>
          </a:prstGeom>
        </p:spPr>
      </p:pic>
      <p:sp>
        <p:nvSpPr>
          <p:cNvPr id="6" name="Slide Number Placeholder 5"/>
          <p:cNvSpPr>
            <a:spLocks noGrp="1"/>
          </p:cNvSpPr>
          <p:nvPr>
            <p:ph type="sldNum" sz="quarter" idx="12"/>
          </p:nvPr>
        </p:nvSpPr>
        <p:spPr/>
        <p:txBody>
          <a:bodyPr/>
          <a:lstStyle/>
          <a:p>
            <a:fld id="{7E46E34C-DF4F-43C8-9B01-5546C481D7C1}" type="slidenum">
              <a:rPr lang="el-GR" smtClean="0"/>
              <a:t>253</a:t>
            </a:fld>
            <a:endParaRPr lang="el-GR"/>
          </a:p>
        </p:txBody>
      </p:sp>
    </p:spTree>
    <p:extLst>
      <p:ext uri="{BB962C8B-B14F-4D97-AF65-F5344CB8AC3E}">
        <p14:creationId xmlns:p14="http://schemas.microsoft.com/office/powerpoint/2010/main" val="97364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 y="116632"/>
            <a:ext cx="9131689" cy="778098"/>
          </a:xfrm>
        </p:spPr>
        <p:txBody>
          <a:bodyPr/>
          <a:lstStyle/>
          <a:p>
            <a:r>
              <a:rPr lang="en-US" dirty="0"/>
              <a:t>Example of PBS</a:t>
            </a:r>
            <a:endParaRPr lang="el-GR" dirty="0"/>
          </a:p>
        </p:txBody>
      </p:sp>
      <p:sp>
        <p:nvSpPr>
          <p:cNvPr id="4" name="Θέση υποσέλιδου 3"/>
          <p:cNvSpPr>
            <a:spLocks noGrp="1"/>
          </p:cNvSpPr>
          <p:nvPr>
            <p:ph type="ftr" sz="quarter" idx="11"/>
          </p:nvPr>
        </p:nvSpPr>
        <p:spPr/>
        <p:txBody>
          <a:bodyPr/>
          <a:lstStyle/>
          <a:p>
            <a:r>
              <a:rPr lang="pt-BR"/>
              <a:t>Papadakis &amp; Palpanas, WWW 2018, April 2018</a:t>
            </a:r>
            <a:endParaRPr lang="el-GR" dirty="0"/>
          </a:p>
        </p:txBody>
      </p:sp>
      <p:pic>
        <p:nvPicPr>
          <p:cNvPr id="5" name="Θέση περιεχομένου 4"/>
          <p:cNvPicPr>
            <a:picLocks noChangeAspect="1"/>
          </p:cNvPicPr>
          <p:nvPr/>
        </p:nvPicPr>
        <p:blipFill rotWithShape="1">
          <a:blip r:embed="rId3" cstate="print">
            <a:extLst>
              <a:ext uri="{28A0092B-C50C-407E-A947-70E740481C1C}">
                <a14:useLocalDpi xmlns:a14="http://schemas.microsoft.com/office/drawing/2010/main" val="0"/>
              </a:ext>
            </a:extLst>
          </a:blip>
          <a:srcRect t="4741" r="70125" b="13191"/>
          <a:stretch/>
        </p:blipFill>
        <p:spPr>
          <a:xfrm>
            <a:off x="35496" y="1787920"/>
            <a:ext cx="3908002" cy="2289153"/>
          </a:xfrm>
          <a:prstGeom prst="rect">
            <a:avLst/>
          </a:prstGeom>
        </p:spPr>
      </p:pic>
      <p:sp>
        <p:nvSpPr>
          <p:cNvPr id="6" name="CasellaDiTesto 8"/>
          <p:cNvSpPr txBox="1"/>
          <p:nvPr/>
        </p:nvSpPr>
        <p:spPr>
          <a:xfrm>
            <a:off x="1423218" y="1412776"/>
            <a:ext cx="1094017" cy="369332"/>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Data Lake</a:t>
            </a:r>
          </a:p>
        </p:txBody>
      </p:sp>
      <p:pic>
        <p:nvPicPr>
          <p:cNvPr id="7" name="Εικόνα 6"/>
          <p:cNvPicPr>
            <a:picLocks noChangeAspect="1"/>
          </p:cNvPicPr>
          <p:nvPr/>
        </p:nvPicPr>
        <p:blipFill rotWithShape="1">
          <a:blip r:embed="rId3" cstate="print">
            <a:extLst>
              <a:ext uri="{28A0092B-C50C-407E-A947-70E740481C1C}">
                <a14:useLocalDpi xmlns:a14="http://schemas.microsoft.com/office/drawing/2010/main" val="0"/>
              </a:ext>
            </a:extLst>
          </a:blip>
          <a:srcRect l="31100" t="5684" r="53937" b="13070"/>
          <a:stretch/>
        </p:blipFill>
        <p:spPr>
          <a:xfrm>
            <a:off x="971600" y="4581128"/>
            <a:ext cx="1929699" cy="2234390"/>
          </a:xfrm>
          <a:prstGeom prst="rect">
            <a:avLst/>
          </a:prstGeom>
        </p:spPr>
      </p:pic>
      <p:sp>
        <p:nvSpPr>
          <p:cNvPr id="8" name="CasellaDiTesto 8"/>
          <p:cNvSpPr txBox="1"/>
          <p:nvPr/>
        </p:nvSpPr>
        <p:spPr>
          <a:xfrm>
            <a:off x="1119694" y="4236487"/>
            <a:ext cx="1677062" cy="369332"/>
          </a:xfrm>
          <a:prstGeom prst="rect">
            <a:avLst/>
          </a:prstGeom>
          <a:solidFill>
            <a:schemeClr val="accent6">
              <a:lumMod val="40000"/>
              <a:lumOff val="60000"/>
            </a:schemeClr>
          </a:solidFill>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Block Collection</a:t>
            </a:r>
          </a:p>
        </p:txBody>
      </p:sp>
      <p:sp>
        <p:nvSpPr>
          <p:cNvPr id="11" name="CasellaDiTesto 8"/>
          <p:cNvSpPr txBox="1"/>
          <p:nvPr/>
        </p:nvSpPr>
        <p:spPr>
          <a:xfrm>
            <a:off x="5791674" y="1412776"/>
            <a:ext cx="1732654" cy="369332"/>
          </a:xfrm>
          <a:prstGeom prst="rect">
            <a:avLst/>
          </a:prstGeom>
          <a:solidFill>
            <a:schemeClr val="accent3">
              <a:lumMod val="40000"/>
              <a:lumOff val="60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Block Processing</a:t>
            </a:r>
          </a:p>
        </p:txBody>
      </p:sp>
      <p:sp>
        <p:nvSpPr>
          <p:cNvPr id="3" name="Slide Number Placeholder 2"/>
          <p:cNvSpPr>
            <a:spLocks noGrp="1"/>
          </p:cNvSpPr>
          <p:nvPr>
            <p:ph type="sldNum" sz="quarter" idx="12"/>
          </p:nvPr>
        </p:nvSpPr>
        <p:spPr/>
        <p:txBody>
          <a:bodyPr/>
          <a:lstStyle/>
          <a:p>
            <a:fld id="{7E46E34C-DF4F-43C8-9B01-5546C481D7C1}" type="slidenum">
              <a:rPr lang="el-GR" smtClean="0"/>
              <a:t>254</a:t>
            </a:fld>
            <a:endParaRPr lang="el-GR"/>
          </a:p>
        </p:txBody>
      </p:sp>
      <p:pic>
        <p:nvPicPr>
          <p:cNvPr id="10" name="Picture 9">
            <a:extLst>
              <a:ext uri="{FF2B5EF4-FFF2-40B4-BE49-F238E27FC236}">
                <a16:creationId xmlns:a16="http://schemas.microsoft.com/office/drawing/2014/main" xmlns="" id="{FB5A52BA-1DDB-644B-B10B-6411103A2D1A}"/>
              </a:ext>
            </a:extLst>
          </p:cNvPr>
          <p:cNvPicPr>
            <a:picLocks noChangeAspect="1"/>
          </p:cNvPicPr>
          <p:nvPr/>
        </p:nvPicPr>
        <p:blipFill>
          <a:blip r:embed="rId4"/>
          <a:stretch>
            <a:fillRect/>
          </a:stretch>
        </p:blipFill>
        <p:spPr>
          <a:xfrm>
            <a:off x="3960439" y="1798114"/>
            <a:ext cx="5148065" cy="2783013"/>
          </a:xfrm>
          <a:prstGeom prst="rect">
            <a:avLst/>
          </a:prstGeom>
        </p:spPr>
      </p:pic>
    </p:spTree>
    <p:extLst>
      <p:ext uri="{BB962C8B-B14F-4D97-AF65-F5344CB8AC3E}">
        <p14:creationId xmlns:p14="http://schemas.microsoft.com/office/powerpoint/2010/main" val="319537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4996" y="1267888"/>
            <a:ext cx="1585325" cy="692497"/>
          </a:xfrm>
          <a:prstGeom prst="rect">
            <a:avLst/>
          </a:prstGeom>
          <a:noFill/>
        </p:spPr>
        <p:txBody>
          <a:bodyPr wrap="square" rtlCol="0">
            <a:spAutoFit/>
          </a:bodyPr>
          <a:lstStyle/>
          <a:p>
            <a:pPr algn="ctr"/>
            <a:r>
              <a:rPr lang="en-US" sz="1300" dirty="0" smtClean="0"/>
              <a:t>Sorted </a:t>
            </a:r>
          </a:p>
          <a:p>
            <a:pPr algn="ctr"/>
            <a:r>
              <a:rPr lang="en-US" sz="1300" dirty="0" smtClean="0"/>
              <a:t>Neighborhood</a:t>
            </a:r>
          </a:p>
          <a:p>
            <a:pPr algn="ctr"/>
            <a:r>
              <a:rPr lang="en-US" sz="1300" dirty="0" smtClean="0"/>
              <a:t>(</a:t>
            </a:r>
            <a:r>
              <a:rPr lang="en-US" sz="1300" b="1" dirty="0" smtClean="0"/>
              <a:t>SN</a:t>
            </a:r>
            <a:r>
              <a:rPr lang="en-US" sz="1300" dirty="0" smtClean="0"/>
              <a:t>)</a:t>
            </a:r>
            <a:endParaRPr lang="en-US" sz="1300" dirty="0"/>
          </a:p>
        </p:txBody>
      </p:sp>
      <p:sp>
        <p:nvSpPr>
          <p:cNvPr id="3" name="TextBox 2"/>
          <p:cNvSpPr txBox="1"/>
          <p:nvPr/>
        </p:nvSpPr>
        <p:spPr>
          <a:xfrm>
            <a:off x="5867400" y="1013484"/>
            <a:ext cx="1524001" cy="292388"/>
          </a:xfrm>
          <a:prstGeom prst="rect">
            <a:avLst/>
          </a:prstGeom>
          <a:noFill/>
        </p:spPr>
        <p:txBody>
          <a:bodyPr wrap="square" rtlCol="0">
            <a:spAutoFit/>
          </a:bodyPr>
          <a:lstStyle/>
          <a:p>
            <a:pPr algn="ctr"/>
            <a:r>
              <a:rPr lang="en-US" sz="1300" dirty="0" smtClean="0"/>
              <a:t>Standard Blocking</a:t>
            </a:r>
            <a:endParaRPr lang="en-US" sz="1300" dirty="0"/>
          </a:p>
        </p:txBody>
      </p:sp>
      <p:sp>
        <p:nvSpPr>
          <p:cNvPr id="4" name="TextBox 3"/>
          <p:cNvSpPr txBox="1"/>
          <p:nvPr/>
        </p:nvSpPr>
        <p:spPr>
          <a:xfrm>
            <a:off x="3651643" y="1243199"/>
            <a:ext cx="1323062" cy="692497"/>
          </a:xfrm>
          <a:prstGeom prst="rect">
            <a:avLst/>
          </a:prstGeom>
          <a:noFill/>
        </p:spPr>
        <p:txBody>
          <a:bodyPr wrap="square" rtlCol="0">
            <a:spAutoFit/>
          </a:bodyPr>
          <a:lstStyle/>
          <a:p>
            <a:pPr algn="ctr"/>
            <a:r>
              <a:rPr lang="en-US" sz="1300" dirty="0" smtClean="0"/>
              <a:t>Suffix Arrays Blocking </a:t>
            </a:r>
          </a:p>
          <a:p>
            <a:pPr algn="ctr"/>
            <a:r>
              <a:rPr lang="en-US" sz="1300" dirty="0" smtClean="0"/>
              <a:t>(</a:t>
            </a:r>
            <a:r>
              <a:rPr lang="en-US" sz="1300" b="1" dirty="0" smtClean="0"/>
              <a:t>SAB</a:t>
            </a:r>
            <a:r>
              <a:rPr lang="en-US" sz="1300" dirty="0" smtClean="0"/>
              <a:t>)</a:t>
            </a:r>
            <a:endParaRPr lang="en-US" sz="1300" dirty="0"/>
          </a:p>
        </p:txBody>
      </p:sp>
      <p:cxnSp>
        <p:nvCxnSpPr>
          <p:cNvPr id="6" name="Straight Arrow Connector 5"/>
          <p:cNvCxnSpPr/>
          <p:nvPr/>
        </p:nvCxnSpPr>
        <p:spPr>
          <a:xfrm>
            <a:off x="1803896" y="1960385"/>
            <a:ext cx="0" cy="91039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1927884"/>
            <a:ext cx="0" cy="1752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91911" y="2811171"/>
            <a:ext cx="1517475" cy="492443"/>
          </a:xfrm>
          <a:prstGeom prst="rect">
            <a:avLst/>
          </a:prstGeom>
          <a:noFill/>
        </p:spPr>
        <p:txBody>
          <a:bodyPr wrap="square" rtlCol="0">
            <a:spAutoFit/>
          </a:bodyPr>
          <a:lstStyle/>
          <a:p>
            <a:pPr algn="ctr"/>
            <a:r>
              <a:rPr lang="en-US" sz="1300" dirty="0" smtClean="0"/>
              <a:t>Progressive SN </a:t>
            </a:r>
          </a:p>
          <a:p>
            <a:pPr algn="ctr"/>
            <a:r>
              <a:rPr lang="en-US" sz="1300" dirty="0" smtClean="0"/>
              <a:t>(</a:t>
            </a:r>
            <a:r>
              <a:rPr lang="en-US" sz="1300" b="1" dirty="0" smtClean="0"/>
              <a:t>PSN</a:t>
            </a:r>
            <a:r>
              <a:rPr lang="en-US" sz="1300" dirty="0" smtClean="0"/>
              <a:t>)</a:t>
            </a:r>
            <a:endParaRPr lang="en-US" sz="1300" dirty="0"/>
          </a:p>
        </p:txBody>
      </p:sp>
      <p:cxnSp>
        <p:nvCxnSpPr>
          <p:cNvPr id="11" name="Straight Arrow Connector 10"/>
          <p:cNvCxnSpPr/>
          <p:nvPr/>
        </p:nvCxnSpPr>
        <p:spPr>
          <a:xfrm flipH="1">
            <a:off x="1803629" y="3368111"/>
            <a:ext cx="3627" cy="4474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58012" y="3767270"/>
            <a:ext cx="1524000" cy="492443"/>
          </a:xfrm>
          <a:prstGeom prst="rect">
            <a:avLst/>
          </a:prstGeom>
          <a:noFill/>
        </p:spPr>
        <p:txBody>
          <a:bodyPr wrap="square" rtlCol="0">
            <a:spAutoFit/>
          </a:bodyPr>
          <a:lstStyle/>
          <a:p>
            <a:pPr algn="ctr"/>
            <a:r>
              <a:rPr lang="en-US" sz="1300" dirty="0" smtClean="0"/>
              <a:t>Schema-Agnostic PSN (</a:t>
            </a:r>
            <a:r>
              <a:rPr lang="en-US" sz="1300" b="1" dirty="0" smtClean="0"/>
              <a:t>SA-PSN</a:t>
            </a:r>
            <a:r>
              <a:rPr lang="en-US" sz="1300" dirty="0" smtClean="0"/>
              <a:t>)</a:t>
            </a:r>
            <a:endParaRPr lang="en-US" sz="1300" dirty="0"/>
          </a:p>
        </p:txBody>
      </p:sp>
      <p:sp>
        <p:nvSpPr>
          <p:cNvPr id="14" name="TextBox 13"/>
          <p:cNvSpPr txBox="1"/>
          <p:nvPr/>
        </p:nvSpPr>
        <p:spPr>
          <a:xfrm>
            <a:off x="5632920" y="1920128"/>
            <a:ext cx="1759716" cy="492443"/>
          </a:xfrm>
          <a:prstGeom prst="rect">
            <a:avLst/>
          </a:prstGeom>
          <a:noFill/>
        </p:spPr>
        <p:txBody>
          <a:bodyPr wrap="square" rtlCol="0">
            <a:spAutoFit/>
          </a:bodyPr>
          <a:lstStyle/>
          <a:p>
            <a:pPr algn="ctr"/>
            <a:r>
              <a:rPr lang="en-US" sz="1300" dirty="0" smtClean="0"/>
              <a:t>Meta-blocking</a:t>
            </a:r>
          </a:p>
          <a:p>
            <a:pPr algn="ctr"/>
            <a:r>
              <a:rPr lang="en-US" sz="1300" dirty="0" smtClean="0"/>
              <a:t>(Blocking Graph)</a:t>
            </a:r>
            <a:endParaRPr lang="en-US" sz="1300" dirty="0"/>
          </a:p>
        </p:txBody>
      </p:sp>
      <p:sp>
        <p:nvSpPr>
          <p:cNvPr id="21" name="TextBox 20"/>
          <p:cNvSpPr txBox="1"/>
          <p:nvPr/>
        </p:nvSpPr>
        <p:spPr>
          <a:xfrm>
            <a:off x="4679392" y="2705035"/>
            <a:ext cx="1188008" cy="892552"/>
          </a:xfrm>
          <a:prstGeom prst="rect">
            <a:avLst/>
          </a:prstGeom>
          <a:noFill/>
        </p:spPr>
        <p:txBody>
          <a:bodyPr wrap="square" rtlCol="0">
            <a:spAutoFit/>
          </a:bodyPr>
          <a:lstStyle/>
          <a:p>
            <a:r>
              <a:rPr lang="en-US" sz="1300" dirty="0" smtClean="0"/>
              <a:t>Ordered </a:t>
            </a:r>
          </a:p>
          <a:p>
            <a:r>
              <a:rPr lang="en-US" sz="1300" dirty="0" smtClean="0"/>
              <a:t>List of </a:t>
            </a:r>
            <a:br>
              <a:rPr lang="en-US" sz="1300" dirty="0" smtClean="0"/>
            </a:br>
            <a:r>
              <a:rPr lang="en-US" sz="1300" dirty="0" smtClean="0"/>
              <a:t>Records</a:t>
            </a:r>
          </a:p>
          <a:p>
            <a:r>
              <a:rPr lang="en-US" sz="1300" dirty="0" smtClean="0"/>
              <a:t>(</a:t>
            </a:r>
            <a:r>
              <a:rPr lang="en-US" sz="1300" b="1" dirty="0" smtClean="0"/>
              <a:t>OLR</a:t>
            </a:r>
            <a:r>
              <a:rPr lang="en-US" sz="1300" dirty="0" smtClean="0"/>
              <a:t>)</a:t>
            </a:r>
            <a:endParaRPr lang="en-US" sz="1300" dirty="0"/>
          </a:p>
        </p:txBody>
      </p:sp>
      <p:sp>
        <p:nvSpPr>
          <p:cNvPr id="27" name="TextBox 26"/>
          <p:cNvSpPr txBox="1"/>
          <p:nvPr/>
        </p:nvSpPr>
        <p:spPr>
          <a:xfrm>
            <a:off x="3208864" y="2689884"/>
            <a:ext cx="1403617" cy="892552"/>
          </a:xfrm>
          <a:prstGeom prst="rect">
            <a:avLst/>
          </a:prstGeom>
          <a:noFill/>
        </p:spPr>
        <p:txBody>
          <a:bodyPr wrap="square" rtlCol="0">
            <a:spAutoFit/>
          </a:bodyPr>
          <a:lstStyle/>
          <a:p>
            <a:r>
              <a:rPr lang="en-US" sz="1300" dirty="0" smtClean="0"/>
              <a:t>Hierarchy </a:t>
            </a:r>
          </a:p>
          <a:p>
            <a:r>
              <a:rPr lang="en-US" sz="1300" dirty="0" smtClean="0"/>
              <a:t>of Record </a:t>
            </a:r>
          </a:p>
          <a:p>
            <a:r>
              <a:rPr lang="en-US" sz="1300" dirty="0" smtClean="0"/>
              <a:t>Partitions</a:t>
            </a:r>
            <a:br>
              <a:rPr lang="en-US" sz="1300" dirty="0" smtClean="0"/>
            </a:br>
            <a:r>
              <a:rPr lang="en-US" sz="1300" dirty="0" smtClean="0"/>
              <a:t>(</a:t>
            </a:r>
            <a:r>
              <a:rPr lang="en-US" sz="1300" b="1" dirty="0" smtClean="0"/>
              <a:t>HRP</a:t>
            </a:r>
            <a:r>
              <a:rPr lang="en-US" sz="1300" dirty="0" smtClean="0"/>
              <a:t>)</a:t>
            </a:r>
            <a:endParaRPr lang="en-US" sz="1300" dirty="0"/>
          </a:p>
        </p:txBody>
      </p:sp>
      <p:sp>
        <p:nvSpPr>
          <p:cNvPr id="28" name="TextBox 27"/>
          <p:cNvSpPr txBox="1"/>
          <p:nvPr/>
        </p:nvSpPr>
        <p:spPr>
          <a:xfrm>
            <a:off x="1041010" y="4594884"/>
            <a:ext cx="1559298" cy="492443"/>
          </a:xfrm>
          <a:prstGeom prst="rect">
            <a:avLst/>
          </a:prstGeom>
          <a:noFill/>
        </p:spPr>
        <p:txBody>
          <a:bodyPr wrap="square" rtlCol="0">
            <a:spAutoFit/>
          </a:bodyPr>
          <a:lstStyle/>
          <a:p>
            <a:pPr algn="ctr"/>
            <a:r>
              <a:rPr lang="en-US" sz="1300" dirty="0" smtClean="0"/>
              <a:t>Local SA-PSN </a:t>
            </a:r>
          </a:p>
          <a:p>
            <a:pPr algn="ctr"/>
            <a:r>
              <a:rPr lang="en-US" sz="1300" dirty="0" smtClean="0"/>
              <a:t>(</a:t>
            </a:r>
            <a:r>
              <a:rPr lang="en-US" sz="1300" b="1" dirty="0" smtClean="0"/>
              <a:t>LS-PSN</a:t>
            </a:r>
            <a:r>
              <a:rPr lang="en-US" sz="1300" dirty="0" smtClean="0"/>
              <a:t>)</a:t>
            </a:r>
            <a:endParaRPr lang="en-US" sz="1300" dirty="0"/>
          </a:p>
        </p:txBody>
      </p:sp>
      <p:sp>
        <p:nvSpPr>
          <p:cNvPr id="29" name="TextBox 28"/>
          <p:cNvSpPr txBox="1"/>
          <p:nvPr/>
        </p:nvSpPr>
        <p:spPr>
          <a:xfrm>
            <a:off x="978704" y="5523569"/>
            <a:ext cx="1675288" cy="492443"/>
          </a:xfrm>
          <a:prstGeom prst="rect">
            <a:avLst/>
          </a:prstGeom>
          <a:noFill/>
        </p:spPr>
        <p:txBody>
          <a:bodyPr wrap="square" rtlCol="0">
            <a:spAutoFit/>
          </a:bodyPr>
          <a:lstStyle/>
          <a:p>
            <a:pPr algn="ctr"/>
            <a:r>
              <a:rPr lang="en-US" sz="1300" dirty="0" smtClean="0"/>
              <a:t>Global SA-PSN </a:t>
            </a:r>
          </a:p>
          <a:p>
            <a:pPr algn="ctr"/>
            <a:r>
              <a:rPr lang="en-US" sz="1300" dirty="0" smtClean="0"/>
              <a:t>(</a:t>
            </a:r>
            <a:r>
              <a:rPr lang="en-US" sz="1300" b="1" dirty="0" smtClean="0"/>
              <a:t>GS-PSN</a:t>
            </a:r>
            <a:r>
              <a:rPr lang="en-US" sz="1300" dirty="0" smtClean="0"/>
              <a:t>)</a:t>
            </a:r>
            <a:endParaRPr lang="en-US" sz="1300" dirty="0"/>
          </a:p>
        </p:txBody>
      </p:sp>
      <p:sp>
        <p:nvSpPr>
          <p:cNvPr id="40" name="TextBox 39"/>
          <p:cNvSpPr txBox="1"/>
          <p:nvPr/>
        </p:nvSpPr>
        <p:spPr>
          <a:xfrm>
            <a:off x="5715000" y="4594884"/>
            <a:ext cx="1066800" cy="892552"/>
          </a:xfrm>
          <a:prstGeom prst="rect">
            <a:avLst/>
          </a:prstGeom>
          <a:noFill/>
        </p:spPr>
        <p:txBody>
          <a:bodyPr wrap="square" rtlCol="0">
            <a:spAutoFit/>
          </a:bodyPr>
          <a:lstStyle/>
          <a:p>
            <a:r>
              <a:rPr lang="en-US" sz="1300" dirty="0" smtClean="0"/>
              <a:t>Progressive </a:t>
            </a:r>
            <a:br>
              <a:rPr lang="en-US" sz="1300" dirty="0" smtClean="0"/>
            </a:br>
            <a:r>
              <a:rPr lang="en-US" sz="1300" dirty="0" smtClean="0"/>
              <a:t>Block </a:t>
            </a:r>
          </a:p>
          <a:p>
            <a:r>
              <a:rPr lang="en-US" sz="1300" dirty="0" smtClean="0"/>
              <a:t>Scheduling </a:t>
            </a:r>
            <a:br>
              <a:rPr lang="en-US" sz="1300" dirty="0" smtClean="0"/>
            </a:br>
            <a:r>
              <a:rPr lang="en-US" sz="1300" dirty="0" smtClean="0"/>
              <a:t>(</a:t>
            </a:r>
            <a:r>
              <a:rPr lang="en-US" sz="1300" b="1" dirty="0" smtClean="0"/>
              <a:t>PBS</a:t>
            </a:r>
            <a:r>
              <a:rPr lang="en-US" sz="1300" dirty="0" smtClean="0"/>
              <a:t>)</a:t>
            </a:r>
          </a:p>
        </p:txBody>
      </p:sp>
      <p:sp>
        <p:nvSpPr>
          <p:cNvPr id="44" name="TextBox 43"/>
          <p:cNvSpPr txBox="1"/>
          <p:nvPr/>
        </p:nvSpPr>
        <p:spPr>
          <a:xfrm>
            <a:off x="2904064" y="3680484"/>
            <a:ext cx="1726557" cy="692497"/>
          </a:xfrm>
          <a:prstGeom prst="rect">
            <a:avLst/>
          </a:prstGeom>
          <a:noFill/>
        </p:spPr>
        <p:txBody>
          <a:bodyPr wrap="square" rtlCol="0">
            <a:spAutoFit/>
          </a:bodyPr>
          <a:lstStyle/>
          <a:p>
            <a:pPr algn="ctr"/>
            <a:r>
              <a:rPr lang="en-US" sz="1300" dirty="0" smtClean="0"/>
              <a:t>Progressive Suffix </a:t>
            </a:r>
          </a:p>
          <a:p>
            <a:pPr algn="ctr"/>
            <a:r>
              <a:rPr lang="en-US" sz="1300" dirty="0" smtClean="0"/>
              <a:t>Arrays Blocking</a:t>
            </a:r>
          </a:p>
          <a:p>
            <a:pPr algn="ctr"/>
            <a:r>
              <a:rPr lang="en-US" sz="1300" dirty="0" smtClean="0"/>
              <a:t>(</a:t>
            </a:r>
            <a:r>
              <a:rPr lang="en-US" sz="1300" b="1" dirty="0" smtClean="0"/>
              <a:t>SA-PSAB</a:t>
            </a:r>
            <a:r>
              <a:rPr lang="en-US" sz="1300" dirty="0" smtClean="0"/>
              <a:t>)</a:t>
            </a:r>
            <a:endParaRPr lang="en-US" sz="1300" dirty="0"/>
          </a:p>
        </p:txBody>
      </p:sp>
      <p:cxnSp>
        <p:nvCxnSpPr>
          <p:cNvPr id="71" name="Straight Connector 70"/>
          <p:cNvCxnSpPr/>
          <p:nvPr/>
        </p:nvCxnSpPr>
        <p:spPr>
          <a:xfrm>
            <a:off x="5638800" y="2689884"/>
            <a:ext cx="21212"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5508104" y="1471106"/>
            <a:ext cx="2035698" cy="292388"/>
          </a:xfrm>
          <a:prstGeom prst="rect">
            <a:avLst/>
          </a:prstGeom>
          <a:noFill/>
        </p:spPr>
        <p:txBody>
          <a:bodyPr wrap="square" rtlCol="0">
            <a:spAutoFit/>
          </a:bodyPr>
          <a:lstStyle/>
          <a:p>
            <a:pPr algn="ctr"/>
            <a:r>
              <a:rPr lang="en-US" sz="1300" dirty="0" smtClean="0"/>
              <a:t>Token Blocking</a:t>
            </a:r>
            <a:endParaRPr lang="en-US" sz="1300" dirty="0"/>
          </a:p>
        </p:txBody>
      </p:sp>
      <p:cxnSp>
        <p:nvCxnSpPr>
          <p:cNvPr id="107" name="Straight Arrow Connector 106"/>
          <p:cNvCxnSpPr/>
          <p:nvPr/>
        </p:nvCxnSpPr>
        <p:spPr>
          <a:xfrm>
            <a:off x="6523804" y="1277719"/>
            <a:ext cx="761" cy="2379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6629400" y="5204484"/>
            <a:ext cx="1066800" cy="892552"/>
          </a:xfrm>
          <a:prstGeom prst="rect">
            <a:avLst/>
          </a:prstGeom>
          <a:noFill/>
        </p:spPr>
        <p:txBody>
          <a:bodyPr wrap="square" rtlCol="0">
            <a:spAutoFit/>
          </a:bodyPr>
          <a:lstStyle/>
          <a:p>
            <a:r>
              <a:rPr lang="en-US" sz="1300" dirty="0" smtClean="0"/>
              <a:t>Progressive</a:t>
            </a:r>
          </a:p>
          <a:p>
            <a:r>
              <a:rPr lang="en-US" sz="1300" dirty="0" smtClean="0"/>
              <a:t>Profile Scheduling</a:t>
            </a:r>
          </a:p>
          <a:p>
            <a:r>
              <a:rPr lang="en-US" sz="1300" dirty="0" smtClean="0"/>
              <a:t>(</a:t>
            </a:r>
            <a:r>
              <a:rPr lang="en-US" sz="1300" b="1" dirty="0" smtClean="0"/>
              <a:t>PPS</a:t>
            </a:r>
            <a:r>
              <a:rPr lang="en-US" sz="1300" dirty="0" smtClean="0"/>
              <a:t>)</a:t>
            </a:r>
          </a:p>
        </p:txBody>
      </p:sp>
      <p:cxnSp>
        <p:nvCxnSpPr>
          <p:cNvPr id="124" name="Straight Connector 123"/>
          <p:cNvCxnSpPr/>
          <p:nvPr/>
        </p:nvCxnSpPr>
        <p:spPr>
          <a:xfrm flipV="1">
            <a:off x="1014996" y="3573989"/>
            <a:ext cx="6896496" cy="41311"/>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1064520" y="4390932"/>
            <a:ext cx="6815720" cy="3897"/>
          </a:xfrm>
          <a:prstGeom prst="line">
            <a:avLst/>
          </a:prstGeom>
          <a:ln w="28575">
            <a:solidFill>
              <a:schemeClr val="accent1"/>
            </a:solidFill>
            <a:prstDash val="dashDot"/>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rot="5400000">
            <a:off x="7787352" y="1591190"/>
            <a:ext cx="838200" cy="292388"/>
          </a:xfrm>
          <a:prstGeom prst="rect">
            <a:avLst/>
          </a:prstGeom>
          <a:noFill/>
        </p:spPr>
        <p:txBody>
          <a:bodyPr wrap="square" rtlCol="0">
            <a:spAutoFit/>
          </a:bodyPr>
          <a:lstStyle/>
          <a:p>
            <a:pPr algn="ctr"/>
            <a:r>
              <a:rPr lang="en-US" sz="1300" b="1" dirty="0" smtClean="0">
                <a:solidFill>
                  <a:srgbClr val="C00000"/>
                </a:solidFill>
              </a:rPr>
              <a:t>Batch</a:t>
            </a:r>
            <a:endParaRPr lang="en-US" sz="1300" b="1" dirty="0">
              <a:solidFill>
                <a:srgbClr val="C00000"/>
              </a:solidFill>
            </a:endParaRPr>
          </a:p>
        </p:txBody>
      </p:sp>
      <p:sp>
        <p:nvSpPr>
          <p:cNvPr id="127" name="TextBox 126"/>
          <p:cNvSpPr txBox="1"/>
          <p:nvPr/>
        </p:nvSpPr>
        <p:spPr>
          <a:xfrm rot="5400000">
            <a:off x="7575462" y="4311678"/>
            <a:ext cx="1219201" cy="292388"/>
          </a:xfrm>
          <a:prstGeom prst="rect">
            <a:avLst/>
          </a:prstGeom>
          <a:noFill/>
        </p:spPr>
        <p:txBody>
          <a:bodyPr wrap="square" rtlCol="0">
            <a:spAutoFit/>
          </a:bodyPr>
          <a:lstStyle/>
          <a:p>
            <a:pPr algn="ctr"/>
            <a:r>
              <a:rPr lang="en-US" sz="1300" b="1" dirty="0" smtClean="0">
                <a:solidFill>
                  <a:srgbClr val="008000"/>
                </a:solidFill>
              </a:rPr>
              <a:t>Progressive</a:t>
            </a:r>
            <a:endParaRPr lang="en-US" sz="1300" b="1" dirty="0">
              <a:solidFill>
                <a:srgbClr val="008000"/>
              </a:solidFill>
            </a:endParaRPr>
          </a:p>
        </p:txBody>
      </p:sp>
      <p:sp>
        <p:nvSpPr>
          <p:cNvPr id="128" name="TextBox 127"/>
          <p:cNvSpPr txBox="1"/>
          <p:nvPr/>
        </p:nvSpPr>
        <p:spPr>
          <a:xfrm rot="16200000">
            <a:off x="-209181" y="3073742"/>
            <a:ext cx="1517304" cy="292388"/>
          </a:xfrm>
          <a:prstGeom prst="rect">
            <a:avLst/>
          </a:prstGeom>
          <a:noFill/>
          <a:ln>
            <a:noFill/>
          </a:ln>
        </p:spPr>
        <p:txBody>
          <a:bodyPr wrap="square" rtlCol="0">
            <a:spAutoFit/>
          </a:bodyPr>
          <a:lstStyle/>
          <a:p>
            <a:pPr algn="ctr"/>
            <a:r>
              <a:rPr lang="en-US" sz="1300" b="1" dirty="0" smtClean="0">
                <a:solidFill>
                  <a:schemeClr val="tx1">
                    <a:lumMod val="75000"/>
                    <a:lumOff val="25000"/>
                  </a:schemeClr>
                </a:solidFill>
              </a:rPr>
              <a:t>Schema-based</a:t>
            </a:r>
            <a:endParaRPr lang="en-US" sz="1300" b="1" dirty="0">
              <a:solidFill>
                <a:schemeClr val="tx1">
                  <a:lumMod val="75000"/>
                  <a:lumOff val="25000"/>
                </a:schemeClr>
              </a:solidFill>
            </a:endParaRPr>
          </a:p>
        </p:txBody>
      </p:sp>
      <p:sp>
        <p:nvSpPr>
          <p:cNvPr id="130" name="TextBox 129"/>
          <p:cNvSpPr txBox="1"/>
          <p:nvPr/>
        </p:nvSpPr>
        <p:spPr>
          <a:xfrm rot="16200000">
            <a:off x="589353" y="3850455"/>
            <a:ext cx="685800" cy="292388"/>
          </a:xfrm>
          <a:prstGeom prst="rect">
            <a:avLst/>
          </a:prstGeom>
          <a:noFill/>
        </p:spPr>
        <p:txBody>
          <a:bodyPr wrap="square" rtlCol="0">
            <a:spAutoFit/>
          </a:bodyPr>
          <a:lstStyle/>
          <a:p>
            <a:r>
              <a:rPr lang="en-US" sz="1300" b="1" dirty="0" smtClean="0">
                <a:solidFill>
                  <a:srgbClr val="0070C0"/>
                </a:solidFill>
              </a:rPr>
              <a:t>Naïve</a:t>
            </a:r>
            <a:endParaRPr lang="en-US" sz="1300" b="1" dirty="0">
              <a:solidFill>
                <a:srgbClr val="0070C0"/>
              </a:solidFill>
            </a:endParaRPr>
          </a:p>
        </p:txBody>
      </p:sp>
      <p:sp>
        <p:nvSpPr>
          <p:cNvPr id="132" name="TextBox 131"/>
          <p:cNvSpPr txBox="1"/>
          <p:nvPr/>
        </p:nvSpPr>
        <p:spPr>
          <a:xfrm rot="16200000">
            <a:off x="349468" y="5270637"/>
            <a:ext cx="1172291" cy="292388"/>
          </a:xfrm>
          <a:prstGeom prst="rect">
            <a:avLst/>
          </a:prstGeom>
          <a:noFill/>
        </p:spPr>
        <p:txBody>
          <a:bodyPr wrap="square" rtlCol="0">
            <a:spAutoFit/>
          </a:bodyPr>
          <a:lstStyle/>
          <a:p>
            <a:pPr algn="ctr"/>
            <a:r>
              <a:rPr lang="en-US" sz="1300" b="1" dirty="0" smtClean="0">
                <a:solidFill>
                  <a:srgbClr val="0070C0"/>
                </a:solidFill>
              </a:rPr>
              <a:t>Advanced</a:t>
            </a:r>
          </a:p>
        </p:txBody>
      </p:sp>
      <p:cxnSp>
        <p:nvCxnSpPr>
          <p:cNvPr id="80" name="Straight Arrow Connector 79"/>
          <p:cNvCxnSpPr/>
          <p:nvPr/>
        </p:nvCxnSpPr>
        <p:spPr>
          <a:xfrm>
            <a:off x="1816348" y="4209199"/>
            <a:ext cx="0" cy="39862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1817792" y="5014994"/>
            <a:ext cx="1" cy="5326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TextBox 129"/>
          <p:cNvSpPr txBox="1"/>
          <p:nvPr/>
        </p:nvSpPr>
        <p:spPr>
          <a:xfrm rot="16200000">
            <a:off x="-288731" y="4774183"/>
            <a:ext cx="1676402" cy="292388"/>
          </a:xfrm>
          <a:prstGeom prst="rect">
            <a:avLst/>
          </a:prstGeom>
          <a:noFill/>
        </p:spPr>
        <p:txBody>
          <a:bodyPr wrap="square" rtlCol="0">
            <a:spAutoFit/>
          </a:bodyPr>
          <a:lstStyle/>
          <a:p>
            <a:pPr algn="ctr"/>
            <a:r>
              <a:rPr lang="en-US" sz="1300" b="1" dirty="0" smtClean="0">
                <a:solidFill>
                  <a:srgbClr val="0070C0"/>
                </a:solidFill>
              </a:rPr>
              <a:t>Schema-agnostic</a:t>
            </a:r>
            <a:endParaRPr lang="en-US" sz="1300" b="1" dirty="0">
              <a:solidFill>
                <a:srgbClr val="0070C0"/>
              </a:solidFill>
            </a:endParaRPr>
          </a:p>
        </p:txBody>
      </p:sp>
      <p:sp>
        <p:nvSpPr>
          <p:cNvPr id="5" name="Parentesi graffa aperta 4"/>
          <p:cNvSpPr/>
          <p:nvPr/>
        </p:nvSpPr>
        <p:spPr>
          <a:xfrm>
            <a:off x="705250" y="2742421"/>
            <a:ext cx="175282" cy="850169"/>
          </a:xfrm>
          <a:prstGeom prst="leftBrac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51" name="Parentesi graffa aperta 50"/>
          <p:cNvSpPr/>
          <p:nvPr/>
        </p:nvSpPr>
        <p:spPr>
          <a:xfrm>
            <a:off x="701355" y="3653160"/>
            <a:ext cx="190771" cy="2534434"/>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1" name="Parentesi graffa aperta 60"/>
          <p:cNvSpPr/>
          <p:nvPr/>
        </p:nvSpPr>
        <p:spPr>
          <a:xfrm>
            <a:off x="1041009" y="3653159"/>
            <a:ext cx="149349" cy="671298"/>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2" name="Parentesi graffa aperta 61"/>
          <p:cNvSpPr/>
          <p:nvPr/>
        </p:nvSpPr>
        <p:spPr>
          <a:xfrm>
            <a:off x="1041010" y="4479553"/>
            <a:ext cx="197655" cy="1708040"/>
          </a:xfrm>
          <a:prstGeom prst="leftBrac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4" name="Parentesi graffa aperta 63"/>
          <p:cNvSpPr/>
          <p:nvPr/>
        </p:nvSpPr>
        <p:spPr>
          <a:xfrm rot="10800000">
            <a:off x="7924800" y="1091445"/>
            <a:ext cx="112373" cy="1374310"/>
          </a:xfrm>
          <a:prstGeom prst="leftBrac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65" name="Parentesi graffa aperta 64"/>
          <p:cNvSpPr/>
          <p:nvPr/>
        </p:nvSpPr>
        <p:spPr>
          <a:xfrm rot="10800000">
            <a:off x="7924800" y="2689884"/>
            <a:ext cx="119415" cy="35052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solidFill>
                <a:srgbClr val="008000"/>
              </a:solidFill>
            </a:endParaRPr>
          </a:p>
        </p:txBody>
      </p:sp>
      <p:cxnSp>
        <p:nvCxnSpPr>
          <p:cNvPr id="93" name="Straight Connector 120"/>
          <p:cNvCxnSpPr/>
          <p:nvPr/>
        </p:nvCxnSpPr>
        <p:spPr>
          <a:xfrm flipV="1">
            <a:off x="990600" y="2537484"/>
            <a:ext cx="6858000" cy="16937"/>
          </a:xfrm>
          <a:prstGeom prst="line">
            <a:avLst/>
          </a:prstGeom>
          <a:ln w="19050"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120"/>
          <p:cNvCxnSpPr/>
          <p:nvPr/>
        </p:nvCxnSpPr>
        <p:spPr>
          <a:xfrm flipV="1">
            <a:off x="961952" y="2689884"/>
            <a:ext cx="6886648" cy="10107"/>
          </a:xfrm>
          <a:prstGeom prst="line">
            <a:avLst/>
          </a:prstGeom>
          <a:ln w="19050" cmpd="sng">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2376985" y="3065421"/>
            <a:ext cx="823415" cy="54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038600" y="3070884"/>
            <a:ext cx="685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106"/>
          <p:cNvCxnSpPr/>
          <p:nvPr/>
        </p:nvCxnSpPr>
        <p:spPr>
          <a:xfrm>
            <a:off x="6523423" y="1728348"/>
            <a:ext cx="761" cy="2379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Connector 70"/>
          <p:cNvCxnSpPr/>
          <p:nvPr/>
        </p:nvCxnSpPr>
        <p:spPr>
          <a:xfrm>
            <a:off x="4495800" y="2689884"/>
            <a:ext cx="43624"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cxnSp>
        <p:nvCxnSpPr>
          <p:cNvPr id="83" name="Straight Connector 70"/>
          <p:cNvCxnSpPr/>
          <p:nvPr/>
        </p:nvCxnSpPr>
        <p:spPr>
          <a:xfrm flipH="1">
            <a:off x="2895600" y="2689884"/>
            <a:ext cx="5881" cy="3482488"/>
          </a:xfrm>
          <a:prstGeom prst="line">
            <a:avLst/>
          </a:prstGeom>
          <a:ln w="28575">
            <a:solidFill>
              <a:schemeClr val="tx1">
                <a:lumMod val="50000"/>
                <a:lumOff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57" name="Parentesi graffa aperta 56"/>
          <p:cNvSpPr/>
          <p:nvPr/>
        </p:nvSpPr>
        <p:spPr>
          <a:xfrm rot="16200000" flipV="1">
            <a:off x="2019300" y="5471184"/>
            <a:ext cx="76199" cy="15240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2" name="Parentesi graffa aperta 71"/>
          <p:cNvSpPr/>
          <p:nvPr/>
        </p:nvSpPr>
        <p:spPr>
          <a:xfrm rot="16200000" flipV="1">
            <a:off x="3673338" y="5471184"/>
            <a:ext cx="62975" cy="15240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4" name="Parentesi graffa aperta 73"/>
          <p:cNvSpPr/>
          <p:nvPr/>
        </p:nvSpPr>
        <p:spPr>
          <a:xfrm rot="16200000" flipV="1">
            <a:off x="5071537" y="5729417"/>
            <a:ext cx="76200" cy="1007534"/>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5" name="Parentesi graffa aperta 74"/>
          <p:cNvSpPr/>
          <p:nvPr/>
        </p:nvSpPr>
        <p:spPr>
          <a:xfrm rot="16200000" flipV="1">
            <a:off x="6743700" y="5166384"/>
            <a:ext cx="76200" cy="2133600"/>
          </a:xfrm>
          <a:prstGeom prst="leftBrac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00"/>
          </a:p>
        </p:txBody>
      </p:sp>
      <p:sp>
        <p:nvSpPr>
          <p:cNvPr id="76" name="TextBox 57"/>
          <p:cNvSpPr txBox="1"/>
          <p:nvPr/>
        </p:nvSpPr>
        <p:spPr>
          <a:xfrm>
            <a:off x="1066800" y="6222514"/>
            <a:ext cx="1931042" cy="292388"/>
          </a:xfrm>
          <a:prstGeom prst="rect">
            <a:avLst/>
          </a:prstGeom>
          <a:noFill/>
        </p:spPr>
        <p:txBody>
          <a:bodyPr wrap="square" rtlCol="0">
            <a:spAutoFit/>
          </a:bodyPr>
          <a:lstStyle/>
          <a:p>
            <a:pPr algn="ctr"/>
            <a:r>
              <a:rPr lang="en-US" sz="1300" b="1" dirty="0" smtClean="0">
                <a:solidFill>
                  <a:srgbClr val="008000"/>
                </a:solidFill>
              </a:rPr>
              <a:t>Comparison-based</a:t>
            </a:r>
            <a:endParaRPr lang="en-US" sz="1300" b="1" dirty="0">
              <a:solidFill>
                <a:srgbClr val="008000"/>
              </a:solidFill>
            </a:endParaRPr>
          </a:p>
        </p:txBody>
      </p:sp>
      <p:sp>
        <p:nvSpPr>
          <p:cNvPr id="78" name="TextBox 58"/>
          <p:cNvSpPr txBox="1"/>
          <p:nvPr/>
        </p:nvSpPr>
        <p:spPr>
          <a:xfrm>
            <a:off x="3075383" y="6232956"/>
            <a:ext cx="1262458" cy="292388"/>
          </a:xfrm>
          <a:prstGeom prst="rect">
            <a:avLst/>
          </a:prstGeom>
          <a:noFill/>
        </p:spPr>
        <p:txBody>
          <a:bodyPr wrap="square" rtlCol="0">
            <a:spAutoFit/>
          </a:bodyPr>
          <a:lstStyle/>
          <a:p>
            <a:pPr algn="ctr"/>
            <a:r>
              <a:rPr lang="en-US" sz="1300" b="1" dirty="0" smtClean="0">
                <a:solidFill>
                  <a:srgbClr val="008000"/>
                </a:solidFill>
              </a:rPr>
              <a:t>Block-based</a:t>
            </a:r>
            <a:endParaRPr lang="en-US" sz="1300" b="1" dirty="0">
              <a:solidFill>
                <a:srgbClr val="008000"/>
              </a:solidFill>
            </a:endParaRPr>
          </a:p>
        </p:txBody>
      </p:sp>
      <p:sp>
        <p:nvSpPr>
          <p:cNvPr id="82" name="TextBox 59"/>
          <p:cNvSpPr txBox="1"/>
          <p:nvPr/>
        </p:nvSpPr>
        <p:spPr>
          <a:xfrm>
            <a:off x="4394199" y="6222514"/>
            <a:ext cx="1447800" cy="292388"/>
          </a:xfrm>
          <a:prstGeom prst="rect">
            <a:avLst/>
          </a:prstGeom>
          <a:noFill/>
        </p:spPr>
        <p:txBody>
          <a:bodyPr wrap="square" rtlCol="0">
            <a:spAutoFit/>
          </a:bodyPr>
          <a:lstStyle/>
          <a:p>
            <a:pPr algn="ctr"/>
            <a:r>
              <a:rPr lang="en-US" sz="1300" b="1" dirty="0" smtClean="0">
                <a:solidFill>
                  <a:srgbClr val="008000"/>
                </a:solidFill>
              </a:rPr>
              <a:t>Profile-based</a:t>
            </a:r>
            <a:endParaRPr lang="en-US" sz="1300" b="1" dirty="0">
              <a:solidFill>
                <a:srgbClr val="008000"/>
              </a:solidFill>
            </a:endParaRPr>
          </a:p>
        </p:txBody>
      </p:sp>
      <p:sp>
        <p:nvSpPr>
          <p:cNvPr id="86" name="TextBox 76"/>
          <p:cNvSpPr txBox="1"/>
          <p:nvPr/>
        </p:nvSpPr>
        <p:spPr>
          <a:xfrm>
            <a:off x="6282268" y="6195084"/>
            <a:ext cx="946285" cy="292388"/>
          </a:xfrm>
          <a:prstGeom prst="rect">
            <a:avLst/>
          </a:prstGeom>
          <a:noFill/>
        </p:spPr>
        <p:txBody>
          <a:bodyPr wrap="square" rtlCol="0">
            <a:spAutoFit/>
          </a:bodyPr>
          <a:lstStyle/>
          <a:p>
            <a:pPr algn="ctr"/>
            <a:r>
              <a:rPr lang="en-US" sz="1300" b="1" dirty="0" smtClean="0">
                <a:solidFill>
                  <a:srgbClr val="008000"/>
                </a:solidFill>
              </a:rPr>
              <a:t>Hybrid</a:t>
            </a:r>
            <a:endParaRPr lang="en-US" sz="1300" b="1" dirty="0">
              <a:solidFill>
                <a:srgbClr val="008000"/>
              </a:solidFill>
            </a:endParaRPr>
          </a:p>
        </p:txBody>
      </p:sp>
      <p:cxnSp>
        <p:nvCxnSpPr>
          <p:cNvPr id="70" name="Straight Arrow Connector 8"/>
          <p:cNvCxnSpPr>
            <a:stCxn id="14" idx="2"/>
            <a:endCxn id="40" idx="0"/>
          </p:cNvCxnSpPr>
          <p:nvPr/>
        </p:nvCxnSpPr>
        <p:spPr>
          <a:xfrm flipH="1">
            <a:off x="6248400" y="2412571"/>
            <a:ext cx="264378" cy="21823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106"/>
          <p:cNvCxnSpPr>
            <a:stCxn id="14" idx="2"/>
            <a:endCxn id="118" idx="0"/>
          </p:cNvCxnSpPr>
          <p:nvPr/>
        </p:nvCxnSpPr>
        <p:spPr>
          <a:xfrm>
            <a:off x="6512778" y="2412571"/>
            <a:ext cx="650022" cy="27919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itle 1"/>
          <p:cNvSpPr txBox="1">
            <a:spLocks/>
          </p:cNvSpPr>
          <p:nvPr/>
        </p:nvSpPr>
        <p:spPr>
          <a:xfrm>
            <a:off x="0" y="-8948"/>
            <a:ext cx="9144000" cy="7736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Taxonomy of Progressive Methods</a:t>
            </a:r>
            <a:endParaRPr lang="en-US" dirty="0"/>
          </a:p>
        </p:txBody>
      </p:sp>
      <p:sp>
        <p:nvSpPr>
          <p:cNvPr id="8" name="Rectangle 7"/>
          <p:cNvSpPr/>
          <p:nvPr/>
        </p:nvSpPr>
        <p:spPr>
          <a:xfrm>
            <a:off x="6638695" y="5190208"/>
            <a:ext cx="956420" cy="9453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pt-BR" smtClean="0"/>
              <a:t>Papadakis &amp; Palpanas, WWW 2018, April 2018</a:t>
            </a:r>
            <a:endParaRPr lang="el-GR" dirty="0"/>
          </a:p>
        </p:txBody>
      </p:sp>
      <p:sp>
        <p:nvSpPr>
          <p:cNvPr id="13" name="Slide Number Placeholder 12"/>
          <p:cNvSpPr>
            <a:spLocks noGrp="1"/>
          </p:cNvSpPr>
          <p:nvPr>
            <p:ph type="sldNum" sz="quarter" idx="12"/>
          </p:nvPr>
        </p:nvSpPr>
        <p:spPr/>
        <p:txBody>
          <a:bodyPr/>
          <a:lstStyle/>
          <a:p>
            <a:fld id="{7E46E34C-DF4F-43C8-9B01-5546C481D7C1}" type="slidenum">
              <a:rPr lang="el-GR" smtClean="0"/>
              <a:t>255</a:t>
            </a:fld>
            <a:endParaRPr lang="el-GR"/>
          </a:p>
        </p:txBody>
      </p:sp>
    </p:spTree>
    <p:extLst>
      <p:ext uri="{BB962C8B-B14F-4D97-AF65-F5344CB8AC3E}">
        <p14:creationId xmlns:p14="http://schemas.microsoft.com/office/powerpoint/2010/main" val="3915931691"/>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871"/>
            <a:ext cx="9144000" cy="852849"/>
          </a:xfrm>
        </p:spPr>
        <p:txBody>
          <a:bodyPr>
            <a:normAutofit fontScale="90000"/>
          </a:bodyPr>
          <a:lstStyle/>
          <a:p>
            <a:r>
              <a:rPr lang="en-US" dirty="0" smtClean="0"/>
              <a:t>Progressive Profile Scheduling (PPS)</a:t>
            </a:r>
            <a:br>
              <a:rPr lang="en-US" dirty="0" smtClean="0"/>
            </a:br>
            <a:r>
              <a:rPr lang="it-IT" sz="2700" dirty="0" smtClean="0"/>
              <a:t>[</a:t>
            </a:r>
            <a:r>
              <a:rPr lang="it-IT" sz="2700" dirty="0"/>
              <a:t>Simonini et. al., ICDE 2018]</a:t>
            </a:r>
            <a:endParaRPr lang="en-US" sz="2700" dirty="0"/>
          </a:p>
        </p:txBody>
      </p:sp>
      <p:sp>
        <p:nvSpPr>
          <p:cNvPr id="3" name="Content Placeholder 2"/>
          <p:cNvSpPr>
            <a:spLocks noGrp="1"/>
          </p:cNvSpPr>
          <p:nvPr>
            <p:ph idx="1"/>
          </p:nvPr>
        </p:nvSpPr>
        <p:spPr>
          <a:xfrm>
            <a:off x="107504" y="1484784"/>
            <a:ext cx="8928992" cy="5112568"/>
          </a:xfrm>
        </p:spPr>
        <p:txBody>
          <a:bodyPr>
            <a:normAutofit/>
          </a:bodyPr>
          <a:lstStyle/>
          <a:p>
            <a:r>
              <a:rPr lang="en-US" sz="2400" dirty="0"/>
              <a:t>Based on </a:t>
            </a:r>
            <a:r>
              <a:rPr lang="en-US" sz="2400" dirty="0">
                <a:solidFill>
                  <a:srgbClr val="C00000"/>
                </a:solidFill>
              </a:rPr>
              <a:t>redundancy-positive</a:t>
            </a:r>
            <a:r>
              <a:rPr lang="en-US" sz="2400" dirty="0"/>
              <a:t> blocking methods</a:t>
            </a:r>
          </a:p>
          <a:p>
            <a:endParaRPr lang="en-US" sz="2400" dirty="0" smtClean="0"/>
          </a:p>
          <a:p>
            <a:r>
              <a:rPr lang="en-US" sz="2400" dirty="0" smtClean="0"/>
              <a:t>Orders entities in decreasing </a:t>
            </a:r>
            <a:r>
              <a:rPr lang="en-US" sz="2400" dirty="0" smtClean="0">
                <a:solidFill>
                  <a:srgbClr val="C00000"/>
                </a:solidFill>
              </a:rPr>
              <a:t>duplication likelihood</a:t>
            </a:r>
          </a:p>
          <a:p>
            <a:endParaRPr lang="en-US" sz="2400" dirty="0" smtClean="0"/>
          </a:p>
          <a:p>
            <a:r>
              <a:rPr lang="en-US" sz="2400" dirty="0" smtClean="0"/>
              <a:t>Simultaneously</a:t>
            </a:r>
            <a:r>
              <a:rPr lang="en-US" sz="2400" dirty="0"/>
              <a:t>, it aggregates the top-weighted comparison per entity → these are the first comparisons to be </a:t>
            </a:r>
            <a:r>
              <a:rPr lang="en-US" sz="2400" dirty="0" smtClean="0"/>
              <a:t>processed</a:t>
            </a:r>
          </a:p>
          <a:p>
            <a:endParaRPr lang="en-US" sz="2400" dirty="0" smtClean="0"/>
          </a:p>
          <a:p>
            <a:r>
              <a:rPr lang="en-US" sz="2400" dirty="0" smtClean="0"/>
              <a:t>Processes one entity at a time</a:t>
            </a:r>
          </a:p>
          <a:p>
            <a:pPr lvl="1"/>
            <a:r>
              <a:rPr lang="en-US" sz="2000" dirty="0" smtClean="0"/>
              <a:t>For each entity, it considers </a:t>
            </a:r>
            <a:r>
              <a:rPr lang="en-US" sz="2000" dirty="0" smtClean="0">
                <a:solidFill>
                  <a:srgbClr val="C00000"/>
                </a:solidFill>
              </a:rPr>
              <a:t>the k top-weighted co-occurring</a:t>
            </a:r>
            <a:r>
              <a:rPr lang="en-US" sz="2000" dirty="0" smtClean="0"/>
              <a:t> ones in decreasing edge weight</a:t>
            </a:r>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256</a:t>
            </a:fld>
            <a:endParaRPr lang="el-GR"/>
          </a:p>
        </p:txBody>
      </p:sp>
    </p:spTree>
    <p:extLst>
      <p:ext uri="{BB962C8B-B14F-4D97-AF65-F5344CB8AC3E}">
        <p14:creationId xmlns:p14="http://schemas.microsoft.com/office/powerpoint/2010/main" val="246779065"/>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 y="116632"/>
            <a:ext cx="9131689" cy="778098"/>
          </a:xfrm>
        </p:spPr>
        <p:txBody>
          <a:bodyPr/>
          <a:lstStyle/>
          <a:p>
            <a:r>
              <a:rPr lang="en-US" dirty="0"/>
              <a:t>Example of PPS</a:t>
            </a:r>
            <a:endParaRPr lang="el-GR" dirty="0"/>
          </a:p>
        </p:txBody>
      </p:sp>
      <p:sp>
        <p:nvSpPr>
          <p:cNvPr id="4" name="Θέση υποσέλιδου 3"/>
          <p:cNvSpPr>
            <a:spLocks noGrp="1"/>
          </p:cNvSpPr>
          <p:nvPr>
            <p:ph type="ftr" sz="quarter" idx="11"/>
          </p:nvPr>
        </p:nvSpPr>
        <p:spPr/>
        <p:txBody>
          <a:bodyPr/>
          <a:lstStyle/>
          <a:p>
            <a:r>
              <a:rPr lang="pt-BR"/>
              <a:t>Papadakis &amp; Palpanas, WWW 2018, April 2018</a:t>
            </a:r>
            <a:endParaRPr lang="el-GR" dirty="0"/>
          </a:p>
        </p:txBody>
      </p:sp>
      <p:pic>
        <p:nvPicPr>
          <p:cNvPr id="5" name="Θέση περιεχομένου 4"/>
          <p:cNvPicPr>
            <a:picLocks noChangeAspect="1"/>
          </p:cNvPicPr>
          <p:nvPr/>
        </p:nvPicPr>
        <p:blipFill rotWithShape="1">
          <a:blip r:embed="rId3" cstate="print">
            <a:extLst>
              <a:ext uri="{28A0092B-C50C-407E-A947-70E740481C1C}">
                <a14:useLocalDpi xmlns:a14="http://schemas.microsoft.com/office/drawing/2010/main" val="0"/>
              </a:ext>
            </a:extLst>
          </a:blip>
          <a:srcRect t="4741" r="70125" b="13191"/>
          <a:stretch/>
        </p:blipFill>
        <p:spPr>
          <a:xfrm>
            <a:off x="107504" y="1472434"/>
            <a:ext cx="3831940" cy="2244599"/>
          </a:xfrm>
          <a:prstGeom prst="rect">
            <a:avLst/>
          </a:prstGeom>
        </p:spPr>
      </p:pic>
      <p:sp>
        <p:nvSpPr>
          <p:cNvPr id="6" name="CasellaDiTesto 8"/>
          <p:cNvSpPr txBox="1"/>
          <p:nvPr/>
        </p:nvSpPr>
        <p:spPr>
          <a:xfrm>
            <a:off x="1403648" y="1124744"/>
            <a:ext cx="1094017" cy="369332"/>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Data Lake</a:t>
            </a:r>
          </a:p>
        </p:txBody>
      </p:sp>
      <p:pic>
        <p:nvPicPr>
          <p:cNvPr id="7" name="Εικόνα 6"/>
          <p:cNvPicPr>
            <a:picLocks noChangeAspect="1"/>
          </p:cNvPicPr>
          <p:nvPr/>
        </p:nvPicPr>
        <p:blipFill rotWithShape="1">
          <a:blip r:embed="rId3" cstate="print">
            <a:extLst>
              <a:ext uri="{28A0092B-C50C-407E-A947-70E740481C1C}">
                <a14:useLocalDpi xmlns:a14="http://schemas.microsoft.com/office/drawing/2010/main" val="0"/>
              </a:ext>
            </a:extLst>
          </a:blip>
          <a:srcRect l="31100" t="5684" r="53937" b="13070"/>
          <a:stretch/>
        </p:blipFill>
        <p:spPr>
          <a:xfrm>
            <a:off x="957083" y="4421713"/>
            <a:ext cx="1886725" cy="2184630"/>
          </a:xfrm>
          <a:prstGeom prst="rect">
            <a:avLst/>
          </a:prstGeom>
        </p:spPr>
      </p:pic>
      <p:sp>
        <p:nvSpPr>
          <p:cNvPr id="8" name="CasellaDiTesto 8"/>
          <p:cNvSpPr txBox="1"/>
          <p:nvPr/>
        </p:nvSpPr>
        <p:spPr>
          <a:xfrm>
            <a:off x="1119694" y="4077072"/>
            <a:ext cx="1677062" cy="369332"/>
          </a:xfrm>
          <a:prstGeom prst="rect">
            <a:avLst/>
          </a:prstGeom>
          <a:solidFill>
            <a:schemeClr val="accent6">
              <a:lumMod val="40000"/>
              <a:lumOff val="60000"/>
            </a:schemeClr>
          </a:solidFill>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Block Collection</a:t>
            </a:r>
          </a:p>
        </p:txBody>
      </p:sp>
      <p:sp>
        <p:nvSpPr>
          <p:cNvPr id="11" name="CasellaDiTesto 8"/>
          <p:cNvSpPr txBox="1"/>
          <p:nvPr/>
        </p:nvSpPr>
        <p:spPr>
          <a:xfrm>
            <a:off x="5870051" y="1155083"/>
            <a:ext cx="1598579" cy="369332"/>
          </a:xfrm>
          <a:prstGeom prst="rect">
            <a:avLst/>
          </a:prstGeom>
          <a:solidFill>
            <a:schemeClr val="accent3">
              <a:lumMod val="40000"/>
              <a:lumOff val="60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Blocking Graph</a:t>
            </a:r>
          </a:p>
        </p:txBody>
      </p:sp>
      <p:sp>
        <p:nvSpPr>
          <p:cNvPr id="16" name="CasellaDiTesto 8"/>
          <p:cNvSpPr txBox="1"/>
          <p:nvPr/>
        </p:nvSpPr>
        <p:spPr>
          <a:xfrm>
            <a:off x="5749554" y="3429000"/>
            <a:ext cx="1833387" cy="369332"/>
          </a:xfrm>
          <a:prstGeom prst="rect">
            <a:avLst/>
          </a:prstGeom>
          <a:solidFill>
            <a:schemeClr val="accent5">
              <a:lumMod val="40000"/>
              <a:lumOff val="60000"/>
            </a:schemeClr>
          </a:solidFill>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Sorted Profile List</a:t>
            </a:r>
          </a:p>
        </p:txBody>
      </p:sp>
      <p:pic>
        <p:nvPicPr>
          <p:cNvPr id="18" name="Εικόνα 17"/>
          <p:cNvPicPr>
            <a:picLocks noChangeAspect="1"/>
          </p:cNvPicPr>
          <p:nvPr/>
        </p:nvPicPr>
        <p:blipFill>
          <a:blip r:embed="rId4"/>
          <a:stretch>
            <a:fillRect/>
          </a:stretch>
        </p:blipFill>
        <p:spPr>
          <a:xfrm>
            <a:off x="4932040" y="5606911"/>
            <a:ext cx="1182241" cy="1073779"/>
          </a:xfrm>
          <a:prstGeom prst="rect">
            <a:avLst/>
          </a:prstGeom>
        </p:spPr>
      </p:pic>
      <p:sp>
        <p:nvSpPr>
          <p:cNvPr id="19" name="CasellaDiTesto 8"/>
          <p:cNvSpPr txBox="1"/>
          <p:nvPr/>
        </p:nvSpPr>
        <p:spPr>
          <a:xfrm>
            <a:off x="5222846" y="5147900"/>
            <a:ext cx="2825069" cy="369332"/>
          </a:xfrm>
          <a:prstGeom prst="rect">
            <a:avLst/>
          </a:prstGeom>
          <a:solidFill>
            <a:schemeClr val="bg2">
              <a:lumMod val="75000"/>
            </a:schemeClr>
          </a:solidFill>
          <a:ln>
            <a:solidFill>
              <a:schemeClr val="bg2">
                <a:lumMod val="25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Local Comparison List for p</a:t>
            </a:r>
            <a:r>
              <a:rPr lang="en-US" baseline="-25000" dirty="0"/>
              <a:t>2</a:t>
            </a:r>
          </a:p>
        </p:txBody>
      </p:sp>
      <p:sp>
        <p:nvSpPr>
          <p:cNvPr id="3" name="Slide Number Placeholder 2"/>
          <p:cNvSpPr>
            <a:spLocks noGrp="1"/>
          </p:cNvSpPr>
          <p:nvPr>
            <p:ph type="sldNum" sz="quarter" idx="12"/>
          </p:nvPr>
        </p:nvSpPr>
        <p:spPr>
          <a:xfrm>
            <a:off x="6974904" y="6520259"/>
            <a:ext cx="2133600" cy="365125"/>
          </a:xfrm>
        </p:spPr>
        <p:txBody>
          <a:bodyPr/>
          <a:lstStyle/>
          <a:p>
            <a:fld id="{7E46E34C-DF4F-43C8-9B01-5546C481D7C1}" type="slidenum">
              <a:rPr lang="el-GR" smtClean="0"/>
              <a:t>257</a:t>
            </a:fld>
            <a:endParaRPr lang="el-GR" dirty="0"/>
          </a:p>
        </p:txBody>
      </p:sp>
      <p:pic>
        <p:nvPicPr>
          <p:cNvPr id="12" name="Picture 11">
            <a:extLst>
              <a:ext uri="{FF2B5EF4-FFF2-40B4-BE49-F238E27FC236}">
                <a16:creationId xmlns:a16="http://schemas.microsoft.com/office/drawing/2014/main" xmlns="" id="{4B4E78EC-5C08-7E4B-AD1D-ED52B7D3B94B}"/>
              </a:ext>
            </a:extLst>
          </p:cNvPr>
          <p:cNvPicPr>
            <a:picLocks noChangeAspect="1"/>
          </p:cNvPicPr>
          <p:nvPr/>
        </p:nvPicPr>
        <p:blipFill>
          <a:blip r:embed="rId5"/>
          <a:stretch>
            <a:fillRect/>
          </a:stretch>
        </p:blipFill>
        <p:spPr>
          <a:xfrm>
            <a:off x="5446088" y="1545850"/>
            <a:ext cx="2510288" cy="1691383"/>
          </a:xfrm>
          <a:prstGeom prst="rect">
            <a:avLst/>
          </a:prstGeom>
        </p:spPr>
      </p:pic>
      <p:pic>
        <p:nvPicPr>
          <p:cNvPr id="20" name="Picture 19">
            <a:extLst>
              <a:ext uri="{FF2B5EF4-FFF2-40B4-BE49-F238E27FC236}">
                <a16:creationId xmlns:a16="http://schemas.microsoft.com/office/drawing/2014/main" xmlns="" id="{4ABA1869-68EA-4A47-883C-8A46286C325B}"/>
              </a:ext>
            </a:extLst>
          </p:cNvPr>
          <p:cNvPicPr>
            <a:picLocks noChangeAspect="1"/>
          </p:cNvPicPr>
          <p:nvPr/>
        </p:nvPicPr>
        <p:blipFill>
          <a:blip r:embed="rId6"/>
          <a:stretch>
            <a:fillRect/>
          </a:stretch>
        </p:blipFill>
        <p:spPr>
          <a:xfrm>
            <a:off x="4297697" y="3847929"/>
            <a:ext cx="4737100" cy="1181100"/>
          </a:xfrm>
          <a:prstGeom prst="rect">
            <a:avLst/>
          </a:prstGeom>
        </p:spPr>
      </p:pic>
      <p:pic>
        <p:nvPicPr>
          <p:cNvPr id="21" name="Picture 20">
            <a:extLst>
              <a:ext uri="{FF2B5EF4-FFF2-40B4-BE49-F238E27FC236}">
                <a16:creationId xmlns:a16="http://schemas.microsoft.com/office/drawing/2014/main" xmlns="" id="{1DF3CD57-4369-C74E-AEC8-9F43521873D8}"/>
              </a:ext>
            </a:extLst>
          </p:cNvPr>
          <p:cNvPicPr>
            <a:picLocks noChangeAspect="1"/>
          </p:cNvPicPr>
          <p:nvPr/>
        </p:nvPicPr>
        <p:blipFill>
          <a:blip r:embed="rId7"/>
          <a:stretch>
            <a:fillRect/>
          </a:stretch>
        </p:blipFill>
        <p:spPr>
          <a:xfrm>
            <a:off x="6287530" y="5636103"/>
            <a:ext cx="1770967" cy="1142559"/>
          </a:xfrm>
          <a:prstGeom prst="rect">
            <a:avLst/>
          </a:prstGeom>
        </p:spPr>
      </p:pic>
    </p:spTree>
    <p:extLst>
      <p:ext uri="{BB962C8B-B14F-4D97-AF65-F5344CB8AC3E}">
        <p14:creationId xmlns:p14="http://schemas.microsoft.com/office/powerpoint/2010/main" val="186489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6" grpId="0" animBg="1"/>
      <p:bldP spid="19"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706090"/>
          </a:xfrm>
        </p:spPr>
        <p:txBody>
          <a:bodyPr>
            <a:normAutofit fontScale="90000"/>
          </a:bodyPr>
          <a:lstStyle/>
          <a:p>
            <a:r>
              <a:rPr lang="en-US" dirty="0" smtClean="0"/>
              <a:t>Experimental Results </a:t>
            </a:r>
            <a:r>
              <a:rPr lang="it-IT" sz="2700" dirty="0"/>
              <a:t>[Simonini et. al., ICDE 2018]</a:t>
            </a:r>
            <a:endParaRPr lang="el-GR" sz="2700" dirty="0"/>
          </a:p>
        </p:txBody>
      </p:sp>
      <p:sp>
        <p:nvSpPr>
          <p:cNvPr id="10" name="TextBox 9"/>
          <p:cNvSpPr txBox="1"/>
          <p:nvPr/>
        </p:nvSpPr>
        <p:spPr>
          <a:xfrm>
            <a:off x="251520" y="1023119"/>
            <a:ext cx="4791074"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datasets used:</a:t>
            </a:r>
            <a:endParaRPr lang="el-GR" sz="2400" dirty="0"/>
          </a:p>
        </p:txBody>
      </p:sp>
      <p:pic>
        <p:nvPicPr>
          <p:cNvPr id="17410" name="Picture 2" descr="C:\Users\a\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84784"/>
            <a:ext cx="7128792" cy="2553040"/>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υποσέλιδου 3"/>
          <p:cNvSpPr>
            <a:spLocks noGrp="1"/>
          </p:cNvSpPr>
          <p:nvPr>
            <p:ph type="ftr" sz="quarter" idx="11"/>
          </p:nvPr>
        </p:nvSpPr>
        <p:spPr>
          <a:xfrm>
            <a:off x="2987824" y="6520259"/>
            <a:ext cx="3240360" cy="365125"/>
          </a:xfrm>
        </p:spPr>
        <p:txBody>
          <a:bodyPr/>
          <a:lstStyle/>
          <a:p>
            <a:r>
              <a:rPr lang="pt-BR" smtClean="0"/>
              <a:t>Papadakis &amp; Palpanas, WWW 2018, April 2018</a:t>
            </a:r>
            <a:endParaRPr lang="el-GR" dirty="0"/>
          </a:p>
        </p:txBody>
      </p:sp>
      <p:sp>
        <p:nvSpPr>
          <p:cNvPr id="6" name="Slide Number Placeholder 2"/>
          <p:cNvSpPr>
            <a:spLocks noGrp="1"/>
          </p:cNvSpPr>
          <p:nvPr>
            <p:ph type="sldNum" sz="quarter" idx="12"/>
          </p:nvPr>
        </p:nvSpPr>
        <p:spPr>
          <a:xfrm>
            <a:off x="6974904" y="6520259"/>
            <a:ext cx="2133600" cy="365125"/>
          </a:xfrm>
        </p:spPr>
        <p:txBody>
          <a:bodyPr/>
          <a:lstStyle/>
          <a:p>
            <a:fld id="{7E46E34C-DF4F-43C8-9B01-5546C481D7C1}" type="slidenum">
              <a:rPr lang="el-GR" smtClean="0"/>
              <a:t>258</a:t>
            </a:fld>
            <a:endParaRPr lang="el-GR" dirty="0"/>
          </a:p>
        </p:txBody>
      </p:sp>
    </p:spTree>
    <p:extLst>
      <p:ext uri="{BB962C8B-B14F-4D97-AF65-F5344CB8AC3E}">
        <p14:creationId xmlns:p14="http://schemas.microsoft.com/office/powerpoint/2010/main" val="1549751243"/>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706090"/>
          </a:xfrm>
        </p:spPr>
        <p:txBody>
          <a:bodyPr>
            <a:normAutofit fontScale="90000"/>
          </a:bodyPr>
          <a:lstStyle/>
          <a:p>
            <a:r>
              <a:rPr lang="en-US" dirty="0" smtClean="0"/>
              <a:t>Experimental Results </a:t>
            </a:r>
            <a:r>
              <a:rPr lang="it-IT" sz="2700" dirty="0"/>
              <a:t>[Simonini et. al., ICDE 2018]</a:t>
            </a:r>
            <a:endParaRPr lang="el-GR" sz="2700" dirty="0"/>
          </a:p>
        </p:txBody>
      </p:sp>
      <p:sp>
        <p:nvSpPr>
          <p:cNvPr id="10" name="TextBox 9"/>
          <p:cNvSpPr txBox="1"/>
          <p:nvPr/>
        </p:nvSpPr>
        <p:spPr>
          <a:xfrm>
            <a:off x="251520" y="1023119"/>
            <a:ext cx="4791074"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datasets used:</a:t>
            </a:r>
            <a:endParaRPr lang="el-GR" sz="2400" dirty="0"/>
          </a:p>
        </p:txBody>
      </p:sp>
      <p:pic>
        <p:nvPicPr>
          <p:cNvPr id="17410" name="Picture 2" descr="C:\Users\a\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84784"/>
            <a:ext cx="7128792" cy="255304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067944" y="1711199"/>
            <a:ext cx="2088232"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563888" y="2935335"/>
            <a:ext cx="3032720"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Θέση υποσέλιδου 3"/>
          <p:cNvSpPr>
            <a:spLocks noGrp="1"/>
          </p:cNvSpPr>
          <p:nvPr>
            <p:ph type="ftr" sz="quarter" idx="11"/>
          </p:nvPr>
        </p:nvSpPr>
        <p:spPr>
          <a:xfrm>
            <a:off x="2987824" y="6520259"/>
            <a:ext cx="3240360" cy="365125"/>
          </a:xfrm>
        </p:spPr>
        <p:txBody>
          <a:bodyPr/>
          <a:lstStyle/>
          <a:p>
            <a:r>
              <a:rPr lang="pt-BR" smtClean="0"/>
              <a:t>Papadakis &amp; Palpanas, WWW 2018, April 2018</a:t>
            </a:r>
            <a:endParaRPr lang="el-GR" dirty="0"/>
          </a:p>
        </p:txBody>
      </p:sp>
      <p:sp>
        <p:nvSpPr>
          <p:cNvPr id="8" name="Slide Number Placeholder 2"/>
          <p:cNvSpPr>
            <a:spLocks noGrp="1"/>
          </p:cNvSpPr>
          <p:nvPr>
            <p:ph type="sldNum" sz="quarter" idx="12"/>
          </p:nvPr>
        </p:nvSpPr>
        <p:spPr>
          <a:xfrm>
            <a:off x="6974904" y="6520259"/>
            <a:ext cx="2133600" cy="365125"/>
          </a:xfrm>
        </p:spPr>
        <p:txBody>
          <a:bodyPr/>
          <a:lstStyle/>
          <a:p>
            <a:fld id="{7E46E34C-DF4F-43C8-9B01-5546C481D7C1}" type="slidenum">
              <a:rPr lang="el-GR" smtClean="0"/>
              <a:t>259</a:t>
            </a:fld>
            <a:endParaRPr lang="el-GR" dirty="0"/>
          </a:p>
        </p:txBody>
      </p:sp>
    </p:spTree>
    <p:extLst>
      <p:ext uri="{BB962C8B-B14F-4D97-AF65-F5344CB8AC3E}">
        <p14:creationId xmlns:p14="http://schemas.microsoft.com/office/powerpoint/2010/main" val="1084399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pt-BR" smtClean="0"/>
              <a:t>Papadakis &amp; Palpanas, WWW 2018, April 2018</a:t>
            </a:r>
            <a:endParaRPr lang="el-GR"/>
          </a:p>
        </p:txBody>
      </p:sp>
      <p:sp>
        <p:nvSpPr>
          <p:cNvPr id="3" name="Title 1"/>
          <p:cNvSpPr txBox="1">
            <a:spLocks/>
          </p:cNvSpPr>
          <p:nvPr/>
        </p:nvSpPr>
        <p:spPr>
          <a:xfrm>
            <a:off x="1" y="43625"/>
            <a:ext cx="9144000" cy="721079"/>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Performance-wise Categorization</a:t>
            </a:r>
            <a:endParaRPr lang="en-US" dirty="0"/>
          </a:p>
        </p:txBody>
      </p:sp>
      <p:sp>
        <p:nvSpPr>
          <p:cNvPr id="4" name="Content Placeholder 2"/>
          <p:cNvSpPr txBox="1">
            <a:spLocks/>
          </p:cNvSpPr>
          <p:nvPr/>
        </p:nvSpPr>
        <p:spPr>
          <a:xfrm>
            <a:off x="1" y="876052"/>
            <a:ext cx="9144000" cy="54805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dirty="0" smtClean="0"/>
              <a:t> </a:t>
            </a:r>
            <a:r>
              <a:rPr lang="en-US" sz="2400" b="1" dirty="0" smtClean="0">
                <a:solidFill>
                  <a:srgbClr val="C00000"/>
                </a:solidFill>
              </a:rPr>
              <a:t>Exact </a:t>
            </a:r>
            <a:r>
              <a:rPr lang="en-US" sz="2400" b="1" dirty="0" smtClean="0"/>
              <a:t>Blocking Methods</a:t>
            </a:r>
          </a:p>
          <a:p>
            <a:pPr marL="744538" lvl="1" indent="-344488"/>
            <a:r>
              <a:rPr lang="en-US" sz="2400" dirty="0" smtClean="0"/>
              <a:t>Maximize PQ for PC = 100%</a:t>
            </a:r>
          </a:p>
          <a:p>
            <a:pPr marL="744538" lvl="1" indent="-344488"/>
            <a:r>
              <a:rPr lang="en-US" sz="2400" b="1" dirty="0" smtClean="0"/>
              <a:t>Closed</a:t>
            </a:r>
            <a:r>
              <a:rPr lang="en-US" sz="2400" dirty="0" smtClean="0"/>
              <a:t>-world assumption</a:t>
            </a:r>
          </a:p>
          <a:p>
            <a:pPr lvl="1"/>
            <a:r>
              <a:rPr lang="en-US" sz="2400" dirty="0"/>
              <a:t>E.g., for bibliographical records , </a:t>
            </a:r>
            <a:r>
              <a:rPr lang="en-US" sz="2400" b="1" dirty="0"/>
              <a:t>s</a:t>
            </a:r>
            <a:r>
              <a:rPr lang="en-US" sz="2400" b="1" i="1" dirty="0"/>
              <a:t> </a:t>
            </a:r>
            <a:r>
              <a:rPr lang="en-US" sz="2400" b="1" dirty="0" smtClean="0"/>
              <a:t>≡</a:t>
            </a:r>
            <a:r>
              <a:rPr lang="en-US" sz="2400" b="1" i="1" dirty="0" smtClean="0"/>
              <a:t> </a:t>
            </a:r>
            <a:r>
              <a:rPr lang="en-US" sz="2400" b="1" dirty="0"/>
              <a:t>t</a:t>
            </a:r>
            <a:r>
              <a:rPr lang="en-US" sz="2400" dirty="0"/>
              <a:t> if:</a:t>
            </a:r>
          </a:p>
          <a:p>
            <a:pPr marL="0" indent="0">
              <a:buNone/>
            </a:pPr>
            <a:r>
              <a:rPr lang="en-US" sz="2400" dirty="0"/>
              <a:t>	</a:t>
            </a:r>
            <a:r>
              <a:rPr lang="en-US" sz="2400" dirty="0" err="1"/>
              <a:t>JaccardSimilarity</a:t>
            </a:r>
            <a:r>
              <a:rPr lang="en-US" sz="2400" dirty="0"/>
              <a:t>(</a:t>
            </a:r>
            <a:r>
              <a:rPr lang="en-US" sz="2400" dirty="0" err="1"/>
              <a:t>s.title</a:t>
            </a:r>
            <a:r>
              <a:rPr lang="en-US" sz="2400" dirty="0"/>
              <a:t>, </a:t>
            </a:r>
            <a:r>
              <a:rPr lang="en-US" sz="2400" dirty="0" err="1"/>
              <a:t>t.title</a:t>
            </a:r>
            <a:r>
              <a:rPr lang="en-US" sz="2400" dirty="0"/>
              <a:t>) &gt; </a:t>
            </a:r>
            <a:r>
              <a:rPr lang="en-US" sz="2400" dirty="0" smtClean="0"/>
              <a:t>0.80 AND </a:t>
            </a:r>
          </a:p>
          <a:p>
            <a:pPr marL="0" indent="0">
              <a:buNone/>
            </a:pPr>
            <a:r>
              <a:rPr lang="en-US" sz="2400" dirty="0"/>
              <a:t>	</a:t>
            </a:r>
            <a:r>
              <a:rPr lang="en-US" sz="2400" dirty="0" err="1" smtClean="0"/>
              <a:t>EditDistance</a:t>
            </a:r>
            <a:r>
              <a:rPr lang="en-US" sz="2400" dirty="0" smtClean="0"/>
              <a:t>(</a:t>
            </a:r>
            <a:r>
              <a:rPr lang="en-US" sz="2400" dirty="0" err="1" smtClean="0"/>
              <a:t>s.venue</a:t>
            </a:r>
            <a:r>
              <a:rPr lang="en-US" sz="2400" dirty="0"/>
              <a:t>, </a:t>
            </a:r>
            <a:r>
              <a:rPr lang="en-US" sz="2400" dirty="0" err="1"/>
              <a:t>t.venue</a:t>
            </a:r>
            <a:r>
              <a:rPr lang="en-US" sz="2400" dirty="0"/>
              <a:t>) &lt; </a:t>
            </a:r>
            <a:r>
              <a:rPr lang="en-US" sz="2400" dirty="0" smtClean="0"/>
              <a:t>3</a:t>
            </a:r>
            <a:endParaRPr lang="el-GR" sz="2400" dirty="0"/>
          </a:p>
          <a:p>
            <a:pPr marL="857250" lvl="1" indent="-457200"/>
            <a:r>
              <a:rPr lang="en-US" sz="2400" dirty="0" smtClean="0"/>
              <a:t>Existing methods:</a:t>
            </a:r>
          </a:p>
          <a:p>
            <a:pPr marL="1257300" lvl="2" indent="-457200"/>
            <a:r>
              <a:rPr lang="en-US" b="1" dirty="0" smtClean="0"/>
              <a:t>Silk</a:t>
            </a:r>
            <a:r>
              <a:rPr lang="en-US" dirty="0" smtClean="0"/>
              <a:t> → filtering technique for edit distance</a:t>
            </a:r>
          </a:p>
          <a:p>
            <a:pPr marL="1257300" lvl="2" indent="-457200"/>
            <a:r>
              <a:rPr lang="en-US" b="1" dirty="0" smtClean="0"/>
              <a:t>LIMES</a:t>
            </a:r>
            <a:r>
              <a:rPr lang="en-US" dirty="0" smtClean="0"/>
              <a:t> → triangle inequality for similarity </a:t>
            </a:r>
            <a:r>
              <a:rPr lang="en-US" dirty="0" smtClean="0">
                <a:solidFill>
                  <a:srgbClr val="C00000"/>
                </a:solidFill>
              </a:rPr>
              <a:t>metrics</a:t>
            </a:r>
            <a:r>
              <a:rPr lang="en-US" dirty="0" smtClean="0"/>
              <a:t> </a:t>
            </a:r>
          </a:p>
          <a:p>
            <a:pPr marL="457200" indent="-457200">
              <a:buFont typeface="+mj-lt"/>
              <a:buAutoNum type="arabicPeriod" startAt="2"/>
            </a:pPr>
            <a:r>
              <a:rPr lang="en-US" sz="2400" dirty="0" smtClean="0"/>
              <a:t> </a:t>
            </a:r>
            <a:r>
              <a:rPr lang="en-US" sz="2400" b="1" dirty="0" smtClean="0">
                <a:solidFill>
                  <a:srgbClr val="C00000"/>
                </a:solidFill>
              </a:rPr>
              <a:t>Approximate</a:t>
            </a:r>
            <a:r>
              <a:rPr lang="en-US" sz="2400" b="1" dirty="0" smtClean="0"/>
              <a:t> </a:t>
            </a:r>
            <a:r>
              <a:rPr lang="en-US" sz="2400" b="1" dirty="0"/>
              <a:t>Blocking Methods</a:t>
            </a:r>
          </a:p>
          <a:p>
            <a:pPr marL="857250" lvl="1" indent="-457200"/>
            <a:r>
              <a:rPr lang="en-US" sz="2400" dirty="0"/>
              <a:t>PC &lt; 100% → high PQ</a:t>
            </a:r>
          </a:p>
          <a:p>
            <a:pPr marL="857250" lvl="1" indent="-457200"/>
            <a:r>
              <a:rPr lang="en-US" sz="2400" b="1" dirty="0" smtClean="0"/>
              <a:t>Open</a:t>
            </a:r>
            <a:r>
              <a:rPr lang="en-US" sz="2400" dirty="0" smtClean="0"/>
              <a:t>-world assumption</a:t>
            </a:r>
            <a:endParaRPr lang="en-US" sz="2400" dirty="0"/>
          </a:p>
        </p:txBody>
      </p:sp>
      <p:sp>
        <p:nvSpPr>
          <p:cNvPr id="5" name="Slide Number Placeholder 4"/>
          <p:cNvSpPr>
            <a:spLocks noGrp="1"/>
          </p:cNvSpPr>
          <p:nvPr>
            <p:ph type="sldNum" sz="quarter" idx="12"/>
          </p:nvPr>
        </p:nvSpPr>
        <p:spPr/>
        <p:txBody>
          <a:bodyPr/>
          <a:lstStyle/>
          <a:p>
            <a:fld id="{7E46E34C-DF4F-43C8-9B01-5546C481D7C1}" type="slidenum">
              <a:rPr lang="el-GR" smtClean="0"/>
              <a:t>26</a:t>
            </a:fld>
            <a:endParaRPr lang="el-GR"/>
          </a:p>
        </p:txBody>
      </p:sp>
    </p:spTree>
    <p:extLst>
      <p:ext uri="{BB962C8B-B14F-4D97-AF65-F5344CB8AC3E}">
        <p14:creationId xmlns:p14="http://schemas.microsoft.com/office/powerpoint/2010/main" val="173032041"/>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706090"/>
          </a:xfrm>
        </p:spPr>
        <p:txBody>
          <a:bodyPr>
            <a:normAutofit fontScale="90000"/>
          </a:bodyPr>
          <a:lstStyle/>
          <a:p>
            <a:r>
              <a:rPr lang="en-US" dirty="0" smtClean="0"/>
              <a:t>Experimental Results </a:t>
            </a:r>
            <a:r>
              <a:rPr lang="it-IT" sz="2700" dirty="0"/>
              <a:t>[Simonini et. al., ICDE 2018]</a:t>
            </a:r>
            <a:endParaRPr lang="el-GR" sz="2700" dirty="0"/>
          </a:p>
        </p:txBody>
      </p:sp>
      <p:sp>
        <p:nvSpPr>
          <p:cNvPr id="10" name="TextBox 9"/>
          <p:cNvSpPr txBox="1"/>
          <p:nvPr/>
        </p:nvSpPr>
        <p:spPr>
          <a:xfrm>
            <a:off x="251520" y="1023119"/>
            <a:ext cx="4791074"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datasets used:</a:t>
            </a:r>
            <a:endParaRPr lang="el-GR" sz="2400" dirty="0"/>
          </a:p>
        </p:txBody>
      </p:sp>
      <p:pic>
        <p:nvPicPr>
          <p:cNvPr id="17410" name="Picture 2" descr="C:\Users\a\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84784"/>
            <a:ext cx="7128792" cy="25530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51520" y="4260840"/>
            <a:ext cx="4791074"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measures used:</a:t>
            </a:r>
            <a:endParaRPr lang="el-GR" sz="2400"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6CCB4AC9-C5F4-6042-B7BF-ED311AAB18E1}"/>
                  </a:ext>
                </a:extLst>
              </p:cNvPr>
              <p:cNvSpPr txBox="1"/>
              <p:nvPr/>
            </p:nvSpPr>
            <p:spPr>
              <a:xfrm>
                <a:off x="2555776" y="4221088"/>
                <a:ext cx="3264220" cy="6032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600" b="1" i="1" smtClean="0">
                          <a:latin typeface="Cambria Math" panose="02040503050406030204" pitchFamily="18" charset="0"/>
                        </a:rPr>
                        <m:t>𝑹𝒆𝒄𝒂𝒍𝒍</m:t>
                      </m:r>
                      <m:r>
                        <a:rPr lang="en-US" sz="1600" b="1" i="1" smtClean="0">
                          <a:latin typeface="Cambria Math" panose="02040503050406030204" pitchFamily="18" charset="0"/>
                        </a:rPr>
                        <m:t>=</m:t>
                      </m:r>
                      <m:f>
                        <m:fPr>
                          <m:ctrlPr>
                            <a:rPr lang="en-US" sz="1600" b="1" i="1" smtClean="0">
                              <a:latin typeface="Cambria Math"/>
                            </a:rPr>
                          </m:ctrlPr>
                        </m:fPr>
                        <m:num>
                          <m:r>
                            <a:rPr lang="it-IT" sz="1600" b="1" i="1" smtClean="0">
                              <a:latin typeface="Cambria Math" panose="02040503050406030204" pitchFamily="18" charset="0"/>
                            </a:rPr>
                            <m:t># </m:t>
                          </m:r>
                          <m:r>
                            <a:rPr lang="it-IT" sz="1600" b="1" i="1" smtClean="0">
                              <a:latin typeface="Cambria Math" panose="02040503050406030204" pitchFamily="18" charset="0"/>
                            </a:rPr>
                            <m:t>𝒆𝒎𝒊𝒕𝒕𝒆𝒅</m:t>
                          </m:r>
                          <m:r>
                            <a:rPr lang="it-IT" sz="1600" b="1" i="1" smtClean="0">
                              <a:latin typeface="Cambria Math" panose="02040503050406030204" pitchFamily="18" charset="0"/>
                            </a:rPr>
                            <m:t> </m:t>
                          </m:r>
                          <m:r>
                            <a:rPr lang="it-IT" sz="1600" b="1" i="1">
                              <a:latin typeface="Cambria Math" panose="02040503050406030204" pitchFamily="18" charset="0"/>
                            </a:rPr>
                            <m:t>𝒎𝒂𝒕𝒄𝒉𝒆𝒔</m:t>
                          </m:r>
                        </m:num>
                        <m:den>
                          <m:r>
                            <a:rPr lang="it-IT" sz="1600" b="1" i="1" smtClean="0">
                              <a:latin typeface="Cambria Math" panose="02040503050406030204" pitchFamily="18" charset="0"/>
                            </a:rPr>
                            <m:t># </m:t>
                          </m:r>
                          <m:r>
                            <a:rPr lang="it-IT" sz="1600" b="1" i="1" smtClean="0">
                              <a:latin typeface="Cambria Math" panose="02040503050406030204" pitchFamily="18" charset="0"/>
                            </a:rPr>
                            <m:t>𝒆𝒙𝒊𝒔𝒕𝒊𝒏𝒈</m:t>
                          </m:r>
                          <m:r>
                            <a:rPr lang="it-IT" sz="1600" b="1" i="1" smtClean="0">
                              <a:latin typeface="Cambria Math" panose="02040503050406030204" pitchFamily="18" charset="0"/>
                            </a:rPr>
                            <m:t> </m:t>
                          </m:r>
                          <m:r>
                            <a:rPr lang="it-IT" sz="1600" b="1" i="1" smtClean="0">
                              <a:latin typeface="Cambria Math" panose="02040503050406030204" pitchFamily="18" charset="0"/>
                            </a:rPr>
                            <m:t>𝒎𝒂𝒕𝒄𝒉𝒆𝒔</m:t>
                          </m:r>
                        </m:den>
                      </m:f>
                    </m:oMath>
                  </m:oMathPara>
                </a14:m>
                <a:endParaRPr lang="en-US" sz="1600" b="1" dirty="0">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xmlns="" xmlns:a14="http://schemas.microsoft.com/office/drawing/2010/main" id="{6CCB4AC9-C5F4-6042-B7BF-ED311AAB18E1}"/>
                  </a:ext>
                </a:extLst>
              </p:cNvPr>
              <p:cNvSpPr txBox="1">
                <a:spLocks noRot="1" noChangeAspect="1" noMove="1" noResize="1" noEditPoints="1" noAdjustHandles="1" noChangeArrowheads="1" noChangeShapeType="1" noTextEdit="1"/>
              </p:cNvSpPr>
              <p:nvPr/>
            </p:nvSpPr>
            <p:spPr>
              <a:xfrm>
                <a:off x="2555776" y="4221088"/>
                <a:ext cx="3264220" cy="603242"/>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8B370FEA-F6C0-F54A-B2C3-89EF1048E6FF}"/>
                  </a:ext>
                </a:extLst>
              </p:cNvPr>
              <p:cNvSpPr txBox="1"/>
              <p:nvPr/>
            </p:nvSpPr>
            <p:spPr>
              <a:xfrm>
                <a:off x="5819996" y="4221088"/>
                <a:ext cx="3326236" cy="6032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it-IT" sz="1600" b="1" i="1" smtClean="0">
                              <a:latin typeface="Cambria Math"/>
                            </a:rPr>
                          </m:ctrlPr>
                        </m:sSupPr>
                        <m:e>
                          <m:r>
                            <a:rPr lang="it-IT" sz="1600" b="1" i="1" smtClean="0">
                              <a:latin typeface="Cambria Math" panose="02040503050406030204" pitchFamily="18" charset="0"/>
                            </a:rPr>
                            <m:t>𝒆𝒄</m:t>
                          </m:r>
                        </m:e>
                        <m:sup>
                          <m:r>
                            <a:rPr lang="it-IT" sz="1600" b="1" i="1">
                              <a:latin typeface="Cambria Math" panose="02040503050406030204" pitchFamily="18" charset="0"/>
                            </a:rPr>
                            <m:t>∗</m:t>
                          </m:r>
                        </m:sup>
                      </m:sSup>
                      <m:r>
                        <a:rPr lang="en-US" sz="1600" b="1" i="1" smtClean="0">
                          <a:latin typeface="Cambria Math" panose="02040503050406030204" pitchFamily="18" charset="0"/>
                        </a:rPr>
                        <m:t>=</m:t>
                      </m:r>
                      <m:f>
                        <m:fPr>
                          <m:ctrlPr>
                            <a:rPr lang="en-US" sz="1600" b="1" i="1" smtClean="0">
                              <a:latin typeface="Cambria Math"/>
                            </a:rPr>
                          </m:ctrlPr>
                        </m:fPr>
                        <m:num>
                          <m:r>
                            <a:rPr lang="it-IT" sz="1600" b="1" i="1" smtClean="0">
                              <a:latin typeface="Cambria Math" panose="02040503050406030204" pitchFamily="18" charset="0"/>
                            </a:rPr>
                            <m:t># </m:t>
                          </m:r>
                          <m:r>
                            <a:rPr lang="it-IT" sz="1600" b="1" i="1" smtClean="0">
                              <a:latin typeface="Cambria Math" panose="02040503050406030204" pitchFamily="18" charset="0"/>
                            </a:rPr>
                            <m:t>𝒆𝒎𝒊𝒕𝒕𝒆𝒅</m:t>
                          </m:r>
                          <m:r>
                            <a:rPr lang="it-IT" sz="1600" b="1" i="1" smtClean="0">
                              <a:latin typeface="Cambria Math" panose="02040503050406030204" pitchFamily="18" charset="0"/>
                            </a:rPr>
                            <m:t> </m:t>
                          </m:r>
                          <m:r>
                            <a:rPr lang="it-IT" sz="1600" b="1" i="1" smtClean="0">
                              <a:latin typeface="Cambria Math" panose="02040503050406030204" pitchFamily="18" charset="0"/>
                            </a:rPr>
                            <m:t>𝒄𝒐𝒎𝒑𝒂𝒓𝒊𝒔𝒐𝒏𝒔</m:t>
                          </m:r>
                        </m:num>
                        <m:den>
                          <m:r>
                            <a:rPr lang="it-IT" sz="1600" b="1" i="1" smtClean="0">
                              <a:latin typeface="Cambria Math" panose="02040503050406030204" pitchFamily="18" charset="0"/>
                            </a:rPr>
                            <m:t># </m:t>
                          </m:r>
                          <m:r>
                            <a:rPr lang="it-IT" sz="1600" b="1" i="1" smtClean="0">
                              <a:latin typeface="Cambria Math" panose="02040503050406030204" pitchFamily="18" charset="0"/>
                            </a:rPr>
                            <m:t>𝒆𝒙𝒊𝒔𝒕𝒊𝒏𝒈</m:t>
                          </m:r>
                          <m:r>
                            <a:rPr lang="it-IT" sz="1600" b="1" i="1" smtClean="0">
                              <a:latin typeface="Cambria Math" panose="02040503050406030204" pitchFamily="18" charset="0"/>
                            </a:rPr>
                            <m:t> </m:t>
                          </m:r>
                          <m:r>
                            <a:rPr lang="it-IT" sz="1600" b="1" i="1" smtClean="0">
                              <a:latin typeface="Cambria Math" panose="02040503050406030204" pitchFamily="18" charset="0"/>
                            </a:rPr>
                            <m:t>𝒎𝒂𝒕𝒄𝒉𝒆𝒔</m:t>
                          </m:r>
                        </m:den>
                      </m:f>
                    </m:oMath>
                  </m:oMathPara>
                </a14:m>
                <a:endParaRPr lang="en-US" sz="1600" b="1" dirty="0"/>
              </a:p>
            </p:txBody>
          </p:sp>
        </mc:Choice>
        <mc:Fallback xmlns="">
          <p:sp>
            <p:nvSpPr>
              <p:cNvPr id="16" name="TextBox 15">
                <a:extLst>
                  <a:ext uri="{FF2B5EF4-FFF2-40B4-BE49-F238E27FC236}">
                    <a16:creationId xmlns:a16="http://schemas.microsoft.com/office/drawing/2014/main" xmlns="" xmlns:a14="http://schemas.microsoft.com/office/drawing/2010/main" id="{8B370FEA-F6C0-F54A-B2C3-89EF1048E6FF}"/>
                  </a:ext>
                </a:extLst>
              </p:cNvPr>
              <p:cNvSpPr txBox="1">
                <a:spLocks noRot="1" noChangeAspect="1" noMove="1" noResize="1" noEditPoints="1" noAdjustHandles="1" noChangeArrowheads="1" noChangeShapeType="1" noTextEdit="1"/>
              </p:cNvSpPr>
              <p:nvPr/>
            </p:nvSpPr>
            <p:spPr>
              <a:xfrm>
                <a:off x="5819996" y="4221088"/>
                <a:ext cx="3326236" cy="60324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755576" y="5581689"/>
                <a:ext cx="8174632" cy="400110"/>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sSup>
                      <m:sSupPr>
                        <m:ctrlPr>
                          <a:rPr lang="it-IT" sz="2000" b="1" i="1" smtClean="0">
                            <a:latin typeface="Cambria Math"/>
                          </a:rPr>
                        </m:ctrlPr>
                      </m:sSupPr>
                      <m:e>
                        <m:r>
                          <a:rPr lang="it-IT" sz="2000" b="1" i="1">
                            <a:latin typeface="Cambria Math" panose="02040503050406030204" pitchFamily="18" charset="0"/>
                          </a:rPr>
                          <m:t>𝒆𝒄</m:t>
                        </m:r>
                      </m:e>
                      <m:sup>
                        <m:r>
                          <a:rPr lang="it-IT" sz="2000" b="1" i="1">
                            <a:latin typeface="Cambria Math" panose="02040503050406030204" pitchFamily="18" charset="0"/>
                          </a:rPr>
                          <m:t>∗</m:t>
                        </m:r>
                      </m:sup>
                    </m:sSup>
                  </m:oMath>
                </a14:m>
                <a:r>
                  <a:rPr lang="en-US" sz="2000" dirty="0" smtClean="0"/>
                  <a:t> measures # of comparisons as multiples of all comparisons of optimal</a:t>
                </a:r>
              </a:p>
            </p:txBody>
          </p:sp>
        </mc:Choice>
        <mc:Fallback xmlns="">
          <p:sp>
            <p:nvSpPr>
              <p:cNvPr id="17" name="TextBox 16"/>
              <p:cNvSpPr txBox="1">
                <a:spLocks noRot="1" noChangeAspect="1" noMove="1" noResize="1" noEditPoints="1" noAdjustHandles="1" noChangeArrowheads="1" noChangeShapeType="1" noTextEdit="1"/>
              </p:cNvSpPr>
              <p:nvPr/>
            </p:nvSpPr>
            <p:spPr>
              <a:xfrm>
                <a:off x="755576" y="5581689"/>
                <a:ext cx="8174632" cy="400110"/>
              </a:xfrm>
              <a:prstGeom prst="rect">
                <a:avLst/>
              </a:prstGeom>
              <a:blipFill rotWithShape="1">
                <a:blip r:embed="rId6"/>
                <a:stretch>
                  <a:fillRect l="-671" t="-7692" r="-149" b="-27692"/>
                </a:stretch>
              </a:blipFill>
            </p:spPr>
            <p:txBody>
              <a:bodyPr/>
              <a:lstStyle/>
              <a:p>
                <a:r>
                  <a:rPr lang="en-US">
                    <a:noFill/>
                  </a:rPr>
                  <a:t> </a:t>
                </a:r>
              </a:p>
            </p:txBody>
          </p:sp>
        </mc:Fallback>
      </mc:AlternateContent>
      <p:sp>
        <p:nvSpPr>
          <p:cNvPr id="9" name="Θέση υποσέλιδου 3"/>
          <p:cNvSpPr>
            <a:spLocks noGrp="1"/>
          </p:cNvSpPr>
          <p:nvPr>
            <p:ph type="ftr" sz="quarter" idx="11"/>
          </p:nvPr>
        </p:nvSpPr>
        <p:spPr>
          <a:xfrm>
            <a:off x="2987824" y="6520259"/>
            <a:ext cx="3240360" cy="365125"/>
          </a:xfrm>
        </p:spPr>
        <p:txBody>
          <a:bodyPr/>
          <a:lstStyle/>
          <a:p>
            <a:r>
              <a:rPr lang="pt-BR" smtClean="0"/>
              <a:t>Papadakis &amp; Palpanas, WWW 2018, April 2018</a:t>
            </a:r>
            <a:endParaRPr lang="el-GR" dirty="0"/>
          </a:p>
        </p:txBody>
      </p:sp>
      <p:sp>
        <p:nvSpPr>
          <p:cNvPr id="11" name="Slide Number Placeholder 2"/>
          <p:cNvSpPr>
            <a:spLocks noGrp="1"/>
          </p:cNvSpPr>
          <p:nvPr>
            <p:ph type="sldNum" sz="quarter" idx="12"/>
          </p:nvPr>
        </p:nvSpPr>
        <p:spPr>
          <a:xfrm>
            <a:off x="6974904" y="6520259"/>
            <a:ext cx="2133600" cy="365125"/>
          </a:xfrm>
        </p:spPr>
        <p:txBody>
          <a:bodyPr/>
          <a:lstStyle/>
          <a:p>
            <a:fld id="{7E46E34C-DF4F-43C8-9B01-5546C481D7C1}" type="slidenum">
              <a:rPr lang="el-GR" smtClean="0"/>
              <a:t>260</a:t>
            </a:fld>
            <a:endParaRPr lang="el-GR" dirty="0"/>
          </a:p>
        </p:txBody>
      </p:sp>
    </p:spTree>
    <p:extLst>
      <p:ext uri="{BB962C8B-B14F-4D97-AF65-F5344CB8AC3E}">
        <p14:creationId xmlns:p14="http://schemas.microsoft.com/office/powerpoint/2010/main" val="757824845"/>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706090"/>
          </a:xfrm>
        </p:spPr>
        <p:txBody>
          <a:bodyPr>
            <a:normAutofit fontScale="90000"/>
          </a:bodyPr>
          <a:lstStyle/>
          <a:p>
            <a:r>
              <a:rPr lang="en-US" dirty="0" smtClean="0"/>
              <a:t>Experimental Results </a:t>
            </a:r>
            <a:r>
              <a:rPr lang="it-IT" sz="2700" dirty="0"/>
              <a:t>[Simonini et. al., ICDE 2018]</a:t>
            </a:r>
            <a:endParaRPr lang="el-GR" sz="2700" dirty="0"/>
          </a:p>
        </p:txBody>
      </p:sp>
      <p:sp>
        <p:nvSpPr>
          <p:cNvPr id="10" name="TextBox 9"/>
          <p:cNvSpPr txBox="1"/>
          <p:nvPr/>
        </p:nvSpPr>
        <p:spPr>
          <a:xfrm>
            <a:off x="251520" y="1023119"/>
            <a:ext cx="4791074"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datasets used:</a:t>
            </a:r>
            <a:endParaRPr lang="el-GR" sz="2400" dirty="0"/>
          </a:p>
        </p:txBody>
      </p:sp>
      <p:pic>
        <p:nvPicPr>
          <p:cNvPr id="17410" name="Picture 2" descr="C:\Users\a\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84784"/>
            <a:ext cx="7128792" cy="25530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51520" y="4260840"/>
            <a:ext cx="4791074"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measures used:</a:t>
            </a:r>
            <a:endParaRPr lang="el-GR" sz="2400"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6CCB4AC9-C5F4-6042-B7BF-ED311AAB18E1}"/>
                  </a:ext>
                </a:extLst>
              </p:cNvPr>
              <p:cNvSpPr txBox="1"/>
              <p:nvPr/>
            </p:nvSpPr>
            <p:spPr>
              <a:xfrm>
                <a:off x="2555776" y="4221088"/>
                <a:ext cx="3264220" cy="6032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600" b="1" i="1" smtClean="0">
                          <a:latin typeface="Cambria Math" panose="02040503050406030204" pitchFamily="18" charset="0"/>
                        </a:rPr>
                        <m:t>𝑹𝒆𝒄𝒂𝒍𝒍</m:t>
                      </m:r>
                      <m:r>
                        <a:rPr lang="en-US" sz="1600" b="1" i="1" smtClean="0">
                          <a:latin typeface="Cambria Math" panose="02040503050406030204" pitchFamily="18" charset="0"/>
                        </a:rPr>
                        <m:t>=</m:t>
                      </m:r>
                      <m:f>
                        <m:fPr>
                          <m:ctrlPr>
                            <a:rPr lang="en-US" sz="1600" b="1" i="1" smtClean="0">
                              <a:latin typeface="Cambria Math"/>
                            </a:rPr>
                          </m:ctrlPr>
                        </m:fPr>
                        <m:num>
                          <m:r>
                            <a:rPr lang="it-IT" sz="1600" b="1" i="1" smtClean="0">
                              <a:latin typeface="Cambria Math" panose="02040503050406030204" pitchFamily="18" charset="0"/>
                            </a:rPr>
                            <m:t># </m:t>
                          </m:r>
                          <m:r>
                            <a:rPr lang="it-IT" sz="1600" b="1" i="1" smtClean="0">
                              <a:latin typeface="Cambria Math" panose="02040503050406030204" pitchFamily="18" charset="0"/>
                            </a:rPr>
                            <m:t>𝒆𝒎𝒊𝒕𝒕𝒆𝒅</m:t>
                          </m:r>
                          <m:r>
                            <a:rPr lang="it-IT" sz="1600" b="1" i="1" smtClean="0">
                              <a:latin typeface="Cambria Math" panose="02040503050406030204" pitchFamily="18" charset="0"/>
                            </a:rPr>
                            <m:t> </m:t>
                          </m:r>
                          <m:r>
                            <a:rPr lang="it-IT" sz="1600" b="1" i="1">
                              <a:latin typeface="Cambria Math" panose="02040503050406030204" pitchFamily="18" charset="0"/>
                            </a:rPr>
                            <m:t>𝒎𝒂𝒕𝒄𝒉𝒆𝒔</m:t>
                          </m:r>
                        </m:num>
                        <m:den>
                          <m:r>
                            <a:rPr lang="it-IT" sz="1600" b="1" i="1" smtClean="0">
                              <a:latin typeface="Cambria Math" panose="02040503050406030204" pitchFamily="18" charset="0"/>
                            </a:rPr>
                            <m:t># </m:t>
                          </m:r>
                          <m:r>
                            <a:rPr lang="it-IT" sz="1600" b="1" i="1" smtClean="0">
                              <a:latin typeface="Cambria Math" panose="02040503050406030204" pitchFamily="18" charset="0"/>
                            </a:rPr>
                            <m:t>𝒆𝒙𝒊𝒔𝒕𝒊𝒏𝒈</m:t>
                          </m:r>
                          <m:r>
                            <a:rPr lang="it-IT" sz="1600" b="1" i="1" smtClean="0">
                              <a:latin typeface="Cambria Math" panose="02040503050406030204" pitchFamily="18" charset="0"/>
                            </a:rPr>
                            <m:t> </m:t>
                          </m:r>
                          <m:r>
                            <a:rPr lang="it-IT" sz="1600" b="1" i="1" smtClean="0">
                              <a:latin typeface="Cambria Math" panose="02040503050406030204" pitchFamily="18" charset="0"/>
                            </a:rPr>
                            <m:t>𝒎𝒂𝒕𝒄𝒉𝒆𝒔</m:t>
                          </m:r>
                        </m:den>
                      </m:f>
                    </m:oMath>
                  </m:oMathPara>
                </a14:m>
                <a:endParaRPr lang="en-US" sz="1600" b="1" dirty="0">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xmlns="" xmlns:a14="http://schemas.microsoft.com/office/drawing/2010/main" id="{6CCB4AC9-C5F4-6042-B7BF-ED311AAB18E1}"/>
                  </a:ext>
                </a:extLst>
              </p:cNvPr>
              <p:cNvSpPr txBox="1">
                <a:spLocks noRot="1" noChangeAspect="1" noMove="1" noResize="1" noEditPoints="1" noAdjustHandles="1" noChangeArrowheads="1" noChangeShapeType="1" noTextEdit="1"/>
              </p:cNvSpPr>
              <p:nvPr/>
            </p:nvSpPr>
            <p:spPr>
              <a:xfrm>
                <a:off x="2555776" y="4221088"/>
                <a:ext cx="3264220" cy="603242"/>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EB5940D7-F0C9-1548-B80F-D64B7A2BB519}"/>
                  </a:ext>
                </a:extLst>
              </p:cNvPr>
              <p:cNvSpPr txBox="1"/>
              <p:nvPr/>
            </p:nvSpPr>
            <p:spPr>
              <a:xfrm>
                <a:off x="2684958" y="4860381"/>
                <a:ext cx="5847482" cy="6634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it-IT" sz="1600" b="1" i="1" smtClean="0">
                              <a:latin typeface="Cambria Math"/>
                            </a:rPr>
                          </m:ctrlPr>
                        </m:sSubSupPr>
                        <m:e>
                          <m:r>
                            <a:rPr lang="en-US" sz="1600" b="1" i="1" smtClean="0">
                              <a:latin typeface="Cambria Math"/>
                            </a:rPr>
                            <m:t>𝒂𝒓𝒆𝒂</m:t>
                          </m:r>
                          <m:r>
                            <a:rPr lang="en-US" sz="1600" b="1" i="1" smtClean="0">
                              <a:latin typeface="Cambria Math"/>
                            </a:rPr>
                            <m:t> </m:t>
                          </m:r>
                          <m:r>
                            <a:rPr lang="en-US" sz="1600" b="1" i="1" smtClean="0">
                              <a:latin typeface="Cambria Math"/>
                            </a:rPr>
                            <m:t>𝒖𝒏𝒅𝒆𝒓</m:t>
                          </m:r>
                          <m:r>
                            <a:rPr lang="en-US" sz="1600" b="1" i="1" smtClean="0">
                              <a:latin typeface="Cambria Math"/>
                            </a:rPr>
                            <m:t> </m:t>
                          </m:r>
                          <m:r>
                            <a:rPr lang="en-US" sz="1600" b="1" i="1" smtClean="0">
                              <a:latin typeface="Cambria Math"/>
                            </a:rPr>
                            <m:t>𝒄𝒖𝒓𝒗𝒆</m:t>
                          </m:r>
                          <m:r>
                            <a:rPr lang="en-US" sz="1600" b="1" i="1" smtClean="0">
                              <a:latin typeface="Cambria Math"/>
                            </a:rPr>
                            <m:t>:    </m:t>
                          </m:r>
                          <m:r>
                            <a:rPr lang="it-IT" sz="1600" b="1" i="1" smtClean="0">
                              <a:latin typeface="Cambria Math" panose="02040503050406030204" pitchFamily="18" charset="0"/>
                            </a:rPr>
                            <m:t>𝑨𝑼𝑪</m:t>
                          </m:r>
                        </m:e>
                        <m:sub>
                          <m:r>
                            <a:rPr lang="it-IT" sz="1600" b="1" i="1" smtClean="0">
                              <a:latin typeface="Cambria Math" panose="02040503050406030204" pitchFamily="18" charset="0"/>
                            </a:rPr>
                            <m:t>𝒎</m:t>
                          </m:r>
                        </m:sub>
                        <m:sup>
                          <m:r>
                            <a:rPr lang="it-IT" sz="1600" b="1" i="1" smtClean="0">
                              <a:latin typeface="Cambria Math" panose="02040503050406030204" pitchFamily="18" charset="0"/>
                            </a:rPr>
                            <m:t>∗</m:t>
                          </m:r>
                        </m:sup>
                      </m:sSubSup>
                      <m:r>
                        <a:rPr lang="it-IT" sz="1600" b="1" i="1" smtClean="0">
                          <a:latin typeface="Cambria Math" panose="02040503050406030204" pitchFamily="18" charset="0"/>
                        </a:rPr>
                        <m:t>@</m:t>
                      </m:r>
                      <m:sSup>
                        <m:sSupPr>
                          <m:ctrlPr>
                            <a:rPr lang="it-IT" sz="1600" b="1" i="1">
                              <a:latin typeface="Cambria Math"/>
                            </a:rPr>
                          </m:ctrlPr>
                        </m:sSupPr>
                        <m:e>
                          <m:r>
                            <a:rPr lang="it-IT" sz="1600" b="1" i="1">
                              <a:latin typeface="Cambria Math" panose="02040503050406030204" pitchFamily="18" charset="0"/>
                            </a:rPr>
                            <m:t>𝒆𝒄</m:t>
                          </m:r>
                        </m:e>
                        <m:sup>
                          <m:r>
                            <a:rPr lang="it-IT" sz="1600" b="1" i="1">
                              <a:latin typeface="Cambria Math" panose="02040503050406030204" pitchFamily="18" charset="0"/>
                            </a:rPr>
                            <m:t>∗</m:t>
                          </m:r>
                        </m:sup>
                      </m:sSup>
                      <m:r>
                        <a:rPr lang="en-US" sz="1600" b="1" i="1" smtClean="0">
                          <a:latin typeface="Cambria Math" panose="02040503050406030204" pitchFamily="18" charset="0"/>
                        </a:rPr>
                        <m:t>=</m:t>
                      </m:r>
                      <m:nary>
                        <m:naryPr>
                          <m:ctrlPr>
                            <a:rPr lang="en-US" sz="1600" b="1" i="1" smtClean="0">
                              <a:latin typeface="Cambria Math"/>
                            </a:rPr>
                          </m:ctrlPr>
                        </m:naryPr>
                        <m:sub>
                          <m:r>
                            <m:rPr>
                              <m:brk m:alnAt="23"/>
                            </m:rPr>
                            <a:rPr lang="it-IT" sz="1600" b="1" i="1" smtClean="0">
                              <a:latin typeface="Cambria Math" panose="02040503050406030204" pitchFamily="18" charset="0"/>
                            </a:rPr>
                            <m:t>𝟎</m:t>
                          </m:r>
                        </m:sub>
                        <m:sup>
                          <m:sSup>
                            <m:sSupPr>
                              <m:ctrlPr>
                                <a:rPr lang="it-IT" sz="1600" b="1" i="1">
                                  <a:latin typeface="Cambria Math"/>
                                </a:rPr>
                              </m:ctrlPr>
                            </m:sSupPr>
                            <m:e>
                              <m:r>
                                <a:rPr lang="it-IT" sz="1600" b="1" i="1">
                                  <a:latin typeface="Cambria Math" panose="02040503050406030204" pitchFamily="18" charset="0"/>
                                </a:rPr>
                                <m:t>𝒆𝒄</m:t>
                              </m:r>
                            </m:e>
                            <m:sup>
                              <m:r>
                                <a:rPr lang="it-IT" sz="1600" b="1" i="1">
                                  <a:latin typeface="Cambria Math" panose="02040503050406030204" pitchFamily="18" charset="0"/>
                                </a:rPr>
                                <m:t>∗</m:t>
                              </m:r>
                            </m:sup>
                          </m:sSup>
                        </m:sup>
                        <m:e>
                          <m:f>
                            <m:fPr>
                              <m:ctrlPr>
                                <a:rPr lang="en-US" sz="1600" b="1" i="1" smtClean="0">
                                  <a:latin typeface="Cambria Math"/>
                                </a:rPr>
                              </m:ctrlPr>
                            </m:fPr>
                            <m:num>
                              <m:r>
                                <a:rPr lang="it-IT" sz="1600" b="1" i="1" smtClean="0">
                                  <a:latin typeface="Cambria Math" panose="02040503050406030204" pitchFamily="18" charset="0"/>
                                </a:rPr>
                                <m:t>𝑹𝒆𝒄𝒂𝒍𝒍</m:t>
                              </m:r>
                              <m:r>
                                <a:rPr lang="it-IT" sz="1600" b="1" i="1" smtClean="0">
                                  <a:latin typeface="Cambria Math" panose="02040503050406030204" pitchFamily="18" charset="0"/>
                                </a:rPr>
                                <m:t> </m:t>
                              </m:r>
                              <m:r>
                                <a:rPr lang="it-IT" sz="1600" b="1" i="1" smtClean="0">
                                  <a:latin typeface="Cambria Math" panose="02040503050406030204" pitchFamily="18" charset="0"/>
                                </a:rPr>
                                <m:t>𝑪𝒖𝒓𝒗𝒆</m:t>
                              </m:r>
                              <m:r>
                                <a:rPr lang="it-IT" sz="1600" b="1" i="1" smtClean="0">
                                  <a:latin typeface="Cambria Math" panose="02040503050406030204" pitchFamily="18" charset="0"/>
                                </a:rPr>
                                <m:t> </m:t>
                              </m:r>
                              <m:r>
                                <a:rPr lang="it-IT" sz="1600" b="1" i="1" smtClean="0">
                                  <a:latin typeface="Cambria Math" panose="02040503050406030204" pitchFamily="18" charset="0"/>
                                </a:rPr>
                                <m:t>𝒐𝒇</m:t>
                              </m:r>
                              <m:r>
                                <a:rPr lang="it-IT" sz="1600" b="1" i="1" smtClean="0">
                                  <a:latin typeface="Cambria Math" panose="02040503050406030204" pitchFamily="18" charset="0"/>
                                </a:rPr>
                                <m:t> </m:t>
                              </m:r>
                              <m:r>
                                <a:rPr lang="it-IT" sz="1600" b="1" i="1" smtClean="0">
                                  <a:latin typeface="Cambria Math" panose="02040503050406030204" pitchFamily="18" charset="0"/>
                                </a:rPr>
                                <m:t>𝒎</m:t>
                              </m:r>
                            </m:num>
                            <m:den>
                              <m:r>
                                <a:rPr lang="it-IT" sz="1600" b="1" i="1" smtClean="0">
                                  <a:solidFill>
                                    <a:srgbClr val="FF0000"/>
                                  </a:solidFill>
                                  <a:latin typeface="Cambria Math" panose="02040503050406030204" pitchFamily="18" charset="0"/>
                                </a:rPr>
                                <m:t>𝒊𝒅𝒆𝒂𝒍</m:t>
                              </m:r>
                              <m:r>
                                <a:rPr lang="it-IT" sz="1600" b="1" i="1" smtClean="0">
                                  <a:latin typeface="Cambria Math" panose="02040503050406030204" pitchFamily="18" charset="0"/>
                                </a:rPr>
                                <m:t> </m:t>
                              </m:r>
                              <m:r>
                                <a:rPr lang="it-IT" sz="1600" b="1" i="1" smtClean="0">
                                  <a:latin typeface="Cambria Math" panose="02040503050406030204" pitchFamily="18" charset="0"/>
                                </a:rPr>
                                <m:t>𝑹𝒆𝒄𝒂𝒍𝒍</m:t>
                              </m:r>
                              <m:r>
                                <a:rPr lang="it-IT" sz="1600" b="1" i="1" smtClean="0">
                                  <a:latin typeface="Cambria Math" panose="02040503050406030204" pitchFamily="18" charset="0"/>
                                </a:rPr>
                                <m:t> </m:t>
                              </m:r>
                              <m:r>
                                <a:rPr lang="it-IT" sz="1600" b="1" i="1" smtClean="0">
                                  <a:latin typeface="Cambria Math" panose="02040503050406030204" pitchFamily="18" charset="0"/>
                                </a:rPr>
                                <m:t>𝑪𝒖𝒓𝒗𝒆</m:t>
                              </m:r>
                            </m:den>
                          </m:f>
                        </m:e>
                      </m:nary>
                    </m:oMath>
                  </m:oMathPara>
                </a14:m>
                <a:endParaRPr lang="en-US" sz="1600" b="1" dirty="0"/>
              </a:p>
            </p:txBody>
          </p:sp>
        </mc:Choice>
        <mc:Fallback xmlns="">
          <p:sp>
            <p:nvSpPr>
              <p:cNvPr id="15" name="TextBox 14">
                <a:extLst>
                  <a:ext uri="{FF2B5EF4-FFF2-40B4-BE49-F238E27FC236}">
                    <a16:creationId xmlns:a16="http://schemas.microsoft.com/office/drawing/2014/main" xmlns="" xmlns:a14="http://schemas.microsoft.com/office/drawing/2010/main" id="{EB5940D7-F0C9-1548-B80F-D64B7A2BB519}"/>
                  </a:ext>
                </a:extLst>
              </p:cNvPr>
              <p:cNvSpPr txBox="1">
                <a:spLocks noRot="1" noChangeAspect="1" noMove="1" noResize="1" noEditPoints="1" noAdjustHandles="1" noChangeArrowheads="1" noChangeShapeType="1" noTextEdit="1"/>
              </p:cNvSpPr>
              <p:nvPr/>
            </p:nvSpPr>
            <p:spPr>
              <a:xfrm>
                <a:off x="2684958" y="4860381"/>
                <a:ext cx="5847482" cy="663451"/>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8B370FEA-F6C0-F54A-B2C3-89EF1048E6FF}"/>
                  </a:ext>
                </a:extLst>
              </p:cNvPr>
              <p:cNvSpPr txBox="1"/>
              <p:nvPr/>
            </p:nvSpPr>
            <p:spPr>
              <a:xfrm>
                <a:off x="5819996" y="4221088"/>
                <a:ext cx="3326236" cy="6032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it-IT" sz="1600" b="1" i="1" smtClean="0">
                              <a:latin typeface="Cambria Math"/>
                            </a:rPr>
                          </m:ctrlPr>
                        </m:sSupPr>
                        <m:e>
                          <m:r>
                            <a:rPr lang="it-IT" sz="1600" b="1" i="1" smtClean="0">
                              <a:latin typeface="Cambria Math" panose="02040503050406030204" pitchFamily="18" charset="0"/>
                            </a:rPr>
                            <m:t>𝒆𝒄</m:t>
                          </m:r>
                        </m:e>
                        <m:sup>
                          <m:r>
                            <a:rPr lang="it-IT" sz="1600" b="1" i="1">
                              <a:latin typeface="Cambria Math" panose="02040503050406030204" pitchFamily="18" charset="0"/>
                            </a:rPr>
                            <m:t>∗</m:t>
                          </m:r>
                        </m:sup>
                      </m:sSup>
                      <m:r>
                        <a:rPr lang="en-US" sz="1600" b="1" i="1" smtClean="0">
                          <a:latin typeface="Cambria Math" panose="02040503050406030204" pitchFamily="18" charset="0"/>
                        </a:rPr>
                        <m:t>=</m:t>
                      </m:r>
                      <m:f>
                        <m:fPr>
                          <m:ctrlPr>
                            <a:rPr lang="en-US" sz="1600" b="1" i="1" smtClean="0">
                              <a:latin typeface="Cambria Math"/>
                            </a:rPr>
                          </m:ctrlPr>
                        </m:fPr>
                        <m:num>
                          <m:r>
                            <a:rPr lang="it-IT" sz="1600" b="1" i="1" smtClean="0">
                              <a:latin typeface="Cambria Math" panose="02040503050406030204" pitchFamily="18" charset="0"/>
                            </a:rPr>
                            <m:t># </m:t>
                          </m:r>
                          <m:r>
                            <a:rPr lang="it-IT" sz="1600" b="1" i="1" smtClean="0">
                              <a:latin typeface="Cambria Math" panose="02040503050406030204" pitchFamily="18" charset="0"/>
                            </a:rPr>
                            <m:t>𝒆𝒎𝒊𝒕𝒕𝒆𝒅</m:t>
                          </m:r>
                          <m:r>
                            <a:rPr lang="it-IT" sz="1600" b="1" i="1" smtClean="0">
                              <a:latin typeface="Cambria Math" panose="02040503050406030204" pitchFamily="18" charset="0"/>
                            </a:rPr>
                            <m:t> </m:t>
                          </m:r>
                          <m:r>
                            <a:rPr lang="it-IT" sz="1600" b="1" i="1" smtClean="0">
                              <a:latin typeface="Cambria Math" panose="02040503050406030204" pitchFamily="18" charset="0"/>
                            </a:rPr>
                            <m:t>𝒄𝒐𝒎𝒑𝒂𝒓𝒊𝒔𝒐𝒏𝒔</m:t>
                          </m:r>
                        </m:num>
                        <m:den>
                          <m:r>
                            <a:rPr lang="it-IT" sz="1600" b="1" i="1" smtClean="0">
                              <a:latin typeface="Cambria Math" panose="02040503050406030204" pitchFamily="18" charset="0"/>
                            </a:rPr>
                            <m:t># </m:t>
                          </m:r>
                          <m:r>
                            <a:rPr lang="it-IT" sz="1600" b="1" i="1" smtClean="0">
                              <a:latin typeface="Cambria Math" panose="02040503050406030204" pitchFamily="18" charset="0"/>
                            </a:rPr>
                            <m:t>𝒆𝒙𝒊𝒔𝒕𝒊𝒏𝒈</m:t>
                          </m:r>
                          <m:r>
                            <a:rPr lang="it-IT" sz="1600" b="1" i="1" smtClean="0">
                              <a:latin typeface="Cambria Math" panose="02040503050406030204" pitchFamily="18" charset="0"/>
                            </a:rPr>
                            <m:t> </m:t>
                          </m:r>
                          <m:r>
                            <a:rPr lang="it-IT" sz="1600" b="1" i="1" smtClean="0">
                              <a:latin typeface="Cambria Math" panose="02040503050406030204" pitchFamily="18" charset="0"/>
                            </a:rPr>
                            <m:t>𝒎𝒂𝒕𝒄𝒉𝒆𝒔</m:t>
                          </m:r>
                        </m:den>
                      </m:f>
                    </m:oMath>
                  </m:oMathPara>
                </a14:m>
                <a:endParaRPr lang="en-US" sz="1600" b="1" dirty="0"/>
              </a:p>
            </p:txBody>
          </p:sp>
        </mc:Choice>
        <mc:Fallback xmlns="">
          <p:sp>
            <p:nvSpPr>
              <p:cNvPr id="16" name="TextBox 15">
                <a:extLst>
                  <a:ext uri="{FF2B5EF4-FFF2-40B4-BE49-F238E27FC236}">
                    <a16:creationId xmlns:a16="http://schemas.microsoft.com/office/drawing/2014/main" xmlns="" xmlns:a14="http://schemas.microsoft.com/office/drawing/2010/main" id="{8B370FEA-F6C0-F54A-B2C3-89EF1048E6FF}"/>
                  </a:ext>
                </a:extLst>
              </p:cNvPr>
              <p:cNvSpPr txBox="1">
                <a:spLocks noRot="1" noChangeAspect="1" noMove="1" noResize="1" noEditPoints="1" noAdjustHandles="1" noChangeArrowheads="1" noChangeShapeType="1" noTextEdit="1"/>
              </p:cNvSpPr>
              <p:nvPr/>
            </p:nvSpPr>
            <p:spPr>
              <a:xfrm>
                <a:off x="5819996" y="4221088"/>
                <a:ext cx="3326236" cy="603242"/>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755576" y="5581689"/>
                <a:ext cx="8174632" cy="1015663"/>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sSup>
                      <m:sSupPr>
                        <m:ctrlPr>
                          <a:rPr lang="it-IT" sz="2000" b="1" i="1" smtClean="0">
                            <a:latin typeface="Cambria Math"/>
                          </a:rPr>
                        </m:ctrlPr>
                      </m:sSupPr>
                      <m:e>
                        <m:r>
                          <a:rPr lang="it-IT" sz="2000" b="1" i="1">
                            <a:latin typeface="Cambria Math" panose="02040503050406030204" pitchFamily="18" charset="0"/>
                          </a:rPr>
                          <m:t>𝒆𝒄</m:t>
                        </m:r>
                      </m:e>
                      <m:sup>
                        <m:r>
                          <a:rPr lang="it-IT" sz="2000" b="1" i="1">
                            <a:latin typeface="Cambria Math" panose="02040503050406030204" pitchFamily="18" charset="0"/>
                          </a:rPr>
                          <m:t>∗</m:t>
                        </m:r>
                      </m:sup>
                    </m:sSup>
                  </m:oMath>
                </a14:m>
                <a:r>
                  <a:rPr lang="en-US" sz="2000" dirty="0" smtClean="0"/>
                  <a:t> measures # of comparisons as multiples of all comparisons of optimal</a:t>
                </a:r>
              </a:p>
              <a:p>
                <a:pPr marL="342900" indent="-342900">
                  <a:buFont typeface="Arial" panose="020B0604020202020204" pitchFamily="34" charset="0"/>
                  <a:buChar char="•"/>
                </a:pPr>
                <a14:m>
                  <m:oMath xmlns:m="http://schemas.openxmlformats.org/officeDocument/2006/math">
                    <m:sSubSup>
                      <m:sSubSupPr>
                        <m:ctrlPr>
                          <a:rPr lang="it-IT" sz="2000" b="1" i="1">
                            <a:latin typeface="Cambria Math"/>
                          </a:rPr>
                        </m:ctrlPr>
                      </m:sSubSupPr>
                      <m:e>
                        <m:r>
                          <a:rPr lang="it-IT" sz="2000" b="1" i="1">
                            <a:latin typeface="Cambria Math" panose="02040503050406030204" pitchFamily="18" charset="0"/>
                          </a:rPr>
                          <m:t>𝑨𝑼𝑪</m:t>
                        </m:r>
                      </m:e>
                      <m:sub>
                        <m:r>
                          <a:rPr lang="it-IT" sz="2000" b="1" i="1">
                            <a:latin typeface="Cambria Math" panose="02040503050406030204" pitchFamily="18" charset="0"/>
                          </a:rPr>
                          <m:t>𝒎</m:t>
                        </m:r>
                      </m:sub>
                      <m:sup>
                        <m:r>
                          <a:rPr lang="it-IT" sz="2000" b="1" i="1">
                            <a:latin typeface="Cambria Math" panose="02040503050406030204" pitchFamily="18" charset="0"/>
                          </a:rPr>
                          <m:t>∗</m:t>
                        </m:r>
                      </m:sup>
                    </m:sSubSup>
                    <m:r>
                      <a:rPr lang="it-IT" sz="2000" b="1" i="1">
                        <a:latin typeface="Cambria Math" panose="02040503050406030204" pitchFamily="18" charset="0"/>
                      </a:rPr>
                      <m:t>@</m:t>
                    </m:r>
                    <m:sSup>
                      <m:sSupPr>
                        <m:ctrlPr>
                          <a:rPr lang="it-IT" sz="2000" b="1" i="1">
                            <a:latin typeface="Cambria Math"/>
                          </a:rPr>
                        </m:ctrlPr>
                      </m:sSupPr>
                      <m:e>
                        <m:r>
                          <a:rPr lang="it-IT" sz="2000" b="1" i="1">
                            <a:latin typeface="Cambria Math" panose="02040503050406030204" pitchFamily="18" charset="0"/>
                          </a:rPr>
                          <m:t>𝒆𝒄</m:t>
                        </m:r>
                      </m:e>
                      <m:sup>
                        <m:r>
                          <a:rPr lang="it-IT" sz="2000" b="1" i="1">
                            <a:latin typeface="Cambria Math" panose="02040503050406030204" pitchFamily="18" charset="0"/>
                          </a:rPr>
                          <m:t>∗</m:t>
                        </m:r>
                      </m:sup>
                    </m:sSup>
                    <m:r>
                      <a:rPr lang="en-US" sz="2000" b="0" i="0" smtClean="0">
                        <a:latin typeface="Cambria Math"/>
                      </a:rPr>
                      <m:t> </m:t>
                    </m:r>
                  </m:oMath>
                </a14:m>
                <a:r>
                  <a:rPr lang="en-US" sz="2000" dirty="0" smtClean="0"/>
                  <a:t>measures performance of method </a:t>
                </a:r>
                <a:r>
                  <a:rPr lang="en-US" sz="2000" i="1" dirty="0" smtClean="0"/>
                  <a:t>m</a:t>
                </a:r>
                <a:r>
                  <a:rPr lang="en-US" sz="2000" dirty="0" smtClean="0"/>
                  <a:t> for effort </a:t>
                </a:r>
                <a14:m>
                  <m:oMath xmlns:m="http://schemas.openxmlformats.org/officeDocument/2006/math">
                    <m:sSup>
                      <m:sSupPr>
                        <m:ctrlPr>
                          <a:rPr lang="it-IT" sz="2000" b="1" i="1">
                            <a:latin typeface="Cambria Math"/>
                          </a:rPr>
                        </m:ctrlPr>
                      </m:sSupPr>
                      <m:e>
                        <m:r>
                          <a:rPr lang="it-IT" sz="2000" b="1" i="1">
                            <a:latin typeface="Cambria Math" panose="02040503050406030204" pitchFamily="18" charset="0"/>
                          </a:rPr>
                          <m:t>𝒆𝒄</m:t>
                        </m:r>
                      </m:e>
                      <m:sup>
                        <m:r>
                          <a:rPr lang="it-IT" sz="2000" b="1" i="1">
                            <a:latin typeface="Cambria Math" panose="02040503050406030204" pitchFamily="18" charset="0"/>
                          </a:rPr>
                          <m:t>∗</m:t>
                        </m:r>
                      </m:sup>
                    </m:sSup>
                  </m:oMath>
                </a14:m>
                <a:endParaRPr lang="en-US" sz="2000" dirty="0" smtClean="0"/>
              </a:p>
              <a:p>
                <a:pPr marL="800100" lvl="1" indent="-342900">
                  <a:buFont typeface="Arial" panose="020B0604020202020204" pitchFamily="34" charset="0"/>
                  <a:buChar char="•"/>
                </a:pPr>
                <a:r>
                  <a:rPr lang="en-US" sz="2000" dirty="0" smtClean="0"/>
                  <a:t>the </a:t>
                </a:r>
                <a:r>
                  <a:rPr lang="en-US" sz="2000" dirty="0" smtClean="0">
                    <a:solidFill>
                      <a:srgbClr val="C00000"/>
                    </a:solidFill>
                  </a:rPr>
                  <a:t>higher</a:t>
                </a:r>
                <a:r>
                  <a:rPr lang="en-US" sz="2000" dirty="0" smtClean="0"/>
                  <a:t> the </a:t>
                </a:r>
                <a14:m>
                  <m:oMath xmlns:m="http://schemas.openxmlformats.org/officeDocument/2006/math">
                    <m:sSubSup>
                      <m:sSubSupPr>
                        <m:ctrlPr>
                          <a:rPr lang="it-IT" sz="2000" b="1" i="1">
                            <a:latin typeface="Cambria Math"/>
                          </a:rPr>
                        </m:ctrlPr>
                      </m:sSubSupPr>
                      <m:e>
                        <m:r>
                          <a:rPr lang="it-IT" sz="2000" b="1" i="1">
                            <a:latin typeface="Cambria Math" panose="02040503050406030204" pitchFamily="18" charset="0"/>
                          </a:rPr>
                          <m:t>𝑨𝑼𝑪</m:t>
                        </m:r>
                      </m:e>
                      <m:sub>
                        <m:r>
                          <a:rPr lang="it-IT" sz="2000" b="1" i="1">
                            <a:latin typeface="Cambria Math" panose="02040503050406030204" pitchFamily="18" charset="0"/>
                          </a:rPr>
                          <m:t>𝒎</m:t>
                        </m:r>
                      </m:sub>
                      <m:sup>
                        <m:r>
                          <a:rPr lang="it-IT" sz="2000" b="1" i="1">
                            <a:latin typeface="Cambria Math" panose="02040503050406030204" pitchFamily="18" charset="0"/>
                          </a:rPr>
                          <m:t>∗</m:t>
                        </m:r>
                      </m:sup>
                    </m:sSubSup>
                    <m:r>
                      <a:rPr lang="it-IT" sz="2000" b="1" i="1">
                        <a:latin typeface="Cambria Math" panose="02040503050406030204" pitchFamily="18" charset="0"/>
                      </a:rPr>
                      <m:t>@</m:t>
                    </m:r>
                    <m:sSup>
                      <m:sSupPr>
                        <m:ctrlPr>
                          <a:rPr lang="it-IT" sz="2000" b="1" i="1">
                            <a:latin typeface="Cambria Math"/>
                          </a:rPr>
                        </m:ctrlPr>
                      </m:sSupPr>
                      <m:e>
                        <m:r>
                          <a:rPr lang="it-IT" sz="2000" b="1" i="1">
                            <a:latin typeface="Cambria Math" panose="02040503050406030204" pitchFamily="18" charset="0"/>
                          </a:rPr>
                          <m:t>𝒆𝒄</m:t>
                        </m:r>
                      </m:e>
                      <m:sup>
                        <m:r>
                          <a:rPr lang="it-IT" sz="2000" b="1" i="1">
                            <a:latin typeface="Cambria Math" panose="02040503050406030204" pitchFamily="18" charset="0"/>
                          </a:rPr>
                          <m:t>∗</m:t>
                        </m:r>
                      </m:sup>
                    </m:sSup>
                  </m:oMath>
                </a14:m>
                <a:r>
                  <a:rPr lang="en-US" sz="2000" dirty="0" smtClean="0"/>
                  <a:t>, the </a:t>
                </a:r>
                <a:r>
                  <a:rPr lang="en-US" sz="2000" dirty="0" smtClean="0">
                    <a:solidFill>
                      <a:srgbClr val="C00000"/>
                    </a:solidFill>
                  </a:rPr>
                  <a:t>better </a:t>
                </a:r>
                <a:r>
                  <a:rPr lang="en-US" sz="2000" dirty="0" smtClean="0"/>
                  <a:t>(optimal has </a:t>
                </a:r>
                <a14:m>
                  <m:oMath xmlns:m="http://schemas.openxmlformats.org/officeDocument/2006/math">
                    <m:sSubSup>
                      <m:sSubSupPr>
                        <m:ctrlPr>
                          <a:rPr lang="it-IT" sz="2000" b="1" i="1">
                            <a:latin typeface="Cambria Math"/>
                          </a:rPr>
                        </m:ctrlPr>
                      </m:sSubSupPr>
                      <m:e>
                        <m:r>
                          <a:rPr lang="it-IT" sz="2000" b="1" i="1">
                            <a:latin typeface="Cambria Math" panose="02040503050406030204" pitchFamily="18" charset="0"/>
                          </a:rPr>
                          <m:t>𝑨𝑼𝑪</m:t>
                        </m:r>
                      </m:e>
                      <m:sub>
                        <m:r>
                          <a:rPr lang="it-IT" sz="2000" b="1" i="1">
                            <a:latin typeface="Cambria Math" panose="02040503050406030204" pitchFamily="18" charset="0"/>
                          </a:rPr>
                          <m:t>𝒎</m:t>
                        </m:r>
                      </m:sub>
                      <m:sup>
                        <m:r>
                          <a:rPr lang="it-IT" sz="2000" b="1" i="1">
                            <a:latin typeface="Cambria Math" panose="02040503050406030204" pitchFamily="18" charset="0"/>
                          </a:rPr>
                          <m:t>∗</m:t>
                        </m:r>
                      </m:sup>
                    </m:sSubSup>
                    <m:r>
                      <a:rPr lang="it-IT" sz="2000" b="1" i="1">
                        <a:latin typeface="Cambria Math" panose="02040503050406030204" pitchFamily="18" charset="0"/>
                      </a:rPr>
                      <m:t>@</m:t>
                    </m:r>
                    <m:sSup>
                      <m:sSupPr>
                        <m:ctrlPr>
                          <a:rPr lang="it-IT" sz="2000" b="1" i="1">
                            <a:latin typeface="Cambria Math"/>
                          </a:rPr>
                        </m:ctrlPr>
                      </m:sSupPr>
                      <m:e>
                        <m:r>
                          <a:rPr lang="it-IT" sz="2000" b="1" i="1">
                            <a:latin typeface="Cambria Math" panose="02040503050406030204" pitchFamily="18" charset="0"/>
                          </a:rPr>
                          <m:t>𝒆𝒄</m:t>
                        </m:r>
                      </m:e>
                      <m:sup>
                        <m:r>
                          <a:rPr lang="it-IT" sz="2000" b="1" i="1">
                            <a:latin typeface="Cambria Math" panose="02040503050406030204" pitchFamily="18" charset="0"/>
                          </a:rPr>
                          <m:t>∗</m:t>
                        </m:r>
                      </m:sup>
                    </m:sSup>
                  </m:oMath>
                </a14:m>
                <a:r>
                  <a:rPr lang="en-US" sz="2000" dirty="0" smtClean="0"/>
                  <a:t>=1)</a:t>
                </a:r>
                <a:endParaRPr lang="el-GR"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755576" y="5581689"/>
                <a:ext cx="8174632" cy="1015663"/>
              </a:xfrm>
              <a:prstGeom prst="rect">
                <a:avLst/>
              </a:prstGeom>
              <a:blipFill rotWithShape="1">
                <a:blip r:embed="rId7"/>
                <a:stretch>
                  <a:fillRect l="-671" t="-3012" r="-149" b="-10241"/>
                </a:stretch>
              </a:blipFill>
            </p:spPr>
            <p:txBody>
              <a:bodyPr/>
              <a:lstStyle/>
              <a:p>
                <a:r>
                  <a:rPr lang="en-US">
                    <a:noFill/>
                  </a:rPr>
                  <a:t> </a:t>
                </a:r>
              </a:p>
            </p:txBody>
          </p:sp>
        </mc:Fallback>
      </mc:AlternateContent>
      <p:sp>
        <p:nvSpPr>
          <p:cNvPr id="11" name="Θέση υποσέλιδου 3"/>
          <p:cNvSpPr>
            <a:spLocks noGrp="1"/>
          </p:cNvSpPr>
          <p:nvPr>
            <p:ph type="ftr" sz="quarter" idx="11"/>
          </p:nvPr>
        </p:nvSpPr>
        <p:spPr>
          <a:xfrm>
            <a:off x="2987824" y="6520259"/>
            <a:ext cx="3240360" cy="365125"/>
          </a:xfrm>
        </p:spPr>
        <p:txBody>
          <a:bodyPr/>
          <a:lstStyle/>
          <a:p>
            <a:r>
              <a:rPr lang="pt-BR" smtClean="0"/>
              <a:t>Papadakis &amp; Palpanas, WWW 2018, April 2018</a:t>
            </a:r>
            <a:endParaRPr lang="el-GR" dirty="0"/>
          </a:p>
        </p:txBody>
      </p:sp>
      <p:sp>
        <p:nvSpPr>
          <p:cNvPr id="14" name="Slide Number Placeholder 2"/>
          <p:cNvSpPr>
            <a:spLocks noGrp="1"/>
          </p:cNvSpPr>
          <p:nvPr>
            <p:ph type="sldNum" sz="quarter" idx="12"/>
          </p:nvPr>
        </p:nvSpPr>
        <p:spPr>
          <a:xfrm>
            <a:off x="6974904" y="6520259"/>
            <a:ext cx="2133600" cy="365125"/>
          </a:xfrm>
        </p:spPr>
        <p:txBody>
          <a:bodyPr/>
          <a:lstStyle/>
          <a:p>
            <a:fld id="{7E46E34C-DF4F-43C8-9B01-5546C481D7C1}" type="slidenum">
              <a:rPr lang="el-GR" smtClean="0"/>
              <a:t>261</a:t>
            </a:fld>
            <a:endParaRPr lang="el-GR" dirty="0"/>
          </a:p>
        </p:txBody>
      </p:sp>
    </p:spTree>
    <p:extLst>
      <p:ext uri="{BB962C8B-B14F-4D97-AF65-F5344CB8AC3E}">
        <p14:creationId xmlns:p14="http://schemas.microsoft.com/office/powerpoint/2010/main" val="981486889"/>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706090"/>
          </a:xfrm>
        </p:spPr>
        <p:txBody>
          <a:bodyPr>
            <a:normAutofit fontScale="90000"/>
          </a:bodyPr>
          <a:lstStyle/>
          <a:p>
            <a:r>
              <a:rPr lang="en-US" dirty="0" smtClean="0"/>
              <a:t>Experimental Results </a:t>
            </a:r>
            <a:r>
              <a:rPr lang="it-IT" sz="2700" dirty="0"/>
              <a:t>[Simonini et. al., ICDE 2018]</a:t>
            </a:r>
            <a:endParaRPr lang="el-GR" sz="2700" dirty="0"/>
          </a:p>
        </p:txBody>
      </p:sp>
      <p:sp>
        <p:nvSpPr>
          <p:cNvPr id="4" name="Θέση υποσέλιδου 3"/>
          <p:cNvSpPr>
            <a:spLocks noGrp="1"/>
          </p:cNvSpPr>
          <p:nvPr>
            <p:ph type="ftr" sz="quarter" idx="11"/>
          </p:nvPr>
        </p:nvSpPr>
        <p:spPr>
          <a:xfrm>
            <a:off x="3131840" y="6448251"/>
            <a:ext cx="3240360" cy="365125"/>
          </a:xfrm>
        </p:spPr>
        <p:txBody>
          <a:bodyPr/>
          <a:lstStyle/>
          <a:p>
            <a:r>
              <a:rPr lang="pt-BR" smtClean="0"/>
              <a:t>Papadakis &amp; Palpanas, WWW 2018, April 2018</a:t>
            </a:r>
            <a:endParaRPr lang="el-GR" dirty="0"/>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839415"/>
            <a:ext cx="7416824" cy="2741713"/>
          </a:xfrm>
          <a:prstGeom prst="rect">
            <a:avLst/>
          </a:prstGeom>
        </p:spPr>
      </p:pic>
      <p:sp>
        <p:nvSpPr>
          <p:cNvPr id="8" name="TextBox 7"/>
          <p:cNvSpPr txBox="1"/>
          <p:nvPr/>
        </p:nvSpPr>
        <p:spPr>
          <a:xfrm>
            <a:off x="251520" y="1167135"/>
            <a:ext cx="6552728"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performance over</a:t>
            </a:r>
            <a:r>
              <a:rPr lang="en-US" sz="2400" dirty="0" smtClean="0">
                <a:solidFill>
                  <a:srgbClr val="C00000"/>
                </a:solidFill>
              </a:rPr>
              <a:t> heterogeneous </a:t>
            </a:r>
            <a:r>
              <a:rPr lang="en-US" sz="2400" dirty="0" smtClean="0"/>
              <a:t>datasets</a:t>
            </a:r>
            <a:endParaRPr lang="el-GR" sz="2400" dirty="0"/>
          </a:p>
        </p:txBody>
      </p:sp>
      <p:sp>
        <p:nvSpPr>
          <p:cNvPr id="3" name="Slide Number Placeholder 2"/>
          <p:cNvSpPr>
            <a:spLocks noGrp="1"/>
          </p:cNvSpPr>
          <p:nvPr>
            <p:ph type="sldNum" sz="quarter" idx="12"/>
          </p:nvPr>
        </p:nvSpPr>
        <p:spPr/>
        <p:txBody>
          <a:bodyPr/>
          <a:lstStyle/>
          <a:p>
            <a:fld id="{7E46E34C-DF4F-43C8-9B01-5546C481D7C1}" type="slidenum">
              <a:rPr lang="el-GR" smtClean="0"/>
              <a:t>262</a:t>
            </a:fld>
            <a:endParaRPr lang="el-GR"/>
          </a:p>
        </p:txBody>
      </p:sp>
    </p:spTree>
    <p:extLst>
      <p:ext uri="{BB962C8B-B14F-4D97-AF65-F5344CB8AC3E}">
        <p14:creationId xmlns:p14="http://schemas.microsoft.com/office/powerpoint/2010/main" val="1975856061"/>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706090"/>
          </a:xfrm>
        </p:spPr>
        <p:txBody>
          <a:bodyPr>
            <a:normAutofit fontScale="90000"/>
          </a:bodyPr>
          <a:lstStyle/>
          <a:p>
            <a:r>
              <a:rPr lang="en-US" dirty="0" smtClean="0"/>
              <a:t>Experimental Results </a:t>
            </a:r>
            <a:r>
              <a:rPr lang="it-IT" sz="2700" dirty="0"/>
              <a:t>[Simonini et. al., ICDE 2018]</a:t>
            </a:r>
            <a:endParaRPr lang="el-GR" sz="2700" dirty="0"/>
          </a:p>
        </p:txBody>
      </p:sp>
      <p:sp>
        <p:nvSpPr>
          <p:cNvPr id="4" name="Θέση υποσέλιδου 3"/>
          <p:cNvSpPr>
            <a:spLocks noGrp="1"/>
          </p:cNvSpPr>
          <p:nvPr>
            <p:ph type="ftr" sz="quarter" idx="11"/>
          </p:nvPr>
        </p:nvSpPr>
        <p:spPr>
          <a:xfrm>
            <a:off x="3131840" y="6448251"/>
            <a:ext cx="3240360" cy="365125"/>
          </a:xfrm>
        </p:spPr>
        <p:txBody>
          <a:bodyPr/>
          <a:lstStyle/>
          <a:p>
            <a:r>
              <a:rPr lang="pt-BR" smtClean="0"/>
              <a:t>Papadakis &amp; Palpanas, WWW 2018, April 2018</a:t>
            </a:r>
            <a:endParaRPr lang="el-GR" dirty="0"/>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839415"/>
            <a:ext cx="7416824" cy="2741713"/>
          </a:xfrm>
          <a:prstGeom prst="rect">
            <a:avLst/>
          </a:prstGeom>
        </p:spPr>
      </p:pic>
      <p:sp>
        <p:nvSpPr>
          <p:cNvPr id="8" name="TextBox 7"/>
          <p:cNvSpPr txBox="1"/>
          <p:nvPr/>
        </p:nvSpPr>
        <p:spPr>
          <a:xfrm>
            <a:off x="251520" y="1167135"/>
            <a:ext cx="6552728"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performance over</a:t>
            </a:r>
            <a:r>
              <a:rPr lang="en-US" sz="2400" dirty="0" smtClean="0">
                <a:solidFill>
                  <a:srgbClr val="C00000"/>
                </a:solidFill>
              </a:rPr>
              <a:t> heterogeneous </a:t>
            </a:r>
            <a:r>
              <a:rPr lang="en-US" sz="2400" dirty="0" smtClean="0"/>
              <a:t>datasets</a:t>
            </a:r>
            <a:endParaRPr lang="el-GR" sz="2400" dirty="0"/>
          </a:p>
        </p:txBody>
      </p:sp>
      <p:sp>
        <p:nvSpPr>
          <p:cNvPr id="3" name="Slide Number Placeholder 2"/>
          <p:cNvSpPr>
            <a:spLocks noGrp="1"/>
          </p:cNvSpPr>
          <p:nvPr>
            <p:ph type="sldNum" sz="quarter" idx="12"/>
          </p:nvPr>
        </p:nvSpPr>
        <p:spPr/>
        <p:txBody>
          <a:bodyPr/>
          <a:lstStyle/>
          <a:p>
            <a:fld id="{7E46E34C-DF4F-43C8-9B01-5546C481D7C1}" type="slidenum">
              <a:rPr lang="el-GR" smtClean="0"/>
              <a:t>263</a:t>
            </a:fld>
            <a:endParaRPr lang="el-GR"/>
          </a:p>
        </p:txBody>
      </p:sp>
      <p:sp>
        <p:nvSpPr>
          <p:cNvPr id="7" name="Oval 6"/>
          <p:cNvSpPr/>
          <p:nvPr/>
        </p:nvSpPr>
        <p:spPr>
          <a:xfrm>
            <a:off x="2072502" y="2564904"/>
            <a:ext cx="792088" cy="6480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851920" y="2420888"/>
            <a:ext cx="792088" cy="71737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24128" y="2348880"/>
            <a:ext cx="792088" cy="71737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524328" y="2338698"/>
            <a:ext cx="792088" cy="71737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1520" y="4869160"/>
            <a:ext cx="8424936"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methods based on redundancy-positive blocking perform significantly better</a:t>
            </a:r>
          </a:p>
          <a:p>
            <a:pPr marL="342900" indent="-342900">
              <a:buFont typeface="Arial" panose="020B0604020202020204" pitchFamily="34" charset="0"/>
              <a:buChar char="•"/>
            </a:pPr>
            <a:r>
              <a:rPr lang="en-US" sz="2400" dirty="0" smtClean="0">
                <a:solidFill>
                  <a:srgbClr val="C00000"/>
                </a:solidFill>
              </a:rPr>
              <a:t>PPS</a:t>
            </a:r>
            <a:r>
              <a:rPr lang="en-US" sz="2400" dirty="0" smtClean="0"/>
              <a:t> is the winner</a:t>
            </a:r>
            <a:endParaRPr lang="en-US" sz="2400" dirty="0"/>
          </a:p>
        </p:txBody>
      </p:sp>
    </p:spTree>
    <p:extLst>
      <p:ext uri="{BB962C8B-B14F-4D97-AF65-F5344CB8AC3E}">
        <p14:creationId xmlns:p14="http://schemas.microsoft.com/office/powerpoint/2010/main" val="2310682524"/>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706090"/>
          </a:xfrm>
        </p:spPr>
        <p:txBody>
          <a:bodyPr>
            <a:normAutofit fontScale="90000"/>
          </a:bodyPr>
          <a:lstStyle/>
          <a:p>
            <a:r>
              <a:rPr lang="en-US" dirty="0" smtClean="0"/>
              <a:t>Experimental Results </a:t>
            </a:r>
            <a:r>
              <a:rPr lang="it-IT" sz="2700" dirty="0"/>
              <a:t>[Simonini et. al., ICDE 2018]</a:t>
            </a:r>
            <a:endParaRPr lang="el-GR" sz="2700" dirty="0"/>
          </a:p>
        </p:txBody>
      </p:sp>
      <p:sp>
        <p:nvSpPr>
          <p:cNvPr id="4" name="Θέση υποσέλιδου 3"/>
          <p:cNvSpPr>
            <a:spLocks noGrp="1"/>
          </p:cNvSpPr>
          <p:nvPr>
            <p:ph type="ftr" sz="quarter" idx="11"/>
          </p:nvPr>
        </p:nvSpPr>
        <p:spPr>
          <a:xfrm>
            <a:off x="3131840" y="6637088"/>
            <a:ext cx="3240360" cy="206732"/>
          </a:xfrm>
        </p:spPr>
        <p:txBody>
          <a:bodyPr/>
          <a:lstStyle/>
          <a:p>
            <a:r>
              <a:rPr lang="pt-BR" dirty="0" smtClean="0"/>
              <a:t>Papadakis &amp; Palpanas, WWW 2018, April 2018</a:t>
            </a:r>
            <a:endParaRPr lang="el-GR" dirty="0"/>
          </a:p>
        </p:txBody>
      </p:sp>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844824"/>
            <a:ext cx="7200800" cy="2707716"/>
          </a:xfrm>
          <a:prstGeom prst="rect">
            <a:avLst/>
          </a:prstGeom>
        </p:spPr>
      </p:pic>
      <p:sp>
        <p:nvSpPr>
          <p:cNvPr id="3" name="Slide Number Placeholder 2"/>
          <p:cNvSpPr>
            <a:spLocks noGrp="1"/>
          </p:cNvSpPr>
          <p:nvPr>
            <p:ph type="sldNum" sz="quarter" idx="12"/>
          </p:nvPr>
        </p:nvSpPr>
        <p:spPr/>
        <p:txBody>
          <a:bodyPr/>
          <a:lstStyle/>
          <a:p>
            <a:fld id="{7E46E34C-DF4F-43C8-9B01-5546C481D7C1}" type="slidenum">
              <a:rPr lang="el-GR" smtClean="0"/>
              <a:t>264</a:t>
            </a:fld>
            <a:endParaRPr lang="el-GR"/>
          </a:p>
        </p:txBody>
      </p:sp>
      <p:sp>
        <p:nvSpPr>
          <p:cNvPr id="15" name="TextBox 14"/>
          <p:cNvSpPr txBox="1"/>
          <p:nvPr/>
        </p:nvSpPr>
        <p:spPr>
          <a:xfrm>
            <a:off x="251520" y="1167135"/>
            <a:ext cx="6552728"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performance over</a:t>
            </a:r>
            <a:r>
              <a:rPr lang="en-US" sz="2400" dirty="0" smtClean="0">
                <a:solidFill>
                  <a:srgbClr val="C00000"/>
                </a:solidFill>
              </a:rPr>
              <a:t> structured </a:t>
            </a:r>
            <a:r>
              <a:rPr lang="en-US" sz="2400" dirty="0" smtClean="0"/>
              <a:t>datasets</a:t>
            </a:r>
            <a:endParaRPr lang="el-GR" sz="2400" dirty="0"/>
          </a:p>
        </p:txBody>
      </p:sp>
    </p:spTree>
    <p:extLst>
      <p:ext uri="{BB962C8B-B14F-4D97-AF65-F5344CB8AC3E}">
        <p14:creationId xmlns:p14="http://schemas.microsoft.com/office/powerpoint/2010/main" val="1105858037"/>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706090"/>
          </a:xfrm>
        </p:spPr>
        <p:txBody>
          <a:bodyPr>
            <a:normAutofit fontScale="90000"/>
          </a:bodyPr>
          <a:lstStyle/>
          <a:p>
            <a:r>
              <a:rPr lang="en-US" dirty="0" smtClean="0"/>
              <a:t>Experimental Results </a:t>
            </a:r>
            <a:r>
              <a:rPr lang="it-IT" sz="2700" dirty="0"/>
              <a:t>[Simonini et. al., ICDE 2018]</a:t>
            </a:r>
            <a:endParaRPr lang="el-GR" sz="2700" dirty="0"/>
          </a:p>
        </p:txBody>
      </p:sp>
      <p:sp>
        <p:nvSpPr>
          <p:cNvPr id="4" name="Θέση υποσέλιδου 3"/>
          <p:cNvSpPr>
            <a:spLocks noGrp="1"/>
          </p:cNvSpPr>
          <p:nvPr>
            <p:ph type="ftr" sz="quarter" idx="11"/>
          </p:nvPr>
        </p:nvSpPr>
        <p:spPr>
          <a:xfrm>
            <a:off x="3131840" y="6637088"/>
            <a:ext cx="3240360" cy="206732"/>
          </a:xfrm>
        </p:spPr>
        <p:txBody>
          <a:bodyPr/>
          <a:lstStyle/>
          <a:p>
            <a:r>
              <a:rPr lang="pt-BR" dirty="0" smtClean="0"/>
              <a:t>Papadakis &amp; Palpanas, WWW 2018, April 2018</a:t>
            </a:r>
            <a:endParaRPr lang="el-GR" dirty="0"/>
          </a:p>
        </p:txBody>
      </p:sp>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844824"/>
            <a:ext cx="7200800" cy="2707716"/>
          </a:xfrm>
          <a:prstGeom prst="rect">
            <a:avLst/>
          </a:prstGeom>
        </p:spPr>
      </p:pic>
      <p:sp>
        <p:nvSpPr>
          <p:cNvPr id="3" name="Slide Number Placeholder 2"/>
          <p:cNvSpPr>
            <a:spLocks noGrp="1"/>
          </p:cNvSpPr>
          <p:nvPr>
            <p:ph type="sldNum" sz="quarter" idx="12"/>
          </p:nvPr>
        </p:nvSpPr>
        <p:spPr/>
        <p:txBody>
          <a:bodyPr/>
          <a:lstStyle/>
          <a:p>
            <a:fld id="{7E46E34C-DF4F-43C8-9B01-5546C481D7C1}" type="slidenum">
              <a:rPr lang="el-GR" smtClean="0"/>
              <a:t>265</a:t>
            </a:fld>
            <a:endParaRPr lang="el-GR"/>
          </a:p>
        </p:txBody>
      </p:sp>
      <p:sp>
        <p:nvSpPr>
          <p:cNvPr id="11" name="Oval 10"/>
          <p:cNvSpPr/>
          <p:nvPr/>
        </p:nvSpPr>
        <p:spPr>
          <a:xfrm>
            <a:off x="1907704" y="2600269"/>
            <a:ext cx="576064" cy="6480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707904" y="2314333"/>
            <a:ext cx="576064" cy="6480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436096" y="2240229"/>
            <a:ext cx="648072" cy="51954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236296" y="2132856"/>
            <a:ext cx="648072" cy="51954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51520" y="1167135"/>
            <a:ext cx="6552728"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performance over</a:t>
            </a:r>
            <a:r>
              <a:rPr lang="en-US" sz="2400" dirty="0" smtClean="0">
                <a:solidFill>
                  <a:srgbClr val="C00000"/>
                </a:solidFill>
              </a:rPr>
              <a:t> structured </a:t>
            </a:r>
            <a:r>
              <a:rPr lang="en-US" sz="2400" dirty="0" smtClean="0"/>
              <a:t>datasets</a:t>
            </a:r>
            <a:endParaRPr lang="el-GR" sz="2400" dirty="0"/>
          </a:p>
        </p:txBody>
      </p:sp>
      <p:sp>
        <p:nvSpPr>
          <p:cNvPr id="16" name="TextBox 15"/>
          <p:cNvSpPr txBox="1"/>
          <p:nvPr/>
        </p:nvSpPr>
        <p:spPr>
          <a:xfrm>
            <a:off x="251520" y="4869160"/>
            <a:ext cx="842493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the </a:t>
            </a:r>
            <a:r>
              <a:rPr lang="en-US" sz="2400" dirty="0" smtClean="0">
                <a:solidFill>
                  <a:srgbClr val="C00000"/>
                </a:solidFill>
              </a:rPr>
              <a:t>LS/GS-PSN</a:t>
            </a:r>
            <a:r>
              <a:rPr lang="en-US" sz="2400" dirty="0" smtClean="0"/>
              <a:t> methods perform significantly better</a:t>
            </a:r>
          </a:p>
        </p:txBody>
      </p:sp>
    </p:spTree>
    <p:extLst>
      <p:ext uri="{BB962C8B-B14F-4D97-AF65-F5344CB8AC3E}">
        <p14:creationId xmlns:p14="http://schemas.microsoft.com/office/powerpoint/2010/main" val="1036357401"/>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706090"/>
          </a:xfrm>
        </p:spPr>
        <p:txBody>
          <a:bodyPr>
            <a:normAutofit fontScale="90000"/>
          </a:bodyPr>
          <a:lstStyle/>
          <a:p>
            <a:r>
              <a:rPr lang="en-US" dirty="0" smtClean="0"/>
              <a:t>Experimental Results </a:t>
            </a:r>
            <a:r>
              <a:rPr lang="it-IT" sz="2700" dirty="0"/>
              <a:t>[Simonini et. al., ICDE 2018]</a:t>
            </a:r>
            <a:endParaRPr lang="el-GR" sz="2700" dirty="0"/>
          </a:p>
        </p:txBody>
      </p:sp>
      <p:sp>
        <p:nvSpPr>
          <p:cNvPr id="4" name="Θέση υποσέλιδου 3"/>
          <p:cNvSpPr>
            <a:spLocks noGrp="1"/>
          </p:cNvSpPr>
          <p:nvPr>
            <p:ph type="ftr" sz="quarter" idx="11"/>
          </p:nvPr>
        </p:nvSpPr>
        <p:spPr>
          <a:xfrm>
            <a:off x="3131840" y="6637088"/>
            <a:ext cx="3240360" cy="206732"/>
          </a:xfrm>
        </p:spPr>
        <p:txBody>
          <a:bodyPr/>
          <a:lstStyle/>
          <a:p>
            <a:r>
              <a:rPr lang="pt-BR" dirty="0" smtClean="0"/>
              <a:t>Papadakis &amp; Palpanas, WWW 2018, April 2018</a:t>
            </a:r>
            <a:endParaRPr lang="el-GR" dirty="0"/>
          </a:p>
        </p:txBody>
      </p:sp>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844824"/>
            <a:ext cx="7200800" cy="2707716"/>
          </a:xfrm>
          <a:prstGeom prst="rect">
            <a:avLst/>
          </a:prstGeom>
        </p:spPr>
      </p:pic>
      <p:sp>
        <p:nvSpPr>
          <p:cNvPr id="3" name="Slide Number Placeholder 2"/>
          <p:cNvSpPr>
            <a:spLocks noGrp="1"/>
          </p:cNvSpPr>
          <p:nvPr>
            <p:ph type="sldNum" sz="quarter" idx="12"/>
          </p:nvPr>
        </p:nvSpPr>
        <p:spPr/>
        <p:txBody>
          <a:bodyPr/>
          <a:lstStyle/>
          <a:p>
            <a:fld id="{7E46E34C-DF4F-43C8-9B01-5546C481D7C1}" type="slidenum">
              <a:rPr lang="el-GR" smtClean="0"/>
              <a:t>266</a:t>
            </a:fld>
            <a:endParaRPr lang="el-GR"/>
          </a:p>
        </p:txBody>
      </p:sp>
      <p:sp>
        <p:nvSpPr>
          <p:cNvPr id="11" name="Oval 10"/>
          <p:cNvSpPr/>
          <p:nvPr/>
        </p:nvSpPr>
        <p:spPr>
          <a:xfrm>
            <a:off x="1907704" y="2600269"/>
            <a:ext cx="1008112" cy="6480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707904" y="2314333"/>
            <a:ext cx="1008112" cy="6480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436096" y="2240229"/>
            <a:ext cx="1008112" cy="51954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236296" y="2132856"/>
            <a:ext cx="1008112" cy="51954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51520" y="1167135"/>
            <a:ext cx="6552728"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performance over</a:t>
            </a:r>
            <a:r>
              <a:rPr lang="en-US" sz="2400" dirty="0" smtClean="0">
                <a:solidFill>
                  <a:srgbClr val="C00000"/>
                </a:solidFill>
              </a:rPr>
              <a:t> structured </a:t>
            </a:r>
            <a:r>
              <a:rPr lang="en-US" sz="2400" dirty="0" smtClean="0"/>
              <a:t>datasets</a:t>
            </a:r>
            <a:endParaRPr lang="el-GR" sz="2400" dirty="0"/>
          </a:p>
        </p:txBody>
      </p:sp>
      <p:sp>
        <p:nvSpPr>
          <p:cNvPr id="16" name="TextBox 15"/>
          <p:cNvSpPr txBox="1"/>
          <p:nvPr/>
        </p:nvSpPr>
        <p:spPr>
          <a:xfrm>
            <a:off x="251520" y="4869160"/>
            <a:ext cx="8424936"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the </a:t>
            </a:r>
            <a:r>
              <a:rPr lang="en-US" sz="2400" dirty="0" smtClean="0">
                <a:solidFill>
                  <a:srgbClr val="C00000"/>
                </a:solidFill>
              </a:rPr>
              <a:t>LS/GS-PSN</a:t>
            </a:r>
            <a:r>
              <a:rPr lang="en-US" sz="2400" dirty="0" smtClean="0"/>
              <a:t> methods perform significantly better</a:t>
            </a:r>
          </a:p>
          <a:p>
            <a:pPr marL="342900" indent="-342900">
              <a:buFont typeface="Arial" panose="020B0604020202020204" pitchFamily="34" charset="0"/>
              <a:buChar char="•"/>
            </a:pPr>
            <a:r>
              <a:rPr lang="en-US" sz="2400" dirty="0" smtClean="0">
                <a:solidFill>
                  <a:srgbClr val="C00000"/>
                </a:solidFill>
              </a:rPr>
              <a:t>PPS</a:t>
            </a:r>
            <a:r>
              <a:rPr lang="en-US" sz="2400" dirty="0" smtClean="0"/>
              <a:t> achieves almost the same performance</a:t>
            </a:r>
            <a:endParaRPr lang="en-US" sz="2400" dirty="0"/>
          </a:p>
        </p:txBody>
      </p:sp>
    </p:spTree>
    <p:extLst>
      <p:ext uri="{BB962C8B-B14F-4D97-AF65-F5344CB8AC3E}">
        <p14:creationId xmlns:p14="http://schemas.microsoft.com/office/powerpoint/2010/main" val="2903232140"/>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706090"/>
          </a:xfrm>
        </p:spPr>
        <p:txBody>
          <a:bodyPr>
            <a:normAutofit fontScale="90000"/>
          </a:bodyPr>
          <a:lstStyle/>
          <a:p>
            <a:r>
              <a:rPr lang="en-US" dirty="0" smtClean="0"/>
              <a:t>Experimental Results </a:t>
            </a:r>
            <a:r>
              <a:rPr lang="it-IT" sz="2700" dirty="0"/>
              <a:t>[Simonini et. al., ICDE 2018]</a:t>
            </a:r>
            <a:endParaRPr lang="el-GR" sz="2700" dirty="0"/>
          </a:p>
        </p:txBody>
      </p:sp>
      <p:sp>
        <p:nvSpPr>
          <p:cNvPr id="4" name="Θέση υποσέλιδου 3"/>
          <p:cNvSpPr>
            <a:spLocks noGrp="1"/>
          </p:cNvSpPr>
          <p:nvPr>
            <p:ph type="ftr" sz="quarter" idx="11"/>
          </p:nvPr>
        </p:nvSpPr>
        <p:spPr>
          <a:xfrm>
            <a:off x="3131840" y="6637088"/>
            <a:ext cx="3240360" cy="206732"/>
          </a:xfrm>
        </p:spPr>
        <p:txBody>
          <a:bodyPr/>
          <a:lstStyle/>
          <a:p>
            <a:r>
              <a:rPr lang="pt-BR" dirty="0" smtClean="0"/>
              <a:t>Papadakis &amp; Palpanas, WWW 2018, April 2018</a:t>
            </a:r>
            <a:endParaRPr lang="el-GR" dirty="0"/>
          </a:p>
        </p:txBody>
      </p:sp>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844824"/>
            <a:ext cx="7200800" cy="2707716"/>
          </a:xfrm>
          <a:prstGeom prst="rect">
            <a:avLst/>
          </a:prstGeom>
        </p:spPr>
      </p:pic>
      <p:sp>
        <p:nvSpPr>
          <p:cNvPr id="3" name="Slide Number Placeholder 2"/>
          <p:cNvSpPr>
            <a:spLocks noGrp="1"/>
          </p:cNvSpPr>
          <p:nvPr>
            <p:ph type="sldNum" sz="quarter" idx="12"/>
          </p:nvPr>
        </p:nvSpPr>
        <p:spPr/>
        <p:txBody>
          <a:bodyPr/>
          <a:lstStyle/>
          <a:p>
            <a:fld id="{7E46E34C-DF4F-43C8-9B01-5546C481D7C1}" type="slidenum">
              <a:rPr lang="el-GR" smtClean="0"/>
              <a:t>267</a:t>
            </a:fld>
            <a:endParaRPr lang="el-GR"/>
          </a:p>
        </p:txBody>
      </p:sp>
      <p:sp>
        <p:nvSpPr>
          <p:cNvPr id="11" name="Oval 10"/>
          <p:cNvSpPr/>
          <p:nvPr/>
        </p:nvSpPr>
        <p:spPr>
          <a:xfrm>
            <a:off x="1907704" y="2600269"/>
            <a:ext cx="1008112" cy="6480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707904" y="2314333"/>
            <a:ext cx="1008112" cy="6480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436096" y="2240229"/>
            <a:ext cx="1008112" cy="51954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236296" y="2132856"/>
            <a:ext cx="1008112" cy="51954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51520" y="1167135"/>
            <a:ext cx="6552728"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performance over</a:t>
            </a:r>
            <a:r>
              <a:rPr lang="en-US" sz="2400" dirty="0" smtClean="0">
                <a:solidFill>
                  <a:srgbClr val="C00000"/>
                </a:solidFill>
              </a:rPr>
              <a:t> structured </a:t>
            </a:r>
            <a:r>
              <a:rPr lang="en-US" sz="2400" dirty="0" smtClean="0"/>
              <a:t>datasets</a:t>
            </a:r>
            <a:endParaRPr lang="el-GR" sz="2400" dirty="0"/>
          </a:p>
        </p:txBody>
      </p:sp>
      <p:sp>
        <p:nvSpPr>
          <p:cNvPr id="16" name="TextBox 15"/>
          <p:cNvSpPr txBox="1"/>
          <p:nvPr/>
        </p:nvSpPr>
        <p:spPr>
          <a:xfrm>
            <a:off x="251520" y="4869160"/>
            <a:ext cx="8424936"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the </a:t>
            </a:r>
            <a:r>
              <a:rPr lang="en-US" sz="2400" dirty="0" smtClean="0">
                <a:solidFill>
                  <a:srgbClr val="C00000"/>
                </a:solidFill>
              </a:rPr>
              <a:t>LS/GS-PSN</a:t>
            </a:r>
            <a:r>
              <a:rPr lang="en-US" sz="2400" dirty="0" smtClean="0"/>
              <a:t> methods perform significantly better</a:t>
            </a:r>
          </a:p>
          <a:p>
            <a:pPr marL="342900" indent="-342900">
              <a:buFont typeface="Arial" panose="020B0604020202020204" pitchFamily="34" charset="0"/>
              <a:buChar char="•"/>
            </a:pPr>
            <a:r>
              <a:rPr lang="en-US" sz="2400" dirty="0" smtClean="0">
                <a:solidFill>
                  <a:srgbClr val="C00000"/>
                </a:solidFill>
              </a:rPr>
              <a:t>PPS</a:t>
            </a:r>
            <a:r>
              <a:rPr lang="en-US" sz="2400" dirty="0" smtClean="0"/>
              <a:t> achieves almost the same performance</a:t>
            </a:r>
            <a:endParaRPr lang="en-US" sz="2400" dirty="0"/>
          </a:p>
        </p:txBody>
      </p:sp>
      <p:sp>
        <p:nvSpPr>
          <p:cNvPr id="17" name="TextBox 16"/>
          <p:cNvSpPr txBox="1"/>
          <p:nvPr/>
        </p:nvSpPr>
        <p:spPr>
          <a:xfrm>
            <a:off x="251520" y="5847655"/>
            <a:ext cx="8424936"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overall, </a:t>
            </a:r>
            <a:r>
              <a:rPr lang="en-US" sz="2400" dirty="0" smtClean="0">
                <a:solidFill>
                  <a:srgbClr val="C00000"/>
                </a:solidFill>
              </a:rPr>
              <a:t>PPS is method of choice </a:t>
            </a:r>
            <a:r>
              <a:rPr lang="en-US" sz="2400" dirty="0" smtClean="0"/>
              <a:t>for progressive ER on both structured/ heterogeneous data</a:t>
            </a:r>
            <a:endParaRPr lang="en-US" sz="2400" dirty="0"/>
          </a:p>
        </p:txBody>
      </p:sp>
    </p:spTree>
    <p:extLst>
      <p:ext uri="{BB962C8B-B14F-4D97-AF65-F5344CB8AC3E}">
        <p14:creationId xmlns:p14="http://schemas.microsoft.com/office/powerpoint/2010/main" val="2587666451"/>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Dynamic Progressive Methods</a:t>
            </a:r>
            <a:endParaRPr lang="en-US" dirty="0"/>
          </a:p>
        </p:txBody>
      </p:sp>
      <p:sp>
        <p:nvSpPr>
          <p:cNvPr id="3" name="Content Placeholder 2"/>
          <p:cNvSpPr>
            <a:spLocks noGrp="1"/>
          </p:cNvSpPr>
          <p:nvPr>
            <p:ph idx="1"/>
          </p:nvPr>
        </p:nvSpPr>
        <p:spPr>
          <a:xfrm>
            <a:off x="360040" y="1600200"/>
            <a:ext cx="8676456" cy="4525963"/>
          </a:xfrm>
        </p:spPr>
        <p:txBody>
          <a:bodyPr>
            <a:normAutofit/>
          </a:bodyPr>
          <a:lstStyle/>
          <a:p>
            <a:r>
              <a:rPr lang="en-US" altLang="ko-KR" sz="2400" dirty="0" smtClean="0"/>
              <a:t>Problem of Static Methods:</a:t>
            </a:r>
          </a:p>
          <a:p>
            <a:pPr lvl="1"/>
            <a:r>
              <a:rPr lang="en-US" sz="2000" dirty="0"/>
              <a:t>The order of comparisons is </a:t>
            </a:r>
            <a:r>
              <a:rPr lang="en-US" sz="2000" dirty="0" smtClean="0"/>
              <a:t>immutable.</a:t>
            </a:r>
          </a:p>
          <a:p>
            <a:endParaRPr lang="en-US" sz="2400" dirty="0" smtClean="0"/>
          </a:p>
          <a:p>
            <a:r>
              <a:rPr lang="en-US" sz="2400" dirty="0" smtClean="0"/>
              <a:t>Impact:</a:t>
            </a:r>
          </a:p>
          <a:p>
            <a:pPr lvl="1"/>
            <a:r>
              <a:rPr lang="en-US" sz="2000" dirty="0"/>
              <a:t>The algorithm cannot react to </a:t>
            </a:r>
            <a:r>
              <a:rPr lang="en-US" sz="2000" dirty="0" smtClean="0"/>
              <a:t>a skewed </a:t>
            </a:r>
            <a:r>
              <a:rPr lang="en-US" sz="2000" dirty="0"/>
              <a:t>distribution of duplicates</a:t>
            </a:r>
            <a:r>
              <a:rPr lang="en-US" sz="2000" dirty="0" smtClean="0"/>
              <a:t>.</a:t>
            </a:r>
          </a:p>
          <a:p>
            <a:endParaRPr lang="en-US" sz="2400" dirty="0" smtClean="0"/>
          </a:p>
          <a:p>
            <a:r>
              <a:rPr lang="en-US" sz="2400" dirty="0" smtClean="0"/>
              <a:t>Solution:</a:t>
            </a:r>
          </a:p>
          <a:p>
            <a:pPr lvl="1"/>
            <a:r>
              <a:rPr lang="en-US" sz="2000" dirty="0" smtClean="0"/>
              <a:t>If </a:t>
            </a:r>
            <a:r>
              <a:rPr lang="en-US" sz="2000" i="1" dirty="0">
                <a:solidFill>
                  <a:srgbClr val="C00000"/>
                </a:solidFill>
              </a:rPr>
              <a:t>(</a:t>
            </a:r>
            <a:r>
              <a:rPr lang="en-US" sz="2000" i="1" dirty="0" err="1">
                <a:solidFill>
                  <a:srgbClr val="C00000"/>
                </a:solidFill>
              </a:rPr>
              <a:t>i,j</a:t>
            </a:r>
            <a:r>
              <a:rPr lang="en-US" sz="2000" i="1" dirty="0">
                <a:solidFill>
                  <a:srgbClr val="C00000"/>
                </a:solidFill>
              </a:rPr>
              <a:t>)</a:t>
            </a:r>
            <a:r>
              <a:rPr lang="en-US" sz="2000" i="1" dirty="0"/>
              <a:t> </a:t>
            </a:r>
            <a:r>
              <a:rPr lang="en-US" sz="2000" dirty="0"/>
              <a:t>is a duplicate, then check </a:t>
            </a:r>
            <a:r>
              <a:rPr lang="en-US" sz="2000" i="1" dirty="0" smtClean="0">
                <a:solidFill>
                  <a:srgbClr val="C00000"/>
                </a:solidFill>
              </a:rPr>
              <a:t>(</a:t>
            </a:r>
            <a:r>
              <a:rPr lang="en-US" sz="2000" i="1" dirty="0">
                <a:solidFill>
                  <a:srgbClr val="C00000"/>
                </a:solidFill>
              </a:rPr>
              <a:t>i+1,j)</a:t>
            </a:r>
            <a:r>
              <a:rPr lang="en-US" sz="2000" i="1" dirty="0"/>
              <a:t> </a:t>
            </a:r>
            <a:r>
              <a:rPr lang="en-US" sz="2000" dirty="0"/>
              <a:t>and </a:t>
            </a:r>
            <a:r>
              <a:rPr lang="en-US" sz="2000" i="1" dirty="0">
                <a:solidFill>
                  <a:srgbClr val="C00000"/>
                </a:solidFill>
              </a:rPr>
              <a:t>(i,j+1)</a:t>
            </a:r>
            <a:r>
              <a:rPr lang="en-US" sz="2000" i="1" dirty="0"/>
              <a:t> </a:t>
            </a:r>
            <a:r>
              <a:rPr lang="en-US" sz="2000" dirty="0"/>
              <a:t>as well</a:t>
            </a:r>
            <a:r>
              <a:rPr lang="en-US" sz="2000" dirty="0" smtClean="0"/>
              <a:t>.</a:t>
            </a:r>
          </a:p>
          <a:p>
            <a:pPr lvl="1"/>
            <a:r>
              <a:rPr lang="en-US" sz="2000" dirty="0" smtClean="0"/>
              <a:t>Assumption:</a:t>
            </a:r>
          </a:p>
          <a:p>
            <a:pPr lvl="2"/>
            <a:r>
              <a:rPr lang="en-US" sz="1800" dirty="0" smtClean="0"/>
              <a:t>Oracle for Entity Matching</a:t>
            </a:r>
            <a:endParaRPr lang="en-US" sz="1800" dirty="0"/>
          </a:p>
          <a:p>
            <a:pPr lvl="1"/>
            <a:endParaRPr lang="en-US" sz="2000"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268</a:t>
            </a:fld>
            <a:endParaRPr lang="el-GR"/>
          </a:p>
        </p:txBody>
      </p:sp>
    </p:spTree>
    <p:extLst>
      <p:ext uri="{BB962C8B-B14F-4D97-AF65-F5344CB8AC3E}">
        <p14:creationId xmlns:p14="http://schemas.microsoft.com/office/powerpoint/2010/main" val="588222516"/>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1143000"/>
          </a:xfrm>
        </p:spPr>
        <p:txBody>
          <a:bodyPr>
            <a:normAutofit fontScale="90000"/>
          </a:bodyPr>
          <a:lstStyle/>
          <a:p>
            <a:r>
              <a:rPr lang="en-US" dirty="0" smtClean="0"/>
              <a:t>Dynamic Progressive </a:t>
            </a:r>
            <a:r>
              <a:rPr lang="en-US" dirty="0"/>
              <a:t>SN </a:t>
            </a:r>
            <a:r>
              <a:rPr lang="en-US" dirty="0" smtClean="0"/>
              <a:t/>
            </a:r>
            <a:br>
              <a:rPr lang="en-US" dirty="0" smtClean="0"/>
            </a:br>
            <a:r>
              <a:rPr lang="en-US" sz="2700" dirty="0" smtClean="0"/>
              <a:t>[</a:t>
            </a:r>
            <a:r>
              <a:rPr lang="en-US" sz="2700" dirty="0" err="1"/>
              <a:t>Papenbrock</a:t>
            </a:r>
            <a:r>
              <a:rPr lang="en-US" sz="2700" dirty="0"/>
              <a:t> et a., IEEE TKDE, </a:t>
            </a:r>
            <a:r>
              <a:rPr lang="en-US" sz="2700" dirty="0" smtClean="0"/>
              <a:t>2015]</a:t>
            </a:r>
            <a:endParaRPr lang="en-US" sz="2700" dirty="0"/>
          </a:p>
        </p:txBody>
      </p:sp>
      <p:sp>
        <p:nvSpPr>
          <p:cNvPr id="5" name="Foliennummernplatzhalter 4"/>
          <p:cNvSpPr>
            <a:spLocks noGrp="1"/>
          </p:cNvSpPr>
          <p:nvPr>
            <p:ph type="sldNum" sz="quarter" idx="11"/>
          </p:nvPr>
        </p:nvSpPr>
        <p:spPr>
          <a:xfrm>
            <a:off x="6732240" y="6310312"/>
            <a:ext cx="3240360" cy="365125"/>
          </a:xfrm>
        </p:spPr>
        <p:txBody>
          <a:bodyPr/>
          <a:lstStyle/>
          <a:p>
            <a:fld id="{990DCB26-31A7-407B-913D-2205DF993093}" type="slidenum">
              <a:rPr lang="de-DE" smtClean="0"/>
              <a:pPr/>
              <a:t>269</a:t>
            </a:fld>
            <a:endParaRPr lang="de-DE" dirty="0"/>
          </a:p>
        </p:txBody>
      </p:sp>
      <p:graphicFrame>
        <p:nvGraphicFramePr>
          <p:cNvPr id="10" name="Tabelle 9"/>
          <p:cNvGraphicFramePr>
            <a:graphicFrameLocks noGrp="1"/>
          </p:cNvGraphicFramePr>
          <p:nvPr>
            <p:extLst/>
          </p:nvPr>
        </p:nvGraphicFramePr>
        <p:xfrm>
          <a:off x="2934857" y="1720832"/>
          <a:ext cx="3624264" cy="3508368"/>
        </p:xfrm>
        <a:graphic>
          <a:graphicData uri="http://schemas.openxmlformats.org/drawingml/2006/table">
            <a:tbl>
              <a:tblPr firstRow="1" bandRow="1">
                <a:tableStyleId>{5940675A-B579-460E-94D1-54222C63F5DA}</a:tableStyleId>
              </a:tblPr>
              <a:tblGrid>
                <a:gridCol w="453033"/>
                <a:gridCol w="453033"/>
                <a:gridCol w="453033"/>
                <a:gridCol w="453033"/>
                <a:gridCol w="453033"/>
                <a:gridCol w="453033"/>
                <a:gridCol w="453033"/>
                <a:gridCol w="453033"/>
              </a:tblGrid>
              <a:tr h="438546">
                <a:tc>
                  <a:txBody>
                    <a:bodyPr/>
                    <a:lstStyle/>
                    <a:p>
                      <a:pPr algn="ctr"/>
                      <a:endParaRPr lang="de-DE" sz="1600" b="1" dirty="0">
                        <a:solidFill>
                          <a:schemeClr val="bg1"/>
                        </a:solidFill>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8546">
                <a:tc>
                  <a:txBody>
                    <a:bodyPr/>
                    <a:lstStyle/>
                    <a:p>
                      <a:pPr algn="ctr"/>
                      <a:endParaRPr lang="de-DE" sz="1600" b="1" dirty="0">
                        <a:solidFill>
                          <a:schemeClr val="bg1"/>
                        </a:solidFill>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endParaRPr lang="de-DE" sz="1600" b="1">
                        <a:solidFill>
                          <a:schemeClr val="bg1"/>
                        </a:solidFill>
                      </a:endParaRP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endParaRPr lang="de-DE" sz="1600" b="1" dirty="0">
                        <a:solidFill>
                          <a:schemeClr val="bg1"/>
                        </a:solidFill>
                      </a:endParaRPr>
                    </a:p>
                  </a:txBody>
                  <a:tcPr marL="0" marR="0" marT="0" marB="0">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endParaRPr lang="de-DE" sz="1600" b="1" dirty="0">
                        <a:solidFill>
                          <a:schemeClr val="bg1"/>
                        </a:solidFill>
                      </a:endParaRPr>
                    </a:p>
                  </a:txBody>
                  <a:tcPr marL="0" marR="0" marT="0" marB="0">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endParaRPr lang="de-DE" sz="1600" b="1">
                        <a:solidFill>
                          <a:schemeClr val="bg1"/>
                        </a:solidFill>
                      </a:endParaRPr>
                    </a:p>
                  </a:txBody>
                  <a:tcPr marL="0" marR="0" marT="0" marB="0">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endParaRPr lang="de-DE" sz="1600" b="1" dirty="0">
                        <a:solidFill>
                          <a:schemeClr val="bg1"/>
                        </a:solidFill>
                      </a:endParaRPr>
                    </a:p>
                  </a:txBody>
                  <a:tcPr marL="0" marR="0" marT="0" marB="0">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endParaRPr lang="de-DE" sz="1600" b="1" dirty="0">
                        <a:solidFill>
                          <a:schemeClr val="bg1"/>
                        </a:solidFill>
                      </a:endParaRPr>
                    </a:p>
                  </a:txBody>
                  <a:tcPr marL="0" marR="0" marT="0" marB="0">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r>
              <a:tr h="438546">
                <a:tc>
                  <a:txBody>
                    <a:bodyPr/>
                    <a:lstStyle/>
                    <a:p>
                      <a:pPr algn="ctr"/>
                      <a:endParaRPr lang="de-DE" sz="1600" b="1" dirty="0">
                        <a:solidFill>
                          <a:schemeClr val="bg1"/>
                        </a:solidFill>
                      </a:endParaRPr>
                    </a:p>
                  </a:txBody>
                  <a:tcPr marL="0" marR="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solidFill>
                      <a:schemeClr val="accent4"/>
                    </a:solidFill>
                  </a:tcPr>
                </a:tc>
                <a:tc>
                  <a:txBody>
                    <a:bodyPr/>
                    <a:lstStyle/>
                    <a:p>
                      <a:pPr algn="ctr"/>
                      <a:endParaRPr lang="de-DE" sz="1600" b="1" dirty="0">
                        <a:solidFill>
                          <a:schemeClr val="bg1"/>
                        </a:solidFill>
                      </a:endParaRPr>
                    </a:p>
                  </a:txBody>
                  <a:tcPr marL="0" marR="0" marT="0" marB="0">
                    <a:solidFill>
                      <a:schemeClr val="accent4"/>
                    </a:solidFill>
                  </a:tcPr>
                </a:tc>
                <a:tc>
                  <a:txBody>
                    <a:bodyPr/>
                    <a:lstStyle/>
                    <a:p>
                      <a:pPr algn="ctr"/>
                      <a:endParaRPr lang="de-DE" sz="1600" b="1" dirty="0">
                        <a:solidFill>
                          <a:schemeClr val="bg1"/>
                        </a:solidFill>
                      </a:endParaRPr>
                    </a:p>
                  </a:txBody>
                  <a:tcPr marL="0" marR="0" marT="0" marB="0">
                    <a:solidFill>
                      <a:schemeClr val="accent3">
                        <a:lumMod val="40000"/>
                        <a:lumOff val="60000"/>
                      </a:schemeClr>
                    </a:solidFill>
                  </a:tcPr>
                </a:tc>
                <a:tc>
                  <a:txBody>
                    <a:bodyPr/>
                    <a:lstStyle/>
                    <a:p>
                      <a:pPr algn="ctr"/>
                      <a:endParaRPr lang="de-DE" sz="1600" b="1" dirty="0">
                        <a:solidFill>
                          <a:schemeClr val="bg1"/>
                        </a:solidFill>
                      </a:endParaRPr>
                    </a:p>
                  </a:txBody>
                  <a:tcPr marL="0" marR="0" marT="0" marB="0">
                    <a:lnR w="12700" cap="flat" cmpd="sng" algn="ctr">
                      <a:noFill/>
                      <a:prstDash val="solid"/>
                      <a:round/>
                      <a:headEnd type="none" w="med" len="med"/>
                      <a:tailEnd type="none" w="med" len="med"/>
                    </a:lnR>
                    <a:solidFill>
                      <a:schemeClr val="bg1"/>
                    </a:solidFill>
                  </a:tcPr>
                </a:tc>
              </a:tr>
              <a:tr h="438546">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solidFill>
                      <a:schemeClr val="accent4"/>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dirty="0">
                        <a:solidFill>
                          <a:schemeClr val="bg1"/>
                        </a:solidFill>
                      </a:endParaRPr>
                    </a:p>
                  </a:txBody>
                  <a:tcPr marL="0" marR="0" marT="0" marB="0">
                    <a:lnR w="12700" cap="flat" cmpd="sng" algn="ctr">
                      <a:noFill/>
                      <a:prstDash val="solid"/>
                      <a:round/>
                      <a:headEnd type="none" w="med" len="med"/>
                      <a:tailEnd type="none" w="med" len="med"/>
                    </a:lnR>
                    <a:solidFill>
                      <a:schemeClr val="bg1"/>
                    </a:solidFill>
                  </a:tcPr>
                </a:tc>
              </a:tr>
              <a:tr h="438546">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a:solidFill>
                          <a:schemeClr val="bg1"/>
                        </a:solidFill>
                      </a:endParaRPr>
                    </a:p>
                  </a:txBody>
                  <a:tcPr marL="0" marR="0" marT="0" marB="0">
                    <a:solidFill>
                      <a:schemeClr val="accent3">
                        <a:lumMod val="40000"/>
                        <a:lumOff val="60000"/>
                      </a:schemeClr>
                    </a:solidFill>
                  </a:tcPr>
                </a:tc>
                <a:tc>
                  <a:txBody>
                    <a:bodyPr/>
                    <a:lstStyle/>
                    <a:p>
                      <a:pPr algn="ctr"/>
                      <a:endParaRPr lang="de-DE" sz="1600" b="1" dirty="0">
                        <a:solidFill>
                          <a:schemeClr val="bg1"/>
                        </a:solidFill>
                      </a:endParaRPr>
                    </a:p>
                  </a:txBody>
                  <a:tcPr marL="0" marR="0" marT="0" marB="0">
                    <a:lnR w="12700" cap="flat" cmpd="sng" algn="ctr">
                      <a:noFill/>
                      <a:prstDash val="solid"/>
                      <a:round/>
                      <a:headEnd type="none" w="med" len="med"/>
                      <a:tailEnd type="none" w="med" len="med"/>
                    </a:lnR>
                    <a:solidFill>
                      <a:schemeClr val="bg1"/>
                    </a:solidFill>
                  </a:tcPr>
                </a:tc>
              </a:tr>
              <a:tr h="438546">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endParaRPr lang="de-DE" sz="1600" b="1" dirty="0">
                        <a:solidFill>
                          <a:schemeClr val="bg1"/>
                        </a:solidFill>
                      </a:endParaRPr>
                    </a:p>
                  </a:txBody>
                  <a:tcPr marL="0" marR="0" marT="0" marB="0">
                    <a:lnR w="12700" cap="flat" cmpd="sng" algn="ctr">
                      <a:noFill/>
                      <a:prstDash val="solid"/>
                      <a:round/>
                      <a:headEnd type="none" w="med" len="med"/>
                      <a:tailEnd type="none" w="med" len="med"/>
                    </a:lnR>
                    <a:solidFill>
                      <a:schemeClr val="bg1"/>
                    </a:solidFill>
                  </a:tcPr>
                </a:tc>
              </a:tr>
              <a:tr h="438546">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r h="438546">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600" b="1"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de-DE" sz="16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11" name="Rechteck 10"/>
          <p:cNvSpPr/>
          <p:nvPr/>
        </p:nvSpPr>
        <p:spPr bwMode="auto">
          <a:xfrm>
            <a:off x="2915816" y="1701776"/>
            <a:ext cx="471482" cy="469899"/>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12" name="Rechteck 11"/>
          <p:cNvSpPr/>
          <p:nvPr/>
        </p:nvSpPr>
        <p:spPr bwMode="auto">
          <a:xfrm>
            <a:off x="3387298" y="2171675"/>
            <a:ext cx="471482"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13" name="Rechteck 12"/>
          <p:cNvSpPr/>
          <p:nvPr/>
        </p:nvSpPr>
        <p:spPr bwMode="auto">
          <a:xfrm>
            <a:off x="3858779" y="2606651"/>
            <a:ext cx="433393" cy="422275"/>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smtClean="0">
              <a:ln>
                <a:noFill/>
              </a:ln>
              <a:solidFill>
                <a:schemeClr val="bg1"/>
              </a:solidFill>
              <a:effectLst/>
              <a:latin typeface="Verdana" pitchFamily="34" charset="0"/>
            </a:endParaRPr>
          </a:p>
        </p:txBody>
      </p:sp>
      <p:sp>
        <p:nvSpPr>
          <p:cNvPr id="15" name="Rechteck 14"/>
          <p:cNvSpPr/>
          <p:nvPr/>
        </p:nvSpPr>
        <p:spPr bwMode="auto">
          <a:xfrm>
            <a:off x="4283445" y="2606651"/>
            <a:ext cx="471482"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16" name="Rechteck 15"/>
          <p:cNvSpPr/>
          <p:nvPr/>
        </p:nvSpPr>
        <p:spPr bwMode="auto">
          <a:xfrm>
            <a:off x="3838154" y="2167698"/>
            <a:ext cx="471482"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17" name="Pfeil nach oben 16"/>
          <p:cNvSpPr/>
          <p:nvPr/>
        </p:nvSpPr>
        <p:spPr bwMode="auto">
          <a:xfrm>
            <a:off x="3906408" y="2355826"/>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18" name="Pfeil nach oben 17"/>
          <p:cNvSpPr/>
          <p:nvPr/>
        </p:nvSpPr>
        <p:spPr bwMode="auto">
          <a:xfrm rot="5400000">
            <a:off x="4235812" y="2657450"/>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19" name="Rechteck 18"/>
          <p:cNvSpPr/>
          <p:nvPr/>
        </p:nvSpPr>
        <p:spPr bwMode="auto">
          <a:xfrm>
            <a:off x="4283445" y="2167698"/>
            <a:ext cx="471482"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20" name="Rechteck 19"/>
          <p:cNvSpPr/>
          <p:nvPr/>
        </p:nvSpPr>
        <p:spPr bwMode="auto">
          <a:xfrm>
            <a:off x="4745402" y="2596324"/>
            <a:ext cx="471482"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21" name="Rechteck 20"/>
          <p:cNvSpPr/>
          <p:nvPr/>
        </p:nvSpPr>
        <p:spPr bwMode="auto">
          <a:xfrm>
            <a:off x="4754927" y="2167698"/>
            <a:ext cx="471482"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22" name="Rechteck 21"/>
          <p:cNvSpPr/>
          <p:nvPr/>
        </p:nvSpPr>
        <p:spPr bwMode="auto">
          <a:xfrm>
            <a:off x="5226409" y="2596324"/>
            <a:ext cx="431798"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23" name="Rechteck 22"/>
          <p:cNvSpPr/>
          <p:nvPr/>
        </p:nvSpPr>
        <p:spPr bwMode="auto">
          <a:xfrm>
            <a:off x="5226409" y="2167698"/>
            <a:ext cx="431798"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24" name="Rechteck 23"/>
          <p:cNvSpPr/>
          <p:nvPr/>
        </p:nvSpPr>
        <p:spPr bwMode="auto">
          <a:xfrm>
            <a:off x="5658207" y="2596324"/>
            <a:ext cx="457200"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25" name="Pfeil nach oben 24"/>
          <p:cNvSpPr/>
          <p:nvPr/>
        </p:nvSpPr>
        <p:spPr bwMode="auto">
          <a:xfrm>
            <a:off x="4358847" y="2364549"/>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26" name="Pfeil nach oben 25"/>
          <p:cNvSpPr/>
          <p:nvPr/>
        </p:nvSpPr>
        <p:spPr bwMode="auto">
          <a:xfrm rot="5400000">
            <a:off x="4689048" y="2644736"/>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27" name="Pfeil nach oben 26"/>
          <p:cNvSpPr/>
          <p:nvPr/>
        </p:nvSpPr>
        <p:spPr bwMode="auto">
          <a:xfrm>
            <a:off x="4831126" y="2364549"/>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28" name="Pfeil nach oben 27"/>
          <p:cNvSpPr/>
          <p:nvPr/>
        </p:nvSpPr>
        <p:spPr bwMode="auto">
          <a:xfrm rot="5400000">
            <a:off x="5202221" y="2650299"/>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29" name="Pfeil nach oben 28"/>
          <p:cNvSpPr/>
          <p:nvPr/>
        </p:nvSpPr>
        <p:spPr bwMode="auto">
          <a:xfrm>
            <a:off x="5257370" y="2362160"/>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30" name="Pfeil nach oben 29"/>
          <p:cNvSpPr/>
          <p:nvPr/>
        </p:nvSpPr>
        <p:spPr bwMode="auto">
          <a:xfrm rot="5400000">
            <a:off x="5540743" y="2663784"/>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31" name="Rechteck 30"/>
          <p:cNvSpPr/>
          <p:nvPr/>
        </p:nvSpPr>
        <p:spPr bwMode="auto">
          <a:xfrm>
            <a:off x="4292172" y="3035277"/>
            <a:ext cx="471482"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32" name="Rechteck 31"/>
          <p:cNvSpPr/>
          <p:nvPr/>
        </p:nvSpPr>
        <p:spPr bwMode="auto">
          <a:xfrm>
            <a:off x="4754129" y="3463903"/>
            <a:ext cx="462755"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33" name="Rechteck 32"/>
          <p:cNvSpPr/>
          <p:nvPr/>
        </p:nvSpPr>
        <p:spPr bwMode="auto">
          <a:xfrm>
            <a:off x="4754129" y="3035277"/>
            <a:ext cx="462755"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34" name="Rechteck 33"/>
          <p:cNvSpPr/>
          <p:nvPr/>
        </p:nvSpPr>
        <p:spPr bwMode="auto">
          <a:xfrm>
            <a:off x="5216884" y="3473428"/>
            <a:ext cx="440929"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35" name="Rechteck 34"/>
          <p:cNvSpPr/>
          <p:nvPr/>
        </p:nvSpPr>
        <p:spPr bwMode="auto">
          <a:xfrm>
            <a:off x="5216884" y="3044802"/>
            <a:ext cx="440929"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36" name="Rechteck 35"/>
          <p:cNvSpPr/>
          <p:nvPr/>
        </p:nvSpPr>
        <p:spPr bwMode="auto">
          <a:xfrm>
            <a:off x="5658208" y="3473428"/>
            <a:ext cx="457200"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37" name="Rechteck 36"/>
          <p:cNvSpPr/>
          <p:nvPr/>
        </p:nvSpPr>
        <p:spPr bwMode="auto">
          <a:xfrm>
            <a:off x="5658208" y="3044802"/>
            <a:ext cx="457200"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38" name="Rechteck 37"/>
          <p:cNvSpPr/>
          <p:nvPr/>
        </p:nvSpPr>
        <p:spPr bwMode="auto">
          <a:xfrm>
            <a:off x="5216884" y="3902054"/>
            <a:ext cx="440929"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39" name="Rechteck 38"/>
          <p:cNvSpPr/>
          <p:nvPr/>
        </p:nvSpPr>
        <p:spPr bwMode="auto">
          <a:xfrm>
            <a:off x="5658208" y="4330680"/>
            <a:ext cx="457200" cy="466727"/>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40" name="Rechteck 39"/>
          <p:cNvSpPr/>
          <p:nvPr/>
        </p:nvSpPr>
        <p:spPr bwMode="auto">
          <a:xfrm>
            <a:off x="5658208" y="3902054"/>
            <a:ext cx="457200" cy="428626"/>
          </a:xfrm>
          <a:prstGeom prst="rect">
            <a:avLst/>
          </a:prstGeom>
          <a:noFill/>
          <a:ln w="5715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41" name="Pfeil nach oben 40"/>
          <p:cNvSpPr/>
          <p:nvPr/>
        </p:nvSpPr>
        <p:spPr bwMode="auto">
          <a:xfrm>
            <a:off x="4367671" y="2720227"/>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42" name="Pfeil nach oben 41"/>
          <p:cNvSpPr/>
          <p:nvPr/>
        </p:nvSpPr>
        <p:spPr bwMode="auto">
          <a:xfrm rot="5400000">
            <a:off x="4689048" y="3089252"/>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43" name="Pfeil nach oben 42"/>
          <p:cNvSpPr/>
          <p:nvPr/>
        </p:nvSpPr>
        <p:spPr bwMode="auto">
          <a:xfrm>
            <a:off x="4831923" y="2807463"/>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44" name="Pfeil nach oben 43"/>
          <p:cNvSpPr/>
          <p:nvPr/>
        </p:nvSpPr>
        <p:spPr bwMode="auto">
          <a:xfrm rot="5400000">
            <a:off x="5171103" y="3098777"/>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45" name="Pfeil nach oben 44"/>
          <p:cNvSpPr/>
          <p:nvPr/>
        </p:nvSpPr>
        <p:spPr bwMode="auto">
          <a:xfrm>
            <a:off x="5258167" y="2805074"/>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46" name="Pfeil nach oben 45"/>
          <p:cNvSpPr/>
          <p:nvPr/>
        </p:nvSpPr>
        <p:spPr bwMode="auto">
          <a:xfrm rot="5400000">
            <a:off x="5541540" y="3106698"/>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47" name="Pfeil nach oben 46"/>
          <p:cNvSpPr/>
          <p:nvPr/>
        </p:nvSpPr>
        <p:spPr bwMode="auto">
          <a:xfrm rot="5400000">
            <a:off x="5551858" y="3979840"/>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48" name="Pfeil nach oben 47"/>
          <p:cNvSpPr/>
          <p:nvPr/>
        </p:nvSpPr>
        <p:spPr bwMode="auto">
          <a:xfrm>
            <a:off x="4833499" y="3240065"/>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49" name="Pfeil nach oben 48"/>
          <p:cNvSpPr/>
          <p:nvPr/>
        </p:nvSpPr>
        <p:spPr bwMode="auto">
          <a:xfrm rot="5400000">
            <a:off x="5191396" y="3517878"/>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50" name="Pfeil nach oben 49"/>
          <p:cNvSpPr/>
          <p:nvPr/>
        </p:nvSpPr>
        <p:spPr bwMode="auto">
          <a:xfrm>
            <a:off x="5259743" y="3237676"/>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51" name="Pfeil nach oben 50"/>
          <p:cNvSpPr/>
          <p:nvPr/>
        </p:nvSpPr>
        <p:spPr bwMode="auto">
          <a:xfrm rot="5400000">
            <a:off x="5586774" y="3527403"/>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52" name="Pfeil nach oben 51"/>
          <p:cNvSpPr/>
          <p:nvPr/>
        </p:nvSpPr>
        <p:spPr bwMode="auto">
          <a:xfrm>
            <a:off x="5268485" y="3678216"/>
            <a:ext cx="338133" cy="320676"/>
          </a:xfrm>
          <a:prstGeom prst="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bg1"/>
              </a:solidFill>
              <a:effectLst/>
              <a:latin typeface="Verdana" pitchFamily="34" charset="0"/>
            </a:endParaRPr>
          </a:p>
        </p:txBody>
      </p:sp>
      <p:sp>
        <p:nvSpPr>
          <p:cNvPr id="57" name="Fußzeilenplatzhalter 3"/>
          <p:cNvSpPr txBox="1">
            <a:spLocks/>
          </p:cNvSpPr>
          <p:nvPr/>
        </p:nvSpPr>
        <p:spPr>
          <a:xfrm>
            <a:off x="-32072" y="6492875"/>
            <a:ext cx="2757493"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Courtesy of Thorsten </a:t>
            </a:r>
            <a:r>
              <a:rPr lang="en-US" sz="1400" b="1" dirty="0" err="1" smtClean="0">
                <a:solidFill>
                  <a:schemeClr val="tx1"/>
                </a:solidFill>
              </a:rPr>
              <a:t>Papenbrock</a:t>
            </a:r>
            <a:endParaRPr lang="en-US" sz="1400" b="1" dirty="0">
              <a:solidFill>
                <a:schemeClr val="tx1"/>
              </a:solidFill>
            </a:endParaRPr>
          </a:p>
        </p:txBody>
      </p:sp>
      <p:sp>
        <p:nvSpPr>
          <p:cNvPr id="3" name="Footer Placeholder 2"/>
          <p:cNvSpPr>
            <a:spLocks noGrp="1"/>
          </p:cNvSpPr>
          <p:nvPr>
            <p:ph type="ftr" sz="quarter" idx="11"/>
          </p:nvPr>
        </p:nvSpPr>
        <p:spPr>
          <a:xfrm>
            <a:off x="2973316" y="6492874"/>
            <a:ext cx="3240360" cy="365125"/>
          </a:xfrm>
        </p:spPr>
        <p:txBody>
          <a:bodyPr/>
          <a:lstStyle/>
          <a:p>
            <a:r>
              <a:rPr lang="pt-BR" dirty="0" smtClean="0"/>
              <a:t>Papadakis &amp; Palpanas, WWW 2018, April 2018</a:t>
            </a:r>
            <a:endParaRPr lang="el-GR" dirty="0"/>
          </a:p>
        </p:txBody>
      </p:sp>
    </p:spTree>
    <p:extLst>
      <p:ext uri="{BB962C8B-B14F-4D97-AF65-F5344CB8AC3E}">
        <p14:creationId xmlns:p14="http://schemas.microsoft.com/office/powerpoint/2010/main" val="382566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4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pt-BR" smtClean="0"/>
              <a:t>Papadakis &amp; Palpanas, WWW 2018, April 2018</a:t>
            </a:r>
            <a:endParaRPr lang="el-GR"/>
          </a:p>
        </p:txBody>
      </p:sp>
      <p:sp>
        <p:nvSpPr>
          <p:cNvPr id="3" name="Title 1"/>
          <p:cNvSpPr txBox="1">
            <a:spLocks/>
          </p:cNvSpPr>
          <p:nvPr/>
        </p:nvSpPr>
        <p:spPr>
          <a:xfrm>
            <a:off x="1" y="43625"/>
            <a:ext cx="9144000" cy="721079"/>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Performance-wise Categorization</a:t>
            </a:r>
            <a:endParaRPr lang="en-US" dirty="0"/>
          </a:p>
        </p:txBody>
      </p:sp>
      <p:sp>
        <p:nvSpPr>
          <p:cNvPr id="4" name="Content Placeholder 2"/>
          <p:cNvSpPr txBox="1">
            <a:spLocks/>
          </p:cNvSpPr>
          <p:nvPr/>
        </p:nvSpPr>
        <p:spPr>
          <a:xfrm>
            <a:off x="1" y="876052"/>
            <a:ext cx="9144000" cy="54805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dirty="0" smtClean="0"/>
              <a:t> </a:t>
            </a:r>
            <a:r>
              <a:rPr lang="en-US" sz="2400" b="1" dirty="0" smtClean="0">
                <a:solidFill>
                  <a:srgbClr val="C00000"/>
                </a:solidFill>
              </a:rPr>
              <a:t>Exact </a:t>
            </a:r>
            <a:r>
              <a:rPr lang="en-US" sz="2400" b="1" dirty="0" smtClean="0"/>
              <a:t>Blocking Methods</a:t>
            </a:r>
          </a:p>
          <a:p>
            <a:pPr marL="744538" lvl="1" indent="-344488"/>
            <a:r>
              <a:rPr lang="en-US" sz="2400" dirty="0" smtClean="0"/>
              <a:t>Maximize PQ for PC = 100%</a:t>
            </a:r>
          </a:p>
          <a:p>
            <a:pPr marL="744538" lvl="1" indent="-344488"/>
            <a:r>
              <a:rPr lang="en-US" sz="2400" b="1" dirty="0" smtClean="0"/>
              <a:t>Closed</a:t>
            </a:r>
            <a:r>
              <a:rPr lang="en-US" sz="2400" dirty="0" smtClean="0"/>
              <a:t>-world assumption</a:t>
            </a:r>
          </a:p>
          <a:p>
            <a:pPr lvl="1"/>
            <a:r>
              <a:rPr lang="en-US" sz="2400" dirty="0"/>
              <a:t>E.g., for bibliographical records , </a:t>
            </a:r>
            <a:r>
              <a:rPr lang="en-US" sz="2400" b="1" dirty="0"/>
              <a:t>s</a:t>
            </a:r>
            <a:r>
              <a:rPr lang="en-US" sz="2400" b="1" i="1" dirty="0"/>
              <a:t> </a:t>
            </a:r>
            <a:r>
              <a:rPr lang="en-US" sz="2400" b="1" dirty="0" smtClean="0"/>
              <a:t>≡</a:t>
            </a:r>
            <a:r>
              <a:rPr lang="en-US" sz="2400" b="1" i="1" dirty="0" smtClean="0"/>
              <a:t> </a:t>
            </a:r>
            <a:r>
              <a:rPr lang="en-US" sz="2400" b="1" dirty="0"/>
              <a:t>t</a:t>
            </a:r>
            <a:r>
              <a:rPr lang="en-US" sz="2400" dirty="0"/>
              <a:t> if:</a:t>
            </a:r>
          </a:p>
          <a:p>
            <a:pPr marL="0" indent="0">
              <a:buNone/>
            </a:pPr>
            <a:r>
              <a:rPr lang="en-US" sz="2400" dirty="0"/>
              <a:t>	</a:t>
            </a:r>
            <a:r>
              <a:rPr lang="en-US" sz="2400" dirty="0" err="1"/>
              <a:t>JaccardSimilarity</a:t>
            </a:r>
            <a:r>
              <a:rPr lang="en-US" sz="2400" dirty="0"/>
              <a:t>(</a:t>
            </a:r>
            <a:r>
              <a:rPr lang="en-US" sz="2400" dirty="0" err="1"/>
              <a:t>s.title</a:t>
            </a:r>
            <a:r>
              <a:rPr lang="en-US" sz="2400" dirty="0"/>
              <a:t>, </a:t>
            </a:r>
            <a:r>
              <a:rPr lang="en-US" sz="2400" dirty="0" err="1"/>
              <a:t>t.title</a:t>
            </a:r>
            <a:r>
              <a:rPr lang="en-US" sz="2400" dirty="0"/>
              <a:t>) &gt; </a:t>
            </a:r>
            <a:r>
              <a:rPr lang="en-US" sz="2400" dirty="0" smtClean="0"/>
              <a:t>0.80 AND </a:t>
            </a:r>
          </a:p>
          <a:p>
            <a:pPr marL="0" indent="0">
              <a:buNone/>
            </a:pPr>
            <a:r>
              <a:rPr lang="en-US" sz="2400" dirty="0"/>
              <a:t>	</a:t>
            </a:r>
            <a:r>
              <a:rPr lang="en-US" sz="2400" dirty="0" err="1" smtClean="0"/>
              <a:t>EditDistance</a:t>
            </a:r>
            <a:r>
              <a:rPr lang="en-US" sz="2400" dirty="0" smtClean="0"/>
              <a:t>(</a:t>
            </a:r>
            <a:r>
              <a:rPr lang="en-US" sz="2400" dirty="0" err="1" smtClean="0"/>
              <a:t>s.venue</a:t>
            </a:r>
            <a:r>
              <a:rPr lang="en-US" sz="2400" dirty="0"/>
              <a:t>, </a:t>
            </a:r>
            <a:r>
              <a:rPr lang="en-US" sz="2400" dirty="0" err="1"/>
              <a:t>t.venue</a:t>
            </a:r>
            <a:r>
              <a:rPr lang="en-US" sz="2400" dirty="0"/>
              <a:t>) &lt; </a:t>
            </a:r>
            <a:r>
              <a:rPr lang="en-US" sz="2400" dirty="0" smtClean="0"/>
              <a:t>3</a:t>
            </a:r>
            <a:endParaRPr lang="el-GR" sz="2400" dirty="0"/>
          </a:p>
          <a:p>
            <a:pPr marL="857250" lvl="1" indent="-457200"/>
            <a:r>
              <a:rPr lang="en-US" sz="2400" dirty="0" smtClean="0"/>
              <a:t>Existing methods:</a:t>
            </a:r>
          </a:p>
          <a:p>
            <a:pPr marL="1257300" lvl="2" indent="-457200"/>
            <a:r>
              <a:rPr lang="en-US" b="1" dirty="0" smtClean="0"/>
              <a:t>Silk</a:t>
            </a:r>
            <a:r>
              <a:rPr lang="en-US" dirty="0" smtClean="0"/>
              <a:t> → filtering technique for edit distance</a:t>
            </a:r>
          </a:p>
          <a:p>
            <a:pPr marL="1257300" lvl="2" indent="-457200"/>
            <a:r>
              <a:rPr lang="en-US" b="1" dirty="0" smtClean="0"/>
              <a:t>LIMES</a:t>
            </a:r>
            <a:r>
              <a:rPr lang="en-US" dirty="0" smtClean="0"/>
              <a:t> → triangle inequality for similarity </a:t>
            </a:r>
            <a:r>
              <a:rPr lang="en-US" dirty="0" smtClean="0">
                <a:solidFill>
                  <a:srgbClr val="C00000"/>
                </a:solidFill>
              </a:rPr>
              <a:t>metrics</a:t>
            </a:r>
            <a:r>
              <a:rPr lang="en-US" dirty="0" smtClean="0"/>
              <a:t> </a:t>
            </a:r>
          </a:p>
          <a:p>
            <a:pPr marL="457200" indent="-457200">
              <a:buFont typeface="+mj-lt"/>
              <a:buAutoNum type="arabicPeriod" startAt="2"/>
            </a:pPr>
            <a:r>
              <a:rPr lang="en-US" sz="2400" dirty="0" smtClean="0"/>
              <a:t> </a:t>
            </a:r>
            <a:r>
              <a:rPr lang="en-US" sz="2400" b="1" dirty="0" smtClean="0">
                <a:solidFill>
                  <a:srgbClr val="C00000"/>
                </a:solidFill>
              </a:rPr>
              <a:t>Approximate</a:t>
            </a:r>
            <a:r>
              <a:rPr lang="en-US" sz="2400" b="1" dirty="0" smtClean="0"/>
              <a:t> </a:t>
            </a:r>
            <a:r>
              <a:rPr lang="en-US" sz="2400" b="1" dirty="0"/>
              <a:t>Blocking Methods</a:t>
            </a:r>
          </a:p>
          <a:p>
            <a:pPr marL="857250" lvl="1" indent="-457200"/>
            <a:r>
              <a:rPr lang="en-US" sz="2400" dirty="0"/>
              <a:t>PC &lt; 100% → high PQ</a:t>
            </a:r>
          </a:p>
          <a:p>
            <a:pPr marL="857250" lvl="1" indent="-457200"/>
            <a:r>
              <a:rPr lang="en-US" sz="2400" b="1" dirty="0" smtClean="0"/>
              <a:t>Open</a:t>
            </a:r>
            <a:r>
              <a:rPr lang="en-US" sz="2400" dirty="0" smtClean="0"/>
              <a:t>-world assumption</a:t>
            </a:r>
            <a:endParaRPr lang="en-US" sz="2400" dirty="0"/>
          </a:p>
        </p:txBody>
      </p:sp>
      <p:sp>
        <p:nvSpPr>
          <p:cNvPr id="5" name="Oval 4"/>
          <p:cNvSpPr/>
          <p:nvPr/>
        </p:nvSpPr>
        <p:spPr>
          <a:xfrm>
            <a:off x="35496" y="4653136"/>
            <a:ext cx="5256584" cy="16561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076056" y="5733256"/>
            <a:ext cx="1346779" cy="461665"/>
          </a:xfrm>
          <a:prstGeom prst="rect">
            <a:avLst/>
          </a:prstGeom>
          <a:noFill/>
        </p:spPr>
        <p:txBody>
          <a:bodyPr wrap="none" rtlCol="0">
            <a:spAutoFit/>
          </a:bodyPr>
          <a:lstStyle/>
          <a:p>
            <a:r>
              <a:rPr lang="en-US" sz="2400" dirty="0" smtClean="0">
                <a:solidFill>
                  <a:srgbClr val="C00000"/>
                </a:solidFill>
              </a:rPr>
              <a:t>our focus</a:t>
            </a:r>
            <a:endParaRPr lang="en-US" sz="2400" dirty="0">
              <a:solidFill>
                <a:srgbClr val="C00000"/>
              </a:solidFill>
            </a:endParaRPr>
          </a:p>
        </p:txBody>
      </p:sp>
      <p:sp>
        <p:nvSpPr>
          <p:cNvPr id="7" name="Slide Number Placeholder 6"/>
          <p:cNvSpPr>
            <a:spLocks noGrp="1"/>
          </p:cNvSpPr>
          <p:nvPr>
            <p:ph type="sldNum" sz="quarter" idx="12"/>
          </p:nvPr>
        </p:nvSpPr>
        <p:spPr/>
        <p:txBody>
          <a:bodyPr/>
          <a:lstStyle/>
          <a:p>
            <a:fld id="{7E46E34C-DF4F-43C8-9B01-5546C481D7C1}" type="slidenum">
              <a:rPr lang="el-GR" smtClean="0"/>
              <a:t>27</a:t>
            </a:fld>
            <a:endParaRPr lang="el-GR"/>
          </a:p>
        </p:txBody>
      </p:sp>
    </p:spTree>
    <p:extLst>
      <p:ext uri="{BB962C8B-B14F-4D97-AF65-F5344CB8AC3E}">
        <p14:creationId xmlns:p14="http://schemas.microsoft.com/office/powerpoint/2010/main" val="914759546"/>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3" name="Content Placeholder 2"/>
          <p:cNvSpPr txBox="1">
            <a:spLocks/>
          </p:cNvSpPr>
          <p:nvPr/>
        </p:nvSpPr>
        <p:spPr bwMode="auto">
          <a:xfrm>
            <a:off x="0" y="721079"/>
            <a:ext cx="9144000" cy="4938161"/>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lvl1pPr marL="482600" indent="-482600" algn="l" rtl="0" eaLnBrk="1" fontAlgn="base" hangingPunct="1">
              <a:spcBef>
                <a:spcPts val="1063"/>
              </a:spcBef>
              <a:spcAft>
                <a:spcPct val="0"/>
              </a:spcAft>
              <a:buClr>
                <a:schemeClr val="accent1"/>
              </a:buClr>
              <a:buSzPct val="76000"/>
              <a:buFont typeface="Wingdings 3" pitchFamily="18" charset="2"/>
              <a:defRPr sz="4600" kern="1200">
                <a:solidFill>
                  <a:schemeClr val="tx1"/>
                </a:solidFill>
                <a:latin typeface="+mn-lt"/>
                <a:ea typeface="+mn-ea"/>
                <a:cs typeface="+mn-cs"/>
              </a:defRPr>
            </a:lvl1pPr>
            <a:lvl2pPr marL="966788" indent="-482600" algn="l" rtl="0" eaLnBrk="1" fontAlgn="base" hangingPunct="1">
              <a:spcBef>
                <a:spcPts val="875"/>
              </a:spcBef>
              <a:spcAft>
                <a:spcPct val="0"/>
              </a:spcAft>
              <a:buClr>
                <a:schemeClr val="accent2"/>
              </a:buClr>
              <a:buSzPct val="76000"/>
              <a:buFont typeface="Wingdings 3" pitchFamily="18" charset="2"/>
              <a:buChar char=""/>
              <a:defRPr sz="4100" kern="1200">
                <a:solidFill>
                  <a:schemeClr val="tx2"/>
                </a:solidFill>
                <a:latin typeface="+mn-lt"/>
                <a:ea typeface="+mn-ea"/>
                <a:cs typeface="+mn-cs"/>
              </a:defRPr>
            </a:lvl2pPr>
            <a:lvl3pPr marL="1449388" indent="-401638" algn="l" rtl="0" eaLnBrk="1" fontAlgn="base" hangingPunct="1">
              <a:spcBef>
                <a:spcPts val="875"/>
              </a:spcBef>
              <a:spcAft>
                <a:spcPct val="0"/>
              </a:spcAft>
              <a:buClr>
                <a:srgbClr val="BCBCBC"/>
              </a:buClr>
              <a:buSzPct val="76000"/>
              <a:buFont typeface="Wingdings 3" pitchFamily="18" charset="2"/>
              <a:buChar char=""/>
              <a:defRPr sz="3500" kern="1200">
                <a:solidFill>
                  <a:schemeClr val="tx1"/>
                </a:solidFill>
                <a:latin typeface="+mn-lt"/>
                <a:ea typeface="+mn-ea"/>
                <a:cs typeface="+mn-cs"/>
              </a:defRPr>
            </a:lvl3pPr>
            <a:lvl4pPr marL="1933575" indent="-401638" algn="l" rtl="0" eaLnBrk="1" fontAlgn="base" hangingPunct="1">
              <a:spcBef>
                <a:spcPts val="700"/>
              </a:spcBef>
              <a:spcAft>
                <a:spcPct val="0"/>
              </a:spcAft>
              <a:buClr>
                <a:srgbClr val="8BA2B4"/>
              </a:buClr>
              <a:buSzPct val="70000"/>
              <a:buFont typeface="Wingdings" pitchFamily="2" charset="2"/>
              <a:buChar char=""/>
              <a:defRPr sz="3200" kern="1200">
                <a:solidFill>
                  <a:schemeClr val="tx1"/>
                </a:solidFill>
                <a:latin typeface="+mn-lt"/>
                <a:ea typeface="+mn-ea"/>
                <a:cs typeface="+mn-cs"/>
              </a:defRPr>
            </a:lvl4pPr>
            <a:lvl5pPr marL="2416175" indent="-401638" algn="l" rtl="0" eaLnBrk="1" fontAlgn="base" hangingPunct="1">
              <a:spcBef>
                <a:spcPts val="525"/>
              </a:spcBef>
              <a:spcAft>
                <a:spcPct val="0"/>
              </a:spcAft>
              <a:buClr>
                <a:schemeClr val="accent2"/>
              </a:buClr>
              <a:buSzPct val="70000"/>
              <a:buFont typeface="Wingdings" pitchFamily="2" charset="2"/>
              <a:buChar char=""/>
              <a:defRPr sz="2800" kern="1200">
                <a:solidFill>
                  <a:schemeClr val="tx1"/>
                </a:solidFill>
                <a:latin typeface="+mn-lt"/>
                <a:ea typeface="+mn-ea"/>
                <a:cs typeface="+mn-cs"/>
              </a:defRPr>
            </a:lvl5pPr>
            <a:lvl6pPr marL="2900605" indent="-322289" algn="l" rtl="0" eaLnBrk="1" latinLnBrk="0" hangingPunct="1">
              <a:spcBef>
                <a:spcPts val="529"/>
              </a:spcBef>
              <a:buClr>
                <a:srgbClr val="9FB8CD">
                  <a:shade val="75000"/>
                </a:srgbClr>
              </a:buClr>
              <a:buSzPct val="75000"/>
              <a:buFont typeface="Wingdings 3"/>
              <a:buChar char=""/>
              <a:defRPr kumimoji="0" lang="en-US" sz="2800" kern="1200" smtClean="0">
                <a:solidFill>
                  <a:schemeClr val="tx1"/>
                </a:solidFill>
                <a:latin typeface="+mn-lt"/>
                <a:ea typeface="+mn-ea"/>
                <a:cs typeface="+mn-cs"/>
              </a:defRPr>
            </a:lvl6pPr>
            <a:lvl7pPr marL="3222894" indent="-322289" algn="l" rtl="0" eaLnBrk="1" latinLnBrk="0" hangingPunct="1">
              <a:spcBef>
                <a:spcPts val="529"/>
              </a:spcBef>
              <a:buClr>
                <a:srgbClr val="727CA3">
                  <a:shade val="75000"/>
                </a:srgbClr>
              </a:buClr>
              <a:buSzPct val="75000"/>
              <a:buFont typeface="Wingdings 3"/>
              <a:buChar char=""/>
              <a:defRPr kumimoji="0" lang="en-US" sz="2500" kern="1200" smtClean="0">
                <a:solidFill>
                  <a:schemeClr val="tx1"/>
                </a:solidFill>
                <a:latin typeface="+mn-lt"/>
                <a:ea typeface="+mn-ea"/>
                <a:cs typeface="+mn-cs"/>
              </a:defRPr>
            </a:lvl7pPr>
            <a:lvl8pPr marL="3545184" indent="-322289" algn="l" rtl="0" eaLnBrk="1" latinLnBrk="0" hangingPunct="1">
              <a:spcBef>
                <a:spcPts val="529"/>
              </a:spcBef>
              <a:buClr>
                <a:prstClr val="white">
                  <a:shade val="50000"/>
                </a:prstClr>
              </a:buClr>
              <a:buSzPct val="75000"/>
              <a:buFont typeface="Wingdings 3"/>
              <a:buChar char=""/>
              <a:defRPr kumimoji="0" lang="en-US" sz="2500" kern="1200" smtClean="0">
                <a:solidFill>
                  <a:schemeClr val="tx1"/>
                </a:solidFill>
                <a:latin typeface="+mn-lt"/>
                <a:ea typeface="+mn-ea"/>
                <a:cs typeface="+mn-cs"/>
              </a:defRPr>
            </a:lvl8pPr>
            <a:lvl9pPr marL="3867473" indent="-322289" algn="l" rtl="0" eaLnBrk="1" latinLnBrk="0" hangingPunct="1">
              <a:spcBef>
                <a:spcPts val="529"/>
              </a:spcBef>
              <a:buClr>
                <a:srgbClr val="9FB8CD"/>
              </a:buClr>
              <a:buSzPct val="75000"/>
              <a:buFont typeface="Wingdings 3"/>
              <a:buChar char=""/>
              <a:defRPr kumimoji="0" lang="en-US" sz="2100" kern="1200" smtClean="0">
                <a:solidFill>
                  <a:schemeClr val="tx1"/>
                </a:solidFill>
                <a:latin typeface="+mn-lt"/>
                <a:ea typeface="+mn-ea"/>
                <a:cs typeface="+mn-cs"/>
              </a:defRPr>
            </a:lvl9pPr>
          </a:lstStyle>
          <a:p>
            <a:pPr marL="0" indent="0" algn="ctr"/>
            <a:endParaRPr lang="de-DE" sz="2300" dirty="0"/>
          </a:p>
          <a:p>
            <a:pPr marL="0" indent="0" algn="ctr"/>
            <a:endParaRPr lang="de-DE" sz="2300" dirty="0"/>
          </a:p>
          <a:p>
            <a:pPr marL="0" indent="0" algn="ctr"/>
            <a:endParaRPr lang="de-DE" sz="2300" dirty="0"/>
          </a:p>
          <a:p>
            <a:pPr marL="0" indent="0" algn="ctr"/>
            <a:endParaRPr lang="de-DE" sz="2300" dirty="0"/>
          </a:p>
          <a:p>
            <a:pPr marL="0" indent="0"/>
            <a:r>
              <a:rPr lang="de-DE" sz="3400" dirty="0">
                <a:solidFill>
                  <a:schemeClr val="tx1">
                    <a:lumMod val="65000"/>
                    <a:lumOff val="35000"/>
                  </a:schemeClr>
                </a:solidFill>
              </a:rPr>
              <a:t>	Part </a:t>
            </a:r>
            <a:r>
              <a:rPr lang="de-DE" sz="3400" dirty="0" smtClean="0">
                <a:solidFill>
                  <a:schemeClr val="tx1">
                    <a:lumMod val="65000"/>
                    <a:lumOff val="35000"/>
                  </a:schemeClr>
                </a:solidFill>
              </a:rPr>
              <a:t>10:</a:t>
            </a:r>
            <a:r>
              <a:rPr lang="de-DE" sz="3400" dirty="0">
                <a:solidFill>
                  <a:schemeClr val="tx1">
                    <a:lumMod val="65000"/>
                    <a:lumOff val="35000"/>
                  </a:schemeClr>
                </a:solidFill>
              </a:rPr>
              <a:t/>
            </a:r>
            <a:br>
              <a:rPr lang="de-DE" sz="3400" dirty="0">
                <a:solidFill>
                  <a:schemeClr val="tx1">
                    <a:lumMod val="65000"/>
                    <a:lumOff val="35000"/>
                  </a:schemeClr>
                </a:solidFill>
              </a:rPr>
            </a:br>
            <a:r>
              <a:rPr lang="de-DE" sz="3400" dirty="0">
                <a:solidFill>
                  <a:schemeClr val="tx1">
                    <a:lumMod val="65000"/>
                    <a:lumOff val="35000"/>
                  </a:schemeClr>
                </a:solidFill>
              </a:rPr>
              <a:t>	</a:t>
            </a:r>
            <a:r>
              <a:rPr lang="de-DE" sz="4500" dirty="0" err="1" smtClean="0"/>
              <a:t>JedAI</a:t>
            </a:r>
            <a:r>
              <a:rPr lang="de-DE" sz="4500" dirty="0" smtClean="0"/>
              <a:t> Toolkit</a:t>
            </a:r>
            <a:endParaRPr lang="de-DE" sz="4500" dirty="0"/>
          </a:p>
        </p:txBody>
      </p:sp>
      <p:sp>
        <p:nvSpPr>
          <p:cNvPr id="4" name="Slide Number Placeholder 3"/>
          <p:cNvSpPr>
            <a:spLocks noGrp="1"/>
          </p:cNvSpPr>
          <p:nvPr>
            <p:ph type="sldNum" sz="quarter" idx="12"/>
          </p:nvPr>
        </p:nvSpPr>
        <p:spPr/>
        <p:txBody>
          <a:bodyPr/>
          <a:lstStyle/>
          <a:p>
            <a:fld id="{7E46E34C-DF4F-43C8-9B01-5546C481D7C1}" type="slidenum">
              <a:rPr lang="el-GR" smtClean="0"/>
              <a:t>270</a:t>
            </a:fld>
            <a:endParaRPr lang="el-GR"/>
          </a:p>
        </p:txBody>
      </p:sp>
    </p:spTree>
    <p:extLst>
      <p:ext uri="{BB962C8B-B14F-4D97-AF65-F5344CB8AC3E}">
        <p14:creationId xmlns:p14="http://schemas.microsoft.com/office/powerpoint/2010/main" val="1308871276"/>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a:t>
            </a:r>
            <a:r>
              <a:rPr lang="en-US" dirty="0" err="1" smtClean="0"/>
              <a:t>JedAI</a:t>
            </a:r>
            <a:r>
              <a:rPr lang="en-US" dirty="0" smtClean="0"/>
              <a:t> Toolkit?</a:t>
            </a:r>
            <a:endParaRPr lang="en-US" dirty="0"/>
          </a:p>
        </p:txBody>
      </p:sp>
      <p:sp>
        <p:nvSpPr>
          <p:cNvPr id="3" name="Content Placeholder 2"/>
          <p:cNvSpPr>
            <a:spLocks noGrp="1"/>
          </p:cNvSpPr>
          <p:nvPr>
            <p:ph idx="1"/>
          </p:nvPr>
        </p:nvSpPr>
        <p:spPr/>
        <p:txBody>
          <a:bodyPr>
            <a:noAutofit/>
          </a:bodyPr>
          <a:lstStyle/>
          <a:p>
            <a:pPr marL="0" indent="0">
              <a:buNone/>
            </a:pPr>
            <a:r>
              <a:rPr lang="en-US" sz="2400" dirty="0" err="1" smtClean="0"/>
              <a:t>JedAI</a:t>
            </a:r>
            <a:r>
              <a:rPr lang="en-US" sz="2400" dirty="0" smtClean="0"/>
              <a:t> can be used in three ways:</a:t>
            </a:r>
          </a:p>
          <a:p>
            <a:pPr marL="514350" indent="-514350">
              <a:buFont typeface="+mj-lt"/>
              <a:buAutoNum type="arabicPeriod"/>
            </a:pPr>
            <a:endParaRPr lang="en-US" sz="2400" dirty="0" smtClean="0"/>
          </a:p>
          <a:p>
            <a:pPr marL="514350" indent="-514350">
              <a:buFont typeface="+mj-lt"/>
              <a:buAutoNum type="arabicPeriod"/>
            </a:pPr>
            <a:r>
              <a:rPr lang="en-US" sz="2400" dirty="0" smtClean="0"/>
              <a:t>As an </a:t>
            </a:r>
            <a:r>
              <a:rPr lang="en-US" sz="2400" dirty="0">
                <a:solidFill>
                  <a:srgbClr val="C00000"/>
                </a:solidFill>
              </a:rPr>
              <a:t>open source library </a:t>
            </a:r>
            <a:r>
              <a:rPr lang="en-US" sz="2400" dirty="0"/>
              <a:t>that implements numerous </a:t>
            </a:r>
            <a:r>
              <a:rPr lang="en-US" sz="2400" dirty="0" smtClean="0"/>
              <a:t>state-of-the-art </a:t>
            </a:r>
            <a:r>
              <a:rPr lang="en-US" sz="2400" dirty="0"/>
              <a:t>methods for all steps of </a:t>
            </a:r>
            <a:r>
              <a:rPr lang="en-US" sz="2400" dirty="0" smtClean="0"/>
              <a:t>an established </a:t>
            </a:r>
            <a:r>
              <a:rPr lang="en-US" sz="2400" dirty="0"/>
              <a:t>end-to-end ER </a:t>
            </a:r>
            <a:r>
              <a:rPr lang="en-US" sz="2400" dirty="0" smtClean="0"/>
              <a:t>workflow.</a:t>
            </a:r>
          </a:p>
          <a:p>
            <a:pPr marL="514350" indent="-514350">
              <a:buFont typeface="+mj-lt"/>
              <a:buAutoNum type="arabicPeriod"/>
            </a:pPr>
            <a:endParaRPr lang="en-US" sz="2400" dirty="0" smtClean="0"/>
          </a:p>
          <a:p>
            <a:pPr marL="514350" indent="-514350">
              <a:buFont typeface="+mj-lt"/>
              <a:buAutoNum type="arabicPeriod"/>
            </a:pPr>
            <a:r>
              <a:rPr lang="en-US" sz="2400" dirty="0" smtClean="0"/>
              <a:t>As a </a:t>
            </a:r>
            <a:r>
              <a:rPr lang="en-US" sz="2400" dirty="0" smtClean="0">
                <a:solidFill>
                  <a:srgbClr val="C00000"/>
                </a:solidFill>
              </a:rPr>
              <a:t>desktop </a:t>
            </a:r>
            <a:r>
              <a:rPr lang="en-US" sz="2400" dirty="0">
                <a:solidFill>
                  <a:srgbClr val="C00000"/>
                </a:solidFill>
              </a:rPr>
              <a:t>application </a:t>
            </a:r>
            <a:r>
              <a:rPr lang="en-US" sz="2400" dirty="0" smtClean="0"/>
              <a:t>for ER with </a:t>
            </a:r>
            <a:r>
              <a:rPr lang="en-US" sz="2400" dirty="0"/>
              <a:t>an intuitive Graphical </a:t>
            </a:r>
            <a:r>
              <a:rPr lang="en-US" sz="2400" dirty="0" smtClean="0"/>
              <a:t>User Interface </a:t>
            </a:r>
            <a:r>
              <a:rPr lang="en-US" sz="2400" dirty="0"/>
              <a:t>that </a:t>
            </a:r>
            <a:r>
              <a:rPr lang="en-US" sz="2400" dirty="0" smtClean="0"/>
              <a:t>is suitable for both expert and lay users.</a:t>
            </a:r>
          </a:p>
          <a:p>
            <a:pPr marL="514350" indent="-514350">
              <a:buFont typeface="+mj-lt"/>
              <a:buAutoNum type="arabicPeriod"/>
            </a:pPr>
            <a:endParaRPr lang="en-US" sz="2400" dirty="0" smtClean="0"/>
          </a:p>
          <a:p>
            <a:pPr marL="514350" indent="-514350">
              <a:buFont typeface="+mj-lt"/>
              <a:buAutoNum type="arabicPeriod"/>
            </a:pPr>
            <a:r>
              <a:rPr lang="en-US" sz="2400" dirty="0" smtClean="0"/>
              <a:t>As a </a:t>
            </a:r>
            <a:r>
              <a:rPr lang="en-US" sz="2400" dirty="0" smtClean="0">
                <a:solidFill>
                  <a:srgbClr val="C00000"/>
                </a:solidFill>
              </a:rPr>
              <a:t>workbench</a:t>
            </a:r>
            <a:r>
              <a:rPr lang="en-US" sz="2400" dirty="0" smtClean="0"/>
              <a:t> for comparing all performance aspects of various (configurations of) end-to-end ER workflows.</a:t>
            </a:r>
            <a:endParaRPr lang="en-US" sz="2400"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271</a:t>
            </a:fld>
            <a:endParaRPr lang="el-GR"/>
          </a:p>
        </p:txBody>
      </p:sp>
    </p:spTree>
    <p:extLst>
      <p:ext uri="{BB962C8B-B14F-4D97-AF65-F5344CB8AC3E}">
        <p14:creationId xmlns:p14="http://schemas.microsoft.com/office/powerpoint/2010/main" val="151232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2940"/>
            <a:ext cx="8856984" cy="885780"/>
          </a:xfrm>
        </p:spPr>
        <p:txBody>
          <a:bodyPr/>
          <a:lstStyle/>
          <a:p>
            <a:r>
              <a:rPr lang="en-US" dirty="0" err="1"/>
              <a:t>JedAI</a:t>
            </a:r>
            <a:r>
              <a:rPr lang="en-US" dirty="0"/>
              <a:t> vs </a:t>
            </a:r>
            <a:r>
              <a:rPr lang="en-US" dirty="0" smtClean="0"/>
              <a:t>other tools</a:t>
            </a:r>
            <a:endParaRPr lang="en-US" dirty="0"/>
          </a:p>
        </p:txBody>
      </p:sp>
      <p:sp>
        <p:nvSpPr>
          <p:cNvPr id="3" name="Text Placeholder 2"/>
          <p:cNvSpPr>
            <a:spLocks noGrp="1"/>
          </p:cNvSpPr>
          <p:nvPr>
            <p:ph type="body" idx="1"/>
          </p:nvPr>
        </p:nvSpPr>
        <p:spPr>
          <a:xfrm>
            <a:off x="179512" y="1093564"/>
            <a:ext cx="4040188" cy="639762"/>
          </a:xfrm>
        </p:spPr>
        <p:txBody>
          <a:bodyPr>
            <a:normAutofit/>
          </a:bodyPr>
          <a:lstStyle/>
          <a:p>
            <a:pPr algn="ctr"/>
            <a:r>
              <a:rPr lang="en-US" dirty="0" smtClean="0"/>
              <a:t>Magellan</a:t>
            </a:r>
            <a:endParaRPr lang="en-US" sz="1300" dirty="0"/>
          </a:p>
        </p:txBody>
      </p:sp>
      <p:sp>
        <p:nvSpPr>
          <p:cNvPr id="4" name="Content Placeholder 3"/>
          <p:cNvSpPr>
            <a:spLocks noGrp="1"/>
          </p:cNvSpPr>
          <p:nvPr>
            <p:ph sz="half" idx="2"/>
          </p:nvPr>
        </p:nvSpPr>
        <p:spPr>
          <a:xfrm>
            <a:off x="107504" y="2110632"/>
            <a:ext cx="4317876" cy="3951288"/>
          </a:xfrm>
        </p:spPr>
        <p:txBody>
          <a:bodyPr>
            <a:normAutofit/>
          </a:bodyPr>
          <a:lstStyle/>
          <a:p>
            <a:pPr>
              <a:buClr>
                <a:srgbClr val="C00000"/>
              </a:buClr>
              <a:buFont typeface="Calibri" panose="020F0502020204030204" pitchFamily="34" charset="0"/>
              <a:buChar char="×"/>
            </a:pPr>
            <a:r>
              <a:rPr lang="en-US" sz="2200" dirty="0">
                <a:solidFill>
                  <a:srgbClr val="C00000"/>
                </a:solidFill>
              </a:rPr>
              <a:t>limited variety </a:t>
            </a:r>
            <a:r>
              <a:rPr lang="en-US" sz="2200" dirty="0"/>
              <a:t>of (blocking) </a:t>
            </a:r>
            <a:r>
              <a:rPr lang="en-US" sz="2200" dirty="0" smtClean="0"/>
              <a:t>methods</a:t>
            </a:r>
            <a:endParaRPr lang="en-US" sz="2200" dirty="0"/>
          </a:p>
        </p:txBody>
      </p:sp>
      <p:sp>
        <p:nvSpPr>
          <p:cNvPr id="6" name="Content Placeholder 5"/>
          <p:cNvSpPr>
            <a:spLocks noGrp="1"/>
          </p:cNvSpPr>
          <p:nvPr>
            <p:ph sz="quarter" idx="4"/>
          </p:nvPr>
        </p:nvSpPr>
        <p:spPr>
          <a:xfrm>
            <a:off x="4499992" y="2110632"/>
            <a:ext cx="4644007" cy="4414712"/>
          </a:xfrm>
        </p:spPr>
        <p:txBody>
          <a:bodyPr>
            <a:noAutofit/>
          </a:bodyPr>
          <a:lstStyle/>
          <a:p>
            <a:pPr>
              <a:buClr>
                <a:srgbClr val="008A3E"/>
              </a:buClr>
              <a:buFont typeface="Wingdings" panose="05000000000000000000" pitchFamily="2" charset="2"/>
              <a:buChar char="ü"/>
            </a:pPr>
            <a:r>
              <a:rPr lang="en-US" sz="2200" dirty="0" smtClean="0">
                <a:solidFill>
                  <a:srgbClr val="008A3E"/>
                </a:solidFill>
              </a:rPr>
              <a:t>rich variety </a:t>
            </a:r>
            <a:r>
              <a:rPr lang="en-US" sz="2200" dirty="0" smtClean="0"/>
              <a:t>available methods for every step in the end-to-end workflow </a:t>
            </a:r>
          </a:p>
        </p:txBody>
      </p:sp>
      <p:sp>
        <p:nvSpPr>
          <p:cNvPr id="7" name="Footer Placeholder 6"/>
          <p:cNvSpPr>
            <a:spLocks noGrp="1"/>
          </p:cNvSpPr>
          <p:nvPr>
            <p:ph type="ftr" sz="quarter" idx="11"/>
          </p:nvPr>
        </p:nvSpPr>
        <p:spPr>
          <a:xfrm>
            <a:off x="3124200" y="6520259"/>
            <a:ext cx="3103984" cy="365125"/>
          </a:xfrm>
        </p:spPr>
        <p:txBody>
          <a:bodyPr/>
          <a:lstStyle/>
          <a:p>
            <a:r>
              <a:rPr lang="pt-BR" dirty="0" smtClean="0"/>
              <a:t>Papadakis &amp; Palpanas, WWW 2018, April 2018</a:t>
            </a:r>
            <a:endParaRPr lang="el-GR" dirty="0"/>
          </a:p>
        </p:txBody>
      </p:sp>
      <p:sp>
        <p:nvSpPr>
          <p:cNvPr id="8" name="Slide Number Placeholder 7"/>
          <p:cNvSpPr>
            <a:spLocks noGrp="1"/>
          </p:cNvSpPr>
          <p:nvPr>
            <p:ph type="sldNum" sz="quarter" idx="12"/>
          </p:nvPr>
        </p:nvSpPr>
        <p:spPr>
          <a:xfrm>
            <a:off x="6830888" y="6520259"/>
            <a:ext cx="2133600" cy="365125"/>
          </a:xfrm>
        </p:spPr>
        <p:txBody>
          <a:bodyPr/>
          <a:lstStyle/>
          <a:p>
            <a:fld id="{7E46E34C-DF4F-43C8-9B01-5546C481D7C1}" type="slidenum">
              <a:rPr lang="el-GR" smtClean="0"/>
              <a:t>272</a:t>
            </a:fld>
            <a:endParaRPr lang="el-GR" dirty="0"/>
          </a:p>
        </p:txBody>
      </p:sp>
      <p:pic>
        <p:nvPicPr>
          <p:cNvPr id="9"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006" y="980728"/>
            <a:ext cx="1008112" cy="89785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548680"/>
            <a:ext cx="1254530" cy="1481728"/>
          </a:xfrm>
          <a:prstGeom prst="rect">
            <a:avLst/>
          </a:prstGeom>
        </p:spPr>
      </p:pic>
      <p:sp>
        <p:nvSpPr>
          <p:cNvPr id="12" name="Text Placeholder 4"/>
          <p:cNvSpPr>
            <a:spLocks noGrp="1"/>
          </p:cNvSpPr>
          <p:nvPr>
            <p:ph type="body" sz="quarter" idx="3"/>
          </p:nvPr>
        </p:nvSpPr>
        <p:spPr>
          <a:xfrm>
            <a:off x="4777680" y="1133054"/>
            <a:ext cx="4041775" cy="639762"/>
          </a:xfrm>
        </p:spPr>
        <p:txBody>
          <a:bodyPr/>
          <a:lstStyle/>
          <a:p>
            <a:pPr algn="ctr"/>
            <a:r>
              <a:rPr lang="en-US" sz="2800" dirty="0" err="1" smtClean="0"/>
              <a:t>JedAI</a:t>
            </a:r>
            <a:endParaRPr lang="en-US" dirty="0"/>
          </a:p>
        </p:txBody>
      </p:sp>
    </p:spTree>
    <p:extLst>
      <p:ext uri="{BB962C8B-B14F-4D97-AF65-F5344CB8AC3E}">
        <p14:creationId xmlns:p14="http://schemas.microsoft.com/office/powerpoint/2010/main" val="2316771060"/>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2940"/>
            <a:ext cx="8856984" cy="885780"/>
          </a:xfrm>
        </p:spPr>
        <p:txBody>
          <a:bodyPr/>
          <a:lstStyle/>
          <a:p>
            <a:r>
              <a:rPr lang="en-US" dirty="0" err="1"/>
              <a:t>JedAI</a:t>
            </a:r>
            <a:r>
              <a:rPr lang="en-US" dirty="0"/>
              <a:t> vs </a:t>
            </a:r>
            <a:r>
              <a:rPr lang="en-US" dirty="0" smtClean="0"/>
              <a:t>other tools</a:t>
            </a:r>
            <a:endParaRPr lang="en-US" dirty="0"/>
          </a:p>
        </p:txBody>
      </p:sp>
      <p:sp>
        <p:nvSpPr>
          <p:cNvPr id="3" name="Text Placeholder 2"/>
          <p:cNvSpPr>
            <a:spLocks noGrp="1"/>
          </p:cNvSpPr>
          <p:nvPr>
            <p:ph type="body" idx="1"/>
          </p:nvPr>
        </p:nvSpPr>
        <p:spPr>
          <a:xfrm>
            <a:off x="179512" y="1093564"/>
            <a:ext cx="4040188" cy="639762"/>
          </a:xfrm>
        </p:spPr>
        <p:txBody>
          <a:bodyPr>
            <a:normAutofit/>
          </a:bodyPr>
          <a:lstStyle/>
          <a:p>
            <a:pPr algn="ctr"/>
            <a:r>
              <a:rPr lang="en-US" dirty="0" smtClean="0"/>
              <a:t>Magellan</a:t>
            </a:r>
            <a:endParaRPr lang="en-US" sz="1300" dirty="0"/>
          </a:p>
        </p:txBody>
      </p:sp>
      <p:sp>
        <p:nvSpPr>
          <p:cNvPr id="4" name="Content Placeholder 3"/>
          <p:cNvSpPr>
            <a:spLocks noGrp="1"/>
          </p:cNvSpPr>
          <p:nvPr>
            <p:ph sz="half" idx="2"/>
          </p:nvPr>
        </p:nvSpPr>
        <p:spPr>
          <a:xfrm>
            <a:off x="107504" y="2110632"/>
            <a:ext cx="4317876" cy="3951288"/>
          </a:xfrm>
        </p:spPr>
        <p:txBody>
          <a:bodyPr>
            <a:normAutofit/>
          </a:bodyPr>
          <a:lstStyle/>
          <a:p>
            <a:pPr>
              <a:buClr>
                <a:srgbClr val="C00000"/>
              </a:buClr>
              <a:buFont typeface="Calibri" panose="020F0502020204030204" pitchFamily="34" charset="0"/>
              <a:buChar char="×"/>
            </a:pPr>
            <a:r>
              <a:rPr lang="en-US" sz="2200" dirty="0">
                <a:solidFill>
                  <a:srgbClr val="C00000"/>
                </a:solidFill>
              </a:rPr>
              <a:t>limited variety </a:t>
            </a:r>
            <a:r>
              <a:rPr lang="en-US" sz="2200" dirty="0"/>
              <a:t>of (blocking) methods</a:t>
            </a:r>
          </a:p>
          <a:p>
            <a:pPr>
              <a:buClr>
                <a:srgbClr val="C00000"/>
              </a:buClr>
              <a:buFont typeface="Calibri" panose="020F0502020204030204" pitchFamily="34" charset="0"/>
              <a:buChar char="×"/>
            </a:pPr>
            <a:r>
              <a:rPr lang="en-US" sz="2200" dirty="0" smtClean="0"/>
              <a:t>restricted to </a:t>
            </a:r>
            <a:r>
              <a:rPr lang="en-US" sz="2200" dirty="0" smtClean="0">
                <a:solidFill>
                  <a:srgbClr val="C00000"/>
                </a:solidFill>
              </a:rPr>
              <a:t>relational data only</a:t>
            </a:r>
          </a:p>
        </p:txBody>
      </p:sp>
      <p:sp>
        <p:nvSpPr>
          <p:cNvPr id="6" name="Content Placeholder 5"/>
          <p:cNvSpPr>
            <a:spLocks noGrp="1"/>
          </p:cNvSpPr>
          <p:nvPr>
            <p:ph sz="quarter" idx="4"/>
          </p:nvPr>
        </p:nvSpPr>
        <p:spPr>
          <a:xfrm>
            <a:off x="4499992" y="2110632"/>
            <a:ext cx="4644007" cy="4414712"/>
          </a:xfrm>
        </p:spPr>
        <p:txBody>
          <a:bodyPr>
            <a:noAutofit/>
          </a:bodyPr>
          <a:lstStyle/>
          <a:p>
            <a:pPr>
              <a:buClr>
                <a:srgbClr val="008A3E"/>
              </a:buClr>
              <a:buFont typeface="Wingdings" panose="05000000000000000000" pitchFamily="2" charset="2"/>
              <a:buChar char="ü"/>
            </a:pPr>
            <a:r>
              <a:rPr lang="en-US" sz="2200" dirty="0" smtClean="0">
                <a:solidFill>
                  <a:srgbClr val="008A3E"/>
                </a:solidFill>
              </a:rPr>
              <a:t>rich variety </a:t>
            </a:r>
            <a:r>
              <a:rPr lang="en-US" sz="2200" dirty="0" smtClean="0"/>
              <a:t>available methods for every step in the end-to-end workflow </a:t>
            </a:r>
          </a:p>
          <a:p>
            <a:pPr>
              <a:buClr>
                <a:srgbClr val="008A3E"/>
              </a:buClr>
              <a:buFont typeface="Wingdings" panose="05000000000000000000" pitchFamily="2" charset="2"/>
              <a:buChar char="ü"/>
            </a:pPr>
            <a:r>
              <a:rPr lang="en-US" sz="2200" dirty="0" smtClean="0"/>
              <a:t>applies to both </a:t>
            </a:r>
            <a:r>
              <a:rPr lang="en-US" sz="2200" dirty="0" smtClean="0">
                <a:solidFill>
                  <a:srgbClr val="008A3E"/>
                </a:solidFill>
              </a:rPr>
              <a:t>structured </a:t>
            </a:r>
            <a:r>
              <a:rPr lang="en-US" sz="2200" dirty="0" smtClean="0"/>
              <a:t>and </a:t>
            </a:r>
            <a:r>
              <a:rPr lang="en-US" sz="2200" dirty="0" smtClean="0">
                <a:solidFill>
                  <a:srgbClr val="008A3E"/>
                </a:solidFill>
              </a:rPr>
              <a:t>non-structured</a:t>
            </a:r>
            <a:r>
              <a:rPr lang="en-US" sz="2200" dirty="0" smtClean="0"/>
              <a:t> data</a:t>
            </a:r>
          </a:p>
        </p:txBody>
      </p:sp>
      <p:sp>
        <p:nvSpPr>
          <p:cNvPr id="7" name="Footer Placeholder 6"/>
          <p:cNvSpPr>
            <a:spLocks noGrp="1"/>
          </p:cNvSpPr>
          <p:nvPr>
            <p:ph type="ftr" sz="quarter" idx="11"/>
          </p:nvPr>
        </p:nvSpPr>
        <p:spPr>
          <a:xfrm>
            <a:off x="3124200" y="6520259"/>
            <a:ext cx="3103984" cy="365125"/>
          </a:xfrm>
        </p:spPr>
        <p:txBody>
          <a:bodyPr/>
          <a:lstStyle/>
          <a:p>
            <a:r>
              <a:rPr lang="pt-BR" dirty="0" smtClean="0"/>
              <a:t>Papadakis &amp; Palpanas, WWW 2018, April 2018</a:t>
            </a:r>
            <a:endParaRPr lang="el-GR" dirty="0"/>
          </a:p>
        </p:txBody>
      </p:sp>
      <p:sp>
        <p:nvSpPr>
          <p:cNvPr id="8" name="Slide Number Placeholder 7"/>
          <p:cNvSpPr>
            <a:spLocks noGrp="1"/>
          </p:cNvSpPr>
          <p:nvPr>
            <p:ph type="sldNum" sz="quarter" idx="12"/>
          </p:nvPr>
        </p:nvSpPr>
        <p:spPr>
          <a:xfrm>
            <a:off x="6830888" y="6520259"/>
            <a:ext cx="2133600" cy="365125"/>
          </a:xfrm>
        </p:spPr>
        <p:txBody>
          <a:bodyPr/>
          <a:lstStyle/>
          <a:p>
            <a:fld id="{7E46E34C-DF4F-43C8-9B01-5546C481D7C1}" type="slidenum">
              <a:rPr lang="el-GR" smtClean="0"/>
              <a:t>273</a:t>
            </a:fld>
            <a:endParaRPr lang="el-GR" dirty="0"/>
          </a:p>
        </p:txBody>
      </p:sp>
      <p:pic>
        <p:nvPicPr>
          <p:cNvPr id="9"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006" y="980728"/>
            <a:ext cx="1008112" cy="89785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548680"/>
            <a:ext cx="1254530" cy="1481728"/>
          </a:xfrm>
          <a:prstGeom prst="rect">
            <a:avLst/>
          </a:prstGeom>
        </p:spPr>
      </p:pic>
      <p:sp>
        <p:nvSpPr>
          <p:cNvPr id="12" name="Text Placeholder 4"/>
          <p:cNvSpPr>
            <a:spLocks noGrp="1"/>
          </p:cNvSpPr>
          <p:nvPr>
            <p:ph type="body" sz="quarter" idx="3"/>
          </p:nvPr>
        </p:nvSpPr>
        <p:spPr>
          <a:xfrm>
            <a:off x="4777680" y="1133054"/>
            <a:ext cx="4041775" cy="639762"/>
          </a:xfrm>
        </p:spPr>
        <p:txBody>
          <a:bodyPr/>
          <a:lstStyle/>
          <a:p>
            <a:pPr algn="ctr"/>
            <a:r>
              <a:rPr lang="en-US" sz="2800" dirty="0" err="1" smtClean="0"/>
              <a:t>JedAI</a:t>
            </a:r>
            <a:endParaRPr lang="en-US" dirty="0"/>
          </a:p>
        </p:txBody>
      </p:sp>
    </p:spTree>
    <p:extLst>
      <p:ext uri="{BB962C8B-B14F-4D97-AF65-F5344CB8AC3E}">
        <p14:creationId xmlns:p14="http://schemas.microsoft.com/office/powerpoint/2010/main" val="3604982278"/>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2940"/>
            <a:ext cx="8856984" cy="885780"/>
          </a:xfrm>
        </p:spPr>
        <p:txBody>
          <a:bodyPr/>
          <a:lstStyle/>
          <a:p>
            <a:r>
              <a:rPr lang="en-US" dirty="0" err="1"/>
              <a:t>JedAI</a:t>
            </a:r>
            <a:r>
              <a:rPr lang="en-US" dirty="0"/>
              <a:t> vs </a:t>
            </a:r>
            <a:r>
              <a:rPr lang="en-US" dirty="0" smtClean="0"/>
              <a:t>other tools</a:t>
            </a:r>
            <a:endParaRPr lang="en-US" dirty="0"/>
          </a:p>
        </p:txBody>
      </p:sp>
      <p:sp>
        <p:nvSpPr>
          <p:cNvPr id="3" name="Text Placeholder 2"/>
          <p:cNvSpPr>
            <a:spLocks noGrp="1"/>
          </p:cNvSpPr>
          <p:nvPr>
            <p:ph type="body" idx="1"/>
          </p:nvPr>
        </p:nvSpPr>
        <p:spPr>
          <a:xfrm>
            <a:off x="179512" y="1093564"/>
            <a:ext cx="4040188" cy="639762"/>
          </a:xfrm>
        </p:spPr>
        <p:txBody>
          <a:bodyPr>
            <a:normAutofit/>
          </a:bodyPr>
          <a:lstStyle/>
          <a:p>
            <a:pPr algn="ctr"/>
            <a:r>
              <a:rPr lang="en-US" dirty="0" smtClean="0"/>
              <a:t>Magellan</a:t>
            </a:r>
            <a:endParaRPr lang="en-US" sz="1300" dirty="0"/>
          </a:p>
        </p:txBody>
      </p:sp>
      <p:sp>
        <p:nvSpPr>
          <p:cNvPr id="4" name="Content Placeholder 3"/>
          <p:cNvSpPr>
            <a:spLocks noGrp="1"/>
          </p:cNvSpPr>
          <p:nvPr>
            <p:ph sz="half" idx="2"/>
          </p:nvPr>
        </p:nvSpPr>
        <p:spPr>
          <a:xfrm>
            <a:off x="107504" y="2110632"/>
            <a:ext cx="4317876" cy="3951288"/>
          </a:xfrm>
        </p:spPr>
        <p:txBody>
          <a:bodyPr>
            <a:normAutofit/>
          </a:bodyPr>
          <a:lstStyle/>
          <a:p>
            <a:pPr>
              <a:buClr>
                <a:srgbClr val="C00000"/>
              </a:buClr>
              <a:buFont typeface="Calibri" panose="020F0502020204030204" pitchFamily="34" charset="0"/>
              <a:buChar char="×"/>
            </a:pPr>
            <a:r>
              <a:rPr lang="en-US" sz="2200" dirty="0">
                <a:solidFill>
                  <a:srgbClr val="C00000"/>
                </a:solidFill>
              </a:rPr>
              <a:t>limited variety </a:t>
            </a:r>
            <a:r>
              <a:rPr lang="en-US" sz="2200" dirty="0"/>
              <a:t>of (blocking) methods</a:t>
            </a:r>
          </a:p>
          <a:p>
            <a:pPr>
              <a:buClr>
                <a:srgbClr val="C00000"/>
              </a:buClr>
              <a:buFont typeface="Calibri" panose="020F0502020204030204" pitchFamily="34" charset="0"/>
              <a:buChar char="×"/>
            </a:pPr>
            <a:r>
              <a:rPr lang="en-US" sz="2200" dirty="0" smtClean="0"/>
              <a:t>restricted to </a:t>
            </a:r>
            <a:r>
              <a:rPr lang="en-US" sz="2200" dirty="0" smtClean="0">
                <a:solidFill>
                  <a:srgbClr val="C00000"/>
                </a:solidFill>
              </a:rPr>
              <a:t>relational data only</a:t>
            </a:r>
          </a:p>
          <a:p>
            <a:pPr>
              <a:buClr>
                <a:srgbClr val="C00000"/>
              </a:buClr>
              <a:buFont typeface="Calibri" panose="020F0502020204030204" pitchFamily="34" charset="0"/>
              <a:buChar char="×"/>
            </a:pPr>
            <a:r>
              <a:rPr lang="en-US" sz="2200" dirty="0" smtClean="0"/>
              <a:t>targeted to </a:t>
            </a:r>
            <a:r>
              <a:rPr lang="en-US" sz="2200" dirty="0" smtClean="0">
                <a:solidFill>
                  <a:srgbClr val="C00000"/>
                </a:solidFill>
              </a:rPr>
              <a:t>expert </a:t>
            </a:r>
            <a:r>
              <a:rPr lang="en-US" sz="2200" dirty="0">
                <a:solidFill>
                  <a:srgbClr val="C00000"/>
                </a:solidFill>
              </a:rPr>
              <a:t>users</a:t>
            </a:r>
            <a:r>
              <a:rPr lang="en-US" sz="2200" dirty="0"/>
              <a:t>, focusing on development of tailor-made </a:t>
            </a:r>
            <a:r>
              <a:rPr lang="en-US" sz="2200" dirty="0" smtClean="0"/>
              <a:t>methods</a:t>
            </a:r>
          </a:p>
        </p:txBody>
      </p:sp>
      <p:sp>
        <p:nvSpPr>
          <p:cNvPr id="6" name="Content Placeholder 5"/>
          <p:cNvSpPr>
            <a:spLocks noGrp="1"/>
          </p:cNvSpPr>
          <p:nvPr>
            <p:ph sz="quarter" idx="4"/>
          </p:nvPr>
        </p:nvSpPr>
        <p:spPr>
          <a:xfrm>
            <a:off x="4499992" y="2110632"/>
            <a:ext cx="4644007" cy="4414712"/>
          </a:xfrm>
        </p:spPr>
        <p:txBody>
          <a:bodyPr>
            <a:noAutofit/>
          </a:bodyPr>
          <a:lstStyle/>
          <a:p>
            <a:pPr>
              <a:buClr>
                <a:srgbClr val="008A3E"/>
              </a:buClr>
              <a:buFont typeface="Wingdings" panose="05000000000000000000" pitchFamily="2" charset="2"/>
              <a:buChar char="ü"/>
            </a:pPr>
            <a:r>
              <a:rPr lang="en-US" sz="2200" dirty="0" smtClean="0">
                <a:solidFill>
                  <a:srgbClr val="008A3E"/>
                </a:solidFill>
              </a:rPr>
              <a:t>rich variety </a:t>
            </a:r>
            <a:r>
              <a:rPr lang="en-US" sz="2200" dirty="0" smtClean="0"/>
              <a:t>available methods for every step in the end-to-end workflow </a:t>
            </a:r>
          </a:p>
          <a:p>
            <a:pPr>
              <a:buClr>
                <a:srgbClr val="008A3E"/>
              </a:buClr>
              <a:buFont typeface="Wingdings" panose="05000000000000000000" pitchFamily="2" charset="2"/>
              <a:buChar char="ü"/>
            </a:pPr>
            <a:r>
              <a:rPr lang="en-US" sz="2200" dirty="0" smtClean="0"/>
              <a:t>applies to both </a:t>
            </a:r>
            <a:r>
              <a:rPr lang="en-US" sz="2200" dirty="0" smtClean="0">
                <a:solidFill>
                  <a:srgbClr val="008A3E"/>
                </a:solidFill>
              </a:rPr>
              <a:t>structured </a:t>
            </a:r>
            <a:r>
              <a:rPr lang="en-US" sz="2200" dirty="0" smtClean="0"/>
              <a:t>and </a:t>
            </a:r>
            <a:r>
              <a:rPr lang="en-US" sz="2200" dirty="0" smtClean="0">
                <a:solidFill>
                  <a:srgbClr val="008A3E"/>
                </a:solidFill>
              </a:rPr>
              <a:t>non-structured</a:t>
            </a:r>
            <a:r>
              <a:rPr lang="en-US" sz="2200" dirty="0" smtClean="0"/>
              <a:t> data</a:t>
            </a:r>
          </a:p>
          <a:p>
            <a:pPr>
              <a:buClr>
                <a:srgbClr val="008A3E"/>
              </a:buClr>
              <a:buFont typeface="Wingdings" panose="05000000000000000000" pitchFamily="2" charset="2"/>
              <a:buChar char="ü"/>
            </a:pPr>
            <a:r>
              <a:rPr lang="en-US" sz="2200" dirty="0" smtClean="0">
                <a:solidFill>
                  <a:srgbClr val="008A3E"/>
                </a:solidFill>
              </a:rPr>
              <a:t>hands-off functionality </a:t>
            </a:r>
            <a:r>
              <a:rPr lang="en-US" sz="2200" dirty="0" smtClean="0"/>
              <a:t>through default configuration of every method, but also </a:t>
            </a:r>
            <a:r>
              <a:rPr lang="en-US" sz="2200" dirty="0" smtClean="0">
                <a:solidFill>
                  <a:srgbClr val="008A3E"/>
                </a:solidFill>
              </a:rPr>
              <a:t>extensible</a:t>
            </a:r>
          </a:p>
        </p:txBody>
      </p:sp>
      <p:sp>
        <p:nvSpPr>
          <p:cNvPr id="7" name="Footer Placeholder 6"/>
          <p:cNvSpPr>
            <a:spLocks noGrp="1"/>
          </p:cNvSpPr>
          <p:nvPr>
            <p:ph type="ftr" sz="quarter" idx="11"/>
          </p:nvPr>
        </p:nvSpPr>
        <p:spPr>
          <a:xfrm>
            <a:off x="3124200" y="6520259"/>
            <a:ext cx="3103984" cy="365125"/>
          </a:xfrm>
        </p:spPr>
        <p:txBody>
          <a:bodyPr/>
          <a:lstStyle/>
          <a:p>
            <a:r>
              <a:rPr lang="pt-BR" dirty="0" smtClean="0"/>
              <a:t>Papadakis &amp; Palpanas, WWW 2018, April 2018</a:t>
            </a:r>
            <a:endParaRPr lang="el-GR" dirty="0"/>
          </a:p>
        </p:txBody>
      </p:sp>
      <p:sp>
        <p:nvSpPr>
          <p:cNvPr id="8" name="Slide Number Placeholder 7"/>
          <p:cNvSpPr>
            <a:spLocks noGrp="1"/>
          </p:cNvSpPr>
          <p:nvPr>
            <p:ph type="sldNum" sz="quarter" idx="12"/>
          </p:nvPr>
        </p:nvSpPr>
        <p:spPr>
          <a:xfrm>
            <a:off x="6830888" y="6520259"/>
            <a:ext cx="2133600" cy="365125"/>
          </a:xfrm>
        </p:spPr>
        <p:txBody>
          <a:bodyPr/>
          <a:lstStyle/>
          <a:p>
            <a:fld id="{7E46E34C-DF4F-43C8-9B01-5546C481D7C1}" type="slidenum">
              <a:rPr lang="el-GR" smtClean="0"/>
              <a:t>274</a:t>
            </a:fld>
            <a:endParaRPr lang="el-GR" dirty="0"/>
          </a:p>
        </p:txBody>
      </p:sp>
      <p:pic>
        <p:nvPicPr>
          <p:cNvPr id="9"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006" y="980728"/>
            <a:ext cx="1008112" cy="89785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548680"/>
            <a:ext cx="1254530" cy="1481728"/>
          </a:xfrm>
          <a:prstGeom prst="rect">
            <a:avLst/>
          </a:prstGeom>
        </p:spPr>
      </p:pic>
      <p:sp>
        <p:nvSpPr>
          <p:cNvPr id="12" name="Text Placeholder 4"/>
          <p:cNvSpPr>
            <a:spLocks noGrp="1"/>
          </p:cNvSpPr>
          <p:nvPr>
            <p:ph type="body" sz="quarter" idx="3"/>
          </p:nvPr>
        </p:nvSpPr>
        <p:spPr>
          <a:xfrm>
            <a:off x="4777680" y="1133054"/>
            <a:ext cx="4041775" cy="639762"/>
          </a:xfrm>
        </p:spPr>
        <p:txBody>
          <a:bodyPr/>
          <a:lstStyle/>
          <a:p>
            <a:pPr algn="ctr"/>
            <a:r>
              <a:rPr lang="en-US" sz="2800" dirty="0" err="1" smtClean="0"/>
              <a:t>JedAI</a:t>
            </a:r>
            <a:endParaRPr lang="en-US" dirty="0"/>
          </a:p>
        </p:txBody>
      </p:sp>
    </p:spTree>
    <p:extLst>
      <p:ext uri="{BB962C8B-B14F-4D97-AF65-F5344CB8AC3E}">
        <p14:creationId xmlns:p14="http://schemas.microsoft.com/office/powerpoint/2010/main" val="162764504"/>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2940"/>
            <a:ext cx="8856984" cy="885780"/>
          </a:xfrm>
        </p:spPr>
        <p:txBody>
          <a:bodyPr/>
          <a:lstStyle/>
          <a:p>
            <a:r>
              <a:rPr lang="en-US" dirty="0" err="1"/>
              <a:t>JedAI</a:t>
            </a:r>
            <a:r>
              <a:rPr lang="en-US" dirty="0"/>
              <a:t> vs </a:t>
            </a:r>
            <a:r>
              <a:rPr lang="en-US" dirty="0" smtClean="0"/>
              <a:t>other tools</a:t>
            </a:r>
            <a:endParaRPr lang="en-US" dirty="0"/>
          </a:p>
        </p:txBody>
      </p:sp>
      <p:sp>
        <p:nvSpPr>
          <p:cNvPr id="3" name="Text Placeholder 2"/>
          <p:cNvSpPr>
            <a:spLocks noGrp="1"/>
          </p:cNvSpPr>
          <p:nvPr>
            <p:ph type="body" idx="1"/>
          </p:nvPr>
        </p:nvSpPr>
        <p:spPr>
          <a:xfrm>
            <a:off x="179512" y="1093564"/>
            <a:ext cx="4040188" cy="639762"/>
          </a:xfrm>
        </p:spPr>
        <p:txBody>
          <a:bodyPr>
            <a:normAutofit/>
          </a:bodyPr>
          <a:lstStyle/>
          <a:p>
            <a:pPr algn="ctr"/>
            <a:r>
              <a:rPr lang="en-US" dirty="0" smtClean="0"/>
              <a:t>Magellan</a:t>
            </a:r>
            <a:endParaRPr lang="en-US" sz="1300" dirty="0"/>
          </a:p>
        </p:txBody>
      </p:sp>
      <p:sp>
        <p:nvSpPr>
          <p:cNvPr id="4" name="Content Placeholder 3"/>
          <p:cNvSpPr>
            <a:spLocks noGrp="1"/>
          </p:cNvSpPr>
          <p:nvPr>
            <p:ph sz="half" idx="2"/>
          </p:nvPr>
        </p:nvSpPr>
        <p:spPr>
          <a:xfrm>
            <a:off x="107504" y="2110632"/>
            <a:ext cx="4317876" cy="3951288"/>
          </a:xfrm>
        </p:spPr>
        <p:txBody>
          <a:bodyPr>
            <a:normAutofit/>
          </a:bodyPr>
          <a:lstStyle/>
          <a:p>
            <a:pPr>
              <a:buClr>
                <a:srgbClr val="C00000"/>
              </a:buClr>
              <a:buFont typeface="Calibri" panose="020F0502020204030204" pitchFamily="34" charset="0"/>
              <a:buChar char="×"/>
            </a:pPr>
            <a:r>
              <a:rPr lang="en-US" sz="2200" dirty="0">
                <a:solidFill>
                  <a:srgbClr val="C00000"/>
                </a:solidFill>
              </a:rPr>
              <a:t>limited variety </a:t>
            </a:r>
            <a:r>
              <a:rPr lang="en-US" sz="2200" dirty="0"/>
              <a:t>of (blocking) methods</a:t>
            </a:r>
          </a:p>
          <a:p>
            <a:pPr>
              <a:buClr>
                <a:srgbClr val="C00000"/>
              </a:buClr>
              <a:buFont typeface="Calibri" panose="020F0502020204030204" pitchFamily="34" charset="0"/>
              <a:buChar char="×"/>
            </a:pPr>
            <a:r>
              <a:rPr lang="en-US" sz="2200" dirty="0" smtClean="0"/>
              <a:t>restricted to </a:t>
            </a:r>
            <a:r>
              <a:rPr lang="en-US" sz="2200" dirty="0" smtClean="0">
                <a:solidFill>
                  <a:srgbClr val="C00000"/>
                </a:solidFill>
              </a:rPr>
              <a:t>relational data only</a:t>
            </a:r>
          </a:p>
          <a:p>
            <a:pPr>
              <a:buClr>
                <a:srgbClr val="C00000"/>
              </a:buClr>
              <a:buFont typeface="Calibri" panose="020F0502020204030204" pitchFamily="34" charset="0"/>
              <a:buChar char="×"/>
            </a:pPr>
            <a:r>
              <a:rPr lang="en-US" sz="2200" dirty="0" smtClean="0"/>
              <a:t>targeted to </a:t>
            </a:r>
            <a:r>
              <a:rPr lang="en-US" sz="2200" dirty="0" smtClean="0">
                <a:solidFill>
                  <a:srgbClr val="C00000"/>
                </a:solidFill>
              </a:rPr>
              <a:t>expert </a:t>
            </a:r>
            <a:r>
              <a:rPr lang="en-US" sz="2200" dirty="0">
                <a:solidFill>
                  <a:srgbClr val="C00000"/>
                </a:solidFill>
              </a:rPr>
              <a:t>users</a:t>
            </a:r>
            <a:r>
              <a:rPr lang="en-US" sz="2200" dirty="0"/>
              <a:t>, focusing on development of tailor-made </a:t>
            </a:r>
            <a:r>
              <a:rPr lang="en-US" sz="2200" dirty="0" smtClean="0"/>
              <a:t>methods</a:t>
            </a:r>
          </a:p>
          <a:p>
            <a:pPr>
              <a:buClr>
                <a:srgbClr val="C00000"/>
              </a:buClr>
              <a:buFont typeface="Calibri" panose="020F0502020204030204" pitchFamily="34" charset="0"/>
              <a:buChar char="×"/>
            </a:pPr>
            <a:r>
              <a:rPr lang="en-US" sz="2200" dirty="0" smtClean="0"/>
              <a:t>offers command-line interface, </a:t>
            </a:r>
            <a:r>
              <a:rPr lang="en-US" sz="2200" dirty="0" smtClean="0">
                <a:solidFill>
                  <a:srgbClr val="C00000"/>
                </a:solidFill>
              </a:rPr>
              <a:t>no GUI</a:t>
            </a:r>
          </a:p>
        </p:txBody>
      </p:sp>
      <p:sp>
        <p:nvSpPr>
          <p:cNvPr id="6" name="Content Placeholder 5"/>
          <p:cNvSpPr>
            <a:spLocks noGrp="1"/>
          </p:cNvSpPr>
          <p:nvPr>
            <p:ph sz="quarter" idx="4"/>
          </p:nvPr>
        </p:nvSpPr>
        <p:spPr>
          <a:xfrm>
            <a:off x="4499992" y="2110632"/>
            <a:ext cx="4644007" cy="4414712"/>
          </a:xfrm>
        </p:spPr>
        <p:txBody>
          <a:bodyPr>
            <a:noAutofit/>
          </a:bodyPr>
          <a:lstStyle/>
          <a:p>
            <a:pPr>
              <a:buClr>
                <a:srgbClr val="008A3E"/>
              </a:buClr>
              <a:buFont typeface="Wingdings" panose="05000000000000000000" pitchFamily="2" charset="2"/>
              <a:buChar char="ü"/>
            </a:pPr>
            <a:r>
              <a:rPr lang="en-US" sz="2200" dirty="0" smtClean="0">
                <a:solidFill>
                  <a:srgbClr val="008A3E"/>
                </a:solidFill>
              </a:rPr>
              <a:t>rich variety </a:t>
            </a:r>
            <a:r>
              <a:rPr lang="en-US" sz="2200" dirty="0" smtClean="0"/>
              <a:t>available methods for every step in the end-to-end workflow </a:t>
            </a:r>
          </a:p>
          <a:p>
            <a:pPr>
              <a:buClr>
                <a:srgbClr val="008A3E"/>
              </a:buClr>
              <a:buFont typeface="Wingdings" panose="05000000000000000000" pitchFamily="2" charset="2"/>
              <a:buChar char="ü"/>
            </a:pPr>
            <a:r>
              <a:rPr lang="en-US" sz="2200" dirty="0" smtClean="0"/>
              <a:t>applies to both </a:t>
            </a:r>
            <a:r>
              <a:rPr lang="en-US" sz="2200" dirty="0" smtClean="0">
                <a:solidFill>
                  <a:srgbClr val="008A3E"/>
                </a:solidFill>
              </a:rPr>
              <a:t>structured </a:t>
            </a:r>
            <a:r>
              <a:rPr lang="en-US" sz="2200" dirty="0" smtClean="0"/>
              <a:t>and </a:t>
            </a:r>
            <a:r>
              <a:rPr lang="en-US" sz="2200" dirty="0" smtClean="0">
                <a:solidFill>
                  <a:srgbClr val="008A3E"/>
                </a:solidFill>
              </a:rPr>
              <a:t>non-structured</a:t>
            </a:r>
            <a:r>
              <a:rPr lang="en-US" sz="2200" dirty="0" smtClean="0"/>
              <a:t> data</a:t>
            </a:r>
          </a:p>
          <a:p>
            <a:pPr>
              <a:buClr>
                <a:srgbClr val="008A3E"/>
              </a:buClr>
              <a:buFont typeface="Wingdings" panose="05000000000000000000" pitchFamily="2" charset="2"/>
              <a:buChar char="ü"/>
            </a:pPr>
            <a:r>
              <a:rPr lang="en-US" sz="2200" dirty="0" smtClean="0">
                <a:solidFill>
                  <a:srgbClr val="008A3E"/>
                </a:solidFill>
              </a:rPr>
              <a:t>hands-off functionality </a:t>
            </a:r>
            <a:r>
              <a:rPr lang="en-US" sz="2200" dirty="0" smtClean="0"/>
              <a:t>through default configuration of every method, </a:t>
            </a:r>
            <a:r>
              <a:rPr lang="en-US" sz="2200" dirty="0"/>
              <a:t>but also </a:t>
            </a:r>
            <a:r>
              <a:rPr lang="en-US" sz="2200" dirty="0">
                <a:solidFill>
                  <a:srgbClr val="008A3E"/>
                </a:solidFill>
              </a:rPr>
              <a:t>extensible</a:t>
            </a:r>
            <a:endParaRPr lang="en-US" sz="2200" dirty="0" smtClean="0"/>
          </a:p>
          <a:p>
            <a:pPr>
              <a:buClr>
                <a:srgbClr val="008A3E"/>
              </a:buClr>
              <a:buFont typeface="Wingdings" panose="05000000000000000000" pitchFamily="2" charset="2"/>
              <a:buChar char="ü"/>
            </a:pPr>
            <a:r>
              <a:rPr lang="en-US" sz="2200" dirty="0" smtClean="0"/>
              <a:t>intuitive </a:t>
            </a:r>
            <a:r>
              <a:rPr lang="en-US" sz="2200" dirty="0">
                <a:solidFill>
                  <a:srgbClr val="008A3E"/>
                </a:solidFill>
              </a:rPr>
              <a:t>GUI</a:t>
            </a:r>
            <a:r>
              <a:rPr lang="en-US" sz="2200" dirty="0">
                <a:solidFill>
                  <a:srgbClr val="00B050"/>
                </a:solidFill>
              </a:rPr>
              <a:t> </a:t>
            </a:r>
            <a:r>
              <a:rPr lang="en-US" sz="2200" dirty="0"/>
              <a:t>with guidelines even for </a:t>
            </a:r>
            <a:r>
              <a:rPr lang="en-US" sz="2200" dirty="0" smtClean="0"/>
              <a:t>novice users</a:t>
            </a:r>
          </a:p>
        </p:txBody>
      </p:sp>
      <p:sp>
        <p:nvSpPr>
          <p:cNvPr id="7" name="Footer Placeholder 6"/>
          <p:cNvSpPr>
            <a:spLocks noGrp="1"/>
          </p:cNvSpPr>
          <p:nvPr>
            <p:ph type="ftr" sz="quarter" idx="11"/>
          </p:nvPr>
        </p:nvSpPr>
        <p:spPr>
          <a:xfrm>
            <a:off x="3124200" y="6520259"/>
            <a:ext cx="3103984" cy="365125"/>
          </a:xfrm>
        </p:spPr>
        <p:txBody>
          <a:bodyPr/>
          <a:lstStyle/>
          <a:p>
            <a:r>
              <a:rPr lang="pt-BR" dirty="0" smtClean="0"/>
              <a:t>Papadakis &amp; Palpanas, WWW 2018, April 2018</a:t>
            </a:r>
            <a:endParaRPr lang="el-GR" dirty="0"/>
          </a:p>
        </p:txBody>
      </p:sp>
      <p:sp>
        <p:nvSpPr>
          <p:cNvPr id="8" name="Slide Number Placeholder 7"/>
          <p:cNvSpPr>
            <a:spLocks noGrp="1"/>
          </p:cNvSpPr>
          <p:nvPr>
            <p:ph type="sldNum" sz="quarter" idx="12"/>
          </p:nvPr>
        </p:nvSpPr>
        <p:spPr>
          <a:xfrm>
            <a:off x="6830888" y="6520259"/>
            <a:ext cx="2133600" cy="365125"/>
          </a:xfrm>
        </p:spPr>
        <p:txBody>
          <a:bodyPr/>
          <a:lstStyle/>
          <a:p>
            <a:fld id="{7E46E34C-DF4F-43C8-9B01-5546C481D7C1}" type="slidenum">
              <a:rPr lang="el-GR" smtClean="0"/>
              <a:t>275</a:t>
            </a:fld>
            <a:endParaRPr lang="el-GR" dirty="0"/>
          </a:p>
        </p:txBody>
      </p:sp>
      <p:pic>
        <p:nvPicPr>
          <p:cNvPr id="9"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006" y="980728"/>
            <a:ext cx="1008112" cy="89785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548680"/>
            <a:ext cx="1254530" cy="1481728"/>
          </a:xfrm>
          <a:prstGeom prst="rect">
            <a:avLst/>
          </a:prstGeom>
        </p:spPr>
      </p:pic>
      <p:sp>
        <p:nvSpPr>
          <p:cNvPr id="12" name="Text Placeholder 4"/>
          <p:cNvSpPr txBox="1">
            <a:spLocks/>
          </p:cNvSpPr>
          <p:nvPr/>
        </p:nvSpPr>
        <p:spPr>
          <a:xfrm>
            <a:off x="4777680" y="1133054"/>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2800" smtClean="0"/>
              <a:t>JedAI</a:t>
            </a:r>
            <a:endParaRPr lang="en-US" dirty="0"/>
          </a:p>
        </p:txBody>
      </p:sp>
    </p:spTree>
    <p:extLst>
      <p:ext uri="{BB962C8B-B14F-4D97-AF65-F5344CB8AC3E}">
        <p14:creationId xmlns:p14="http://schemas.microsoft.com/office/powerpoint/2010/main" val="3824113660"/>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2940"/>
            <a:ext cx="8856984" cy="885780"/>
          </a:xfrm>
        </p:spPr>
        <p:txBody>
          <a:bodyPr/>
          <a:lstStyle/>
          <a:p>
            <a:r>
              <a:rPr lang="en-US" dirty="0" err="1"/>
              <a:t>JedAI</a:t>
            </a:r>
            <a:r>
              <a:rPr lang="en-US" dirty="0"/>
              <a:t> vs </a:t>
            </a:r>
            <a:r>
              <a:rPr lang="en-US" dirty="0" smtClean="0"/>
              <a:t>other tools</a:t>
            </a:r>
            <a:endParaRPr lang="en-US" dirty="0"/>
          </a:p>
        </p:txBody>
      </p:sp>
      <p:sp>
        <p:nvSpPr>
          <p:cNvPr id="3" name="Text Placeholder 2"/>
          <p:cNvSpPr>
            <a:spLocks noGrp="1"/>
          </p:cNvSpPr>
          <p:nvPr>
            <p:ph type="body" idx="1"/>
          </p:nvPr>
        </p:nvSpPr>
        <p:spPr>
          <a:xfrm>
            <a:off x="179512" y="1093564"/>
            <a:ext cx="4040188" cy="639762"/>
          </a:xfrm>
        </p:spPr>
        <p:txBody>
          <a:bodyPr>
            <a:normAutofit/>
          </a:bodyPr>
          <a:lstStyle/>
          <a:p>
            <a:pPr algn="ctr"/>
            <a:r>
              <a:rPr lang="en-US" dirty="0" smtClean="0"/>
              <a:t>Magellan</a:t>
            </a:r>
            <a:endParaRPr lang="en-US" sz="1300" dirty="0"/>
          </a:p>
        </p:txBody>
      </p:sp>
      <p:sp>
        <p:nvSpPr>
          <p:cNvPr id="4" name="Content Placeholder 3"/>
          <p:cNvSpPr>
            <a:spLocks noGrp="1"/>
          </p:cNvSpPr>
          <p:nvPr>
            <p:ph sz="half" idx="2"/>
          </p:nvPr>
        </p:nvSpPr>
        <p:spPr>
          <a:xfrm>
            <a:off x="107504" y="2110632"/>
            <a:ext cx="4317876" cy="3951288"/>
          </a:xfrm>
        </p:spPr>
        <p:txBody>
          <a:bodyPr>
            <a:normAutofit/>
          </a:bodyPr>
          <a:lstStyle/>
          <a:p>
            <a:pPr>
              <a:buClr>
                <a:srgbClr val="C00000"/>
              </a:buClr>
              <a:buFont typeface="Calibri" panose="020F0502020204030204" pitchFamily="34" charset="0"/>
              <a:buChar char="×"/>
            </a:pPr>
            <a:r>
              <a:rPr lang="en-US" sz="2200" dirty="0">
                <a:solidFill>
                  <a:srgbClr val="C00000"/>
                </a:solidFill>
              </a:rPr>
              <a:t>limited variety </a:t>
            </a:r>
            <a:r>
              <a:rPr lang="en-US" sz="2200" dirty="0"/>
              <a:t>of (blocking) methods</a:t>
            </a:r>
          </a:p>
          <a:p>
            <a:pPr>
              <a:buClr>
                <a:srgbClr val="C00000"/>
              </a:buClr>
              <a:buFont typeface="Calibri" panose="020F0502020204030204" pitchFamily="34" charset="0"/>
              <a:buChar char="×"/>
            </a:pPr>
            <a:r>
              <a:rPr lang="en-US" sz="2200" dirty="0" smtClean="0"/>
              <a:t>restricted to </a:t>
            </a:r>
            <a:r>
              <a:rPr lang="en-US" sz="2200" dirty="0" smtClean="0">
                <a:solidFill>
                  <a:srgbClr val="C00000"/>
                </a:solidFill>
              </a:rPr>
              <a:t>relational data only</a:t>
            </a:r>
          </a:p>
          <a:p>
            <a:pPr>
              <a:buClr>
                <a:srgbClr val="C00000"/>
              </a:buClr>
              <a:buFont typeface="Calibri" panose="020F0502020204030204" pitchFamily="34" charset="0"/>
              <a:buChar char="×"/>
            </a:pPr>
            <a:r>
              <a:rPr lang="en-US" sz="2200" dirty="0" smtClean="0"/>
              <a:t>targeted to </a:t>
            </a:r>
            <a:r>
              <a:rPr lang="en-US" sz="2200" dirty="0" smtClean="0">
                <a:solidFill>
                  <a:srgbClr val="C00000"/>
                </a:solidFill>
              </a:rPr>
              <a:t>expert </a:t>
            </a:r>
            <a:r>
              <a:rPr lang="en-US" sz="2200" dirty="0">
                <a:solidFill>
                  <a:srgbClr val="C00000"/>
                </a:solidFill>
              </a:rPr>
              <a:t>users</a:t>
            </a:r>
            <a:r>
              <a:rPr lang="en-US" sz="2200" dirty="0"/>
              <a:t>, focusing on development of tailor-made </a:t>
            </a:r>
            <a:r>
              <a:rPr lang="en-US" sz="2200" dirty="0" smtClean="0"/>
              <a:t>methods</a:t>
            </a:r>
          </a:p>
          <a:p>
            <a:pPr>
              <a:buClr>
                <a:srgbClr val="C00000"/>
              </a:buClr>
              <a:buFont typeface="Calibri" panose="020F0502020204030204" pitchFamily="34" charset="0"/>
              <a:buChar char="×"/>
            </a:pPr>
            <a:r>
              <a:rPr lang="en-US" sz="2200" dirty="0" smtClean="0"/>
              <a:t>offers command-line interface, </a:t>
            </a:r>
            <a:r>
              <a:rPr lang="en-US" sz="2200" dirty="0" smtClean="0">
                <a:solidFill>
                  <a:srgbClr val="C00000"/>
                </a:solidFill>
              </a:rPr>
              <a:t>no GUI</a:t>
            </a:r>
          </a:p>
        </p:txBody>
      </p:sp>
      <p:sp>
        <p:nvSpPr>
          <p:cNvPr id="5" name="Text Placeholder 4"/>
          <p:cNvSpPr>
            <a:spLocks noGrp="1"/>
          </p:cNvSpPr>
          <p:nvPr>
            <p:ph type="body" sz="quarter" idx="3"/>
          </p:nvPr>
        </p:nvSpPr>
        <p:spPr>
          <a:xfrm>
            <a:off x="4777680" y="1133054"/>
            <a:ext cx="4041775" cy="639762"/>
          </a:xfrm>
        </p:spPr>
        <p:txBody>
          <a:bodyPr/>
          <a:lstStyle/>
          <a:p>
            <a:pPr algn="ctr"/>
            <a:r>
              <a:rPr lang="en-US" sz="2800" dirty="0" err="1" smtClean="0"/>
              <a:t>JedAI</a:t>
            </a:r>
            <a:endParaRPr lang="en-US" dirty="0"/>
          </a:p>
        </p:txBody>
      </p:sp>
      <p:sp>
        <p:nvSpPr>
          <p:cNvPr id="6" name="Content Placeholder 5"/>
          <p:cNvSpPr>
            <a:spLocks noGrp="1"/>
          </p:cNvSpPr>
          <p:nvPr>
            <p:ph sz="quarter" idx="4"/>
          </p:nvPr>
        </p:nvSpPr>
        <p:spPr>
          <a:xfrm>
            <a:off x="4499992" y="2110632"/>
            <a:ext cx="4644007" cy="4414712"/>
          </a:xfrm>
        </p:spPr>
        <p:txBody>
          <a:bodyPr>
            <a:noAutofit/>
          </a:bodyPr>
          <a:lstStyle/>
          <a:p>
            <a:pPr>
              <a:buClr>
                <a:srgbClr val="008A3E"/>
              </a:buClr>
              <a:buFont typeface="Wingdings" panose="05000000000000000000" pitchFamily="2" charset="2"/>
              <a:buChar char="ü"/>
            </a:pPr>
            <a:r>
              <a:rPr lang="en-US" sz="2200" dirty="0" smtClean="0">
                <a:solidFill>
                  <a:srgbClr val="008A3E"/>
                </a:solidFill>
              </a:rPr>
              <a:t>rich variety </a:t>
            </a:r>
            <a:r>
              <a:rPr lang="en-US" sz="2200" dirty="0" smtClean="0"/>
              <a:t>available methods for every step in the end-to-end workflow </a:t>
            </a:r>
          </a:p>
          <a:p>
            <a:pPr>
              <a:buClr>
                <a:srgbClr val="008A3E"/>
              </a:buClr>
              <a:buFont typeface="Wingdings" panose="05000000000000000000" pitchFamily="2" charset="2"/>
              <a:buChar char="ü"/>
            </a:pPr>
            <a:r>
              <a:rPr lang="en-US" sz="2200" dirty="0" smtClean="0"/>
              <a:t>applies to both </a:t>
            </a:r>
            <a:r>
              <a:rPr lang="en-US" sz="2200" dirty="0" smtClean="0">
                <a:solidFill>
                  <a:srgbClr val="008A3E"/>
                </a:solidFill>
              </a:rPr>
              <a:t>structured </a:t>
            </a:r>
            <a:r>
              <a:rPr lang="en-US" sz="2200" dirty="0" smtClean="0"/>
              <a:t>and </a:t>
            </a:r>
            <a:r>
              <a:rPr lang="en-US" sz="2200" dirty="0" smtClean="0">
                <a:solidFill>
                  <a:srgbClr val="008A3E"/>
                </a:solidFill>
              </a:rPr>
              <a:t>non-structured</a:t>
            </a:r>
            <a:r>
              <a:rPr lang="en-US" sz="2200" dirty="0" smtClean="0"/>
              <a:t> data</a:t>
            </a:r>
          </a:p>
          <a:p>
            <a:pPr>
              <a:buClr>
                <a:srgbClr val="008A3E"/>
              </a:buClr>
              <a:buFont typeface="Wingdings" panose="05000000000000000000" pitchFamily="2" charset="2"/>
              <a:buChar char="ü"/>
            </a:pPr>
            <a:r>
              <a:rPr lang="en-US" sz="2200" dirty="0" smtClean="0">
                <a:solidFill>
                  <a:srgbClr val="008A3E"/>
                </a:solidFill>
              </a:rPr>
              <a:t>hands-off functionality </a:t>
            </a:r>
            <a:r>
              <a:rPr lang="en-US" sz="2200" dirty="0" smtClean="0"/>
              <a:t>through default configuration of every method, </a:t>
            </a:r>
            <a:r>
              <a:rPr lang="en-US" sz="2200" dirty="0"/>
              <a:t>but also </a:t>
            </a:r>
            <a:r>
              <a:rPr lang="en-US" sz="2200" dirty="0">
                <a:solidFill>
                  <a:srgbClr val="008A3E"/>
                </a:solidFill>
              </a:rPr>
              <a:t>extensible</a:t>
            </a:r>
            <a:endParaRPr lang="en-US" sz="2200" dirty="0" smtClean="0"/>
          </a:p>
          <a:p>
            <a:pPr>
              <a:buClr>
                <a:srgbClr val="008A3E"/>
              </a:buClr>
              <a:buFont typeface="Wingdings" panose="05000000000000000000" pitchFamily="2" charset="2"/>
              <a:buChar char="ü"/>
            </a:pPr>
            <a:r>
              <a:rPr lang="en-US" sz="2200" dirty="0" smtClean="0"/>
              <a:t>intuitive </a:t>
            </a:r>
            <a:r>
              <a:rPr lang="en-US" sz="2200" dirty="0">
                <a:solidFill>
                  <a:srgbClr val="008A3E"/>
                </a:solidFill>
              </a:rPr>
              <a:t>GUI</a:t>
            </a:r>
            <a:r>
              <a:rPr lang="en-US" sz="2200" dirty="0">
                <a:solidFill>
                  <a:srgbClr val="00B050"/>
                </a:solidFill>
              </a:rPr>
              <a:t> </a:t>
            </a:r>
            <a:r>
              <a:rPr lang="en-US" sz="2200" dirty="0"/>
              <a:t>with guidelines even for </a:t>
            </a:r>
            <a:r>
              <a:rPr lang="en-US" sz="2200" dirty="0" smtClean="0"/>
              <a:t>novice users</a:t>
            </a:r>
          </a:p>
          <a:p>
            <a:pPr>
              <a:buClr>
                <a:srgbClr val="008A3E"/>
              </a:buClr>
              <a:buFont typeface="Wingdings" panose="05000000000000000000" pitchFamily="2" charset="2"/>
              <a:buChar char="ü"/>
            </a:pPr>
            <a:r>
              <a:rPr lang="en-US" sz="2200" dirty="0" smtClean="0">
                <a:solidFill>
                  <a:srgbClr val="008A3E"/>
                </a:solidFill>
              </a:rPr>
              <a:t>multi-core execution </a:t>
            </a:r>
            <a:r>
              <a:rPr lang="en-US" sz="2200" dirty="0" smtClean="0"/>
              <a:t>(coming soon)</a:t>
            </a:r>
            <a:endParaRPr lang="en-US" sz="2200" dirty="0"/>
          </a:p>
        </p:txBody>
      </p:sp>
      <p:sp>
        <p:nvSpPr>
          <p:cNvPr id="7" name="Footer Placeholder 6"/>
          <p:cNvSpPr>
            <a:spLocks noGrp="1"/>
          </p:cNvSpPr>
          <p:nvPr>
            <p:ph type="ftr" sz="quarter" idx="11"/>
          </p:nvPr>
        </p:nvSpPr>
        <p:spPr>
          <a:xfrm>
            <a:off x="3124200" y="6520259"/>
            <a:ext cx="3103984" cy="365125"/>
          </a:xfrm>
        </p:spPr>
        <p:txBody>
          <a:bodyPr/>
          <a:lstStyle/>
          <a:p>
            <a:r>
              <a:rPr lang="pt-BR" dirty="0" smtClean="0"/>
              <a:t>Papadakis &amp; Palpanas, WWW 2018, April 2018</a:t>
            </a:r>
            <a:endParaRPr lang="el-GR" dirty="0"/>
          </a:p>
        </p:txBody>
      </p:sp>
      <p:sp>
        <p:nvSpPr>
          <p:cNvPr id="8" name="Slide Number Placeholder 7"/>
          <p:cNvSpPr>
            <a:spLocks noGrp="1"/>
          </p:cNvSpPr>
          <p:nvPr>
            <p:ph type="sldNum" sz="quarter" idx="12"/>
          </p:nvPr>
        </p:nvSpPr>
        <p:spPr>
          <a:xfrm>
            <a:off x="6830888" y="6520259"/>
            <a:ext cx="2133600" cy="365125"/>
          </a:xfrm>
        </p:spPr>
        <p:txBody>
          <a:bodyPr/>
          <a:lstStyle/>
          <a:p>
            <a:fld id="{7E46E34C-DF4F-43C8-9B01-5546C481D7C1}" type="slidenum">
              <a:rPr lang="el-GR" smtClean="0"/>
              <a:t>276</a:t>
            </a:fld>
            <a:endParaRPr lang="el-GR" dirty="0"/>
          </a:p>
        </p:txBody>
      </p:sp>
      <p:pic>
        <p:nvPicPr>
          <p:cNvPr id="9"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006" y="980728"/>
            <a:ext cx="1008112" cy="89785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548680"/>
            <a:ext cx="1254530" cy="1481728"/>
          </a:xfrm>
          <a:prstGeom prst="rect">
            <a:avLst/>
          </a:prstGeom>
        </p:spPr>
      </p:pic>
    </p:spTree>
    <p:extLst>
      <p:ext uri="{BB962C8B-B14F-4D97-AF65-F5344CB8AC3E}">
        <p14:creationId xmlns:p14="http://schemas.microsoft.com/office/powerpoint/2010/main" val="2153890623"/>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t>
            </a:r>
            <a:r>
              <a:rPr lang="en-US" dirty="0" smtClean="0"/>
              <a:t>the </a:t>
            </a:r>
            <a:r>
              <a:rPr lang="en-US" dirty="0" err="1" smtClean="0"/>
              <a:t>JedAI</a:t>
            </a:r>
            <a:r>
              <a:rPr lang="en-US" dirty="0" smtClean="0"/>
              <a:t> </a:t>
            </a:r>
            <a:r>
              <a:rPr lang="en-US" dirty="0"/>
              <a:t>Toolkit work?</a:t>
            </a:r>
          </a:p>
        </p:txBody>
      </p:sp>
      <p:sp>
        <p:nvSpPr>
          <p:cNvPr id="3" name="Content Placeholder 2"/>
          <p:cNvSpPr>
            <a:spLocks noGrp="1"/>
          </p:cNvSpPr>
          <p:nvPr>
            <p:ph idx="1"/>
          </p:nvPr>
        </p:nvSpPr>
        <p:spPr/>
        <p:txBody>
          <a:bodyPr>
            <a:normAutofit/>
          </a:bodyPr>
          <a:lstStyle/>
          <a:p>
            <a:pPr marL="0" indent="0">
              <a:buNone/>
            </a:pPr>
            <a:r>
              <a:rPr lang="en-US" sz="2400" dirty="0" err="1" smtClean="0"/>
              <a:t>JedAI</a:t>
            </a:r>
            <a:r>
              <a:rPr lang="en-US" sz="2400" dirty="0" smtClean="0"/>
              <a:t> implements the following </a:t>
            </a:r>
            <a:r>
              <a:rPr lang="en-US" sz="2400" dirty="0" smtClean="0">
                <a:solidFill>
                  <a:srgbClr val="C00000"/>
                </a:solidFill>
              </a:rPr>
              <a:t>schema-agnostic, end-to-end workflow </a:t>
            </a:r>
            <a:r>
              <a:rPr lang="en-US" sz="2400" dirty="0" smtClean="0"/>
              <a:t>for both Clean-Clean and Dirty ER:</a:t>
            </a:r>
            <a:endParaRPr lang="en-US" sz="2400" dirty="0"/>
          </a:p>
        </p:txBody>
      </p:sp>
      <p:sp>
        <p:nvSpPr>
          <p:cNvPr id="4" name="TextBox 3"/>
          <p:cNvSpPr txBox="1"/>
          <p:nvPr/>
        </p:nvSpPr>
        <p:spPr>
          <a:xfrm>
            <a:off x="76200" y="3231572"/>
            <a:ext cx="883296" cy="584775"/>
          </a:xfrm>
          <a:prstGeom prst="rect">
            <a:avLst/>
          </a:prstGeom>
          <a:noFill/>
          <a:ln w="28575">
            <a:solidFill>
              <a:schemeClr val="tx1"/>
            </a:solidFill>
          </a:ln>
        </p:spPr>
        <p:txBody>
          <a:bodyPr wrap="square" rtlCol="0">
            <a:spAutoFit/>
          </a:bodyPr>
          <a:lstStyle/>
          <a:p>
            <a:pPr algn="ctr"/>
            <a:r>
              <a:rPr lang="en-US" sz="1600" b="1" dirty="0" smtClean="0"/>
              <a:t>Data Reading</a:t>
            </a:r>
            <a:endParaRPr lang="en-US" sz="1600" b="1" dirty="0"/>
          </a:p>
        </p:txBody>
      </p:sp>
      <p:cxnSp>
        <p:nvCxnSpPr>
          <p:cNvPr id="5" name="Straight Arrow Connector 4"/>
          <p:cNvCxnSpPr/>
          <p:nvPr/>
        </p:nvCxnSpPr>
        <p:spPr>
          <a:xfrm>
            <a:off x="966492" y="3523958"/>
            <a:ext cx="3048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71292" y="3231574"/>
            <a:ext cx="891646" cy="584775"/>
          </a:xfrm>
          <a:prstGeom prst="rect">
            <a:avLst/>
          </a:prstGeom>
          <a:noFill/>
          <a:ln w="28575">
            <a:solidFill>
              <a:schemeClr val="tx1"/>
            </a:solidFill>
          </a:ln>
        </p:spPr>
        <p:txBody>
          <a:bodyPr wrap="square" rtlCol="0">
            <a:spAutoFit/>
          </a:bodyPr>
          <a:lstStyle/>
          <a:p>
            <a:pPr algn="ctr"/>
            <a:r>
              <a:rPr lang="en-US" sz="1600" b="1" dirty="0" smtClean="0"/>
              <a:t>Block</a:t>
            </a:r>
          </a:p>
          <a:p>
            <a:pPr algn="ctr"/>
            <a:r>
              <a:rPr lang="en-US" sz="1600" b="1" dirty="0" smtClean="0"/>
              <a:t>Building</a:t>
            </a:r>
            <a:endParaRPr lang="en-US" sz="1600" b="1" dirty="0"/>
          </a:p>
        </p:txBody>
      </p:sp>
      <p:sp>
        <p:nvSpPr>
          <p:cNvPr id="7" name="TextBox 6"/>
          <p:cNvSpPr txBox="1"/>
          <p:nvPr/>
        </p:nvSpPr>
        <p:spPr>
          <a:xfrm>
            <a:off x="2475358" y="3231573"/>
            <a:ext cx="914400" cy="584775"/>
          </a:xfrm>
          <a:prstGeom prst="rect">
            <a:avLst/>
          </a:prstGeom>
          <a:noFill/>
          <a:ln w="28575">
            <a:solidFill>
              <a:schemeClr val="tx1"/>
            </a:solidFill>
          </a:ln>
        </p:spPr>
        <p:txBody>
          <a:bodyPr wrap="square" rtlCol="0">
            <a:spAutoFit/>
          </a:bodyPr>
          <a:lstStyle/>
          <a:p>
            <a:pPr algn="ctr"/>
            <a:r>
              <a:rPr lang="en-US" sz="1600" b="1" dirty="0" smtClean="0"/>
              <a:t>Block</a:t>
            </a:r>
          </a:p>
          <a:p>
            <a:pPr algn="ctr"/>
            <a:r>
              <a:rPr lang="en-US" sz="1600" b="1" dirty="0" smtClean="0"/>
              <a:t>Cleaning</a:t>
            </a:r>
            <a:endParaRPr lang="en-US" sz="1600" b="1" dirty="0"/>
          </a:p>
        </p:txBody>
      </p:sp>
      <p:sp>
        <p:nvSpPr>
          <p:cNvPr id="8" name="TextBox 7"/>
          <p:cNvSpPr txBox="1"/>
          <p:nvPr/>
        </p:nvSpPr>
        <p:spPr>
          <a:xfrm>
            <a:off x="3694558" y="3227070"/>
            <a:ext cx="1234856" cy="584775"/>
          </a:xfrm>
          <a:prstGeom prst="rect">
            <a:avLst/>
          </a:prstGeom>
          <a:noFill/>
          <a:ln w="28575">
            <a:solidFill>
              <a:schemeClr val="tx1"/>
            </a:solidFill>
          </a:ln>
        </p:spPr>
        <p:txBody>
          <a:bodyPr wrap="square" rtlCol="0">
            <a:spAutoFit/>
          </a:bodyPr>
          <a:lstStyle/>
          <a:p>
            <a:pPr algn="ctr"/>
            <a:r>
              <a:rPr lang="en-US" sz="1600" b="1" dirty="0" smtClean="0"/>
              <a:t>Comparison</a:t>
            </a:r>
          </a:p>
          <a:p>
            <a:pPr algn="ctr"/>
            <a:r>
              <a:rPr lang="en-US" sz="1600" b="1" dirty="0" smtClean="0"/>
              <a:t>Cleaning</a:t>
            </a:r>
            <a:endParaRPr lang="en-US" sz="1600" b="1" dirty="0"/>
          </a:p>
        </p:txBody>
      </p:sp>
      <p:sp>
        <p:nvSpPr>
          <p:cNvPr id="9" name="TextBox 8"/>
          <p:cNvSpPr txBox="1"/>
          <p:nvPr/>
        </p:nvSpPr>
        <p:spPr>
          <a:xfrm>
            <a:off x="5234214" y="3231672"/>
            <a:ext cx="998950" cy="584775"/>
          </a:xfrm>
          <a:prstGeom prst="rect">
            <a:avLst/>
          </a:prstGeom>
          <a:noFill/>
          <a:ln w="28575">
            <a:solidFill>
              <a:schemeClr val="tx1"/>
            </a:solidFill>
          </a:ln>
        </p:spPr>
        <p:txBody>
          <a:bodyPr wrap="square" rtlCol="0">
            <a:spAutoFit/>
          </a:bodyPr>
          <a:lstStyle/>
          <a:p>
            <a:pPr algn="ctr"/>
            <a:r>
              <a:rPr lang="en-US" sz="1600" b="1" dirty="0" smtClean="0"/>
              <a:t>Entity</a:t>
            </a:r>
          </a:p>
          <a:p>
            <a:pPr algn="ctr"/>
            <a:r>
              <a:rPr lang="en-US" sz="1600" b="1" dirty="0" smtClean="0"/>
              <a:t>Matching</a:t>
            </a:r>
            <a:endParaRPr lang="en-US" sz="1600" b="1" dirty="0"/>
          </a:p>
        </p:txBody>
      </p:sp>
      <p:sp>
        <p:nvSpPr>
          <p:cNvPr id="10" name="TextBox 9"/>
          <p:cNvSpPr txBox="1"/>
          <p:nvPr/>
        </p:nvSpPr>
        <p:spPr>
          <a:xfrm>
            <a:off x="6537964" y="3231575"/>
            <a:ext cx="1066800" cy="584775"/>
          </a:xfrm>
          <a:prstGeom prst="rect">
            <a:avLst/>
          </a:prstGeom>
          <a:noFill/>
          <a:ln w="28575">
            <a:solidFill>
              <a:schemeClr val="tx1"/>
            </a:solidFill>
          </a:ln>
        </p:spPr>
        <p:txBody>
          <a:bodyPr wrap="square" rtlCol="0">
            <a:spAutoFit/>
          </a:bodyPr>
          <a:lstStyle/>
          <a:p>
            <a:pPr algn="ctr"/>
            <a:r>
              <a:rPr lang="en-US" sz="1600" b="1" dirty="0" smtClean="0"/>
              <a:t>Entity</a:t>
            </a:r>
          </a:p>
          <a:p>
            <a:pPr algn="ctr"/>
            <a:r>
              <a:rPr lang="en-US" sz="1600" b="1" dirty="0" smtClean="0"/>
              <a:t>Clustering</a:t>
            </a:r>
            <a:endParaRPr lang="en-US" sz="1600" b="1" dirty="0"/>
          </a:p>
        </p:txBody>
      </p:sp>
      <p:sp>
        <p:nvSpPr>
          <p:cNvPr id="11" name="TextBox 10"/>
          <p:cNvSpPr txBox="1"/>
          <p:nvPr/>
        </p:nvSpPr>
        <p:spPr>
          <a:xfrm>
            <a:off x="7909564" y="3237092"/>
            <a:ext cx="1066800" cy="584775"/>
          </a:xfrm>
          <a:prstGeom prst="rect">
            <a:avLst/>
          </a:prstGeom>
          <a:noFill/>
          <a:ln w="28575">
            <a:solidFill>
              <a:schemeClr val="tx1"/>
            </a:solidFill>
          </a:ln>
        </p:spPr>
        <p:txBody>
          <a:bodyPr wrap="square" rtlCol="0">
            <a:spAutoFit/>
          </a:bodyPr>
          <a:lstStyle/>
          <a:p>
            <a:pPr algn="ctr"/>
            <a:r>
              <a:rPr lang="en-US" sz="1600" b="1" dirty="0" smtClean="0"/>
              <a:t>Evaluation &amp; Storing</a:t>
            </a:r>
            <a:endParaRPr lang="en-US" sz="1600" b="1" dirty="0"/>
          </a:p>
        </p:txBody>
      </p:sp>
      <p:cxnSp>
        <p:nvCxnSpPr>
          <p:cNvPr id="12" name="Straight Arrow Connector 11"/>
          <p:cNvCxnSpPr/>
          <p:nvPr/>
        </p:nvCxnSpPr>
        <p:spPr>
          <a:xfrm>
            <a:off x="2170558" y="3519458"/>
            <a:ext cx="3048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389758" y="3524059"/>
            <a:ext cx="3048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929414" y="3519456"/>
            <a:ext cx="3048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233164" y="3524060"/>
            <a:ext cx="3048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604764" y="3519455"/>
            <a:ext cx="3048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232966" y="2932599"/>
            <a:ext cx="1000198" cy="338554"/>
          </a:xfrm>
          <a:prstGeom prst="rect">
            <a:avLst/>
          </a:prstGeom>
          <a:noFill/>
        </p:spPr>
        <p:txBody>
          <a:bodyPr wrap="square" rtlCol="0">
            <a:spAutoFit/>
          </a:bodyPr>
          <a:lstStyle/>
          <a:p>
            <a:pPr algn="ctr"/>
            <a:r>
              <a:rPr lang="en-US" sz="1600" dirty="0" smtClean="0"/>
              <a:t>Step 5</a:t>
            </a:r>
            <a:endParaRPr lang="en-US" sz="1600" dirty="0"/>
          </a:p>
        </p:txBody>
      </p:sp>
      <p:sp>
        <p:nvSpPr>
          <p:cNvPr id="18" name="TextBox 17"/>
          <p:cNvSpPr txBox="1"/>
          <p:nvPr/>
        </p:nvSpPr>
        <p:spPr>
          <a:xfrm>
            <a:off x="1271292" y="2921398"/>
            <a:ext cx="890292" cy="338554"/>
          </a:xfrm>
          <a:prstGeom prst="rect">
            <a:avLst/>
          </a:prstGeom>
          <a:noFill/>
        </p:spPr>
        <p:txBody>
          <a:bodyPr wrap="square" rtlCol="0">
            <a:spAutoFit/>
          </a:bodyPr>
          <a:lstStyle/>
          <a:p>
            <a:pPr algn="ctr"/>
            <a:r>
              <a:rPr lang="en-US" sz="1600" dirty="0" smtClean="0"/>
              <a:t>Step 2</a:t>
            </a:r>
            <a:endParaRPr lang="en-US" sz="1600" dirty="0"/>
          </a:p>
        </p:txBody>
      </p:sp>
      <p:sp>
        <p:nvSpPr>
          <p:cNvPr id="19" name="TextBox 18"/>
          <p:cNvSpPr txBox="1"/>
          <p:nvPr/>
        </p:nvSpPr>
        <p:spPr>
          <a:xfrm>
            <a:off x="2475358" y="2932599"/>
            <a:ext cx="914400" cy="338554"/>
          </a:xfrm>
          <a:prstGeom prst="rect">
            <a:avLst/>
          </a:prstGeom>
          <a:noFill/>
        </p:spPr>
        <p:txBody>
          <a:bodyPr wrap="square" rtlCol="0">
            <a:spAutoFit/>
          </a:bodyPr>
          <a:lstStyle/>
          <a:p>
            <a:pPr algn="ctr"/>
            <a:r>
              <a:rPr lang="en-US" sz="1600" dirty="0" smtClean="0"/>
              <a:t>Step 3</a:t>
            </a:r>
            <a:endParaRPr lang="en-US" sz="1600" dirty="0"/>
          </a:p>
        </p:txBody>
      </p:sp>
      <p:sp>
        <p:nvSpPr>
          <p:cNvPr id="20" name="TextBox 19"/>
          <p:cNvSpPr txBox="1"/>
          <p:nvPr/>
        </p:nvSpPr>
        <p:spPr>
          <a:xfrm>
            <a:off x="3693934" y="2921239"/>
            <a:ext cx="1235480" cy="338554"/>
          </a:xfrm>
          <a:prstGeom prst="rect">
            <a:avLst/>
          </a:prstGeom>
          <a:noFill/>
        </p:spPr>
        <p:txBody>
          <a:bodyPr wrap="square" rtlCol="0">
            <a:spAutoFit/>
          </a:bodyPr>
          <a:lstStyle/>
          <a:p>
            <a:pPr algn="ctr"/>
            <a:r>
              <a:rPr lang="en-US" sz="1600" dirty="0" smtClean="0"/>
              <a:t>Step 4</a:t>
            </a:r>
            <a:endParaRPr lang="en-US" sz="1600" dirty="0"/>
          </a:p>
        </p:txBody>
      </p:sp>
      <p:sp>
        <p:nvSpPr>
          <p:cNvPr id="21" name="TextBox 20"/>
          <p:cNvSpPr txBox="1"/>
          <p:nvPr/>
        </p:nvSpPr>
        <p:spPr>
          <a:xfrm>
            <a:off x="6537964" y="2932599"/>
            <a:ext cx="1066800" cy="338554"/>
          </a:xfrm>
          <a:prstGeom prst="rect">
            <a:avLst/>
          </a:prstGeom>
          <a:noFill/>
        </p:spPr>
        <p:txBody>
          <a:bodyPr wrap="square" rtlCol="0">
            <a:spAutoFit/>
          </a:bodyPr>
          <a:lstStyle/>
          <a:p>
            <a:pPr algn="ctr"/>
            <a:r>
              <a:rPr lang="en-US" sz="1600" dirty="0" smtClean="0"/>
              <a:t>Step 6</a:t>
            </a:r>
            <a:endParaRPr lang="en-US" sz="1600" dirty="0"/>
          </a:p>
        </p:txBody>
      </p:sp>
      <p:sp>
        <p:nvSpPr>
          <p:cNvPr id="22" name="TextBox 21"/>
          <p:cNvSpPr txBox="1"/>
          <p:nvPr/>
        </p:nvSpPr>
        <p:spPr>
          <a:xfrm>
            <a:off x="76200" y="2926775"/>
            <a:ext cx="890292" cy="338554"/>
          </a:xfrm>
          <a:prstGeom prst="rect">
            <a:avLst/>
          </a:prstGeom>
          <a:noFill/>
        </p:spPr>
        <p:txBody>
          <a:bodyPr wrap="square" rtlCol="0">
            <a:spAutoFit/>
          </a:bodyPr>
          <a:lstStyle/>
          <a:p>
            <a:pPr algn="ctr"/>
            <a:r>
              <a:rPr lang="en-US" sz="1600" dirty="0" smtClean="0"/>
              <a:t>Step 1</a:t>
            </a:r>
            <a:endParaRPr lang="en-US" sz="1600" dirty="0"/>
          </a:p>
        </p:txBody>
      </p:sp>
      <p:sp>
        <p:nvSpPr>
          <p:cNvPr id="23" name="TextBox 22"/>
          <p:cNvSpPr txBox="1"/>
          <p:nvPr/>
        </p:nvSpPr>
        <p:spPr>
          <a:xfrm>
            <a:off x="7909564" y="2932599"/>
            <a:ext cx="1066800" cy="338554"/>
          </a:xfrm>
          <a:prstGeom prst="rect">
            <a:avLst/>
          </a:prstGeom>
          <a:noFill/>
        </p:spPr>
        <p:txBody>
          <a:bodyPr wrap="square" rtlCol="0">
            <a:spAutoFit/>
          </a:bodyPr>
          <a:lstStyle/>
          <a:p>
            <a:pPr algn="ctr"/>
            <a:r>
              <a:rPr lang="en-US" sz="1600" dirty="0" smtClean="0"/>
              <a:t>Step 7</a:t>
            </a:r>
            <a:endParaRPr lang="en-US" sz="1600" dirty="0"/>
          </a:p>
        </p:txBody>
      </p:sp>
      <p:sp>
        <p:nvSpPr>
          <p:cNvPr id="25" name="TextBox 24"/>
          <p:cNvSpPr txBox="1"/>
          <p:nvPr/>
        </p:nvSpPr>
        <p:spPr>
          <a:xfrm>
            <a:off x="-89952" y="3917374"/>
            <a:ext cx="1361244" cy="1569660"/>
          </a:xfrm>
          <a:prstGeom prst="rect">
            <a:avLst/>
          </a:prstGeom>
          <a:noFill/>
        </p:spPr>
        <p:txBody>
          <a:bodyPr wrap="square" rtlCol="0">
            <a:spAutoFit/>
          </a:bodyPr>
          <a:lstStyle/>
          <a:p>
            <a:pPr algn="ctr"/>
            <a:r>
              <a:rPr lang="en-US" sz="1600" dirty="0" smtClean="0"/>
              <a:t>Reads files containing the entity profiles and the golden standard.</a:t>
            </a:r>
            <a:endParaRPr lang="en-US" sz="1600" b="1" dirty="0" smtClean="0">
              <a:solidFill>
                <a:srgbClr val="C00000"/>
              </a:solidFill>
            </a:endParaRPr>
          </a:p>
        </p:txBody>
      </p:sp>
      <p:sp>
        <p:nvSpPr>
          <p:cNvPr id="27" name="TextBox 26"/>
          <p:cNvSpPr txBox="1"/>
          <p:nvPr/>
        </p:nvSpPr>
        <p:spPr>
          <a:xfrm>
            <a:off x="1118892" y="3920163"/>
            <a:ext cx="1204066" cy="830997"/>
          </a:xfrm>
          <a:prstGeom prst="rect">
            <a:avLst/>
          </a:prstGeom>
          <a:noFill/>
        </p:spPr>
        <p:txBody>
          <a:bodyPr wrap="square" rtlCol="0">
            <a:spAutoFit/>
          </a:bodyPr>
          <a:lstStyle/>
          <a:p>
            <a:pPr algn="ctr"/>
            <a:r>
              <a:rPr lang="en-US" sz="1600" dirty="0" smtClean="0"/>
              <a:t>Creates </a:t>
            </a:r>
          </a:p>
          <a:p>
            <a:pPr algn="ctr"/>
            <a:r>
              <a:rPr lang="en-US" sz="1600" dirty="0">
                <a:solidFill>
                  <a:srgbClr val="C00000"/>
                </a:solidFill>
              </a:rPr>
              <a:t>overlapping</a:t>
            </a:r>
            <a:r>
              <a:rPr lang="en-US" sz="1600" dirty="0"/>
              <a:t> </a:t>
            </a:r>
            <a:r>
              <a:rPr lang="en-US" sz="1600" dirty="0" smtClean="0"/>
              <a:t>blocks.</a:t>
            </a:r>
            <a:endParaRPr lang="en-US" sz="1600" dirty="0"/>
          </a:p>
        </p:txBody>
      </p:sp>
      <p:sp>
        <p:nvSpPr>
          <p:cNvPr id="28" name="TextBox 27"/>
          <p:cNvSpPr txBox="1"/>
          <p:nvPr/>
        </p:nvSpPr>
        <p:spPr>
          <a:xfrm>
            <a:off x="2170558" y="3917374"/>
            <a:ext cx="1563242" cy="1815882"/>
          </a:xfrm>
          <a:prstGeom prst="rect">
            <a:avLst/>
          </a:prstGeom>
          <a:noFill/>
        </p:spPr>
        <p:txBody>
          <a:bodyPr wrap="square" rtlCol="0">
            <a:spAutoFit/>
          </a:bodyPr>
          <a:lstStyle/>
          <a:p>
            <a:pPr algn="ctr"/>
            <a:r>
              <a:rPr lang="en-US" sz="1600" dirty="0" smtClean="0">
                <a:solidFill>
                  <a:srgbClr val="C00000"/>
                </a:solidFill>
              </a:rPr>
              <a:t>Optional</a:t>
            </a:r>
            <a:r>
              <a:rPr lang="en-US" sz="1600" dirty="0" smtClean="0"/>
              <a:t> step that cleans blocks from useless comparisons (</a:t>
            </a:r>
            <a:r>
              <a:rPr lang="en-US" sz="1600" dirty="0" smtClean="0">
                <a:solidFill>
                  <a:srgbClr val="C00000"/>
                </a:solidFill>
              </a:rPr>
              <a:t>repeated</a:t>
            </a:r>
            <a:r>
              <a:rPr lang="en-US" sz="1600" dirty="0" smtClean="0"/>
              <a:t>, </a:t>
            </a:r>
            <a:r>
              <a:rPr lang="en-US" sz="1600" dirty="0" smtClean="0">
                <a:solidFill>
                  <a:srgbClr val="C00000"/>
                </a:solidFill>
              </a:rPr>
              <a:t>superfluous</a:t>
            </a:r>
            <a:r>
              <a:rPr lang="en-US" sz="1600" dirty="0" smtClean="0"/>
              <a:t>).</a:t>
            </a:r>
            <a:endParaRPr lang="en-US" sz="1600" dirty="0"/>
          </a:p>
        </p:txBody>
      </p:sp>
      <p:sp>
        <p:nvSpPr>
          <p:cNvPr id="29" name="TextBox 28"/>
          <p:cNvSpPr txBox="1"/>
          <p:nvPr/>
        </p:nvSpPr>
        <p:spPr>
          <a:xfrm>
            <a:off x="3555475" y="3917373"/>
            <a:ext cx="1563242" cy="1815882"/>
          </a:xfrm>
          <a:prstGeom prst="rect">
            <a:avLst/>
          </a:prstGeom>
          <a:noFill/>
        </p:spPr>
        <p:txBody>
          <a:bodyPr wrap="square" rtlCol="0">
            <a:spAutoFit/>
          </a:bodyPr>
          <a:lstStyle/>
          <a:p>
            <a:pPr algn="ctr"/>
            <a:r>
              <a:rPr lang="en-US" sz="1600" dirty="0" smtClean="0">
                <a:solidFill>
                  <a:srgbClr val="C00000"/>
                </a:solidFill>
              </a:rPr>
              <a:t>Optional</a:t>
            </a:r>
            <a:r>
              <a:rPr lang="en-US" sz="1600" dirty="0" smtClean="0"/>
              <a:t> step that operates on the level of individual comparisons to remove the useless ones.</a:t>
            </a:r>
            <a:endParaRPr lang="en-US" sz="1600" dirty="0"/>
          </a:p>
        </p:txBody>
      </p:sp>
      <p:sp>
        <p:nvSpPr>
          <p:cNvPr id="30" name="TextBox 29"/>
          <p:cNvSpPr txBox="1"/>
          <p:nvPr/>
        </p:nvSpPr>
        <p:spPr>
          <a:xfrm>
            <a:off x="5017719" y="3917373"/>
            <a:ext cx="1459281" cy="830997"/>
          </a:xfrm>
          <a:prstGeom prst="rect">
            <a:avLst/>
          </a:prstGeom>
          <a:noFill/>
        </p:spPr>
        <p:txBody>
          <a:bodyPr wrap="square" rtlCol="0">
            <a:spAutoFit/>
          </a:bodyPr>
          <a:lstStyle/>
          <a:p>
            <a:pPr algn="ctr"/>
            <a:r>
              <a:rPr lang="en-US" sz="1600" dirty="0" smtClean="0"/>
              <a:t>Executes all retained comparisons.</a:t>
            </a:r>
            <a:endParaRPr lang="en-US" sz="1600" dirty="0"/>
          </a:p>
        </p:txBody>
      </p:sp>
      <p:sp>
        <p:nvSpPr>
          <p:cNvPr id="31" name="TextBox 30"/>
          <p:cNvSpPr txBox="1"/>
          <p:nvPr/>
        </p:nvSpPr>
        <p:spPr>
          <a:xfrm>
            <a:off x="6377394" y="3913674"/>
            <a:ext cx="1563242" cy="1077218"/>
          </a:xfrm>
          <a:prstGeom prst="rect">
            <a:avLst/>
          </a:prstGeom>
          <a:noFill/>
        </p:spPr>
        <p:txBody>
          <a:bodyPr wrap="square" rtlCol="0">
            <a:spAutoFit/>
          </a:bodyPr>
          <a:lstStyle/>
          <a:p>
            <a:pPr algn="ctr"/>
            <a:r>
              <a:rPr lang="en-US" sz="1600" dirty="0" smtClean="0"/>
              <a:t>Partitions the similarity graph into equivalence clusters.</a:t>
            </a:r>
            <a:endParaRPr lang="en-US" sz="1600" dirty="0"/>
          </a:p>
        </p:txBody>
      </p:sp>
      <p:sp>
        <p:nvSpPr>
          <p:cNvPr id="32" name="TextBox 31"/>
          <p:cNvSpPr txBox="1"/>
          <p:nvPr/>
        </p:nvSpPr>
        <p:spPr>
          <a:xfrm>
            <a:off x="7848600" y="3912763"/>
            <a:ext cx="1386836" cy="1815882"/>
          </a:xfrm>
          <a:prstGeom prst="rect">
            <a:avLst/>
          </a:prstGeom>
          <a:noFill/>
        </p:spPr>
        <p:txBody>
          <a:bodyPr wrap="square" rtlCol="0">
            <a:spAutoFit/>
          </a:bodyPr>
          <a:lstStyle/>
          <a:p>
            <a:pPr algn="ctr"/>
            <a:r>
              <a:rPr lang="en-US" sz="1600" dirty="0" smtClean="0"/>
              <a:t>Stores and presents performance results</a:t>
            </a:r>
            <a:br>
              <a:rPr lang="en-US" sz="1600" dirty="0" smtClean="0"/>
            </a:br>
            <a:r>
              <a:rPr lang="en-US" sz="1600" dirty="0" smtClean="0"/>
              <a:t>w.r.t. numerous measures.</a:t>
            </a:r>
            <a:endParaRPr lang="en-US" sz="1600" dirty="0"/>
          </a:p>
        </p:txBody>
      </p:sp>
      <p:sp>
        <p:nvSpPr>
          <p:cNvPr id="24" name="Θέση υποσέλιδου 23"/>
          <p:cNvSpPr>
            <a:spLocks noGrp="1"/>
          </p:cNvSpPr>
          <p:nvPr>
            <p:ph type="ftr" sz="quarter" idx="11"/>
          </p:nvPr>
        </p:nvSpPr>
        <p:spPr/>
        <p:txBody>
          <a:bodyPr/>
          <a:lstStyle/>
          <a:p>
            <a:r>
              <a:rPr lang="pt-BR" smtClean="0"/>
              <a:t>Papadakis &amp; Palpanas, WWW 2018, April 2018</a:t>
            </a:r>
            <a:endParaRPr lang="el-GR" dirty="0"/>
          </a:p>
        </p:txBody>
      </p:sp>
      <p:sp>
        <p:nvSpPr>
          <p:cNvPr id="26" name="Slide Number Placeholder 25"/>
          <p:cNvSpPr>
            <a:spLocks noGrp="1"/>
          </p:cNvSpPr>
          <p:nvPr>
            <p:ph type="sldNum" sz="quarter" idx="12"/>
          </p:nvPr>
        </p:nvSpPr>
        <p:spPr/>
        <p:txBody>
          <a:bodyPr/>
          <a:lstStyle/>
          <a:p>
            <a:fld id="{7E46E34C-DF4F-43C8-9B01-5546C481D7C1}" type="slidenum">
              <a:rPr lang="el-GR" smtClean="0"/>
              <a:t>277</a:t>
            </a:fld>
            <a:endParaRPr lang="el-GR"/>
          </a:p>
        </p:txBody>
      </p:sp>
    </p:spTree>
    <p:extLst>
      <p:ext uri="{BB962C8B-B14F-4D97-AF65-F5344CB8AC3E}">
        <p14:creationId xmlns:p14="http://schemas.microsoft.com/office/powerpoint/2010/main" val="401606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7" grpId="0"/>
      <p:bldP spid="18" grpId="0"/>
      <p:bldP spid="19" grpId="0"/>
      <p:bldP spid="20" grpId="0"/>
      <p:bldP spid="21" grpId="0"/>
      <p:bldP spid="22" grpId="0"/>
      <p:bldP spid="23" grpId="0"/>
      <p:bldP spid="25" grpId="0"/>
      <p:bldP spid="27" grpId="0"/>
      <p:bldP spid="28" grpId="0"/>
      <p:bldP spid="29" grpId="0"/>
      <p:bldP spid="30" grpId="0"/>
      <p:bldP spid="31" grpId="0"/>
      <p:bldP spid="32"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1" y="274638"/>
            <a:ext cx="8762174" cy="1143000"/>
          </a:xfrm>
        </p:spPr>
        <p:txBody>
          <a:bodyPr>
            <a:normAutofit/>
          </a:bodyPr>
          <a:lstStyle/>
          <a:p>
            <a:r>
              <a:rPr lang="en-US" dirty="0" smtClean="0"/>
              <a:t>How is the </a:t>
            </a:r>
            <a:r>
              <a:rPr lang="en-US" dirty="0" err="1" smtClean="0"/>
              <a:t>JedAI</a:t>
            </a:r>
            <a:r>
              <a:rPr lang="en-US" dirty="0" smtClean="0"/>
              <a:t> Toolkit structured?</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7" y="1196752"/>
            <a:ext cx="5112568" cy="5367777"/>
          </a:xfrm>
          <a:prstGeom prst="rect">
            <a:avLst/>
          </a:prstGeom>
        </p:spPr>
      </p:pic>
      <p:sp>
        <p:nvSpPr>
          <p:cNvPr id="7" name="TextBox 6"/>
          <p:cNvSpPr txBox="1"/>
          <p:nvPr/>
        </p:nvSpPr>
        <p:spPr>
          <a:xfrm>
            <a:off x="4908594" y="5437604"/>
            <a:ext cx="1697712" cy="369332"/>
          </a:xfrm>
          <a:prstGeom prst="rect">
            <a:avLst/>
          </a:prstGeom>
          <a:solidFill>
            <a:schemeClr val="bg1">
              <a:lumMod val="95000"/>
            </a:schemeClr>
          </a:solidFill>
          <a:ln w="9525">
            <a:solidFill>
              <a:schemeClr val="bg1">
                <a:lumMod val="50000"/>
              </a:schemeClr>
            </a:solidFill>
          </a:ln>
        </p:spPr>
        <p:txBody>
          <a:bodyPr wrap="square" rtlCol="0">
            <a:spAutoFit/>
          </a:bodyPr>
          <a:lstStyle/>
          <a:p>
            <a:pPr algn="ctr"/>
            <a:r>
              <a:rPr lang="en-US" b="1" dirty="0" smtClean="0">
                <a:solidFill>
                  <a:srgbClr val="C00000"/>
                </a:solidFill>
              </a:rPr>
              <a:t>???</a:t>
            </a:r>
            <a:endParaRPr lang="en-US" b="1" dirty="0">
              <a:solidFill>
                <a:srgbClr val="C00000"/>
              </a:solidFill>
            </a:endParaRPr>
          </a:p>
        </p:txBody>
      </p:sp>
      <p:sp>
        <p:nvSpPr>
          <p:cNvPr id="5" name="Θέση υποσέλιδου 4"/>
          <p:cNvSpPr>
            <a:spLocks noGrp="1"/>
          </p:cNvSpPr>
          <p:nvPr>
            <p:ph type="ftr" sz="quarter" idx="11"/>
          </p:nvPr>
        </p:nvSpPr>
        <p:spPr/>
        <p:txBody>
          <a:bodyPr/>
          <a:lstStyle/>
          <a:p>
            <a:r>
              <a:rPr lang="pt-BR" smtClean="0"/>
              <a:t>Papadakis &amp; Palpanas, WWW 2018, April 2018</a:t>
            </a:r>
            <a:endParaRPr lang="el-GR" dirty="0"/>
          </a:p>
        </p:txBody>
      </p:sp>
      <p:sp>
        <p:nvSpPr>
          <p:cNvPr id="3" name="Content Placeholder 2"/>
          <p:cNvSpPr>
            <a:spLocks noGrp="1"/>
          </p:cNvSpPr>
          <p:nvPr>
            <p:ph idx="1"/>
          </p:nvPr>
        </p:nvSpPr>
        <p:spPr>
          <a:xfrm>
            <a:off x="107504" y="1844824"/>
            <a:ext cx="4419600" cy="4525963"/>
          </a:xfrm>
        </p:spPr>
        <p:txBody>
          <a:bodyPr>
            <a:normAutofit/>
          </a:bodyPr>
          <a:lstStyle/>
          <a:p>
            <a:endParaRPr lang="en-US" sz="2400" dirty="0" smtClean="0">
              <a:solidFill>
                <a:srgbClr val="C00000"/>
              </a:solidFill>
            </a:endParaRPr>
          </a:p>
          <a:p>
            <a:endParaRPr lang="en-US" sz="2400" dirty="0">
              <a:solidFill>
                <a:srgbClr val="C00000"/>
              </a:solidFill>
            </a:endParaRPr>
          </a:p>
          <a:p>
            <a:r>
              <a:rPr lang="en-US" sz="2400" dirty="0" smtClean="0">
                <a:solidFill>
                  <a:srgbClr val="C00000"/>
                </a:solidFill>
              </a:rPr>
              <a:t>Modular</a:t>
            </a:r>
            <a:r>
              <a:rPr lang="en-US" sz="2400" dirty="0" smtClean="0"/>
              <a:t> architecture</a:t>
            </a:r>
          </a:p>
          <a:p>
            <a:pPr lvl="1"/>
            <a:r>
              <a:rPr lang="en-US" sz="2000" dirty="0" smtClean="0"/>
              <a:t>one module per workflow step</a:t>
            </a:r>
          </a:p>
          <a:p>
            <a:endParaRPr lang="en-US" sz="2400" dirty="0" smtClean="0">
              <a:solidFill>
                <a:srgbClr val="C00000"/>
              </a:solidFill>
            </a:endParaRPr>
          </a:p>
          <a:p>
            <a:r>
              <a:rPr lang="en-US" sz="2400" dirty="0" smtClean="0">
                <a:solidFill>
                  <a:srgbClr val="C00000"/>
                </a:solidFill>
              </a:rPr>
              <a:t>Extensible</a:t>
            </a:r>
            <a:r>
              <a:rPr lang="en-US" sz="2400" dirty="0" smtClean="0"/>
              <a:t> architecture </a:t>
            </a:r>
          </a:p>
          <a:p>
            <a:pPr lvl="1"/>
            <a:r>
              <a:rPr lang="en-US" sz="2000" dirty="0" smtClean="0"/>
              <a:t>e.g., ontology matching module</a:t>
            </a:r>
            <a:endParaRPr lang="en-US" sz="2000" dirty="0"/>
          </a:p>
        </p:txBody>
      </p:sp>
      <p:sp>
        <p:nvSpPr>
          <p:cNvPr id="6" name="Slide Number Placeholder 5"/>
          <p:cNvSpPr>
            <a:spLocks noGrp="1"/>
          </p:cNvSpPr>
          <p:nvPr>
            <p:ph type="sldNum" sz="quarter" idx="12"/>
          </p:nvPr>
        </p:nvSpPr>
        <p:spPr/>
        <p:txBody>
          <a:bodyPr/>
          <a:lstStyle/>
          <a:p>
            <a:fld id="{7E46E34C-DF4F-43C8-9B01-5546C481D7C1}" type="slidenum">
              <a:rPr lang="el-GR" smtClean="0"/>
              <a:t>278</a:t>
            </a:fld>
            <a:endParaRPr lang="el-GR"/>
          </a:p>
        </p:txBody>
      </p:sp>
    </p:spTree>
    <p:extLst>
      <p:ext uri="{BB962C8B-B14F-4D97-AF65-F5344CB8AC3E}">
        <p14:creationId xmlns:p14="http://schemas.microsoft.com/office/powerpoint/2010/main" val="399849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a:t>
            </a:r>
            <a:r>
              <a:rPr lang="en-US" dirty="0" smtClean="0"/>
              <a:t>can I build an ER workflow?</a:t>
            </a:r>
            <a:endParaRPr lang="en-US" dirty="0"/>
          </a:p>
        </p:txBody>
      </p:sp>
      <p:sp>
        <p:nvSpPr>
          <p:cNvPr id="3" name="Content Placeholder 2"/>
          <p:cNvSpPr>
            <a:spLocks noGrp="1"/>
          </p:cNvSpPr>
          <p:nvPr>
            <p:ph idx="1"/>
          </p:nvPr>
        </p:nvSpPr>
        <p:spPr>
          <a:xfrm>
            <a:off x="179512" y="1600200"/>
            <a:ext cx="8796852" cy="4525963"/>
          </a:xfrm>
        </p:spPr>
        <p:txBody>
          <a:bodyPr>
            <a:normAutofit/>
          </a:bodyPr>
          <a:lstStyle/>
          <a:p>
            <a:pPr marL="0" indent="0">
              <a:buNone/>
            </a:pPr>
            <a:r>
              <a:rPr lang="en-US" sz="2400" dirty="0" err="1" smtClean="0"/>
              <a:t>JedAI</a:t>
            </a:r>
            <a:r>
              <a:rPr lang="en-US" sz="2400" dirty="0" smtClean="0"/>
              <a:t> supports several </a:t>
            </a:r>
            <a:r>
              <a:rPr lang="en-US" sz="2400" dirty="0" smtClean="0">
                <a:solidFill>
                  <a:srgbClr val="C00000"/>
                </a:solidFill>
              </a:rPr>
              <a:t>established</a:t>
            </a:r>
            <a:r>
              <a:rPr lang="en-US" sz="2400" dirty="0" smtClean="0"/>
              <a:t> methods for each workflow step:</a:t>
            </a:r>
            <a:endParaRPr lang="en-US" sz="2400" dirty="0"/>
          </a:p>
        </p:txBody>
      </p:sp>
      <p:sp>
        <p:nvSpPr>
          <p:cNvPr id="4" name="TextBox 3"/>
          <p:cNvSpPr txBox="1"/>
          <p:nvPr/>
        </p:nvSpPr>
        <p:spPr>
          <a:xfrm>
            <a:off x="76200" y="3163269"/>
            <a:ext cx="883296" cy="584775"/>
          </a:xfrm>
          <a:prstGeom prst="rect">
            <a:avLst/>
          </a:prstGeom>
          <a:noFill/>
          <a:ln w="28575">
            <a:solidFill>
              <a:schemeClr val="tx1"/>
            </a:solidFill>
          </a:ln>
        </p:spPr>
        <p:txBody>
          <a:bodyPr wrap="square" rtlCol="0">
            <a:spAutoFit/>
          </a:bodyPr>
          <a:lstStyle/>
          <a:p>
            <a:pPr algn="ctr"/>
            <a:r>
              <a:rPr lang="en-US" sz="1600" b="1" dirty="0" smtClean="0"/>
              <a:t>Data Reading</a:t>
            </a:r>
            <a:endParaRPr lang="en-US" sz="1600" b="1" dirty="0"/>
          </a:p>
        </p:txBody>
      </p:sp>
      <p:cxnSp>
        <p:nvCxnSpPr>
          <p:cNvPr id="5" name="Straight Arrow Connector 4"/>
          <p:cNvCxnSpPr/>
          <p:nvPr/>
        </p:nvCxnSpPr>
        <p:spPr>
          <a:xfrm>
            <a:off x="966492" y="3455655"/>
            <a:ext cx="3048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71292" y="3163271"/>
            <a:ext cx="891646" cy="584775"/>
          </a:xfrm>
          <a:prstGeom prst="rect">
            <a:avLst/>
          </a:prstGeom>
          <a:noFill/>
          <a:ln w="28575">
            <a:solidFill>
              <a:schemeClr val="tx1"/>
            </a:solidFill>
          </a:ln>
        </p:spPr>
        <p:txBody>
          <a:bodyPr wrap="square" rtlCol="0">
            <a:spAutoFit/>
          </a:bodyPr>
          <a:lstStyle/>
          <a:p>
            <a:pPr algn="ctr"/>
            <a:r>
              <a:rPr lang="en-US" sz="1600" b="1" dirty="0" smtClean="0"/>
              <a:t>Block</a:t>
            </a:r>
          </a:p>
          <a:p>
            <a:pPr algn="ctr"/>
            <a:r>
              <a:rPr lang="en-US" sz="1600" b="1" dirty="0" smtClean="0"/>
              <a:t>Building</a:t>
            </a:r>
            <a:endParaRPr lang="en-US" sz="1600" b="1" dirty="0"/>
          </a:p>
        </p:txBody>
      </p:sp>
      <p:sp>
        <p:nvSpPr>
          <p:cNvPr id="7" name="TextBox 6"/>
          <p:cNvSpPr txBox="1"/>
          <p:nvPr/>
        </p:nvSpPr>
        <p:spPr>
          <a:xfrm>
            <a:off x="2475358" y="3163270"/>
            <a:ext cx="914400" cy="584775"/>
          </a:xfrm>
          <a:prstGeom prst="rect">
            <a:avLst/>
          </a:prstGeom>
          <a:noFill/>
          <a:ln w="28575">
            <a:solidFill>
              <a:schemeClr val="tx1"/>
            </a:solidFill>
          </a:ln>
        </p:spPr>
        <p:txBody>
          <a:bodyPr wrap="square" rtlCol="0">
            <a:spAutoFit/>
          </a:bodyPr>
          <a:lstStyle/>
          <a:p>
            <a:pPr algn="ctr"/>
            <a:r>
              <a:rPr lang="en-US" sz="1600" b="1" dirty="0" smtClean="0"/>
              <a:t>Block</a:t>
            </a:r>
          </a:p>
          <a:p>
            <a:pPr algn="ctr"/>
            <a:r>
              <a:rPr lang="en-US" sz="1600" b="1" dirty="0" smtClean="0"/>
              <a:t>Cleaning</a:t>
            </a:r>
            <a:endParaRPr lang="en-US" sz="1600" b="1" dirty="0"/>
          </a:p>
        </p:txBody>
      </p:sp>
      <p:sp>
        <p:nvSpPr>
          <p:cNvPr id="8" name="TextBox 7"/>
          <p:cNvSpPr txBox="1"/>
          <p:nvPr/>
        </p:nvSpPr>
        <p:spPr>
          <a:xfrm>
            <a:off x="3694558" y="3158767"/>
            <a:ext cx="1234856" cy="584775"/>
          </a:xfrm>
          <a:prstGeom prst="rect">
            <a:avLst/>
          </a:prstGeom>
          <a:noFill/>
          <a:ln w="28575">
            <a:solidFill>
              <a:schemeClr val="tx1"/>
            </a:solidFill>
          </a:ln>
        </p:spPr>
        <p:txBody>
          <a:bodyPr wrap="square" rtlCol="0">
            <a:spAutoFit/>
          </a:bodyPr>
          <a:lstStyle/>
          <a:p>
            <a:pPr algn="ctr"/>
            <a:r>
              <a:rPr lang="en-US" sz="1600" b="1" dirty="0" smtClean="0"/>
              <a:t>Comparison</a:t>
            </a:r>
          </a:p>
          <a:p>
            <a:pPr algn="ctr"/>
            <a:r>
              <a:rPr lang="en-US" sz="1600" b="1" dirty="0" smtClean="0"/>
              <a:t>Cleaning</a:t>
            </a:r>
            <a:endParaRPr lang="en-US" sz="1600" b="1" dirty="0"/>
          </a:p>
        </p:txBody>
      </p:sp>
      <p:sp>
        <p:nvSpPr>
          <p:cNvPr id="9" name="TextBox 8"/>
          <p:cNvSpPr txBox="1"/>
          <p:nvPr/>
        </p:nvSpPr>
        <p:spPr>
          <a:xfrm>
            <a:off x="5234214" y="3163369"/>
            <a:ext cx="998950" cy="584775"/>
          </a:xfrm>
          <a:prstGeom prst="rect">
            <a:avLst/>
          </a:prstGeom>
          <a:noFill/>
          <a:ln w="28575">
            <a:solidFill>
              <a:schemeClr val="tx1"/>
            </a:solidFill>
          </a:ln>
        </p:spPr>
        <p:txBody>
          <a:bodyPr wrap="square" rtlCol="0">
            <a:spAutoFit/>
          </a:bodyPr>
          <a:lstStyle/>
          <a:p>
            <a:pPr algn="ctr"/>
            <a:r>
              <a:rPr lang="en-US" sz="1600" b="1" dirty="0" smtClean="0"/>
              <a:t>Entity</a:t>
            </a:r>
          </a:p>
          <a:p>
            <a:pPr algn="ctr"/>
            <a:r>
              <a:rPr lang="en-US" sz="1600" b="1" dirty="0" smtClean="0"/>
              <a:t>Matching</a:t>
            </a:r>
            <a:endParaRPr lang="en-US" sz="1600" b="1" dirty="0"/>
          </a:p>
        </p:txBody>
      </p:sp>
      <p:sp>
        <p:nvSpPr>
          <p:cNvPr id="10" name="TextBox 9"/>
          <p:cNvSpPr txBox="1"/>
          <p:nvPr/>
        </p:nvSpPr>
        <p:spPr>
          <a:xfrm>
            <a:off x="6537964" y="3163272"/>
            <a:ext cx="1066800" cy="584775"/>
          </a:xfrm>
          <a:prstGeom prst="rect">
            <a:avLst/>
          </a:prstGeom>
          <a:noFill/>
          <a:ln w="28575">
            <a:solidFill>
              <a:schemeClr val="tx1"/>
            </a:solidFill>
          </a:ln>
        </p:spPr>
        <p:txBody>
          <a:bodyPr wrap="square" rtlCol="0">
            <a:spAutoFit/>
          </a:bodyPr>
          <a:lstStyle/>
          <a:p>
            <a:pPr algn="ctr"/>
            <a:r>
              <a:rPr lang="en-US" sz="1600" b="1" dirty="0" smtClean="0"/>
              <a:t>Entity</a:t>
            </a:r>
          </a:p>
          <a:p>
            <a:pPr algn="ctr"/>
            <a:r>
              <a:rPr lang="en-US" sz="1600" b="1" dirty="0" smtClean="0"/>
              <a:t>Clustering</a:t>
            </a:r>
            <a:endParaRPr lang="en-US" sz="1600" b="1" dirty="0"/>
          </a:p>
        </p:txBody>
      </p:sp>
      <p:sp>
        <p:nvSpPr>
          <p:cNvPr id="11" name="TextBox 10"/>
          <p:cNvSpPr txBox="1"/>
          <p:nvPr/>
        </p:nvSpPr>
        <p:spPr>
          <a:xfrm>
            <a:off x="7909564" y="3168789"/>
            <a:ext cx="1066800" cy="584775"/>
          </a:xfrm>
          <a:prstGeom prst="rect">
            <a:avLst/>
          </a:prstGeom>
          <a:noFill/>
          <a:ln w="28575">
            <a:solidFill>
              <a:schemeClr val="tx1"/>
            </a:solidFill>
          </a:ln>
        </p:spPr>
        <p:txBody>
          <a:bodyPr wrap="square" rtlCol="0">
            <a:spAutoFit/>
          </a:bodyPr>
          <a:lstStyle/>
          <a:p>
            <a:pPr algn="ctr"/>
            <a:r>
              <a:rPr lang="en-US" sz="1600" b="1" dirty="0" smtClean="0"/>
              <a:t>Evaluation &amp; Storing</a:t>
            </a:r>
            <a:endParaRPr lang="en-US" sz="1600" b="1" dirty="0"/>
          </a:p>
        </p:txBody>
      </p:sp>
      <p:cxnSp>
        <p:nvCxnSpPr>
          <p:cNvPr id="12" name="Straight Arrow Connector 11"/>
          <p:cNvCxnSpPr/>
          <p:nvPr/>
        </p:nvCxnSpPr>
        <p:spPr>
          <a:xfrm>
            <a:off x="2170558" y="3451155"/>
            <a:ext cx="3048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389758" y="3455756"/>
            <a:ext cx="3048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929414" y="3451153"/>
            <a:ext cx="3048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233164" y="3455757"/>
            <a:ext cx="3048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604764" y="3451152"/>
            <a:ext cx="3048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232966" y="2864296"/>
            <a:ext cx="1000198" cy="338554"/>
          </a:xfrm>
          <a:prstGeom prst="rect">
            <a:avLst/>
          </a:prstGeom>
          <a:noFill/>
        </p:spPr>
        <p:txBody>
          <a:bodyPr wrap="square" rtlCol="0">
            <a:spAutoFit/>
          </a:bodyPr>
          <a:lstStyle/>
          <a:p>
            <a:pPr algn="ctr"/>
            <a:r>
              <a:rPr lang="en-US" sz="1600" dirty="0" smtClean="0"/>
              <a:t>Step 5</a:t>
            </a:r>
            <a:endParaRPr lang="en-US" sz="1600" dirty="0"/>
          </a:p>
        </p:txBody>
      </p:sp>
      <p:sp>
        <p:nvSpPr>
          <p:cNvPr id="18" name="TextBox 17"/>
          <p:cNvSpPr txBox="1"/>
          <p:nvPr/>
        </p:nvSpPr>
        <p:spPr>
          <a:xfrm>
            <a:off x="1271292" y="2853095"/>
            <a:ext cx="890292" cy="338554"/>
          </a:xfrm>
          <a:prstGeom prst="rect">
            <a:avLst/>
          </a:prstGeom>
          <a:noFill/>
        </p:spPr>
        <p:txBody>
          <a:bodyPr wrap="square" rtlCol="0">
            <a:spAutoFit/>
          </a:bodyPr>
          <a:lstStyle/>
          <a:p>
            <a:pPr algn="ctr"/>
            <a:r>
              <a:rPr lang="en-US" sz="1600" dirty="0" smtClean="0"/>
              <a:t>Step 2</a:t>
            </a:r>
            <a:endParaRPr lang="en-US" sz="1600" dirty="0"/>
          </a:p>
        </p:txBody>
      </p:sp>
      <p:sp>
        <p:nvSpPr>
          <p:cNvPr id="19" name="TextBox 18"/>
          <p:cNvSpPr txBox="1"/>
          <p:nvPr/>
        </p:nvSpPr>
        <p:spPr>
          <a:xfrm>
            <a:off x="2475358" y="2864296"/>
            <a:ext cx="914400" cy="338554"/>
          </a:xfrm>
          <a:prstGeom prst="rect">
            <a:avLst/>
          </a:prstGeom>
          <a:noFill/>
        </p:spPr>
        <p:txBody>
          <a:bodyPr wrap="square" rtlCol="0">
            <a:spAutoFit/>
          </a:bodyPr>
          <a:lstStyle/>
          <a:p>
            <a:pPr algn="ctr"/>
            <a:r>
              <a:rPr lang="en-US" sz="1600" dirty="0" smtClean="0"/>
              <a:t>Step 3</a:t>
            </a:r>
            <a:endParaRPr lang="en-US" sz="1600" dirty="0"/>
          </a:p>
        </p:txBody>
      </p:sp>
      <p:sp>
        <p:nvSpPr>
          <p:cNvPr id="20" name="TextBox 19"/>
          <p:cNvSpPr txBox="1"/>
          <p:nvPr/>
        </p:nvSpPr>
        <p:spPr>
          <a:xfrm>
            <a:off x="3693934" y="2852936"/>
            <a:ext cx="1235480" cy="338554"/>
          </a:xfrm>
          <a:prstGeom prst="rect">
            <a:avLst/>
          </a:prstGeom>
          <a:noFill/>
        </p:spPr>
        <p:txBody>
          <a:bodyPr wrap="square" rtlCol="0">
            <a:spAutoFit/>
          </a:bodyPr>
          <a:lstStyle/>
          <a:p>
            <a:pPr algn="ctr"/>
            <a:r>
              <a:rPr lang="en-US" sz="1600" dirty="0" smtClean="0"/>
              <a:t>Step 4</a:t>
            </a:r>
            <a:endParaRPr lang="en-US" sz="1600" dirty="0"/>
          </a:p>
        </p:txBody>
      </p:sp>
      <p:sp>
        <p:nvSpPr>
          <p:cNvPr id="21" name="TextBox 20"/>
          <p:cNvSpPr txBox="1"/>
          <p:nvPr/>
        </p:nvSpPr>
        <p:spPr>
          <a:xfrm>
            <a:off x="6537964" y="2864296"/>
            <a:ext cx="1066800" cy="338554"/>
          </a:xfrm>
          <a:prstGeom prst="rect">
            <a:avLst/>
          </a:prstGeom>
          <a:noFill/>
        </p:spPr>
        <p:txBody>
          <a:bodyPr wrap="square" rtlCol="0">
            <a:spAutoFit/>
          </a:bodyPr>
          <a:lstStyle/>
          <a:p>
            <a:pPr algn="ctr"/>
            <a:r>
              <a:rPr lang="en-US" sz="1600" dirty="0" smtClean="0"/>
              <a:t>Step 6</a:t>
            </a:r>
            <a:endParaRPr lang="en-US" sz="1600" dirty="0"/>
          </a:p>
        </p:txBody>
      </p:sp>
      <p:sp>
        <p:nvSpPr>
          <p:cNvPr id="22" name="TextBox 21"/>
          <p:cNvSpPr txBox="1"/>
          <p:nvPr/>
        </p:nvSpPr>
        <p:spPr>
          <a:xfrm>
            <a:off x="76200" y="2858472"/>
            <a:ext cx="890292" cy="338554"/>
          </a:xfrm>
          <a:prstGeom prst="rect">
            <a:avLst/>
          </a:prstGeom>
          <a:noFill/>
        </p:spPr>
        <p:txBody>
          <a:bodyPr wrap="square" rtlCol="0">
            <a:spAutoFit/>
          </a:bodyPr>
          <a:lstStyle/>
          <a:p>
            <a:pPr algn="ctr"/>
            <a:r>
              <a:rPr lang="en-US" sz="1600" dirty="0" smtClean="0"/>
              <a:t>Step 1</a:t>
            </a:r>
            <a:endParaRPr lang="en-US" sz="1600" dirty="0"/>
          </a:p>
        </p:txBody>
      </p:sp>
      <p:sp>
        <p:nvSpPr>
          <p:cNvPr id="23" name="TextBox 22"/>
          <p:cNvSpPr txBox="1"/>
          <p:nvPr/>
        </p:nvSpPr>
        <p:spPr>
          <a:xfrm>
            <a:off x="7909564" y="2864296"/>
            <a:ext cx="1066800" cy="338554"/>
          </a:xfrm>
          <a:prstGeom prst="rect">
            <a:avLst/>
          </a:prstGeom>
          <a:noFill/>
        </p:spPr>
        <p:txBody>
          <a:bodyPr wrap="square" rtlCol="0">
            <a:spAutoFit/>
          </a:bodyPr>
          <a:lstStyle/>
          <a:p>
            <a:pPr algn="ctr"/>
            <a:r>
              <a:rPr lang="en-US" sz="1600" dirty="0" smtClean="0"/>
              <a:t>Step 7</a:t>
            </a:r>
            <a:endParaRPr lang="en-US" sz="1600" dirty="0"/>
          </a:p>
        </p:txBody>
      </p:sp>
      <p:sp>
        <p:nvSpPr>
          <p:cNvPr id="25" name="TextBox 24"/>
          <p:cNvSpPr txBox="1"/>
          <p:nvPr/>
        </p:nvSpPr>
        <p:spPr>
          <a:xfrm>
            <a:off x="-29604" y="3849071"/>
            <a:ext cx="1361244" cy="2062103"/>
          </a:xfrm>
          <a:prstGeom prst="rect">
            <a:avLst/>
          </a:prstGeom>
          <a:noFill/>
        </p:spPr>
        <p:txBody>
          <a:bodyPr wrap="square" rtlCol="0">
            <a:spAutoFit/>
          </a:bodyPr>
          <a:lstStyle/>
          <a:p>
            <a:pPr algn="ctr"/>
            <a:r>
              <a:rPr lang="en-US" sz="1600" dirty="0" smtClean="0"/>
              <a:t>Possible to read </a:t>
            </a:r>
            <a:r>
              <a:rPr lang="en-US" sz="1600" dirty="0" smtClean="0">
                <a:solidFill>
                  <a:srgbClr val="C00000"/>
                </a:solidFill>
              </a:rPr>
              <a:t>CSV</a:t>
            </a:r>
            <a:r>
              <a:rPr lang="en-US" sz="1600" dirty="0" smtClean="0"/>
              <a:t>, </a:t>
            </a:r>
            <a:r>
              <a:rPr lang="en-US" sz="1600" dirty="0" smtClean="0">
                <a:solidFill>
                  <a:srgbClr val="C00000"/>
                </a:solidFill>
              </a:rPr>
              <a:t>RDF/XML files, SPARQL endpoints</a:t>
            </a:r>
            <a:r>
              <a:rPr lang="en-US" sz="1600" dirty="0" smtClean="0"/>
              <a:t> &amp; </a:t>
            </a:r>
            <a:r>
              <a:rPr lang="en-US" sz="1600" dirty="0" smtClean="0">
                <a:solidFill>
                  <a:srgbClr val="C00000"/>
                </a:solidFill>
              </a:rPr>
              <a:t>relational DBs </a:t>
            </a:r>
            <a:r>
              <a:rPr lang="en-US" sz="1600" dirty="0" smtClean="0"/>
              <a:t>in any </a:t>
            </a:r>
            <a:r>
              <a:rPr lang="en-US" sz="1600" dirty="0" smtClean="0">
                <a:solidFill>
                  <a:srgbClr val="C00000"/>
                </a:solidFill>
              </a:rPr>
              <a:t>combination</a:t>
            </a:r>
          </a:p>
        </p:txBody>
      </p:sp>
      <p:sp>
        <p:nvSpPr>
          <p:cNvPr id="27" name="TextBox 26"/>
          <p:cNvSpPr txBox="1"/>
          <p:nvPr/>
        </p:nvSpPr>
        <p:spPr>
          <a:xfrm>
            <a:off x="1165236" y="3851860"/>
            <a:ext cx="1157722" cy="830997"/>
          </a:xfrm>
          <a:prstGeom prst="rect">
            <a:avLst/>
          </a:prstGeom>
          <a:noFill/>
        </p:spPr>
        <p:txBody>
          <a:bodyPr wrap="square" rtlCol="0">
            <a:spAutoFit/>
          </a:bodyPr>
          <a:lstStyle/>
          <a:p>
            <a:pPr algn="ctr"/>
            <a:r>
              <a:rPr lang="en-US" sz="1600" dirty="0" smtClean="0"/>
              <a:t>Choose </a:t>
            </a:r>
            <a:br>
              <a:rPr lang="en-US" sz="1600" dirty="0" smtClean="0"/>
            </a:br>
            <a:r>
              <a:rPr lang="en-US" sz="1600" dirty="0" smtClean="0">
                <a:solidFill>
                  <a:srgbClr val="C00000"/>
                </a:solidFill>
              </a:rPr>
              <a:t>1 out of 7 </a:t>
            </a:r>
            <a:r>
              <a:rPr lang="en-US" sz="1600" dirty="0" smtClean="0"/>
              <a:t>methods.</a:t>
            </a:r>
            <a:endParaRPr lang="en-US" sz="1600" dirty="0"/>
          </a:p>
        </p:txBody>
      </p:sp>
      <p:sp>
        <p:nvSpPr>
          <p:cNvPr id="28" name="TextBox 27"/>
          <p:cNvSpPr txBox="1"/>
          <p:nvPr/>
        </p:nvSpPr>
        <p:spPr>
          <a:xfrm>
            <a:off x="2170558" y="3849071"/>
            <a:ext cx="1563242" cy="1323439"/>
          </a:xfrm>
          <a:prstGeom prst="rect">
            <a:avLst/>
          </a:prstGeom>
          <a:noFill/>
        </p:spPr>
        <p:txBody>
          <a:bodyPr wrap="square" rtlCol="0">
            <a:spAutoFit/>
          </a:bodyPr>
          <a:lstStyle/>
          <a:p>
            <a:pPr algn="ctr"/>
            <a:r>
              <a:rPr lang="en-US" sz="1600" dirty="0" smtClean="0"/>
              <a:t>Specify</a:t>
            </a:r>
            <a:r>
              <a:rPr lang="en-US" sz="1600" dirty="0" smtClean="0">
                <a:solidFill>
                  <a:srgbClr val="C00000"/>
                </a:solidFill>
              </a:rPr>
              <a:t> </a:t>
            </a:r>
            <a:r>
              <a:rPr lang="en-US" sz="1600" dirty="0" smtClean="0"/>
              <a:t>any combination of </a:t>
            </a:r>
            <a:r>
              <a:rPr lang="en-US" sz="1600" dirty="0" smtClean="0">
                <a:solidFill>
                  <a:srgbClr val="C00000"/>
                </a:solidFill>
              </a:rPr>
              <a:t>3 </a:t>
            </a:r>
            <a:r>
              <a:rPr lang="en-US" sz="1600" dirty="0" err="1" smtClean="0">
                <a:solidFill>
                  <a:srgbClr val="C00000"/>
                </a:solidFill>
              </a:rPr>
              <a:t>complementary</a:t>
            </a:r>
            <a:r>
              <a:rPr lang="en-US" sz="1600" dirty="0" err="1" smtClean="0"/>
              <a:t>methods</a:t>
            </a:r>
            <a:endParaRPr lang="en-US" sz="1600" dirty="0"/>
          </a:p>
        </p:txBody>
      </p:sp>
      <p:sp>
        <p:nvSpPr>
          <p:cNvPr id="29" name="TextBox 28"/>
          <p:cNvSpPr txBox="1"/>
          <p:nvPr/>
        </p:nvSpPr>
        <p:spPr>
          <a:xfrm>
            <a:off x="3542158" y="3849070"/>
            <a:ext cx="1576559" cy="1323439"/>
          </a:xfrm>
          <a:prstGeom prst="rect">
            <a:avLst/>
          </a:prstGeom>
          <a:noFill/>
        </p:spPr>
        <p:txBody>
          <a:bodyPr wrap="square" rtlCol="0">
            <a:spAutoFit/>
          </a:bodyPr>
          <a:lstStyle/>
          <a:p>
            <a:pPr algn="ctr"/>
            <a:r>
              <a:rPr lang="en-US" sz="1600" dirty="0" smtClean="0"/>
              <a:t>Choose </a:t>
            </a:r>
            <a:br>
              <a:rPr lang="en-US" sz="1600" dirty="0" smtClean="0"/>
            </a:br>
            <a:r>
              <a:rPr lang="en-US" sz="1600" dirty="0" smtClean="0">
                <a:solidFill>
                  <a:srgbClr val="C00000"/>
                </a:solidFill>
              </a:rPr>
              <a:t>1 out of </a:t>
            </a:r>
            <a:r>
              <a:rPr lang="en-US" sz="1600" dirty="0">
                <a:solidFill>
                  <a:srgbClr val="C00000"/>
                </a:solidFill>
              </a:rPr>
              <a:t>7</a:t>
            </a:r>
            <a:r>
              <a:rPr lang="en-US" sz="1600" dirty="0" smtClean="0">
                <a:solidFill>
                  <a:srgbClr val="C00000"/>
                </a:solidFill>
              </a:rPr>
              <a:t> </a:t>
            </a:r>
            <a:r>
              <a:rPr lang="en-US" sz="1600" dirty="0" smtClean="0"/>
              <a:t>methods (including </a:t>
            </a:r>
            <a:br>
              <a:rPr lang="en-US" sz="1600" dirty="0" smtClean="0"/>
            </a:br>
            <a:r>
              <a:rPr lang="en-US" sz="1600" dirty="0" smtClean="0"/>
              <a:t>Meta-blocking)</a:t>
            </a:r>
            <a:endParaRPr lang="en-US" sz="1600" dirty="0"/>
          </a:p>
        </p:txBody>
      </p:sp>
      <p:sp>
        <p:nvSpPr>
          <p:cNvPr id="30" name="TextBox 29"/>
          <p:cNvSpPr txBox="1"/>
          <p:nvPr/>
        </p:nvSpPr>
        <p:spPr>
          <a:xfrm>
            <a:off x="5017719" y="3849070"/>
            <a:ext cx="1459281" cy="2062103"/>
          </a:xfrm>
          <a:prstGeom prst="rect">
            <a:avLst/>
          </a:prstGeom>
          <a:noFill/>
        </p:spPr>
        <p:txBody>
          <a:bodyPr wrap="square" rtlCol="0">
            <a:spAutoFit/>
          </a:bodyPr>
          <a:lstStyle/>
          <a:p>
            <a:pPr algn="ctr"/>
            <a:r>
              <a:rPr lang="en-US" sz="1600" dirty="0" smtClean="0"/>
              <a:t>Combine </a:t>
            </a:r>
            <a:br>
              <a:rPr lang="en-US" sz="1600" dirty="0" smtClean="0"/>
            </a:br>
            <a:r>
              <a:rPr lang="en-US" sz="1600" dirty="0" smtClean="0">
                <a:solidFill>
                  <a:srgbClr val="C00000"/>
                </a:solidFill>
              </a:rPr>
              <a:t>1 out of 2</a:t>
            </a:r>
            <a:endParaRPr lang="en-US" sz="1600" b="1" dirty="0" smtClean="0">
              <a:solidFill>
                <a:srgbClr val="C00000"/>
              </a:solidFill>
            </a:endParaRPr>
          </a:p>
          <a:p>
            <a:pPr algn="ctr"/>
            <a:r>
              <a:rPr lang="en-US" sz="1600" dirty="0" smtClean="0"/>
              <a:t>methods with </a:t>
            </a:r>
            <a:r>
              <a:rPr lang="en-US" sz="1600" dirty="0" smtClean="0">
                <a:solidFill>
                  <a:srgbClr val="C00000"/>
                </a:solidFill>
              </a:rPr>
              <a:t>12</a:t>
            </a:r>
            <a:r>
              <a:rPr lang="en-US" sz="1600" dirty="0" smtClean="0"/>
              <a:t> textual representation models and </a:t>
            </a:r>
            <a:r>
              <a:rPr lang="en-US" sz="1600" dirty="0" smtClean="0">
                <a:solidFill>
                  <a:srgbClr val="C00000"/>
                </a:solidFill>
              </a:rPr>
              <a:t>10</a:t>
            </a:r>
            <a:r>
              <a:rPr lang="en-US" sz="1600" dirty="0" smtClean="0"/>
              <a:t> similarity measures</a:t>
            </a:r>
            <a:endParaRPr lang="en-US" sz="1600" dirty="0"/>
          </a:p>
        </p:txBody>
      </p:sp>
      <p:sp>
        <p:nvSpPr>
          <p:cNvPr id="31" name="TextBox 30"/>
          <p:cNvSpPr txBox="1"/>
          <p:nvPr/>
        </p:nvSpPr>
        <p:spPr>
          <a:xfrm>
            <a:off x="6377394" y="3845371"/>
            <a:ext cx="1563242" cy="1815882"/>
          </a:xfrm>
          <a:prstGeom prst="rect">
            <a:avLst/>
          </a:prstGeom>
          <a:noFill/>
        </p:spPr>
        <p:txBody>
          <a:bodyPr wrap="square" rtlCol="0">
            <a:spAutoFit/>
          </a:bodyPr>
          <a:lstStyle/>
          <a:p>
            <a:pPr algn="ctr"/>
            <a:r>
              <a:rPr lang="en-US" sz="1600" dirty="0" smtClean="0"/>
              <a:t>Choose </a:t>
            </a:r>
            <a:br>
              <a:rPr lang="en-US" sz="1600" dirty="0" smtClean="0"/>
            </a:br>
            <a:r>
              <a:rPr lang="en-US" sz="1600" dirty="0" smtClean="0">
                <a:solidFill>
                  <a:srgbClr val="C00000"/>
                </a:solidFill>
              </a:rPr>
              <a:t>1 out of 6</a:t>
            </a:r>
            <a:br>
              <a:rPr lang="en-US" sz="1600" dirty="0" smtClean="0">
                <a:solidFill>
                  <a:srgbClr val="C00000"/>
                </a:solidFill>
              </a:rPr>
            </a:br>
            <a:r>
              <a:rPr lang="en-US" sz="1600" dirty="0" smtClean="0"/>
              <a:t>methods for Dirty ER. For Clean-Clean ER, </a:t>
            </a:r>
            <a:r>
              <a:rPr lang="en-US" sz="1600" dirty="0" smtClean="0">
                <a:solidFill>
                  <a:srgbClr val="C00000"/>
                </a:solidFill>
              </a:rPr>
              <a:t>1</a:t>
            </a:r>
            <a:r>
              <a:rPr lang="en-US" sz="1600" dirty="0" smtClean="0"/>
              <a:t> method is available</a:t>
            </a:r>
            <a:endParaRPr lang="en-US" sz="1600" dirty="0"/>
          </a:p>
        </p:txBody>
      </p:sp>
      <p:sp>
        <p:nvSpPr>
          <p:cNvPr id="32" name="TextBox 31"/>
          <p:cNvSpPr txBox="1"/>
          <p:nvPr/>
        </p:nvSpPr>
        <p:spPr>
          <a:xfrm>
            <a:off x="7848600" y="3844460"/>
            <a:ext cx="1386836" cy="584775"/>
          </a:xfrm>
          <a:prstGeom prst="rect">
            <a:avLst/>
          </a:prstGeom>
          <a:noFill/>
        </p:spPr>
        <p:txBody>
          <a:bodyPr wrap="square" rtlCol="0">
            <a:spAutoFit/>
          </a:bodyPr>
          <a:lstStyle/>
          <a:p>
            <a:pPr algn="ctr"/>
            <a:r>
              <a:rPr lang="en-US" sz="1600" dirty="0" smtClean="0"/>
              <a:t>Store results as a </a:t>
            </a:r>
            <a:r>
              <a:rPr lang="en-US" sz="1600" dirty="0" smtClean="0">
                <a:solidFill>
                  <a:srgbClr val="C00000"/>
                </a:solidFill>
              </a:rPr>
              <a:t>CSV </a:t>
            </a:r>
            <a:r>
              <a:rPr lang="en-US" sz="1600" dirty="0" smtClean="0"/>
              <a:t>file</a:t>
            </a:r>
            <a:endParaRPr lang="en-US" sz="1600" dirty="0"/>
          </a:p>
        </p:txBody>
      </p:sp>
      <p:sp>
        <p:nvSpPr>
          <p:cNvPr id="24" name="Θέση υποσέλιδου 23"/>
          <p:cNvSpPr>
            <a:spLocks noGrp="1"/>
          </p:cNvSpPr>
          <p:nvPr>
            <p:ph type="ftr" sz="quarter" idx="11"/>
          </p:nvPr>
        </p:nvSpPr>
        <p:spPr/>
        <p:txBody>
          <a:bodyPr/>
          <a:lstStyle/>
          <a:p>
            <a:r>
              <a:rPr lang="pt-BR" smtClean="0"/>
              <a:t>Papadakis &amp; Palpanas, WWW 2018, April 2018</a:t>
            </a:r>
            <a:endParaRPr lang="el-GR" dirty="0"/>
          </a:p>
        </p:txBody>
      </p:sp>
      <p:sp>
        <p:nvSpPr>
          <p:cNvPr id="26" name="Slide Number Placeholder 25"/>
          <p:cNvSpPr>
            <a:spLocks noGrp="1"/>
          </p:cNvSpPr>
          <p:nvPr>
            <p:ph type="sldNum" sz="quarter" idx="12"/>
          </p:nvPr>
        </p:nvSpPr>
        <p:spPr/>
        <p:txBody>
          <a:bodyPr/>
          <a:lstStyle/>
          <a:p>
            <a:fld id="{7E46E34C-DF4F-43C8-9B01-5546C481D7C1}" type="slidenum">
              <a:rPr lang="el-GR" smtClean="0"/>
              <a:t>279</a:t>
            </a:fld>
            <a:endParaRPr lang="el-GR"/>
          </a:p>
        </p:txBody>
      </p:sp>
    </p:spTree>
    <p:extLst>
      <p:ext uri="{BB962C8B-B14F-4D97-AF65-F5344CB8AC3E}">
        <p14:creationId xmlns:p14="http://schemas.microsoft.com/office/powerpoint/2010/main" val="180508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7" grpId="0"/>
      <p:bldP spid="18" grpId="0"/>
      <p:bldP spid="19" grpId="0"/>
      <p:bldP spid="20" grpId="0"/>
      <p:bldP spid="21" grpId="0"/>
      <p:bldP spid="22" grpId="0"/>
      <p:bldP spid="23" grpId="0"/>
      <p:bldP spid="25" grpId="0"/>
      <p:bldP spid="27" grpId="0"/>
      <p:bldP spid="28" grpId="0"/>
      <p:bldP spid="29" grpId="0"/>
      <p:bldP spid="30" grpId="0"/>
      <p:bldP spid="31"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pt-BR" smtClean="0"/>
              <a:t>Papadakis &amp; Palpanas, WWW 2018, April 2018</a:t>
            </a:r>
            <a:endParaRPr lang="el-GR"/>
          </a:p>
        </p:txBody>
      </p:sp>
      <p:sp>
        <p:nvSpPr>
          <p:cNvPr id="3" name="Title 1"/>
          <p:cNvSpPr txBox="1">
            <a:spLocks/>
          </p:cNvSpPr>
          <p:nvPr/>
        </p:nvSpPr>
        <p:spPr>
          <a:xfrm>
            <a:off x="1" y="43625"/>
            <a:ext cx="9144000" cy="721079"/>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Functionality-wise Categorization</a:t>
            </a:r>
            <a:endParaRPr lang="en-US" dirty="0"/>
          </a:p>
        </p:txBody>
      </p:sp>
      <p:sp>
        <p:nvSpPr>
          <p:cNvPr id="5" name="Content Placeholder 2"/>
          <p:cNvSpPr txBox="1">
            <a:spLocks/>
          </p:cNvSpPr>
          <p:nvPr/>
        </p:nvSpPr>
        <p:spPr>
          <a:xfrm>
            <a:off x="639303" y="876052"/>
            <a:ext cx="7893137" cy="54805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b="1" dirty="0" smtClean="0">
                <a:solidFill>
                  <a:srgbClr val="C00000"/>
                </a:solidFill>
              </a:rPr>
              <a:t>Supervised</a:t>
            </a:r>
            <a:r>
              <a:rPr lang="en-US" sz="2400" dirty="0" smtClean="0">
                <a:solidFill>
                  <a:srgbClr val="C00000"/>
                </a:solidFill>
              </a:rPr>
              <a:t> </a:t>
            </a:r>
            <a:r>
              <a:rPr lang="en-US" sz="2400" dirty="0" smtClean="0"/>
              <a:t>Methods</a:t>
            </a:r>
          </a:p>
          <a:p>
            <a:r>
              <a:rPr lang="en-US" sz="2400" dirty="0" smtClean="0"/>
              <a:t>Goal: learn the best blocking keys from a training set</a:t>
            </a:r>
          </a:p>
          <a:p>
            <a:r>
              <a:rPr lang="en-US" sz="2400" dirty="0" smtClean="0"/>
              <a:t>Approach: identify best combination of attribute names and transformations</a:t>
            </a:r>
          </a:p>
          <a:p>
            <a:r>
              <a:rPr lang="en-US" sz="2400" dirty="0" smtClean="0"/>
              <a:t>E.g., CBLOCK </a:t>
            </a:r>
            <a:r>
              <a:rPr lang="en-US" sz="2400" dirty="0"/>
              <a:t>[</a:t>
            </a:r>
            <a:r>
              <a:rPr lang="en-US" sz="2400" dirty="0" err="1"/>
              <a:t>Sarma</a:t>
            </a:r>
            <a:r>
              <a:rPr lang="en-US" sz="2400" dirty="0"/>
              <a:t> et. al, CIKM 2012</a:t>
            </a:r>
            <a:r>
              <a:rPr lang="en-US" sz="2400" dirty="0" smtClean="0"/>
              <a:t>]</a:t>
            </a:r>
            <a:r>
              <a:rPr lang="en-US" sz="2400" dirty="0"/>
              <a:t>, </a:t>
            </a:r>
            <a:endParaRPr lang="en-US" sz="2400" dirty="0" smtClean="0"/>
          </a:p>
          <a:p>
            <a:pPr marL="0" indent="0">
              <a:buNone/>
            </a:pPr>
            <a:r>
              <a:rPr lang="en-US" sz="2400" dirty="0" smtClean="0"/>
              <a:t>     [</a:t>
            </a:r>
            <a:r>
              <a:rPr lang="en-US" sz="2400" dirty="0" err="1" smtClean="0"/>
              <a:t>Bilenko</a:t>
            </a:r>
            <a:r>
              <a:rPr lang="en-US" sz="2400" dirty="0" smtClean="0"/>
              <a:t> </a:t>
            </a:r>
            <a:r>
              <a:rPr lang="en-US" sz="2400" dirty="0"/>
              <a:t>et. al., ICDM 2006</a:t>
            </a:r>
            <a:r>
              <a:rPr lang="en-US" sz="2400" dirty="0" smtClean="0"/>
              <a:t>], </a:t>
            </a:r>
            <a:r>
              <a:rPr lang="en-US" sz="2400" dirty="0"/>
              <a:t>[Michelson et. al., AAAI 2006]</a:t>
            </a:r>
            <a:endParaRPr lang="en-US" sz="2400" dirty="0" smtClean="0"/>
          </a:p>
          <a:p>
            <a:r>
              <a:rPr lang="en-US" sz="2400" dirty="0" smtClean="0"/>
              <a:t>Drawbacks: </a:t>
            </a:r>
          </a:p>
          <a:p>
            <a:pPr lvl="1"/>
            <a:r>
              <a:rPr lang="en-US" sz="2000" dirty="0" smtClean="0"/>
              <a:t>labelled data</a:t>
            </a:r>
          </a:p>
          <a:p>
            <a:pPr lvl="1"/>
            <a:r>
              <a:rPr lang="en-US" sz="2000" dirty="0" smtClean="0"/>
              <a:t>domain-dependent</a:t>
            </a:r>
          </a:p>
          <a:p>
            <a:pPr marL="457200" indent="-457200">
              <a:buFont typeface="+mj-lt"/>
              <a:buAutoNum type="arabicPeriod" startAt="2"/>
            </a:pPr>
            <a:r>
              <a:rPr lang="en-US" sz="2400" b="1" dirty="0" smtClean="0">
                <a:solidFill>
                  <a:srgbClr val="C00000"/>
                </a:solidFill>
              </a:rPr>
              <a:t>Unsupervised</a:t>
            </a:r>
            <a:r>
              <a:rPr lang="en-US" sz="2400" dirty="0" smtClean="0">
                <a:solidFill>
                  <a:srgbClr val="C00000"/>
                </a:solidFill>
              </a:rPr>
              <a:t> </a:t>
            </a:r>
            <a:r>
              <a:rPr lang="en-US" sz="2400" dirty="0" smtClean="0"/>
              <a:t>Methods</a:t>
            </a:r>
          </a:p>
          <a:p>
            <a:r>
              <a:rPr lang="en-US" sz="2400" dirty="0" smtClean="0"/>
              <a:t>Generic, popular methods</a:t>
            </a:r>
          </a:p>
        </p:txBody>
      </p:sp>
      <p:sp>
        <p:nvSpPr>
          <p:cNvPr id="4" name="Slide Number Placeholder 3"/>
          <p:cNvSpPr>
            <a:spLocks noGrp="1"/>
          </p:cNvSpPr>
          <p:nvPr>
            <p:ph type="sldNum" sz="quarter" idx="12"/>
          </p:nvPr>
        </p:nvSpPr>
        <p:spPr/>
        <p:txBody>
          <a:bodyPr/>
          <a:lstStyle/>
          <a:p>
            <a:fld id="{7E46E34C-DF4F-43C8-9B01-5546C481D7C1}" type="slidenum">
              <a:rPr lang="el-GR" smtClean="0"/>
              <a:t>28</a:t>
            </a:fld>
            <a:endParaRPr lang="el-GR"/>
          </a:p>
        </p:txBody>
      </p:sp>
    </p:spTree>
    <p:extLst>
      <p:ext uri="{BB962C8B-B14F-4D97-AF65-F5344CB8AC3E}">
        <p14:creationId xmlns:p14="http://schemas.microsoft.com/office/powerpoint/2010/main" val="714038316"/>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1143000"/>
          </a:xfrm>
        </p:spPr>
        <p:txBody>
          <a:bodyPr>
            <a:normAutofit/>
          </a:bodyPr>
          <a:lstStyle/>
          <a:p>
            <a:r>
              <a:rPr lang="en-US" dirty="0" smtClean="0"/>
              <a:t>Which Data Formats are supported?</a:t>
            </a:r>
            <a:endParaRPr lang="en-US" dirty="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3" name="Slide Number Placeholder 2"/>
          <p:cNvSpPr>
            <a:spLocks noGrp="1"/>
          </p:cNvSpPr>
          <p:nvPr>
            <p:ph type="sldNum" sz="quarter" idx="12"/>
          </p:nvPr>
        </p:nvSpPr>
        <p:spPr/>
        <p:txBody>
          <a:bodyPr/>
          <a:lstStyle/>
          <a:p>
            <a:fld id="{7E46E34C-DF4F-43C8-9B01-5546C481D7C1}" type="slidenum">
              <a:rPr lang="el-GR" smtClean="0"/>
              <a:t>280</a:t>
            </a:fld>
            <a:endParaRPr lang="el-GR"/>
          </a:p>
        </p:txBody>
      </p:sp>
      <p:graphicFrame>
        <p:nvGraphicFramePr>
          <p:cNvPr id="7" name="Content Placeholder 4"/>
          <p:cNvGraphicFramePr>
            <a:graphicFrameLocks/>
          </p:cNvGraphicFramePr>
          <p:nvPr>
            <p:extLst>
              <p:ext uri="{D42A27DB-BD31-4B8C-83A1-F6EECF244321}">
                <p14:modId xmlns:p14="http://schemas.microsoft.com/office/powerpoint/2010/main" val="3728192388"/>
              </p:ext>
            </p:extLst>
          </p:nvPr>
        </p:nvGraphicFramePr>
        <p:xfrm>
          <a:off x="2915816" y="2176120"/>
          <a:ext cx="3240360" cy="2909063"/>
        </p:xfrm>
        <a:graphic>
          <a:graphicData uri="http://schemas.openxmlformats.org/drawingml/2006/table">
            <a:tbl>
              <a:tblPr firstRow="1" bandRow="1">
                <a:tableStyleId>{5C22544A-7EE6-4342-B048-85BDC9FD1C3A}</a:tableStyleId>
              </a:tblPr>
              <a:tblGrid>
                <a:gridCol w="3240360"/>
              </a:tblGrid>
              <a:tr h="484844">
                <a:tc>
                  <a:txBody>
                    <a:bodyPr/>
                    <a:lstStyle/>
                    <a:p>
                      <a:pPr algn="ctr"/>
                      <a:r>
                        <a:rPr lang="en-US" sz="2400" dirty="0" smtClean="0"/>
                        <a:t>Data Formats</a:t>
                      </a:r>
                      <a:endParaRPr lang="en-US" sz="2400" dirty="0"/>
                    </a:p>
                  </a:txBody>
                  <a:tcPr/>
                </a:tc>
              </a:tr>
              <a:tr h="420198">
                <a:tc>
                  <a:txBody>
                    <a:bodyPr/>
                    <a:lstStyle/>
                    <a:p>
                      <a:r>
                        <a:rPr lang="en-US" sz="1800" b="1" dirty="0" smtClean="0"/>
                        <a:t>CSV</a:t>
                      </a:r>
                      <a:r>
                        <a:rPr lang="en-US" sz="1800" b="1" baseline="0" dirty="0" smtClean="0"/>
                        <a:t> files</a:t>
                      </a:r>
                      <a:endParaRPr lang="en-US" sz="1800" b="1" dirty="0"/>
                    </a:p>
                  </a:txBody>
                  <a:tcPr/>
                </a:tc>
              </a:tr>
              <a:tr h="4201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Relational</a:t>
                      </a:r>
                      <a:r>
                        <a:rPr lang="en-US" sz="1800" b="1" baseline="0" dirty="0" smtClean="0"/>
                        <a:t> databases</a:t>
                      </a:r>
                      <a:endParaRPr lang="en-US" sz="1800" b="1" dirty="0" smtClean="0"/>
                    </a:p>
                  </a:txBody>
                  <a:tcPr/>
                </a:tc>
              </a:tr>
              <a:tr h="4201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XML/RDF/OWL</a:t>
                      </a:r>
                      <a:r>
                        <a:rPr lang="en-US" sz="1800" b="1" baseline="0" dirty="0" smtClean="0"/>
                        <a:t> files</a:t>
                      </a:r>
                      <a:endParaRPr lang="en-US" sz="1800" b="1" dirty="0" smtClean="0"/>
                    </a:p>
                  </a:txBody>
                  <a:tcPr/>
                </a:tc>
              </a:tr>
              <a:tr h="420198">
                <a:tc>
                  <a:txBody>
                    <a:bodyPr/>
                    <a:lstStyle/>
                    <a:p>
                      <a:r>
                        <a:rPr lang="en-US" sz="1800" b="1" dirty="0" smtClean="0"/>
                        <a:t>SPARQL endpoints</a:t>
                      </a:r>
                      <a:endParaRPr lang="en-US" sz="1800" b="1" dirty="0"/>
                    </a:p>
                  </a:txBody>
                  <a:tcPr/>
                </a:tc>
              </a:tr>
              <a:tr h="743427">
                <a:tc>
                  <a:txBody>
                    <a:bodyPr/>
                    <a:lstStyle/>
                    <a:p>
                      <a:r>
                        <a:rPr lang="en-US" sz="1800" b="1" dirty="0" smtClean="0"/>
                        <a:t>Java Serialized</a:t>
                      </a:r>
                      <a:r>
                        <a:rPr lang="en-US" sz="1800" b="1" baseline="0" dirty="0" smtClean="0"/>
                        <a:t> Objects </a:t>
                      </a:r>
                      <a:br>
                        <a:rPr lang="en-US" sz="1800" b="1" baseline="0" dirty="0" smtClean="0"/>
                      </a:br>
                      <a:r>
                        <a:rPr lang="en-US" sz="1800" b="1" baseline="0" dirty="0" smtClean="0"/>
                        <a:t>(using </a:t>
                      </a:r>
                      <a:r>
                        <a:rPr lang="en-US" sz="1800" b="1" baseline="0" dirty="0" err="1" smtClean="0"/>
                        <a:t>JedAI</a:t>
                      </a:r>
                      <a:r>
                        <a:rPr lang="en-US" sz="1800" b="1" baseline="0" dirty="0" smtClean="0"/>
                        <a:t> data model)</a:t>
                      </a:r>
                      <a:endParaRPr lang="en-US" sz="1800" b="1" dirty="0"/>
                    </a:p>
                  </a:txBody>
                  <a:tcPr/>
                </a:tc>
              </a:tr>
            </a:tbl>
          </a:graphicData>
        </a:graphic>
      </p:graphicFrame>
    </p:spTree>
    <p:extLst>
      <p:ext uri="{BB962C8B-B14F-4D97-AF65-F5344CB8AC3E}">
        <p14:creationId xmlns:p14="http://schemas.microsoft.com/office/powerpoint/2010/main" val="3180327214"/>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1143000"/>
          </a:xfrm>
        </p:spPr>
        <p:txBody>
          <a:bodyPr>
            <a:normAutofit fontScale="90000"/>
          </a:bodyPr>
          <a:lstStyle/>
          <a:p>
            <a:r>
              <a:rPr lang="en-US" dirty="0" smtClean="0"/>
              <a:t>Which Blocking Methods are supported?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43684396"/>
              </p:ext>
            </p:extLst>
          </p:nvPr>
        </p:nvGraphicFramePr>
        <p:xfrm>
          <a:off x="23912" y="1978888"/>
          <a:ext cx="9120088" cy="3322320"/>
        </p:xfrm>
        <a:graphic>
          <a:graphicData uri="http://schemas.openxmlformats.org/drawingml/2006/table">
            <a:tbl>
              <a:tblPr firstRow="1" bandRow="1">
                <a:tableStyleId>{5C22544A-7EE6-4342-B048-85BDC9FD1C3A}</a:tableStyleId>
              </a:tblPr>
              <a:tblGrid>
                <a:gridCol w="2893169"/>
                <a:gridCol w="3023071"/>
                <a:gridCol w="3203848"/>
              </a:tblGrid>
              <a:tr h="370840">
                <a:tc>
                  <a:txBody>
                    <a:bodyPr/>
                    <a:lstStyle/>
                    <a:p>
                      <a:pPr algn="ctr"/>
                      <a:r>
                        <a:rPr lang="en-US" sz="2400" dirty="0" smtClean="0"/>
                        <a:t>Block Building</a:t>
                      </a:r>
                      <a:endParaRPr lang="en-US" sz="2400" dirty="0"/>
                    </a:p>
                  </a:txBody>
                  <a:tcPr/>
                </a:tc>
                <a:tc>
                  <a:txBody>
                    <a:bodyPr/>
                    <a:lstStyle/>
                    <a:p>
                      <a:pPr algn="ctr"/>
                      <a:r>
                        <a:rPr lang="en-US" sz="2400" dirty="0" smtClean="0"/>
                        <a:t>Block Cleaning</a:t>
                      </a:r>
                      <a:endParaRPr lang="en-US" sz="2400" dirty="0"/>
                    </a:p>
                  </a:txBody>
                  <a:tcPr/>
                </a:tc>
                <a:tc>
                  <a:txBody>
                    <a:bodyPr/>
                    <a:lstStyle/>
                    <a:p>
                      <a:pPr algn="ctr"/>
                      <a:r>
                        <a:rPr lang="en-US" sz="2400" dirty="0" smtClean="0"/>
                        <a:t>Comparison Cleaning</a:t>
                      </a:r>
                      <a:endParaRPr lang="en-US" sz="2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Token Blocking</a:t>
                      </a:r>
                    </a:p>
                  </a:txBody>
                  <a:tcPr/>
                </a:tc>
                <a:tc>
                  <a:txBody>
                    <a:bodyPr/>
                    <a:lstStyle/>
                    <a:p>
                      <a:r>
                        <a:rPr lang="en-US" b="1" dirty="0" smtClean="0"/>
                        <a:t>Block Filtering</a:t>
                      </a:r>
                      <a:endParaRPr lang="en-US" b="1" dirty="0"/>
                    </a:p>
                  </a:txBody>
                  <a:tcPr/>
                </a:tc>
                <a:tc>
                  <a:txBody>
                    <a:bodyPr/>
                    <a:lstStyle/>
                    <a:p>
                      <a:r>
                        <a:rPr lang="en-US" b="1" dirty="0" smtClean="0"/>
                        <a:t>Comparison Propagation</a:t>
                      </a:r>
                      <a:endParaRPr lang="en-US" b="1"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Sorted Neighborhood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Size-based</a:t>
                      </a:r>
                      <a:r>
                        <a:rPr lang="en-US" b="1" baseline="0" dirty="0" smtClean="0"/>
                        <a:t> </a:t>
                      </a:r>
                      <a:r>
                        <a:rPr lang="en-US" b="1" dirty="0" smtClean="0"/>
                        <a:t>Block Purging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Cardinality Edge Pruning (CEP)</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Extended Sorted Neighborhood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Cardinality-based</a:t>
                      </a:r>
                      <a:r>
                        <a:rPr lang="en-US" b="1" baseline="0" dirty="0" smtClean="0"/>
                        <a:t> Block Purging</a:t>
                      </a:r>
                      <a:endParaRPr 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Cardinality Node Pruning (CNP)</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Q-Grams</a:t>
                      </a:r>
                      <a:r>
                        <a:rPr lang="en-US" b="1" baseline="0" dirty="0" smtClean="0"/>
                        <a:t> Blocking</a:t>
                      </a:r>
                      <a:endParaRPr 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Block Scheduling</a:t>
                      </a:r>
                    </a:p>
                  </a:txBody>
                  <a:tcPr/>
                </a:tc>
                <a:tc>
                  <a:txBody>
                    <a:bodyPr/>
                    <a:lstStyle/>
                    <a:p>
                      <a:r>
                        <a:rPr lang="en-US" b="1" dirty="0" smtClean="0"/>
                        <a:t>Weighted Edge Pruning (WEP)</a:t>
                      </a:r>
                      <a:endParaRPr lang="en-US" b="1"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Extended Q-Grams Blocking</a:t>
                      </a:r>
                    </a:p>
                  </a:txBody>
                  <a:tcPr/>
                </a:tc>
                <a:tc>
                  <a:txBody>
                    <a:bodyPr/>
                    <a:lstStyle/>
                    <a:p>
                      <a:endParaRPr lang="en-US" b="1" dirty="0"/>
                    </a:p>
                  </a:txBody>
                  <a:tcPr/>
                </a:tc>
                <a:tc>
                  <a:txBody>
                    <a:bodyPr/>
                    <a:lstStyle/>
                    <a:p>
                      <a:r>
                        <a:rPr lang="en-US" b="1" dirty="0" smtClean="0"/>
                        <a:t>Weighted Node Pruning</a:t>
                      </a:r>
                      <a:r>
                        <a:rPr lang="en-US" b="1" baseline="0" dirty="0" smtClean="0"/>
                        <a:t> (WNP)</a:t>
                      </a:r>
                      <a:endParaRPr lang="en-US" b="1" dirty="0"/>
                    </a:p>
                  </a:txBody>
                  <a:tcPr/>
                </a:tc>
              </a:tr>
              <a:tr h="370840">
                <a:tc>
                  <a:txBody>
                    <a:bodyPr/>
                    <a:lstStyle/>
                    <a:p>
                      <a:r>
                        <a:rPr lang="en-US" b="1" dirty="0" smtClean="0"/>
                        <a:t>Suffix Arrays</a:t>
                      </a:r>
                      <a:endParaRPr lang="en-US" b="1" dirty="0"/>
                    </a:p>
                  </a:txBody>
                  <a:tcPr/>
                </a:tc>
                <a:tc>
                  <a:txBody>
                    <a:bodyPr/>
                    <a:lstStyle/>
                    <a:p>
                      <a:endParaRPr lang="en-US" dirty="0"/>
                    </a:p>
                  </a:txBody>
                  <a:tcPr/>
                </a:tc>
                <a:tc>
                  <a:txBody>
                    <a:bodyPr/>
                    <a:lstStyle/>
                    <a:p>
                      <a:r>
                        <a:rPr lang="en-US" b="1" dirty="0" smtClean="0"/>
                        <a:t>Reciprocal CNP</a:t>
                      </a:r>
                      <a:endParaRPr lang="en-US" b="1" dirty="0"/>
                    </a:p>
                  </a:txBody>
                  <a:tcPr/>
                </a:tc>
              </a:tr>
              <a:tr h="370840">
                <a:tc>
                  <a:txBody>
                    <a:bodyPr/>
                    <a:lstStyle/>
                    <a:p>
                      <a:r>
                        <a:rPr lang="en-US" b="1" dirty="0" smtClean="0"/>
                        <a:t>Extended Suffix Arrays</a:t>
                      </a:r>
                      <a:endParaRPr lang="en-US" b="1" dirty="0"/>
                    </a:p>
                  </a:txBody>
                  <a:tcPr/>
                </a:tc>
                <a:tc>
                  <a:txBody>
                    <a:bodyPr/>
                    <a:lstStyle/>
                    <a:p>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Reciprocal WNP</a:t>
                      </a:r>
                    </a:p>
                  </a:txBody>
                  <a:tcPr/>
                </a:tc>
              </a:tr>
            </a:tbl>
          </a:graphicData>
        </a:graphic>
      </p:graphicFrame>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3" name="Slide Number Placeholder 2"/>
          <p:cNvSpPr>
            <a:spLocks noGrp="1"/>
          </p:cNvSpPr>
          <p:nvPr>
            <p:ph type="sldNum" sz="quarter" idx="12"/>
          </p:nvPr>
        </p:nvSpPr>
        <p:spPr/>
        <p:txBody>
          <a:bodyPr/>
          <a:lstStyle/>
          <a:p>
            <a:fld id="{7E46E34C-DF4F-43C8-9B01-5546C481D7C1}" type="slidenum">
              <a:rPr lang="el-GR" smtClean="0"/>
              <a:t>281</a:t>
            </a:fld>
            <a:endParaRPr lang="el-GR"/>
          </a:p>
        </p:txBody>
      </p:sp>
    </p:spTree>
    <p:extLst>
      <p:ext uri="{BB962C8B-B14F-4D97-AF65-F5344CB8AC3E}">
        <p14:creationId xmlns:p14="http://schemas.microsoft.com/office/powerpoint/2010/main" val="1725414207"/>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1143000"/>
          </a:xfrm>
        </p:spPr>
        <p:txBody>
          <a:bodyPr>
            <a:normAutofit fontScale="90000"/>
          </a:bodyPr>
          <a:lstStyle/>
          <a:p>
            <a:r>
              <a:rPr lang="en-US" dirty="0" smtClean="0"/>
              <a:t>Which Entity Matching/Clustering Methods are supported?</a:t>
            </a:r>
            <a:endParaRPr lang="en-US" dirty="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3" name="Slide Number Placeholder 2"/>
          <p:cNvSpPr>
            <a:spLocks noGrp="1"/>
          </p:cNvSpPr>
          <p:nvPr>
            <p:ph type="sldNum" sz="quarter" idx="12"/>
          </p:nvPr>
        </p:nvSpPr>
        <p:spPr/>
        <p:txBody>
          <a:bodyPr/>
          <a:lstStyle/>
          <a:p>
            <a:fld id="{7E46E34C-DF4F-43C8-9B01-5546C481D7C1}" type="slidenum">
              <a:rPr lang="el-GR" smtClean="0"/>
              <a:t>282</a:t>
            </a:fld>
            <a:endParaRPr lang="el-GR"/>
          </a:p>
        </p:txBody>
      </p:sp>
      <p:graphicFrame>
        <p:nvGraphicFramePr>
          <p:cNvPr id="7" name="Content Placeholder 4"/>
          <p:cNvGraphicFramePr>
            <a:graphicFrameLocks/>
          </p:cNvGraphicFramePr>
          <p:nvPr>
            <p:extLst>
              <p:ext uri="{D42A27DB-BD31-4B8C-83A1-F6EECF244321}">
                <p14:modId xmlns:p14="http://schemas.microsoft.com/office/powerpoint/2010/main" val="2027886402"/>
              </p:ext>
            </p:extLst>
          </p:nvPr>
        </p:nvGraphicFramePr>
        <p:xfrm>
          <a:off x="1441425" y="2176120"/>
          <a:ext cx="6226919" cy="3053080"/>
        </p:xfrm>
        <a:graphic>
          <a:graphicData uri="http://schemas.openxmlformats.org/drawingml/2006/table">
            <a:tbl>
              <a:tblPr firstRow="1" bandRow="1">
                <a:tableStyleId>{5C22544A-7EE6-4342-B048-85BDC9FD1C3A}</a:tableStyleId>
              </a:tblPr>
              <a:tblGrid>
                <a:gridCol w="3023071"/>
                <a:gridCol w="3203848"/>
              </a:tblGrid>
              <a:tr h="370840">
                <a:tc>
                  <a:txBody>
                    <a:bodyPr/>
                    <a:lstStyle/>
                    <a:p>
                      <a:pPr algn="ctr"/>
                      <a:r>
                        <a:rPr lang="en-US" sz="2400" dirty="0" smtClean="0"/>
                        <a:t>Entity Matching</a:t>
                      </a:r>
                      <a:endParaRPr lang="en-US" sz="2400" dirty="0"/>
                    </a:p>
                  </a:txBody>
                  <a:tcPr/>
                </a:tc>
                <a:tc>
                  <a:txBody>
                    <a:bodyPr/>
                    <a:lstStyle/>
                    <a:p>
                      <a:pPr algn="ctr"/>
                      <a:r>
                        <a:rPr lang="en-US" sz="2400" dirty="0" smtClean="0"/>
                        <a:t>Entity Clustering</a:t>
                      </a:r>
                      <a:endParaRPr lang="en-US" sz="2400" dirty="0"/>
                    </a:p>
                  </a:txBody>
                  <a:tcPr/>
                </a:tc>
              </a:tr>
              <a:tr h="370840">
                <a:tc>
                  <a:txBody>
                    <a:bodyPr/>
                    <a:lstStyle/>
                    <a:p>
                      <a:r>
                        <a:rPr lang="en-US" b="1" dirty="0" smtClean="0"/>
                        <a:t>Group Linkage*</a:t>
                      </a:r>
                      <a:endParaRPr lang="en-US" b="1" dirty="0"/>
                    </a:p>
                  </a:txBody>
                  <a:tcPr/>
                </a:tc>
                <a:tc>
                  <a:txBody>
                    <a:bodyPr/>
                    <a:lstStyle/>
                    <a:p>
                      <a:r>
                        <a:rPr lang="en-US" b="1" dirty="0" smtClean="0"/>
                        <a:t>Center Clustering</a:t>
                      </a:r>
                      <a:endParaRPr lang="en-US" b="1"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Profile Matcher*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Connected</a:t>
                      </a:r>
                      <a:r>
                        <a:rPr lang="en-US" b="1" baseline="0" dirty="0" smtClean="0"/>
                        <a:t> Components</a:t>
                      </a:r>
                      <a:endParaRPr lang="en-US" b="1"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Cut Clustering</a:t>
                      </a:r>
                    </a:p>
                  </a:txBody>
                  <a:tcPr/>
                </a:tc>
              </a:tr>
              <a:tr h="370840">
                <a:tc rowSpan="4">
                  <a:txBody>
                    <a:bodyPr/>
                    <a:lstStyle/>
                    <a:p>
                      <a:r>
                        <a:rPr lang="en-US" b="1" dirty="0" smtClean="0"/>
                        <a:t>*</a:t>
                      </a:r>
                      <a:r>
                        <a:rPr lang="en-US" b="0" dirty="0" smtClean="0"/>
                        <a:t> In combination with bag and graph</a:t>
                      </a:r>
                      <a:r>
                        <a:rPr lang="en-US" b="0" baseline="0" dirty="0" smtClean="0"/>
                        <a:t> textual models based on</a:t>
                      </a:r>
                      <a:r>
                        <a:rPr lang="en-US" b="0" dirty="0" smtClean="0"/>
                        <a:t> token</a:t>
                      </a:r>
                      <a:r>
                        <a:rPr lang="en-US" b="0" baseline="0" dirty="0" smtClean="0"/>
                        <a:t> and character n-grams and various established string similarity measures</a:t>
                      </a:r>
                      <a:endParaRPr lang="en-US" b="0" dirty="0"/>
                    </a:p>
                  </a:txBody>
                  <a:tcPr/>
                </a:tc>
                <a:tc>
                  <a:txBody>
                    <a:bodyPr/>
                    <a:lstStyle/>
                    <a:p>
                      <a:r>
                        <a:rPr lang="en-US" b="1" dirty="0" smtClean="0"/>
                        <a:t>Markov</a:t>
                      </a:r>
                      <a:r>
                        <a:rPr lang="en-US" b="1" baseline="0" dirty="0" smtClean="0"/>
                        <a:t> Clustering</a:t>
                      </a:r>
                      <a:endParaRPr lang="en-US" b="1" dirty="0"/>
                    </a:p>
                  </a:txBody>
                  <a:tcPr/>
                </a:tc>
              </a:tr>
              <a:tr h="370840">
                <a:tc vMerge="1">
                  <a:txBody>
                    <a:bodyPr/>
                    <a:lstStyle/>
                    <a:p>
                      <a:endParaRPr lang="en-US" b="1" dirty="0"/>
                    </a:p>
                  </a:txBody>
                  <a:tcPr/>
                </a:tc>
                <a:tc>
                  <a:txBody>
                    <a:bodyPr/>
                    <a:lstStyle/>
                    <a:p>
                      <a:r>
                        <a:rPr lang="en-US" b="1" dirty="0" smtClean="0"/>
                        <a:t>Merge-Center Clustering</a:t>
                      </a:r>
                      <a:endParaRPr lang="en-US" b="1" dirty="0"/>
                    </a:p>
                  </a:txBody>
                  <a:tcPr/>
                </a:tc>
              </a:tr>
              <a:tr h="370840">
                <a:tc vMerge="1">
                  <a:txBody>
                    <a:bodyPr/>
                    <a:lstStyle/>
                    <a:p>
                      <a:endParaRPr lang="en-US" dirty="0"/>
                    </a:p>
                  </a:txBody>
                  <a:tcPr/>
                </a:tc>
                <a:tc>
                  <a:txBody>
                    <a:bodyPr/>
                    <a:lstStyle/>
                    <a:p>
                      <a:r>
                        <a:rPr lang="en-US" b="1" dirty="0" smtClean="0"/>
                        <a:t>Ricochet SR Clustering</a:t>
                      </a:r>
                      <a:endParaRPr lang="en-US" b="1" dirty="0"/>
                    </a:p>
                  </a:txBody>
                  <a:tcPr/>
                </a:tc>
              </a:tr>
              <a:tr h="370840">
                <a:tc vMerge="1">
                  <a:txBody>
                    <a:bodyPr/>
                    <a:lstStyle/>
                    <a:p>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Unique Mapping Clustering</a:t>
                      </a:r>
                    </a:p>
                  </a:txBody>
                  <a:tcPr/>
                </a:tc>
              </a:tr>
            </a:tbl>
          </a:graphicData>
        </a:graphic>
      </p:graphicFrame>
    </p:spTree>
    <p:extLst>
      <p:ext uri="{BB962C8B-B14F-4D97-AF65-F5344CB8AC3E}">
        <p14:creationId xmlns:p14="http://schemas.microsoft.com/office/powerpoint/2010/main" val="1470824689"/>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12968" cy="1143000"/>
          </a:xfrm>
        </p:spPr>
        <p:txBody>
          <a:bodyPr>
            <a:noAutofit/>
          </a:bodyPr>
          <a:lstStyle/>
          <a:p>
            <a:r>
              <a:rPr lang="en-US" sz="4000" dirty="0" smtClean="0"/>
              <a:t>Which Datasets are </a:t>
            </a:r>
            <a:r>
              <a:rPr lang="en-US" sz="4000" dirty="0"/>
              <a:t>i</a:t>
            </a:r>
            <a:r>
              <a:rPr lang="en-US" sz="4000" dirty="0" smtClean="0"/>
              <a:t>ncluded?</a:t>
            </a:r>
            <a:endParaRPr lang="en-US" sz="4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11866120"/>
              </p:ext>
            </p:extLst>
          </p:nvPr>
        </p:nvGraphicFramePr>
        <p:xfrm>
          <a:off x="251520" y="2348880"/>
          <a:ext cx="4455794" cy="3048000"/>
        </p:xfrm>
        <a:graphic>
          <a:graphicData uri="http://schemas.openxmlformats.org/drawingml/2006/table">
            <a:tbl>
              <a:tblPr firstRow="1" bandRow="1">
                <a:tableStyleId>{5C22544A-7EE6-4342-B048-85BDC9FD1C3A}</a:tableStyleId>
              </a:tblPr>
              <a:tblGrid>
                <a:gridCol w="2160240"/>
                <a:gridCol w="1152128"/>
                <a:gridCol w="1143426"/>
              </a:tblGrid>
              <a:tr h="370840">
                <a:tc>
                  <a:txBody>
                    <a:bodyPr/>
                    <a:lstStyle/>
                    <a:p>
                      <a:pPr algn="ctr"/>
                      <a:r>
                        <a:rPr lang="en-US" sz="2400" dirty="0" smtClean="0"/>
                        <a:t>Clean-Clean ER (</a:t>
                      </a:r>
                      <a:r>
                        <a:rPr lang="en-US" sz="2400" b="1" dirty="0" smtClean="0"/>
                        <a:t>real</a:t>
                      </a:r>
                      <a:r>
                        <a:rPr lang="en-US" sz="2400" dirty="0" smtClean="0"/>
                        <a:t>)</a:t>
                      </a:r>
                      <a:endParaRPr lang="en-US" sz="2400" dirty="0"/>
                    </a:p>
                  </a:txBody>
                  <a:tcPr/>
                </a:tc>
                <a:tc>
                  <a:txBody>
                    <a:bodyPr/>
                    <a:lstStyle/>
                    <a:p>
                      <a:pPr algn="ctr"/>
                      <a:r>
                        <a:rPr lang="en-US" sz="2400" dirty="0" smtClean="0"/>
                        <a:t>D1 </a:t>
                      </a:r>
                      <a:br>
                        <a:rPr lang="en-US" sz="2400" dirty="0" smtClean="0"/>
                      </a:br>
                      <a:r>
                        <a:rPr lang="en-US" sz="2400" dirty="0" smtClean="0"/>
                        <a:t>Entities</a:t>
                      </a:r>
                      <a:endParaRPr lang="en-US" sz="2400" dirty="0"/>
                    </a:p>
                  </a:txBody>
                  <a:tcPr/>
                </a:tc>
                <a:tc>
                  <a:txBody>
                    <a:bodyPr/>
                    <a:lstStyle/>
                    <a:p>
                      <a:pPr algn="ctr"/>
                      <a:r>
                        <a:rPr lang="en-US" sz="2400" dirty="0" smtClean="0"/>
                        <a:t>D2 </a:t>
                      </a:r>
                      <a:br>
                        <a:rPr lang="en-US" sz="2400" dirty="0" smtClean="0"/>
                      </a:br>
                      <a:r>
                        <a:rPr lang="en-US" sz="2400" dirty="0" smtClean="0"/>
                        <a:t>Entities</a:t>
                      </a:r>
                      <a:endParaRPr lang="en-US" sz="2400" dirty="0"/>
                    </a:p>
                  </a:txBody>
                  <a:tcPr/>
                </a:tc>
              </a:tr>
              <a:tr h="370840">
                <a:tc>
                  <a:txBody>
                    <a:bodyPr/>
                    <a:lstStyle/>
                    <a:p>
                      <a:pPr algn="ctr" fontAlgn="b"/>
                      <a:r>
                        <a:rPr lang="en-US" sz="1800" b="1" i="0" u="none" strike="noStrike" dirty="0" err="1" smtClean="0">
                          <a:solidFill>
                            <a:srgbClr val="000000"/>
                          </a:solidFill>
                          <a:effectLst/>
                          <a:latin typeface="Calibri"/>
                        </a:rPr>
                        <a:t>Abt</a:t>
                      </a:r>
                      <a:r>
                        <a:rPr lang="en-US" sz="1800" b="1" i="0" u="none" strike="noStrike" dirty="0" smtClean="0">
                          <a:solidFill>
                            <a:srgbClr val="000000"/>
                          </a:solidFill>
                          <a:effectLst/>
                          <a:latin typeface="Calibri"/>
                        </a:rPr>
                        <a:t>-Buy</a:t>
                      </a:r>
                      <a:endParaRPr lang="en-US" sz="1800" b="1" i="0" u="none" strike="noStrike" dirty="0">
                        <a:solidFill>
                          <a:srgbClr val="000000"/>
                        </a:solidFill>
                        <a:effectLst/>
                        <a:latin typeface="Calibri"/>
                      </a:endParaRPr>
                    </a:p>
                  </a:txBody>
                  <a:tcPr marL="9525" marR="9525" marT="9525" marB="0" anchor="b"/>
                </a:tc>
                <a:tc>
                  <a:txBody>
                    <a:bodyPr/>
                    <a:lstStyle/>
                    <a:p>
                      <a:pPr algn="r" fontAlgn="b"/>
                      <a:r>
                        <a:rPr lang="en-US" sz="1800" b="0" i="0" u="none" strike="noStrike" dirty="0">
                          <a:solidFill>
                            <a:srgbClr val="000000"/>
                          </a:solidFill>
                          <a:effectLst/>
                          <a:latin typeface="Calibri"/>
                        </a:rPr>
                        <a:t>1,076</a:t>
                      </a:r>
                    </a:p>
                  </a:txBody>
                  <a:tcPr marL="9525" marR="9525" marT="9525" marB="0" anchor="b"/>
                </a:tc>
                <a:tc>
                  <a:txBody>
                    <a:bodyPr/>
                    <a:lstStyle/>
                    <a:p>
                      <a:pPr algn="r" fontAlgn="b"/>
                      <a:r>
                        <a:rPr lang="en-US" sz="1800" b="0" i="0" u="none" strike="noStrike" dirty="0">
                          <a:solidFill>
                            <a:srgbClr val="000000"/>
                          </a:solidFill>
                          <a:effectLst/>
                          <a:latin typeface="Calibri"/>
                        </a:rPr>
                        <a:t>1,076</a:t>
                      </a:r>
                    </a:p>
                  </a:txBody>
                  <a:tcPr marL="9525" marR="9525" marT="9525" marB="0" anchor="b"/>
                </a:tc>
              </a:tr>
              <a:tr h="370840">
                <a:tc>
                  <a:txBody>
                    <a:bodyPr/>
                    <a:lstStyle/>
                    <a:p>
                      <a:pPr algn="ctr" fontAlgn="b"/>
                      <a:r>
                        <a:rPr lang="en-US" sz="1800" b="1" i="0" u="none" strike="noStrike" dirty="0">
                          <a:solidFill>
                            <a:srgbClr val="000000"/>
                          </a:solidFill>
                          <a:effectLst/>
                          <a:latin typeface="Calibri"/>
                        </a:rPr>
                        <a:t>DBLP-ACM</a:t>
                      </a:r>
                    </a:p>
                  </a:txBody>
                  <a:tcPr marL="9525" marR="9525" marT="9525" marB="0" anchor="b"/>
                </a:tc>
                <a:tc>
                  <a:txBody>
                    <a:bodyPr/>
                    <a:lstStyle/>
                    <a:p>
                      <a:pPr algn="r" fontAlgn="b"/>
                      <a:r>
                        <a:rPr lang="en-US" sz="1800" b="0" i="0" u="none" strike="noStrike" dirty="0">
                          <a:solidFill>
                            <a:srgbClr val="000000"/>
                          </a:solidFill>
                          <a:effectLst/>
                          <a:latin typeface="Calibri"/>
                        </a:rPr>
                        <a:t>2,616</a:t>
                      </a:r>
                    </a:p>
                  </a:txBody>
                  <a:tcPr marL="9525" marR="9525" marT="9525" marB="0" anchor="b"/>
                </a:tc>
                <a:tc>
                  <a:txBody>
                    <a:bodyPr/>
                    <a:lstStyle/>
                    <a:p>
                      <a:pPr algn="r" fontAlgn="b"/>
                      <a:r>
                        <a:rPr lang="en-US" sz="1800" b="0" i="0" u="none" strike="noStrike" dirty="0">
                          <a:solidFill>
                            <a:srgbClr val="000000"/>
                          </a:solidFill>
                          <a:effectLst/>
                          <a:latin typeface="Calibri"/>
                        </a:rPr>
                        <a:t>2,294</a:t>
                      </a:r>
                    </a:p>
                  </a:txBody>
                  <a:tcPr marL="9525" marR="9525" marT="9525" marB="0" anchor="b"/>
                </a:tc>
              </a:tr>
              <a:tr h="370840">
                <a:tc>
                  <a:txBody>
                    <a:bodyPr/>
                    <a:lstStyle/>
                    <a:p>
                      <a:pPr algn="ctr" fontAlgn="b"/>
                      <a:r>
                        <a:rPr lang="en-US" sz="1800" b="1" i="0" u="none" strike="noStrike" dirty="0">
                          <a:solidFill>
                            <a:srgbClr val="000000"/>
                          </a:solidFill>
                          <a:effectLst/>
                          <a:latin typeface="Calibri"/>
                        </a:rPr>
                        <a:t>DBLP-Scholar</a:t>
                      </a:r>
                    </a:p>
                  </a:txBody>
                  <a:tcPr marL="9525" marR="9525" marT="9525" marB="0" anchor="b"/>
                </a:tc>
                <a:tc>
                  <a:txBody>
                    <a:bodyPr/>
                    <a:lstStyle/>
                    <a:p>
                      <a:pPr algn="r" fontAlgn="b"/>
                      <a:r>
                        <a:rPr lang="en-US" sz="1800" b="0" i="0" u="none" strike="noStrike">
                          <a:solidFill>
                            <a:srgbClr val="000000"/>
                          </a:solidFill>
                          <a:effectLst/>
                          <a:latin typeface="Calibri"/>
                        </a:rPr>
                        <a:t>2,516</a:t>
                      </a:r>
                    </a:p>
                  </a:txBody>
                  <a:tcPr marL="9525" marR="9525" marT="9525" marB="0" anchor="b"/>
                </a:tc>
                <a:tc>
                  <a:txBody>
                    <a:bodyPr/>
                    <a:lstStyle/>
                    <a:p>
                      <a:pPr algn="r" fontAlgn="b"/>
                      <a:r>
                        <a:rPr lang="en-US" sz="1800" b="0" i="0" u="none" strike="noStrike" dirty="0">
                          <a:solidFill>
                            <a:srgbClr val="000000"/>
                          </a:solidFill>
                          <a:effectLst/>
                          <a:latin typeface="Calibri"/>
                        </a:rPr>
                        <a:t>61,353</a:t>
                      </a:r>
                    </a:p>
                  </a:txBody>
                  <a:tcPr marL="9525" marR="9525" marT="9525" marB="0" anchor="b"/>
                </a:tc>
              </a:tr>
              <a:tr h="370840">
                <a:tc>
                  <a:txBody>
                    <a:bodyPr/>
                    <a:lstStyle/>
                    <a:p>
                      <a:pPr algn="ctr" fontAlgn="b"/>
                      <a:r>
                        <a:rPr lang="en-US" sz="1800" b="1" i="0" u="none" strike="noStrike" dirty="0">
                          <a:solidFill>
                            <a:srgbClr val="000000"/>
                          </a:solidFill>
                          <a:effectLst/>
                          <a:latin typeface="Calibri"/>
                        </a:rPr>
                        <a:t>Amazon-GP</a:t>
                      </a:r>
                    </a:p>
                  </a:txBody>
                  <a:tcPr marL="9525" marR="9525" marT="9525" marB="0" anchor="b"/>
                </a:tc>
                <a:tc>
                  <a:txBody>
                    <a:bodyPr/>
                    <a:lstStyle/>
                    <a:p>
                      <a:pPr algn="r" fontAlgn="b"/>
                      <a:r>
                        <a:rPr lang="en-US" sz="1800" b="0" i="0" u="none" strike="noStrike">
                          <a:solidFill>
                            <a:srgbClr val="000000"/>
                          </a:solidFill>
                          <a:effectLst/>
                          <a:latin typeface="Calibri"/>
                        </a:rPr>
                        <a:t>1,354</a:t>
                      </a:r>
                    </a:p>
                  </a:txBody>
                  <a:tcPr marL="9525" marR="9525" marT="9525" marB="0" anchor="b"/>
                </a:tc>
                <a:tc>
                  <a:txBody>
                    <a:bodyPr/>
                    <a:lstStyle/>
                    <a:p>
                      <a:pPr algn="r" fontAlgn="b"/>
                      <a:r>
                        <a:rPr lang="en-US" sz="1800" b="0" i="0" u="none" strike="noStrike" dirty="0">
                          <a:solidFill>
                            <a:srgbClr val="000000"/>
                          </a:solidFill>
                          <a:effectLst/>
                          <a:latin typeface="Calibri"/>
                        </a:rPr>
                        <a:t>3,039</a:t>
                      </a:r>
                    </a:p>
                  </a:txBody>
                  <a:tcPr marL="9525" marR="9525" marT="9525" marB="0" anchor="b"/>
                </a:tc>
              </a:tr>
              <a:tr h="370840">
                <a:tc>
                  <a:txBody>
                    <a:bodyPr/>
                    <a:lstStyle/>
                    <a:p>
                      <a:pPr algn="ctr" fontAlgn="b"/>
                      <a:r>
                        <a:rPr lang="en-US" sz="1800" b="1" i="0" u="none" strike="noStrike" dirty="0">
                          <a:solidFill>
                            <a:srgbClr val="000000"/>
                          </a:solidFill>
                          <a:effectLst/>
                          <a:latin typeface="Calibri"/>
                        </a:rPr>
                        <a:t>Movies</a:t>
                      </a:r>
                    </a:p>
                  </a:txBody>
                  <a:tcPr marL="9525" marR="9525" marT="9525" marB="0" anchor="b"/>
                </a:tc>
                <a:tc>
                  <a:txBody>
                    <a:bodyPr/>
                    <a:lstStyle/>
                    <a:p>
                      <a:pPr algn="r" fontAlgn="b"/>
                      <a:r>
                        <a:rPr lang="en-US" sz="1800" b="0" i="0" u="none" strike="noStrike">
                          <a:solidFill>
                            <a:srgbClr val="000000"/>
                          </a:solidFill>
                          <a:effectLst/>
                          <a:latin typeface="Calibri"/>
                        </a:rPr>
                        <a:t>27,615</a:t>
                      </a:r>
                    </a:p>
                  </a:txBody>
                  <a:tcPr marL="9525" marR="9525" marT="9525" marB="0" anchor="b"/>
                </a:tc>
                <a:tc>
                  <a:txBody>
                    <a:bodyPr/>
                    <a:lstStyle/>
                    <a:p>
                      <a:pPr algn="r" fontAlgn="b"/>
                      <a:r>
                        <a:rPr lang="en-US" sz="1800" b="0" i="0" u="none" strike="noStrike" dirty="0">
                          <a:solidFill>
                            <a:srgbClr val="000000"/>
                          </a:solidFill>
                          <a:effectLst/>
                          <a:latin typeface="Calibri"/>
                        </a:rPr>
                        <a:t>23,182</a:t>
                      </a:r>
                    </a:p>
                  </a:txBody>
                  <a:tcPr marL="9525" marR="9525" marT="9525" marB="0" anchor="b"/>
                </a:tc>
              </a:tr>
              <a:tr h="370840">
                <a:tc>
                  <a:txBody>
                    <a:bodyPr/>
                    <a:lstStyle/>
                    <a:p>
                      <a:pPr algn="ctr" fontAlgn="b"/>
                      <a:r>
                        <a:rPr lang="en-US" sz="1800" b="1" i="0" u="none" strike="noStrike" dirty="0" err="1">
                          <a:solidFill>
                            <a:srgbClr val="000000"/>
                          </a:solidFill>
                          <a:effectLst/>
                          <a:latin typeface="Calibri"/>
                        </a:rPr>
                        <a:t>DBPedia</a:t>
                      </a:r>
                      <a:endParaRPr lang="en-US" sz="1800" b="1" i="0" u="none" strike="noStrike" dirty="0">
                        <a:solidFill>
                          <a:srgbClr val="000000"/>
                        </a:solidFill>
                        <a:effectLst/>
                        <a:latin typeface="Calibri"/>
                      </a:endParaRPr>
                    </a:p>
                  </a:txBody>
                  <a:tcPr marL="9525" marR="9525" marT="9525" marB="0" anchor="b"/>
                </a:tc>
                <a:tc>
                  <a:txBody>
                    <a:bodyPr/>
                    <a:lstStyle/>
                    <a:p>
                      <a:pPr algn="r" fontAlgn="b"/>
                      <a:r>
                        <a:rPr lang="en-US" sz="1800" b="0" i="0" u="none" strike="noStrike">
                          <a:solidFill>
                            <a:srgbClr val="000000"/>
                          </a:solidFill>
                          <a:effectLst/>
                          <a:latin typeface="Calibri"/>
                        </a:rPr>
                        <a:t>1,190,733</a:t>
                      </a:r>
                    </a:p>
                  </a:txBody>
                  <a:tcPr marL="9525" marR="9525" marT="9525" marB="0" anchor="b"/>
                </a:tc>
                <a:tc>
                  <a:txBody>
                    <a:bodyPr/>
                    <a:lstStyle/>
                    <a:p>
                      <a:pPr algn="r" fontAlgn="b"/>
                      <a:r>
                        <a:rPr lang="en-US" sz="1800" b="0" i="0" u="none" strike="noStrike" dirty="0">
                          <a:solidFill>
                            <a:srgbClr val="000000"/>
                          </a:solidFill>
                          <a:effectLst/>
                          <a:latin typeface="Calibri"/>
                        </a:rPr>
                        <a:t>2,164,040</a:t>
                      </a:r>
                    </a:p>
                  </a:txBody>
                  <a:tcPr marL="9525" marR="9525" marT="9525" marB="0" anchor="b"/>
                </a:tc>
              </a:tr>
            </a:tbl>
          </a:graphicData>
        </a:graphic>
      </p:graphicFrame>
      <p:sp>
        <p:nvSpPr>
          <p:cNvPr id="4" name="Footer Placeholder 3"/>
          <p:cNvSpPr>
            <a:spLocks noGrp="1"/>
          </p:cNvSpPr>
          <p:nvPr>
            <p:ph type="ftr" sz="quarter" idx="11"/>
          </p:nvPr>
        </p:nvSpPr>
        <p:spPr>
          <a:xfrm>
            <a:off x="2987824" y="6525344"/>
            <a:ext cx="3240360" cy="365125"/>
          </a:xfrm>
        </p:spPr>
        <p:txBody>
          <a:bodyPr/>
          <a:lstStyle/>
          <a:p>
            <a:r>
              <a:rPr lang="pt-BR" dirty="0" smtClean="0"/>
              <a:t>Papadakis &amp; Palpanas, WWW 2018, April 2018</a:t>
            </a:r>
            <a:endParaRPr lang="el-GR" dirty="0"/>
          </a:p>
        </p:txBody>
      </p:sp>
      <p:graphicFrame>
        <p:nvGraphicFramePr>
          <p:cNvPr id="6" name="Table 5"/>
          <p:cNvGraphicFramePr>
            <a:graphicFrameLocks noGrp="1"/>
          </p:cNvGraphicFramePr>
          <p:nvPr>
            <p:extLst>
              <p:ext uri="{D42A27DB-BD31-4B8C-83A1-F6EECF244321}">
                <p14:modId xmlns:p14="http://schemas.microsoft.com/office/powerpoint/2010/main" val="1021661176"/>
              </p:ext>
            </p:extLst>
          </p:nvPr>
        </p:nvGraphicFramePr>
        <p:xfrm>
          <a:off x="5076056" y="2345650"/>
          <a:ext cx="3672408" cy="3418840"/>
        </p:xfrm>
        <a:graphic>
          <a:graphicData uri="http://schemas.openxmlformats.org/drawingml/2006/table">
            <a:tbl>
              <a:tblPr firstRow="1" bandRow="1">
                <a:tableStyleId>{69C7853C-536D-4A76-A0AE-DD22124D55A5}</a:tableStyleId>
              </a:tblPr>
              <a:tblGrid>
                <a:gridCol w="2319415"/>
                <a:gridCol w="1352993"/>
              </a:tblGrid>
              <a:tr h="370840">
                <a:tc>
                  <a:txBody>
                    <a:bodyPr/>
                    <a:lstStyle/>
                    <a:p>
                      <a:pPr algn="ctr"/>
                      <a:r>
                        <a:rPr lang="en-US" sz="2400" dirty="0" smtClean="0"/>
                        <a:t>Dirty ER </a:t>
                      </a:r>
                      <a:br>
                        <a:rPr lang="en-US" sz="2400" dirty="0" smtClean="0"/>
                      </a:br>
                      <a:r>
                        <a:rPr lang="en-US" sz="2400" dirty="0" smtClean="0"/>
                        <a:t>(</a:t>
                      </a:r>
                      <a:r>
                        <a:rPr lang="en-US" sz="2400" b="1" dirty="0" smtClean="0"/>
                        <a:t>synthetic</a:t>
                      </a:r>
                      <a:r>
                        <a:rPr lang="en-US" sz="2400" dirty="0" smtClean="0"/>
                        <a:t>)</a:t>
                      </a:r>
                      <a:endParaRPr lang="en-US" sz="2400" dirty="0"/>
                    </a:p>
                  </a:txBody>
                  <a:tcPr/>
                </a:tc>
                <a:tc>
                  <a:txBody>
                    <a:bodyPr/>
                    <a:lstStyle/>
                    <a:p>
                      <a:pPr algn="ctr"/>
                      <a:r>
                        <a:rPr lang="en-US" sz="2400" dirty="0" smtClean="0"/>
                        <a:t>Entities</a:t>
                      </a:r>
                      <a:endParaRPr lang="en-US" sz="2400" dirty="0"/>
                    </a:p>
                  </a:txBody>
                  <a:tcPr anchor="ctr"/>
                </a:tc>
              </a:tr>
              <a:tr h="370840">
                <a:tc>
                  <a:txBody>
                    <a:bodyPr/>
                    <a:lstStyle/>
                    <a:p>
                      <a:pPr algn="ctr" fontAlgn="b"/>
                      <a:r>
                        <a:rPr lang="en-US" sz="1800" b="1" u="none" strike="noStrike" dirty="0">
                          <a:effectLst/>
                        </a:rPr>
                        <a:t>10K</a:t>
                      </a:r>
                      <a:endParaRPr lang="en-US" sz="1800" b="1" i="0" u="none" strike="noStrike" dirty="0">
                        <a:solidFill>
                          <a:srgbClr val="000000"/>
                        </a:solidFill>
                        <a:effectLst/>
                        <a:latin typeface="Calibri"/>
                      </a:endParaRPr>
                    </a:p>
                  </a:txBody>
                  <a:tcPr marL="9525" marR="9525" marT="9525" marB="0" anchor="b"/>
                </a:tc>
                <a:tc>
                  <a:txBody>
                    <a:bodyPr/>
                    <a:lstStyle/>
                    <a:p>
                      <a:pPr marL="0" algn="r" defTabSz="914400" rtl="0" eaLnBrk="1" fontAlgn="b" latinLnBrk="0" hangingPunct="1"/>
                      <a:r>
                        <a:rPr lang="en-US" sz="1800" b="0" i="0" u="none" strike="noStrike" kern="1200" dirty="0" smtClean="0">
                          <a:solidFill>
                            <a:srgbClr val="000000"/>
                          </a:solidFill>
                          <a:effectLst/>
                          <a:latin typeface="Calibri"/>
                          <a:ea typeface="+mn-ea"/>
                          <a:cs typeface="+mn-cs"/>
                        </a:rPr>
                        <a:t>10,000</a:t>
                      </a:r>
                      <a:endParaRPr lang="en-US" sz="1800" b="0" i="0" u="none" strike="noStrike" kern="1200" dirty="0">
                        <a:solidFill>
                          <a:srgbClr val="000000"/>
                        </a:solidFill>
                        <a:effectLst/>
                        <a:latin typeface="Calibri"/>
                        <a:ea typeface="+mn-ea"/>
                        <a:cs typeface="+mn-cs"/>
                      </a:endParaRPr>
                    </a:p>
                  </a:txBody>
                  <a:tcPr marL="9525" marR="9525" marT="9525" marB="0" anchor="b"/>
                </a:tc>
              </a:tr>
              <a:tr h="370840">
                <a:tc>
                  <a:txBody>
                    <a:bodyPr/>
                    <a:lstStyle/>
                    <a:p>
                      <a:pPr algn="ctr" fontAlgn="b"/>
                      <a:r>
                        <a:rPr lang="en-US" sz="1800" b="1" u="none" strike="noStrike" dirty="0">
                          <a:effectLst/>
                        </a:rPr>
                        <a:t>50K</a:t>
                      </a:r>
                      <a:endParaRPr lang="en-US" sz="1800" b="1" i="0" u="none" strike="noStrike" dirty="0">
                        <a:solidFill>
                          <a:srgbClr val="000000"/>
                        </a:solidFill>
                        <a:effectLst/>
                        <a:latin typeface="Calibri"/>
                      </a:endParaRPr>
                    </a:p>
                  </a:txBody>
                  <a:tcPr marL="9525" marR="9525" marT="9525" marB="0" anchor="b"/>
                </a:tc>
                <a:tc>
                  <a:txBody>
                    <a:bodyPr/>
                    <a:lstStyle/>
                    <a:p>
                      <a:pPr marL="0" algn="r" defTabSz="914400" rtl="0" eaLnBrk="1" fontAlgn="b" latinLnBrk="0" hangingPunct="1"/>
                      <a:r>
                        <a:rPr lang="en-US" sz="1800" b="0" i="0" u="none" strike="noStrike" kern="1200" dirty="0" smtClean="0">
                          <a:solidFill>
                            <a:srgbClr val="000000"/>
                          </a:solidFill>
                          <a:effectLst/>
                          <a:latin typeface="Calibri"/>
                          <a:ea typeface="+mn-ea"/>
                          <a:cs typeface="+mn-cs"/>
                        </a:rPr>
                        <a:t>50,000</a:t>
                      </a:r>
                      <a:endParaRPr lang="en-US" sz="1800" b="0" i="0" u="none" strike="noStrike" kern="1200" dirty="0">
                        <a:solidFill>
                          <a:srgbClr val="000000"/>
                        </a:solidFill>
                        <a:effectLst/>
                        <a:latin typeface="Calibri"/>
                        <a:ea typeface="+mn-ea"/>
                        <a:cs typeface="+mn-cs"/>
                      </a:endParaRPr>
                    </a:p>
                  </a:txBody>
                  <a:tcPr marL="9525" marR="9525" marT="9525" marB="0" anchor="b"/>
                </a:tc>
              </a:tr>
              <a:tr h="370840">
                <a:tc>
                  <a:txBody>
                    <a:bodyPr/>
                    <a:lstStyle/>
                    <a:p>
                      <a:pPr algn="ctr" fontAlgn="b"/>
                      <a:r>
                        <a:rPr lang="en-US" sz="1800" b="1" u="none" strike="noStrike" dirty="0">
                          <a:effectLst/>
                        </a:rPr>
                        <a:t>100K</a:t>
                      </a:r>
                      <a:endParaRPr lang="en-US" sz="1800" b="1" i="0" u="none" strike="noStrike" dirty="0">
                        <a:solidFill>
                          <a:srgbClr val="000000"/>
                        </a:solidFill>
                        <a:effectLst/>
                        <a:latin typeface="Calibri"/>
                      </a:endParaRPr>
                    </a:p>
                  </a:txBody>
                  <a:tcPr marL="9525" marR="9525" marT="9525" marB="0" anchor="b"/>
                </a:tc>
                <a:tc>
                  <a:txBody>
                    <a:bodyPr/>
                    <a:lstStyle/>
                    <a:p>
                      <a:pPr marL="0" algn="r" defTabSz="914400" rtl="0" eaLnBrk="1" fontAlgn="b" latinLnBrk="0" hangingPunct="1"/>
                      <a:r>
                        <a:rPr lang="en-US" sz="1800" b="0" i="0" u="none" strike="noStrike" kern="1200" dirty="0" smtClean="0">
                          <a:solidFill>
                            <a:srgbClr val="000000"/>
                          </a:solidFill>
                          <a:effectLst/>
                          <a:latin typeface="Calibri"/>
                          <a:ea typeface="+mn-ea"/>
                          <a:cs typeface="+mn-cs"/>
                        </a:rPr>
                        <a:t>100,000</a:t>
                      </a:r>
                      <a:endParaRPr lang="en-US" sz="1800" b="0" i="0" u="none" strike="noStrike" kern="1200" dirty="0">
                        <a:solidFill>
                          <a:srgbClr val="000000"/>
                        </a:solidFill>
                        <a:effectLst/>
                        <a:latin typeface="Calibri"/>
                        <a:ea typeface="+mn-ea"/>
                        <a:cs typeface="+mn-cs"/>
                      </a:endParaRPr>
                    </a:p>
                  </a:txBody>
                  <a:tcPr marL="9525" marR="9525" marT="9525" marB="0" anchor="b"/>
                </a:tc>
              </a:tr>
              <a:tr h="370840">
                <a:tc>
                  <a:txBody>
                    <a:bodyPr/>
                    <a:lstStyle/>
                    <a:p>
                      <a:pPr algn="ctr" fontAlgn="b"/>
                      <a:r>
                        <a:rPr lang="en-US" sz="1800" b="1" u="none" strike="noStrike" dirty="0">
                          <a:effectLst/>
                        </a:rPr>
                        <a:t>200K</a:t>
                      </a:r>
                      <a:endParaRPr lang="en-US" sz="1800" b="1" i="0" u="none" strike="noStrike" dirty="0">
                        <a:solidFill>
                          <a:srgbClr val="000000"/>
                        </a:solidFill>
                        <a:effectLst/>
                        <a:latin typeface="Calibri"/>
                      </a:endParaRPr>
                    </a:p>
                  </a:txBody>
                  <a:tcPr marL="9525" marR="9525" marT="9525" marB="0" anchor="b"/>
                </a:tc>
                <a:tc>
                  <a:txBody>
                    <a:bodyPr/>
                    <a:lstStyle/>
                    <a:p>
                      <a:pPr marL="0" algn="r" defTabSz="914400" rtl="0" eaLnBrk="1" fontAlgn="b" latinLnBrk="0" hangingPunct="1"/>
                      <a:r>
                        <a:rPr lang="en-US" sz="1800" b="0" i="0" u="none" strike="noStrike" kern="1200" dirty="0" smtClean="0">
                          <a:solidFill>
                            <a:srgbClr val="000000"/>
                          </a:solidFill>
                          <a:effectLst/>
                          <a:latin typeface="Calibri"/>
                          <a:ea typeface="+mn-ea"/>
                          <a:cs typeface="+mn-cs"/>
                        </a:rPr>
                        <a:t>200,00</a:t>
                      </a:r>
                      <a:endParaRPr lang="en-US" sz="1800" b="0" i="0" u="none" strike="noStrike" kern="1200" dirty="0">
                        <a:solidFill>
                          <a:srgbClr val="000000"/>
                        </a:solidFill>
                        <a:effectLst/>
                        <a:latin typeface="Calibri"/>
                        <a:ea typeface="+mn-ea"/>
                        <a:cs typeface="+mn-cs"/>
                      </a:endParaRPr>
                    </a:p>
                  </a:txBody>
                  <a:tcPr marL="9525" marR="9525" marT="9525" marB="0" anchor="b"/>
                </a:tc>
              </a:tr>
              <a:tr h="370840">
                <a:tc>
                  <a:txBody>
                    <a:bodyPr/>
                    <a:lstStyle/>
                    <a:p>
                      <a:pPr algn="ctr" fontAlgn="b"/>
                      <a:r>
                        <a:rPr lang="en-US" sz="1800" b="1" u="none" strike="noStrike" dirty="0">
                          <a:effectLst/>
                        </a:rPr>
                        <a:t>300K</a:t>
                      </a:r>
                      <a:endParaRPr lang="en-US" sz="1800" b="1" i="0" u="none" strike="noStrike" dirty="0">
                        <a:solidFill>
                          <a:srgbClr val="000000"/>
                        </a:solidFill>
                        <a:effectLst/>
                        <a:latin typeface="Calibri"/>
                      </a:endParaRPr>
                    </a:p>
                  </a:txBody>
                  <a:tcPr marL="9525" marR="9525" marT="9525" marB="0" anchor="b"/>
                </a:tc>
                <a:tc>
                  <a:txBody>
                    <a:bodyPr/>
                    <a:lstStyle/>
                    <a:p>
                      <a:pPr marL="0" algn="r" defTabSz="914400" rtl="0" eaLnBrk="1" fontAlgn="b" latinLnBrk="0" hangingPunct="1"/>
                      <a:r>
                        <a:rPr lang="en-US" sz="1800" b="0" i="0" u="none" strike="noStrike" kern="1200" dirty="0" smtClean="0">
                          <a:solidFill>
                            <a:srgbClr val="000000"/>
                          </a:solidFill>
                          <a:effectLst/>
                          <a:latin typeface="Calibri"/>
                          <a:ea typeface="+mn-ea"/>
                          <a:cs typeface="+mn-cs"/>
                        </a:rPr>
                        <a:t>300,00</a:t>
                      </a:r>
                      <a:endParaRPr lang="en-US" sz="1800" b="0" i="0" u="none" strike="noStrike" kern="1200" dirty="0">
                        <a:solidFill>
                          <a:srgbClr val="000000"/>
                        </a:solidFill>
                        <a:effectLst/>
                        <a:latin typeface="Calibri"/>
                        <a:ea typeface="+mn-ea"/>
                        <a:cs typeface="+mn-cs"/>
                      </a:endParaRPr>
                    </a:p>
                  </a:txBody>
                  <a:tcPr marL="9525" marR="9525" marT="9525" marB="0" anchor="b"/>
                </a:tc>
              </a:tr>
              <a:tr h="370840">
                <a:tc>
                  <a:txBody>
                    <a:bodyPr/>
                    <a:lstStyle/>
                    <a:p>
                      <a:pPr algn="ctr" fontAlgn="b"/>
                      <a:r>
                        <a:rPr lang="en-US" sz="1800" b="1" u="none" strike="noStrike" dirty="0">
                          <a:effectLst/>
                        </a:rPr>
                        <a:t>1M</a:t>
                      </a:r>
                      <a:endParaRPr lang="en-US" sz="1800" b="1" i="0" u="none" strike="noStrike" dirty="0">
                        <a:solidFill>
                          <a:srgbClr val="000000"/>
                        </a:solidFill>
                        <a:effectLst/>
                        <a:latin typeface="Calibri"/>
                      </a:endParaRPr>
                    </a:p>
                  </a:txBody>
                  <a:tcPr marL="9525" marR="9525" marT="9525" marB="0" anchor="b"/>
                </a:tc>
                <a:tc>
                  <a:txBody>
                    <a:bodyPr/>
                    <a:lstStyle/>
                    <a:p>
                      <a:pPr marL="0" algn="r" defTabSz="914400" rtl="0" eaLnBrk="1" fontAlgn="b" latinLnBrk="0" hangingPunct="1"/>
                      <a:r>
                        <a:rPr lang="en-US" sz="1800" b="0" i="0" u="none" strike="noStrike" kern="1200" dirty="0" smtClean="0">
                          <a:solidFill>
                            <a:srgbClr val="000000"/>
                          </a:solidFill>
                          <a:effectLst/>
                          <a:latin typeface="Calibri"/>
                          <a:ea typeface="+mn-ea"/>
                          <a:cs typeface="+mn-cs"/>
                        </a:rPr>
                        <a:t>1,000,000</a:t>
                      </a:r>
                      <a:endParaRPr lang="en-US" sz="1800" b="0" i="0" u="none" strike="noStrike" kern="1200" dirty="0">
                        <a:solidFill>
                          <a:srgbClr val="000000"/>
                        </a:solidFill>
                        <a:effectLst/>
                        <a:latin typeface="Calibri"/>
                        <a:ea typeface="+mn-ea"/>
                        <a:cs typeface="+mn-cs"/>
                      </a:endParaRPr>
                    </a:p>
                  </a:txBody>
                  <a:tcPr marL="9525" marR="9525" marT="9525" marB="0" anchor="b"/>
                </a:tc>
              </a:tr>
              <a:tr h="370840">
                <a:tc>
                  <a:txBody>
                    <a:bodyPr/>
                    <a:lstStyle/>
                    <a:p>
                      <a:pPr algn="ctr" fontAlgn="b"/>
                      <a:r>
                        <a:rPr lang="en-US" sz="1800" b="1" u="none" strike="noStrike" dirty="0">
                          <a:effectLst/>
                        </a:rPr>
                        <a:t>2M</a:t>
                      </a:r>
                      <a:endParaRPr lang="en-US" sz="1800" b="1" i="0" u="none" strike="noStrike" dirty="0">
                        <a:solidFill>
                          <a:srgbClr val="000000"/>
                        </a:solidFill>
                        <a:effectLst/>
                        <a:latin typeface="Calibri"/>
                      </a:endParaRPr>
                    </a:p>
                  </a:txBody>
                  <a:tcPr marL="9525" marR="9525" marT="9525" marB="0" anchor="b"/>
                </a:tc>
                <a:tc>
                  <a:txBody>
                    <a:bodyPr/>
                    <a:lstStyle/>
                    <a:p>
                      <a:pPr marL="0" algn="r" defTabSz="914400" rtl="0" eaLnBrk="1" fontAlgn="b" latinLnBrk="0" hangingPunct="1"/>
                      <a:r>
                        <a:rPr lang="en-US" sz="1800" b="0" i="0" u="none" strike="noStrike" kern="1200" dirty="0" smtClean="0">
                          <a:solidFill>
                            <a:srgbClr val="000000"/>
                          </a:solidFill>
                          <a:effectLst/>
                          <a:latin typeface="Calibri"/>
                          <a:ea typeface="+mn-ea"/>
                          <a:cs typeface="+mn-cs"/>
                        </a:rPr>
                        <a:t>2,000,000</a:t>
                      </a:r>
                      <a:endParaRPr lang="en-US" sz="1800" b="0" i="0" u="none" strike="noStrike" kern="1200" dirty="0">
                        <a:solidFill>
                          <a:srgbClr val="000000"/>
                        </a:solidFill>
                        <a:effectLst/>
                        <a:latin typeface="Calibri"/>
                        <a:ea typeface="+mn-ea"/>
                        <a:cs typeface="+mn-cs"/>
                      </a:endParaRPr>
                    </a:p>
                  </a:txBody>
                  <a:tcPr marL="9525" marR="9525" marT="9525" marB="0" anchor="b"/>
                </a:tc>
              </a:tr>
            </a:tbl>
          </a:graphicData>
        </a:graphic>
      </p:graphicFrame>
      <p:sp>
        <p:nvSpPr>
          <p:cNvPr id="7" name="TextBox 6"/>
          <p:cNvSpPr txBox="1"/>
          <p:nvPr/>
        </p:nvSpPr>
        <p:spPr>
          <a:xfrm>
            <a:off x="610825" y="6004882"/>
            <a:ext cx="3313103" cy="400110"/>
          </a:xfrm>
          <a:prstGeom prst="rect">
            <a:avLst/>
          </a:prstGeom>
          <a:noFill/>
        </p:spPr>
        <p:txBody>
          <a:bodyPr wrap="square" rtlCol="0">
            <a:spAutoFit/>
          </a:bodyPr>
          <a:lstStyle/>
          <a:p>
            <a:r>
              <a:rPr lang="en-US" sz="2000" dirty="0"/>
              <a:t>c</a:t>
            </a:r>
            <a:r>
              <a:rPr lang="en-US" sz="2000" dirty="0" smtClean="0"/>
              <a:t>an be used for Dirty ER, too</a:t>
            </a:r>
            <a:endParaRPr lang="en-US" sz="2000" dirty="0"/>
          </a:p>
        </p:txBody>
      </p:sp>
      <p:sp>
        <p:nvSpPr>
          <p:cNvPr id="8" name="Rectangular Callout 7"/>
          <p:cNvSpPr/>
          <p:nvPr/>
        </p:nvSpPr>
        <p:spPr>
          <a:xfrm>
            <a:off x="610827" y="5973904"/>
            <a:ext cx="3313101" cy="431088"/>
          </a:xfrm>
          <a:prstGeom prst="wedgeRectCallout">
            <a:avLst>
              <a:gd name="adj1" fmla="val 1573"/>
              <a:gd name="adj2" fmla="val -17456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7504" y="1412776"/>
            <a:ext cx="5436301" cy="461665"/>
          </a:xfrm>
          <a:prstGeom prst="rect">
            <a:avLst/>
          </a:prstGeom>
          <a:noFill/>
        </p:spPr>
        <p:txBody>
          <a:bodyPr wrap="square" rtlCol="0">
            <a:spAutoFit/>
          </a:bodyPr>
          <a:lstStyle/>
          <a:p>
            <a:r>
              <a:rPr lang="en-US" sz="2400" dirty="0"/>
              <a:t>Several datasets are available for </a:t>
            </a:r>
            <a:r>
              <a:rPr lang="en-US" sz="2400" dirty="0" smtClean="0"/>
              <a:t>testing</a:t>
            </a:r>
            <a:endParaRPr lang="en-US" sz="2400" dirty="0"/>
          </a:p>
        </p:txBody>
      </p:sp>
      <p:sp>
        <p:nvSpPr>
          <p:cNvPr id="9" name="Slide Number Placeholder 8"/>
          <p:cNvSpPr>
            <a:spLocks noGrp="1"/>
          </p:cNvSpPr>
          <p:nvPr>
            <p:ph type="sldNum" sz="quarter" idx="12"/>
          </p:nvPr>
        </p:nvSpPr>
        <p:spPr>
          <a:xfrm>
            <a:off x="6758880" y="6520259"/>
            <a:ext cx="2133600" cy="365125"/>
          </a:xfrm>
        </p:spPr>
        <p:txBody>
          <a:bodyPr/>
          <a:lstStyle/>
          <a:p>
            <a:fld id="{7E46E34C-DF4F-43C8-9B01-5546C481D7C1}" type="slidenum">
              <a:rPr lang="el-GR" smtClean="0"/>
              <a:t>283</a:t>
            </a:fld>
            <a:endParaRPr lang="el-GR"/>
          </a:p>
        </p:txBody>
      </p:sp>
    </p:spTree>
    <p:extLst>
      <p:ext uri="{BB962C8B-B14F-4D97-AF65-F5344CB8AC3E}">
        <p14:creationId xmlns:p14="http://schemas.microsoft.com/office/powerpoint/2010/main" val="260305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next steps?</a:t>
            </a:r>
            <a:endParaRPr lang="en-US" dirty="0"/>
          </a:p>
        </p:txBody>
      </p:sp>
      <p:sp>
        <p:nvSpPr>
          <p:cNvPr id="3" name="Content Placeholder 2"/>
          <p:cNvSpPr>
            <a:spLocks noGrp="1"/>
          </p:cNvSpPr>
          <p:nvPr>
            <p:ph idx="1"/>
          </p:nvPr>
        </p:nvSpPr>
        <p:spPr>
          <a:xfrm>
            <a:off x="457200" y="1340768"/>
            <a:ext cx="8229600" cy="5112568"/>
          </a:xfrm>
        </p:spPr>
        <p:txBody>
          <a:bodyPr>
            <a:noAutofit/>
          </a:bodyPr>
          <a:lstStyle/>
          <a:p>
            <a:r>
              <a:rPr lang="en-US" sz="2400" dirty="0" smtClean="0"/>
              <a:t>Version </a:t>
            </a:r>
            <a:r>
              <a:rPr lang="en-US" sz="2400" dirty="0" smtClean="0">
                <a:solidFill>
                  <a:srgbClr val="C00000"/>
                </a:solidFill>
              </a:rPr>
              <a:t>2.0</a:t>
            </a:r>
            <a:r>
              <a:rPr lang="en-US" sz="2400" b="1" dirty="0" smtClean="0"/>
              <a:t>:</a:t>
            </a:r>
          </a:p>
          <a:p>
            <a:pPr lvl="1"/>
            <a:r>
              <a:rPr lang="en-US" sz="2000" dirty="0" smtClean="0"/>
              <a:t>Includes support for </a:t>
            </a:r>
            <a:r>
              <a:rPr lang="en-US" sz="2000" dirty="0" smtClean="0">
                <a:solidFill>
                  <a:srgbClr val="C00000"/>
                </a:solidFill>
              </a:rPr>
              <a:t>schema clustering</a:t>
            </a:r>
            <a:r>
              <a:rPr lang="en-US" sz="2000" dirty="0" smtClean="0"/>
              <a:t>, </a:t>
            </a:r>
            <a:r>
              <a:rPr lang="en-US" sz="2000" dirty="0" smtClean="0">
                <a:solidFill>
                  <a:srgbClr val="C00000"/>
                </a:solidFill>
              </a:rPr>
              <a:t>multicore</a:t>
            </a:r>
            <a:r>
              <a:rPr lang="en-US" sz="2000" dirty="0" smtClean="0"/>
              <a:t> functionality, </a:t>
            </a:r>
            <a:r>
              <a:rPr lang="en-US" sz="2000" dirty="0" smtClean="0">
                <a:solidFill>
                  <a:srgbClr val="C00000"/>
                </a:solidFill>
              </a:rPr>
              <a:t>GNU Trove</a:t>
            </a:r>
            <a:r>
              <a:rPr lang="en-US" sz="2000" dirty="0" smtClean="0"/>
              <a:t> for higher time efficiency.</a:t>
            </a:r>
          </a:p>
          <a:p>
            <a:pPr lvl="1"/>
            <a:r>
              <a:rPr lang="en-US" sz="2000" dirty="0" smtClean="0"/>
              <a:t>Available at the end of August, 2018.</a:t>
            </a:r>
          </a:p>
          <a:p>
            <a:endParaRPr lang="en-US" sz="2400" dirty="0" smtClean="0"/>
          </a:p>
          <a:p>
            <a:r>
              <a:rPr lang="en-US" sz="2400" dirty="0" smtClean="0"/>
              <a:t>Version </a:t>
            </a:r>
            <a:r>
              <a:rPr lang="en-US" sz="2400" dirty="0" smtClean="0">
                <a:solidFill>
                  <a:srgbClr val="C00000"/>
                </a:solidFill>
              </a:rPr>
              <a:t>3.0</a:t>
            </a:r>
            <a:r>
              <a:rPr lang="en-US" sz="2400" dirty="0" smtClean="0"/>
              <a:t>:</a:t>
            </a:r>
          </a:p>
          <a:p>
            <a:pPr lvl="1"/>
            <a:r>
              <a:rPr lang="en-US" sz="2000" dirty="0" smtClean="0"/>
              <a:t>Includes support for </a:t>
            </a:r>
            <a:r>
              <a:rPr lang="en-US" sz="2000" dirty="0" smtClean="0">
                <a:solidFill>
                  <a:srgbClr val="C00000"/>
                </a:solidFill>
              </a:rPr>
              <a:t>data fusion</a:t>
            </a:r>
            <a:r>
              <a:rPr lang="en-US" sz="2000" dirty="0" smtClean="0"/>
              <a:t>, </a:t>
            </a:r>
            <a:r>
              <a:rPr lang="en-US" sz="2000" dirty="0" smtClean="0">
                <a:solidFill>
                  <a:srgbClr val="C00000"/>
                </a:solidFill>
              </a:rPr>
              <a:t>progressive</a:t>
            </a:r>
            <a:r>
              <a:rPr lang="en-US" sz="2000" dirty="0" smtClean="0"/>
              <a:t> ER as well as a </a:t>
            </a:r>
            <a:r>
              <a:rPr lang="en-US" sz="2000" dirty="0" smtClean="0">
                <a:solidFill>
                  <a:srgbClr val="C00000"/>
                </a:solidFill>
              </a:rPr>
              <a:t>workflow builder</a:t>
            </a:r>
            <a:r>
              <a:rPr lang="en-US" sz="2000" dirty="0" smtClean="0"/>
              <a:t>.</a:t>
            </a:r>
          </a:p>
          <a:p>
            <a:pPr lvl="1"/>
            <a:r>
              <a:rPr lang="en-US" sz="2000" dirty="0" smtClean="0"/>
              <a:t>Available at the end of December, 2018.</a:t>
            </a:r>
          </a:p>
          <a:p>
            <a:endParaRPr lang="en-US" sz="2400" dirty="0" smtClean="0"/>
          </a:p>
          <a:p>
            <a:r>
              <a:rPr lang="en-US" sz="2400" dirty="0" smtClean="0"/>
              <a:t>Version </a:t>
            </a:r>
            <a:r>
              <a:rPr lang="en-US" sz="2400" dirty="0" smtClean="0">
                <a:solidFill>
                  <a:srgbClr val="C00000"/>
                </a:solidFill>
              </a:rPr>
              <a:t>4.0</a:t>
            </a:r>
            <a:r>
              <a:rPr lang="en-US" sz="2400" dirty="0" smtClean="0"/>
              <a:t>:</a:t>
            </a:r>
          </a:p>
          <a:p>
            <a:pPr lvl="1"/>
            <a:r>
              <a:rPr lang="en-US" sz="2000" dirty="0" smtClean="0"/>
              <a:t>All functionality is implemented in </a:t>
            </a:r>
            <a:r>
              <a:rPr lang="en-US" sz="2000" dirty="0" smtClean="0">
                <a:solidFill>
                  <a:srgbClr val="C00000"/>
                </a:solidFill>
              </a:rPr>
              <a:t>Apache Spark</a:t>
            </a:r>
            <a:r>
              <a:rPr lang="en-US" sz="2000" dirty="0" smtClean="0"/>
              <a:t>.</a:t>
            </a:r>
          </a:p>
          <a:p>
            <a:pPr lvl="1"/>
            <a:r>
              <a:rPr lang="en-US" sz="2000" dirty="0" smtClean="0"/>
              <a:t>Available at the end of December, 2019.</a:t>
            </a:r>
            <a:endParaRPr lang="en-US" sz="2000"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284</a:t>
            </a:fld>
            <a:endParaRPr lang="el-GR"/>
          </a:p>
        </p:txBody>
      </p:sp>
    </p:spTree>
    <p:extLst>
      <p:ext uri="{BB962C8B-B14F-4D97-AF65-F5344CB8AC3E}">
        <p14:creationId xmlns:p14="http://schemas.microsoft.com/office/powerpoint/2010/main" val="2123008861"/>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US" dirty="0" smtClean="0"/>
              <a:t>Where can I find </a:t>
            </a:r>
            <a:r>
              <a:rPr lang="en-US" dirty="0" err="1" smtClean="0"/>
              <a:t>JedAI</a:t>
            </a:r>
            <a:r>
              <a:rPr lang="en-US" dirty="0" smtClean="0"/>
              <a:t> Toolkit?</a:t>
            </a:r>
            <a:endParaRPr lang="en-US" dirty="0"/>
          </a:p>
        </p:txBody>
      </p:sp>
      <p:sp>
        <p:nvSpPr>
          <p:cNvPr id="3" name="Content Placeholder 2"/>
          <p:cNvSpPr>
            <a:spLocks noGrp="1"/>
          </p:cNvSpPr>
          <p:nvPr>
            <p:ph idx="1"/>
          </p:nvPr>
        </p:nvSpPr>
        <p:spPr>
          <a:xfrm>
            <a:off x="457200" y="1008112"/>
            <a:ext cx="8229600" cy="5445224"/>
          </a:xfrm>
        </p:spPr>
        <p:txBody>
          <a:bodyPr>
            <a:noAutofit/>
          </a:bodyPr>
          <a:lstStyle/>
          <a:p>
            <a:r>
              <a:rPr lang="en-US" sz="2400" dirty="0" smtClean="0"/>
              <a:t>Project website: </a:t>
            </a:r>
            <a:r>
              <a:rPr lang="en-US" sz="2400" dirty="0" smtClean="0">
                <a:hlinkClick r:id="rId2"/>
              </a:rPr>
              <a:t>http://jedai.scify.org</a:t>
            </a:r>
            <a:r>
              <a:rPr lang="en-US" sz="2400" dirty="0" smtClean="0"/>
              <a:t> </a:t>
            </a:r>
            <a:endParaRPr lang="en-US" sz="1400" dirty="0" smtClean="0"/>
          </a:p>
          <a:p>
            <a:r>
              <a:rPr lang="en-US" sz="2400" dirty="0" smtClean="0"/>
              <a:t>Documentation (slides, videos, </a:t>
            </a:r>
            <a:r>
              <a:rPr lang="en-US" sz="2400" dirty="0" err="1" smtClean="0"/>
              <a:t>etc</a:t>
            </a:r>
            <a:r>
              <a:rPr lang="en-US" sz="2400" dirty="0" smtClean="0"/>
              <a:t>) available at </a:t>
            </a:r>
            <a:r>
              <a:rPr lang="en-US" sz="2400" dirty="0" err="1" smtClean="0"/>
              <a:t>github</a:t>
            </a:r>
            <a:r>
              <a:rPr lang="en-US" sz="2000" dirty="0" smtClean="0"/>
              <a:t> </a:t>
            </a:r>
            <a:endParaRPr lang="en-US" sz="2400" dirty="0" smtClean="0"/>
          </a:p>
          <a:p>
            <a:pPr lvl="4"/>
            <a:endParaRPr lang="en-US" sz="1400" dirty="0" smtClean="0"/>
          </a:p>
          <a:p>
            <a:r>
              <a:rPr lang="en-US" sz="2400" dirty="0" err="1" smtClean="0"/>
              <a:t>Github</a:t>
            </a:r>
            <a:r>
              <a:rPr lang="en-US" sz="2400" dirty="0" smtClean="0"/>
              <a:t> repositories:</a:t>
            </a:r>
          </a:p>
          <a:p>
            <a:pPr lvl="1"/>
            <a:r>
              <a:rPr lang="en-US" sz="2000" dirty="0" err="1" smtClean="0">
                <a:solidFill>
                  <a:srgbClr val="C00000"/>
                </a:solidFill>
              </a:rPr>
              <a:t>JedAI</a:t>
            </a:r>
            <a:r>
              <a:rPr lang="en-US" sz="2000" dirty="0" smtClean="0">
                <a:solidFill>
                  <a:srgbClr val="C00000"/>
                </a:solidFill>
              </a:rPr>
              <a:t> Library</a:t>
            </a:r>
            <a:r>
              <a:rPr lang="en-US" sz="2000" dirty="0" smtClean="0"/>
              <a:t>: </a:t>
            </a:r>
            <a:r>
              <a:rPr lang="en-US" sz="2000" dirty="0" smtClean="0">
                <a:hlinkClick r:id="rId3"/>
              </a:rPr>
              <a:t>https://github.com/scify/JedAIToolkit</a:t>
            </a:r>
            <a:r>
              <a:rPr lang="en-US" sz="2000" dirty="0" smtClean="0"/>
              <a:t> </a:t>
            </a:r>
          </a:p>
          <a:p>
            <a:pPr lvl="1"/>
            <a:r>
              <a:rPr lang="en-US" sz="2000" dirty="0" err="1" smtClean="0">
                <a:solidFill>
                  <a:srgbClr val="C00000"/>
                </a:solidFill>
              </a:rPr>
              <a:t>JedAI</a:t>
            </a:r>
            <a:r>
              <a:rPr lang="en-US" sz="2000" dirty="0" smtClean="0">
                <a:solidFill>
                  <a:srgbClr val="C00000"/>
                </a:solidFill>
              </a:rPr>
              <a:t> Desktop Application and Workbench</a:t>
            </a:r>
            <a:r>
              <a:rPr lang="en-US" sz="2000" dirty="0" smtClean="0"/>
              <a:t>: </a:t>
            </a:r>
            <a:r>
              <a:rPr lang="en-US" sz="2000" dirty="0">
                <a:hlinkClick r:id="rId4"/>
              </a:rPr>
              <a:t>https://</a:t>
            </a:r>
            <a:r>
              <a:rPr lang="en-US" sz="2000" dirty="0" smtClean="0">
                <a:hlinkClick r:id="rId4"/>
              </a:rPr>
              <a:t>github.com/scify/jedai-ui</a:t>
            </a:r>
            <a:r>
              <a:rPr lang="en-US" sz="2000" dirty="0" smtClean="0"/>
              <a:t> .</a:t>
            </a:r>
          </a:p>
          <a:p>
            <a:pPr lvl="1"/>
            <a:r>
              <a:rPr lang="en-US" sz="2000" dirty="0" smtClean="0"/>
              <a:t>All code is implemented using </a:t>
            </a:r>
            <a:r>
              <a:rPr lang="en-US" sz="2000" dirty="0" smtClean="0">
                <a:solidFill>
                  <a:srgbClr val="C00000"/>
                </a:solidFill>
              </a:rPr>
              <a:t>Java 8</a:t>
            </a:r>
            <a:r>
              <a:rPr lang="en-US" sz="2000" dirty="0" smtClean="0"/>
              <a:t>.</a:t>
            </a:r>
          </a:p>
          <a:p>
            <a:pPr lvl="1"/>
            <a:r>
              <a:rPr lang="en-US" sz="2000" dirty="0" smtClean="0"/>
              <a:t>All code is publicly available under </a:t>
            </a:r>
            <a:r>
              <a:rPr lang="en-US" sz="2000" dirty="0" smtClean="0">
                <a:solidFill>
                  <a:srgbClr val="C00000"/>
                </a:solidFill>
              </a:rPr>
              <a:t>Apache License V2.0</a:t>
            </a:r>
            <a:r>
              <a:rPr lang="en-US" sz="2000" dirty="0" smtClean="0"/>
              <a:t>.</a:t>
            </a:r>
          </a:p>
          <a:p>
            <a:pPr lvl="4"/>
            <a:endParaRPr lang="en-US" sz="1400" dirty="0" smtClean="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a:xfrm>
            <a:off x="6830888" y="6448251"/>
            <a:ext cx="2133600" cy="365125"/>
          </a:xfrm>
        </p:spPr>
        <p:txBody>
          <a:bodyPr/>
          <a:lstStyle/>
          <a:p>
            <a:fld id="{7E46E34C-DF4F-43C8-9B01-5546C481D7C1}" type="slidenum">
              <a:rPr lang="el-GR" smtClean="0"/>
              <a:t>285</a:t>
            </a:fld>
            <a:endParaRPr lang="el-GR" dirty="0"/>
          </a:p>
        </p:txBody>
      </p:sp>
    </p:spTree>
    <p:extLst>
      <p:ext uri="{BB962C8B-B14F-4D97-AF65-F5344CB8AC3E}">
        <p14:creationId xmlns:p14="http://schemas.microsoft.com/office/powerpoint/2010/main" val="637104982"/>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US" dirty="0" smtClean="0"/>
              <a:t>Where can I find </a:t>
            </a:r>
            <a:r>
              <a:rPr lang="en-US" dirty="0" err="1" smtClean="0"/>
              <a:t>JedAI</a:t>
            </a:r>
            <a:r>
              <a:rPr lang="en-US" dirty="0" smtClean="0"/>
              <a:t> Toolkit?</a:t>
            </a:r>
            <a:endParaRPr lang="en-US" dirty="0"/>
          </a:p>
        </p:txBody>
      </p:sp>
      <p:sp>
        <p:nvSpPr>
          <p:cNvPr id="3" name="Content Placeholder 2"/>
          <p:cNvSpPr>
            <a:spLocks noGrp="1"/>
          </p:cNvSpPr>
          <p:nvPr>
            <p:ph idx="1"/>
          </p:nvPr>
        </p:nvSpPr>
        <p:spPr>
          <a:xfrm>
            <a:off x="457200" y="1008112"/>
            <a:ext cx="8229600" cy="5445224"/>
          </a:xfrm>
        </p:spPr>
        <p:txBody>
          <a:bodyPr>
            <a:noAutofit/>
          </a:bodyPr>
          <a:lstStyle/>
          <a:p>
            <a:r>
              <a:rPr lang="en-US" sz="2400" dirty="0" smtClean="0"/>
              <a:t>Project website: </a:t>
            </a:r>
            <a:r>
              <a:rPr lang="en-US" sz="2400" dirty="0" smtClean="0">
                <a:hlinkClick r:id="rId2"/>
              </a:rPr>
              <a:t>http://jedai.scify.org</a:t>
            </a:r>
            <a:r>
              <a:rPr lang="en-US" sz="2400" dirty="0" smtClean="0"/>
              <a:t> </a:t>
            </a:r>
            <a:endParaRPr lang="en-US" sz="1400" dirty="0" smtClean="0"/>
          </a:p>
          <a:p>
            <a:r>
              <a:rPr lang="en-US" sz="2400" dirty="0" smtClean="0"/>
              <a:t>Documentation (slides, videos, </a:t>
            </a:r>
            <a:r>
              <a:rPr lang="en-US" sz="2400" dirty="0" err="1" smtClean="0"/>
              <a:t>etc</a:t>
            </a:r>
            <a:r>
              <a:rPr lang="en-US" sz="2400" dirty="0" smtClean="0"/>
              <a:t>) available at </a:t>
            </a:r>
            <a:r>
              <a:rPr lang="en-US" sz="2400" dirty="0" err="1" smtClean="0"/>
              <a:t>github</a:t>
            </a:r>
            <a:r>
              <a:rPr lang="en-US" sz="2000" dirty="0" smtClean="0"/>
              <a:t> </a:t>
            </a:r>
            <a:endParaRPr lang="en-US" sz="2400" dirty="0" smtClean="0"/>
          </a:p>
          <a:p>
            <a:pPr lvl="4"/>
            <a:endParaRPr lang="en-US" sz="1400" dirty="0" smtClean="0"/>
          </a:p>
          <a:p>
            <a:r>
              <a:rPr lang="en-US" sz="2400" dirty="0" err="1" smtClean="0"/>
              <a:t>Github</a:t>
            </a:r>
            <a:r>
              <a:rPr lang="en-US" sz="2400" dirty="0" smtClean="0"/>
              <a:t> repositories:</a:t>
            </a:r>
          </a:p>
          <a:p>
            <a:pPr lvl="1"/>
            <a:r>
              <a:rPr lang="en-US" sz="2000" dirty="0" err="1" smtClean="0">
                <a:solidFill>
                  <a:srgbClr val="C00000"/>
                </a:solidFill>
              </a:rPr>
              <a:t>JedAI</a:t>
            </a:r>
            <a:r>
              <a:rPr lang="en-US" sz="2000" dirty="0" smtClean="0">
                <a:solidFill>
                  <a:srgbClr val="C00000"/>
                </a:solidFill>
              </a:rPr>
              <a:t> Library</a:t>
            </a:r>
            <a:r>
              <a:rPr lang="en-US" sz="2000" dirty="0" smtClean="0"/>
              <a:t>: </a:t>
            </a:r>
            <a:r>
              <a:rPr lang="en-US" sz="2000" dirty="0" smtClean="0">
                <a:hlinkClick r:id="rId3"/>
              </a:rPr>
              <a:t>https://github.com/scify/JedAIToolkit</a:t>
            </a:r>
            <a:r>
              <a:rPr lang="en-US" sz="2000" dirty="0" smtClean="0"/>
              <a:t> </a:t>
            </a:r>
          </a:p>
          <a:p>
            <a:pPr lvl="1"/>
            <a:r>
              <a:rPr lang="en-US" sz="2000" dirty="0" err="1" smtClean="0">
                <a:solidFill>
                  <a:srgbClr val="C00000"/>
                </a:solidFill>
              </a:rPr>
              <a:t>JedAI</a:t>
            </a:r>
            <a:r>
              <a:rPr lang="en-US" sz="2000" dirty="0" smtClean="0">
                <a:solidFill>
                  <a:srgbClr val="C00000"/>
                </a:solidFill>
              </a:rPr>
              <a:t> Desktop Application and Workbench</a:t>
            </a:r>
            <a:r>
              <a:rPr lang="en-US" sz="2000" dirty="0" smtClean="0"/>
              <a:t>: </a:t>
            </a:r>
            <a:r>
              <a:rPr lang="en-US" sz="2000" dirty="0">
                <a:hlinkClick r:id="rId4"/>
              </a:rPr>
              <a:t>https://</a:t>
            </a:r>
            <a:r>
              <a:rPr lang="en-US" sz="2000" dirty="0" smtClean="0">
                <a:hlinkClick r:id="rId4"/>
              </a:rPr>
              <a:t>github.com/scify/jedai-ui</a:t>
            </a:r>
            <a:r>
              <a:rPr lang="en-US" sz="2000" dirty="0" smtClean="0"/>
              <a:t> .</a:t>
            </a:r>
          </a:p>
          <a:p>
            <a:pPr lvl="1"/>
            <a:r>
              <a:rPr lang="en-US" sz="2000" dirty="0" smtClean="0"/>
              <a:t>All code is implemented using </a:t>
            </a:r>
            <a:r>
              <a:rPr lang="en-US" sz="2000" dirty="0" smtClean="0">
                <a:solidFill>
                  <a:srgbClr val="C00000"/>
                </a:solidFill>
              </a:rPr>
              <a:t>Java 8</a:t>
            </a:r>
            <a:r>
              <a:rPr lang="en-US" sz="2000" dirty="0" smtClean="0"/>
              <a:t>.</a:t>
            </a:r>
          </a:p>
          <a:p>
            <a:pPr lvl="1"/>
            <a:r>
              <a:rPr lang="en-US" sz="2000" dirty="0" smtClean="0"/>
              <a:t>All code is publicly available under </a:t>
            </a:r>
            <a:r>
              <a:rPr lang="en-US" sz="2000" dirty="0" smtClean="0">
                <a:solidFill>
                  <a:srgbClr val="C00000"/>
                </a:solidFill>
              </a:rPr>
              <a:t>Apache License V2.0</a:t>
            </a:r>
            <a:r>
              <a:rPr lang="en-US" sz="2000" dirty="0" smtClean="0"/>
              <a:t>.</a:t>
            </a:r>
          </a:p>
          <a:p>
            <a:pPr lvl="4"/>
            <a:endParaRPr lang="en-US" sz="1400" dirty="0" smtClean="0"/>
          </a:p>
          <a:p>
            <a:r>
              <a:rPr lang="en-US" sz="2400" dirty="0" err="1" smtClean="0"/>
              <a:t>JedAI</a:t>
            </a:r>
            <a:r>
              <a:rPr lang="en-US" sz="2400" dirty="0" smtClean="0"/>
              <a:t> already used in the industry, and in university courses</a:t>
            </a:r>
            <a:endParaRPr lang="en-US" sz="2400" dirty="0"/>
          </a:p>
          <a:p>
            <a:pPr lvl="4"/>
            <a:endParaRPr lang="en-US" sz="1400" dirty="0"/>
          </a:p>
          <a:p>
            <a:r>
              <a:rPr lang="en-US" sz="2400" dirty="0" smtClean="0"/>
              <a:t>When using </a:t>
            </a:r>
            <a:r>
              <a:rPr lang="en-US" sz="2400" dirty="0" err="1" smtClean="0"/>
              <a:t>JedAI</a:t>
            </a:r>
            <a:r>
              <a:rPr lang="en-US" sz="2400" dirty="0" smtClean="0"/>
              <a:t>, please cite:</a:t>
            </a:r>
            <a:br>
              <a:rPr lang="en-US" sz="2400" dirty="0" smtClean="0"/>
            </a:br>
            <a:r>
              <a:rPr lang="en-US" sz="1800" i="1" dirty="0" smtClean="0"/>
              <a:t>George </a:t>
            </a:r>
            <a:r>
              <a:rPr lang="en-US" sz="1800" i="1" dirty="0" err="1"/>
              <a:t>Papadakis</a:t>
            </a:r>
            <a:r>
              <a:rPr lang="en-US" sz="1800" i="1" dirty="0"/>
              <a:t>, Leonidas </a:t>
            </a:r>
            <a:r>
              <a:rPr lang="en-US" sz="1800" i="1" dirty="0" err="1"/>
              <a:t>Tsekouras</a:t>
            </a:r>
            <a:r>
              <a:rPr lang="en-US" sz="1800" i="1" dirty="0"/>
              <a:t>, </a:t>
            </a:r>
            <a:r>
              <a:rPr lang="en-US" sz="1800" i="1" dirty="0" err="1"/>
              <a:t>Emmanouil</a:t>
            </a:r>
            <a:r>
              <a:rPr lang="en-US" sz="1800" i="1" dirty="0"/>
              <a:t> </a:t>
            </a:r>
            <a:r>
              <a:rPr lang="en-US" sz="1800" i="1" dirty="0" err="1"/>
              <a:t>Thanos</a:t>
            </a:r>
            <a:r>
              <a:rPr lang="en-US" sz="1800" i="1" dirty="0"/>
              <a:t>, George Giannakopoulos, Themis </a:t>
            </a:r>
            <a:r>
              <a:rPr lang="en-US" sz="1800" i="1" dirty="0" err="1"/>
              <a:t>Palpanas</a:t>
            </a:r>
            <a:r>
              <a:rPr lang="en-US" sz="1800" i="1" dirty="0"/>
              <a:t> and </a:t>
            </a:r>
            <a:r>
              <a:rPr lang="en-US" sz="1800" i="1" dirty="0" err="1"/>
              <a:t>Manolis</a:t>
            </a:r>
            <a:r>
              <a:rPr lang="en-US" sz="1800" i="1" dirty="0"/>
              <a:t> </a:t>
            </a:r>
            <a:r>
              <a:rPr lang="en-US" sz="1800" i="1" dirty="0" err="1"/>
              <a:t>Koubarakis</a:t>
            </a:r>
            <a:r>
              <a:rPr lang="en-US" sz="1800" i="1" dirty="0"/>
              <a:t>: "</a:t>
            </a:r>
            <a:r>
              <a:rPr lang="en-US" sz="1800" b="1" i="1" dirty="0" err="1"/>
              <a:t>JedAI</a:t>
            </a:r>
            <a:r>
              <a:rPr lang="en-US" sz="1800" b="1" i="1" dirty="0"/>
              <a:t>: The Force behind Entity Resolution</a:t>
            </a:r>
            <a:r>
              <a:rPr lang="en-US" sz="1800" i="1" dirty="0"/>
              <a:t>", in ESWC </a:t>
            </a:r>
            <a:r>
              <a:rPr lang="en-US" sz="1800" i="1" dirty="0" smtClean="0"/>
              <a:t>2017</a:t>
            </a:r>
            <a:endParaRPr lang="en-US" sz="2400"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a:xfrm>
            <a:off x="6830888" y="6448251"/>
            <a:ext cx="2133600" cy="365125"/>
          </a:xfrm>
        </p:spPr>
        <p:txBody>
          <a:bodyPr/>
          <a:lstStyle/>
          <a:p>
            <a:fld id="{7E46E34C-DF4F-43C8-9B01-5546C481D7C1}" type="slidenum">
              <a:rPr lang="el-GR" smtClean="0"/>
              <a:t>286</a:t>
            </a:fld>
            <a:endParaRPr lang="el-GR" dirty="0"/>
          </a:p>
        </p:txBody>
      </p:sp>
    </p:spTree>
    <p:extLst>
      <p:ext uri="{BB962C8B-B14F-4D97-AF65-F5344CB8AC3E}">
        <p14:creationId xmlns:p14="http://schemas.microsoft.com/office/powerpoint/2010/main" val="2780888759"/>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3" name="Content Placeholder 2"/>
          <p:cNvSpPr txBox="1">
            <a:spLocks/>
          </p:cNvSpPr>
          <p:nvPr/>
        </p:nvSpPr>
        <p:spPr bwMode="auto">
          <a:xfrm>
            <a:off x="0" y="721079"/>
            <a:ext cx="9144000" cy="4938161"/>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lvl1pPr marL="482600" indent="-482600" algn="l" rtl="0" eaLnBrk="1" fontAlgn="base" hangingPunct="1">
              <a:spcBef>
                <a:spcPts val="1063"/>
              </a:spcBef>
              <a:spcAft>
                <a:spcPct val="0"/>
              </a:spcAft>
              <a:buClr>
                <a:schemeClr val="accent1"/>
              </a:buClr>
              <a:buSzPct val="76000"/>
              <a:buFont typeface="Wingdings 3" pitchFamily="18" charset="2"/>
              <a:defRPr sz="4600" kern="1200">
                <a:solidFill>
                  <a:schemeClr val="tx1"/>
                </a:solidFill>
                <a:latin typeface="+mn-lt"/>
                <a:ea typeface="+mn-ea"/>
                <a:cs typeface="+mn-cs"/>
              </a:defRPr>
            </a:lvl1pPr>
            <a:lvl2pPr marL="966788" indent="-482600" algn="l" rtl="0" eaLnBrk="1" fontAlgn="base" hangingPunct="1">
              <a:spcBef>
                <a:spcPts val="875"/>
              </a:spcBef>
              <a:spcAft>
                <a:spcPct val="0"/>
              </a:spcAft>
              <a:buClr>
                <a:schemeClr val="accent2"/>
              </a:buClr>
              <a:buSzPct val="76000"/>
              <a:buFont typeface="Wingdings 3" pitchFamily="18" charset="2"/>
              <a:buChar char=""/>
              <a:defRPr sz="4100" kern="1200">
                <a:solidFill>
                  <a:schemeClr val="tx2"/>
                </a:solidFill>
                <a:latin typeface="+mn-lt"/>
                <a:ea typeface="+mn-ea"/>
                <a:cs typeface="+mn-cs"/>
              </a:defRPr>
            </a:lvl2pPr>
            <a:lvl3pPr marL="1449388" indent="-401638" algn="l" rtl="0" eaLnBrk="1" fontAlgn="base" hangingPunct="1">
              <a:spcBef>
                <a:spcPts val="875"/>
              </a:spcBef>
              <a:spcAft>
                <a:spcPct val="0"/>
              </a:spcAft>
              <a:buClr>
                <a:srgbClr val="BCBCBC"/>
              </a:buClr>
              <a:buSzPct val="76000"/>
              <a:buFont typeface="Wingdings 3" pitchFamily="18" charset="2"/>
              <a:buChar char=""/>
              <a:defRPr sz="3500" kern="1200">
                <a:solidFill>
                  <a:schemeClr val="tx1"/>
                </a:solidFill>
                <a:latin typeface="+mn-lt"/>
                <a:ea typeface="+mn-ea"/>
                <a:cs typeface="+mn-cs"/>
              </a:defRPr>
            </a:lvl3pPr>
            <a:lvl4pPr marL="1933575" indent="-401638" algn="l" rtl="0" eaLnBrk="1" fontAlgn="base" hangingPunct="1">
              <a:spcBef>
                <a:spcPts val="700"/>
              </a:spcBef>
              <a:spcAft>
                <a:spcPct val="0"/>
              </a:spcAft>
              <a:buClr>
                <a:srgbClr val="8BA2B4"/>
              </a:buClr>
              <a:buSzPct val="70000"/>
              <a:buFont typeface="Wingdings" pitchFamily="2" charset="2"/>
              <a:buChar char=""/>
              <a:defRPr sz="3200" kern="1200">
                <a:solidFill>
                  <a:schemeClr val="tx1"/>
                </a:solidFill>
                <a:latin typeface="+mn-lt"/>
                <a:ea typeface="+mn-ea"/>
                <a:cs typeface="+mn-cs"/>
              </a:defRPr>
            </a:lvl4pPr>
            <a:lvl5pPr marL="2416175" indent="-401638" algn="l" rtl="0" eaLnBrk="1" fontAlgn="base" hangingPunct="1">
              <a:spcBef>
                <a:spcPts val="525"/>
              </a:spcBef>
              <a:spcAft>
                <a:spcPct val="0"/>
              </a:spcAft>
              <a:buClr>
                <a:schemeClr val="accent2"/>
              </a:buClr>
              <a:buSzPct val="70000"/>
              <a:buFont typeface="Wingdings" pitchFamily="2" charset="2"/>
              <a:buChar char=""/>
              <a:defRPr sz="2800" kern="1200">
                <a:solidFill>
                  <a:schemeClr val="tx1"/>
                </a:solidFill>
                <a:latin typeface="+mn-lt"/>
                <a:ea typeface="+mn-ea"/>
                <a:cs typeface="+mn-cs"/>
              </a:defRPr>
            </a:lvl5pPr>
            <a:lvl6pPr marL="2900605" indent="-322289" algn="l" rtl="0" eaLnBrk="1" latinLnBrk="0" hangingPunct="1">
              <a:spcBef>
                <a:spcPts val="529"/>
              </a:spcBef>
              <a:buClr>
                <a:srgbClr val="9FB8CD">
                  <a:shade val="75000"/>
                </a:srgbClr>
              </a:buClr>
              <a:buSzPct val="75000"/>
              <a:buFont typeface="Wingdings 3"/>
              <a:buChar char=""/>
              <a:defRPr kumimoji="0" lang="en-US" sz="2800" kern="1200" smtClean="0">
                <a:solidFill>
                  <a:schemeClr val="tx1"/>
                </a:solidFill>
                <a:latin typeface="+mn-lt"/>
                <a:ea typeface="+mn-ea"/>
                <a:cs typeface="+mn-cs"/>
              </a:defRPr>
            </a:lvl6pPr>
            <a:lvl7pPr marL="3222894" indent="-322289" algn="l" rtl="0" eaLnBrk="1" latinLnBrk="0" hangingPunct="1">
              <a:spcBef>
                <a:spcPts val="529"/>
              </a:spcBef>
              <a:buClr>
                <a:srgbClr val="727CA3">
                  <a:shade val="75000"/>
                </a:srgbClr>
              </a:buClr>
              <a:buSzPct val="75000"/>
              <a:buFont typeface="Wingdings 3"/>
              <a:buChar char=""/>
              <a:defRPr kumimoji="0" lang="en-US" sz="2500" kern="1200" smtClean="0">
                <a:solidFill>
                  <a:schemeClr val="tx1"/>
                </a:solidFill>
                <a:latin typeface="+mn-lt"/>
                <a:ea typeface="+mn-ea"/>
                <a:cs typeface="+mn-cs"/>
              </a:defRPr>
            </a:lvl7pPr>
            <a:lvl8pPr marL="3545184" indent="-322289" algn="l" rtl="0" eaLnBrk="1" latinLnBrk="0" hangingPunct="1">
              <a:spcBef>
                <a:spcPts val="529"/>
              </a:spcBef>
              <a:buClr>
                <a:prstClr val="white">
                  <a:shade val="50000"/>
                </a:prstClr>
              </a:buClr>
              <a:buSzPct val="75000"/>
              <a:buFont typeface="Wingdings 3"/>
              <a:buChar char=""/>
              <a:defRPr kumimoji="0" lang="en-US" sz="2500" kern="1200" smtClean="0">
                <a:solidFill>
                  <a:schemeClr val="tx1"/>
                </a:solidFill>
                <a:latin typeface="+mn-lt"/>
                <a:ea typeface="+mn-ea"/>
                <a:cs typeface="+mn-cs"/>
              </a:defRPr>
            </a:lvl8pPr>
            <a:lvl9pPr marL="3867473" indent="-322289" algn="l" rtl="0" eaLnBrk="1" latinLnBrk="0" hangingPunct="1">
              <a:spcBef>
                <a:spcPts val="529"/>
              </a:spcBef>
              <a:buClr>
                <a:srgbClr val="9FB8CD"/>
              </a:buClr>
              <a:buSzPct val="75000"/>
              <a:buFont typeface="Wingdings 3"/>
              <a:buChar char=""/>
              <a:defRPr kumimoji="0" lang="en-US" sz="2100" kern="1200" smtClean="0">
                <a:solidFill>
                  <a:schemeClr val="tx1"/>
                </a:solidFill>
                <a:latin typeface="+mn-lt"/>
                <a:ea typeface="+mn-ea"/>
                <a:cs typeface="+mn-cs"/>
              </a:defRPr>
            </a:lvl9pPr>
          </a:lstStyle>
          <a:p>
            <a:pPr marL="0" indent="0" algn="ctr"/>
            <a:endParaRPr lang="de-DE" sz="2300" dirty="0"/>
          </a:p>
          <a:p>
            <a:pPr marL="0" indent="0" algn="ctr"/>
            <a:endParaRPr lang="de-DE" sz="2300" dirty="0"/>
          </a:p>
          <a:p>
            <a:pPr marL="0" indent="0" algn="ctr"/>
            <a:endParaRPr lang="de-DE" sz="2300" dirty="0"/>
          </a:p>
          <a:p>
            <a:pPr marL="0" indent="0" algn="ctr"/>
            <a:endParaRPr lang="de-DE" sz="2300" dirty="0"/>
          </a:p>
          <a:p>
            <a:pPr marL="0" indent="0"/>
            <a:r>
              <a:rPr lang="de-DE" sz="3400" dirty="0">
                <a:solidFill>
                  <a:schemeClr val="tx1">
                    <a:lumMod val="65000"/>
                    <a:lumOff val="35000"/>
                  </a:schemeClr>
                </a:solidFill>
              </a:rPr>
              <a:t>	Part </a:t>
            </a:r>
            <a:r>
              <a:rPr lang="de-DE" sz="3400" dirty="0" smtClean="0">
                <a:solidFill>
                  <a:schemeClr val="tx1">
                    <a:lumMod val="65000"/>
                    <a:lumOff val="35000"/>
                  </a:schemeClr>
                </a:solidFill>
              </a:rPr>
              <a:t>11:</a:t>
            </a:r>
            <a:r>
              <a:rPr lang="de-DE" sz="3400" dirty="0">
                <a:solidFill>
                  <a:schemeClr val="tx1">
                    <a:lumMod val="65000"/>
                    <a:lumOff val="35000"/>
                  </a:schemeClr>
                </a:solidFill>
              </a:rPr>
              <a:t/>
            </a:r>
            <a:br>
              <a:rPr lang="de-DE" sz="3400" dirty="0">
                <a:solidFill>
                  <a:schemeClr val="tx1">
                    <a:lumMod val="65000"/>
                    <a:lumOff val="35000"/>
                  </a:schemeClr>
                </a:solidFill>
              </a:rPr>
            </a:br>
            <a:r>
              <a:rPr lang="de-DE" sz="3400" dirty="0">
                <a:solidFill>
                  <a:schemeClr val="tx1">
                    <a:lumMod val="65000"/>
                    <a:lumOff val="35000"/>
                  </a:schemeClr>
                </a:solidFill>
              </a:rPr>
              <a:t>	</a:t>
            </a:r>
            <a:r>
              <a:rPr lang="de-DE" sz="4500" dirty="0" smtClean="0"/>
              <a:t>Challenges</a:t>
            </a:r>
            <a:endParaRPr lang="de-DE" sz="4500" dirty="0"/>
          </a:p>
        </p:txBody>
      </p:sp>
      <p:sp>
        <p:nvSpPr>
          <p:cNvPr id="4" name="Slide Number Placeholder 3"/>
          <p:cNvSpPr>
            <a:spLocks noGrp="1"/>
          </p:cNvSpPr>
          <p:nvPr>
            <p:ph type="sldNum" sz="quarter" idx="12"/>
          </p:nvPr>
        </p:nvSpPr>
        <p:spPr/>
        <p:txBody>
          <a:bodyPr/>
          <a:lstStyle/>
          <a:p>
            <a:fld id="{7E46E34C-DF4F-43C8-9B01-5546C481D7C1}" type="slidenum">
              <a:rPr lang="el-GR" smtClean="0"/>
              <a:t>287</a:t>
            </a:fld>
            <a:endParaRPr lang="el-GR"/>
          </a:p>
        </p:txBody>
      </p:sp>
    </p:spTree>
    <p:extLst>
      <p:ext uri="{BB962C8B-B14F-4D97-AF65-F5344CB8AC3E}">
        <p14:creationId xmlns:p14="http://schemas.microsoft.com/office/powerpoint/2010/main" val="2799594635"/>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pt-BR" smtClean="0"/>
              <a:t>Papadakis &amp; Palpanas, WWW 2018, April 2018</a:t>
            </a:r>
            <a:endParaRPr lang="el-GR"/>
          </a:p>
        </p:txBody>
      </p:sp>
      <p:sp>
        <p:nvSpPr>
          <p:cNvPr id="3" name="Title 1"/>
          <p:cNvSpPr txBox="1">
            <a:spLocks/>
          </p:cNvSpPr>
          <p:nvPr/>
        </p:nvSpPr>
        <p:spPr>
          <a:xfrm>
            <a:off x="0" y="95693"/>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Automatic Configuration</a:t>
            </a:r>
            <a:endParaRPr lang="en-US" dirty="0"/>
          </a:p>
        </p:txBody>
      </p:sp>
      <p:sp>
        <p:nvSpPr>
          <p:cNvPr id="4" name="Content Placeholder 2"/>
          <p:cNvSpPr txBox="1">
            <a:spLocks/>
          </p:cNvSpPr>
          <p:nvPr/>
        </p:nvSpPr>
        <p:spPr>
          <a:xfrm>
            <a:off x="467544" y="1097643"/>
            <a:ext cx="8676456" cy="54997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b="1" dirty="0" smtClean="0"/>
          </a:p>
          <a:p>
            <a:pPr marL="0" indent="0">
              <a:buNone/>
            </a:pPr>
            <a:r>
              <a:rPr lang="en-US" sz="2400" b="1" dirty="0" smtClean="0"/>
              <a:t>Facts</a:t>
            </a:r>
            <a:r>
              <a:rPr lang="en-US" sz="2400" b="1" dirty="0"/>
              <a:t>:</a:t>
            </a:r>
          </a:p>
          <a:p>
            <a:r>
              <a:rPr lang="en-US" sz="2400" dirty="0"/>
              <a:t>Several parameters in every blocking workflow </a:t>
            </a:r>
          </a:p>
          <a:p>
            <a:pPr lvl="1"/>
            <a:r>
              <a:rPr lang="da-DK" sz="2000" dirty="0"/>
              <a:t>Both for lazy and proactive methods</a:t>
            </a:r>
            <a:endParaRPr lang="en-US" sz="2000" dirty="0"/>
          </a:p>
          <a:p>
            <a:r>
              <a:rPr lang="en-US" sz="2400" dirty="0"/>
              <a:t>Blocking performance sensitive to internal configuration</a:t>
            </a:r>
          </a:p>
          <a:p>
            <a:pPr lvl="1"/>
            <a:r>
              <a:rPr lang="en-US" sz="2000" dirty="0"/>
              <a:t>Experimentally verified in </a:t>
            </a:r>
            <a:r>
              <a:rPr lang="da-DK" sz="2000" dirty="0"/>
              <a:t>[Papadakis et. al., VLDB 2016]</a:t>
            </a:r>
          </a:p>
          <a:p>
            <a:r>
              <a:rPr lang="da-DK" sz="2400" dirty="0"/>
              <a:t>Manual fine-tuning required</a:t>
            </a:r>
          </a:p>
          <a:p>
            <a:pPr marL="0" indent="0">
              <a:buNone/>
            </a:pPr>
            <a:endParaRPr lang="en-US" sz="2000" dirty="0"/>
          </a:p>
          <a:p>
            <a:pPr marL="0" indent="0" defTabSz="688975">
              <a:buNone/>
            </a:pPr>
            <a:r>
              <a:rPr lang="en-US" sz="2400" b="1" dirty="0" smtClean="0"/>
              <a:t>Open Research Directions:</a:t>
            </a:r>
            <a:endParaRPr lang="en-US" sz="2400" b="1" dirty="0"/>
          </a:p>
          <a:p>
            <a:pPr defTabSz="688975"/>
            <a:r>
              <a:rPr lang="en-US" sz="2400" dirty="0"/>
              <a:t>Plug-and-play blocking</a:t>
            </a:r>
          </a:p>
          <a:p>
            <a:pPr defTabSz="688975"/>
            <a:r>
              <a:rPr lang="en-US" sz="2400" dirty="0"/>
              <a:t>Data-driven </a:t>
            </a:r>
            <a:r>
              <a:rPr lang="en-US" sz="2400" dirty="0" smtClean="0"/>
              <a:t>configuration</a:t>
            </a:r>
            <a:endParaRPr lang="en-US" sz="2400" dirty="0"/>
          </a:p>
        </p:txBody>
      </p:sp>
      <p:sp>
        <p:nvSpPr>
          <p:cNvPr id="5" name="Slide Number Placeholder 4"/>
          <p:cNvSpPr>
            <a:spLocks noGrp="1"/>
          </p:cNvSpPr>
          <p:nvPr>
            <p:ph type="sldNum" sz="quarter" idx="12"/>
          </p:nvPr>
        </p:nvSpPr>
        <p:spPr/>
        <p:txBody>
          <a:bodyPr/>
          <a:lstStyle/>
          <a:p>
            <a:fld id="{7E46E34C-DF4F-43C8-9B01-5546C481D7C1}" type="slidenum">
              <a:rPr lang="el-GR" smtClean="0"/>
              <a:t>288</a:t>
            </a:fld>
            <a:endParaRPr lang="el-GR"/>
          </a:p>
        </p:txBody>
      </p:sp>
    </p:spTree>
    <p:extLst>
      <p:ext uri="{BB962C8B-B14F-4D97-AF65-F5344CB8AC3E}">
        <p14:creationId xmlns:p14="http://schemas.microsoft.com/office/powerpoint/2010/main" val="1981394602"/>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pt-BR" smtClean="0"/>
              <a:t>Papadakis &amp; Palpanas, WWW 2018, April 2018</a:t>
            </a:r>
            <a:endParaRPr lang="el-GR"/>
          </a:p>
        </p:txBody>
      </p:sp>
      <p:sp>
        <p:nvSpPr>
          <p:cNvPr id="3" name="Title 1"/>
          <p:cNvSpPr txBox="1">
            <a:spLocks/>
          </p:cNvSpPr>
          <p:nvPr/>
        </p:nvSpPr>
        <p:spPr>
          <a:xfrm>
            <a:off x="0" y="95693"/>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Privacy Preserving Blocking</a:t>
            </a:r>
            <a:endParaRPr lang="en-US" dirty="0"/>
          </a:p>
        </p:txBody>
      </p:sp>
      <p:sp>
        <p:nvSpPr>
          <p:cNvPr id="4" name="Content Placeholder 2"/>
          <p:cNvSpPr txBox="1">
            <a:spLocks/>
          </p:cNvSpPr>
          <p:nvPr/>
        </p:nvSpPr>
        <p:spPr>
          <a:xfrm>
            <a:off x="467544" y="1097643"/>
            <a:ext cx="8676456" cy="54997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400" b="1" dirty="0" smtClean="0"/>
          </a:p>
          <a:p>
            <a:pPr marL="0" indent="0">
              <a:buFont typeface="Arial" pitchFamily="34" charset="0"/>
              <a:buNone/>
            </a:pPr>
            <a:r>
              <a:rPr lang="en-US" sz="2400" b="1" dirty="0" smtClean="0"/>
              <a:t>Facts:</a:t>
            </a:r>
          </a:p>
          <a:p>
            <a:r>
              <a:rPr lang="en-US" sz="2400" dirty="0" smtClean="0"/>
              <a:t>several applications ask for privacy-preserving ER</a:t>
            </a:r>
            <a:endParaRPr lang="en-US" sz="2400" dirty="0"/>
          </a:p>
          <a:p>
            <a:r>
              <a:rPr lang="en-US" sz="2400" dirty="0" smtClean="0"/>
              <a:t>lots of interest in this area </a:t>
            </a:r>
            <a:endParaRPr lang="en-US" sz="2400" dirty="0"/>
          </a:p>
          <a:p>
            <a:pPr marL="0" indent="0">
              <a:buNone/>
            </a:pPr>
            <a:r>
              <a:rPr lang="en-US" sz="2400" i="1" dirty="0" smtClean="0"/>
              <a:t>     </a:t>
            </a:r>
            <a:r>
              <a:rPr lang="en-US" sz="1800" i="1" dirty="0" smtClean="0"/>
              <a:t>[Christen, PADM 2006][</a:t>
            </a:r>
            <a:r>
              <a:rPr lang="en-US" sz="1800" i="1" dirty="0" err="1" smtClean="0"/>
              <a:t>Karakasidis</a:t>
            </a:r>
            <a:r>
              <a:rPr lang="en-US" sz="1800" i="1" dirty="0" smtClean="0"/>
              <a:t> et al., 2012][</a:t>
            </a:r>
            <a:r>
              <a:rPr lang="da-DK" sz="1800" i="1" dirty="0"/>
              <a:t>Ziad et al, BTW 2015</a:t>
            </a:r>
            <a:r>
              <a:rPr lang="en-US" sz="1800" i="1" dirty="0" smtClean="0"/>
              <a:t>]</a:t>
            </a:r>
          </a:p>
          <a:p>
            <a:pPr marL="457200" lvl="1" indent="0">
              <a:buNone/>
            </a:pPr>
            <a:r>
              <a:rPr lang="en-US" sz="2000" dirty="0" smtClean="0"/>
              <a:t> </a:t>
            </a:r>
          </a:p>
          <a:p>
            <a:pPr marL="0" indent="0" defTabSz="688975">
              <a:buNone/>
            </a:pPr>
            <a:r>
              <a:rPr lang="en-US" sz="2400" b="1" dirty="0"/>
              <a:t>Open Research Directions</a:t>
            </a:r>
            <a:r>
              <a:rPr lang="en-US" sz="2400" b="1" dirty="0" smtClean="0"/>
              <a:t>:</a:t>
            </a:r>
          </a:p>
          <a:p>
            <a:pPr defTabSz="688975"/>
            <a:r>
              <a:rPr lang="en-US" sz="2400" dirty="0" smtClean="0"/>
              <a:t>What is the role of blocking workflow techniques?</a:t>
            </a:r>
          </a:p>
          <a:p>
            <a:pPr lvl="1" defTabSz="688975"/>
            <a:r>
              <a:rPr lang="en-US" sz="2000" dirty="0" smtClean="0"/>
              <a:t>block building, block filtering, comparison cleaning</a:t>
            </a:r>
          </a:p>
          <a:p>
            <a:pPr defTabSz="688975"/>
            <a:r>
              <a:rPr lang="en-US" sz="2400" dirty="0" smtClean="0"/>
              <a:t>How can existing blocking techniques be adjusted?</a:t>
            </a:r>
          </a:p>
          <a:p>
            <a:pPr defTabSz="688975"/>
            <a:r>
              <a:rPr lang="en-US" sz="2400" dirty="0" smtClean="0"/>
              <a:t>Novel blocking methods for this context</a:t>
            </a:r>
            <a:endParaRPr lang="en-US" sz="2800" dirty="0" smtClean="0"/>
          </a:p>
        </p:txBody>
      </p:sp>
      <p:sp>
        <p:nvSpPr>
          <p:cNvPr id="5" name="Slide Number Placeholder 4"/>
          <p:cNvSpPr>
            <a:spLocks noGrp="1"/>
          </p:cNvSpPr>
          <p:nvPr>
            <p:ph type="sldNum" sz="quarter" idx="12"/>
          </p:nvPr>
        </p:nvSpPr>
        <p:spPr/>
        <p:txBody>
          <a:bodyPr/>
          <a:lstStyle/>
          <a:p>
            <a:fld id="{7E46E34C-DF4F-43C8-9B01-5546C481D7C1}" type="slidenum">
              <a:rPr lang="el-GR" smtClean="0"/>
              <a:t>289</a:t>
            </a:fld>
            <a:endParaRPr lang="el-GR"/>
          </a:p>
        </p:txBody>
      </p:sp>
    </p:spTree>
    <p:extLst>
      <p:ext uri="{BB962C8B-B14F-4D97-AF65-F5344CB8AC3E}">
        <p14:creationId xmlns:p14="http://schemas.microsoft.com/office/powerpoint/2010/main" val="4753576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pt-BR" smtClean="0"/>
              <a:t>Papadakis &amp; Palpanas, WWW 2018, April 2018</a:t>
            </a:r>
            <a:endParaRPr lang="el-GR"/>
          </a:p>
        </p:txBody>
      </p:sp>
      <p:sp>
        <p:nvSpPr>
          <p:cNvPr id="3" name="Title 1"/>
          <p:cNvSpPr txBox="1">
            <a:spLocks/>
          </p:cNvSpPr>
          <p:nvPr/>
        </p:nvSpPr>
        <p:spPr>
          <a:xfrm>
            <a:off x="1" y="43625"/>
            <a:ext cx="9144000" cy="721079"/>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Functionality-wise Categorization</a:t>
            </a:r>
            <a:endParaRPr lang="en-US" dirty="0"/>
          </a:p>
        </p:txBody>
      </p:sp>
      <p:sp>
        <p:nvSpPr>
          <p:cNvPr id="5" name="Content Placeholder 2"/>
          <p:cNvSpPr txBox="1">
            <a:spLocks/>
          </p:cNvSpPr>
          <p:nvPr/>
        </p:nvSpPr>
        <p:spPr>
          <a:xfrm>
            <a:off x="639303" y="876052"/>
            <a:ext cx="7893137" cy="54805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b="1" dirty="0" smtClean="0">
                <a:solidFill>
                  <a:srgbClr val="C00000"/>
                </a:solidFill>
              </a:rPr>
              <a:t>Supervised</a:t>
            </a:r>
            <a:r>
              <a:rPr lang="en-US" sz="2400" dirty="0" smtClean="0">
                <a:solidFill>
                  <a:srgbClr val="C00000"/>
                </a:solidFill>
              </a:rPr>
              <a:t> </a:t>
            </a:r>
            <a:r>
              <a:rPr lang="en-US" sz="2400" dirty="0" smtClean="0"/>
              <a:t>Methods</a:t>
            </a:r>
          </a:p>
          <a:p>
            <a:r>
              <a:rPr lang="en-US" sz="2400" dirty="0" smtClean="0"/>
              <a:t>Goal: learn the best blocking keys from a training set</a:t>
            </a:r>
          </a:p>
          <a:p>
            <a:r>
              <a:rPr lang="en-US" sz="2400" dirty="0" smtClean="0"/>
              <a:t>Approach: identify best combination of attribute names and transformations</a:t>
            </a:r>
          </a:p>
          <a:p>
            <a:r>
              <a:rPr lang="en-US" sz="2400" dirty="0" smtClean="0"/>
              <a:t>E.g., CBLOCK </a:t>
            </a:r>
            <a:r>
              <a:rPr lang="en-US" sz="2400" dirty="0"/>
              <a:t>[</a:t>
            </a:r>
            <a:r>
              <a:rPr lang="en-US" sz="2400" dirty="0" err="1"/>
              <a:t>Sarma</a:t>
            </a:r>
            <a:r>
              <a:rPr lang="en-US" sz="2400" dirty="0"/>
              <a:t> et. al, CIKM 2012</a:t>
            </a:r>
            <a:r>
              <a:rPr lang="en-US" sz="2400" dirty="0" smtClean="0"/>
              <a:t>]</a:t>
            </a:r>
            <a:r>
              <a:rPr lang="en-US" sz="2400" dirty="0"/>
              <a:t>, </a:t>
            </a:r>
            <a:endParaRPr lang="en-US" sz="2400" dirty="0" smtClean="0"/>
          </a:p>
          <a:p>
            <a:pPr marL="0" indent="0">
              <a:buNone/>
            </a:pPr>
            <a:r>
              <a:rPr lang="en-US" sz="2400" dirty="0" smtClean="0"/>
              <a:t>     [</a:t>
            </a:r>
            <a:r>
              <a:rPr lang="en-US" sz="2400" dirty="0" err="1" smtClean="0"/>
              <a:t>Bilenko</a:t>
            </a:r>
            <a:r>
              <a:rPr lang="en-US" sz="2400" dirty="0" smtClean="0"/>
              <a:t> </a:t>
            </a:r>
            <a:r>
              <a:rPr lang="en-US" sz="2400" dirty="0"/>
              <a:t>et. al., ICDM 2006</a:t>
            </a:r>
            <a:r>
              <a:rPr lang="en-US" sz="2400" dirty="0" smtClean="0"/>
              <a:t>], </a:t>
            </a:r>
            <a:r>
              <a:rPr lang="en-US" sz="2400" dirty="0"/>
              <a:t>[Michelson et. al., AAAI 2006]</a:t>
            </a:r>
            <a:endParaRPr lang="en-US" sz="2400" dirty="0" smtClean="0"/>
          </a:p>
          <a:p>
            <a:r>
              <a:rPr lang="en-US" sz="2400" dirty="0" smtClean="0"/>
              <a:t>Drawbacks: </a:t>
            </a:r>
          </a:p>
          <a:p>
            <a:pPr lvl="1"/>
            <a:r>
              <a:rPr lang="en-US" sz="2000" dirty="0" smtClean="0"/>
              <a:t>labelled data</a:t>
            </a:r>
          </a:p>
          <a:p>
            <a:pPr lvl="1"/>
            <a:r>
              <a:rPr lang="en-US" sz="2000" dirty="0" smtClean="0"/>
              <a:t>domain-dependent</a:t>
            </a:r>
          </a:p>
          <a:p>
            <a:pPr marL="457200" indent="-457200">
              <a:buFont typeface="+mj-lt"/>
              <a:buAutoNum type="arabicPeriod" startAt="2"/>
            </a:pPr>
            <a:r>
              <a:rPr lang="en-US" sz="2400" b="1" dirty="0" smtClean="0">
                <a:solidFill>
                  <a:srgbClr val="C00000"/>
                </a:solidFill>
              </a:rPr>
              <a:t>Unsupervised</a:t>
            </a:r>
            <a:r>
              <a:rPr lang="en-US" sz="2400" dirty="0" smtClean="0">
                <a:solidFill>
                  <a:srgbClr val="C00000"/>
                </a:solidFill>
              </a:rPr>
              <a:t> </a:t>
            </a:r>
            <a:r>
              <a:rPr lang="en-US" sz="2400" dirty="0" smtClean="0"/>
              <a:t>Methods</a:t>
            </a:r>
          </a:p>
          <a:p>
            <a:r>
              <a:rPr lang="en-US" sz="2400" dirty="0" smtClean="0"/>
              <a:t>Generic, popular methods</a:t>
            </a:r>
          </a:p>
        </p:txBody>
      </p:sp>
      <p:sp>
        <p:nvSpPr>
          <p:cNvPr id="6" name="Oval 5"/>
          <p:cNvSpPr/>
          <p:nvPr/>
        </p:nvSpPr>
        <p:spPr>
          <a:xfrm>
            <a:off x="107504" y="4509120"/>
            <a:ext cx="4824536" cy="12241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44008" y="5373216"/>
            <a:ext cx="1346779" cy="461665"/>
          </a:xfrm>
          <a:prstGeom prst="rect">
            <a:avLst/>
          </a:prstGeom>
          <a:noFill/>
        </p:spPr>
        <p:txBody>
          <a:bodyPr wrap="none" rtlCol="0">
            <a:spAutoFit/>
          </a:bodyPr>
          <a:lstStyle/>
          <a:p>
            <a:r>
              <a:rPr lang="en-US" sz="2400" dirty="0" smtClean="0">
                <a:solidFill>
                  <a:srgbClr val="C00000"/>
                </a:solidFill>
              </a:rPr>
              <a:t>our focus</a:t>
            </a:r>
            <a:endParaRPr lang="en-US" sz="2400" dirty="0">
              <a:solidFill>
                <a:srgbClr val="C00000"/>
              </a:solidFill>
            </a:endParaRPr>
          </a:p>
        </p:txBody>
      </p:sp>
      <p:sp>
        <p:nvSpPr>
          <p:cNvPr id="4" name="Slide Number Placeholder 3"/>
          <p:cNvSpPr>
            <a:spLocks noGrp="1"/>
          </p:cNvSpPr>
          <p:nvPr>
            <p:ph type="sldNum" sz="quarter" idx="12"/>
          </p:nvPr>
        </p:nvSpPr>
        <p:spPr/>
        <p:txBody>
          <a:bodyPr/>
          <a:lstStyle/>
          <a:p>
            <a:fld id="{7E46E34C-DF4F-43C8-9B01-5546C481D7C1}" type="slidenum">
              <a:rPr lang="el-GR" smtClean="0"/>
              <a:t>29</a:t>
            </a:fld>
            <a:endParaRPr lang="el-GR"/>
          </a:p>
        </p:txBody>
      </p:sp>
    </p:spTree>
    <p:extLst>
      <p:ext uri="{BB962C8B-B14F-4D97-AF65-F5344CB8AC3E}">
        <p14:creationId xmlns:p14="http://schemas.microsoft.com/office/powerpoint/2010/main" val="3104527456"/>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pt-BR" smtClean="0"/>
              <a:t>Papadakis &amp; Palpanas, WWW 2018, April 2018</a:t>
            </a:r>
            <a:endParaRPr lang="el-GR"/>
          </a:p>
        </p:txBody>
      </p:sp>
      <p:sp>
        <p:nvSpPr>
          <p:cNvPr id="3" name="Title 1"/>
          <p:cNvSpPr txBox="1">
            <a:spLocks/>
          </p:cNvSpPr>
          <p:nvPr/>
        </p:nvSpPr>
        <p:spPr>
          <a:xfrm>
            <a:off x="0" y="95693"/>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Incremental Blocking</a:t>
            </a:r>
            <a:endParaRPr lang="en-US" dirty="0"/>
          </a:p>
        </p:txBody>
      </p:sp>
      <p:sp>
        <p:nvSpPr>
          <p:cNvPr id="4" name="Content Placeholder 2"/>
          <p:cNvSpPr txBox="1">
            <a:spLocks/>
          </p:cNvSpPr>
          <p:nvPr/>
        </p:nvSpPr>
        <p:spPr>
          <a:xfrm>
            <a:off x="467544" y="1097643"/>
            <a:ext cx="8676456" cy="54997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400" b="1" dirty="0" smtClean="0"/>
          </a:p>
          <a:p>
            <a:pPr marL="0" indent="0">
              <a:buFont typeface="Arial" pitchFamily="34" charset="0"/>
              <a:buNone/>
            </a:pPr>
            <a:r>
              <a:rPr lang="en-US" sz="2400" b="1" dirty="0" smtClean="0"/>
              <a:t>Facts:</a:t>
            </a:r>
          </a:p>
          <a:p>
            <a:r>
              <a:rPr lang="en-US" sz="2400" dirty="0" smtClean="0"/>
              <a:t>Velocity in Web Data</a:t>
            </a:r>
          </a:p>
          <a:p>
            <a:r>
              <a:rPr lang="en-US" sz="2400" dirty="0" smtClean="0"/>
              <a:t>Dynamic ER</a:t>
            </a:r>
          </a:p>
          <a:p>
            <a:r>
              <a:rPr lang="en-US" sz="2400" dirty="0"/>
              <a:t>Incremental ER [</a:t>
            </a:r>
            <a:r>
              <a:rPr lang="en-US" sz="2400" dirty="0" err="1"/>
              <a:t>Gruenheid</a:t>
            </a:r>
            <a:r>
              <a:rPr lang="en-US" sz="2400" dirty="0"/>
              <a:t> et. al., VLDB 2014</a:t>
            </a:r>
            <a:r>
              <a:rPr lang="en-US" sz="2400" dirty="0" smtClean="0"/>
              <a:t>]</a:t>
            </a:r>
          </a:p>
          <a:p>
            <a:pPr lvl="1"/>
            <a:r>
              <a:rPr lang="en-US" sz="2000" dirty="0" smtClean="0"/>
              <a:t>Blocking → black box</a:t>
            </a:r>
          </a:p>
          <a:p>
            <a:pPr marL="457200" lvl="1" indent="0">
              <a:buNone/>
            </a:pPr>
            <a:r>
              <a:rPr lang="en-US" sz="2000" dirty="0" smtClean="0"/>
              <a:t> </a:t>
            </a:r>
          </a:p>
          <a:p>
            <a:pPr marL="0" indent="0" defTabSz="688975">
              <a:buNone/>
            </a:pPr>
            <a:r>
              <a:rPr lang="en-US" sz="2400" b="1" dirty="0"/>
              <a:t>Open Research Directions</a:t>
            </a:r>
            <a:r>
              <a:rPr lang="en-US" sz="2400" b="1" dirty="0" smtClean="0"/>
              <a:t>:</a:t>
            </a:r>
          </a:p>
          <a:p>
            <a:pPr defTabSz="688975"/>
            <a:r>
              <a:rPr lang="en-US" sz="2400" dirty="0" smtClean="0"/>
              <a:t>Incremental (Meta-)Blocking</a:t>
            </a:r>
            <a:r>
              <a:rPr lang="en-US" sz="2000" dirty="0" smtClean="0"/>
              <a:t>	</a:t>
            </a:r>
            <a:endParaRPr lang="en-US" sz="2800" dirty="0" smtClean="0"/>
          </a:p>
        </p:txBody>
      </p:sp>
      <p:sp>
        <p:nvSpPr>
          <p:cNvPr id="5" name="Slide Number Placeholder 4"/>
          <p:cNvSpPr>
            <a:spLocks noGrp="1"/>
          </p:cNvSpPr>
          <p:nvPr>
            <p:ph type="sldNum" sz="quarter" idx="12"/>
          </p:nvPr>
        </p:nvSpPr>
        <p:spPr/>
        <p:txBody>
          <a:bodyPr/>
          <a:lstStyle/>
          <a:p>
            <a:fld id="{7E46E34C-DF4F-43C8-9B01-5546C481D7C1}" type="slidenum">
              <a:rPr lang="el-GR" smtClean="0"/>
              <a:t>290</a:t>
            </a:fld>
            <a:endParaRPr lang="el-GR"/>
          </a:p>
        </p:txBody>
      </p:sp>
    </p:spTree>
    <p:extLst>
      <p:ext uri="{BB962C8B-B14F-4D97-AF65-F5344CB8AC3E}">
        <p14:creationId xmlns:p14="http://schemas.microsoft.com/office/powerpoint/2010/main" val="3670174780"/>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pt-BR" smtClean="0"/>
              <a:t>Papadakis &amp; Palpanas, WWW 2018, April 2018</a:t>
            </a:r>
            <a:endParaRPr lang="el-GR"/>
          </a:p>
        </p:txBody>
      </p:sp>
      <p:sp>
        <p:nvSpPr>
          <p:cNvPr id="3" name="Title 1"/>
          <p:cNvSpPr txBox="1">
            <a:spLocks/>
          </p:cNvSpPr>
          <p:nvPr/>
        </p:nvSpPr>
        <p:spPr>
          <a:xfrm>
            <a:off x="0" y="95693"/>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Distributed Blocking</a:t>
            </a:r>
            <a:endParaRPr lang="en-US" dirty="0"/>
          </a:p>
        </p:txBody>
      </p:sp>
      <p:sp>
        <p:nvSpPr>
          <p:cNvPr id="4" name="Content Placeholder 2"/>
          <p:cNvSpPr txBox="1">
            <a:spLocks/>
          </p:cNvSpPr>
          <p:nvPr/>
        </p:nvSpPr>
        <p:spPr>
          <a:xfrm>
            <a:off x="467544" y="1097643"/>
            <a:ext cx="8676456" cy="54997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b="1" dirty="0" smtClean="0"/>
              <a:t>Facts:</a:t>
            </a:r>
          </a:p>
          <a:p>
            <a:r>
              <a:rPr lang="en-US" sz="2000" dirty="0" smtClean="0"/>
              <a:t>Velocity in Big Data</a:t>
            </a:r>
          </a:p>
          <a:p>
            <a:r>
              <a:rPr lang="en-US" sz="2000" dirty="0" smtClean="0"/>
              <a:t>Need for even faster/more scalable ER solutions</a:t>
            </a:r>
            <a:endParaRPr lang="en-US" sz="1800" dirty="0" smtClean="0"/>
          </a:p>
          <a:p>
            <a:pPr marL="457200" lvl="1" indent="0">
              <a:buNone/>
            </a:pPr>
            <a:r>
              <a:rPr lang="en-US" sz="2000" dirty="0" smtClean="0"/>
              <a:t> </a:t>
            </a:r>
          </a:p>
          <a:p>
            <a:pPr marL="0" indent="0" defTabSz="688975">
              <a:buNone/>
            </a:pPr>
            <a:r>
              <a:rPr lang="en-US" sz="2400" b="1" dirty="0"/>
              <a:t>Open Research Directions</a:t>
            </a:r>
            <a:r>
              <a:rPr lang="en-US" sz="2400" b="1" dirty="0" smtClean="0"/>
              <a:t>:</a:t>
            </a:r>
          </a:p>
          <a:p>
            <a:pPr marL="285750" indent="-285750"/>
            <a:r>
              <a:rPr lang="en-US" sz="2000" dirty="0" smtClean="0"/>
              <a:t>What is the best way to use the modern distributed platforms/paradigms?</a:t>
            </a:r>
          </a:p>
          <a:p>
            <a:pPr marL="685800" lvl="1"/>
            <a:r>
              <a:rPr lang="en-US" sz="2000" dirty="0" err="1"/>
              <a:t>Flink</a:t>
            </a:r>
            <a:r>
              <a:rPr lang="en-US" sz="2000" dirty="0"/>
              <a:t>/Spark</a:t>
            </a:r>
            <a:endParaRPr lang="en-US" sz="2000" dirty="0" smtClean="0"/>
          </a:p>
          <a:p>
            <a:pPr marL="285750" indent="-285750"/>
            <a:r>
              <a:rPr lang="en-US" sz="2000" dirty="0" smtClean="0"/>
              <a:t>How can we further improve performance of Parallel Meta-blocking?</a:t>
            </a:r>
          </a:p>
          <a:p>
            <a:pPr marL="685800" lvl="1"/>
            <a:r>
              <a:rPr lang="en-US" sz="2000" dirty="0" err="1" smtClean="0"/>
              <a:t>Gelly</a:t>
            </a:r>
            <a:r>
              <a:rPr lang="en-US" sz="2000" dirty="0" smtClean="0"/>
              <a:t>/</a:t>
            </a:r>
            <a:r>
              <a:rPr lang="en-US" sz="2000" dirty="0" err="1" smtClean="0"/>
              <a:t>Gradoop</a:t>
            </a:r>
            <a:r>
              <a:rPr lang="en-US" sz="2000" dirty="0" smtClean="0"/>
              <a:t>/</a:t>
            </a:r>
            <a:r>
              <a:rPr lang="en-US" sz="2000" dirty="0" err="1" smtClean="0"/>
              <a:t>GraphX</a:t>
            </a:r>
            <a:endParaRPr lang="en-US" sz="2000" dirty="0" smtClean="0"/>
          </a:p>
          <a:p>
            <a:pPr marL="285750"/>
            <a:r>
              <a:rPr lang="en-US" sz="2000" dirty="0" smtClean="0"/>
              <a:t>Minimize both time performance and total CPU cycles</a:t>
            </a:r>
            <a:endParaRPr lang="en-US" sz="2400" dirty="0"/>
          </a:p>
        </p:txBody>
      </p:sp>
      <p:sp>
        <p:nvSpPr>
          <p:cNvPr id="5" name="Slide Number Placeholder 4"/>
          <p:cNvSpPr>
            <a:spLocks noGrp="1"/>
          </p:cNvSpPr>
          <p:nvPr>
            <p:ph type="sldNum" sz="quarter" idx="12"/>
          </p:nvPr>
        </p:nvSpPr>
        <p:spPr/>
        <p:txBody>
          <a:bodyPr/>
          <a:lstStyle/>
          <a:p>
            <a:fld id="{7E46E34C-DF4F-43C8-9B01-5546C481D7C1}" type="slidenum">
              <a:rPr lang="el-GR" smtClean="0"/>
              <a:t>291</a:t>
            </a:fld>
            <a:endParaRPr lang="el-GR"/>
          </a:p>
        </p:txBody>
      </p:sp>
    </p:spTree>
    <p:extLst>
      <p:ext uri="{BB962C8B-B14F-4D97-AF65-F5344CB8AC3E}">
        <p14:creationId xmlns:p14="http://schemas.microsoft.com/office/powerpoint/2010/main" val="1643821867"/>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3" name="Content Placeholder 2"/>
          <p:cNvSpPr txBox="1">
            <a:spLocks/>
          </p:cNvSpPr>
          <p:nvPr/>
        </p:nvSpPr>
        <p:spPr bwMode="auto">
          <a:xfrm>
            <a:off x="0" y="721079"/>
            <a:ext cx="9144000" cy="4938161"/>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lvl1pPr marL="482600" indent="-482600" algn="l" rtl="0" eaLnBrk="1" fontAlgn="base" hangingPunct="1">
              <a:spcBef>
                <a:spcPts val="1063"/>
              </a:spcBef>
              <a:spcAft>
                <a:spcPct val="0"/>
              </a:spcAft>
              <a:buClr>
                <a:schemeClr val="accent1"/>
              </a:buClr>
              <a:buSzPct val="76000"/>
              <a:buFont typeface="Wingdings 3" pitchFamily="18" charset="2"/>
              <a:defRPr sz="4600" kern="1200">
                <a:solidFill>
                  <a:schemeClr val="tx1"/>
                </a:solidFill>
                <a:latin typeface="+mn-lt"/>
                <a:ea typeface="+mn-ea"/>
                <a:cs typeface="+mn-cs"/>
              </a:defRPr>
            </a:lvl1pPr>
            <a:lvl2pPr marL="966788" indent="-482600" algn="l" rtl="0" eaLnBrk="1" fontAlgn="base" hangingPunct="1">
              <a:spcBef>
                <a:spcPts val="875"/>
              </a:spcBef>
              <a:spcAft>
                <a:spcPct val="0"/>
              </a:spcAft>
              <a:buClr>
                <a:schemeClr val="accent2"/>
              </a:buClr>
              <a:buSzPct val="76000"/>
              <a:buFont typeface="Wingdings 3" pitchFamily="18" charset="2"/>
              <a:buChar char=""/>
              <a:defRPr sz="4100" kern="1200">
                <a:solidFill>
                  <a:schemeClr val="tx2"/>
                </a:solidFill>
                <a:latin typeface="+mn-lt"/>
                <a:ea typeface="+mn-ea"/>
                <a:cs typeface="+mn-cs"/>
              </a:defRPr>
            </a:lvl2pPr>
            <a:lvl3pPr marL="1449388" indent="-401638" algn="l" rtl="0" eaLnBrk="1" fontAlgn="base" hangingPunct="1">
              <a:spcBef>
                <a:spcPts val="875"/>
              </a:spcBef>
              <a:spcAft>
                <a:spcPct val="0"/>
              </a:spcAft>
              <a:buClr>
                <a:srgbClr val="BCBCBC"/>
              </a:buClr>
              <a:buSzPct val="76000"/>
              <a:buFont typeface="Wingdings 3" pitchFamily="18" charset="2"/>
              <a:buChar char=""/>
              <a:defRPr sz="3500" kern="1200">
                <a:solidFill>
                  <a:schemeClr val="tx1"/>
                </a:solidFill>
                <a:latin typeface="+mn-lt"/>
                <a:ea typeface="+mn-ea"/>
                <a:cs typeface="+mn-cs"/>
              </a:defRPr>
            </a:lvl3pPr>
            <a:lvl4pPr marL="1933575" indent="-401638" algn="l" rtl="0" eaLnBrk="1" fontAlgn="base" hangingPunct="1">
              <a:spcBef>
                <a:spcPts val="700"/>
              </a:spcBef>
              <a:spcAft>
                <a:spcPct val="0"/>
              </a:spcAft>
              <a:buClr>
                <a:srgbClr val="8BA2B4"/>
              </a:buClr>
              <a:buSzPct val="70000"/>
              <a:buFont typeface="Wingdings" pitchFamily="2" charset="2"/>
              <a:buChar char=""/>
              <a:defRPr sz="3200" kern="1200">
                <a:solidFill>
                  <a:schemeClr val="tx1"/>
                </a:solidFill>
                <a:latin typeface="+mn-lt"/>
                <a:ea typeface="+mn-ea"/>
                <a:cs typeface="+mn-cs"/>
              </a:defRPr>
            </a:lvl4pPr>
            <a:lvl5pPr marL="2416175" indent="-401638" algn="l" rtl="0" eaLnBrk="1" fontAlgn="base" hangingPunct="1">
              <a:spcBef>
                <a:spcPts val="525"/>
              </a:spcBef>
              <a:spcAft>
                <a:spcPct val="0"/>
              </a:spcAft>
              <a:buClr>
                <a:schemeClr val="accent2"/>
              </a:buClr>
              <a:buSzPct val="70000"/>
              <a:buFont typeface="Wingdings" pitchFamily="2" charset="2"/>
              <a:buChar char=""/>
              <a:defRPr sz="2800" kern="1200">
                <a:solidFill>
                  <a:schemeClr val="tx1"/>
                </a:solidFill>
                <a:latin typeface="+mn-lt"/>
                <a:ea typeface="+mn-ea"/>
                <a:cs typeface="+mn-cs"/>
              </a:defRPr>
            </a:lvl5pPr>
            <a:lvl6pPr marL="2900605" indent="-322289" algn="l" rtl="0" eaLnBrk="1" latinLnBrk="0" hangingPunct="1">
              <a:spcBef>
                <a:spcPts val="529"/>
              </a:spcBef>
              <a:buClr>
                <a:srgbClr val="9FB8CD">
                  <a:shade val="75000"/>
                </a:srgbClr>
              </a:buClr>
              <a:buSzPct val="75000"/>
              <a:buFont typeface="Wingdings 3"/>
              <a:buChar char=""/>
              <a:defRPr kumimoji="0" lang="en-US" sz="2800" kern="1200" smtClean="0">
                <a:solidFill>
                  <a:schemeClr val="tx1"/>
                </a:solidFill>
                <a:latin typeface="+mn-lt"/>
                <a:ea typeface="+mn-ea"/>
                <a:cs typeface="+mn-cs"/>
              </a:defRPr>
            </a:lvl6pPr>
            <a:lvl7pPr marL="3222894" indent="-322289" algn="l" rtl="0" eaLnBrk="1" latinLnBrk="0" hangingPunct="1">
              <a:spcBef>
                <a:spcPts val="529"/>
              </a:spcBef>
              <a:buClr>
                <a:srgbClr val="727CA3">
                  <a:shade val="75000"/>
                </a:srgbClr>
              </a:buClr>
              <a:buSzPct val="75000"/>
              <a:buFont typeface="Wingdings 3"/>
              <a:buChar char=""/>
              <a:defRPr kumimoji="0" lang="en-US" sz="2500" kern="1200" smtClean="0">
                <a:solidFill>
                  <a:schemeClr val="tx1"/>
                </a:solidFill>
                <a:latin typeface="+mn-lt"/>
                <a:ea typeface="+mn-ea"/>
                <a:cs typeface="+mn-cs"/>
              </a:defRPr>
            </a:lvl7pPr>
            <a:lvl8pPr marL="3545184" indent="-322289" algn="l" rtl="0" eaLnBrk="1" latinLnBrk="0" hangingPunct="1">
              <a:spcBef>
                <a:spcPts val="529"/>
              </a:spcBef>
              <a:buClr>
                <a:prstClr val="white">
                  <a:shade val="50000"/>
                </a:prstClr>
              </a:buClr>
              <a:buSzPct val="75000"/>
              <a:buFont typeface="Wingdings 3"/>
              <a:buChar char=""/>
              <a:defRPr kumimoji="0" lang="en-US" sz="2500" kern="1200" smtClean="0">
                <a:solidFill>
                  <a:schemeClr val="tx1"/>
                </a:solidFill>
                <a:latin typeface="+mn-lt"/>
                <a:ea typeface="+mn-ea"/>
                <a:cs typeface="+mn-cs"/>
              </a:defRPr>
            </a:lvl8pPr>
            <a:lvl9pPr marL="3867473" indent="-322289" algn="l" rtl="0" eaLnBrk="1" latinLnBrk="0" hangingPunct="1">
              <a:spcBef>
                <a:spcPts val="529"/>
              </a:spcBef>
              <a:buClr>
                <a:srgbClr val="9FB8CD"/>
              </a:buClr>
              <a:buSzPct val="75000"/>
              <a:buFont typeface="Wingdings 3"/>
              <a:buChar char=""/>
              <a:defRPr kumimoji="0" lang="en-US" sz="2100" kern="1200" smtClean="0">
                <a:solidFill>
                  <a:schemeClr val="tx1"/>
                </a:solidFill>
                <a:latin typeface="+mn-lt"/>
                <a:ea typeface="+mn-ea"/>
                <a:cs typeface="+mn-cs"/>
              </a:defRPr>
            </a:lvl9pPr>
          </a:lstStyle>
          <a:p>
            <a:pPr marL="0" indent="0" algn="ctr"/>
            <a:endParaRPr lang="de-DE" sz="2300" dirty="0"/>
          </a:p>
          <a:p>
            <a:pPr marL="0" indent="0" algn="ctr"/>
            <a:endParaRPr lang="de-DE" sz="2300" dirty="0"/>
          </a:p>
          <a:p>
            <a:pPr marL="0" indent="0" algn="ctr"/>
            <a:endParaRPr lang="de-DE" sz="2300" dirty="0"/>
          </a:p>
          <a:p>
            <a:pPr marL="0" indent="0" algn="ctr"/>
            <a:endParaRPr lang="de-DE" sz="2300" dirty="0"/>
          </a:p>
          <a:p>
            <a:pPr marL="0" indent="0"/>
            <a:r>
              <a:rPr lang="de-DE" sz="3400" dirty="0">
                <a:solidFill>
                  <a:schemeClr val="tx1">
                    <a:lumMod val="65000"/>
                    <a:lumOff val="35000"/>
                  </a:schemeClr>
                </a:solidFill>
              </a:rPr>
              <a:t>	Part </a:t>
            </a:r>
            <a:r>
              <a:rPr lang="de-DE" sz="3400" dirty="0" smtClean="0">
                <a:solidFill>
                  <a:schemeClr val="tx1">
                    <a:lumMod val="65000"/>
                    <a:lumOff val="35000"/>
                  </a:schemeClr>
                </a:solidFill>
              </a:rPr>
              <a:t>12:</a:t>
            </a:r>
            <a:r>
              <a:rPr lang="de-DE" sz="3400" dirty="0">
                <a:solidFill>
                  <a:schemeClr val="tx1">
                    <a:lumMod val="65000"/>
                    <a:lumOff val="35000"/>
                  </a:schemeClr>
                </a:solidFill>
              </a:rPr>
              <a:t/>
            </a:r>
            <a:br>
              <a:rPr lang="de-DE" sz="3400" dirty="0">
                <a:solidFill>
                  <a:schemeClr val="tx1">
                    <a:lumMod val="65000"/>
                    <a:lumOff val="35000"/>
                  </a:schemeClr>
                </a:solidFill>
              </a:rPr>
            </a:br>
            <a:r>
              <a:rPr lang="de-DE" sz="3400" dirty="0">
                <a:solidFill>
                  <a:schemeClr val="tx1">
                    <a:lumMod val="65000"/>
                    <a:lumOff val="35000"/>
                  </a:schemeClr>
                </a:solidFill>
              </a:rPr>
              <a:t>	</a:t>
            </a:r>
            <a:r>
              <a:rPr lang="de-DE" sz="4500" dirty="0" smtClean="0"/>
              <a:t>Conclusions</a:t>
            </a:r>
            <a:endParaRPr lang="de-DE" sz="4500" dirty="0"/>
          </a:p>
        </p:txBody>
      </p:sp>
      <p:sp>
        <p:nvSpPr>
          <p:cNvPr id="4" name="Slide Number Placeholder 3"/>
          <p:cNvSpPr>
            <a:spLocks noGrp="1"/>
          </p:cNvSpPr>
          <p:nvPr>
            <p:ph type="sldNum" sz="quarter" idx="12"/>
          </p:nvPr>
        </p:nvSpPr>
        <p:spPr/>
        <p:txBody>
          <a:bodyPr/>
          <a:lstStyle/>
          <a:p>
            <a:fld id="{7E46E34C-DF4F-43C8-9B01-5546C481D7C1}" type="slidenum">
              <a:rPr lang="el-GR" smtClean="0"/>
              <a:t>292</a:t>
            </a:fld>
            <a:endParaRPr lang="el-GR"/>
          </a:p>
        </p:txBody>
      </p:sp>
    </p:spTree>
    <p:extLst>
      <p:ext uri="{BB962C8B-B14F-4D97-AF65-F5344CB8AC3E}">
        <p14:creationId xmlns:p14="http://schemas.microsoft.com/office/powerpoint/2010/main" val="4052714486"/>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 Block Building</a:t>
            </a:r>
            <a:endParaRPr lang="en-US" dirty="0"/>
          </a:p>
        </p:txBody>
      </p:sp>
      <p:sp>
        <p:nvSpPr>
          <p:cNvPr id="3" name="Content Placeholder 2"/>
          <p:cNvSpPr>
            <a:spLocks noGrp="1"/>
          </p:cNvSpPr>
          <p:nvPr>
            <p:ph idx="1"/>
          </p:nvPr>
        </p:nvSpPr>
        <p:spPr>
          <a:xfrm>
            <a:off x="395536" y="1600200"/>
            <a:ext cx="8424936" cy="5257800"/>
          </a:xfrm>
        </p:spPr>
        <p:txBody>
          <a:bodyPr>
            <a:normAutofit/>
          </a:bodyPr>
          <a:lstStyle/>
          <a:p>
            <a:r>
              <a:rPr lang="en-US" sz="2400" dirty="0" smtClean="0"/>
              <a:t>Traditional</a:t>
            </a:r>
            <a:r>
              <a:rPr lang="en-US" sz="2400" dirty="0" smtClean="0">
                <a:solidFill>
                  <a:srgbClr val="C00000"/>
                </a:solidFill>
              </a:rPr>
              <a:t> proactive </a:t>
            </a:r>
            <a:r>
              <a:rPr lang="en-US" sz="2400" dirty="0" smtClean="0"/>
              <a:t>blocking methods only suitable for </a:t>
            </a:r>
            <a:r>
              <a:rPr lang="en-US" sz="2400" b="1" dirty="0" smtClean="0"/>
              <a:t>relational data</a:t>
            </a:r>
            <a:endParaRPr lang="en-US" sz="2400" dirty="0"/>
          </a:p>
          <a:p>
            <a:pPr lvl="1"/>
            <a:r>
              <a:rPr lang="en-US" sz="2000" dirty="0" smtClean="0"/>
              <a:t>background schema knowledge should be available for their configuration</a:t>
            </a:r>
          </a:p>
          <a:p>
            <a:pPr lvl="3"/>
            <a:endParaRPr lang="en-US" sz="1400" dirty="0" smtClean="0"/>
          </a:p>
          <a:p>
            <a:r>
              <a:rPr lang="en-US" sz="2400" dirty="0" smtClean="0"/>
              <a:t>Recent </a:t>
            </a:r>
            <a:r>
              <a:rPr lang="en-US" sz="2400" dirty="0" smtClean="0">
                <a:solidFill>
                  <a:srgbClr val="C00000"/>
                </a:solidFill>
              </a:rPr>
              <a:t>lazy</a:t>
            </a:r>
            <a:r>
              <a:rPr lang="en-US" sz="2400" dirty="0" smtClean="0"/>
              <a:t> blocking methods scale well to heterogeneous, semi-structured </a:t>
            </a:r>
            <a:r>
              <a:rPr lang="en-US" sz="2400" b="1" dirty="0" smtClean="0"/>
              <a:t>Big Data</a:t>
            </a:r>
            <a:endParaRPr lang="en-US" sz="2400" dirty="0" smtClean="0"/>
          </a:p>
          <a:p>
            <a:pPr lvl="1"/>
            <a:r>
              <a:rPr lang="en-US" sz="2000" b="1" dirty="0" smtClean="0"/>
              <a:t>Variety</a:t>
            </a:r>
            <a:r>
              <a:rPr lang="en-US" sz="2000" dirty="0" smtClean="0"/>
              <a:t> is addressed with </a:t>
            </a:r>
            <a:r>
              <a:rPr lang="en-US" sz="2000" dirty="0">
                <a:solidFill>
                  <a:srgbClr val="C00000"/>
                </a:solidFill>
              </a:rPr>
              <a:t>schema-agnostic </a:t>
            </a:r>
            <a:r>
              <a:rPr lang="en-US" sz="2000" dirty="0" smtClean="0">
                <a:solidFill>
                  <a:srgbClr val="C00000"/>
                </a:solidFill>
              </a:rPr>
              <a:t>keys</a:t>
            </a:r>
            <a:endParaRPr lang="en-US" sz="2000" dirty="0" smtClean="0"/>
          </a:p>
          <a:p>
            <a:pPr lvl="1"/>
            <a:r>
              <a:rPr lang="en-US" sz="2000" b="1" dirty="0" smtClean="0"/>
              <a:t>Volume</a:t>
            </a:r>
            <a:r>
              <a:rPr lang="en-US" sz="2000" dirty="0" smtClean="0"/>
              <a:t> is addressed with Block and Comparison Cleaning methods → they trade slightly lower recall, for much higher precision</a:t>
            </a:r>
          </a:p>
          <a:p>
            <a:pPr lvl="1"/>
            <a:r>
              <a:rPr lang="en-US" sz="2000" dirty="0">
                <a:solidFill>
                  <a:srgbClr val="C00000"/>
                </a:solidFill>
              </a:rPr>
              <a:t>Token Blocking </a:t>
            </a:r>
            <a:r>
              <a:rPr lang="en-US" sz="2000" dirty="0"/>
              <a:t>→ the only parameter-free blocking method</a:t>
            </a:r>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293</a:t>
            </a:fld>
            <a:endParaRPr lang="el-GR"/>
          </a:p>
        </p:txBody>
      </p:sp>
    </p:spTree>
    <p:extLst>
      <p:ext uri="{BB962C8B-B14F-4D97-AF65-F5344CB8AC3E}">
        <p14:creationId xmlns:p14="http://schemas.microsoft.com/office/powerpoint/2010/main" val="3660444436"/>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 Block Cleaning</a:t>
            </a:r>
            <a:endParaRPr lang="en-US" dirty="0"/>
          </a:p>
        </p:txBody>
      </p:sp>
      <p:sp>
        <p:nvSpPr>
          <p:cNvPr id="3" name="Content Placeholder 2"/>
          <p:cNvSpPr>
            <a:spLocks noGrp="1"/>
          </p:cNvSpPr>
          <p:nvPr>
            <p:ph idx="1"/>
          </p:nvPr>
        </p:nvSpPr>
        <p:spPr>
          <a:xfrm>
            <a:off x="323528" y="1412776"/>
            <a:ext cx="8496944" cy="5257800"/>
          </a:xfrm>
        </p:spPr>
        <p:txBody>
          <a:bodyPr>
            <a:normAutofit/>
          </a:bodyPr>
          <a:lstStyle/>
          <a:p>
            <a:pPr marL="342900" lvl="1" indent="-342900">
              <a:buFont typeface="Arial" pitchFamily="34" charset="0"/>
              <a:buChar char="•"/>
            </a:pPr>
            <a:r>
              <a:rPr lang="en-US" sz="2400" dirty="0" smtClean="0">
                <a:solidFill>
                  <a:srgbClr val="C00000"/>
                </a:solidFill>
              </a:rPr>
              <a:t>Coarse-grained </a:t>
            </a:r>
            <a:r>
              <a:rPr lang="en-US" sz="2400" dirty="0">
                <a:solidFill>
                  <a:srgbClr val="C00000"/>
                </a:solidFill>
              </a:rPr>
              <a:t>functionality</a:t>
            </a:r>
            <a:r>
              <a:rPr lang="en-US" sz="2400" dirty="0"/>
              <a:t>: </a:t>
            </a:r>
          </a:p>
          <a:p>
            <a:pPr marL="742950" lvl="2" indent="-342900"/>
            <a:r>
              <a:rPr lang="en-US" sz="2000" dirty="0" smtClean="0"/>
              <a:t>operation at the </a:t>
            </a:r>
            <a:r>
              <a:rPr lang="en-US" sz="2000" dirty="0"/>
              <a:t>level of entire </a:t>
            </a:r>
            <a:r>
              <a:rPr lang="en-US" sz="2000" dirty="0" smtClean="0"/>
              <a:t>blocks</a:t>
            </a:r>
            <a:endParaRPr lang="en-US" sz="2000" dirty="0"/>
          </a:p>
          <a:p>
            <a:pPr marL="742950" lvl="2" indent="-342900"/>
            <a:r>
              <a:rPr lang="en-US" sz="2000" dirty="0" smtClean="0"/>
              <a:t>low </a:t>
            </a:r>
            <a:r>
              <a:rPr lang="en-US" sz="2000" dirty="0"/>
              <a:t>cost (</a:t>
            </a:r>
            <a:r>
              <a:rPr lang="en-US" sz="2000" dirty="0">
                <a:solidFill>
                  <a:srgbClr val="C00000"/>
                </a:solidFill>
              </a:rPr>
              <a:t>fast</a:t>
            </a:r>
            <a:r>
              <a:rPr lang="en-US" sz="2000" dirty="0"/>
              <a:t>) methods</a:t>
            </a:r>
          </a:p>
          <a:p>
            <a:pPr marL="342900" lvl="1" indent="-342900">
              <a:buFont typeface="Arial" pitchFamily="34" charset="0"/>
              <a:buChar char="•"/>
            </a:pPr>
            <a:endParaRPr lang="en-US" sz="2400" dirty="0" smtClean="0"/>
          </a:p>
          <a:p>
            <a:pPr marL="342900" lvl="1" indent="-342900">
              <a:buFont typeface="Arial" pitchFamily="34" charset="0"/>
              <a:buChar char="•"/>
            </a:pPr>
            <a:r>
              <a:rPr lang="en-US" sz="2400" dirty="0" smtClean="0"/>
              <a:t>Only applicable to </a:t>
            </a:r>
            <a:r>
              <a:rPr lang="en-US" sz="2400" dirty="0" smtClean="0">
                <a:solidFill>
                  <a:srgbClr val="C00000"/>
                </a:solidFill>
              </a:rPr>
              <a:t>lazy</a:t>
            </a:r>
            <a:r>
              <a:rPr lang="en-US" sz="2400" dirty="0" smtClean="0"/>
              <a:t> blocking methods</a:t>
            </a:r>
            <a:endParaRPr lang="en-US" sz="2000" dirty="0" smtClean="0"/>
          </a:p>
          <a:p>
            <a:endParaRPr lang="en-US" sz="2400" dirty="0" smtClean="0"/>
          </a:p>
          <a:p>
            <a:r>
              <a:rPr lang="en-US" sz="2400" dirty="0" smtClean="0"/>
              <a:t>They </a:t>
            </a:r>
            <a:r>
              <a:rPr lang="en-US" sz="2400" dirty="0" smtClean="0">
                <a:solidFill>
                  <a:srgbClr val="C00000"/>
                </a:solidFill>
              </a:rPr>
              <a:t>boost</a:t>
            </a:r>
            <a:r>
              <a:rPr lang="en-US" sz="2400" dirty="0" smtClean="0"/>
              <a:t> the overall performance to a large extent: </a:t>
            </a:r>
          </a:p>
          <a:p>
            <a:pPr lvl="1"/>
            <a:r>
              <a:rPr lang="en-US" sz="2000" dirty="0" smtClean="0"/>
              <a:t>comparisons drop by orders of magnitude</a:t>
            </a:r>
          </a:p>
          <a:p>
            <a:pPr lvl="1"/>
            <a:r>
              <a:rPr lang="en-US" sz="2000" dirty="0" smtClean="0"/>
              <a:t>recall drops to a controllable extent (~1-2%)</a:t>
            </a:r>
          </a:p>
          <a:p>
            <a:endParaRPr lang="en-US" sz="2400" dirty="0" smtClean="0"/>
          </a:p>
          <a:p>
            <a:r>
              <a:rPr lang="en-US" sz="2400" dirty="0" smtClean="0"/>
              <a:t>Mostly </a:t>
            </a:r>
            <a:r>
              <a:rPr lang="en-US" sz="2400" dirty="0" smtClean="0">
                <a:solidFill>
                  <a:srgbClr val="C00000"/>
                </a:solidFill>
              </a:rPr>
              <a:t>complementary</a:t>
            </a:r>
            <a:r>
              <a:rPr lang="en-US" sz="2400" dirty="0" smtClean="0"/>
              <a:t> methods</a:t>
            </a:r>
            <a:endParaRPr lang="en-US" sz="2400" dirty="0"/>
          </a:p>
          <a:p>
            <a:pPr lvl="1"/>
            <a:r>
              <a:rPr lang="en-US" sz="2000" dirty="0" smtClean="0"/>
              <a:t>multiple Block Cleaning methods can be combined in a single workflow</a:t>
            </a:r>
            <a:endParaRPr lang="en-US" sz="2000" dirty="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294</a:t>
            </a:fld>
            <a:endParaRPr lang="el-GR"/>
          </a:p>
        </p:txBody>
      </p:sp>
    </p:spTree>
    <p:extLst>
      <p:ext uri="{BB962C8B-B14F-4D97-AF65-F5344CB8AC3E}">
        <p14:creationId xmlns:p14="http://schemas.microsoft.com/office/powerpoint/2010/main" val="1467837458"/>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rmAutofit/>
          </a:bodyPr>
          <a:lstStyle/>
          <a:p>
            <a:r>
              <a:rPr lang="en-US" dirty="0" smtClean="0"/>
              <a:t>Conclusions – Comparison Cleaning</a:t>
            </a:r>
            <a:endParaRPr lang="en-US" dirty="0"/>
          </a:p>
        </p:txBody>
      </p:sp>
      <p:sp>
        <p:nvSpPr>
          <p:cNvPr id="3" name="Content Placeholder 2"/>
          <p:cNvSpPr>
            <a:spLocks noGrp="1"/>
          </p:cNvSpPr>
          <p:nvPr>
            <p:ph idx="1"/>
          </p:nvPr>
        </p:nvSpPr>
        <p:spPr>
          <a:xfrm>
            <a:off x="251520" y="1484784"/>
            <a:ext cx="8712968" cy="5257800"/>
          </a:xfrm>
        </p:spPr>
        <p:txBody>
          <a:bodyPr>
            <a:normAutofit/>
          </a:bodyPr>
          <a:lstStyle/>
          <a:p>
            <a:r>
              <a:rPr lang="en-US" sz="2400" dirty="0" smtClean="0">
                <a:solidFill>
                  <a:srgbClr val="C00000"/>
                </a:solidFill>
              </a:rPr>
              <a:t>Fine-grained functionality</a:t>
            </a:r>
            <a:r>
              <a:rPr lang="en-US" sz="2400" dirty="0" smtClean="0"/>
              <a:t>:</a:t>
            </a:r>
          </a:p>
          <a:p>
            <a:pPr lvl="1"/>
            <a:r>
              <a:rPr lang="en-US" sz="2000" dirty="0" smtClean="0"/>
              <a:t>operate at the level of individual comparisons → computationally intensive process</a:t>
            </a:r>
          </a:p>
          <a:p>
            <a:r>
              <a:rPr lang="en-US" sz="2400" dirty="0" smtClean="0"/>
              <a:t>Apply to both </a:t>
            </a:r>
            <a:r>
              <a:rPr lang="en-US" sz="2400" dirty="0" smtClean="0">
                <a:solidFill>
                  <a:srgbClr val="C00000"/>
                </a:solidFill>
              </a:rPr>
              <a:t>lazy and proactive </a:t>
            </a:r>
            <a:r>
              <a:rPr lang="en-US" sz="2400" dirty="0" smtClean="0"/>
              <a:t>methods</a:t>
            </a:r>
          </a:p>
          <a:p>
            <a:pPr lvl="3"/>
            <a:endParaRPr lang="en-US" sz="1400" dirty="0" smtClean="0"/>
          </a:p>
          <a:p>
            <a:r>
              <a:rPr lang="en-US" sz="2400" dirty="0" smtClean="0">
                <a:solidFill>
                  <a:srgbClr val="C00000"/>
                </a:solidFill>
              </a:rPr>
              <a:t>Meta-blocking</a:t>
            </a:r>
            <a:r>
              <a:rPr lang="en-US" sz="2400" dirty="0" smtClean="0"/>
              <a:t> is the current state-of-the-art</a:t>
            </a:r>
          </a:p>
          <a:p>
            <a:pPr lvl="1"/>
            <a:r>
              <a:rPr lang="en-US" sz="2000" dirty="0" smtClean="0"/>
              <a:t>Discards both superfluous and redundant comparisons</a:t>
            </a:r>
          </a:p>
          <a:p>
            <a:pPr lvl="1"/>
            <a:r>
              <a:rPr lang="en-US" sz="2000" dirty="0" smtClean="0"/>
              <a:t>Necessary for reducing comparisons to manageable levels</a:t>
            </a:r>
          </a:p>
          <a:p>
            <a:pPr lvl="2"/>
            <a:r>
              <a:rPr lang="en-US" sz="1800" b="1" dirty="0" smtClean="0"/>
              <a:t>reduces comparisons by orders of magnitude, with recall &gt; 98%</a:t>
            </a:r>
          </a:p>
          <a:p>
            <a:pPr lvl="1"/>
            <a:r>
              <a:rPr lang="en-US" sz="2000" dirty="0" smtClean="0"/>
              <a:t>Naturally parallelizable </a:t>
            </a:r>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295</a:t>
            </a:fld>
            <a:endParaRPr lang="el-GR"/>
          </a:p>
        </p:txBody>
      </p:sp>
    </p:spTree>
    <p:extLst>
      <p:ext uri="{BB962C8B-B14F-4D97-AF65-F5344CB8AC3E}">
        <p14:creationId xmlns:p14="http://schemas.microsoft.com/office/powerpoint/2010/main" val="2977631457"/>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54162"/>
          </a:xfrm>
        </p:spPr>
        <p:txBody>
          <a:bodyPr>
            <a:normAutofit fontScale="90000"/>
          </a:bodyPr>
          <a:lstStyle/>
          <a:p>
            <a:r>
              <a:rPr lang="en-US" sz="5100" dirty="0" smtClean="0"/>
              <a:t>Big Data Research (BDR) </a:t>
            </a:r>
            <a:r>
              <a:rPr lang="en-US" sz="5100" dirty="0"/>
              <a:t>Journal</a:t>
            </a:r>
            <a:r>
              <a:rPr lang="en-US" dirty="0"/>
              <a:t/>
            </a:r>
            <a:br>
              <a:rPr lang="en-US" dirty="0"/>
            </a:br>
            <a:r>
              <a:rPr lang="en-US" sz="3100" dirty="0">
                <a:hlinkClick r:id="rId2"/>
              </a:rPr>
              <a:t>http://www.journals.elsevier.com/big-data-research</a:t>
            </a:r>
            <a:r>
              <a:rPr lang="en-US" sz="3100" dirty="0" smtClean="0">
                <a:hlinkClick r:id="rId2"/>
              </a:rPr>
              <a:t>/</a:t>
            </a:r>
            <a:endParaRPr lang="en-US" dirty="0"/>
          </a:p>
        </p:txBody>
      </p:sp>
      <p:sp>
        <p:nvSpPr>
          <p:cNvPr id="3" name="Content Placeholder 2"/>
          <p:cNvSpPr>
            <a:spLocks noGrp="1"/>
          </p:cNvSpPr>
          <p:nvPr>
            <p:ph idx="1"/>
          </p:nvPr>
        </p:nvSpPr>
        <p:spPr>
          <a:xfrm>
            <a:off x="323528" y="1816224"/>
            <a:ext cx="8640960" cy="4925144"/>
          </a:xfrm>
        </p:spPr>
        <p:txBody>
          <a:bodyPr>
            <a:normAutofit/>
          </a:bodyPr>
          <a:lstStyle/>
          <a:p>
            <a:endParaRPr lang="en-US" sz="2400" dirty="0" smtClean="0"/>
          </a:p>
          <a:p>
            <a:r>
              <a:rPr lang="en-US" sz="2400" dirty="0" smtClean="0"/>
              <a:t>New Elsevier journal on topics related to big data</a:t>
            </a:r>
          </a:p>
          <a:p>
            <a:pPr lvl="1"/>
            <a:r>
              <a:rPr lang="en-US" sz="2000" dirty="0" smtClean="0"/>
              <a:t>advances in big data management/processing</a:t>
            </a:r>
          </a:p>
          <a:p>
            <a:pPr lvl="1"/>
            <a:r>
              <a:rPr lang="en-US" sz="2000" dirty="0" smtClean="0"/>
              <a:t>interdisciplinary applications</a:t>
            </a:r>
          </a:p>
          <a:p>
            <a:pPr lvl="2"/>
            <a:endParaRPr lang="en-US" sz="1800" dirty="0" smtClean="0"/>
          </a:p>
          <a:p>
            <a:r>
              <a:rPr lang="en-US" sz="2400" dirty="0" smtClean="0"/>
              <a:t>Editor in Chief for BDR</a:t>
            </a:r>
          </a:p>
          <a:p>
            <a:pPr lvl="1"/>
            <a:r>
              <a:rPr lang="en-US" sz="2000" dirty="0" smtClean="0"/>
              <a:t>submit your work</a:t>
            </a:r>
          </a:p>
          <a:p>
            <a:pPr lvl="1"/>
            <a:r>
              <a:rPr lang="en-US" sz="2000" dirty="0" smtClean="0"/>
              <a:t>propose special issues</a:t>
            </a:r>
          </a:p>
          <a:p>
            <a:pPr lvl="2"/>
            <a:endParaRPr lang="en-US" sz="1800" dirty="0" smtClean="0"/>
          </a:p>
          <a:p>
            <a:r>
              <a:rPr lang="en-US" sz="2400" dirty="0" smtClean="0"/>
              <a:t>google: </a:t>
            </a:r>
            <a:r>
              <a:rPr lang="en-US" sz="2400" dirty="0" err="1" smtClean="0">
                <a:solidFill>
                  <a:srgbClr val="C00000"/>
                </a:solidFill>
              </a:rPr>
              <a:t>bdr</a:t>
            </a:r>
            <a:r>
              <a:rPr lang="en-US" sz="2400" dirty="0" smtClean="0">
                <a:solidFill>
                  <a:srgbClr val="C00000"/>
                </a:solidFill>
              </a:rPr>
              <a:t> journal</a:t>
            </a:r>
            <a:endParaRPr lang="en-US" sz="2400" dirty="0">
              <a:solidFill>
                <a:srgbClr val="C00000"/>
              </a:solidFill>
            </a:endParaRPr>
          </a:p>
        </p:txBody>
      </p:sp>
      <p:sp>
        <p:nvSpPr>
          <p:cNvPr id="4" name="Footer Placeholder 3"/>
          <p:cNvSpPr>
            <a:spLocks noGrp="1"/>
          </p:cNvSpPr>
          <p:nvPr>
            <p:ph type="ftr" sz="quarter" idx="11"/>
          </p:nvPr>
        </p:nvSpPr>
        <p:spPr/>
        <p:txBody>
          <a:bodyPr/>
          <a:lstStyle/>
          <a:p>
            <a:r>
              <a:rPr lang="pt-BR" smtClean="0"/>
              <a:t>Papadakis &amp; Palpanas, WWW 2018, April 2018</a:t>
            </a:r>
            <a:endParaRPr lang="el-GR" dirty="0"/>
          </a:p>
        </p:txBody>
      </p:sp>
      <p:pic>
        <p:nvPicPr>
          <p:cNvPr id="1026" name="Picture 2" descr="C:\Users\a\Desktop\73055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140968"/>
            <a:ext cx="2516014" cy="335468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6902896" y="6520259"/>
            <a:ext cx="2133600" cy="365125"/>
          </a:xfrm>
        </p:spPr>
        <p:txBody>
          <a:bodyPr/>
          <a:lstStyle/>
          <a:p>
            <a:fld id="{7E46E34C-DF4F-43C8-9B01-5546C481D7C1}" type="slidenum">
              <a:rPr lang="el-GR" smtClean="0"/>
              <a:t>296</a:t>
            </a:fld>
            <a:endParaRPr lang="el-GR" dirty="0"/>
          </a:p>
        </p:txBody>
      </p:sp>
    </p:spTree>
    <p:extLst>
      <p:ext uri="{BB962C8B-B14F-4D97-AF65-F5344CB8AC3E}">
        <p14:creationId xmlns:p14="http://schemas.microsoft.com/office/powerpoint/2010/main" val="3573691156"/>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Content Placeholder 2"/>
          <p:cNvSpPr>
            <a:spLocks noGrp="1"/>
          </p:cNvSpPr>
          <p:nvPr>
            <p:ph idx="4294967295"/>
          </p:nvPr>
        </p:nvSpPr>
        <p:spPr>
          <a:xfrm>
            <a:off x="0" y="980728"/>
            <a:ext cx="9144000" cy="5544615"/>
          </a:xfrm>
        </p:spPr>
        <p:txBody>
          <a:bodyPr>
            <a:normAutofit lnSpcReduction="10000"/>
          </a:bodyPr>
          <a:lstStyle/>
          <a:p>
            <a:pPr marL="109530" indent="0" algn="ctr"/>
            <a:endParaRPr lang="en-US" dirty="0" smtClean="0">
              <a:latin typeface="Courier New" pitchFamily="49" charset="0"/>
              <a:cs typeface="Courier New" pitchFamily="49" charset="0"/>
            </a:endParaRPr>
          </a:p>
          <a:p>
            <a:pPr marL="109530" indent="0" algn="ctr">
              <a:buNone/>
            </a:pPr>
            <a:endParaRPr lang="en-US" dirty="0" smtClean="0">
              <a:latin typeface="Courier New" pitchFamily="49" charset="0"/>
              <a:cs typeface="Courier New" pitchFamily="49" charset="0"/>
            </a:endParaRPr>
          </a:p>
          <a:p>
            <a:pPr marL="109530" indent="0" algn="ctr">
              <a:buNone/>
            </a:pPr>
            <a:r>
              <a:rPr lang="en-US" sz="4000" dirty="0">
                <a:latin typeface="Courier New" pitchFamily="49" charset="0"/>
                <a:cs typeface="Courier New" pitchFamily="49" charset="0"/>
              </a:rPr>
              <a:t>t</a:t>
            </a:r>
            <a:r>
              <a:rPr lang="en-US" sz="4000" dirty="0" smtClean="0">
                <a:latin typeface="Courier New" pitchFamily="49" charset="0"/>
                <a:cs typeface="Courier New" pitchFamily="49" charset="0"/>
              </a:rPr>
              <a:t>hank you!</a:t>
            </a:r>
          </a:p>
          <a:p>
            <a:pPr marL="109530" indent="0" algn="ctr">
              <a:buNone/>
            </a:pPr>
            <a:r>
              <a:rPr lang="en-US" sz="4000" dirty="0" smtClean="0">
                <a:latin typeface="Courier New" pitchFamily="49" charset="0"/>
                <a:cs typeface="Courier New" pitchFamily="49" charset="0"/>
              </a:rPr>
              <a:t>questions?</a:t>
            </a:r>
          </a:p>
          <a:p>
            <a:pPr marL="109530" indent="0" algn="ctr">
              <a:buNone/>
            </a:pPr>
            <a:endParaRPr lang="en-US" dirty="0" smtClean="0">
              <a:latin typeface="Courier New" pitchFamily="49" charset="0"/>
              <a:cs typeface="Courier New" pitchFamily="49" charset="0"/>
            </a:endParaRPr>
          </a:p>
          <a:p>
            <a:pPr marL="109530" indent="0" algn="ctr">
              <a:buNone/>
            </a:pPr>
            <a:endParaRPr lang="en-US" dirty="0">
              <a:latin typeface="Courier New" pitchFamily="49" charset="0"/>
              <a:cs typeface="Courier New" pitchFamily="49" charset="0"/>
            </a:endParaRPr>
          </a:p>
          <a:p>
            <a:pPr marL="109530" lvl="1" indent="0" algn="ctr">
              <a:buNone/>
            </a:pPr>
            <a:r>
              <a:rPr lang="en-US" dirty="0">
                <a:solidFill>
                  <a:prstClr val="black"/>
                </a:solidFill>
                <a:hlinkClick r:id="rId2"/>
              </a:rPr>
              <a:t>http://sourceforge.net/projects/erframework</a:t>
            </a:r>
            <a:r>
              <a:rPr lang="en-US" dirty="0">
                <a:solidFill>
                  <a:prstClr val="black"/>
                </a:solidFill>
              </a:rPr>
              <a:t> </a:t>
            </a:r>
          </a:p>
          <a:p>
            <a:pPr marL="109530" indent="0" algn="ctr">
              <a:buNone/>
            </a:pPr>
            <a:endParaRPr lang="en-US" sz="2800" dirty="0" smtClean="0">
              <a:latin typeface="Courier New" pitchFamily="49" charset="0"/>
              <a:cs typeface="Courier New" pitchFamily="49" charset="0"/>
            </a:endParaRPr>
          </a:p>
          <a:p>
            <a:pPr marL="109530" indent="0" algn="ctr">
              <a:buNone/>
            </a:pPr>
            <a:r>
              <a:rPr lang="en-US" sz="2800" dirty="0" smtClean="0">
                <a:latin typeface="Courier New" pitchFamily="49" charset="0"/>
                <a:cs typeface="Courier New" pitchFamily="49" charset="0"/>
              </a:rPr>
              <a:t>google: </a:t>
            </a:r>
            <a:r>
              <a:rPr lang="en-US" sz="2800" dirty="0" err="1" smtClean="0">
                <a:latin typeface="Courier New" pitchFamily="49" charset="0"/>
                <a:cs typeface="Courier New" pitchFamily="49" charset="0"/>
              </a:rPr>
              <a:t>themis</a:t>
            </a:r>
            <a:r>
              <a:rPr lang="en-US" sz="2800" dirty="0" smtClean="0">
                <a:latin typeface="Courier New" pitchFamily="49" charset="0"/>
                <a:cs typeface="Courier New" pitchFamily="49" charset="0"/>
              </a:rPr>
              <a:t> </a:t>
            </a:r>
            <a:r>
              <a:rPr lang="en-US" sz="2800" dirty="0" err="1" smtClean="0">
                <a:latin typeface="Courier New" pitchFamily="49" charset="0"/>
                <a:cs typeface="Courier New" pitchFamily="49" charset="0"/>
              </a:rPr>
              <a:t>palpanas</a:t>
            </a:r>
            <a:endParaRPr lang="en-US" sz="2800" dirty="0" smtClean="0">
              <a:latin typeface="Courier New" pitchFamily="49" charset="0"/>
              <a:cs typeface="Courier New" pitchFamily="49" charset="0"/>
            </a:endParaRPr>
          </a:p>
          <a:p>
            <a:pPr marL="109530" indent="0" algn="ctr">
              <a:buNone/>
            </a:pPr>
            <a:r>
              <a:rPr lang="en-US" sz="2400" dirty="0" smtClean="0">
                <a:latin typeface="Courier New" pitchFamily="49" charset="0"/>
                <a:cs typeface="Courier New" pitchFamily="49" charset="0"/>
              </a:rPr>
              <a:t>-&gt; publications -&gt; tutorials</a:t>
            </a:r>
            <a:endParaRPr lang="en-US" sz="2800" dirty="0" smtClean="0">
              <a:latin typeface="Courier New" pitchFamily="49" charset="0"/>
              <a:cs typeface="Courier New" pitchFamily="49" charset="0"/>
            </a:endParaRPr>
          </a:p>
          <a:p>
            <a:pPr marL="109530" indent="0" algn="ctr">
              <a:buNone/>
            </a:pPr>
            <a:endParaRPr lang="en-US" dirty="0" smtClean="0">
              <a:latin typeface="Courier New" pitchFamily="49" charset="0"/>
              <a:cs typeface="Courier New" pitchFamily="49" charset="0"/>
            </a:endParaRPr>
          </a:p>
        </p:txBody>
      </p:sp>
      <p:sp>
        <p:nvSpPr>
          <p:cNvPr id="5" name="Θέση υποσέλιδου 4"/>
          <p:cNvSpPr>
            <a:spLocks noGrp="1"/>
          </p:cNvSpPr>
          <p:nvPr>
            <p:ph type="ftr" sz="quarter" idx="11"/>
          </p:nvPr>
        </p:nvSpPr>
        <p:spPr>
          <a:xfrm>
            <a:off x="3275856" y="6525344"/>
            <a:ext cx="3175992" cy="365125"/>
          </a:xfrm>
        </p:spPr>
        <p:txBody>
          <a:bodyPr/>
          <a:lstStyle/>
          <a:p>
            <a:pPr algn="ctr">
              <a:defRPr/>
            </a:pPr>
            <a:r>
              <a:rPr lang="pt-BR" dirty="0" smtClean="0"/>
              <a:t>Papadakis &amp; Palpanas, WWW 2018, April 2018</a:t>
            </a:r>
            <a:endParaRPr lang="en-US" dirty="0"/>
          </a:p>
        </p:txBody>
      </p:sp>
      <p:sp>
        <p:nvSpPr>
          <p:cNvPr id="2" name="Slide Number Placeholder 1"/>
          <p:cNvSpPr>
            <a:spLocks noGrp="1"/>
          </p:cNvSpPr>
          <p:nvPr>
            <p:ph type="sldNum" sz="quarter" idx="12"/>
          </p:nvPr>
        </p:nvSpPr>
        <p:spPr>
          <a:xfrm>
            <a:off x="6974904" y="6520259"/>
            <a:ext cx="2133600" cy="365125"/>
          </a:xfrm>
        </p:spPr>
        <p:txBody>
          <a:bodyPr/>
          <a:lstStyle/>
          <a:p>
            <a:fld id="{7E46E34C-DF4F-43C8-9B01-5546C481D7C1}" type="slidenum">
              <a:rPr lang="el-GR" smtClean="0"/>
              <a:t>297</a:t>
            </a:fld>
            <a:endParaRPr lang="el-GR" dirty="0"/>
          </a:p>
        </p:txBody>
      </p:sp>
    </p:spTree>
    <p:extLst>
      <p:ext uri="{BB962C8B-B14F-4D97-AF65-F5344CB8AC3E}">
        <p14:creationId xmlns:p14="http://schemas.microsoft.com/office/powerpoint/2010/main" val="3819738333"/>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References – Part A</a:t>
            </a:r>
            <a:endParaRPr lang="en-US" dirty="0"/>
          </a:p>
        </p:txBody>
      </p:sp>
      <p:sp>
        <p:nvSpPr>
          <p:cNvPr id="3" name="Content Placeholder 2"/>
          <p:cNvSpPr>
            <a:spLocks noGrp="1"/>
          </p:cNvSpPr>
          <p:nvPr>
            <p:ph sz="quarter" idx="4294967295"/>
          </p:nvPr>
        </p:nvSpPr>
        <p:spPr>
          <a:xfrm>
            <a:off x="0" y="692696"/>
            <a:ext cx="9144000" cy="6093296"/>
          </a:xfrm>
        </p:spPr>
        <p:txBody>
          <a:bodyPr>
            <a:normAutofit lnSpcReduction="10000"/>
          </a:bodyPr>
          <a:lstStyle/>
          <a:p>
            <a:pPr marL="0" indent="0" algn="just">
              <a:buNone/>
            </a:pPr>
            <a:r>
              <a:rPr lang="en-US" sz="1600" b="1" dirty="0"/>
              <a:t>[</a:t>
            </a:r>
            <a:r>
              <a:rPr lang="en-US" sz="1600" b="1" dirty="0" err="1"/>
              <a:t>Aizawa</a:t>
            </a:r>
            <a:r>
              <a:rPr lang="en-US" sz="1600" b="1" dirty="0"/>
              <a:t> et. al., WIRI 2005] </a:t>
            </a:r>
            <a:r>
              <a:rPr lang="en-US" sz="1600" dirty="0"/>
              <a:t>Akiko N. </a:t>
            </a:r>
            <a:r>
              <a:rPr lang="en-US" sz="1600" dirty="0" err="1"/>
              <a:t>Aizawa</a:t>
            </a:r>
            <a:r>
              <a:rPr lang="en-US" sz="1600" dirty="0"/>
              <a:t>, </a:t>
            </a:r>
            <a:r>
              <a:rPr lang="en-US" sz="1600" dirty="0" err="1"/>
              <a:t>Keizo</a:t>
            </a:r>
            <a:r>
              <a:rPr lang="en-US" sz="1600" dirty="0"/>
              <a:t> </a:t>
            </a:r>
            <a:r>
              <a:rPr lang="en-US" sz="1600" dirty="0" err="1"/>
              <a:t>Oyama</a:t>
            </a:r>
            <a:r>
              <a:rPr lang="en-US" sz="1600" dirty="0"/>
              <a:t>, "A Fast Linkage Detection Scheme for Multi-Source Information Integration" in WIRI, 2005.</a:t>
            </a:r>
          </a:p>
          <a:p>
            <a:pPr marL="0" indent="0" algn="just">
              <a:buNone/>
            </a:pPr>
            <a:r>
              <a:rPr lang="en-US" sz="1600" b="1" dirty="0"/>
              <a:t>[Baxter et. al., KDD 2003]</a:t>
            </a:r>
            <a:r>
              <a:rPr lang="en-US" sz="1600" dirty="0"/>
              <a:t> R. Baxter, P. Christen, T. Churches, “A comparison of fast blocking methods for record linkage”, in Workshop on Data Cleaning, Record Linkage and Object Consolidation at KDD, 2003.</a:t>
            </a:r>
          </a:p>
          <a:p>
            <a:pPr marL="0" indent="0" algn="just">
              <a:buNone/>
            </a:pPr>
            <a:r>
              <a:rPr lang="en-US" sz="1600" b="1" dirty="0"/>
              <a:t>[</a:t>
            </a:r>
            <a:r>
              <a:rPr lang="en-US" sz="1600" b="1" dirty="0" err="1"/>
              <a:t>Bilenko</a:t>
            </a:r>
            <a:r>
              <a:rPr lang="en-US" sz="1600" b="1" dirty="0"/>
              <a:t> et. al., ICDM 2006]</a:t>
            </a:r>
            <a:r>
              <a:rPr lang="en-US" sz="1600" dirty="0"/>
              <a:t> Mikhail </a:t>
            </a:r>
            <a:r>
              <a:rPr lang="en-US" sz="1600" dirty="0" err="1"/>
              <a:t>Bilenko</a:t>
            </a:r>
            <a:r>
              <a:rPr lang="en-US" sz="1600" dirty="0"/>
              <a:t>, </a:t>
            </a:r>
            <a:r>
              <a:rPr lang="en-US" sz="1600" dirty="0" err="1"/>
              <a:t>Beena</a:t>
            </a:r>
            <a:r>
              <a:rPr lang="en-US" sz="1600" dirty="0"/>
              <a:t> </a:t>
            </a:r>
            <a:r>
              <a:rPr lang="en-US" sz="1600" dirty="0" err="1"/>
              <a:t>Kamath</a:t>
            </a:r>
            <a:r>
              <a:rPr lang="en-US" sz="1600" dirty="0"/>
              <a:t>, Raymond J. Mooney, "Adaptive Blocking: Learning to Scale Up Record Linkage", in ICDM 2006</a:t>
            </a:r>
            <a:r>
              <a:rPr lang="en-US" sz="1600" dirty="0" smtClean="0"/>
              <a:t>.</a:t>
            </a:r>
          </a:p>
          <a:p>
            <a:pPr marL="0" indent="0" algn="just">
              <a:buNone/>
            </a:pPr>
            <a:r>
              <a:rPr lang="en-US" sz="1600" b="1" dirty="0" smtClean="0"/>
              <a:t>[Christen, PADM 2006]</a:t>
            </a:r>
            <a:r>
              <a:rPr lang="en-US" sz="1600" dirty="0" smtClean="0"/>
              <a:t> Christen </a:t>
            </a:r>
            <a:r>
              <a:rPr lang="en-US" sz="1600" dirty="0"/>
              <a:t>P: Privacy-preserving data linkage and geocoding: Current </a:t>
            </a:r>
            <a:r>
              <a:rPr lang="en-US" sz="1600" dirty="0" smtClean="0"/>
              <a:t>approaches and </a:t>
            </a:r>
            <a:r>
              <a:rPr lang="en-US" sz="1600" dirty="0"/>
              <a:t>research directions. PADM held at IEEE ICDM, Hong Kong, 2006.</a:t>
            </a:r>
          </a:p>
          <a:p>
            <a:pPr marL="0" indent="0" algn="just">
              <a:buNone/>
            </a:pPr>
            <a:r>
              <a:rPr lang="en-US" sz="1600" b="1" dirty="0" smtClean="0"/>
              <a:t>[</a:t>
            </a:r>
            <a:r>
              <a:rPr lang="en-US" sz="1600" b="1" dirty="0"/>
              <a:t>Christen, TKDE 2011]</a:t>
            </a:r>
            <a:r>
              <a:rPr lang="en-US" sz="1600" dirty="0"/>
              <a:t> P. Christen, </a:t>
            </a:r>
            <a:r>
              <a:rPr lang="en-US" sz="1600" dirty="0" smtClean="0"/>
              <a:t>"A </a:t>
            </a:r>
            <a:r>
              <a:rPr lang="en-US" sz="1600" dirty="0"/>
              <a:t>survey of indexing techniques for scalable record linkage and </a:t>
            </a:r>
            <a:r>
              <a:rPr lang="en-US" sz="1600" dirty="0" err="1"/>
              <a:t>deduplication</a:t>
            </a:r>
            <a:r>
              <a:rPr lang="en-US" sz="1600" dirty="0"/>
              <a:t>.” in IEEE TKDE 2011.</a:t>
            </a:r>
          </a:p>
          <a:p>
            <a:pPr marL="0" indent="0" algn="just">
              <a:buNone/>
            </a:pPr>
            <a:r>
              <a:rPr lang="en-US" sz="1600" b="1" dirty="0"/>
              <a:t>[</a:t>
            </a:r>
            <a:r>
              <a:rPr lang="en-US" sz="1600" b="1" dirty="0" err="1"/>
              <a:t>Efthymiou</a:t>
            </a:r>
            <a:r>
              <a:rPr lang="en-US" sz="1600" b="1" dirty="0"/>
              <a:t> et. al., </a:t>
            </a:r>
            <a:r>
              <a:rPr lang="en-US" sz="1600" b="1" dirty="0" err="1"/>
              <a:t>BigData</a:t>
            </a:r>
            <a:r>
              <a:rPr lang="en-US" sz="1600" b="1" dirty="0"/>
              <a:t> 2015]</a:t>
            </a:r>
            <a:r>
              <a:rPr lang="en-US" sz="1600" dirty="0"/>
              <a:t> </a:t>
            </a:r>
            <a:r>
              <a:rPr lang="en-US" sz="1600" dirty="0" err="1"/>
              <a:t>Vasilis</a:t>
            </a:r>
            <a:r>
              <a:rPr lang="en-US" sz="1600" dirty="0"/>
              <a:t> </a:t>
            </a:r>
            <a:r>
              <a:rPr lang="en-US" sz="1600" dirty="0" err="1"/>
              <a:t>Efthymiou</a:t>
            </a:r>
            <a:r>
              <a:rPr lang="en-US" sz="1600" dirty="0"/>
              <a:t>, George </a:t>
            </a:r>
            <a:r>
              <a:rPr lang="en-US" sz="1600" dirty="0" err="1"/>
              <a:t>Papadakis</a:t>
            </a:r>
            <a:r>
              <a:rPr lang="en-US" sz="1600" dirty="0"/>
              <a:t>, George </a:t>
            </a:r>
            <a:r>
              <a:rPr lang="en-US" sz="1600" dirty="0" err="1"/>
              <a:t>Papastefanatos</a:t>
            </a:r>
            <a:r>
              <a:rPr lang="en-US" sz="1600" dirty="0"/>
              <a:t>, Kostas </a:t>
            </a:r>
            <a:r>
              <a:rPr lang="en-US" sz="1600" dirty="0" err="1"/>
              <a:t>Stefanidis</a:t>
            </a:r>
            <a:r>
              <a:rPr lang="en-US" sz="1600" dirty="0"/>
              <a:t>, Themis </a:t>
            </a:r>
            <a:r>
              <a:rPr lang="en-US" sz="1600" dirty="0" err="1"/>
              <a:t>Palpanas</a:t>
            </a:r>
            <a:r>
              <a:rPr lang="en-US" sz="1600" dirty="0"/>
              <a:t>, "Parallel meta-blocking: Realizing scalable entity resolution over large, heterogeneous data", in IEEE Big Data 2015.</a:t>
            </a:r>
          </a:p>
          <a:p>
            <a:pPr marL="0" indent="0" algn="just">
              <a:buNone/>
            </a:pPr>
            <a:r>
              <a:rPr lang="en-US" sz="1600" b="1" dirty="0"/>
              <a:t>[</a:t>
            </a:r>
            <a:r>
              <a:rPr lang="en-US" sz="1600" b="1" dirty="0" err="1"/>
              <a:t>Fellegi</a:t>
            </a:r>
            <a:r>
              <a:rPr lang="en-US" sz="1600" b="1" dirty="0"/>
              <a:t> et. al., JASS 1969] </a:t>
            </a:r>
            <a:r>
              <a:rPr lang="en-US" sz="1600" dirty="0"/>
              <a:t>P. </a:t>
            </a:r>
            <a:r>
              <a:rPr lang="en-US" sz="1600" dirty="0" err="1"/>
              <a:t>Fellegi</a:t>
            </a:r>
            <a:r>
              <a:rPr lang="en-US" sz="1600" dirty="0"/>
              <a:t>, A. </a:t>
            </a:r>
            <a:r>
              <a:rPr lang="en-US" sz="1600" dirty="0" err="1"/>
              <a:t>Sunter</a:t>
            </a:r>
            <a:r>
              <a:rPr lang="en-US" sz="1600" dirty="0"/>
              <a:t>, “A theory for record linkage,” in Journal of the American Statistical Society, vol. 64, no. 328, 1969.</a:t>
            </a:r>
          </a:p>
          <a:p>
            <a:pPr marL="0" indent="0" algn="just">
              <a:buNone/>
            </a:pPr>
            <a:r>
              <a:rPr lang="en-US" sz="1600" b="1" dirty="0"/>
              <a:t>[Fisher et. al., KDD 2015] </a:t>
            </a:r>
            <a:r>
              <a:rPr lang="en-US" sz="1600" dirty="0"/>
              <a:t>Jeffrey Fisher, Peter Christen, Qing Wang, Erhard Rahm, "A Clustering-Based Framework to Control Block Sizes for Entity Resolution" in KDD 2015.</a:t>
            </a:r>
          </a:p>
          <a:p>
            <a:pPr marL="0" indent="0" algn="just">
              <a:buNone/>
            </a:pPr>
            <a:r>
              <a:rPr lang="en-US" sz="1600" b="1" dirty="0"/>
              <a:t>[</a:t>
            </a:r>
            <a:r>
              <a:rPr lang="en-US" sz="1600" b="1" dirty="0" err="1"/>
              <a:t>Gravano</a:t>
            </a:r>
            <a:r>
              <a:rPr lang="en-US" sz="1600" b="1" dirty="0"/>
              <a:t> et. al., VLDB 2001] </a:t>
            </a:r>
            <a:r>
              <a:rPr lang="en-US" sz="1600" dirty="0"/>
              <a:t>L. </a:t>
            </a:r>
            <a:r>
              <a:rPr lang="en-US" sz="1600" dirty="0" err="1"/>
              <a:t>Gravano</a:t>
            </a:r>
            <a:r>
              <a:rPr lang="en-US" sz="1600" dirty="0"/>
              <a:t>, P. </a:t>
            </a:r>
            <a:r>
              <a:rPr lang="en-US" sz="1600" dirty="0" err="1"/>
              <a:t>Ipeirotis</a:t>
            </a:r>
            <a:r>
              <a:rPr lang="en-US" sz="1600" dirty="0"/>
              <a:t>, H. </a:t>
            </a:r>
            <a:r>
              <a:rPr lang="en-US" sz="1600" dirty="0" err="1"/>
              <a:t>Jagadish</a:t>
            </a:r>
            <a:r>
              <a:rPr lang="en-US" sz="1600" dirty="0"/>
              <a:t>, N. </a:t>
            </a:r>
            <a:r>
              <a:rPr lang="en-US" sz="1600" dirty="0" err="1"/>
              <a:t>Koudas</a:t>
            </a:r>
            <a:r>
              <a:rPr lang="en-US" sz="1600" dirty="0"/>
              <a:t>, S. </a:t>
            </a:r>
            <a:r>
              <a:rPr lang="en-US" sz="1600" dirty="0" err="1"/>
              <a:t>Muthukrishnan</a:t>
            </a:r>
            <a:r>
              <a:rPr lang="en-US" sz="1600" dirty="0"/>
              <a:t>, D. </a:t>
            </a:r>
            <a:r>
              <a:rPr lang="en-US" sz="1600" dirty="0" err="1"/>
              <a:t>Srivastava</a:t>
            </a:r>
            <a:r>
              <a:rPr lang="en-US" sz="1600" dirty="0"/>
              <a:t>, “Approximate string joins in a database (almost) for free’, in VLDB, 2001.</a:t>
            </a:r>
          </a:p>
          <a:p>
            <a:pPr marL="0" indent="0" algn="just">
              <a:buNone/>
            </a:pPr>
            <a:r>
              <a:rPr lang="en-US" sz="1600" b="1" dirty="0"/>
              <a:t>[</a:t>
            </a:r>
            <a:r>
              <a:rPr lang="en-US" sz="1600" b="1" dirty="0" err="1"/>
              <a:t>Gruenheid</a:t>
            </a:r>
            <a:r>
              <a:rPr lang="en-US" sz="1600" b="1" dirty="0"/>
              <a:t> et. al., VLDB 2014]</a:t>
            </a:r>
            <a:r>
              <a:rPr lang="en-US" sz="1600" dirty="0"/>
              <a:t> </a:t>
            </a:r>
            <a:r>
              <a:rPr lang="en-US" sz="1600" dirty="0" err="1"/>
              <a:t>Anja</a:t>
            </a:r>
            <a:r>
              <a:rPr lang="en-US" sz="1600" dirty="0"/>
              <a:t> </a:t>
            </a:r>
            <a:r>
              <a:rPr lang="en-US" sz="1600" dirty="0" err="1"/>
              <a:t>Gruenheid</a:t>
            </a:r>
            <a:r>
              <a:rPr lang="en-US" sz="1600" dirty="0"/>
              <a:t>, </a:t>
            </a:r>
            <a:r>
              <a:rPr lang="en-US" sz="1600" dirty="0" err="1"/>
              <a:t>Xin</a:t>
            </a:r>
            <a:r>
              <a:rPr lang="en-US" sz="1600" dirty="0"/>
              <a:t> Luna Dong, </a:t>
            </a:r>
            <a:r>
              <a:rPr lang="en-US" sz="1600" dirty="0" err="1"/>
              <a:t>Divesh</a:t>
            </a:r>
            <a:r>
              <a:rPr lang="en-US" sz="1600" dirty="0"/>
              <a:t> </a:t>
            </a:r>
            <a:r>
              <a:rPr lang="en-US" sz="1600" dirty="0" err="1"/>
              <a:t>Srivastava</a:t>
            </a:r>
            <a:r>
              <a:rPr lang="en-US" sz="1600" dirty="0"/>
              <a:t>, "Incremental Record Linkage", in PVLDB 2014.</a:t>
            </a:r>
          </a:p>
          <a:p>
            <a:pPr marL="0" indent="0" algn="just">
              <a:buNone/>
            </a:pPr>
            <a:r>
              <a:rPr lang="en-US" sz="1600" b="1" dirty="0"/>
              <a:t>[Hernandez et. al., SIGMOD 1995]</a:t>
            </a:r>
            <a:r>
              <a:rPr lang="en-US" sz="1600" dirty="0"/>
              <a:t> M. Hernandez, S. </a:t>
            </a:r>
            <a:r>
              <a:rPr lang="en-US" sz="1600" dirty="0" err="1"/>
              <a:t>Stolfo</a:t>
            </a:r>
            <a:r>
              <a:rPr lang="en-US" sz="1600" dirty="0"/>
              <a:t>, “The merge/purge problem for large databases”, in SIGMOD, 1995.</a:t>
            </a:r>
          </a:p>
          <a:p>
            <a:pPr marL="0" indent="0" algn="just">
              <a:buNone/>
            </a:pPr>
            <a:endParaRPr lang="en-US" sz="1600" dirty="0"/>
          </a:p>
        </p:txBody>
      </p:sp>
      <p:sp>
        <p:nvSpPr>
          <p:cNvPr id="4" name="Θέση υποσέλιδου 3"/>
          <p:cNvSpPr>
            <a:spLocks noGrp="1"/>
          </p:cNvSpPr>
          <p:nvPr>
            <p:ph type="ftr" sz="quarter" idx="11"/>
          </p:nvPr>
        </p:nvSpPr>
        <p:spPr/>
        <p:txBody>
          <a:bodyPr/>
          <a:lstStyle/>
          <a:p>
            <a:pPr>
              <a:defRPr/>
            </a:pPr>
            <a:r>
              <a:rPr lang="pt-BR" smtClean="0"/>
              <a:t>Papadakis &amp; Palpanas, WWW 2018, April 2018</a:t>
            </a:r>
            <a:endParaRPr lang="en-US"/>
          </a:p>
        </p:txBody>
      </p:sp>
      <p:sp>
        <p:nvSpPr>
          <p:cNvPr id="5" name="Slide Number Placeholder 4"/>
          <p:cNvSpPr>
            <a:spLocks noGrp="1"/>
          </p:cNvSpPr>
          <p:nvPr>
            <p:ph type="sldNum" sz="quarter" idx="12"/>
          </p:nvPr>
        </p:nvSpPr>
        <p:spPr/>
        <p:txBody>
          <a:bodyPr/>
          <a:lstStyle/>
          <a:p>
            <a:fld id="{7E46E34C-DF4F-43C8-9B01-5546C481D7C1}" type="slidenum">
              <a:rPr lang="el-GR" smtClean="0"/>
              <a:t>298</a:t>
            </a:fld>
            <a:endParaRPr lang="el-GR"/>
          </a:p>
        </p:txBody>
      </p:sp>
    </p:spTree>
    <p:extLst>
      <p:ext uri="{BB962C8B-B14F-4D97-AF65-F5344CB8AC3E}">
        <p14:creationId xmlns:p14="http://schemas.microsoft.com/office/powerpoint/2010/main" val="4213958796"/>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References – Part B</a:t>
            </a:r>
            <a:endParaRPr lang="en-US" dirty="0"/>
          </a:p>
        </p:txBody>
      </p:sp>
      <p:sp>
        <p:nvSpPr>
          <p:cNvPr id="3" name="Content Placeholder 2"/>
          <p:cNvSpPr>
            <a:spLocks noGrp="1"/>
          </p:cNvSpPr>
          <p:nvPr>
            <p:ph sz="quarter" idx="4294967295"/>
          </p:nvPr>
        </p:nvSpPr>
        <p:spPr>
          <a:xfrm>
            <a:off x="18761" y="620688"/>
            <a:ext cx="9144000" cy="6093296"/>
          </a:xfrm>
        </p:spPr>
        <p:txBody>
          <a:bodyPr>
            <a:noAutofit/>
          </a:bodyPr>
          <a:lstStyle/>
          <a:p>
            <a:pPr marL="0" indent="0" algn="just">
              <a:buNone/>
            </a:pPr>
            <a:r>
              <a:rPr lang="en-US" sz="1600" b="1" dirty="0" smtClean="0"/>
              <a:t>[</a:t>
            </a:r>
            <a:r>
              <a:rPr lang="en-US" sz="1600" b="1" dirty="0" err="1" smtClean="0"/>
              <a:t>Karakasidis</a:t>
            </a:r>
            <a:r>
              <a:rPr lang="en-US" sz="1600" b="1" dirty="0" smtClean="0"/>
              <a:t> et al., SAC 2012] </a:t>
            </a:r>
            <a:r>
              <a:rPr lang="en-US" sz="1600" dirty="0" err="1"/>
              <a:t>Karakasidis</a:t>
            </a:r>
            <a:r>
              <a:rPr lang="en-US" sz="1600" dirty="0"/>
              <a:t> A and </a:t>
            </a:r>
            <a:r>
              <a:rPr lang="en-US" sz="1600" dirty="0" err="1"/>
              <a:t>Verykios</a:t>
            </a:r>
            <a:r>
              <a:rPr lang="en-US" sz="1600" dirty="0"/>
              <a:t> VS: Reference table based k-anonymous </a:t>
            </a:r>
            <a:r>
              <a:rPr lang="en-US" sz="1600" dirty="0" smtClean="0"/>
              <a:t>private blocking</a:t>
            </a:r>
            <a:r>
              <a:rPr lang="en-US" sz="1600" dirty="0"/>
              <a:t>. Symposium on Applied Computing, 2012.</a:t>
            </a:r>
          </a:p>
          <a:p>
            <a:pPr marL="0" indent="0" algn="just">
              <a:buNone/>
            </a:pPr>
            <a:r>
              <a:rPr lang="en-US" sz="1600" b="1" dirty="0" smtClean="0"/>
              <a:t>[</a:t>
            </a:r>
            <a:r>
              <a:rPr lang="en-US" sz="1600" b="1" dirty="0" err="1"/>
              <a:t>Kenig</a:t>
            </a:r>
            <a:r>
              <a:rPr lang="en-US" sz="1600" b="1" dirty="0"/>
              <a:t> et. al., IS 2013]</a:t>
            </a:r>
            <a:r>
              <a:rPr lang="en-US" sz="1600" dirty="0" smtClean="0"/>
              <a:t> </a:t>
            </a:r>
            <a:r>
              <a:rPr lang="en-US" sz="1600" dirty="0" err="1" smtClean="0"/>
              <a:t>Batya</a:t>
            </a:r>
            <a:r>
              <a:rPr lang="en-US" sz="1600" dirty="0" smtClean="0"/>
              <a:t> </a:t>
            </a:r>
            <a:r>
              <a:rPr lang="en-US" sz="1600" dirty="0" err="1" smtClean="0"/>
              <a:t>Kenig</a:t>
            </a:r>
            <a:r>
              <a:rPr lang="en-US" sz="1600" dirty="0" smtClean="0"/>
              <a:t>, Avigdor Gal, "</a:t>
            </a:r>
            <a:r>
              <a:rPr lang="en-US" sz="1600" dirty="0" err="1" smtClean="0"/>
              <a:t>MFIBlocks</a:t>
            </a:r>
            <a:r>
              <a:rPr lang="en-US" sz="1600" dirty="0" smtClean="0"/>
              <a:t>: An effective blocking algorithm for entity resolution", in Inf. Syst. 2013.</a:t>
            </a:r>
          </a:p>
          <a:p>
            <a:pPr marL="0" indent="0" algn="just">
              <a:buNone/>
            </a:pPr>
            <a:r>
              <a:rPr lang="en-US" sz="1600" b="1" dirty="0" smtClean="0"/>
              <a:t>[</a:t>
            </a:r>
            <a:r>
              <a:rPr lang="en-US" sz="1600" b="1" dirty="0"/>
              <a:t>Ma et. Al., WSDM 2013]</a:t>
            </a:r>
            <a:r>
              <a:rPr lang="en-US" sz="1600" dirty="0"/>
              <a:t> Y. Ma, T. Tran, "</a:t>
            </a:r>
            <a:r>
              <a:rPr lang="en-US" sz="1600" dirty="0" err="1"/>
              <a:t>TYPiMatch</a:t>
            </a:r>
            <a:r>
              <a:rPr lang="en-US" sz="1600" dirty="0"/>
              <a:t>: type-specific unsupervised learning of keys and key values for heterogeneous web data integration", in WSDM 2013.</a:t>
            </a:r>
          </a:p>
          <a:p>
            <a:pPr marL="0" indent="0" algn="just">
              <a:buNone/>
            </a:pPr>
            <a:r>
              <a:rPr lang="en-US" sz="1600" b="1" dirty="0"/>
              <a:t>[McCallum et. al., KDD 2000] </a:t>
            </a:r>
            <a:r>
              <a:rPr lang="en-US" sz="1600" dirty="0"/>
              <a:t>A. McCallum, K. Nigam, L. </a:t>
            </a:r>
            <a:r>
              <a:rPr lang="en-US" sz="1600" dirty="0" err="1"/>
              <a:t>Ungar</a:t>
            </a:r>
            <a:r>
              <a:rPr lang="en-US" sz="1600" dirty="0"/>
              <a:t>, “Efficient clustering of high-dimensional data sets with application to reference matching”, in KDD, 2000</a:t>
            </a:r>
            <a:r>
              <a:rPr lang="en-US" sz="1600" dirty="0" smtClean="0"/>
              <a:t>.</a:t>
            </a:r>
            <a:endParaRPr lang="en-US" sz="1600" b="1" dirty="0" smtClean="0"/>
          </a:p>
          <a:p>
            <a:pPr marL="0" indent="0" algn="just">
              <a:buNone/>
            </a:pPr>
            <a:r>
              <a:rPr lang="en-US" sz="1600" b="1" dirty="0" smtClean="0"/>
              <a:t>[</a:t>
            </a:r>
            <a:r>
              <a:rPr lang="en-US" sz="1600" b="1" dirty="0"/>
              <a:t>Michelson et. al., AAAI 2006]</a:t>
            </a:r>
            <a:r>
              <a:rPr lang="en-US" sz="1600" dirty="0"/>
              <a:t> Matthew Michelson, Craig A. </a:t>
            </a:r>
            <a:r>
              <a:rPr lang="en-US" sz="1600" dirty="0" err="1"/>
              <a:t>Knoblock</a:t>
            </a:r>
            <a:r>
              <a:rPr lang="en-US" sz="1600" dirty="0"/>
              <a:t>, "Learning Blocking Schemes for Record Linkage", in AAAI 2006</a:t>
            </a:r>
            <a:r>
              <a:rPr lang="en-US" sz="1600" dirty="0" smtClean="0"/>
              <a:t>.</a:t>
            </a:r>
          </a:p>
          <a:p>
            <a:pPr marL="0" indent="0" algn="just">
              <a:buNone/>
            </a:pPr>
            <a:r>
              <a:rPr lang="en-US" sz="1600" b="1" dirty="0"/>
              <a:t>[</a:t>
            </a:r>
            <a:r>
              <a:rPr lang="en-US" sz="1600" b="1" dirty="0" err="1"/>
              <a:t>Papadakis</a:t>
            </a:r>
            <a:r>
              <a:rPr lang="en-US" sz="1600" b="1" dirty="0"/>
              <a:t> et. al., EDBT 2016]</a:t>
            </a:r>
            <a:r>
              <a:rPr lang="en-US" sz="1600" dirty="0"/>
              <a:t> George </a:t>
            </a:r>
            <a:r>
              <a:rPr lang="en-US" sz="1600" dirty="0" err="1"/>
              <a:t>Papadakis</a:t>
            </a:r>
            <a:r>
              <a:rPr lang="en-US" sz="1600" dirty="0"/>
              <a:t>, George </a:t>
            </a:r>
            <a:r>
              <a:rPr lang="en-US" sz="1600" dirty="0" err="1"/>
              <a:t>Papastefanatos</a:t>
            </a:r>
            <a:r>
              <a:rPr lang="en-US" sz="1600" dirty="0"/>
              <a:t>, Themis </a:t>
            </a:r>
            <a:r>
              <a:rPr lang="en-US" sz="1600" dirty="0" err="1"/>
              <a:t>Palpanas</a:t>
            </a:r>
            <a:r>
              <a:rPr lang="en-US" sz="1600" dirty="0"/>
              <a:t>, </a:t>
            </a:r>
            <a:r>
              <a:rPr lang="en-US" sz="1600" dirty="0" err="1"/>
              <a:t>Manolis</a:t>
            </a:r>
            <a:r>
              <a:rPr lang="en-US" sz="1600" dirty="0"/>
              <a:t> </a:t>
            </a:r>
            <a:r>
              <a:rPr lang="en-US" sz="1600" dirty="0" err="1"/>
              <a:t>Koubarakis</a:t>
            </a:r>
            <a:r>
              <a:rPr lang="en-US" sz="1600" dirty="0"/>
              <a:t>, "Scaling Entity Resolution to Large, Heterogeneous Data with Enhanced Meta-blocking", in EDBT 2016</a:t>
            </a:r>
            <a:r>
              <a:rPr lang="en-US" sz="1600" dirty="0" smtClean="0"/>
              <a:t>.</a:t>
            </a:r>
            <a:endParaRPr lang="en-US" sz="1600" b="1" dirty="0"/>
          </a:p>
          <a:p>
            <a:pPr marL="0" indent="0" algn="just">
              <a:buNone/>
            </a:pPr>
            <a:r>
              <a:rPr lang="en-US" sz="1600" b="1" dirty="0" smtClean="0"/>
              <a:t>[</a:t>
            </a:r>
            <a:r>
              <a:rPr lang="en-US" sz="1600" b="1" dirty="0" err="1"/>
              <a:t>Papadakis</a:t>
            </a:r>
            <a:r>
              <a:rPr lang="en-US" sz="1600" b="1" dirty="0"/>
              <a:t> et al., </a:t>
            </a:r>
            <a:r>
              <a:rPr lang="en-US" sz="1600" b="1" dirty="0" err="1"/>
              <a:t>iiWAS</a:t>
            </a:r>
            <a:r>
              <a:rPr lang="en-US" sz="1600" b="1" dirty="0"/>
              <a:t> 2010]</a:t>
            </a:r>
            <a:r>
              <a:rPr lang="en-US" sz="1600" dirty="0"/>
              <a:t> G. </a:t>
            </a:r>
            <a:r>
              <a:rPr lang="en-US" sz="1600" dirty="0" err="1"/>
              <a:t>Papadakis</a:t>
            </a:r>
            <a:r>
              <a:rPr lang="en-US" sz="1600" dirty="0"/>
              <a:t>, G. </a:t>
            </a:r>
            <a:r>
              <a:rPr lang="en-US" sz="1600" dirty="0" err="1"/>
              <a:t>Demartini</a:t>
            </a:r>
            <a:r>
              <a:rPr lang="en-US" sz="1600" dirty="0"/>
              <a:t>, P. </a:t>
            </a:r>
            <a:r>
              <a:rPr lang="en-US" sz="1600" dirty="0" err="1"/>
              <a:t>Fankhauser</a:t>
            </a:r>
            <a:r>
              <a:rPr lang="en-US" sz="1600" dirty="0"/>
              <a:t>, P. </a:t>
            </a:r>
            <a:r>
              <a:rPr lang="en-US" sz="1600" dirty="0" err="1"/>
              <a:t>Karger</a:t>
            </a:r>
            <a:r>
              <a:rPr lang="en-US" sz="1600" dirty="0"/>
              <a:t>, "The missing links: discovering hidden same-as links among a billion of triples”, in </a:t>
            </a:r>
            <a:r>
              <a:rPr lang="en-US" sz="1600" dirty="0" err="1"/>
              <a:t>iiWAS</a:t>
            </a:r>
            <a:r>
              <a:rPr lang="en-US" sz="1600" dirty="0"/>
              <a:t> 2010</a:t>
            </a:r>
            <a:r>
              <a:rPr lang="en-US" sz="1600" dirty="0" smtClean="0"/>
              <a:t>.</a:t>
            </a:r>
            <a:endParaRPr lang="en-US" sz="1600" b="1" dirty="0" smtClean="0"/>
          </a:p>
          <a:p>
            <a:pPr marL="0" indent="0" algn="just">
              <a:buNone/>
            </a:pPr>
            <a:r>
              <a:rPr lang="en-US" sz="1600" b="1" dirty="0" smtClean="0"/>
              <a:t>[</a:t>
            </a:r>
            <a:r>
              <a:rPr lang="en-US" sz="1600" b="1" dirty="0"/>
              <a:t>Papadakis et al., JCDL 2011] </a:t>
            </a:r>
            <a:r>
              <a:rPr lang="en-US" sz="1600" dirty="0"/>
              <a:t>G. Papadakis, E. </a:t>
            </a:r>
            <a:r>
              <a:rPr lang="en-US" sz="1600" dirty="0" err="1"/>
              <a:t>Ioannou</a:t>
            </a:r>
            <a:r>
              <a:rPr lang="en-US" sz="1600" dirty="0"/>
              <a:t>, C. </a:t>
            </a:r>
            <a:r>
              <a:rPr lang="en-US" sz="1600" dirty="0" err="1"/>
              <a:t>Niederee</a:t>
            </a:r>
            <a:r>
              <a:rPr lang="en-US" sz="1600" dirty="0"/>
              <a:t>, T. </a:t>
            </a:r>
            <a:r>
              <a:rPr lang="en-US" sz="1600" dirty="0" err="1"/>
              <a:t>Palpanas</a:t>
            </a:r>
            <a:r>
              <a:rPr lang="en-US" sz="1600" dirty="0"/>
              <a:t>, W. </a:t>
            </a:r>
            <a:r>
              <a:rPr lang="en-US" sz="1600" dirty="0" err="1"/>
              <a:t>Nejdl</a:t>
            </a:r>
            <a:r>
              <a:rPr lang="en-US" sz="1600" dirty="0"/>
              <a:t>, “Eliminating the redundancy in blocking-based entity resolution methods”, in JCDL 2011.</a:t>
            </a:r>
          </a:p>
          <a:p>
            <a:pPr marL="0" indent="0" algn="just">
              <a:buNone/>
            </a:pPr>
            <a:r>
              <a:rPr lang="en-US" sz="1600" b="1" dirty="0"/>
              <a:t>[Papadakis et al., SWIM 2011] </a:t>
            </a:r>
            <a:r>
              <a:rPr lang="en-US" sz="1600" dirty="0"/>
              <a:t>G. Papadakis, E. </a:t>
            </a:r>
            <a:r>
              <a:rPr lang="en-US" sz="1600" dirty="0" err="1"/>
              <a:t>Ioannou</a:t>
            </a:r>
            <a:r>
              <a:rPr lang="en-US" sz="1600" dirty="0"/>
              <a:t>, C. </a:t>
            </a:r>
            <a:r>
              <a:rPr lang="en-US" sz="1600" dirty="0" err="1"/>
              <a:t>Niederee</a:t>
            </a:r>
            <a:r>
              <a:rPr lang="en-US" sz="1600" dirty="0"/>
              <a:t>, T. </a:t>
            </a:r>
            <a:r>
              <a:rPr lang="en-US" sz="1600" dirty="0" err="1"/>
              <a:t>Palpanas</a:t>
            </a:r>
            <a:r>
              <a:rPr lang="en-US" sz="1600" dirty="0"/>
              <a:t>, W. </a:t>
            </a:r>
            <a:r>
              <a:rPr lang="en-US" sz="1600" dirty="0" err="1"/>
              <a:t>Nejdl</a:t>
            </a:r>
            <a:r>
              <a:rPr lang="en-US" sz="1600" dirty="0"/>
              <a:t>, “To Compare or Not to Compare: making Entity Resolution more Efficient”, in SWIM workshop </a:t>
            </a:r>
            <a:r>
              <a:rPr lang="en-US" sz="1600" dirty="0" smtClean="0"/>
              <a:t>(collocated </a:t>
            </a:r>
            <a:r>
              <a:rPr lang="en-US" sz="1600" dirty="0"/>
              <a:t>with SIGMOD), 2011.</a:t>
            </a:r>
            <a:endParaRPr lang="en-US" sz="1600" b="1" dirty="0"/>
          </a:p>
          <a:p>
            <a:pPr marL="0" indent="0" algn="just">
              <a:buNone/>
            </a:pPr>
            <a:r>
              <a:rPr lang="en-US" sz="1600" b="1" dirty="0" smtClean="0"/>
              <a:t>[</a:t>
            </a:r>
            <a:r>
              <a:rPr lang="en-US" sz="1600" b="1" dirty="0" err="1" smtClean="0"/>
              <a:t>Papadakis</a:t>
            </a:r>
            <a:r>
              <a:rPr lang="en-US" sz="1600" b="1" dirty="0" smtClean="0"/>
              <a:t> et. al., TKDE 2013]</a:t>
            </a:r>
            <a:r>
              <a:rPr lang="en-US" sz="1600" dirty="0" smtClean="0"/>
              <a:t> George </a:t>
            </a:r>
            <a:r>
              <a:rPr lang="en-US" sz="1600" dirty="0" err="1" smtClean="0"/>
              <a:t>Papadakis</a:t>
            </a:r>
            <a:r>
              <a:rPr lang="en-US" sz="1600" dirty="0" smtClean="0"/>
              <a:t>, </a:t>
            </a:r>
            <a:r>
              <a:rPr lang="en-US" sz="1600" dirty="0" err="1" smtClean="0"/>
              <a:t>Ekaterini</a:t>
            </a:r>
            <a:r>
              <a:rPr lang="en-US" sz="1600" dirty="0" smtClean="0"/>
              <a:t> </a:t>
            </a:r>
            <a:r>
              <a:rPr lang="en-US" sz="1600" dirty="0" err="1" smtClean="0"/>
              <a:t>Ioannou</a:t>
            </a:r>
            <a:r>
              <a:rPr lang="en-US" sz="1600" dirty="0" smtClean="0"/>
              <a:t>, Themis </a:t>
            </a:r>
            <a:r>
              <a:rPr lang="en-US" sz="1600" dirty="0" err="1" smtClean="0"/>
              <a:t>Palpanas</a:t>
            </a:r>
            <a:r>
              <a:rPr lang="en-US" sz="1600" dirty="0" smtClean="0"/>
              <a:t>, Claudia </a:t>
            </a:r>
            <a:r>
              <a:rPr lang="en-US" sz="1600" dirty="0" err="1" smtClean="0"/>
              <a:t>Niederee</a:t>
            </a:r>
            <a:r>
              <a:rPr lang="en-US" sz="1600" dirty="0" smtClean="0"/>
              <a:t>, Wolfgang </a:t>
            </a:r>
            <a:r>
              <a:rPr lang="en-US" sz="1600" dirty="0" err="1" smtClean="0"/>
              <a:t>Nejdl</a:t>
            </a:r>
            <a:r>
              <a:rPr lang="en-US" sz="1600" dirty="0" smtClean="0"/>
              <a:t>, "A Blocking Framework for Entity Resolution in Highly Heterogeneous Information Spaces", in IEEE TKDE 2013.</a:t>
            </a:r>
          </a:p>
          <a:p>
            <a:pPr marL="0" indent="0" algn="just">
              <a:buNone/>
            </a:pPr>
            <a:endParaRPr lang="en-US" sz="1600" dirty="0" smtClean="0"/>
          </a:p>
        </p:txBody>
      </p:sp>
      <p:sp>
        <p:nvSpPr>
          <p:cNvPr id="4" name="Θέση υποσέλιδου 3"/>
          <p:cNvSpPr>
            <a:spLocks noGrp="1"/>
          </p:cNvSpPr>
          <p:nvPr>
            <p:ph type="ftr" sz="quarter" idx="11"/>
          </p:nvPr>
        </p:nvSpPr>
        <p:spPr/>
        <p:txBody>
          <a:bodyPr/>
          <a:lstStyle/>
          <a:p>
            <a:pPr>
              <a:defRPr/>
            </a:pPr>
            <a:r>
              <a:rPr lang="pt-BR" smtClean="0"/>
              <a:t>Papadakis &amp; Palpanas, WWW 2018, April 2018</a:t>
            </a:r>
            <a:endParaRPr lang="en-US"/>
          </a:p>
        </p:txBody>
      </p:sp>
      <p:sp>
        <p:nvSpPr>
          <p:cNvPr id="5" name="Slide Number Placeholder 4"/>
          <p:cNvSpPr>
            <a:spLocks noGrp="1"/>
          </p:cNvSpPr>
          <p:nvPr>
            <p:ph type="sldNum" sz="quarter" idx="12"/>
          </p:nvPr>
        </p:nvSpPr>
        <p:spPr/>
        <p:txBody>
          <a:bodyPr/>
          <a:lstStyle/>
          <a:p>
            <a:fld id="{7E46E34C-DF4F-43C8-9B01-5546C481D7C1}" type="slidenum">
              <a:rPr lang="el-GR" smtClean="0"/>
              <a:t>299</a:t>
            </a:fld>
            <a:endParaRPr lang="el-GR"/>
          </a:p>
        </p:txBody>
      </p:sp>
    </p:spTree>
    <p:extLst>
      <p:ext uri="{BB962C8B-B14F-4D97-AF65-F5344CB8AC3E}">
        <p14:creationId xmlns:p14="http://schemas.microsoft.com/office/powerpoint/2010/main" val="2721263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idx="4294967295"/>
          </p:nvPr>
        </p:nvSpPr>
        <p:spPr>
          <a:xfrm>
            <a:off x="0" y="0"/>
            <a:ext cx="9144000" cy="721079"/>
          </a:xfrm>
        </p:spPr>
        <p:txBody>
          <a:bodyPr>
            <a:normAutofit fontScale="90000"/>
          </a:bodyPr>
          <a:lstStyle/>
          <a:p>
            <a:r>
              <a:rPr lang="en-US" dirty="0" smtClean="0"/>
              <a:t>However …</a:t>
            </a:r>
          </a:p>
        </p:txBody>
      </p:sp>
      <p:sp>
        <p:nvSpPr>
          <p:cNvPr id="487427" name="Rectangle 3"/>
          <p:cNvSpPr>
            <a:spLocks noGrp="1" noChangeArrowheads="1"/>
          </p:cNvSpPr>
          <p:nvPr>
            <p:ph idx="4294967295"/>
          </p:nvPr>
        </p:nvSpPr>
        <p:spPr>
          <a:xfrm>
            <a:off x="0" y="989091"/>
            <a:ext cx="8229689" cy="4938161"/>
          </a:xfrm>
        </p:spPr>
        <p:txBody>
          <a:bodyPr>
            <a:normAutofit/>
          </a:bodyPr>
          <a:lstStyle/>
          <a:p>
            <a:pPr>
              <a:buFont typeface="Wingdings 2" pitchFamily="18" charset="2"/>
              <a:buNone/>
            </a:pPr>
            <a:r>
              <a:rPr lang="en-US" sz="2400" b="1" i="1" dirty="0" smtClean="0">
                <a:latin typeface="Arial" charset="0"/>
              </a:rPr>
              <a:t>How many names, descriptions or IDs (URIs) are </a:t>
            </a:r>
          </a:p>
          <a:p>
            <a:pPr>
              <a:buFont typeface="Wingdings 2" pitchFamily="18" charset="2"/>
              <a:buNone/>
            </a:pPr>
            <a:r>
              <a:rPr lang="en-US" sz="2400" b="1" i="1" dirty="0" smtClean="0">
                <a:latin typeface="Arial" charset="0"/>
              </a:rPr>
              <a:t>used for the same real-world </a:t>
            </a:r>
            <a:r>
              <a:rPr lang="en-US" sz="2400" b="1" i="1" dirty="0" smtClean="0"/>
              <a:t>“</a:t>
            </a:r>
            <a:r>
              <a:rPr lang="en-US" sz="2400" b="1" i="1" dirty="0" smtClean="0">
                <a:latin typeface="Arial" charset="0"/>
              </a:rPr>
              <a:t>entity</a:t>
            </a:r>
            <a:r>
              <a:rPr lang="en-US" sz="2400" b="1" i="1" dirty="0" smtClean="0"/>
              <a:t>”</a:t>
            </a:r>
            <a:r>
              <a:rPr lang="en-US" sz="2400" b="1" i="1" dirty="0" smtClean="0">
                <a:latin typeface="Arial" charset="0"/>
              </a:rPr>
              <a:t>?</a:t>
            </a:r>
          </a:p>
        </p:txBody>
      </p:sp>
      <p:pic>
        <p:nvPicPr>
          <p:cNvPr id="6" name="Picture 2" descr="C:\Users\a\Desktop\d813489e-50a3-4817-9cfa-cef255d3fede_201211200939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63" r="5628"/>
          <a:stretch/>
        </p:blipFill>
        <p:spPr bwMode="auto">
          <a:xfrm>
            <a:off x="101857" y="2867046"/>
            <a:ext cx="2779609" cy="212125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Θέση υποσέλιδου 1"/>
          <p:cNvSpPr>
            <a:spLocks noGrp="1"/>
          </p:cNvSpPr>
          <p:nvPr>
            <p:ph type="ftr" sz="quarter" idx="11"/>
          </p:nvPr>
        </p:nvSpPr>
        <p:spPr/>
        <p:txBody>
          <a:bodyPr/>
          <a:lstStyle/>
          <a:p>
            <a:r>
              <a:rPr lang="pt-BR" smtClean="0"/>
              <a:t>Papadakis &amp; Palpanas, WWW 2018, April 2018</a:t>
            </a:r>
            <a:endParaRPr lang="el-GR" dirty="0"/>
          </a:p>
        </p:txBody>
      </p:sp>
      <p:sp>
        <p:nvSpPr>
          <p:cNvPr id="3" name="Slide Number Placeholder 2"/>
          <p:cNvSpPr>
            <a:spLocks noGrp="1"/>
          </p:cNvSpPr>
          <p:nvPr>
            <p:ph type="sldNum" sz="quarter" idx="12"/>
          </p:nvPr>
        </p:nvSpPr>
        <p:spPr/>
        <p:txBody>
          <a:bodyPr/>
          <a:lstStyle/>
          <a:p>
            <a:fld id="{7E46E34C-DF4F-43C8-9B01-5546C481D7C1}" type="slidenum">
              <a:rPr lang="el-GR" smtClean="0"/>
              <a:t>3</a:t>
            </a:fld>
            <a:endParaRPr lang="el-GR"/>
          </a:p>
        </p:txBody>
      </p:sp>
    </p:spTree>
    <p:extLst>
      <p:ext uri="{BB962C8B-B14F-4D97-AF65-F5344CB8AC3E}">
        <p14:creationId xmlns:p14="http://schemas.microsoft.com/office/powerpoint/2010/main" val="28759382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Box 83"/>
          <p:cNvSpPr txBox="1"/>
          <p:nvPr/>
        </p:nvSpPr>
        <p:spPr>
          <a:xfrm>
            <a:off x="854631" y="2093947"/>
            <a:ext cx="2120217" cy="830997"/>
          </a:xfrm>
          <a:prstGeom prst="rect">
            <a:avLst/>
          </a:prstGeom>
          <a:noFill/>
          <a:ln w="28575">
            <a:solidFill>
              <a:schemeClr val="tx1"/>
            </a:solidFill>
          </a:ln>
        </p:spPr>
        <p:txBody>
          <a:bodyPr wrap="square" rtlCol="0">
            <a:spAutoFit/>
          </a:bodyPr>
          <a:lstStyle/>
          <a:p>
            <a:pPr algn="ctr"/>
            <a:r>
              <a:rPr lang="en-US" sz="2400" b="1" dirty="0" smtClean="0"/>
              <a:t>Block</a:t>
            </a:r>
          </a:p>
          <a:p>
            <a:pPr algn="ctr"/>
            <a:r>
              <a:rPr lang="en-US" sz="2400" b="1" dirty="0" smtClean="0"/>
              <a:t>Building</a:t>
            </a:r>
          </a:p>
        </p:txBody>
      </p:sp>
      <p:sp>
        <p:nvSpPr>
          <p:cNvPr id="100" name="TextBox 99"/>
          <p:cNvSpPr txBox="1"/>
          <p:nvPr/>
        </p:nvSpPr>
        <p:spPr>
          <a:xfrm>
            <a:off x="6009443" y="2093947"/>
            <a:ext cx="2403603" cy="830997"/>
          </a:xfrm>
          <a:prstGeom prst="rect">
            <a:avLst/>
          </a:prstGeom>
          <a:noFill/>
          <a:ln w="28575">
            <a:solidFill>
              <a:schemeClr val="tx1"/>
            </a:solidFill>
          </a:ln>
        </p:spPr>
        <p:txBody>
          <a:bodyPr wrap="square" rtlCol="0">
            <a:spAutoFit/>
          </a:bodyPr>
          <a:lstStyle/>
          <a:p>
            <a:pPr algn="ctr"/>
            <a:r>
              <a:rPr lang="en-US" sz="2400" b="1" dirty="0" smtClean="0"/>
              <a:t>Comparison</a:t>
            </a:r>
          </a:p>
          <a:p>
            <a:pPr algn="ctr"/>
            <a:r>
              <a:rPr lang="en-US" sz="2400" b="1" dirty="0" smtClean="0"/>
              <a:t>Cleaning</a:t>
            </a:r>
          </a:p>
        </p:txBody>
      </p:sp>
      <p:cxnSp>
        <p:nvCxnSpPr>
          <p:cNvPr id="59" name="Ευθύγραμμο βέλος σύνδεσης 105"/>
          <p:cNvCxnSpPr/>
          <p:nvPr/>
        </p:nvCxnSpPr>
        <p:spPr>
          <a:xfrm>
            <a:off x="8413046" y="2500050"/>
            <a:ext cx="32961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Ευθύγραμμο βέλος σύνδεσης 41"/>
          <p:cNvCxnSpPr/>
          <p:nvPr/>
        </p:nvCxnSpPr>
        <p:spPr>
          <a:xfrm>
            <a:off x="389371" y="2500051"/>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331" y="2207663"/>
            <a:ext cx="360040" cy="461665"/>
          </a:xfrm>
          <a:prstGeom prst="rect">
            <a:avLst/>
          </a:prstGeom>
          <a:noFill/>
        </p:spPr>
        <p:txBody>
          <a:bodyPr wrap="square" rtlCol="0">
            <a:spAutoFit/>
          </a:bodyPr>
          <a:lstStyle/>
          <a:p>
            <a:r>
              <a:rPr lang="en-US" sz="2400" b="1" dirty="0" smtClean="0"/>
              <a:t>E</a:t>
            </a:r>
            <a:endParaRPr lang="en-US" sz="2400" b="1" dirty="0"/>
          </a:p>
        </p:txBody>
      </p:sp>
      <p:sp>
        <p:nvSpPr>
          <p:cNvPr id="55" name="TextBox 54"/>
          <p:cNvSpPr txBox="1"/>
          <p:nvPr/>
        </p:nvSpPr>
        <p:spPr>
          <a:xfrm>
            <a:off x="8684221" y="2207662"/>
            <a:ext cx="401340" cy="461665"/>
          </a:xfrm>
          <a:prstGeom prst="rect">
            <a:avLst/>
          </a:prstGeom>
          <a:noFill/>
        </p:spPr>
        <p:txBody>
          <a:bodyPr wrap="square" rtlCol="0">
            <a:spAutoFit/>
          </a:bodyPr>
          <a:lstStyle/>
          <a:p>
            <a:r>
              <a:rPr lang="en-US" sz="2400" b="1" dirty="0" smtClean="0"/>
              <a:t>B</a:t>
            </a:r>
            <a:endParaRPr lang="en-US" sz="2400" b="1" dirty="0"/>
          </a:p>
        </p:txBody>
      </p:sp>
      <p:cxnSp>
        <p:nvCxnSpPr>
          <p:cNvPr id="60" name="Ευθύγραμμο βέλος σύνδεσης 41"/>
          <p:cNvCxnSpPr/>
          <p:nvPr/>
        </p:nvCxnSpPr>
        <p:spPr>
          <a:xfrm>
            <a:off x="2967515" y="2500051"/>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40108" y="2093947"/>
            <a:ext cx="2104075" cy="830997"/>
          </a:xfrm>
          <a:prstGeom prst="rect">
            <a:avLst/>
          </a:prstGeom>
          <a:noFill/>
          <a:ln w="28575">
            <a:solidFill>
              <a:schemeClr val="tx1"/>
            </a:solidFill>
          </a:ln>
        </p:spPr>
        <p:txBody>
          <a:bodyPr wrap="square" rtlCol="0">
            <a:spAutoFit/>
          </a:bodyPr>
          <a:lstStyle/>
          <a:p>
            <a:pPr algn="ctr"/>
            <a:r>
              <a:rPr lang="en-US" sz="2400" b="1" dirty="0" smtClean="0"/>
              <a:t>Block</a:t>
            </a:r>
          </a:p>
          <a:p>
            <a:pPr algn="ctr"/>
            <a:r>
              <a:rPr lang="en-US" sz="2400" b="1" dirty="0" smtClean="0"/>
              <a:t>Cleaning</a:t>
            </a:r>
          </a:p>
        </p:txBody>
      </p:sp>
      <p:sp>
        <p:nvSpPr>
          <p:cNvPr id="2" name="TextBox 1"/>
          <p:cNvSpPr txBox="1"/>
          <p:nvPr/>
        </p:nvSpPr>
        <p:spPr>
          <a:xfrm>
            <a:off x="854631" y="3062884"/>
            <a:ext cx="2112885" cy="1200329"/>
          </a:xfrm>
          <a:prstGeom prst="rect">
            <a:avLst/>
          </a:prstGeom>
          <a:noFill/>
          <a:ln w="3175">
            <a:noFill/>
          </a:ln>
        </p:spPr>
        <p:txBody>
          <a:bodyPr wrap="square" rtlCol="0">
            <a:spAutoFit/>
          </a:bodyPr>
          <a:lstStyle/>
          <a:p>
            <a:pPr algn="ctr"/>
            <a:r>
              <a:rPr lang="en-US" sz="2400" b="1" dirty="0" smtClean="0">
                <a:latin typeface="Garamond" pitchFamily="18" charset="0"/>
              </a:rPr>
              <a:t>Lazy </a:t>
            </a:r>
          </a:p>
          <a:p>
            <a:pPr algn="ctr"/>
            <a:r>
              <a:rPr lang="en-US" sz="2400" b="1" dirty="0" smtClean="0">
                <a:latin typeface="Garamond" pitchFamily="18" charset="0"/>
              </a:rPr>
              <a:t>blocking</a:t>
            </a:r>
          </a:p>
          <a:p>
            <a:pPr algn="ctr"/>
            <a:r>
              <a:rPr lang="en-US" sz="2400" b="1" dirty="0" smtClean="0">
                <a:latin typeface="Garamond" pitchFamily="18" charset="0"/>
              </a:rPr>
              <a:t>methods</a:t>
            </a:r>
            <a:endParaRPr lang="en-US" sz="2400" b="1" dirty="0">
              <a:latin typeface="Garamond" pitchFamily="18" charset="0"/>
            </a:endParaRPr>
          </a:p>
        </p:txBody>
      </p:sp>
      <p:sp>
        <p:nvSpPr>
          <p:cNvPr id="15" name="TextBox 14"/>
          <p:cNvSpPr txBox="1"/>
          <p:nvPr/>
        </p:nvSpPr>
        <p:spPr>
          <a:xfrm>
            <a:off x="3454644" y="3092767"/>
            <a:ext cx="2082356" cy="1200329"/>
          </a:xfrm>
          <a:prstGeom prst="rect">
            <a:avLst/>
          </a:prstGeom>
          <a:noFill/>
          <a:ln w="3175">
            <a:noFill/>
          </a:ln>
        </p:spPr>
        <p:txBody>
          <a:bodyPr wrap="square" rtlCol="0">
            <a:spAutoFit/>
          </a:bodyPr>
          <a:lstStyle/>
          <a:p>
            <a:pPr algn="ctr"/>
            <a:r>
              <a:rPr lang="en-US" sz="2400" b="1" dirty="0" smtClean="0">
                <a:latin typeface="Garamond" pitchFamily="18" charset="0"/>
              </a:rPr>
              <a:t>Block-refinement</a:t>
            </a:r>
          </a:p>
          <a:p>
            <a:pPr algn="ctr"/>
            <a:r>
              <a:rPr lang="en-US" sz="2400" b="1" dirty="0" smtClean="0">
                <a:latin typeface="Garamond" pitchFamily="18" charset="0"/>
              </a:rPr>
              <a:t>methods</a:t>
            </a:r>
            <a:endParaRPr lang="en-US" sz="2400" b="1" dirty="0">
              <a:latin typeface="Garamond" pitchFamily="18" charset="0"/>
            </a:endParaRPr>
          </a:p>
        </p:txBody>
      </p:sp>
      <p:sp>
        <p:nvSpPr>
          <p:cNvPr id="16" name="TextBox 15"/>
          <p:cNvSpPr txBox="1"/>
          <p:nvPr/>
        </p:nvSpPr>
        <p:spPr>
          <a:xfrm>
            <a:off x="6009443" y="3043475"/>
            <a:ext cx="2403608" cy="1200329"/>
          </a:xfrm>
          <a:prstGeom prst="rect">
            <a:avLst/>
          </a:prstGeom>
          <a:noFill/>
          <a:ln w="3175">
            <a:noFill/>
          </a:ln>
        </p:spPr>
        <p:txBody>
          <a:bodyPr wrap="square" rtlCol="0">
            <a:spAutoFit/>
          </a:bodyPr>
          <a:lstStyle/>
          <a:p>
            <a:pPr algn="ctr"/>
            <a:r>
              <a:rPr lang="en-US" sz="2400" b="1" dirty="0" smtClean="0">
                <a:latin typeface="Garamond" pitchFamily="18" charset="0"/>
              </a:rPr>
              <a:t>Comparison-refinement</a:t>
            </a:r>
          </a:p>
          <a:p>
            <a:pPr algn="ctr"/>
            <a:r>
              <a:rPr lang="en-US" sz="2400" b="1" dirty="0" smtClean="0">
                <a:latin typeface="Garamond" pitchFamily="18" charset="0"/>
              </a:rPr>
              <a:t>methods</a:t>
            </a:r>
            <a:endParaRPr lang="en-US" sz="2400" b="1" dirty="0">
              <a:latin typeface="Garamond" pitchFamily="18" charset="0"/>
            </a:endParaRPr>
          </a:p>
        </p:txBody>
      </p:sp>
      <p:sp>
        <p:nvSpPr>
          <p:cNvPr id="17" name="TextBox 16"/>
          <p:cNvSpPr txBox="1"/>
          <p:nvPr/>
        </p:nvSpPr>
        <p:spPr>
          <a:xfrm>
            <a:off x="1609503" y="5127575"/>
            <a:ext cx="6048673" cy="461665"/>
          </a:xfrm>
          <a:prstGeom prst="rect">
            <a:avLst/>
          </a:prstGeom>
          <a:noFill/>
        </p:spPr>
        <p:txBody>
          <a:bodyPr wrap="square" rtlCol="0">
            <a:spAutoFit/>
          </a:bodyPr>
          <a:lstStyle/>
          <a:p>
            <a:pPr algn="ctr"/>
            <a:r>
              <a:rPr lang="en-US" sz="2400" b="1" dirty="0">
                <a:latin typeface="Garamond" pitchFamily="18" charset="0"/>
              </a:rPr>
              <a:t>Proactive </a:t>
            </a:r>
            <a:r>
              <a:rPr lang="en-US" sz="2400" b="1" dirty="0" smtClean="0">
                <a:latin typeface="Garamond" pitchFamily="18" charset="0"/>
              </a:rPr>
              <a:t>blocking methods</a:t>
            </a:r>
            <a:endParaRPr lang="en-US" sz="2400" b="1" dirty="0">
              <a:latin typeface="Garamond" pitchFamily="18" charset="0"/>
            </a:endParaRPr>
          </a:p>
        </p:txBody>
      </p:sp>
      <p:sp>
        <p:nvSpPr>
          <p:cNvPr id="21" name="Left Brace 20"/>
          <p:cNvSpPr/>
          <p:nvPr/>
        </p:nvSpPr>
        <p:spPr>
          <a:xfrm rot="16200000">
            <a:off x="4486732" y="718107"/>
            <a:ext cx="294218" cy="7558417"/>
          </a:xfrm>
          <a:prstGeom prst="leftBrac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4" name="Left Brace 3"/>
          <p:cNvSpPr/>
          <p:nvPr/>
        </p:nvSpPr>
        <p:spPr>
          <a:xfrm rot="16200000">
            <a:off x="3141203" y="2502257"/>
            <a:ext cx="240865" cy="478097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cxnSp>
        <p:nvCxnSpPr>
          <p:cNvPr id="20" name="Ευθύγραμμο βέλος σύνδεσης 41"/>
          <p:cNvCxnSpPr/>
          <p:nvPr/>
        </p:nvCxnSpPr>
        <p:spPr>
          <a:xfrm>
            <a:off x="5544183" y="2500050"/>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1" y="0"/>
            <a:ext cx="9144000" cy="11967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Blocking Workflow </a:t>
            </a:r>
            <a:r>
              <a:rPr lang="en-US" sz="2400" dirty="0" smtClean="0"/>
              <a:t>[</a:t>
            </a:r>
            <a:r>
              <a:rPr lang="en-US" sz="2400" dirty="0" err="1" smtClean="0"/>
              <a:t>Papadakis</a:t>
            </a:r>
            <a:r>
              <a:rPr lang="en-US" sz="2400" dirty="0" smtClean="0"/>
              <a:t> et. al., VLDB 2016]</a:t>
            </a:r>
            <a:endParaRPr lang="en-US" sz="2400" dirty="0"/>
          </a:p>
        </p:txBody>
      </p:sp>
      <p:sp>
        <p:nvSpPr>
          <p:cNvPr id="3" name="Footer Placeholder 2"/>
          <p:cNvSpPr>
            <a:spLocks noGrp="1"/>
          </p:cNvSpPr>
          <p:nvPr>
            <p:ph type="ftr" sz="quarter" idx="11"/>
          </p:nvPr>
        </p:nvSpPr>
        <p:spPr/>
        <p:txBody>
          <a:bodyPr/>
          <a:lstStyle/>
          <a:p>
            <a:r>
              <a:rPr lang="pt-BR" smtClean="0"/>
              <a:t>Papadakis &amp; Palpanas, WWW 2018, April 2018</a:t>
            </a:r>
            <a:endParaRPr lang="el-GR" dirty="0"/>
          </a:p>
        </p:txBody>
      </p:sp>
      <p:sp>
        <p:nvSpPr>
          <p:cNvPr id="5" name="Slide Number Placeholder 4"/>
          <p:cNvSpPr>
            <a:spLocks noGrp="1"/>
          </p:cNvSpPr>
          <p:nvPr>
            <p:ph type="sldNum" sz="quarter" idx="12"/>
          </p:nvPr>
        </p:nvSpPr>
        <p:spPr/>
        <p:txBody>
          <a:bodyPr/>
          <a:lstStyle/>
          <a:p>
            <a:fld id="{7E46E34C-DF4F-43C8-9B01-5546C481D7C1}" type="slidenum">
              <a:rPr lang="el-GR" smtClean="0"/>
              <a:t>30</a:t>
            </a:fld>
            <a:endParaRPr lang="el-GR"/>
          </a:p>
        </p:txBody>
      </p:sp>
    </p:spTree>
    <p:extLst>
      <p:ext uri="{BB962C8B-B14F-4D97-AF65-F5344CB8AC3E}">
        <p14:creationId xmlns:p14="http://schemas.microsoft.com/office/powerpoint/2010/main" val="277139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21" grpId="0" animBg="1"/>
      <p:bldP spid="4"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References – Part C</a:t>
            </a:r>
            <a:endParaRPr lang="en-US" dirty="0"/>
          </a:p>
        </p:txBody>
      </p:sp>
      <p:sp>
        <p:nvSpPr>
          <p:cNvPr id="3" name="Content Placeholder 2"/>
          <p:cNvSpPr>
            <a:spLocks noGrp="1"/>
          </p:cNvSpPr>
          <p:nvPr>
            <p:ph sz="quarter" idx="4294967295"/>
          </p:nvPr>
        </p:nvSpPr>
        <p:spPr>
          <a:xfrm>
            <a:off x="18761" y="692696"/>
            <a:ext cx="9144000" cy="6093296"/>
          </a:xfrm>
        </p:spPr>
        <p:txBody>
          <a:bodyPr>
            <a:normAutofit fontScale="92500"/>
          </a:bodyPr>
          <a:lstStyle/>
          <a:p>
            <a:pPr marL="0" indent="0" algn="just">
              <a:buNone/>
            </a:pPr>
            <a:r>
              <a:rPr lang="en-US" sz="1600" b="1" dirty="0"/>
              <a:t>[</a:t>
            </a:r>
            <a:r>
              <a:rPr lang="en-US" sz="1600" b="1" dirty="0" err="1"/>
              <a:t>Papadakis</a:t>
            </a:r>
            <a:r>
              <a:rPr lang="en-US" sz="1600" b="1" dirty="0"/>
              <a:t> et. al., TKDE 2014]</a:t>
            </a:r>
            <a:r>
              <a:rPr lang="en-US" sz="1600" dirty="0"/>
              <a:t> George </a:t>
            </a:r>
            <a:r>
              <a:rPr lang="en-US" sz="1600" dirty="0" err="1"/>
              <a:t>Papadakis</a:t>
            </a:r>
            <a:r>
              <a:rPr lang="en-US" sz="1600" dirty="0"/>
              <a:t>, Georgia </a:t>
            </a:r>
            <a:r>
              <a:rPr lang="en-US" sz="1600" dirty="0" err="1"/>
              <a:t>Koutrika</a:t>
            </a:r>
            <a:r>
              <a:rPr lang="en-US" sz="1600" dirty="0"/>
              <a:t>, Themis </a:t>
            </a:r>
            <a:r>
              <a:rPr lang="en-US" sz="1600" dirty="0" err="1"/>
              <a:t>Palpanas</a:t>
            </a:r>
            <a:r>
              <a:rPr lang="en-US" sz="1600" dirty="0"/>
              <a:t>, Wolfgang </a:t>
            </a:r>
            <a:r>
              <a:rPr lang="en-US" sz="1600" dirty="0" err="1"/>
              <a:t>Nejdl</a:t>
            </a:r>
            <a:r>
              <a:rPr lang="en-US" sz="1600" dirty="0"/>
              <a:t>, "Meta-Blocking: Taking Entity Resolution to the Next Level", in IEEE TKDE 2014. </a:t>
            </a:r>
          </a:p>
          <a:p>
            <a:pPr marL="0" indent="0" algn="just">
              <a:buNone/>
            </a:pPr>
            <a:r>
              <a:rPr lang="en-US" sz="1600" b="1" dirty="0"/>
              <a:t>[</a:t>
            </a:r>
            <a:r>
              <a:rPr lang="en-US" sz="1600" b="1" dirty="0" err="1"/>
              <a:t>Papadakis</a:t>
            </a:r>
            <a:r>
              <a:rPr lang="en-US" sz="1600" b="1" dirty="0"/>
              <a:t> et. al., VLDB 2014]</a:t>
            </a:r>
            <a:r>
              <a:rPr lang="en-US" sz="1600" dirty="0"/>
              <a:t> G. </a:t>
            </a:r>
            <a:r>
              <a:rPr lang="en-US" sz="1600" dirty="0" err="1"/>
              <a:t>Papadakis</a:t>
            </a:r>
            <a:r>
              <a:rPr lang="en-US" sz="1600" dirty="0"/>
              <a:t>, G. </a:t>
            </a:r>
            <a:r>
              <a:rPr lang="en-US" sz="1600" dirty="0" err="1"/>
              <a:t>Papastefanatos</a:t>
            </a:r>
            <a:r>
              <a:rPr lang="en-US" sz="1600" dirty="0"/>
              <a:t>, G. </a:t>
            </a:r>
            <a:r>
              <a:rPr lang="en-US" sz="1600" dirty="0" err="1"/>
              <a:t>Koutrika</a:t>
            </a:r>
            <a:r>
              <a:rPr lang="en-US" sz="1600" dirty="0"/>
              <a:t>, "Supervised Meta-blocking", in PVLDB 2014.</a:t>
            </a:r>
            <a:endParaRPr lang="en-US" sz="1600" b="1" dirty="0"/>
          </a:p>
          <a:p>
            <a:pPr marL="0" indent="0" algn="just">
              <a:buNone/>
            </a:pPr>
            <a:r>
              <a:rPr lang="en-US" sz="1600" b="1" dirty="0" smtClean="0"/>
              <a:t>[</a:t>
            </a:r>
            <a:r>
              <a:rPr lang="en-US" sz="1600" b="1" dirty="0" err="1"/>
              <a:t>Papadakis</a:t>
            </a:r>
            <a:r>
              <a:rPr lang="en-US" sz="1600" b="1" dirty="0"/>
              <a:t> et. al., VLDB </a:t>
            </a:r>
            <a:r>
              <a:rPr lang="en-US" sz="1600" b="1" dirty="0" smtClean="0"/>
              <a:t>2015] </a:t>
            </a:r>
            <a:r>
              <a:rPr lang="en-US" sz="1600" dirty="0" smtClean="0"/>
              <a:t>George </a:t>
            </a:r>
            <a:r>
              <a:rPr lang="en-US" sz="1600" dirty="0" err="1"/>
              <a:t>Papadakis</a:t>
            </a:r>
            <a:r>
              <a:rPr lang="en-US" sz="1600" dirty="0"/>
              <a:t>, George </a:t>
            </a:r>
            <a:r>
              <a:rPr lang="en-US" sz="1600" dirty="0" err="1"/>
              <a:t>Alexiou</a:t>
            </a:r>
            <a:r>
              <a:rPr lang="en-US" sz="1600" dirty="0"/>
              <a:t>, George </a:t>
            </a:r>
            <a:r>
              <a:rPr lang="en-US" sz="1600" dirty="0" err="1"/>
              <a:t>Papastefanatos</a:t>
            </a:r>
            <a:r>
              <a:rPr lang="en-US" sz="1600" dirty="0"/>
              <a:t>, Georgia </a:t>
            </a:r>
            <a:r>
              <a:rPr lang="en-US" sz="1600" dirty="0" err="1" smtClean="0"/>
              <a:t>Koutrika</a:t>
            </a:r>
            <a:r>
              <a:rPr lang="en-US" sz="1600" dirty="0" smtClean="0"/>
              <a:t>, “Schema-agnostic </a:t>
            </a:r>
            <a:r>
              <a:rPr lang="en-US" sz="1600" dirty="0" err="1"/>
              <a:t>vs</a:t>
            </a:r>
            <a:r>
              <a:rPr lang="en-US" sz="1600" dirty="0"/>
              <a:t> Schema-based Configurations for Blocking Methods on Homogeneous </a:t>
            </a:r>
            <a:r>
              <a:rPr lang="en-US" sz="1600" dirty="0" smtClean="0"/>
              <a:t>Data”, in PVLDB 2015.</a:t>
            </a:r>
            <a:endParaRPr lang="en-US" sz="1600" dirty="0"/>
          </a:p>
          <a:p>
            <a:pPr marL="0" indent="0" algn="just">
              <a:buNone/>
            </a:pPr>
            <a:r>
              <a:rPr lang="en-US" sz="1600" b="1" dirty="0" smtClean="0"/>
              <a:t>[</a:t>
            </a:r>
            <a:r>
              <a:rPr lang="en-US" sz="1600" b="1" dirty="0" err="1"/>
              <a:t>Papadakis</a:t>
            </a:r>
            <a:r>
              <a:rPr lang="en-US" sz="1600" b="1" dirty="0"/>
              <a:t> et. al., VLDB 2016]</a:t>
            </a:r>
            <a:r>
              <a:rPr lang="en-US" sz="1600" dirty="0"/>
              <a:t> George </a:t>
            </a:r>
            <a:r>
              <a:rPr lang="en-US" sz="1600" dirty="0" err="1"/>
              <a:t>Papadakis</a:t>
            </a:r>
            <a:r>
              <a:rPr lang="en-US" sz="1600" dirty="0"/>
              <a:t>, Jonathan </a:t>
            </a:r>
            <a:r>
              <a:rPr lang="en-US" sz="1600" dirty="0" err="1"/>
              <a:t>Svirsky</a:t>
            </a:r>
            <a:r>
              <a:rPr lang="en-US" sz="1600" dirty="0"/>
              <a:t>, </a:t>
            </a:r>
            <a:r>
              <a:rPr lang="en-US" sz="1600" dirty="0" err="1"/>
              <a:t>Avigdor</a:t>
            </a:r>
            <a:r>
              <a:rPr lang="en-US" sz="1600" dirty="0"/>
              <a:t> Gal, Themis </a:t>
            </a:r>
            <a:r>
              <a:rPr lang="en-US" sz="1600" dirty="0" err="1"/>
              <a:t>Palpanas</a:t>
            </a:r>
            <a:r>
              <a:rPr lang="en-US" sz="1600" dirty="0"/>
              <a:t>, “Comparative Analysis of Approximate Blocking Techniques for Entity Resolution”, in PVLDB 2016</a:t>
            </a:r>
            <a:r>
              <a:rPr lang="en-US" sz="1600" dirty="0" smtClean="0"/>
              <a:t>.</a:t>
            </a:r>
          </a:p>
          <a:p>
            <a:pPr marL="0" indent="0" algn="just">
              <a:buNone/>
            </a:pPr>
            <a:r>
              <a:rPr lang="en-US" sz="1600" b="1" dirty="0"/>
              <a:t>[</a:t>
            </a:r>
            <a:r>
              <a:rPr lang="en-US" sz="1600" b="1" dirty="0" err="1"/>
              <a:t>Papadakis</a:t>
            </a:r>
            <a:r>
              <a:rPr lang="en-US" sz="1600" b="1" dirty="0"/>
              <a:t> et al., WSDM 2011]</a:t>
            </a:r>
            <a:r>
              <a:rPr lang="en-US" sz="1600" dirty="0"/>
              <a:t> G. </a:t>
            </a:r>
            <a:r>
              <a:rPr lang="en-US" sz="1600" dirty="0" err="1"/>
              <a:t>Papadakis</a:t>
            </a:r>
            <a:r>
              <a:rPr lang="en-US" sz="1600" dirty="0"/>
              <a:t>, E. </a:t>
            </a:r>
            <a:r>
              <a:rPr lang="en-US" sz="1600" dirty="0" err="1"/>
              <a:t>Ioannou</a:t>
            </a:r>
            <a:r>
              <a:rPr lang="en-US" sz="1600" dirty="0"/>
              <a:t>, C. </a:t>
            </a:r>
            <a:r>
              <a:rPr lang="en-US" sz="1600" dirty="0" err="1"/>
              <a:t>Niederee</a:t>
            </a:r>
            <a:r>
              <a:rPr lang="en-US" sz="1600" dirty="0"/>
              <a:t>, P. </a:t>
            </a:r>
            <a:r>
              <a:rPr lang="en-US" sz="1600" dirty="0" err="1"/>
              <a:t>Fankhauser</a:t>
            </a:r>
            <a:r>
              <a:rPr lang="en-US" sz="1600" dirty="0"/>
              <a:t>, “Efficient entity resolution for large heterogeneous information spaces”, in WSDM 2011</a:t>
            </a:r>
            <a:r>
              <a:rPr lang="en-US" sz="1600" dirty="0" smtClean="0"/>
              <a:t>.</a:t>
            </a:r>
          </a:p>
          <a:p>
            <a:pPr marL="0" indent="0" algn="just">
              <a:buNone/>
            </a:pPr>
            <a:r>
              <a:rPr lang="en-US" sz="1600" b="1" dirty="0"/>
              <a:t>[</a:t>
            </a:r>
            <a:r>
              <a:rPr lang="en-US" sz="1600" b="1" dirty="0" err="1"/>
              <a:t>Papadakis</a:t>
            </a:r>
            <a:r>
              <a:rPr lang="en-US" sz="1600" b="1" dirty="0"/>
              <a:t> et al., WSDM 2012]</a:t>
            </a:r>
            <a:r>
              <a:rPr lang="en-US" sz="1600" dirty="0"/>
              <a:t> G. </a:t>
            </a:r>
            <a:r>
              <a:rPr lang="en-US" sz="1600" dirty="0" err="1"/>
              <a:t>Papadakis</a:t>
            </a:r>
            <a:r>
              <a:rPr lang="en-US" sz="1600" dirty="0"/>
              <a:t>, E. </a:t>
            </a:r>
            <a:r>
              <a:rPr lang="en-US" sz="1600" dirty="0" err="1"/>
              <a:t>Ioannou</a:t>
            </a:r>
            <a:r>
              <a:rPr lang="en-US" sz="1600" dirty="0"/>
              <a:t>, C. </a:t>
            </a:r>
            <a:r>
              <a:rPr lang="en-US" sz="1600" dirty="0" err="1"/>
              <a:t>Niederee</a:t>
            </a:r>
            <a:r>
              <a:rPr lang="en-US" sz="1600" dirty="0"/>
              <a:t>, T. </a:t>
            </a:r>
            <a:r>
              <a:rPr lang="en-US" sz="1600" dirty="0" err="1"/>
              <a:t>Palpanas</a:t>
            </a:r>
            <a:r>
              <a:rPr lang="en-US" sz="1600" dirty="0"/>
              <a:t>, W. </a:t>
            </a:r>
            <a:r>
              <a:rPr lang="en-US" sz="1600" dirty="0" err="1"/>
              <a:t>Nejdl</a:t>
            </a:r>
            <a:r>
              <a:rPr lang="en-US" sz="1600" dirty="0"/>
              <a:t>, “Beyond 100 million entities: large-scale blocking-based resolution for heterogeneous data”, in WSDM 2012</a:t>
            </a:r>
            <a:r>
              <a:rPr lang="en-US" sz="1600" dirty="0" smtClean="0"/>
              <a:t>.</a:t>
            </a:r>
          </a:p>
          <a:p>
            <a:pPr marL="0" indent="0" algn="just">
              <a:buNone/>
            </a:pPr>
            <a:r>
              <a:rPr lang="en-US" sz="1600" b="1" dirty="0" smtClean="0"/>
              <a:t>[</a:t>
            </a:r>
            <a:r>
              <a:rPr lang="en-US" sz="1600" b="1" dirty="0" err="1"/>
              <a:t>Papenbrock</a:t>
            </a:r>
            <a:r>
              <a:rPr lang="en-US" sz="1600" b="1" dirty="0"/>
              <a:t> et. al., TKDE 2015]</a:t>
            </a:r>
            <a:r>
              <a:rPr lang="en-US" sz="1600" dirty="0"/>
              <a:t> Thorsten </a:t>
            </a:r>
            <a:r>
              <a:rPr lang="en-US" sz="1600" dirty="0" err="1"/>
              <a:t>Papenbrock</a:t>
            </a:r>
            <a:r>
              <a:rPr lang="en-US" sz="1600" dirty="0"/>
              <a:t>, </a:t>
            </a:r>
            <a:r>
              <a:rPr lang="en-US" sz="1600" dirty="0" err="1"/>
              <a:t>Arvid</a:t>
            </a:r>
            <a:r>
              <a:rPr lang="en-US" sz="1600" dirty="0"/>
              <a:t> </a:t>
            </a:r>
            <a:r>
              <a:rPr lang="en-US" sz="1600" dirty="0" err="1"/>
              <a:t>Heise</a:t>
            </a:r>
            <a:r>
              <a:rPr lang="en-US" sz="1600" dirty="0"/>
              <a:t>, Felix </a:t>
            </a:r>
            <a:r>
              <a:rPr lang="en-US" sz="1600" dirty="0" err="1"/>
              <a:t>Naumann</a:t>
            </a:r>
            <a:r>
              <a:rPr lang="en-US" sz="1600" dirty="0"/>
              <a:t>, "Progressive Duplicate Detection", in IEEE TKDE 2015</a:t>
            </a:r>
            <a:r>
              <a:rPr lang="en-US" sz="1600" dirty="0" smtClean="0"/>
              <a:t>.</a:t>
            </a:r>
          </a:p>
          <a:p>
            <a:pPr marL="0" indent="0" algn="just">
              <a:buNone/>
            </a:pPr>
            <a:r>
              <a:rPr lang="en-US" sz="1600" b="1" dirty="0"/>
              <a:t>[</a:t>
            </a:r>
            <a:r>
              <a:rPr lang="en-US" sz="1600" b="1" dirty="0" err="1"/>
              <a:t>Sarma</a:t>
            </a:r>
            <a:r>
              <a:rPr lang="en-US" sz="1600" b="1" dirty="0"/>
              <a:t> et. al, CIKM 2012] </a:t>
            </a:r>
            <a:r>
              <a:rPr lang="en-US" sz="1600" dirty="0"/>
              <a:t>Anish Das </a:t>
            </a:r>
            <a:r>
              <a:rPr lang="en-US" sz="1600" dirty="0" err="1"/>
              <a:t>Sarma</a:t>
            </a:r>
            <a:r>
              <a:rPr lang="en-US" sz="1600" dirty="0"/>
              <a:t>, </a:t>
            </a:r>
            <a:r>
              <a:rPr lang="en-US" sz="1600" dirty="0" err="1"/>
              <a:t>Ankur</a:t>
            </a:r>
            <a:r>
              <a:rPr lang="en-US" sz="1600" dirty="0"/>
              <a:t> Jain, Ashwin </a:t>
            </a:r>
            <a:r>
              <a:rPr lang="en-US" sz="1600" dirty="0" err="1"/>
              <a:t>Machanavajjhala</a:t>
            </a:r>
            <a:r>
              <a:rPr lang="en-US" sz="1600" dirty="0"/>
              <a:t>, Philip Bohannon, "An automatic blocking mechanism for large-scale de-duplication tasks" in CIKM 2012.</a:t>
            </a:r>
            <a:endParaRPr lang="en-US" sz="1600" b="1" dirty="0"/>
          </a:p>
          <a:p>
            <a:pPr marL="0" indent="0" algn="just">
              <a:buNone/>
            </a:pPr>
            <a:r>
              <a:rPr lang="en-US" sz="1600" b="1" dirty="0"/>
              <a:t>[</a:t>
            </a:r>
            <a:r>
              <a:rPr lang="en-US" sz="1600" b="1" dirty="0" err="1" smtClean="0"/>
              <a:t>Simonini</a:t>
            </a:r>
            <a:r>
              <a:rPr lang="en-US" sz="1600" b="1" dirty="0" smtClean="0"/>
              <a:t> </a:t>
            </a:r>
            <a:r>
              <a:rPr lang="en-US" sz="1600" b="1" dirty="0"/>
              <a:t>et. al, </a:t>
            </a:r>
            <a:r>
              <a:rPr lang="en-US" sz="1600" b="1" dirty="0" smtClean="0"/>
              <a:t>VLDB 2017] </a:t>
            </a:r>
            <a:r>
              <a:rPr lang="it-IT" sz="1600" dirty="0"/>
              <a:t>Giovanni Simonini, Sonia Bergamaschi and H.V. Jagadish</a:t>
            </a:r>
            <a:r>
              <a:rPr lang="en-US" sz="1600" dirty="0"/>
              <a:t>, "Blast: a Loosely schema-aware Meta-blocking Approach for Entity Resolution" in </a:t>
            </a:r>
            <a:r>
              <a:rPr lang="en-US" sz="1600" dirty="0" smtClean="0"/>
              <a:t>VLDB 2017.</a:t>
            </a:r>
            <a:endParaRPr lang="en-US" sz="1600" b="1" dirty="0"/>
          </a:p>
          <a:p>
            <a:pPr marL="0" indent="0" algn="just">
              <a:buNone/>
            </a:pPr>
            <a:r>
              <a:rPr lang="en-US" sz="1600" b="1" dirty="0" smtClean="0"/>
              <a:t>[Whang </a:t>
            </a:r>
            <a:r>
              <a:rPr lang="en-US" sz="1600" b="1" dirty="0"/>
              <a:t>et. Al, SIGMOD 2009]</a:t>
            </a:r>
            <a:r>
              <a:rPr lang="en-US" sz="1600" dirty="0"/>
              <a:t> </a:t>
            </a:r>
            <a:r>
              <a:rPr lang="en-US" sz="1600" dirty="0" err="1"/>
              <a:t>Whang</a:t>
            </a:r>
            <a:r>
              <a:rPr lang="en-US" sz="1600" dirty="0"/>
              <a:t>, D. </a:t>
            </a:r>
            <a:r>
              <a:rPr lang="en-US" sz="1600" dirty="0" err="1"/>
              <a:t>Menestrina</a:t>
            </a:r>
            <a:r>
              <a:rPr lang="en-US" sz="1600" dirty="0"/>
              <a:t>, G. </a:t>
            </a:r>
            <a:r>
              <a:rPr lang="en-US" sz="1600" dirty="0" err="1"/>
              <a:t>Koutrika</a:t>
            </a:r>
            <a:r>
              <a:rPr lang="en-US" sz="1600" dirty="0"/>
              <a:t>, M. Theobald, H. Garcia-Molina, "Entity resolution with iterative blocking", in SIGMOD 2009.</a:t>
            </a:r>
          </a:p>
          <a:p>
            <a:pPr marL="0" indent="0" algn="just">
              <a:buNone/>
            </a:pPr>
            <a:r>
              <a:rPr lang="en-US" sz="1600" b="1" dirty="0"/>
              <a:t>[</a:t>
            </a:r>
            <a:r>
              <a:rPr lang="en-US" sz="1600" b="1" dirty="0" err="1"/>
              <a:t>Whang</a:t>
            </a:r>
            <a:r>
              <a:rPr lang="en-US" sz="1600" b="1" dirty="0"/>
              <a:t> et. al., TKDE 2013]</a:t>
            </a:r>
            <a:r>
              <a:rPr lang="en-US" sz="1600" dirty="0"/>
              <a:t> Steven </a:t>
            </a:r>
            <a:r>
              <a:rPr lang="en-US" sz="1600" dirty="0" err="1"/>
              <a:t>Euijong</a:t>
            </a:r>
            <a:r>
              <a:rPr lang="en-US" sz="1600" dirty="0"/>
              <a:t> Whang, David </a:t>
            </a:r>
            <a:r>
              <a:rPr lang="en-US" sz="1600" dirty="0" err="1"/>
              <a:t>Marmaros</a:t>
            </a:r>
            <a:r>
              <a:rPr lang="en-US" sz="1600" dirty="0"/>
              <a:t>, Hector Garcia-Molina, "Pay-As-You-Go Entity Resolution", in IEEE TKDE 2013</a:t>
            </a:r>
            <a:r>
              <a:rPr lang="en-US" sz="1600" dirty="0" smtClean="0"/>
              <a:t>.</a:t>
            </a:r>
          </a:p>
          <a:p>
            <a:pPr marL="0" indent="0" algn="just">
              <a:buNone/>
            </a:pPr>
            <a:r>
              <a:rPr lang="en-US" sz="1600" b="1" dirty="0" smtClean="0"/>
              <a:t>[</a:t>
            </a:r>
            <a:r>
              <a:rPr lang="en-US" sz="1600" b="1" dirty="0" err="1" smtClean="0"/>
              <a:t>Ziad</a:t>
            </a:r>
            <a:r>
              <a:rPr lang="en-US" sz="1600" b="1" dirty="0" smtClean="0"/>
              <a:t> et al, BTW 2015]</a:t>
            </a:r>
            <a:r>
              <a:rPr lang="en-US" sz="1600" dirty="0" smtClean="0"/>
              <a:t> </a:t>
            </a:r>
            <a:r>
              <a:rPr lang="en-US" sz="1600" dirty="0" err="1" smtClean="0"/>
              <a:t>Ziad</a:t>
            </a:r>
            <a:r>
              <a:rPr lang="en-US" sz="1600" dirty="0" smtClean="0"/>
              <a:t> </a:t>
            </a:r>
            <a:r>
              <a:rPr lang="en-US" sz="1600" dirty="0" err="1"/>
              <a:t>Sehili</a:t>
            </a:r>
            <a:r>
              <a:rPr lang="en-US" sz="1600" dirty="0"/>
              <a:t>, Lars Kolb, Christian Borgs, Rainer Schnell, Erhard </a:t>
            </a:r>
            <a:r>
              <a:rPr lang="en-US" sz="1600" dirty="0" smtClean="0"/>
              <a:t>Rahm</a:t>
            </a:r>
            <a:r>
              <a:rPr lang="en-US" sz="1600" dirty="0"/>
              <a:t>,</a:t>
            </a:r>
            <a:r>
              <a:rPr lang="en-US" sz="1600" dirty="0" smtClean="0"/>
              <a:t> “Privacy </a:t>
            </a:r>
            <a:r>
              <a:rPr lang="en-US" sz="1600" dirty="0"/>
              <a:t>Preserving Record Linkage with </a:t>
            </a:r>
            <a:r>
              <a:rPr lang="en-US" sz="1600" dirty="0" err="1" smtClean="0"/>
              <a:t>PPJoin</a:t>
            </a:r>
            <a:r>
              <a:rPr lang="en-US" sz="1600" dirty="0" smtClean="0"/>
              <a:t>”, in BTW 2015.</a:t>
            </a:r>
          </a:p>
        </p:txBody>
      </p:sp>
      <p:sp>
        <p:nvSpPr>
          <p:cNvPr id="4" name="Θέση υποσέλιδου 3"/>
          <p:cNvSpPr>
            <a:spLocks noGrp="1"/>
          </p:cNvSpPr>
          <p:nvPr>
            <p:ph type="ftr" sz="quarter" idx="11"/>
          </p:nvPr>
        </p:nvSpPr>
        <p:spPr/>
        <p:txBody>
          <a:bodyPr/>
          <a:lstStyle/>
          <a:p>
            <a:pP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300</a:t>
            </a:fld>
            <a:endParaRPr lang="el-GR"/>
          </a:p>
        </p:txBody>
      </p:sp>
    </p:spTree>
    <p:extLst>
      <p:ext uri="{BB962C8B-B14F-4D97-AF65-F5344CB8AC3E}">
        <p14:creationId xmlns:p14="http://schemas.microsoft.com/office/powerpoint/2010/main" val="3069287453"/>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lvl1pPr>
              <a:defRPr>
                <a:solidFill>
                  <a:schemeClr val="tx1"/>
                </a:solidFill>
                <a:latin typeface="Tw Cen MT" pitchFamily="34" charset="0"/>
                <a:cs typeface="Arial" panose="020B0604020202020204" pitchFamily="34" charset="0"/>
              </a:defRPr>
            </a:lvl1pPr>
            <a:lvl2pPr marL="742950" indent="-285750">
              <a:defRPr>
                <a:solidFill>
                  <a:schemeClr val="tx1"/>
                </a:solidFill>
                <a:latin typeface="Tw Cen MT" pitchFamily="34" charset="0"/>
                <a:cs typeface="Arial" panose="020B0604020202020204" pitchFamily="34" charset="0"/>
              </a:defRPr>
            </a:lvl2pPr>
            <a:lvl3pPr marL="1143000" indent="-228600">
              <a:defRPr>
                <a:solidFill>
                  <a:schemeClr val="tx1"/>
                </a:solidFill>
                <a:latin typeface="Tw Cen MT" pitchFamily="34" charset="0"/>
                <a:cs typeface="Arial" panose="020B0604020202020204" pitchFamily="34" charset="0"/>
              </a:defRPr>
            </a:lvl3pPr>
            <a:lvl4pPr marL="1600200" indent="-228600">
              <a:defRPr>
                <a:solidFill>
                  <a:schemeClr val="tx1"/>
                </a:solidFill>
                <a:latin typeface="Tw Cen MT" pitchFamily="34" charset="0"/>
                <a:cs typeface="Arial" panose="020B0604020202020204" pitchFamily="34" charset="0"/>
              </a:defRPr>
            </a:lvl4pPr>
            <a:lvl5pPr marL="2057400" indent="-228600">
              <a:defRPr>
                <a:solidFill>
                  <a:schemeClr val="tx1"/>
                </a:solidFill>
                <a:latin typeface="Tw Cen MT" pitchFamily="34" charset="0"/>
                <a:cs typeface="Arial" panose="020B0604020202020204" pitchFamily="34" charset="0"/>
              </a:defRPr>
            </a:lvl5pPr>
            <a:lvl6pPr marL="25146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6pPr>
            <a:lvl7pPr marL="29718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7pPr>
            <a:lvl8pPr marL="34290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8pPr>
            <a:lvl9pPr marL="3886200" indent="-228600" eaLnBrk="0" fontAlgn="base" hangingPunct="0">
              <a:lnSpc>
                <a:spcPct val="90000"/>
              </a:lnSpc>
              <a:spcBef>
                <a:spcPct val="0"/>
              </a:spcBef>
              <a:spcAft>
                <a:spcPct val="0"/>
              </a:spcAft>
              <a:buSzPct val="100000"/>
              <a:buFont typeface="Arial" panose="020B0604020202020204" pitchFamily="34" charset="0"/>
              <a:buChar char="•"/>
              <a:defRPr>
                <a:solidFill>
                  <a:schemeClr val="tx1"/>
                </a:solidFill>
                <a:latin typeface="Tw Cen MT" pitchFamily="34" charset="0"/>
                <a:cs typeface="Arial" panose="020B0604020202020204" pitchFamily="34" charset="0"/>
              </a:defRPr>
            </a:lvl9pPr>
          </a:lstStyle>
          <a:p>
            <a:pPr>
              <a:lnSpc>
                <a:spcPct val="90000"/>
              </a:lnSpc>
            </a:pPr>
            <a:fld id="{B774EB1F-3D4C-4B7E-A2FA-1D63AEFFA66D}" type="slidenum">
              <a:rPr lang="en-US" altLang="el-GR" sz="1100">
                <a:solidFill>
                  <a:schemeClr val="bg1"/>
                </a:solidFill>
              </a:rPr>
              <a:pPr>
                <a:lnSpc>
                  <a:spcPct val="90000"/>
                </a:lnSpc>
              </a:pPr>
              <a:t>301</a:t>
            </a:fld>
            <a:endParaRPr lang="en-US" altLang="el-GR" sz="1100">
              <a:solidFill>
                <a:schemeClr val="bg1"/>
              </a:solidFill>
            </a:endParaRPr>
          </a:p>
        </p:txBody>
      </p:sp>
      <p:sp>
        <p:nvSpPr>
          <p:cNvPr id="65539" name="Rectangle 2"/>
          <p:cNvSpPr>
            <a:spLocks noGrp="1"/>
          </p:cNvSpPr>
          <p:nvPr>
            <p:ph type="title"/>
          </p:nvPr>
        </p:nvSpPr>
        <p:spPr>
          <a:xfrm>
            <a:off x="0" y="0"/>
            <a:ext cx="9144000" cy="692696"/>
          </a:xfrm>
        </p:spPr>
        <p:txBody>
          <a:bodyPr>
            <a:normAutofit fontScale="90000"/>
          </a:bodyPr>
          <a:lstStyle/>
          <a:p>
            <a:r>
              <a:rPr lang="en-US" dirty="0"/>
              <a:t>References – Part </a:t>
            </a:r>
            <a:r>
              <a:rPr lang="en-US" dirty="0" smtClean="0"/>
              <a:t>D</a:t>
            </a:r>
            <a:endParaRPr lang="en-CA" altLang="el-GR" sz="4000" dirty="0" smtClean="0"/>
          </a:p>
        </p:txBody>
      </p:sp>
      <p:sp>
        <p:nvSpPr>
          <p:cNvPr id="65540" name="Rectangle 3"/>
          <p:cNvSpPr>
            <a:spLocks noGrp="1"/>
          </p:cNvSpPr>
          <p:nvPr>
            <p:ph type="body" idx="1"/>
          </p:nvPr>
        </p:nvSpPr>
        <p:spPr>
          <a:xfrm>
            <a:off x="0" y="668338"/>
            <a:ext cx="9144000" cy="6189662"/>
          </a:xfrm>
        </p:spPr>
        <p:txBody>
          <a:bodyPr>
            <a:normAutofit/>
          </a:bodyPr>
          <a:lstStyle/>
          <a:p>
            <a:pPr marL="0" indent="0" algn="just">
              <a:lnSpc>
                <a:spcPct val="80000"/>
              </a:lnSpc>
              <a:buNone/>
            </a:pPr>
            <a:r>
              <a:rPr lang="en-CA" altLang="el-GR" sz="1600" b="1" dirty="0" smtClean="0"/>
              <a:t>[APR-JGraph04</a:t>
            </a:r>
            <a:r>
              <a:rPr lang="en-CA" altLang="el-GR" sz="1600" b="1" dirty="0"/>
              <a:t>]</a:t>
            </a:r>
            <a:r>
              <a:rPr lang="en-CA" altLang="el-GR" sz="1600" dirty="0"/>
              <a:t> J. A. Aslam, E. </a:t>
            </a:r>
            <a:r>
              <a:rPr lang="en-CA" altLang="el-GR" sz="1600" dirty="0" err="1"/>
              <a:t>Pelekhov</a:t>
            </a:r>
            <a:r>
              <a:rPr lang="en-CA" altLang="el-GR" sz="1600" dirty="0"/>
              <a:t>, </a:t>
            </a:r>
            <a:r>
              <a:rPr lang="en-CA" altLang="el-GR" sz="1600" dirty="0" smtClean="0"/>
              <a:t>D. </a:t>
            </a:r>
            <a:r>
              <a:rPr lang="en-CA" altLang="el-GR" sz="1600" dirty="0" err="1" smtClean="0"/>
              <a:t>Rus</a:t>
            </a:r>
            <a:r>
              <a:rPr lang="en-CA" altLang="el-GR" sz="1600" dirty="0" smtClean="0"/>
              <a:t>, “The </a:t>
            </a:r>
            <a:r>
              <a:rPr lang="en-CA" altLang="el-GR" sz="1600" dirty="0"/>
              <a:t>star clustering algorithm for static and dynamic information </a:t>
            </a:r>
            <a:r>
              <a:rPr lang="en-CA" altLang="el-GR" sz="1600" dirty="0" smtClean="0"/>
              <a:t>organization”, in Journal </a:t>
            </a:r>
            <a:r>
              <a:rPr lang="en-CA" altLang="el-GR" sz="1600" dirty="0"/>
              <a:t>of Graph Algorithms </a:t>
            </a:r>
            <a:r>
              <a:rPr lang="en-CA" altLang="el-GR" sz="1600" dirty="0" smtClean="0"/>
              <a:t>and </a:t>
            </a:r>
            <a:r>
              <a:rPr lang="en-CA" altLang="el-GR" sz="1600" dirty="0" err="1" smtClean="0"/>
              <a:t>Appl</a:t>
            </a:r>
            <a:r>
              <a:rPr lang="en-CA" altLang="el-GR" sz="1600" dirty="0" smtClean="0"/>
              <a:t> 2004</a:t>
            </a:r>
            <a:r>
              <a:rPr lang="en-CA" altLang="el-GR" sz="1600" dirty="0"/>
              <a:t>.</a:t>
            </a:r>
          </a:p>
          <a:p>
            <a:pPr marL="0" indent="0" algn="just">
              <a:lnSpc>
                <a:spcPct val="80000"/>
              </a:lnSpc>
              <a:buNone/>
            </a:pPr>
            <a:r>
              <a:rPr lang="en-CA" altLang="el-GR" sz="1600" b="1" dirty="0" smtClean="0"/>
              <a:t>[</a:t>
            </a:r>
            <a:r>
              <a:rPr lang="en-CA" altLang="el-GR" sz="1600" b="1" dirty="0"/>
              <a:t>BBC-ML04]</a:t>
            </a:r>
            <a:r>
              <a:rPr lang="en-CA" altLang="el-GR" sz="1600" dirty="0"/>
              <a:t> N. Bansal, A. Blum, </a:t>
            </a:r>
            <a:r>
              <a:rPr lang="en-CA" altLang="el-GR" sz="1600" dirty="0" smtClean="0"/>
              <a:t>S</a:t>
            </a:r>
            <a:r>
              <a:rPr lang="en-CA" altLang="el-GR" sz="1600" dirty="0"/>
              <a:t>. </a:t>
            </a:r>
            <a:r>
              <a:rPr lang="en-CA" altLang="el-GR" sz="1600" dirty="0" smtClean="0"/>
              <a:t>Chawla, “Correlation clustering”, in Machine Learning” </a:t>
            </a:r>
            <a:r>
              <a:rPr lang="en-CA" altLang="el-GR" sz="1600" dirty="0"/>
              <a:t>2004</a:t>
            </a:r>
            <a:r>
              <a:rPr lang="en-CA" altLang="el-GR" sz="1600" dirty="0" smtClean="0"/>
              <a:t>.</a:t>
            </a:r>
          </a:p>
          <a:p>
            <a:pPr marL="0" indent="0" algn="just">
              <a:lnSpc>
                <a:spcPct val="80000"/>
              </a:lnSpc>
              <a:buNone/>
            </a:pPr>
            <a:r>
              <a:rPr lang="en-CA" altLang="el-GR" sz="1600" b="1" dirty="0"/>
              <a:t>[BCKT-VLDB07]</a:t>
            </a:r>
            <a:r>
              <a:rPr lang="en-CA" altLang="el-GR" sz="1600" dirty="0"/>
              <a:t> N. Bansal, F. Chiang, N. </a:t>
            </a:r>
            <a:r>
              <a:rPr lang="en-CA" altLang="el-GR" sz="1600" dirty="0" err="1"/>
              <a:t>Koudas</a:t>
            </a:r>
            <a:r>
              <a:rPr lang="en-CA" altLang="el-GR" sz="1600" dirty="0"/>
              <a:t>, </a:t>
            </a:r>
            <a:r>
              <a:rPr lang="en-CA" altLang="el-GR" sz="1600" dirty="0" smtClean="0"/>
              <a:t>F. </a:t>
            </a:r>
            <a:r>
              <a:rPr lang="en-CA" altLang="el-GR" sz="1600" dirty="0"/>
              <a:t>W. </a:t>
            </a:r>
            <a:r>
              <a:rPr lang="en-CA" altLang="el-GR" sz="1600" dirty="0" err="1" smtClean="0"/>
              <a:t>Tompa</a:t>
            </a:r>
            <a:r>
              <a:rPr lang="en-CA" altLang="el-GR" sz="1600" dirty="0"/>
              <a:t>,</a:t>
            </a:r>
            <a:r>
              <a:rPr lang="en-CA" altLang="el-GR" sz="1600" dirty="0" smtClean="0"/>
              <a:t> “Seeking </a:t>
            </a:r>
            <a:r>
              <a:rPr lang="en-CA" altLang="el-GR" sz="1600" dirty="0"/>
              <a:t>stable clusters in the </a:t>
            </a:r>
            <a:r>
              <a:rPr lang="en-CA" altLang="el-GR" sz="1600" dirty="0" smtClean="0"/>
              <a:t>blogosphere”, in VLDB 2007</a:t>
            </a:r>
            <a:r>
              <a:rPr lang="en-CA" altLang="el-GR" sz="1600" dirty="0"/>
              <a:t>.</a:t>
            </a:r>
            <a:endParaRPr lang="en-CA" altLang="el-GR" sz="1600" dirty="0" smtClean="0"/>
          </a:p>
          <a:p>
            <a:pPr marL="0" indent="0" algn="just">
              <a:lnSpc>
                <a:spcPct val="80000"/>
              </a:lnSpc>
              <a:buNone/>
            </a:pPr>
            <a:r>
              <a:rPr lang="en-CA" altLang="el-GR" sz="1600" b="1" dirty="0"/>
              <a:t>[Dongen-Thesis00]</a:t>
            </a:r>
            <a:r>
              <a:rPr lang="en-CA" altLang="el-GR" sz="1600" dirty="0"/>
              <a:t> S. van </a:t>
            </a:r>
            <a:r>
              <a:rPr lang="en-CA" altLang="el-GR" sz="1600" dirty="0" err="1" smtClean="0"/>
              <a:t>Dongen</a:t>
            </a:r>
            <a:r>
              <a:rPr lang="en-CA" altLang="el-GR" sz="1600" dirty="0"/>
              <a:t>,</a:t>
            </a:r>
            <a:r>
              <a:rPr lang="en-CA" altLang="el-GR" sz="1600" dirty="0" smtClean="0"/>
              <a:t> “Graph </a:t>
            </a:r>
            <a:r>
              <a:rPr lang="en-CA" altLang="el-GR" sz="1600" dirty="0"/>
              <a:t>clustering by flow </a:t>
            </a:r>
            <a:r>
              <a:rPr lang="en-CA" altLang="el-GR" sz="1600" dirty="0" smtClean="0"/>
              <a:t>simulation”, PhD </a:t>
            </a:r>
            <a:r>
              <a:rPr lang="en-CA" altLang="el-GR" sz="1600" dirty="0"/>
              <a:t>thesis, University of Utrecht, 2000</a:t>
            </a:r>
            <a:r>
              <a:rPr lang="en-CA" altLang="el-GR" sz="1600" dirty="0" smtClean="0"/>
              <a:t>.</a:t>
            </a:r>
          </a:p>
          <a:p>
            <a:pPr marL="0" indent="0" algn="just">
              <a:lnSpc>
                <a:spcPct val="80000"/>
              </a:lnSpc>
              <a:buNone/>
            </a:pPr>
            <a:r>
              <a:rPr lang="en-CA" altLang="el-GR" sz="1600" b="1" dirty="0"/>
              <a:t>[Jain&amp;Dubes88] </a:t>
            </a:r>
            <a:r>
              <a:rPr lang="en-CA" altLang="el-GR" sz="1600" dirty="0"/>
              <a:t>A. </a:t>
            </a:r>
            <a:r>
              <a:rPr lang="en-CA" altLang="el-GR" sz="1600" dirty="0" smtClean="0"/>
              <a:t>Jain, </a:t>
            </a:r>
            <a:r>
              <a:rPr lang="en-CA" altLang="el-GR" sz="1600" dirty="0"/>
              <a:t>R. </a:t>
            </a:r>
            <a:r>
              <a:rPr lang="en-CA" altLang="el-GR" sz="1600" dirty="0" err="1" smtClean="0"/>
              <a:t>Dubes</a:t>
            </a:r>
            <a:r>
              <a:rPr lang="en-CA" altLang="el-GR" sz="1600" dirty="0"/>
              <a:t>,</a:t>
            </a:r>
            <a:r>
              <a:rPr lang="en-CA" altLang="el-GR" sz="1600" dirty="0" smtClean="0"/>
              <a:t> “Algorithms </a:t>
            </a:r>
            <a:r>
              <a:rPr lang="en-CA" altLang="el-GR" sz="1600" dirty="0"/>
              <a:t>for Clustering </a:t>
            </a:r>
            <a:r>
              <a:rPr lang="en-CA" altLang="el-GR" sz="1600" dirty="0" smtClean="0"/>
              <a:t>Data”, Prentice </a:t>
            </a:r>
            <a:r>
              <a:rPr lang="en-CA" altLang="el-GR" sz="1600" dirty="0"/>
              <a:t>Hall, 1988.</a:t>
            </a:r>
          </a:p>
          <a:p>
            <a:pPr marL="0" indent="0" algn="just">
              <a:lnSpc>
                <a:spcPct val="80000"/>
              </a:lnSpc>
              <a:buNone/>
            </a:pPr>
            <a:r>
              <a:rPr lang="en-CA" altLang="el-GR" sz="1600" b="1" dirty="0" smtClean="0"/>
              <a:t>[</a:t>
            </a:r>
            <a:r>
              <a:rPr lang="en-CA" altLang="el-GR" sz="1600" b="1" dirty="0"/>
              <a:t>FTT-IM04]</a:t>
            </a:r>
            <a:r>
              <a:rPr lang="en-CA" altLang="el-GR" sz="1600" dirty="0"/>
              <a:t> G. W. Flake, R. E. </a:t>
            </a:r>
            <a:r>
              <a:rPr lang="en-CA" altLang="el-GR" sz="1600" dirty="0" err="1"/>
              <a:t>Tarjan</a:t>
            </a:r>
            <a:r>
              <a:rPr lang="en-CA" altLang="el-GR" sz="1600" dirty="0"/>
              <a:t>, </a:t>
            </a:r>
            <a:r>
              <a:rPr lang="en-CA" altLang="el-GR" sz="1600" dirty="0" smtClean="0"/>
              <a:t>K</a:t>
            </a:r>
            <a:r>
              <a:rPr lang="en-CA" altLang="el-GR" sz="1600" dirty="0"/>
              <a:t>. </a:t>
            </a:r>
            <a:r>
              <a:rPr lang="en-CA" altLang="el-GR" sz="1600" dirty="0" err="1" smtClean="0"/>
              <a:t>Tsioutsiouliklis</a:t>
            </a:r>
            <a:r>
              <a:rPr lang="en-CA" altLang="el-GR" sz="1600" dirty="0"/>
              <a:t>,</a:t>
            </a:r>
            <a:r>
              <a:rPr lang="en-CA" altLang="el-GR" sz="1600" dirty="0" smtClean="0"/>
              <a:t> “Graph </a:t>
            </a:r>
            <a:r>
              <a:rPr lang="en-CA" altLang="el-GR" sz="1600" dirty="0"/>
              <a:t>clustering and minimum cut </a:t>
            </a:r>
            <a:r>
              <a:rPr lang="en-CA" altLang="el-GR" sz="1600" dirty="0" smtClean="0"/>
              <a:t>trees”, in Internet Mathematics </a:t>
            </a:r>
            <a:r>
              <a:rPr lang="en-CA" altLang="el-GR" sz="1600" dirty="0"/>
              <a:t>2004</a:t>
            </a:r>
            <a:r>
              <a:rPr lang="en-CA" altLang="el-GR" sz="1600" dirty="0" smtClean="0"/>
              <a:t>.</a:t>
            </a:r>
          </a:p>
          <a:p>
            <a:pPr marL="0" indent="0" algn="just">
              <a:lnSpc>
                <a:spcPct val="80000"/>
              </a:lnSpc>
              <a:buNone/>
            </a:pPr>
            <a:r>
              <a:rPr lang="en-CA" altLang="el-GR" sz="1600" b="1" dirty="0"/>
              <a:t>[HGI-WebDB'00] </a:t>
            </a:r>
            <a:r>
              <a:rPr lang="en-CA" altLang="el-GR" sz="1600" dirty="0"/>
              <a:t>T. H. </a:t>
            </a:r>
            <a:r>
              <a:rPr lang="en-CA" altLang="el-GR" sz="1600" dirty="0" err="1"/>
              <a:t>Haveliwala</a:t>
            </a:r>
            <a:r>
              <a:rPr lang="en-CA" altLang="el-GR" sz="1600" dirty="0"/>
              <a:t>, A. </a:t>
            </a:r>
            <a:r>
              <a:rPr lang="en-CA" altLang="el-GR" sz="1600" dirty="0" err="1"/>
              <a:t>Gionis</a:t>
            </a:r>
            <a:r>
              <a:rPr lang="en-CA" altLang="el-GR" sz="1600" dirty="0"/>
              <a:t>, </a:t>
            </a:r>
            <a:r>
              <a:rPr lang="en-CA" altLang="el-GR" sz="1600" dirty="0" smtClean="0"/>
              <a:t>P</a:t>
            </a:r>
            <a:r>
              <a:rPr lang="en-CA" altLang="el-GR" sz="1600" dirty="0"/>
              <a:t>. </a:t>
            </a:r>
            <a:r>
              <a:rPr lang="en-CA" altLang="el-GR" sz="1600" dirty="0" err="1" smtClean="0"/>
              <a:t>Indyk</a:t>
            </a:r>
            <a:r>
              <a:rPr lang="en-CA" altLang="el-GR" sz="1600" dirty="0" smtClean="0"/>
              <a:t>, “Scalable </a:t>
            </a:r>
            <a:r>
              <a:rPr lang="en-CA" altLang="el-GR" sz="1600" dirty="0"/>
              <a:t>Techniques for Clustering the </a:t>
            </a:r>
            <a:r>
              <a:rPr lang="en-CA" altLang="el-GR" sz="1600" dirty="0" smtClean="0"/>
              <a:t>Web”, in </a:t>
            </a:r>
            <a:r>
              <a:rPr lang="en-CA" altLang="el-GR" sz="1600" dirty="0" err="1" smtClean="0"/>
              <a:t>WebDB</a:t>
            </a:r>
            <a:r>
              <a:rPr lang="en-CA" altLang="el-GR" sz="1600" dirty="0" smtClean="0"/>
              <a:t> </a:t>
            </a:r>
            <a:r>
              <a:rPr lang="en-CA" altLang="el-GR" sz="1600" dirty="0"/>
              <a:t>2000</a:t>
            </a:r>
            <a:r>
              <a:rPr lang="en-CA" altLang="el-GR" sz="1600" dirty="0" smtClean="0"/>
              <a:t>.</a:t>
            </a:r>
          </a:p>
          <a:p>
            <a:pPr marL="0" indent="0" algn="just">
              <a:lnSpc>
                <a:spcPct val="80000"/>
              </a:lnSpc>
              <a:buNone/>
            </a:pPr>
            <a:r>
              <a:rPr lang="de-DE" altLang="el-GR" sz="1600" b="1" dirty="0" smtClean="0"/>
              <a:t>[</a:t>
            </a:r>
            <a:r>
              <a:rPr lang="de-DE" altLang="el-GR" sz="1600" b="1" dirty="0"/>
              <a:t>HM-VLDBJ09]</a:t>
            </a:r>
            <a:r>
              <a:rPr lang="de-DE" altLang="el-GR" sz="1600" dirty="0"/>
              <a:t> O. </a:t>
            </a:r>
            <a:r>
              <a:rPr lang="de-DE" altLang="el-GR" sz="1600" dirty="0" err="1" smtClean="0"/>
              <a:t>Hassanzadeh</a:t>
            </a:r>
            <a:r>
              <a:rPr lang="de-DE" altLang="el-GR" sz="1600" dirty="0"/>
              <a:t>,</a:t>
            </a:r>
            <a:r>
              <a:rPr lang="de-DE" altLang="el-GR" sz="1600" dirty="0" smtClean="0"/>
              <a:t> </a:t>
            </a:r>
            <a:r>
              <a:rPr lang="de-DE" altLang="el-GR" sz="1600" dirty="0"/>
              <a:t>R. J. </a:t>
            </a:r>
            <a:r>
              <a:rPr lang="de-DE" altLang="el-GR" sz="1600" dirty="0" smtClean="0"/>
              <a:t>Miller, “</a:t>
            </a:r>
            <a:r>
              <a:rPr lang="en-CA" altLang="el-GR" sz="1600" dirty="0" smtClean="0"/>
              <a:t>Creating </a:t>
            </a:r>
            <a:r>
              <a:rPr lang="en-CA" altLang="el-GR" sz="1600" dirty="0"/>
              <a:t>Probabilistic Databases from Duplicated </a:t>
            </a:r>
            <a:r>
              <a:rPr lang="en-CA" altLang="el-GR" sz="1600" dirty="0" smtClean="0"/>
              <a:t>Data”, </a:t>
            </a:r>
            <a:r>
              <a:rPr lang="nl-NL" altLang="el-GR" sz="1600" dirty="0" smtClean="0"/>
              <a:t>VLDB </a:t>
            </a:r>
            <a:r>
              <a:rPr lang="nl-NL" altLang="el-GR" sz="1600" dirty="0"/>
              <a:t>J. </a:t>
            </a:r>
            <a:r>
              <a:rPr lang="nl-NL" altLang="el-GR" sz="1600" dirty="0" smtClean="0"/>
              <a:t>2009.</a:t>
            </a:r>
            <a:endParaRPr lang="en-CA" altLang="el-GR" sz="1600" dirty="0" smtClean="0"/>
          </a:p>
          <a:p>
            <a:pPr marL="0" indent="0" algn="just">
              <a:lnSpc>
                <a:spcPct val="80000"/>
              </a:lnSpc>
              <a:buNone/>
            </a:pPr>
            <a:r>
              <a:rPr lang="en-CA" altLang="el-GR" sz="1600" b="1" dirty="0"/>
              <a:t>[WB-TR07]</a:t>
            </a:r>
            <a:r>
              <a:rPr lang="en-CA" altLang="el-GR" sz="1600" dirty="0"/>
              <a:t> D. T. </a:t>
            </a:r>
            <a:r>
              <a:rPr lang="en-CA" altLang="el-GR" sz="1600" dirty="0" err="1" smtClean="0"/>
              <a:t>Wijaya</a:t>
            </a:r>
            <a:r>
              <a:rPr lang="en-CA" altLang="el-GR" sz="1600" dirty="0"/>
              <a:t>,</a:t>
            </a:r>
            <a:r>
              <a:rPr lang="en-CA" altLang="el-GR" sz="1600" dirty="0" smtClean="0"/>
              <a:t> </a:t>
            </a:r>
            <a:r>
              <a:rPr lang="en-CA" altLang="el-GR" sz="1600" dirty="0"/>
              <a:t>S. </a:t>
            </a:r>
            <a:r>
              <a:rPr lang="en-CA" altLang="el-GR" sz="1600" dirty="0" err="1" smtClean="0"/>
              <a:t>Bressan</a:t>
            </a:r>
            <a:r>
              <a:rPr lang="en-CA" altLang="el-GR" sz="1600" dirty="0" smtClean="0"/>
              <a:t>, “Ricochet</a:t>
            </a:r>
            <a:r>
              <a:rPr lang="en-CA" altLang="el-GR" sz="1600" dirty="0"/>
              <a:t>: A family of unconstrained algorithms for graph </a:t>
            </a:r>
            <a:r>
              <a:rPr lang="en-CA" altLang="el-GR" sz="1600" dirty="0" smtClean="0"/>
              <a:t>clustering”, Technical </a:t>
            </a:r>
            <a:r>
              <a:rPr lang="en-CA" altLang="el-GR" sz="1600" dirty="0"/>
              <a:t>report, National University of Singapore, 2007</a:t>
            </a:r>
            <a:r>
              <a:rPr lang="en-CA" altLang="el-GR" sz="1600" dirty="0" smtClean="0"/>
              <a:t>.</a:t>
            </a:r>
          </a:p>
          <a:p>
            <a:pPr marL="0" indent="0" algn="just">
              <a:lnSpc>
                <a:spcPct val="80000"/>
              </a:lnSpc>
              <a:buNone/>
            </a:pPr>
            <a:r>
              <a:rPr lang="en-CA" altLang="el-GR" sz="1600" b="1" dirty="0"/>
              <a:t>[WB-DASFAA'09]</a:t>
            </a:r>
            <a:r>
              <a:rPr lang="en-CA" altLang="el-GR" sz="1600" dirty="0"/>
              <a:t> D. T. </a:t>
            </a:r>
            <a:r>
              <a:rPr lang="en-CA" altLang="el-GR" sz="1600" dirty="0" err="1" smtClean="0"/>
              <a:t>Wijaya</a:t>
            </a:r>
            <a:r>
              <a:rPr lang="en-CA" altLang="el-GR" sz="1600" dirty="0"/>
              <a:t>,</a:t>
            </a:r>
            <a:r>
              <a:rPr lang="en-CA" altLang="el-GR" sz="1600" dirty="0" smtClean="0"/>
              <a:t> </a:t>
            </a:r>
            <a:r>
              <a:rPr lang="en-CA" altLang="el-GR" sz="1600" dirty="0"/>
              <a:t>S. </a:t>
            </a:r>
            <a:r>
              <a:rPr lang="en-CA" altLang="el-GR" sz="1600" dirty="0" err="1"/>
              <a:t>Bressan</a:t>
            </a:r>
            <a:r>
              <a:rPr lang="en-CA" altLang="el-GR" sz="1600" dirty="0"/>
              <a:t>. Ricochet: A Family of Unconstrained Algorithms for Graph Clustering. In Proc. of the Int’l Conf. on Database Systems for Advanced Applications (DASFAA), pages 153–167, Brisbane, Australia, 2009</a:t>
            </a:r>
            <a:r>
              <a:rPr lang="en-CA" altLang="el-GR" sz="1600" dirty="0" smtClean="0"/>
              <a:t>.</a:t>
            </a:r>
          </a:p>
          <a:p>
            <a:pPr marL="0" indent="0" algn="just">
              <a:lnSpc>
                <a:spcPct val="80000"/>
              </a:lnSpc>
              <a:buNone/>
            </a:pPr>
            <a:r>
              <a:rPr lang="en-CA" altLang="el-GR" sz="1600" b="1" dirty="0"/>
              <a:t>[On et al., ICDE 2007]</a:t>
            </a:r>
            <a:r>
              <a:rPr lang="en-CA" altLang="el-GR" sz="1600" dirty="0"/>
              <a:t> </a:t>
            </a:r>
            <a:r>
              <a:rPr lang="en-CA" altLang="el-GR" sz="1600" dirty="0" err="1"/>
              <a:t>Byung</a:t>
            </a:r>
            <a:r>
              <a:rPr lang="en-CA" altLang="el-GR" sz="1600" dirty="0"/>
              <a:t>-Won On, Nick </a:t>
            </a:r>
            <a:r>
              <a:rPr lang="en-CA" altLang="el-GR" sz="1600" dirty="0" err="1"/>
              <a:t>Koudas</a:t>
            </a:r>
            <a:r>
              <a:rPr lang="en-CA" altLang="el-GR" sz="1600" dirty="0"/>
              <a:t>, </a:t>
            </a:r>
            <a:r>
              <a:rPr lang="en-CA" altLang="el-GR" sz="1600" dirty="0" err="1"/>
              <a:t>Dongwon</a:t>
            </a:r>
            <a:r>
              <a:rPr lang="en-CA" altLang="el-GR" sz="1600" dirty="0"/>
              <a:t> Lee, </a:t>
            </a:r>
            <a:r>
              <a:rPr lang="en-CA" altLang="el-GR" sz="1600" dirty="0" err="1"/>
              <a:t>Divesh</a:t>
            </a:r>
            <a:r>
              <a:rPr lang="en-CA" altLang="el-GR" sz="1600" dirty="0"/>
              <a:t> </a:t>
            </a:r>
            <a:r>
              <a:rPr lang="en-CA" altLang="el-GR" sz="1600" dirty="0" smtClean="0"/>
              <a:t>Srivastava, “Group Linkage”, in ICDE 2007.</a:t>
            </a:r>
            <a:endParaRPr lang="en-CA" altLang="el-GR" sz="1600" dirty="0"/>
          </a:p>
          <a:p>
            <a:pPr marL="0" indent="0" algn="just">
              <a:lnSpc>
                <a:spcPct val="80000"/>
              </a:lnSpc>
              <a:buNone/>
            </a:pPr>
            <a:r>
              <a:rPr lang="en-CA" altLang="el-GR" sz="1600" b="1" dirty="0" smtClean="0"/>
              <a:t>[</a:t>
            </a:r>
            <a:r>
              <a:rPr lang="en-CA" altLang="el-GR" sz="1600" b="1" dirty="0"/>
              <a:t>Lacoste-Julien et al., KDD 2013]</a:t>
            </a:r>
            <a:r>
              <a:rPr lang="en-CA" altLang="el-GR" sz="1600" dirty="0"/>
              <a:t> Simon Lacoste-Julien, Konstantina </a:t>
            </a:r>
            <a:r>
              <a:rPr lang="en-CA" altLang="el-GR" sz="1600" dirty="0" err="1"/>
              <a:t>Palla</a:t>
            </a:r>
            <a:r>
              <a:rPr lang="en-CA" altLang="el-GR" sz="1600" dirty="0"/>
              <a:t>, Alex Davies, </a:t>
            </a:r>
            <a:r>
              <a:rPr lang="en-CA" altLang="el-GR" sz="1600" dirty="0" err="1"/>
              <a:t>Gjergji</a:t>
            </a:r>
            <a:r>
              <a:rPr lang="en-CA" altLang="el-GR" sz="1600" dirty="0"/>
              <a:t> </a:t>
            </a:r>
            <a:r>
              <a:rPr lang="en-CA" altLang="el-GR" sz="1600" dirty="0" err="1"/>
              <a:t>Kasneci</a:t>
            </a:r>
            <a:r>
              <a:rPr lang="en-CA" altLang="el-GR" sz="1600" dirty="0"/>
              <a:t>, </a:t>
            </a:r>
            <a:r>
              <a:rPr lang="en-CA" altLang="el-GR" sz="1600" dirty="0" err="1"/>
              <a:t>Thore</a:t>
            </a:r>
            <a:r>
              <a:rPr lang="en-CA" altLang="el-GR" sz="1600" dirty="0"/>
              <a:t> Graepel, </a:t>
            </a:r>
            <a:r>
              <a:rPr lang="en-CA" altLang="el-GR" sz="1600" dirty="0" err="1"/>
              <a:t>Zoubin</a:t>
            </a:r>
            <a:r>
              <a:rPr lang="en-CA" altLang="el-GR" sz="1600" dirty="0"/>
              <a:t> </a:t>
            </a:r>
            <a:r>
              <a:rPr lang="en-CA" altLang="el-GR" sz="1600" dirty="0" err="1" smtClean="0"/>
              <a:t>Ghahramani</a:t>
            </a:r>
            <a:r>
              <a:rPr lang="en-CA" altLang="el-GR" sz="1600" dirty="0"/>
              <a:t>,</a:t>
            </a:r>
            <a:r>
              <a:rPr lang="en-CA" altLang="el-GR" sz="1600" dirty="0" smtClean="0"/>
              <a:t> “</a:t>
            </a:r>
            <a:r>
              <a:rPr lang="en-CA" altLang="el-GR" sz="1600" dirty="0" err="1" smtClean="0"/>
              <a:t>SIGMa</a:t>
            </a:r>
            <a:r>
              <a:rPr lang="en-CA" altLang="el-GR" sz="1600" dirty="0"/>
              <a:t>: simple greedy matching for aligning large knowledge </a:t>
            </a:r>
            <a:r>
              <a:rPr lang="en-CA" altLang="el-GR" sz="1600" dirty="0" smtClean="0"/>
              <a:t>bases”, in KDD 2013.</a:t>
            </a:r>
            <a:endParaRPr lang="en-CA" altLang="el-GR" sz="1600" dirty="0"/>
          </a:p>
          <a:p>
            <a:pPr marL="0" indent="0" algn="just">
              <a:lnSpc>
                <a:spcPct val="80000"/>
              </a:lnSpc>
              <a:buNone/>
            </a:pPr>
            <a:r>
              <a:rPr lang="en-CA" altLang="el-GR" sz="1600" b="1" dirty="0" smtClean="0"/>
              <a:t>[</a:t>
            </a:r>
            <a:r>
              <a:rPr lang="en-CA" altLang="el-GR" sz="1600" b="1" dirty="0" err="1"/>
              <a:t>Suchanek</a:t>
            </a:r>
            <a:r>
              <a:rPr lang="en-CA" altLang="el-GR" sz="1600" b="1" dirty="0"/>
              <a:t> et al., PVLDB 2011]</a:t>
            </a:r>
            <a:r>
              <a:rPr lang="en-CA" altLang="el-GR" sz="1600" dirty="0"/>
              <a:t> Fabian M. </a:t>
            </a:r>
            <a:r>
              <a:rPr lang="en-CA" altLang="el-GR" sz="1600" dirty="0" err="1"/>
              <a:t>Suchanek</a:t>
            </a:r>
            <a:r>
              <a:rPr lang="en-CA" altLang="el-GR" sz="1600" dirty="0"/>
              <a:t>, Serge </a:t>
            </a:r>
            <a:r>
              <a:rPr lang="en-CA" altLang="el-GR" sz="1600" dirty="0" err="1"/>
              <a:t>Abiteboul</a:t>
            </a:r>
            <a:r>
              <a:rPr lang="en-CA" altLang="el-GR" sz="1600" dirty="0"/>
              <a:t>, Pierre </a:t>
            </a:r>
            <a:r>
              <a:rPr lang="en-CA" altLang="el-GR" sz="1600" dirty="0" err="1" smtClean="0"/>
              <a:t>Senellart</a:t>
            </a:r>
            <a:r>
              <a:rPr lang="en-CA" altLang="el-GR" sz="1600" dirty="0" smtClean="0"/>
              <a:t>, “PARIS</a:t>
            </a:r>
            <a:r>
              <a:rPr lang="en-CA" altLang="el-GR" sz="1600" dirty="0"/>
              <a:t>: Probabilistic Alignment of Relations, Instances, and </a:t>
            </a:r>
            <a:r>
              <a:rPr lang="en-CA" altLang="el-GR" sz="1600" dirty="0" smtClean="0"/>
              <a:t>Schema”,  in </a:t>
            </a:r>
            <a:r>
              <a:rPr lang="en-CA" altLang="el-GR" sz="1600" dirty="0"/>
              <a:t>PVLDB </a:t>
            </a:r>
            <a:r>
              <a:rPr lang="en-CA" altLang="el-GR" sz="1600" dirty="0" smtClean="0"/>
              <a:t>2011</a:t>
            </a:r>
            <a:r>
              <a:rPr lang="en-CA" altLang="el-GR" sz="1600" dirty="0"/>
              <a:t>.</a:t>
            </a:r>
            <a:endParaRPr lang="en-CA" altLang="el-GR" sz="1600" dirty="0" smtClean="0"/>
          </a:p>
          <a:p>
            <a:pPr marL="0" indent="0" algn="just">
              <a:lnSpc>
                <a:spcPct val="80000"/>
              </a:lnSpc>
              <a:buNone/>
            </a:pPr>
            <a:r>
              <a:rPr lang="en-CA" altLang="el-GR" sz="1600" b="1" dirty="0"/>
              <a:t>[</a:t>
            </a:r>
            <a:r>
              <a:rPr lang="en-CA" altLang="el-GR" sz="1600" b="1" dirty="0" err="1"/>
              <a:t>Simonini</a:t>
            </a:r>
            <a:r>
              <a:rPr lang="en-CA" altLang="el-GR" sz="1600" b="1" dirty="0"/>
              <a:t> et. al., ICDE 2018]</a:t>
            </a:r>
            <a:r>
              <a:rPr lang="en-CA" altLang="el-GR" sz="1600" dirty="0"/>
              <a:t> Giovanni </a:t>
            </a:r>
            <a:r>
              <a:rPr lang="en-CA" altLang="el-GR" sz="1600" dirty="0" err="1"/>
              <a:t>Simonini</a:t>
            </a:r>
            <a:r>
              <a:rPr lang="en-CA" altLang="el-GR" sz="1600" dirty="0"/>
              <a:t>, George </a:t>
            </a:r>
            <a:r>
              <a:rPr lang="en-CA" altLang="el-GR" sz="1600" dirty="0" err="1"/>
              <a:t>Papadakis</a:t>
            </a:r>
            <a:r>
              <a:rPr lang="en-CA" altLang="el-GR" sz="1600" dirty="0"/>
              <a:t>, Themis </a:t>
            </a:r>
            <a:r>
              <a:rPr lang="en-CA" altLang="el-GR" sz="1600" dirty="0" err="1"/>
              <a:t>Palpanas</a:t>
            </a:r>
            <a:r>
              <a:rPr lang="en-CA" altLang="el-GR" sz="1600" dirty="0"/>
              <a:t>, </a:t>
            </a:r>
            <a:r>
              <a:rPr lang="en-CA" altLang="el-GR" sz="1600" dirty="0" smtClean="0"/>
              <a:t>Sonia Bergamaschi, “Schema-agnostic </a:t>
            </a:r>
            <a:r>
              <a:rPr lang="en-CA" altLang="el-GR" sz="1600" dirty="0"/>
              <a:t>Progressive Entity </a:t>
            </a:r>
            <a:r>
              <a:rPr lang="en-CA" altLang="el-GR" sz="1600" dirty="0" smtClean="0"/>
              <a:t>Resolution”,  in ICDE 2018.</a:t>
            </a:r>
            <a:endParaRPr lang="en-CA" altLang="el-GR" sz="1600" dirty="0"/>
          </a:p>
          <a:p>
            <a:pPr marL="0" indent="0" algn="just">
              <a:lnSpc>
                <a:spcPct val="80000"/>
              </a:lnSpc>
              <a:buNone/>
            </a:pPr>
            <a:endParaRPr lang="en-CA" altLang="el-GR" sz="1600" dirty="0"/>
          </a:p>
          <a:p>
            <a:pPr marL="0" indent="0" algn="just">
              <a:lnSpc>
                <a:spcPct val="80000"/>
              </a:lnSpc>
              <a:buNone/>
            </a:pPr>
            <a:endParaRPr lang="en-CA" altLang="el-GR" sz="1600" dirty="0"/>
          </a:p>
          <a:p>
            <a:pPr marL="0" indent="0">
              <a:lnSpc>
                <a:spcPct val="80000"/>
              </a:lnSpc>
              <a:buNone/>
            </a:pPr>
            <a:endParaRPr lang="en-CA" altLang="el-GR" sz="1600" dirty="0"/>
          </a:p>
          <a:p>
            <a:pPr marL="0" indent="0">
              <a:lnSpc>
                <a:spcPct val="80000"/>
              </a:lnSpc>
              <a:buNone/>
            </a:pPr>
            <a:endParaRPr lang="en-CA" altLang="el-GR" sz="1600" dirty="0"/>
          </a:p>
          <a:p>
            <a:pPr marL="0" indent="0">
              <a:lnSpc>
                <a:spcPct val="80000"/>
              </a:lnSpc>
              <a:buNone/>
            </a:pPr>
            <a:endParaRPr lang="en-CA" altLang="el-GR" sz="1600" dirty="0"/>
          </a:p>
        </p:txBody>
      </p:sp>
      <p:sp>
        <p:nvSpPr>
          <p:cNvPr id="2" name="Footer Placeholder 1"/>
          <p:cNvSpPr>
            <a:spLocks noGrp="1"/>
          </p:cNvSpPr>
          <p:nvPr>
            <p:ph type="ftr" sz="quarter" idx="11"/>
          </p:nvPr>
        </p:nvSpPr>
        <p:spPr>
          <a:xfrm>
            <a:off x="5652120" y="6563518"/>
            <a:ext cx="3240360" cy="365125"/>
          </a:xfrm>
        </p:spPr>
        <p:txBody>
          <a:bodyPr/>
          <a:lstStyle/>
          <a:p>
            <a:r>
              <a:rPr lang="pt-BR" dirty="0" smtClean="0"/>
              <a:t>Papadakis &amp; Palpanas, WWW 2018, April 2018</a:t>
            </a:r>
            <a:endParaRPr lang="el-GR" dirty="0"/>
          </a:p>
        </p:txBody>
      </p:sp>
    </p:spTree>
    <p:extLst>
      <p:ext uri="{BB962C8B-B14F-4D97-AF65-F5344CB8AC3E}">
        <p14:creationId xmlns:p14="http://schemas.microsoft.com/office/powerpoint/2010/main" val="855598549"/>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p:spPr>
        <p:txBody>
          <a:bodyPr>
            <a:normAutofit fontScale="90000"/>
          </a:bodyPr>
          <a:lstStyle/>
          <a:p>
            <a:r>
              <a:rPr lang="en-US" dirty="0"/>
              <a:t>References – Part </a:t>
            </a:r>
            <a:r>
              <a:rPr lang="en-US" dirty="0" smtClean="0"/>
              <a:t>E</a:t>
            </a:r>
            <a:endParaRPr lang="en-US" dirty="0"/>
          </a:p>
        </p:txBody>
      </p:sp>
      <p:sp>
        <p:nvSpPr>
          <p:cNvPr id="3" name="Content Placeholder 2"/>
          <p:cNvSpPr>
            <a:spLocks noGrp="1"/>
          </p:cNvSpPr>
          <p:nvPr>
            <p:ph idx="1"/>
          </p:nvPr>
        </p:nvSpPr>
        <p:spPr>
          <a:xfrm>
            <a:off x="0" y="600299"/>
            <a:ext cx="9144000" cy="5760640"/>
          </a:xfrm>
        </p:spPr>
        <p:txBody>
          <a:bodyPr>
            <a:noAutofit/>
          </a:bodyPr>
          <a:lstStyle/>
          <a:p>
            <a:pPr marL="0" indent="0" algn="just">
              <a:buNone/>
            </a:pPr>
            <a:r>
              <a:rPr lang="en-US" sz="1600" b="1" dirty="0" smtClean="0"/>
              <a:t>[Dong et al., Book 2015]</a:t>
            </a:r>
            <a:r>
              <a:rPr lang="en-US" sz="1600" dirty="0" smtClean="0"/>
              <a:t> Xin </a:t>
            </a:r>
            <a:r>
              <a:rPr lang="en-US" sz="1600" dirty="0"/>
              <a:t>Luna Dong, </a:t>
            </a:r>
            <a:r>
              <a:rPr lang="en-US" sz="1600" dirty="0" err="1"/>
              <a:t>Divesh</a:t>
            </a:r>
            <a:r>
              <a:rPr lang="en-US" sz="1600" dirty="0"/>
              <a:t> </a:t>
            </a:r>
            <a:r>
              <a:rPr lang="en-US" sz="1600" dirty="0" smtClean="0"/>
              <a:t>Srivastava, “Big </a:t>
            </a:r>
            <a:r>
              <a:rPr lang="en-US" sz="1600" dirty="0"/>
              <a:t>Data </a:t>
            </a:r>
            <a:r>
              <a:rPr lang="en-US" sz="1600" dirty="0" smtClean="0"/>
              <a:t>Integration”, in Synthesis </a:t>
            </a:r>
            <a:r>
              <a:rPr lang="en-US" sz="1600" dirty="0"/>
              <a:t>Lectures on Data Management, Morgan &amp; Claypool </a:t>
            </a:r>
            <a:r>
              <a:rPr lang="en-US" sz="1600" dirty="0" smtClean="0"/>
              <a:t>Publishers, 2015.</a:t>
            </a:r>
          </a:p>
          <a:p>
            <a:pPr marL="0" indent="0" algn="just">
              <a:buNone/>
            </a:pPr>
            <a:r>
              <a:rPr lang="en-US" sz="1600" b="1" dirty="0" smtClean="0"/>
              <a:t>[</a:t>
            </a:r>
            <a:r>
              <a:rPr lang="en-US" sz="1600" b="1" dirty="0" err="1" smtClean="0"/>
              <a:t>Elmagarmid</a:t>
            </a:r>
            <a:r>
              <a:rPr lang="en-US" sz="1600" b="1" dirty="0" smtClean="0"/>
              <a:t> et al., TKDE 2007]</a:t>
            </a:r>
            <a:r>
              <a:rPr lang="en-US" sz="1600" dirty="0" smtClean="0"/>
              <a:t> Ahmed K. </a:t>
            </a:r>
            <a:r>
              <a:rPr lang="en-US" sz="1600" dirty="0" err="1" smtClean="0"/>
              <a:t>Elmagarmid</a:t>
            </a:r>
            <a:r>
              <a:rPr lang="en-US" sz="1600" dirty="0" smtClean="0"/>
              <a:t>, </a:t>
            </a:r>
            <a:r>
              <a:rPr lang="en-US" sz="1600" dirty="0" err="1" smtClean="0"/>
              <a:t>Panagiotis</a:t>
            </a:r>
            <a:r>
              <a:rPr lang="en-US" sz="1600" dirty="0" smtClean="0"/>
              <a:t> G. </a:t>
            </a:r>
            <a:r>
              <a:rPr lang="en-US" sz="1600" dirty="0" err="1" smtClean="0"/>
              <a:t>Ipeirotis</a:t>
            </a:r>
            <a:r>
              <a:rPr lang="en-US" sz="1600" dirty="0" smtClean="0"/>
              <a:t>, </a:t>
            </a:r>
            <a:r>
              <a:rPr lang="en-US" sz="1600" dirty="0" err="1" smtClean="0"/>
              <a:t>Vassilios</a:t>
            </a:r>
            <a:r>
              <a:rPr lang="en-US" sz="1600" dirty="0" smtClean="0"/>
              <a:t> S. </a:t>
            </a:r>
            <a:r>
              <a:rPr lang="en-US" sz="1600" dirty="0" err="1" smtClean="0"/>
              <a:t>Verykios</a:t>
            </a:r>
            <a:r>
              <a:rPr lang="en-US" sz="1600" dirty="0" smtClean="0"/>
              <a:t>, “Duplicate Record Detection: A Survey”, in IEEE TKDE 2007.</a:t>
            </a:r>
          </a:p>
          <a:p>
            <a:pPr marL="0" indent="0" algn="just">
              <a:buNone/>
            </a:pPr>
            <a:r>
              <a:rPr lang="en-US" sz="1600" b="1" dirty="0" smtClean="0"/>
              <a:t>[</a:t>
            </a:r>
            <a:r>
              <a:rPr lang="en-US" sz="1600" b="1" dirty="0" err="1" smtClean="0"/>
              <a:t>Papadakis</a:t>
            </a:r>
            <a:r>
              <a:rPr lang="en-US" sz="1600" b="1" dirty="0" smtClean="0"/>
              <a:t> et al., Semantics 2017] </a:t>
            </a:r>
            <a:r>
              <a:rPr lang="en-US" sz="1600" dirty="0" smtClean="0"/>
              <a:t>George </a:t>
            </a:r>
            <a:r>
              <a:rPr lang="en-US" sz="1600" dirty="0" err="1"/>
              <a:t>Papadakis</a:t>
            </a:r>
            <a:r>
              <a:rPr lang="en-US" sz="1600" dirty="0"/>
              <a:t>, Konstantina </a:t>
            </a:r>
            <a:r>
              <a:rPr lang="en-US" sz="1600" dirty="0" err="1"/>
              <a:t>Bereta</a:t>
            </a:r>
            <a:r>
              <a:rPr lang="en-US" sz="1600" dirty="0"/>
              <a:t>, Themis </a:t>
            </a:r>
            <a:r>
              <a:rPr lang="en-US" sz="1600" dirty="0" err="1"/>
              <a:t>Palpanas</a:t>
            </a:r>
            <a:r>
              <a:rPr lang="en-US" sz="1600" dirty="0"/>
              <a:t>, </a:t>
            </a:r>
            <a:r>
              <a:rPr lang="en-US" sz="1600" dirty="0" err="1"/>
              <a:t>Manolis</a:t>
            </a:r>
            <a:r>
              <a:rPr lang="en-US" sz="1600" dirty="0"/>
              <a:t> </a:t>
            </a:r>
            <a:r>
              <a:rPr lang="en-US" sz="1600" dirty="0" err="1" smtClean="0"/>
              <a:t>Koubarakis</a:t>
            </a:r>
            <a:r>
              <a:rPr lang="en-US" sz="1600" dirty="0" smtClean="0"/>
              <a:t>, “Multi-core </a:t>
            </a:r>
            <a:r>
              <a:rPr lang="en-US" sz="1600" dirty="0"/>
              <a:t>Meta-blocking for Big Linked </a:t>
            </a:r>
            <a:r>
              <a:rPr lang="en-US" sz="1600" dirty="0" smtClean="0"/>
              <a:t>Data”, in SEMANTICS 2017.</a:t>
            </a:r>
          </a:p>
          <a:p>
            <a:pPr marL="0" indent="0" algn="just">
              <a:buNone/>
            </a:pPr>
            <a:r>
              <a:rPr lang="en-US" sz="1600" b="1" dirty="0"/>
              <a:t>[</a:t>
            </a:r>
            <a:r>
              <a:rPr lang="en-US" sz="1600" b="1" dirty="0" err="1"/>
              <a:t>Böhm</a:t>
            </a:r>
            <a:r>
              <a:rPr lang="en-US" sz="1600" b="1" dirty="0"/>
              <a:t> et al., CIKM 2012]</a:t>
            </a:r>
            <a:r>
              <a:rPr lang="en-US" sz="1600" dirty="0"/>
              <a:t> Christoph </a:t>
            </a:r>
            <a:r>
              <a:rPr lang="en-US" sz="1600" dirty="0" err="1"/>
              <a:t>Böhm</a:t>
            </a:r>
            <a:r>
              <a:rPr lang="en-US" sz="1600" dirty="0"/>
              <a:t>, Gerard de </a:t>
            </a:r>
            <a:r>
              <a:rPr lang="en-US" sz="1600" dirty="0" err="1"/>
              <a:t>Melo</a:t>
            </a:r>
            <a:r>
              <a:rPr lang="en-US" sz="1600" dirty="0"/>
              <a:t>, Felix </a:t>
            </a:r>
            <a:r>
              <a:rPr lang="en-US" sz="1600" dirty="0" err="1"/>
              <a:t>Naumann</a:t>
            </a:r>
            <a:r>
              <a:rPr lang="en-US" sz="1600" dirty="0"/>
              <a:t>, Gerhard </a:t>
            </a:r>
            <a:r>
              <a:rPr lang="en-US" sz="1600" dirty="0" err="1" smtClean="0"/>
              <a:t>Weikum</a:t>
            </a:r>
            <a:r>
              <a:rPr lang="en-US" sz="1600" dirty="0" smtClean="0"/>
              <a:t>, “LINDA</a:t>
            </a:r>
            <a:r>
              <a:rPr lang="en-US" sz="1600" dirty="0"/>
              <a:t>: distributed web-of-data-scale entity </a:t>
            </a:r>
            <a:r>
              <a:rPr lang="en-US" sz="1600" dirty="0" smtClean="0"/>
              <a:t>matching”, in CIKM 2012.</a:t>
            </a:r>
          </a:p>
          <a:p>
            <a:pPr marL="0" indent="0" algn="just">
              <a:buNone/>
            </a:pPr>
            <a:r>
              <a:rPr lang="en-US" sz="1600" b="1" dirty="0"/>
              <a:t>[</a:t>
            </a:r>
            <a:r>
              <a:rPr lang="en-US" sz="1600" b="1" dirty="0" err="1"/>
              <a:t>Efthymiou</a:t>
            </a:r>
            <a:r>
              <a:rPr lang="en-US" sz="1600" b="1" dirty="0"/>
              <a:t> et al., IS </a:t>
            </a:r>
            <a:r>
              <a:rPr lang="en-US" sz="1600" b="1" dirty="0" smtClean="0"/>
              <a:t>2017]</a:t>
            </a:r>
            <a:r>
              <a:rPr lang="en-US" sz="1600" dirty="0" smtClean="0"/>
              <a:t> Vasilis </a:t>
            </a:r>
            <a:r>
              <a:rPr lang="en-US" sz="1600" dirty="0" err="1"/>
              <a:t>Efthymiou</a:t>
            </a:r>
            <a:r>
              <a:rPr lang="en-US" sz="1600" dirty="0"/>
              <a:t>, George </a:t>
            </a:r>
            <a:r>
              <a:rPr lang="en-US" sz="1600" dirty="0" err="1"/>
              <a:t>Papadakis</a:t>
            </a:r>
            <a:r>
              <a:rPr lang="en-US" sz="1600" dirty="0"/>
              <a:t>, George </a:t>
            </a:r>
            <a:r>
              <a:rPr lang="en-US" sz="1600" dirty="0" err="1"/>
              <a:t>Papastefanatos</a:t>
            </a:r>
            <a:r>
              <a:rPr lang="en-US" sz="1600" dirty="0"/>
              <a:t>, Kostas </a:t>
            </a:r>
            <a:r>
              <a:rPr lang="en-US" sz="1600" dirty="0" err="1"/>
              <a:t>Stefanidis</a:t>
            </a:r>
            <a:r>
              <a:rPr lang="en-US" sz="1600" dirty="0"/>
              <a:t>, Themis </a:t>
            </a:r>
            <a:r>
              <a:rPr lang="en-US" sz="1600" dirty="0" err="1" smtClean="0"/>
              <a:t>Palpanas</a:t>
            </a:r>
            <a:r>
              <a:rPr lang="en-US" sz="1600" dirty="0"/>
              <a:t>,</a:t>
            </a:r>
            <a:r>
              <a:rPr lang="en-US" sz="1600" dirty="0" smtClean="0"/>
              <a:t> “Parallel </a:t>
            </a:r>
            <a:r>
              <a:rPr lang="en-US" sz="1600" dirty="0"/>
              <a:t>meta-blocking for scaling entity resolution over big heterogeneous </a:t>
            </a:r>
            <a:r>
              <a:rPr lang="en-US" sz="1600" dirty="0" smtClean="0"/>
              <a:t>data” in Information Systems 2017.</a:t>
            </a:r>
            <a:endParaRPr lang="en-US" sz="1600" dirty="0"/>
          </a:p>
          <a:p>
            <a:pPr marL="0" indent="0" algn="just">
              <a:buNone/>
            </a:pPr>
            <a:r>
              <a:rPr lang="en-US" sz="1600" b="1" dirty="0"/>
              <a:t>[</a:t>
            </a:r>
            <a:r>
              <a:rPr lang="en-US" sz="1600" b="1" dirty="0" err="1"/>
              <a:t>Hassanzadeh</a:t>
            </a:r>
            <a:r>
              <a:rPr lang="en-US" sz="1600" b="1" dirty="0"/>
              <a:t> et al., VLDB </a:t>
            </a:r>
            <a:r>
              <a:rPr lang="en-US" sz="1600" b="1" dirty="0" smtClean="0"/>
              <a:t>2009]</a:t>
            </a:r>
            <a:r>
              <a:rPr lang="en-US" sz="1600" dirty="0" smtClean="0"/>
              <a:t> </a:t>
            </a:r>
            <a:r>
              <a:rPr lang="en-US" sz="1600" dirty="0" err="1" smtClean="0"/>
              <a:t>Oktie</a:t>
            </a:r>
            <a:r>
              <a:rPr lang="en-US" sz="1600" dirty="0" smtClean="0"/>
              <a:t> </a:t>
            </a:r>
            <a:r>
              <a:rPr lang="en-US" sz="1600" dirty="0" err="1"/>
              <a:t>Hassanzadeh</a:t>
            </a:r>
            <a:r>
              <a:rPr lang="en-US" sz="1600" dirty="0"/>
              <a:t>, </a:t>
            </a:r>
            <a:r>
              <a:rPr lang="en-US" sz="1600" dirty="0" err="1"/>
              <a:t>Fei</a:t>
            </a:r>
            <a:r>
              <a:rPr lang="en-US" sz="1600" dirty="0"/>
              <a:t> Chiang, Renée J. Miller, Hyun </a:t>
            </a:r>
            <a:r>
              <a:rPr lang="en-US" sz="1600" dirty="0" err="1"/>
              <a:t>Chul</a:t>
            </a:r>
            <a:r>
              <a:rPr lang="en-US" sz="1600" dirty="0"/>
              <a:t> </a:t>
            </a:r>
            <a:r>
              <a:rPr lang="en-US" sz="1600" dirty="0" smtClean="0"/>
              <a:t>Lee, “Framework </a:t>
            </a:r>
            <a:r>
              <a:rPr lang="en-US" sz="1600" dirty="0"/>
              <a:t>for Evaluating Clustering Algorithms in Duplicate </a:t>
            </a:r>
            <a:r>
              <a:rPr lang="en-US" sz="1600" dirty="0" smtClean="0"/>
              <a:t>Detection”, in PVLDB 2009.</a:t>
            </a:r>
          </a:p>
          <a:p>
            <a:pPr marL="0" indent="0" algn="just">
              <a:buNone/>
            </a:pPr>
            <a:r>
              <a:rPr lang="en-US" sz="1600" b="1" dirty="0"/>
              <a:t>[</a:t>
            </a:r>
            <a:r>
              <a:rPr lang="en-US" sz="1600" b="1" dirty="0" err="1"/>
              <a:t>Stefanidis</a:t>
            </a:r>
            <a:r>
              <a:rPr lang="en-US" sz="1600" b="1" dirty="0"/>
              <a:t> et al, WWW 2014]</a:t>
            </a:r>
            <a:r>
              <a:rPr lang="en-US" sz="1600" dirty="0"/>
              <a:t> Kostas </a:t>
            </a:r>
            <a:r>
              <a:rPr lang="en-US" sz="1600" dirty="0" err="1"/>
              <a:t>Stefanidis</a:t>
            </a:r>
            <a:r>
              <a:rPr lang="en-US" sz="1600" dirty="0"/>
              <a:t>, Vasilis </a:t>
            </a:r>
            <a:r>
              <a:rPr lang="en-US" sz="1600" dirty="0" err="1"/>
              <a:t>Efthymiou</a:t>
            </a:r>
            <a:r>
              <a:rPr lang="en-US" sz="1600" dirty="0"/>
              <a:t>, Melanie Herschel, </a:t>
            </a:r>
            <a:r>
              <a:rPr lang="en-US" sz="1600" dirty="0" err="1"/>
              <a:t>Vassilis</a:t>
            </a:r>
            <a:r>
              <a:rPr lang="en-US" sz="1600" dirty="0"/>
              <a:t> </a:t>
            </a:r>
            <a:r>
              <a:rPr lang="en-US" sz="1600" dirty="0" err="1" smtClean="0"/>
              <a:t>Christophides</a:t>
            </a:r>
            <a:r>
              <a:rPr lang="en-US" sz="1600" dirty="0"/>
              <a:t>,</a:t>
            </a:r>
            <a:r>
              <a:rPr lang="en-US" sz="1600" dirty="0" smtClean="0"/>
              <a:t> “Entity </a:t>
            </a:r>
            <a:r>
              <a:rPr lang="en-US" sz="1600" dirty="0"/>
              <a:t>resolution in the web of </a:t>
            </a:r>
            <a:r>
              <a:rPr lang="en-US" sz="1600" dirty="0" smtClean="0"/>
              <a:t>data”, in </a:t>
            </a:r>
            <a:r>
              <a:rPr lang="en-US" sz="1600" dirty="0"/>
              <a:t>WWW (Companion Volume</a:t>
            </a:r>
            <a:r>
              <a:rPr lang="en-US" sz="1600" dirty="0" smtClean="0"/>
              <a:t>) </a:t>
            </a:r>
            <a:r>
              <a:rPr lang="en-US" sz="1600" dirty="0"/>
              <a:t>2014.</a:t>
            </a:r>
          </a:p>
          <a:p>
            <a:pPr marL="0" indent="0" algn="just">
              <a:buNone/>
            </a:pPr>
            <a:r>
              <a:rPr lang="en-US" sz="1600" b="1" dirty="0"/>
              <a:t>[</a:t>
            </a:r>
            <a:r>
              <a:rPr lang="en-US" sz="1600" b="1" dirty="0" err="1"/>
              <a:t>Benjelloun</a:t>
            </a:r>
            <a:r>
              <a:rPr lang="en-US" sz="1600" b="1" dirty="0"/>
              <a:t> et al., VLDBJ 2009]</a:t>
            </a:r>
            <a:r>
              <a:rPr lang="en-US" sz="1600" dirty="0"/>
              <a:t> Omar </a:t>
            </a:r>
            <a:r>
              <a:rPr lang="en-US" sz="1600" dirty="0" err="1"/>
              <a:t>Benjelloun</a:t>
            </a:r>
            <a:r>
              <a:rPr lang="en-US" sz="1600" dirty="0"/>
              <a:t>, Hector Garcia-Molina, David </a:t>
            </a:r>
            <a:r>
              <a:rPr lang="en-US" sz="1600" dirty="0" err="1"/>
              <a:t>Menestrina</a:t>
            </a:r>
            <a:r>
              <a:rPr lang="en-US" sz="1600" dirty="0"/>
              <a:t>, Qi Su, Steven </a:t>
            </a:r>
            <a:r>
              <a:rPr lang="en-US" sz="1600" dirty="0" err="1"/>
              <a:t>Euijong</a:t>
            </a:r>
            <a:r>
              <a:rPr lang="en-US" sz="1600" dirty="0"/>
              <a:t> Whang, Jennifer </a:t>
            </a:r>
            <a:r>
              <a:rPr lang="en-US" sz="1600" dirty="0" err="1" smtClean="0"/>
              <a:t>Widom</a:t>
            </a:r>
            <a:r>
              <a:rPr lang="en-US" sz="1600" dirty="0"/>
              <a:t>,</a:t>
            </a:r>
            <a:r>
              <a:rPr lang="en-US" sz="1600" dirty="0" smtClean="0"/>
              <a:t> “Swoosh</a:t>
            </a:r>
            <a:r>
              <a:rPr lang="en-US" sz="1600" dirty="0"/>
              <a:t>: a generic approach to entity </a:t>
            </a:r>
            <a:r>
              <a:rPr lang="en-US" sz="1600" dirty="0" smtClean="0"/>
              <a:t>resolution”, in </a:t>
            </a:r>
            <a:r>
              <a:rPr lang="en-US" sz="1600" dirty="0"/>
              <a:t>VLDB </a:t>
            </a:r>
            <a:r>
              <a:rPr lang="en-US" sz="1600" dirty="0" smtClean="0"/>
              <a:t>Journal </a:t>
            </a:r>
            <a:r>
              <a:rPr lang="en-US" sz="1600" dirty="0"/>
              <a:t>2009</a:t>
            </a:r>
            <a:r>
              <a:rPr lang="en-US" sz="1600" dirty="0" smtClean="0"/>
              <a:t>.</a:t>
            </a:r>
          </a:p>
          <a:p>
            <a:pPr marL="0" indent="0" algn="just">
              <a:buNone/>
            </a:pPr>
            <a:r>
              <a:rPr lang="en-US" sz="1600" b="1" dirty="0" smtClean="0"/>
              <a:t>[Kolb et al., PVLDB 2012]</a:t>
            </a:r>
            <a:r>
              <a:rPr lang="en-US" sz="1600" dirty="0" smtClean="0"/>
              <a:t> </a:t>
            </a:r>
            <a:r>
              <a:rPr lang="en-US" sz="1600" dirty="0"/>
              <a:t>Lars Kolb, Andreas Thor, Erhard </a:t>
            </a:r>
            <a:r>
              <a:rPr lang="en-US" sz="1600" dirty="0" smtClean="0"/>
              <a:t>Rahm, “</a:t>
            </a:r>
            <a:r>
              <a:rPr lang="en-US" sz="1600" dirty="0" err="1" smtClean="0"/>
              <a:t>Dedoop</a:t>
            </a:r>
            <a:r>
              <a:rPr lang="en-US" sz="1600" dirty="0"/>
              <a:t>: Efficient Deduplication with </a:t>
            </a:r>
            <a:r>
              <a:rPr lang="en-US" sz="1600" dirty="0" smtClean="0"/>
              <a:t>Hadoop”, </a:t>
            </a:r>
            <a:r>
              <a:rPr lang="en-US" sz="1600" dirty="0"/>
              <a:t>in PVLDB,  </a:t>
            </a:r>
            <a:r>
              <a:rPr lang="en-US" sz="1600" dirty="0" smtClean="0"/>
              <a:t>2012.</a:t>
            </a:r>
          </a:p>
          <a:p>
            <a:pPr marL="0" indent="0" algn="just">
              <a:buNone/>
            </a:pPr>
            <a:r>
              <a:rPr lang="en-US" sz="1600" b="1" dirty="0"/>
              <a:t>[Singh et al., PVLDB 2017]</a:t>
            </a:r>
            <a:r>
              <a:rPr lang="en-US" sz="1600" dirty="0"/>
              <a:t> </a:t>
            </a:r>
            <a:r>
              <a:rPr lang="en-US" sz="1600" dirty="0" err="1"/>
              <a:t>Rohit</a:t>
            </a:r>
            <a:r>
              <a:rPr lang="en-US" sz="1600" dirty="0"/>
              <a:t> Singh, </a:t>
            </a:r>
            <a:r>
              <a:rPr lang="en-US" sz="1600" dirty="0" err="1"/>
              <a:t>Venkata</a:t>
            </a:r>
            <a:r>
              <a:rPr lang="en-US" sz="1600" dirty="0"/>
              <a:t> </a:t>
            </a:r>
            <a:r>
              <a:rPr lang="en-US" sz="1600" dirty="0" err="1"/>
              <a:t>Vamsikrishna</a:t>
            </a:r>
            <a:r>
              <a:rPr lang="en-US" sz="1600" dirty="0"/>
              <a:t> </a:t>
            </a:r>
            <a:r>
              <a:rPr lang="en-US" sz="1600" dirty="0" err="1"/>
              <a:t>Meduri</a:t>
            </a:r>
            <a:r>
              <a:rPr lang="en-US" sz="1600" dirty="0"/>
              <a:t>, Ahmed K. </a:t>
            </a:r>
            <a:r>
              <a:rPr lang="en-US" sz="1600" dirty="0" err="1"/>
              <a:t>Elmagarmid</a:t>
            </a:r>
            <a:r>
              <a:rPr lang="en-US" sz="1600" dirty="0"/>
              <a:t>, Samuel Madden, Paolo </a:t>
            </a:r>
            <a:r>
              <a:rPr lang="en-US" sz="1600" dirty="0" err="1"/>
              <a:t>Papotti</a:t>
            </a:r>
            <a:r>
              <a:rPr lang="en-US" sz="1600" dirty="0"/>
              <a:t>, Jorge-Arnulfo </a:t>
            </a:r>
            <a:r>
              <a:rPr lang="en-US" sz="1600" dirty="0" err="1"/>
              <a:t>Quiané</a:t>
            </a:r>
            <a:r>
              <a:rPr lang="en-US" sz="1600" dirty="0"/>
              <a:t>-Ruiz, Armando Solar-</a:t>
            </a:r>
            <a:r>
              <a:rPr lang="en-US" sz="1600" dirty="0" err="1"/>
              <a:t>Lezama</a:t>
            </a:r>
            <a:r>
              <a:rPr lang="en-US" sz="1600" dirty="0"/>
              <a:t>, Nan </a:t>
            </a:r>
            <a:r>
              <a:rPr lang="en-US" sz="1600" dirty="0" smtClean="0"/>
              <a:t>Tang, “Synthesizing </a:t>
            </a:r>
            <a:r>
              <a:rPr lang="en-US" sz="1600" dirty="0"/>
              <a:t>Entity Matching Rules by </a:t>
            </a:r>
            <a:r>
              <a:rPr lang="en-US" sz="1600" dirty="0" smtClean="0"/>
              <a:t>Examples”, </a:t>
            </a:r>
            <a:r>
              <a:rPr lang="en-US" sz="1600" dirty="0"/>
              <a:t>in PVLDB 2017</a:t>
            </a:r>
            <a:r>
              <a:rPr lang="en-US" sz="1600" dirty="0" smtClean="0"/>
              <a:t>.</a:t>
            </a:r>
          </a:p>
          <a:p>
            <a:pPr marL="0" indent="0" algn="just">
              <a:buNone/>
            </a:pPr>
            <a:endParaRPr lang="en-US" sz="1600" dirty="0"/>
          </a:p>
        </p:txBody>
      </p:sp>
      <p:sp>
        <p:nvSpPr>
          <p:cNvPr id="4" name="Footer Placeholder 3"/>
          <p:cNvSpPr>
            <a:spLocks noGrp="1"/>
          </p:cNvSpPr>
          <p:nvPr>
            <p:ph type="ftr" sz="quarter" idx="11"/>
          </p:nvPr>
        </p:nvSpPr>
        <p:spPr/>
        <p:txBody>
          <a:bodyPr/>
          <a:lstStyle/>
          <a:p>
            <a:r>
              <a:rPr lang="pt-BR" dirty="0" smtClean="0"/>
              <a:t>Papadakis &amp; Palpanas, WWW 2018, April 2018</a:t>
            </a:r>
            <a:endParaRPr lang="el-GR" dirty="0"/>
          </a:p>
        </p:txBody>
      </p:sp>
      <p:sp>
        <p:nvSpPr>
          <p:cNvPr id="5" name="Slide Number Placeholder 4"/>
          <p:cNvSpPr>
            <a:spLocks noGrp="1"/>
          </p:cNvSpPr>
          <p:nvPr>
            <p:ph type="sldNum" sz="quarter" idx="12"/>
          </p:nvPr>
        </p:nvSpPr>
        <p:spPr>
          <a:xfrm>
            <a:off x="6902896" y="6520259"/>
            <a:ext cx="2133600" cy="365125"/>
          </a:xfrm>
        </p:spPr>
        <p:txBody>
          <a:bodyPr/>
          <a:lstStyle/>
          <a:p>
            <a:fld id="{7E46E34C-DF4F-43C8-9B01-5546C481D7C1}" type="slidenum">
              <a:rPr lang="el-GR" smtClean="0"/>
              <a:t>302</a:t>
            </a:fld>
            <a:endParaRPr lang="el-GR" dirty="0"/>
          </a:p>
        </p:txBody>
      </p:sp>
    </p:spTree>
    <p:extLst>
      <p:ext uri="{BB962C8B-B14F-4D97-AF65-F5344CB8AC3E}">
        <p14:creationId xmlns:p14="http://schemas.microsoft.com/office/powerpoint/2010/main" val="3961639095"/>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63104"/>
            <a:ext cx="9144000" cy="557584"/>
          </a:xfrm>
        </p:spPr>
        <p:txBody>
          <a:bodyPr>
            <a:normAutofit fontScale="90000"/>
          </a:bodyPr>
          <a:lstStyle/>
          <a:p>
            <a:r>
              <a:rPr lang="en-US" dirty="0"/>
              <a:t>References – Part </a:t>
            </a:r>
            <a:r>
              <a:rPr lang="en-US" dirty="0" smtClean="0"/>
              <a:t>F</a:t>
            </a:r>
            <a:endParaRPr lang="el-GR" dirty="0"/>
          </a:p>
        </p:txBody>
      </p:sp>
      <p:sp>
        <p:nvSpPr>
          <p:cNvPr id="3" name="Θέση περιεχομένου 2"/>
          <p:cNvSpPr>
            <a:spLocks noGrp="1"/>
          </p:cNvSpPr>
          <p:nvPr>
            <p:ph idx="1"/>
          </p:nvPr>
        </p:nvSpPr>
        <p:spPr>
          <a:xfrm>
            <a:off x="0" y="980728"/>
            <a:ext cx="9144000" cy="5539531"/>
          </a:xfrm>
        </p:spPr>
        <p:txBody>
          <a:bodyPr/>
          <a:lstStyle/>
          <a:p>
            <a:pPr marL="0" indent="0" algn="just">
              <a:buNone/>
            </a:pPr>
            <a:r>
              <a:rPr lang="en-US" sz="1600" b="1" dirty="0"/>
              <a:t>[Dal Bianco et al., Information Systems, 2018]</a:t>
            </a:r>
            <a:r>
              <a:rPr lang="en-US" sz="1600" dirty="0"/>
              <a:t> </a:t>
            </a:r>
            <a:r>
              <a:rPr lang="en-US" sz="1600" dirty="0" err="1"/>
              <a:t>Guilherme</a:t>
            </a:r>
            <a:r>
              <a:rPr lang="en-US" sz="1600" dirty="0"/>
              <a:t> Dal Bianco, Marcos André </a:t>
            </a:r>
            <a:r>
              <a:rPr lang="en-US" sz="1600" dirty="0" err="1"/>
              <a:t>Gonçalves</a:t>
            </a:r>
            <a:r>
              <a:rPr lang="en-US" sz="1600" dirty="0"/>
              <a:t>, </a:t>
            </a:r>
            <a:r>
              <a:rPr lang="en-US" sz="1600" dirty="0" err="1"/>
              <a:t>Denio</a:t>
            </a:r>
            <a:r>
              <a:rPr lang="en-US" sz="1600" dirty="0"/>
              <a:t> Duarte, “BLOSS: Effective meta-blocking with almost no effort”, in Information Systems 2018.</a:t>
            </a:r>
          </a:p>
          <a:p>
            <a:endParaRPr lang="el-GR" dirty="0"/>
          </a:p>
        </p:txBody>
      </p:sp>
      <p:sp>
        <p:nvSpPr>
          <p:cNvPr id="4" name="Θέση υποσέλιδου 3"/>
          <p:cNvSpPr>
            <a:spLocks noGrp="1"/>
          </p:cNvSpPr>
          <p:nvPr>
            <p:ph type="ftr" sz="quarter" idx="11"/>
          </p:nvPr>
        </p:nvSpPr>
        <p:spPr/>
        <p:txBody>
          <a:bodyPr/>
          <a:lstStyle/>
          <a:p>
            <a:r>
              <a:rPr lang="pt-BR" smtClean="0"/>
              <a:t>Papadakis &amp; Palpanas, WWW 2018, April 2018</a:t>
            </a:r>
            <a:endParaRPr lang="el-GR" dirty="0"/>
          </a:p>
        </p:txBody>
      </p:sp>
      <p:sp>
        <p:nvSpPr>
          <p:cNvPr id="5" name="Θέση αριθμού διαφάνειας 4"/>
          <p:cNvSpPr>
            <a:spLocks noGrp="1"/>
          </p:cNvSpPr>
          <p:nvPr>
            <p:ph type="sldNum" sz="quarter" idx="12"/>
          </p:nvPr>
        </p:nvSpPr>
        <p:spPr/>
        <p:txBody>
          <a:bodyPr/>
          <a:lstStyle/>
          <a:p>
            <a:fld id="{7E46E34C-DF4F-43C8-9B01-5546C481D7C1}" type="slidenum">
              <a:rPr lang="el-GR" smtClean="0"/>
              <a:t>303</a:t>
            </a:fld>
            <a:endParaRPr lang="el-GR"/>
          </a:p>
        </p:txBody>
      </p:sp>
    </p:spTree>
    <p:extLst>
      <p:ext uri="{BB962C8B-B14F-4D97-AF65-F5344CB8AC3E}">
        <p14:creationId xmlns:p14="http://schemas.microsoft.com/office/powerpoint/2010/main" val="29862453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4016" y="144016"/>
            <a:ext cx="8820472" cy="1124744"/>
          </a:xfrm>
        </p:spPr>
        <p:txBody>
          <a:bodyPr>
            <a:normAutofit fontScale="90000"/>
          </a:bodyPr>
          <a:lstStyle/>
          <a:p>
            <a:r>
              <a:rPr lang="en-US" dirty="0" smtClean="0"/>
              <a:t>Blocks- and Signature-wise Categorization of Block Building Methods</a:t>
            </a:r>
            <a:endParaRPr lang="en-US"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graphicFrame>
        <p:nvGraphicFramePr>
          <p:cNvPr id="8" name="Table 3"/>
          <p:cNvGraphicFramePr>
            <a:graphicFrameLocks noGrp="1"/>
          </p:cNvGraphicFramePr>
          <p:nvPr>
            <p:extLst>
              <p:ext uri="{D42A27DB-BD31-4B8C-83A1-F6EECF244321}">
                <p14:modId xmlns:p14="http://schemas.microsoft.com/office/powerpoint/2010/main" val="3252277313"/>
              </p:ext>
            </p:extLst>
          </p:nvPr>
        </p:nvGraphicFramePr>
        <p:xfrm>
          <a:off x="32172" y="1556792"/>
          <a:ext cx="9004404" cy="3762831"/>
        </p:xfrm>
        <a:graphic>
          <a:graphicData uri="http://schemas.openxmlformats.org/drawingml/2006/table">
            <a:tbl>
              <a:tblPr/>
              <a:tblGrid>
                <a:gridCol w="1120643"/>
                <a:gridCol w="1515583"/>
                <a:gridCol w="1615570"/>
                <a:gridCol w="1871194"/>
                <a:gridCol w="2881414"/>
              </a:tblGrid>
              <a:tr h="376450">
                <a:tc>
                  <a:txBody>
                    <a:bodyPr/>
                    <a:lstStyle/>
                    <a:p>
                      <a:pPr algn="l" fontAlgn="b"/>
                      <a:endParaRPr lang="en-US" sz="1800" b="0" i="0" u="none" strike="noStrike" dirty="0">
                        <a:solidFill>
                          <a:srgbClr val="000000"/>
                        </a:solidFill>
                        <a:latin typeface="Calibri"/>
                      </a:endParaRP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rowSpan="3">
                  <a:txBody>
                    <a:bodyPr/>
                    <a:lstStyle/>
                    <a:p>
                      <a:pPr algn="ctr" fontAlgn="b"/>
                      <a:r>
                        <a:rPr lang="en-US" sz="1800" b="1" i="0" u="none" strike="noStrike" dirty="0" smtClean="0">
                          <a:solidFill>
                            <a:srgbClr val="000000"/>
                          </a:solidFill>
                          <a:latin typeface="Calibri"/>
                        </a:rPr>
                        <a:t>Disjoint</a:t>
                      </a:r>
                    </a:p>
                    <a:p>
                      <a:pPr algn="ctr" fontAlgn="b"/>
                      <a:r>
                        <a:rPr lang="en-US" sz="1800" b="1" i="0" u="none" strike="noStrike" dirty="0" smtClean="0">
                          <a:solidFill>
                            <a:srgbClr val="000000"/>
                          </a:solidFill>
                          <a:latin typeface="Calibri"/>
                        </a:rPr>
                        <a:t>Blocks</a:t>
                      </a:r>
                      <a:endParaRPr lang="en-US" sz="1800" b="1"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800" b="1" i="0" u="none" strike="noStrike" dirty="0" smtClean="0">
                          <a:solidFill>
                            <a:srgbClr val="000000"/>
                          </a:solidFill>
                          <a:latin typeface="Calibri"/>
                        </a:rPr>
                        <a:t>Overlapping Blocks</a:t>
                      </a:r>
                      <a:endParaRPr lang="en-US" sz="1800" b="1"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100" b="1" i="0" u="none" strike="noStrike" dirty="0">
                        <a:solidFill>
                          <a:srgbClr val="000000"/>
                        </a:solidFill>
                        <a:latin typeface="Calibri"/>
                      </a:endParaRPr>
                    </a:p>
                  </a:txBody>
                  <a:tcPr marL="9525" marR="9525" marT="9525" marB="0" anchor="b">
                    <a:lnL>
                      <a:noFill/>
                    </a:lnL>
                    <a:lnR>
                      <a:noFill/>
                    </a:lnR>
                    <a:lnT w="12700" cap="flat" cmpd="sng" algn="ctr">
                      <a:noFill/>
                      <a:prstDash val="solid"/>
                      <a:round/>
                      <a:headEnd type="none" w="med" len="med"/>
                      <a:tailEnd type="none" w="med" len="med"/>
                    </a:lnT>
                    <a:lnB>
                      <a:noFill/>
                    </a:lnB>
                  </a:tcPr>
                </a:tc>
                <a:tc hMerge="1">
                  <a:txBody>
                    <a:bodyPr/>
                    <a:lstStyle/>
                    <a:p>
                      <a:pPr algn="ctr" fontAlgn="b"/>
                      <a:endParaRPr lang="en-US" sz="1100" b="1" i="0" u="none" strike="noStrike" dirty="0">
                        <a:solidFill>
                          <a:srgbClr val="000000"/>
                        </a:solidFill>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a:noFill/>
                    </a:lnB>
                  </a:tcPr>
                </a:tc>
              </a:tr>
              <a:tr h="376450">
                <a:tc>
                  <a:txBody>
                    <a:bodyPr/>
                    <a:lstStyle/>
                    <a:p>
                      <a:pPr algn="l" fontAlgn="b"/>
                      <a:endParaRPr lang="en-US" sz="1800" b="0" i="0" u="none" strike="noStrike" dirty="0">
                        <a:solidFill>
                          <a:srgbClr val="000000"/>
                        </a:solidFill>
                        <a:latin typeface="Calibri"/>
                      </a:endParaRP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vMerge="1">
                  <a:txBody>
                    <a:bodyPr/>
                    <a:lstStyle/>
                    <a:p>
                      <a:pPr algn="ctr" fontAlgn="b"/>
                      <a:endParaRPr lang="en-US" sz="1100" b="1"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tcPr>
                </a:tc>
                <a:tc rowSpan="2">
                  <a:txBody>
                    <a:bodyPr/>
                    <a:lstStyle/>
                    <a:p>
                      <a:pPr algn="ctr" fontAlgn="b"/>
                      <a:r>
                        <a:rPr lang="en-US" sz="1800" b="1" i="0" u="none" strike="noStrike" dirty="0" smtClean="0">
                          <a:solidFill>
                            <a:srgbClr val="000000"/>
                          </a:solidFill>
                          <a:latin typeface="Calibri"/>
                        </a:rPr>
                        <a:t>Redundancy-</a:t>
                      </a:r>
                      <a:endParaRPr lang="en-US" sz="1800" b="1" i="0" u="none" strike="noStrike" dirty="0">
                        <a:solidFill>
                          <a:srgbClr val="000000"/>
                        </a:solidFill>
                        <a:latin typeface="Calibri"/>
                      </a:endParaRPr>
                    </a:p>
                    <a:p>
                      <a:pPr algn="ctr" fontAlgn="b"/>
                      <a:r>
                        <a:rPr lang="en-US" sz="1800" b="1" i="0" u="none" strike="noStrike" dirty="0" smtClean="0">
                          <a:solidFill>
                            <a:srgbClr val="000000"/>
                          </a:solidFill>
                          <a:latin typeface="Calibri"/>
                        </a:rPr>
                        <a:t>negative</a:t>
                      </a:r>
                      <a:endParaRPr lang="en-US" sz="1800" b="1"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en-US" sz="1800" b="1" i="0" u="none" strike="noStrike" dirty="0" smtClean="0">
                          <a:solidFill>
                            <a:srgbClr val="000000"/>
                          </a:solidFill>
                          <a:latin typeface="Calibri"/>
                        </a:rPr>
                        <a:t>Redundancy-</a:t>
                      </a:r>
                      <a:endParaRPr lang="en-US" sz="1800" b="1" i="0" u="none" strike="noStrike" dirty="0">
                        <a:solidFill>
                          <a:srgbClr val="000000"/>
                        </a:solidFill>
                        <a:latin typeface="Calibri"/>
                      </a:endParaRPr>
                    </a:p>
                    <a:p>
                      <a:pPr algn="ctr" fontAlgn="b"/>
                      <a:r>
                        <a:rPr lang="en-US" sz="1800" b="1" i="0" u="none" strike="noStrike" dirty="0" smtClean="0">
                          <a:solidFill>
                            <a:srgbClr val="000000"/>
                          </a:solidFill>
                          <a:latin typeface="Calibri"/>
                        </a:rPr>
                        <a:t>neutral</a:t>
                      </a:r>
                      <a:endParaRPr lang="en-US" sz="1800" b="1"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en-US" sz="1800" b="1" i="0" u="none" strike="noStrike" dirty="0" smtClean="0">
                          <a:solidFill>
                            <a:srgbClr val="000000"/>
                          </a:solidFill>
                          <a:latin typeface="Calibri"/>
                        </a:rPr>
                        <a:t>Redundancy-</a:t>
                      </a:r>
                      <a:endParaRPr lang="en-US" sz="1800" b="1" i="0" u="none" strike="noStrike" dirty="0">
                        <a:solidFill>
                          <a:srgbClr val="000000"/>
                        </a:solidFill>
                        <a:latin typeface="Calibri"/>
                      </a:endParaRPr>
                    </a:p>
                    <a:p>
                      <a:pPr algn="ctr" fontAlgn="b"/>
                      <a:r>
                        <a:rPr lang="en-US" sz="1800" b="1" i="0" u="none" strike="noStrike" dirty="0" smtClean="0">
                          <a:solidFill>
                            <a:srgbClr val="000000"/>
                          </a:solidFill>
                          <a:latin typeface="Calibri"/>
                        </a:rPr>
                        <a:t>positive</a:t>
                      </a:r>
                      <a:endParaRPr lang="en-US" sz="1800" b="1"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6450">
                <a:tc>
                  <a:txBody>
                    <a:bodyPr/>
                    <a:lstStyle/>
                    <a:p>
                      <a:pPr algn="l" fontAlgn="b"/>
                      <a:endParaRPr lang="en-US" sz="1800" b="0" i="0" u="none" strike="noStrike" dirty="0">
                        <a:solidFill>
                          <a:srgbClr val="000000"/>
                        </a:solidFill>
                        <a:latin typeface="Calibri"/>
                      </a:endParaRP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pPr algn="ctr" fontAlgn="b"/>
                      <a:endParaRPr lang="en-US" sz="1100" b="1"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pPr algn="ctr" fontAlgn="b"/>
                      <a:endParaRPr lang="en-US" sz="1100" b="1"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pPr algn="ctr" fontAlgn="b"/>
                      <a:endParaRPr lang="en-US" sz="1100" b="1"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pPr algn="ctr" fontAlgn="b"/>
                      <a:endParaRPr lang="en-US" sz="1100" b="1"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175944">
                <a:tc>
                  <a:txBody>
                    <a:bodyPr/>
                    <a:lstStyle/>
                    <a:p>
                      <a:pPr algn="ctr" fontAlgn="ctr"/>
                      <a:r>
                        <a:rPr lang="en-US" sz="1800" b="1" i="0" u="none" strike="noStrike" dirty="0" smtClean="0">
                          <a:solidFill>
                            <a:srgbClr val="000000"/>
                          </a:solidFill>
                          <a:latin typeface="Calibri"/>
                        </a:rPr>
                        <a:t>Schema-</a:t>
                      </a:r>
                    </a:p>
                    <a:p>
                      <a:pPr algn="ctr" fontAlgn="ctr"/>
                      <a:r>
                        <a:rPr lang="en-US" sz="1800" b="1" i="0" u="none" strike="noStrike" dirty="0" smtClean="0">
                          <a:solidFill>
                            <a:srgbClr val="000000"/>
                          </a:solidFill>
                          <a:latin typeface="Calibri"/>
                        </a:rPr>
                        <a:t>based</a:t>
                      </a:r>
                      <a:endParaRPr lang="en-US" sz="1800" b="1"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smtClean="0">
                          <a:solidFill>
                            <a:srgbClr val="000000"/>
                          </a:solidFill>
                          <a:latin typeface="Calibri"/>
                        </a:rPr>
                        <a:t>Standard</a:t>
                      </a:r>
                    </a:p>
                    <a:p>
                      <a:pPr algn="ctr" fontAlgn="b"/>
                      <a:r>
                        <a:rPr lang="en-US" sz="1800" b="0" i="0" u="none" strike="noStrike" dirty="0" smtClean="0">
                          <a:solidFill>
                            <a:srgbClr val="000000"/>
                          </a:solidFill>
                          <a:latin typeface="Calibri"/>
                        </a:rPr>
                        <a:t>Blocking</a:t>
                      </a:r>
                      <a:endParaRPr lang="en-US" sz="18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indent="-228600" algn="ctr" fontAlgn="b">
                        <a:buFont typeface="+mj-lt"/>
                        <a:buNone/>
                      </a:pPr>
                      <a:r>
                        <a:rPr lang="en-US" sz="1800" b="0" i="0" u="none" strike="noStrike" dirty="0" smtClean="0">
                          <a:solidFill>
                            <a:srgbClr val="000000"/>
                          </a:solidFill>
                          <a:latin typeface="Calibri"/>
                        </a:rPr>
                        <a:t>(Extended)</a:t>
                      </a:r>
                    </a:p>
                    <a:p>
                      <a:pPr marL="342900" indent="-228600" algn="ctr" fontAlgn="b">
                        <a:buFont typeface="+mj-lt"/>
                        <a:buNone/>
                      </a:pPr>
                      <a:r>
                        <a:rPr lang="en-US" sz="1800" b="0" i="0" u="none" strike="noStrike" dirty="0" smtClean="0">
                          <a:solidFill>
                            <a:srgbClr val="000000"/>
                          </a:solidFill>
                          <a:latin typeface="Calibri"/>
                        </a:rPr>
                        <a:t>Canopy</a:t>
                      </a:r>
                      <a:endParaRPr lang="en-US" sz="1800" b="0" i="0" u="none" strike="noStrike" baseline="0" dirty="0" smtClean="0">
                        <a:solidFill>
                          <a:srgbClr val="000000"/>
                        </a:solidFill>
                        <a:latin typeface="Calibri"/>
                      </a:endParaRPr>
                    </a:p>
                    <a:p>
                      <a:pPr marL="342900" indent="-228600" algn="ctr" fontAlgn="b">
                        <a:buFont typeface="+mj-lt"/>
                        <a:buNone/>
                      </a:pPr>
                      <a:r>
                        <a:rPr lang="en-US" sz="1800" b="0" i="0" u="none" strike="noStrike" baseline="0" dirty="0" smtClean="0">
                          <a:solidFill>
                            <a:srgbClr val="000000"/>
                          </a:solidFill>
                          <a:latin typeface="Calibri"/>
                        </a:rPr>
                        <a:t>Clustering</a:t>
                      </a:r>
                      <a:endParaRPr lang="en-US" sz="18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06400" indent="-342900" algn="l" fontAlgn="b">
                        <a:buFont typeface="+mj-lt"/>
                        <a:buAutoNum type="arabicPeriod"/>
                      </a:pPr>
                      <a:r>
                        <a:rPr lang="en-US" sz="1800" b="0" i="0" u="none" strike="noStrike" dirty="0" smtClean="0">
                          <a:solidFill>
                            <a:srgbClr val="000000"/>
                          </a:solidFill>
                          <a:latin typeface="+mn-lt"/>
                        </a:rPr>
                        <a:t>(Extended)</a:t>
                      </a:r>
                      <a:br>
                        <a:rPr lang="en-US" sz="1800" b="0" i="0" u="none" strike="noStrike" dirty="0" smtClean="0">
                          <a:solidFill>
                            <a:srgbClr val="000000"/>
                          </a:solidFill>
                          <a:latin typeface="+mn-lt"/>
                        </a:rPr>
                      </a:br>
                      <a:r>
                        <a:rPr lang="en-US" sz="1800" b="0" i="0" u="none" strike="noStrike" dirty="0" smtClean="0">
                          <a:solidFill>
                            <a:srgbClr val="000000"/>
                          </a:solidFill>
                          <a:latin typeface="+mn-lt"/>
                        </a:rPr>
                        <a:t>Sorted Neighborhood</a:t>
                      </a:r>
                    </a:p>
                    <a:p>
                      <a:pPr marL="406400" indent="-342900" algn="l" fontAlgn="b">
                        <a:buFont typeface="+mj-lt"/>
                        <a:buAutoNum type="arabicPeriod"/>
                      </a:pPr>
                      <a:r>
                        <a:rPr lang="en-US" sz="1800" b="0" i="0" u="none" strike="noStrike" dirty="0" err="1" smtClean="0">
                          <a:solidFill>
                            <a:srgbClr val="000000"/>
                          </a:solidFill>
                          <a:latin typeface="+mn-lt"/>
                        </a:rPr>
                        <a:t>MFIBlocks</a:t>
                      </a:r>
                      <a:endParaRPr lang="en-US" sz="1800" b="0" i="0" u="none" strike="noStrike" dirty="0" smtClean="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3825" indent="-3175" algn="l" fontAlgn="b">
                        <a:buFont typeface="+mj-lt"/>
                        <a:buAutoNum type="arabicPeriod"/>
                      </a:pPr>
                      <a:r>
                        <a:rPr lang="en-US" sz="1800" b="0" i="0" u="none" strike="noStrike" dirty="0" smtClean="0">
                          <a:solidFill>
                            <a:srgbClr val="000000"/>
                          </a:solidFill>
                          <a:latin typeface="Calibri"/>
                        </a:rPr>
                        <a:t> (Extended)</a:t>
                      </a:r>
                      <a:r>
                        <a:rPr lang="en-US" sz="1800" b="0" i="0" u="none" strike="noStrike" baseline="0" dirty="0" smtClean="0">
                          <a:solidFill>
                            <a:srgbClr val="000000"/>
                          </a:solidFill>
                          <a:latin typeface="Calibri"/>
                        </a:rPr>
                        <a:t> </a:t>
                      </a:r>
                      <a:r>
                        <a:rPr lang="en-US" sz="1800" b="0" i="0" u="none" strike="noStrike" dirty="0" smtClean="0">
                          <a:solidFill>
                            <a:srgbClr val="000000"/>
                          </a:solidFill>
                          <a:latin typeface="Calibri"/>
                        </a:rPr>
                        <a:t>Q-grams</a:t>
                      </a:r>
                      <a:r>
                        <a:rPr lang="en-US" sz="1800" b="0" i="0" u="none" strike="noStrike" baseline="0" dirty="0" smtClean="0">
                          <a:solidFill>
                            <a:srgbClr val="000000"/>
                          </a:solidFill>
                          <a:latin typeface="Calibri"/>
                        </a:rPr>
                        <a:t> Blocking</a:t>
                      </a:r>
                    </a:p>
                    <a:p>
                      <a:pPr marL="123825" indent="-3175" algn="l" fontAlgn="b">
                        <a:buFont typeface="+mj-lt"/>
                        <a:buAutoNum type="arabicPeriod"/>
                      </a:pPr>
                      <a:r>
                        <a:rPr lang="en-US" sz="1800" b="0" i="0" u="none" strike="noStrike" baseline="0" dirty="0" smtClean="0">
                          <a:solidFill>
                            <a:srgbClr val="000000"/>
                          </a:solidFill>
                          <a:latin typeface="Calibri"/>
                        </a:rPr>
                        <a:t> (Extended) Suffix Arrays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7537">
                <a:tc>
                  <a:txBody>
                    <a:bodyPr/>
                    <a:lstStyle/>
                    <a:p>
                      <a:pPr algn="ctr" fontAlgn="ctr"/>
                      <a:r>
                        <a:rPr lang="en-US" sz="1800" b="1" i="0" u="none" strike="noStrike" dirty="0" smtClean="0">
                          <a:solidFill>
                            <a:srgbClr val="000000"/>
                          </a:solidFill>
                          <a:latin typeface="Calibri"/>
                        </a:rPr>
                        <a:t>Schema-</a:t>
                      </a:r>
                    </a:p>
                    <a:p>
                      <a:pPr algn="ctr" fontAlgn="ctr"/>
                      <a:r>
                        <a:rPr lang="en-US" sz="1800" b="1" i="0" u="none" strike="noStrike" dirty="0" smtClean="0">
                          <a:solidFill>
                            <a:srgbClr val="000000"/>
                          </a:solidFill>
                          <a:latin typeface="Calibri"/>
                        </a:rPr>
                        <a:t>agnostic</a:t>
                      </a:r>
                      <a:endParaRPr lang="en-US" sz="1800" b="1"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smtClean="0">
                          <a:solidFill>
                            <a:srgbClr val="000000"/>
                          </a:solidFill>
                          <a:latin typeface="Calibri"/>
                        </a:rPr>
                        <a:t>-</a:t>
                      </a:r>
                      <a:endParaRPr lang="en-US" sz="18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kern="1200" dirty="0" smtClean="0">
                          <a:solidFill>
                            <a:srgbClr val="000000"/>
                          </a:solidFill>
                          <a:latin typeface="Calibri"/>
                          <a:ea typeface="+mn-ea"/>
                          <a:cs typeface="+mn-cs"/>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smtClean="0">
                          <a:solidFill>
                            <a:srgbClr val="000000"/>
                          </a:solidFill>
                          <a:latin typeface="Calibri"/>
                        </a:rPr>
                        <a:t>-</a:t>
                      </a:r>
                      <a:endParaRPr lang="en-US" sz="18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5425" indent="-101600" algn="l" fontAlgn="b">
                        <a:buFont typeface="+mj-lt"/>
                        <a:buAutoNum type="arabicPeriod"/>
                      </a:pPr>
                      <a:r>
                        <a:rPr lang="en-US" sz="1800" b="0" i="0" u="none" strike="noStrike" dirty="0" smtClean="0">
                          <a:solidFill>
                            <a:srgbClr val="000000"/>
                          </a:solidFill>
                          <a:latin typeface="Calibri"/>
                        </a:rPr>
                        <a:t> Token Blocking</a:t>
                      </a:r>
                    </a:p>
                    <a:p>
                      <a:pPr marL="225425" indent="-101600" algn="l" fontAlgn="b">
                        <a:buFont typeface="+mj-lt"/>
                        <a:buAutoNum type="arabicPeriod"/>
                      </a:pPr>
                      <a:r>
                        <a:rPr lang="en-US" sz="1800" b="0" i="0" u="none" strike="noStrike" dirty="0" smtClean="0">
                          <a:solidFill>
                            <a:srgbClr val="000000"/>
                          </a:solidFill>
                          <a:latin typeface="Calibri"/>
                        </a:rPr>
                        <a:t> Agnostic</a:t>
                      </a:r>
                      <a:r>
                        <a:rPr lang="en-US" sz="1800" b="0" i="0" u="none" strike="noStrike" baseline="0" dirty="0" smtClean="0">
                          <a:solidFill>
                            <a:srgbClr val="000000"/>
                          </a:solidFill>
                          <a:latin typeface="Calibri"/>
                        </a:rPr>
                        <a:t> Clustering</a:t>
                      </a:r>
                    </a:p>
                    <a:p>
                      <a:pPr marL="225425" indent="-101600" algn="l" fontAlgn="b">
                        <a:buFont typeface="+mj-lt"/>
                        <a:buAutoNum type="arabicPeriod"/>
                      </a:pPr>
                      <a:r>
                        <a:rPr lang="en-US" sz="1800" b="0" i="0" u="none" strike="noStrike" baseline="0" dirty="0" smtClean="0">
                          <a:solidFill>
                            <a:srgbClr val="000000"/>
                          </a:solidFill>
                          <a:latin typeface="Calibri"/>
                        </a:rPr>
                        <a:t> </a:t>
                      </a:r>
                      <a:r>
                        <a:rPr lang="en-US" sz="1800" b="0" i="0" u="none" strike="noStrike" baseline="0" dirty="0" err="1" smtClean="0">
                          <a:solidFill>
                            <a:srgbClr val="000000"/>
                          </a:solidFill>
                          <a:latin typeface="Calibri"/>
                        </a:rPr>
                        <a:t>TYPiMatch</a:t>
                      </a:r>
                      <a:endParaRPr lang="en-US" sz="1800" b="0" i="0" u="none" strike="noStrike" baseline="0" dirty="0" smtClean="0">
                        <a:solidFill>
                          <a:srgbClr val="000000"/>
                        </a:solidFill>
                        <a:latin typeface="Calibri"/>
                      </a:endParaRPr>
                    </a:p>
                    <a:p>
                      <a:pPr marL="225425" marR="0" indent="-101600" algn="l" defTabSz="914400" rtl="0" eaLnBrk="1" fontAlgn="b" latinLnBrk="0" hangingPunct="1">
                        <a:lnSpc>
                          <a:spcPct val="100000"/>
                        </a:lnSpc>
                        <a:spcBef>
                          <a:spcPts val="0"/>
                        </a:spcBef>
                        <a:spcAft>
                          <a:spcPts val="0"/>
                        </a:spcAft>
                        <a:buClrTx/>
                        <a:buSzTx/>
                        <a:buFont typeface="+mj-lt"/>
                        <a:buAutoNum type="arabicPeriod"/>
                        <a:tabLst/>
                        <a:defRPr/>
                      </a:pPr>
                      <a:r>
                        <a:rPr lang="en-US" sz="1800" b="0" i="0" u="none" strike="noStrike" baseline="0" dirty="0" smtClean="0">
                          <a:solidFill>
                            <a:srgbClr val="000000"/>
                          </a:solidFill>
                          <a:latin typeface="+mn-lt"/>
                        </a:rPr>
                        <a:t> URI Semantics Blocking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7E46E34C-DF4F-43C8-9B01-5546C481D7C1}" type="slidenum">
              <a:rPr lang="el-GR" smtClean="0"/>
              <a:t>31</a:t>
            </a:fld>
            <a:endParaRPr lang="el-GR"/>
          </a:p>
        </p:txBody>
      </p:sp>
    </p:spTree>
    <p:extLst>
      <p:ext uri="{BB962C8B-B14F-4D97-AF65-F5344CB8AC3E}">
        <p14:creationId xmlns:p14="http://schemas.microsoft.com/office/powerpoint/2010/main" val="2402461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pt-BR" smtClean="0"/>
              <a:t>Papadakis &amp; Palpanas, WWW 2018, April 2018</a:t>
            </a:r>
            <a:endParaRPr lang="el-GR"/>
          </a:p>
        </p:txBody>
      </p:sp>
      <p:sp>
        <p:nvSpPr>
          <p:cNvPr id="3" name="Title 1"/>
          <p:cNvSpPr txBox="1">
            <a:spLocks/>
          </p:cNvSpPr>
          <p:nvPr/>
        </p:nvSpPr>
        <p:spPr>
          <a:xfrm>
            <a:off x="0" y="72008"/>
            <a:ext cx="9144000" cy="1052736"/>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Block Processing Methods </a:t>
            </a:r>
          </a:p>
          <a:p>
            <a:r>
              <a:rPr lang="en-US" sz="2300" dirty="0" smtClean="0"/>
              <a:t>[</a:t>
            </a:r>
            <a:r>
              <a:rPr lang="en-US" sz="2300" dirty="0" err="1"/>
              <a:t>Papadakis</a:t>
            </a:r>
            <a:r>
              <a:rPr lang="en-US" sz="2300" dirty="0"/>
              <a:t> et. al., VLDB 2016]</a:t>
            </a:r>
          </a:p>
        </p:txBody>
      </p:sp>
      <p:sp>
        <p:nvSpPr>
          <p:cNvPr id="4" name="Content Placeholder 2"/>
          <p:cNvSpPr txBox="1">
            <a:spLocks/>
          </p:cNvSpPr>
          <p:nvPr/>
        </p:nvSpPr>
        <p:spPr>
          <a:xfrm>
            <a:off x="639303" y="876052"/>
            <a:ext cx="7461089" cy="548056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400" dirty="0" smtClean="0"/>
          </a:p>
          <a:p>
            <a:pPr marL="0" indent="0">
              <a:buFont typeface="Arial" pitchFamily="34" charset="0"/>
              <a:buNone/>
            </a:pPr>
            <a:r>
              <a:rPr lang="en-US" sz="2400" dirty="0" smtClean="0"/>
              <a:t>Mostly for </a:t>
            </a:r>
            <a:r>
              <a:rPr lang="en-US" sz="2400" dirty="0" smtClean="0">
                <a:solidFill>
                  <a:srgbClr val="C00000"/>
                </a:solidFill>
              </a:rPr>
              <a:t>redundancy-positive</a:t>
            </a:r>
            <a:r>
              <a:rPr lang="en-US" sz="2400" dirty="0" smtClean="0"/>
              <a:t> block building methods.</a:t>
            </a:r>
          </a:p>
          <a:p>
            <a:pPr marL="0" indent="0">
              <a:buFont typeface="Arial" pitchFamily="34" charset="0"/>
              <a:buNone/>
            </a:pPr>
            <a:endParaRPr lang="en-US" sz="2400" dirty="0" smtClean="0"/>
          </a:p>
          <a:p>
            <a:pPr marL="0" indent="0">
              <a:buFont typeface="Arial" pitchFamily="34" charset="0"/>
              <a:buNone/>
            </a:pPr>
            <a:r>
              <a:rPr lang="en-US" sz="2400" b="1" dirty="0" smtClean="0"/>
              <a:t>Block Cleaning</a:t>
            </a:r>
          </a:p>
          <a:p>
            <a:r>
              <a:rPr lang="en-US" sz="2400" dirty="0" smtClean="0"/>
              <a:t>Block-level</a:t>
            </a:r>
          </a:p>
          <a:p>
            <a:pPr lvl="1"/>
            <a:r>
              <a:rPr lang="en-US" sz="2000" dirty="0" smtClean="0"/>
              <a:t>constraints on block characteristics</a:t>
            </a:r>
          </a:p>
          <a:p>
            <a:r>
              <a:rPr lang="en-US" sz="2400" dirty="0" smtClean="0"/>
              <a:t>Entity-level</a:t>
            </a:r>
          </a:p>
          <a:p>
            <a:pPr lvl="1"/>
            <a:r>
              <a:rPr lang="en-US" sz="2000" dirty="0" smtClean="0"/>
              <a:t>constraints on entity characteristics</a:t>
            </a:r>
          </a:p>
          <a:p>
            <a:endParaRPr lang="en-US" sz="2400" dirty="0"/>
          </a:p>
          <a:p>
            <a:pPr marL="0" indent="0">
              <a:buNone/>
            </a:pPr>
            <a:r>
              <a:rPr lang="en-US" sz="2400" b="1" dirty="0" smtClean="0"/>
              <a:t>Comparison Cleaning</a:t>
            </a:r>
          </a:p>
          <a:p>
            <a:r>
              <a:rPr lang="en-US" sz="2400" dirty="0" smtClean="0"/>
              <a:t>Redundant comparisons</a:t>
            </a:r>
          </a:p>
          <a:p>
            <a:pPr lvl="1"/>
            <a:r>
              <a:rPr lang="en-US" sz="2000" dirty="0" smtClean="0"/>
              <a:t>repeated across different blocks</a:t>
            </a:r>
          </a:p>
          <a:p>
            <a:r>
              <a:rPr lang="en-US" sz="2400" dirty="0" smtClean="0"/>
              <a:t>Superfluous comparisons</a:t>
            </a:r>
          </a:p>
          <a:p>
            <a:pPr lvl="1"/>
            <a:r>
              <a:rPr lang="en-US" sz="2000" dirty="0" smtClean="0"/>
              <a:t>Involve non-matching entities</a:t>
            </a:r>
          </a:p>
        </p:txBody>
      </p:sp>
      <p:sp>
        <p:nvSpPr>
          <p:cNvPr id="5" name="Slide Number Placeholder 4"/>
          <p:cNvSpPr>
            <a:spLocks noGrp="1"/>
          </p:cNvSpPr>
          <p:nvPr>
            <p:ph type="sldNum" sz="quarter" idx="12"/>
          </p:nvPr>
        </p:nvSpPr>
        <p:spPr/>
        <p:txBody>
          <a:bodyPr/>
          <a:lstStyle/>
          <a:p>
            <a:fld id="{7E46E34C-DF4F-43C8-9B01-5546C481D7C1}" type="slidenum">
              <a:rPr lang="el-GR" smtClean="0"/>
              <a:t>32</a:t>
            </a:fld>
            <a:endParaRPr lang="el-GR"/>
          </a:p>
        </p:txBody>
      </p:sp>
    </p:spTree>
    <p:extLst>
      <p:ext uri="{BB962C8B-B14F-4D97-AF65-F5344CB8AC3E}">
        <p14:creationId xmlns:p14="http://schemas.microsoft.com/office/powerpoint/2010/main" val="30967517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3" name="Content Placeholder 2"/>
          <p:cNvSpPr txBox="1">
            <a:spLocks/>
          </p:cNvSpPr>
          <p:nvPr/>
        </p:nvSpPr>
        <p:spPr bwMode="auto">
          <a:xfrm>
            <a:off x="0" y="721079"/>
            <a:ext cx="9144000" cy="4938161"/>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lvl1pPr marL="482600" indent="-482600" algn="l" rtl="0" eaLnBrk="1" fontAlgn="base" hangingPunct="1">
              <a:spcBef>
                <a:spcPts val="1063"/>
              </a:spcBef>
              <a:spcAft>
                <a:spcPct val="0"/>
              </a:spcAft>
              <a:buClr>
                <a:schemeClr val="accent1"/>
              </a:buClr>
              <a:buSzPct val="76000"/>
              <a:buFont typeface="Wingdings 3" pitchFamily="18" charset="2"/>
              <a:defRPr sz="4600" kern="1200">
                <a:solidFill>
                  <a:schemeClr val="tx1"/>
                </a:solidFill>
                <a:latin typeface="+mn-lt"/>
                <a:ea typeface="+mn-ea"/>
                <a:cs typeface="+mn-cs"/>
              </a:defRPr>
            </a:lvl1pPr>
            <a:lvl2pPr marL="966788" indent="-482600" algn="l" rtl="0" eaLnBrk="1" fontAlgn="base" hangingPunct="1">
              <a:spcBef>
                <a:spcPts val="875"/>
              </a:spcBef>
              <a:spcAft>
                <a:spcPct val="0"/>
              </a:spcAft>
              <a:buClr>
                <a:schemeClr val="accent2"/>
              </a:buClr>
              <a:buSzPct val="76000"/>
              <a:buFont typeface="Wingdings 3" pitchFamily="18" charset="2"/>
              <a:buChar char=""/>
              <a:defRPr sz="4100" kern="1200">
                <a:solidFill>
                  <a:schemeClr val="tx2"/>
                </a:solidFill>
                <a:latin typeface="+mn-lt"/>
                <a:ea typeface="+mn-ea"/>
                <a:cs typeface="+mn-cs"/>
              </a:defRPr>
            </a:lvl2pPr>
            <a:lvl3pPr marL="1449388" indent="-401638" algn="l" rtl="0" eaLnBrk="1" fontAlgn="base" hangingPunct="1">
              <a:spcBef>
                <a:spcPts val="875"/>
              </a:spcBef>
              <a:spcAft>
                <a:spcPct val="0"/>
              </a:spcAft>
              <a:buClr>
                <a:srgbClr val="BCBCBC"/>
              </a:buClr>
              <a:buSzPct val="76000"/>
              <a:buFont typeface="Wingdings 3" pitchFamily="18" charset="2"/>
              <a:buChar char=""/>
              <a:defRPr sz="3500" kern="1200">
                <a:solidFill>
                  <a:schemeClr val="tx1"/>
                </a:solidFill>
                <a:latin typeface="+mn-lt"/>
                <a:ea typeface="+mn-ea"/>
                <a:cs typeface="+mn-cs"/>
              </a:defRPr>
            </a:lvl3pPr>
            <a:lvl4pPr marL="1933575" indent="-401638" algn="l" rtl="0" eaLnBrk="1" fontAlgn="base" hangingPunct="1">
              <a:spcBef>
                <a:spcPts val="700"/>
              </a:spcBef>
              <a:spcAft>
                <a:spcPct val="0"/>
              </a:spcAft>
              <a:buClr>
                <a:srgbClr val="8BA2B4"/>
              </a:buClr>
              <a:buSzPct val="70000"/>
              <a:buFont typeface="Wingdings" pitchFamily="2" charset="2"/>
              <a:buChar char=""/>
              <a:defRPr sz="3200" kern="1200">
                <a:solidFill>
                  <a:schemeClr val="tx1"/>
                </a:solidFill>
                <a:latin typeface="+mn-lt"/>
                <a:ea typeface="+mn-ea"/>
                <a:cs typeface="+mn-cs"/>
              </a:defRPr>
            </a:lvl4pPr>
            <a:lvl5pPr marL="2416175" indent="-401638" algn="l" rtl="0" eaLnBrk="1" fontAlgn="base" hangingPunct="1">
              <a:spcBef>
                <a:spcPts val="525"/>
              </a:spcBef>
              <a:spcAft>
                <a:spcPct val="0"/>
              </a:spcAft>
              <a:buClr>
                <a:schemeClr val="accent2"/>
              </a:buClr>
              <a:buSzPct val="70000"/>
              <a:buFont typeface="Wingdings" pitchFamily="2" charset="2"/>
              <a:buChar char=""/>
              <a:defRPr sz="2800" kern="1200">
                <a:solidFill>
                  <a:schemeClr val="tx1"/>
                </a:solidFill>
                <a:latin typeface="+mn-lt"/>
                <a:ea typeface="+mn-ea"/>
                <a:cs typeface="+mn-cs"/>
              </a:defRPr>
            </a:lvl5pPr>
            <a:lvl6pPr marL="2900605" indent="-322289" algn="l" rtl="0" eaLnBrk="1" latinLnBrk="0" hangingPunct="1">
              <a:spcBef>
                <a:spcPts val="529"/>
              </a:spcBef>
              <a:buClr>
                <a:srgbClr val="9FB8CD">
                  <a:shade val="75000"/>
                </a:srgbClr>
              </a:buClr>
              <a:buSzPct val="75000"/>
              <a:buFont typeface="Wingdings 3"/>
              <a:buChar char=""/>
              <a:defRPr kumimoji="0" lang="en-US" sz="2800" kern="1200" smtClean="0">
                <a:solidFill>
                  <a:schemeClr val="tx1"/>
                </a:solidFill>
                <a:latin typeface="+mn-lt"/>
                <a:ea typeface="+mn-ea"/>
                <a:cs typeface="+mn-cs"/>
              </a:defRPr>
            </a:lvl6pPr>
            <a:lvl7pPr marL="3222894" indent="-322289" algn="l" rtl="0" eaLnBrk="1" latinLnBrk="0" hangingPunct="1">
              <a:spcBef>
                <a:spcPts val="529"/>
              </a:spcBef>
              <a:buClr>
                <a:srgbClr val="727CA3">
                  <a:shade val="75000"/>
                </a:srgbClr>
              </a:buClr>
              <a:buSzPct val="75000"/>
              <a:buFont typeface="Wingdings 3"/>
              <a:buChar char=""/>
              <a:defRPr kumimoji="0" lang="en-US" sz="2500" kern="1200" smtClean="0">
                <a:solidFill>
                  <a:schemeClr val="tx1"/>
                </a:solidFill>
                <a:latin typeface="+mn-lt"/>
                <a:ea typeface="+mn-ea"/>
                <a:cs typeface="+mn-cs"/>
              </a:defRPr>
            </a:lvl7pPr>
            <a:lvl8pPr marL="3545184" indent="-322289" algn="l" rtl="0" eaLnBrk="1" latinLnBrk="0" hangingPunct="1">
              <a:spcBef>
                <a:spcPts val="529"/>
              </a:spcBef>
              <a:buClr>
                <a:prstClr val="white">
                  <a:shade val="50000"/>
                </a:prstClr>
              </a:buClr>
              <a:buSzPct val="75000"/>
              <a:buFont typeface="Wingdings 3"/>
              <a:buChar char=""/>
              <a:defRPr kumimoji="0" lang="en-US" sz="2500" kern="1200" smtClean="0">
                <a:solidFill>
                  <a:schemeClr val="tx1"/>
                </a:solidFill>
                <a:latin typeface="+mn-lt"/>
                <a:ea typeface="+mn-ea"/>
                <a:cs typeface="+mn-cs"/>
              </a:defRPr>
            </a:lvl8pPr>
            <a:lvl9pPr marL="3867473" indent="-322289" algn="l" rtl="0" eaLnBrk="1" latinLnBrk="0" hangingPunct="1">
              <a:spcBef>
                <a:spcPts val="529"/>
              </a:spcBef>
              <a:buClr>
                <a:srgbClr val="9FB8CD"/>
              </a:buClr>
              <a:buSzPct val="75000"/>
              <a:buFont typeface="Wingdings 3"/>
              <a:buChar char=""/>
              <a:defRPr kumimoji="0" lang="en-US" sz="2100" kern="1200" smtClean="0">
                <a:solidFill>
                  <a:schemeClr val="tx1"/>
                </a:solidFill>
                <a:latin typeface="+mn-lt"/>
                <a:ea typeface="+mn-ea"/>
                <a:cs typeface="+mn-cs"/>
              </a:defRPr>
            </a:lvl9pPr>
          </a:lstStyle>
          <a:p>
            <a:pPr marL="0" indent="0" algn="ctr"/>
            <a:endParaRPr lang="de-DE" sz="2300" dirty="0" smtClean="0"/>
          </a:p>
          <a:p>
            <a:pPr marL="0" indent="0" algn="ctr"/>
            <a:endParaRPr lang="de-DE" sz="2300" dirty="0" smtClean="0"/>
          </a:p>
          <a:p>
            <a:pPr marL="0" indent="0" algn="ctr"/>
            <a:endParaRPr lang="de-DE" sz="2300" dirty="0" smtClean="0"/>
          </a:p>
          <a:p>
            <a:pPr marL="0" indent="0"/>
            <a:endParaRPr lang="de-DE" sz="2300" dirty="0"/>
          </a:p>
          <a:p>
            <a:pPr marL="0" indent="0"/>
            <a:r>
              <a:rPr lang="de-DE" sz="2300" dirty="0" smtClean="0">
                <a:solidFill>
                  <a:schemeClr val="tx1">
                    <a:lumMod val="65000"/>
                    <a:lumOff val="35000"/>
                  </a:schemeClr>
                </a:solidFill>
              </a:rPr>
              <a:t>	</a:t>
            </a:r>
            <a:r>
              <a:rPr lang="de-DE" sz="3400" dirty="0" smtClean="0">
                <a:solidFill>
                  <a:schemeClr val="tx1">
                    <a:lumMod val="65000"/>
                    <a:lumOff val="35000"/>
                  </a:schemeClr>
                </a:solidFill>
              </a:rPr>
              <a:t>Part 2:</a:t>
            </a:r>
          </a:p>
          <a:p>
            <a:pPr marL="0" indent="0"/>
            <a:r>
              <a:rPr lang="de-DE" sz="3400" dirty="0">
                <a:solidFill>
                  <a:schemeClr val="tx1">
                    <a:lumMod val="65000"/>
                    <a:lumOff val="35000"/>
                  </a:schemeClr>
                </a:solidFill>
              </a:rPr>
              <a:t>	</a:t>
            </a:r>
            <a:r>
              <a:rPr lang="de-DE" sz="4500" dirty="0" smtClean="0"/>
              <a:t>Block </a:t>
            </a:r>
            <a:r>
              <a:rPr lang="de-DE" sz="4500" dirty="0" err="1"/>
              <a:t>Building</a:t>
            </a:r>
            <a:r>
              <a:rPr lang="de-DE" sz="4500" dirty="0"/>
              <a:t> </a:t>
            </a:r>
            <a:r>
              <a:rPr lang="de-DE" sz="4500" dirty="0" err="1" smtClean="0"/>
              <a:t>for</a:t>
            </a:r>
            <a:r>
              <a:rPr lang="de-DE" sz="4500" dirty="0" smtClean="0"/>
              <a:t> Relational Data</a:t>
            </a:r>
            <a:endParaRPr lang="de-DE" sz="4500" dirty="0"/>
          </a:p>
        </p:txBody>
      </p:sp>
      <p:sp>
        <p:nvSpPr>
          <p:cNvPr id="4" name="Slide Number Placeholder 3"/>
          <p:cNvSpPr>
            <a:spLocks noGrp="1"/>
          </p:cNvSpPr>
          <p:nvPr>
            <p:ph type="sldNum" sz="quarter" idx="12"/>
          </p:nvPr>
        </p:nvSpPr>
        <p:spPr/>
        <p:txBody>
          <a:bodyPr/>
          <a:lstStyle/>
          <a:p>
            <a:fld id="{7E46E34C-DF4F-43C8-9B01-5546C481D7C1}" type="slidenum">
              <a:rPr lang="el-GR" smtClean="0"/>
              <a:t>33</a:t>
            </a:fld>
            <a:endParaRPr lang="el-GR"/>
          </a:p>
        </p:txBody>
      </p:sp>
    </p:spTree>
    <p:extLst>
      <p:ext uri="{BB962C8B-B14F-4D97-AF65-F5344CB8AC3E}">
        <p14:creationId xmlns:p14="http://schemas.microsoft.com/office/powerpoint/2010/main" val="22612511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625"/>
            <a:ext cx="9144000" cy="721079"/>
          </a:xfrm>
        </p:spPr>
        <p:txBody>
          <a:bodyPr>
            <a:normAutofit fontScale="90000"/>
          </a:bodyPr>
          <a:lstStyle/>
          <a:p>
            <a:r>
              <a:rPr lang="en-US" dirty="0" smtClean="0"/>
              <a:t>General Principles</a:t>
            </a:r>
            <a:endParaRPr lang="en-US" dirty="0"/>
          </a:p>
        </p:txBody>
      </p:sp>
      <p:sp>
        <p:nvSpPr>
          <p:cNvPr id="3" name="Content Placeholder 2"/>
          <p:cNvSpPr>
            <a:spLocks noGrp="1"/>
          </p:cNvSpPr>
          <p:nvPr>
            <p:ph sz="quarter" idx="4294967295"/>
          </p:nvPr>
        </p:nvSpPr>
        <p:spPr>
          <a:xfrm>
            <a:off x="457155" y="1002827"/>
            <a:ext cx="8291309" cy="5666533"/>
          </a:xfrm>
        </p:spPr>
        <p:txBody>
          <a:bodyPr>
            <a:normAutofit/>
          </a:bodyPr>
          <a:lstStyle/>
          <a:p>
            <a:pPr marL="0" indent="0">
              <a:buNone/>
            </a:pPr>
            <a:endParaRPr lang="en-US" sz="2400" dirty="0" smtClean="0"/>
          </a:p>
          <a:p>
            <a:pPr marL="0" indent="0">
              <a:buNone/>
            </a:pPr>
            <a:r>
              <a:rPr lang="en-US" sz="2400" dirty="0" smtClean="0"/>
              <a:t>Mostly </a:t>
            </a:r>
            <a:r>
              <a:rPr lang="en-US" sz="2400" dirty="0">
                <a:solidFill>
                  <a:srgbClr val="C00000"/>
                </a:solidFill>
              </a:rPr>
              <a:t>schema-based</a:t>
            </a:r>
            <a:r>
              <a:rPr lang="en-US" sz="2400" dirty="0"/>
              <a:t> techniques.</a:t>
            </a:r>
          </a:p>
          <a:p>
            <a:pPr marL="0" indent="0">
              <a:buNone/>
            </a:pPr>
            <a:r>
              <a:rPr lang="en-US" sz="2400" dirty="0"/>
              <a:t>Rely on two assumptions:</a:t>
            </a:r>
          </a:p>
          <a:p>
            <a:pPr marL="518831" indent="-518831">
              <a:buFont typeface="+mj-lt"/>
              <a:buAutoNum type="arabicPeriod"/>
            </a:pPr>
            <a:r>
              <a:rPr lang="en-US" sz="2400" dirty="0"/>
              <a:t>A-priori known </a:t>
            </a:r>
            <a:r>
              <a:rPr lang="en-US" sz="2400" dirty="0" smtClean="0"/>
              <a:t>schema </a:t>
            </a:r>
            <a:r>
              <a:rPr lang="en-US" sz="2400" dirty="0"/>
              <a:t>→ no noise in attribute names.</a:t>
            </a:r>
          </a:p>
          <a:p>
            <a:pPr marL="518831" indent="-518831">
              <a:buFont typeface="+mj-lt"/>
              <a:buAutoNum type="arabicPeriod"/>
            </a:pPr>
            <a:r>
              <a:rPr lang="en-US" sz="2400" dirty="0"/>
              <a:t>For each attribute name we know some metadata:</a:t>
            </a:r>
          </a:p>
          <a:p>
            <a:pPr marL="696278" lvl="1" indent="-421550"/>
            <a:r>
              <a:rPr lang="en-US" sz="2400" dirty="0"/>
              <a:t>level of noise (e.g., spelling mistakes, false or missing values)</a:t>
            </a:r>
          </a:p>
          <a:p>
            <a:pPr marL="696278" lvl="1" indent="-421550"/>
            <a:r>
              <a:rPr lang="en-US" sz="2400" dirty="0"/>
              <a:t>distinctiveness of values</a:t>
            </a:r>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34</a:t>
            </a:fld>
            <a:endParaRPr lang="el-GR"/>
          </a:p>
        </p:txBody>
      </p:sp>
    </p:spTree>
    <p:extLst>
      <p:ext uri="{BB962C8B-B14F-4D97-AF65-F5344CB8AC3E}">
        <p14:creationId xmlns:p14="http://schemas.microsoft.com/office/powerpoint/2010/main" val="8689737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9173"/>
            <a:ext cx="9036496" cy="400110"/>
          </a:xfrm>
          <a:prstGeom prst="rect">
            <a:avLst/>
          </a:prstGeom>
          <a:noFill/>
        </p:spPr>
        <p:txBody>
          <a:bodyPr wrap="square" rtlCol="0">
            <a:spAutoFit/>
          </a:bodyPr>
          <a:lstStyle/>
          <a:p>
            <a:pPr algn="ctr"/>
            <a:r>
              <a:rPr lang="en-US" sz="2000" dirty="0" smtClean="0">
                <a:solidFill>
                  <a:schemeClr val="tx1">
                    <a:lumMod val="65000"/>
                    <a:lumOff val="35000"/>
                  </a:schemeClr>
                </a:solidFill>
              </a:rPr>
              <a:t>Standard Blocking</a:t>
            </a:r>
          </a:p>
        </p:txBody>
      </p:sp>
      <p:sp>
        <p:nvSpPr>
          <p:cNvPr id="3" name="TextBox 2"/>
          <p:cNvSpPr txBox="1"/>
          <p:nvPr/>
        </p:nvSpPr>
        <p:spPr>
          <a:xfrm>
            <a:off x="1323108" y="2082781"/>
            <a:ext cx="1714501" cy="707886"/>
          </a:xfrm>
          <a:prstGeom prst="rect">
            <a:avLst/>
          </a:prstGeom>
          <a:noFill/>
        </p:spPr>
        <p:txBody>
          <a:bodyPr wrap="square" rtlCol="0">
            <a:spAutoFit/>
          </a:bodyPr>
          <a:lstStyle/>
          <a:p>
            <a:pPr algn="ctr"/>
            <a:r>
              <a:rPr lang="en-US" sz="2000" dirty="0" smtClean="0">
                <a:solidFill>
                  <a:schemeClr val="tx1">
                    <a:lumMod val="65000"/>
                    <a:lumOff val="35000"/>
                  </a:schemeClr>
                </a:solidFill>
              </a:rPr>
              <a:t>Sorted </a:t>
            </a:r>
          </a:p>
          <a:p>
            <a:pPr algn="ctr"/>
            <a:r>
              <a:rPr lang="en-US" sz="2000" dirty="0" smtClean="0">
                <a:solidFill>
                  <a:schemeClr val="tx1">
                    <a:lumMod val="65000"/>
                    <a:lumOff val="35000"/>
                  </a:schemeClr>
                </a:solidFill>
              </a:rPr>
              <a:t>Neighborhood</a:t>
            </a:r>
            <a:endParaRPr lang="en-US" sz="2000" dirty="0">
              <a:solidFill>
                <a:schemeClr val="tx1">
                  <a:lumMod val="65000"/>
                  <a:lumOff val="35000"/>
                </a:schemeClr>
              </a:solidFill>
            </a:endParaRPr>
          </a:p>
        </p:txBody>
      </p:sp>
      <p:sp>
        <p:nvSpPr>
          <p:cNvPr id="4" name="TextBox 3"/>
          <p:cNvSpPr txBox="1"/>
          <p:nvPr/>
        </p:nvSpPr>
        <p:spPr>
          <a:xfrm>
            <a:off x="1208810" y="3347777"/>
            <a:ext cx="1959430" cy="707886"/>
          </a:xfrm>
          <a:prstGeom prst="rect">
            <a:avLst/>
          </a:prstGeom>
          <a:noFill/>
        </p:spPr>
        <p:txBody>
          <a:bodyPr wrap="square" rtlCol="0">
            <a:spAutoFit/>
          </a:bodyPr>
          <a:lstStyle/>
          <a:p>
            <a:pPr algn="ctr"/>
            <a:r>
              <a:rPr lang="en-US" sz="2000" dirty="0" smtClean="0">
                <a:solidFill>
                  <a:schemeClr val="tx1">
                    <a:lumMod val="65000"/>
                    <a:lumOff val="35000"/>
                  </a:schemeClr>
                </a:solidFill>
              </a:rPr>
              <a:t>Extended Sorted </a:t>
            </a:r>
          </a:p>
          <a:p>
            <a:pPr algn="ctr"/>
            <a:r>
              <a:rPr lang="en-US" sz="2000" dirty="0" smtClean="0">
                <a:solidFill>
                  <a:schemeClr val="tx1">
                    <a:lumMod val="65000"/>
                    <a:lumOff val="35000"/>
                  </a:schemeClr>
                </a:solidFill>
              </a:rPr>
              <a:t>Neighborhood</a:t>
            </a:r>
            <a:endParaRPr lang="en-US" sz="2000" dirty="0">
              <a:solidFill>
                <a:schemeClr val="tx1">
                  <a:lumMod val="65000"/>
                  <a:lumOff val="35000"/>
                </a:schemeClr>
              </a:solidFill>
            </a:endParaRPr>
          </a:p>
        </p:txBody>
      </p:sp>
      <p:sp>
        <p:nvSpPr>
          <p:cNvPr id="5" name="TextBox 4"/>
          <p:cNvSpPr txBox="1"/>
          <p:nvPr/>
        </p:nvSpPr>
        <p:spPr>
          <a:xfrm>
            <a:off x="3962400" y="2701445"/>
            <a:ext cx="1224644" cy="707886"/>
          </a:xfrm>
          <a:prstGeom prst="rect">
            <a:avLst/>
          </a:prstGeom>
          <a:noFill/>
        </p:spPr>
        <p:txBody>
          <a:bodyPr wrap="square" rtlCol="0">
            <a:spAutoFit/>
          </a:bodyPr>
          <a:lstStyle/>
          <a:p>
            <a:pPr algn="ctr"/>
            <a:r>
              <a:rPr lang="en-US" sz="2000" dirty="0" smtClean="0">
                <a:solidFill>
                  <a:schemeClr val="tx1">
                    <a:lumMod val="65000"/>
                    <a:lumOff val="35000"/>
                  </a:schemeClr>
                </a:solidFill>
              </a:rPr>
              <a:t>Q-grams </a:t>
            </a:r>
          </a:p>
          <a:p>
            <a:pPr algn="ctr"/>
            <a:r>
              <a:rPr lang="en-US" sz="2000" dirty="0" smtClean="0">
                <a:solidFill>
                  <a:schemeClr val="tx1">
                    <a:lumMod val="65000"/>
                    <a:lumOff val="35000"/>
                  </a:schemeClr>
                </a:solidFill>
              </a:rPr>
              <a:t>Blocking</a:t>
            </a:r>
            <a:endParaRPr lang="en-US" sz="2000" dirty="0">
              <a:solidFill>
                <a:schemeClr val="tx1">
                  <a:lumMod val="65000"/>
                  <a:lumOff val="35000"/>
                </a:schemeClr>
              </a:solidFill>
            </a:endParaRPr>
          </a:p>
        </p:txBody>
      </p:sp>
      <p:sp>
        <p:nvSpPr>
          <p:cNvPr id="6" name="TextBox 5"/>
          <p:cNvSpPr txBox="1"/>
          <p:nvPr/>
        </p:nvSpPr>
        <p:spPr>
          <a:xfrm>
            <a:off x="2425287" y="4233125"/>
            <a:ext cx="1224644" cy="1015663"/>
          </a:xfrm>
          <a:prstGeom prst="rect">
            <a:avLst/>
          </a:prstGeom>
          <a:noFill/>
        </p:spPr>
        <p:txBody>
          <a:bodyPr wrap="square" rtlCol="0">
            <a:spAutoFit/>
          </a:bodyPr>
          <a:lstStyle/>
          <a:p>
            <a:pPr algn="ctr"/>
            <a:r>
              <a:rPr lang="en-US" sz="2000" dirty="0" smtClean="0">
                <a:solidFill>
                  <a:schemeClr val="tx1">
                    <a:lumMod val="65000"/>
                    <a:lumOff val="35000"/>
                  </a:schemeClr>
                </a:solidFill>
              </a:rPr>
              <a:t>Extended Q-grams </a:t>
            </a:r>
          </a:p>
          <a:p>
            <a:pPr algn="ctr"/>
            <a:r>
              <a:rPr lang="en-US" sz="2000" dirty="0" smtClean="0">
                <a:solidFill>
                  <a:schemeClr val="tx1">
                    <a:lumMod val="65000"/>
                    <a:lumOff val="35000"/>
                  </a:schemeClr>
                </a:solidFill>
              </a:rPr>
              <a:t>Blocking</a:t>
            </a:r>
            <a:endParaRPr lang="en-US" sz="2000" dirty="0">
              <a:solidFill>
                <a:schemeClr val="tx1">
                  <a:lumMod val="65000"/>
                  <a:lumOff val="35000"/>
                </a:schemeClr>
              </a:solidFill>
            </a:endParaRPr>
          </a:p>
        </p:txBody>
      </p:sp>
      <p:sp>
        <p:nvSpPr>
          <p:cNvPr id="9" name="TextBox 8"/>
          <p:cNvSpPr txBox="1"/>
          <p:nvPr/>
        </p:nvSpPr>
        <p:spPr>
          <a:xfrm>
            <a:off x="5929745" y="2082781"/>
            <a:ext cx="1224644" cy="707886"/>
          </a:xfrm>
          <a:prstGeom prst="rect">
            <a:avLst/>
          </a:prstGeom>
          <a:noFill/>
        </p:spPr>
        <p:txBody>
          <a:bodyPr wrap="square" rtlCol="0">
            <a:spAutoFit/>
          </a:bodyPr>
          <a:lstStyle/>
          <a:p>
            <a:pPr algn="ctr"/>
            <a:r>
              <a:rPr lang="en-US" sz="2000" dirty="0" smtClean="0">
                <a:solidFill>
                  <a:schemeClr val="tx1">
                    <a:lumMod val="65000"/>
                    <a:lumOff val="35000"/>
                  </a:schemeClr>
                </a:solidFill>
              </a:rPr>
              <a:t>Suffix</a:t>
            </a:r>
          </a:p>
          <a:p>
            <a:pPr algn="ctr"/>
            <a:r>
              <a:rPr lang="en-US" sz="2000" dirty="0" smtClean="0">
                <a:solidFill>
                  <a:schemeClr val="tx1">
                    <a:lumMod val="65000"/>
                    <a:lumOff val="35000"/>
                  </a:schemeClr>
                </a:solidFill>
              </a:rPr>
              <a:t>Arrays</a:t>
            </a:r>
            <a:endParaRPr lang="en-US" sz="2000" dirty="0">
              <a:solidFill>
                <a:schemeClr val="tx1">
                  <a:lumMod val="65000"/>
                  <a:lumOff val="35000"/>
                </a:schemeClr>
              </a:solidFill>
            </a:endParaRPr>
          </a:p>
        </p:txBody>
      </p:sp>
      <p:sp>
        <p:nvSpPr>
          <p:cNvPr id="11" name="TextBox 10"/>
          <p:cNvSpPr txBox="1"/>
          <p:nvPr/>
        </p:nvSpPr>
        <p:spPr>
          <a:xfrm>
            <a:off x="5266134" y="4245181"/>
            <a:ext cx="1224644" cy="707886"/>
          </a:xfrm>
          <a:prstGeom prst="rect">
            <a:avLst/>
          </a:prstGeom>
          <a:noFill/>
        </p:spPr>
        <p:txBody>
          <a:bodyPr wrap="square" rtlCol="0">
            <a:spAutoFit/>
          </a:bodyPr>
          <a:lstStyle/>
          <a:p>
            <a:pPr algn="ctr"/>
            <a:r>
              <a:rPr lang="en-US" sz="2000" dirty="0" smtClean="0">
                <a:solidFill>
                  <a:schemeClr val="tx1">
                    <a:lumMod val="65000"/>
                    <a:lumOff val="35000"/>
                  </a:schemeClr>
                </a:solidFill>
              </a:rPr>
              <a:t>Canopy</a:t>
            </a:r>
          </a:p>
          <a:p>
            <a:pPr algn="ctr"/>
            <a:r>
              <a:rPr lang="en-US" sz="2000" dirty="0" smtClean="0">
                <a:solidFill>
                  <a:schemeClr val="tx1">
                    <a:lumMod val="65000"/>
                    <a:lumOff val="35000"/>
                  </a:schemeClr>
                </a:solidFill>
              </a:rPr>
              <a:t>Clustering</a:t>
            </a:r>
            <a:endParaRPr lang="en-US" sz="2000" dirty="0">
              <a:solidFill>
                <a:schemeClr val="tx1">
                  <a:lumMod val="65000"/>
                  <a:lumOff val="35000"/>
                </a:schemeClr>
              </a:solidFill>
            </a:endParaRPr>
          </a:p>
        </p:txBody>
      </p:sp>
      <p:sp>
        <p:nvSpPr>
          <p:cNvPr id="12" name="TextBox 11"/>
          <p:cNvSpPr txBox="1"/>
          <p:nvPr/>
        </p:nvSpPr>
        <p:spPr>
          <a:xfrm>
            <a:off x="5266211" y="5414522"/>
            <a:ext cx="1224644" cy="1015663"/>
          </a:xfrm>
          <a:prstGeom prst="rect">
            <a:avLst/>
          </a:prstGeom>
          <a:noFill/>
        </p:spPr>
        <p:txBody>
          <a:bodyPr wrap="square" rtlCol="0">
            <a:spAutoFit/>
          </a:bodyPr>
          <a:lstStyle/>
          <a:p>
            <a:pPr algn="ctr"/>
            <a:r>
              <a:rPr lang="en-US" sz="2000" dirty="0" smtClean="0">
                <a:solidFill>
                  <a:schemeClr val="tx1">
                    <a:lumMod val="65000"/>
                    <a:lumOff val="35000"/>
                  </a:schemeClr>
                </a:solidFill>
              </a:rPr>
              <a:t>Extended</a:t>
            </a:r>
          </a:p>
          <a:p>
            <a:pPr algn="ctr"/>
            <a:r>
              <a:rPr lang="en-US" sz="2000" dirty="0" smtClean="0">
                <a:solidFill>
                  <a:schemeClr val="tx1">
                    <a:lumMod val="65000"/>
                    <a:lumOff val="35000"/>
                  </a:schemeClr>
                </a:solidFill>
              </a:rPr>
              <a:t>Canopy</a:t>
            </a:r>
          </a:p>
          <a:p>
            <a:pPr algn="ctr"/>
            <a:r>
              <a:rPr lang="en-US" sz="2000" dirty="0" smtClean="0">
                <a:solidFill>
                  <a:schemeClr val="tx1">
                    <a:lumMod val="65000"/>
                    <a:lumOff val="35000"/>
                  </a:schemeClr>
                </a:solidFill>
              </a:rPr>
              <a:t>Clustering</a:t>
            </a:r>
            <a:endParaRPr lang="en-US" sz="2000" dirty="0">
              <a:solidFill>
                <a:schemeClr val="tx1">
                  <a:lumMod val="65000"/>
                  <a:lumOff val="35000"/>
                </a:schemeClr>
              </a:solidFill>
            </a:endParaRPr>
          </a:p>
        </p:txBody>
      </p:sp>
      <p:cxnSp>
        <p:nvCxnSpPr>
          <p:cNvPr id="14" name="Straight Arrow Connector 13"/>
          <p:cNvCxnSpPr>
            <a:stCxn id="2" idx="2"/>
          </p:cNvCxnSpPr>
          <p:nvPr/>
        </p:nvCxnSpPr>
        <p:spPr>
          <a:xfrm flipH="1">
            <a:off x="2514602" y="1679283"/>
            <a:ext cx="2003646"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2"/>
            <a:endCxn id="4" idx="0"/>
          </p:cNvCxnSpPr>
          <p:nvPr/>
        </p:nvCxnSpPr>
        <p:spPr>
          <a:xfrm>
            <a:off x="2180359" y="2790667"/>
            <a:ext cx="8166" cy="5571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 idx="2"/>
          </p:cNvCxnSpPr>
          <p:nvPr/>
        </p:nvCxnSpPr>
        <p:spPr>
          <a:xfrm>
            <a:off x="4518248" y="1679283"/>
            <a:ext cx="1653952"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490854" y="2729112"/>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2"/>
          </p:cNvCxnSpPr>
          <p:nvPr/>
        </p:nvCxnSpPr>
        <p:spPr>
          <a:xfrm>
            <a:off x="4518248" y="1679283"/>
            <a:ext cx="15654" cy="10221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2"/>
            <a:endCxn id="6" idx="0"/>
          </p:cNvCxnSpPr>
          <p:nvPr/>
        </p:nvCxnSpPr>
        <p:spPr>
          <a:xfrm flipH="1">
            <a:off x="3037609" y="3409331"/>
            <a:ext cx="1537113" cy="823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878454" y="4872817"/>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2"/>
            <a:endCxn id="11" idx="0"/>
          </p:cNvCxnSpPr>
          <p:nvPr/>
        </p:nvCxnSpPr>
        <p:spPr>
          <a:xfrm>
            <a:off x="4574722" y="3409331"/>
            <a:ext cx="1303734" cy="8358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idx="4294967295"/>
          </p:nvPr>
        </p:nvSpPr>
        <p:spPr>
          <a:xfrm>
            <a:off x="0" y="0"/>
            <a:ext cx="9144000" cy="721079"/>
          </a:xfrm>
        </p:spPr>
        <p:txBody>
          <a:bodyPr>
            <a:normAutofit fontScale="90000"/>
          </a:bodyPr>
          <a:lstStyle/>
          <a:p>
            <a:r>
              <a:rPr lang="en-US" dirty="0" smtClean="0"/>
              <a:t>Overview of Schema-based Methods</a:t>
            </a:r>
            <a:endParaRPr lang="en-US" dirty="0"/>
          </a:p>
        </p:txBody>
      </p:sp>
      <p:sp>
        <p:nvSpPr>
          <p:cNvPr id="7" name="Footer Placeholder 6"/>
          <p:cNvSpPr>
            <a:spLocks noGrp="1"/>
          </p:cNvSpPr>
          <p:nvPr>
            <p:ph type="ftr" sz="quarter" idx="11"/>
          </p:nvPr>
        </p:nvSpPr>
        <p:spPr/>
        <p:txBody>
          <a:bodyPr/>
          <a:lstStyle/>
          <a:p>
            <a:r>
              <a:rPr lang="pt-BR" smtClean="0"/>
              <a:t>Papadakis &amp; Palpanas, WWW 2018, April 2018</a:t>
            </a:r>
            <a:endParaRPr lang="el-GR"/>
          </a:p>
        </p:txBody>
      </p:sp>
      <p:cxnSp>
        <p:nvCxnSpPr>
          <p:cNvPr id="25" name="Straight Arrow Connector 24"/>
          <p:cNvCxnSpPr/>
          <p:nvPr/>
        </p:nvCxnSpPr>
        <p:spPr>
          <a:xfrm>
            <a:off x="4574722" y="3436998"/>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83311" y="4038430"/>
            <a:ext cx="1382823" cy="400110"/>
          </a:xfrm>
          <a:prstGeom prst="rect">
            <a:avLst/>
          </a:prstGeom>
          <a:noFill/>
        </p:spPr>
        <p:txBody>
          <a:bodyPr wrap="square" rtlCol="0">
            <a:spAutoFit/>
          </a:bodyPr>
          <a:lstStyle/>
          <a:p>
            <a:pPr algn="ctr"/>
            <a:r>
              <a:rPr lang="en-US" sz="2000" dirty="0" err="1" smtClean="0">
                <a:solidFill>
                  <a:schemeClr val="tx1">
                    <a:lumMod val="65000"/>
                    <a:lumOff val="35000"/>
                  </a:schemeClr>
                </a:solidFill>
              </a:rPr>
              <a:t>MFIBlocks</a:t>
            </a:r>
            <a:endParaRPr lang="en-US" sz="2000" dirty="0">
              <a:solidFill>
                <a:schemeClr val="tx1">
                  <a:lumMod val="65000"/>
                  <a:lumOff val="35000"/>
                </a:schemeClr>
              </a:solidFill>
            </a:endParaRPr>
          </a:p>
        </p:txBody>
      </p:sp>
      <p:sp>
        <p:nvSpPr>
          <p:cNvPr id="24" name="TextBox 23"/>
          <p:cNvSpPr txBox="1"/>
          <p:nvPr/>
        </p:nvSpPr>
        <p:spPr>
          <a:xfrm>
            <a:off x="5549470" y="3347777"/>
            <a:ext cx="1882616" cy="707886"/>
          </a:xfrm>
          <a:prstGeom prst="rect">
            <a:avLst/>
          </a:prstGeom>
          <a:noFill/>
        </p:spPr>
        <p:txBody>
          <a:bodyPr wrap="square" rtlCol="0">
            <a:spAutoFit/>
          </a:bodyPr>
          <a:lstStyle/>
          <a:p>
            <a:pPr algn="ctr"/>
            <a:r>
              <a:rPr lang="en-US" sz="2000" dirty="0" smtClean="0">
                <a:solidFill>
                  <a:schemeClr val="tx1">
                    <a:lumMod val="65000"/>
                    <a:lumOff val="35000"/>
                  </a:schemeClr>
                </a:solidFill>
              </a:rPr>
              <a:t>Extended Suffix</a:t>
            </a:r>
          </a:p>
          <a:p>
            <a:pPr algn="ctr"/>
            <a:r>
              <a:rPr lang="en-US" sz="2000" dirty="0" smtClean="0">
                <a:solidFill>
                  <a:schemeClr val="tx1">
                    <a:lumMod val="65000"/>
                    <a:lumOff val="35000"/>
                  </a:schemeClr>
                </a:solidFill>
              </a:rPr>
              <a:t>Arrays</a:t>
            </a:r>
            <a:endParaRPr lang="en-US" sz="2000" dirty="0">
              <a:solidFill>
                <a:schemeClr val="tx1">
                  <a:lumMod val="65000"/>
                  <a:lumOff val="35000"/>
                </a:schemeClr>
              </a:solidFill>
            </a:endParaRPr>
          </a:p>
        </p:txBody>
      </p:sp>
      <p:sp>
        <p:nvSpPr>
          <p:cNvPr id="8" name="Slide Number Placeholder 7"/>
          <p:cNvSpPr>
            <a:spLocks noGrp="1"/>
          </p:cNvSpPr>
          <p:nvPr>
            <p:ph type="sldNum" sz="quarter" idx="12"/>
          </p:nvPr>
        </p:nvSpPr>
        <p:spPr/>
        <p:txBody>
          <a:bodyPr/>
          <a:lstStyle/>
          <a:p>
            <a:fld id="{7E46E34C-DF4F-43C8-9B01-5546C481D7C1}" type="slidenum">
              <a:rPr lang="el-GR" smtClean="0"/>
              <a:t>35</a:t>
            </a:fld>
            <a:endParaRPr lang="el-GR"/>
          </a:p>
        </p:txBody>
      </p:sp>
    </p:spTree>
    <p:extLst>
      <p:ext uri="{BB962C8B-B14F-4D97-AF65-F5344CB8AC3E}">
        <p14:creationId xmlns:p14="http://schemas.microsoft.com/office/powerpoint/2010/main" val="6165492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9173"/>
            <a:ext cx="9036496" cy="400110"/>
          </a:xfrm>
          <a:prstGeom prst="rect">
            <a:avLst/>
          </a:prstGeom>
          <a:noFill/>
        </p:spPr>
        <p:txBody>
          <a:bodyPr wrap="square" rtlCol="0">
            <a:spAutoFit/>
          </a:bodyPr>
          <a:lstStyle/>
          <a:p>
            <a:pPr algn="ctr"/>
            <a:r>
              <a:rPr lang="en-US" sz="2000" dirty="0" smtClean="0">
                <a:solidFill>
                  <a:srgbClr val="0070C0"/>
                </a:solidFill>
              </a:rPr>
              <a:t>Standard Blocking</a:t>
            </a:r>
          </a:p>
        </p:txBody>
      </p:sp>
      <p:sp>
        <p:nvSpPr>
          <p:cNvPr id="3" name="TextBox 2"/>
          <p:cNvSpPr txBox="1"/>
          <p:nvPr/>
        </p:nvSpPr>
        <p:spPr>
          <a:xfrm>
            <a:off x="1323108" y="2082781"/>
            <a:ext cx="1714501" cy="707886"/>
          </a:xfrm>
          <a:prstGeom prst="rect">
            <a:avLst/>
          </a:prstGeom>
          <a:noFill/>
        </p:spPr>
        <p:txBody>
          <a:bodyPr wrap="square" rtlCol="0">
            <a:spAutoFit/>
          </a:bodyPr>
          <a:lstStyle/>
          <a:p>
            <a:pPr algn="ctr"/>
            <a:r>
              <a:rPr lang="en-US" sz="2000" dirty="0" smtClean="0">
                <a:solidFill>
                  <a:schemeClr val="tx1">
                    <a:lumMod val="65000"/>
                    <a:lumOff val="35000"/>
                  </a:schemeClr>
                </a:solidFill>
              </a:rPr>
              <a:t>Sorted </a:t>
            </a:r>
          </a:p>
          <a:p>
            <a:pPr algn="ctr"/>
            <a:r>
              <a:rPr lang="en-US" sz="2000" dirty="0" smtClean="0">
                <a:solidFill>
                  <a:schemeClr val="tx1">
                    <a:lumMod val="65000"/>
                    <a:lumOff val="35000"/>
                  </a:schemeClr>
                </a:solidFill>
              </a:rPr>
              <a:t>Neighborhood</a:t>
            </a:r>
            <a:endParaRPr lang="en-US" sz="2000" dirty="0">
              <a:solidFill>
                <a:schemeClr val="tx1">
                  <a:lumMod val="65000"/>
                  <a:lumOff val="35000"/>
                </a:schemeClr>
              </a:solidFill>
            </a:endParaRPr>
          </a:p>
        </p:txBody>
      </p:sp>
      <p:sp>
        <p:nvSpPr>
          <p:cNvPr id="4" name="TextBox 3"/>
          <p:cNvSpPr txBox="1"/>
          <p:nvPr/>
        </p:nvSpPr>
        <p:spPr>
          <a:xfrm>
            <a:off x="1208810" y="3347777"/>
            <a:ext cx="1959430" cy="707886"/>
          </a:xfrm>
          <a:prstGeom prst="rect">
            <a:avLst/>
          </a:prstGeom>
          <a:noFill/>
        </p:spPr>
        <p:txBody>
          <a:bodyPr wrap="square" rtlCol="0">
            <a:spAutoFit/>
          </a:bodyPr>
          <a:lstStyle/>
          <a:p>
            <a:pPr algn="ctr"/>
            <a:r>
              <a:rPr lang="en-US" sz="2000" dirty="0" smtClean="0">
                <a:solidFill>
                  <a:srgbClr val="0070C0"/>
                </a:solidFill>
              </a:rPr>
              <a:t>Extended Sorted </a:t>
            </a:r>
          </a:p>
          <a:p>
            <a:pPr algn="ctr"/>
            <a:r>
              <a:rPr lang="en-US" sz="2000" dirty="0" smtClean="0">
                <a:solidFill>
                  <a:srgbClr val="0070C0"/>
                </a:solidFill>
              </a:rPr>
              <a:t>Neighborhood</a:t>
            </a:r>
            <a:endParaRPr lang="en-US" sz="2000" dirty="0">
              <a:solidFill>
                <a:srgbClr val="0070C0"/>
              </a:solidFill>
            </a:endParaRPr>
          </a:p>
        </p:txBody>
      </p:sp>
      <p:sp>
        <p:nvSpPr>
          <p:cNvPr id="5" name="TextBox 4"/>
          <p:cNvSpPr txBox="1"/>
          <p:nvPr/>
        </p:nvSpPr>
        <p:spPr>
          <a:xfrm>
            <a:off x="3962400" y="2701445"/>
            <a:ext cx="1224644" cy="707886"/>
          </a:xfrm>
          <a:prstGeom prst="rect">
            <a:avLst/>
          </a:prstGeom>
          <a:noFill/>
        </p:spPr>
        <p:txBody>
          <a:bodyPr wrap="square" rtlCol="0">
            <a:spAutoFit/>
          </a:bodyPr>
          <a:lstStyle/>
          <a:p>
            <a:pPr algn="ctr"/>
            <a:r>
              <a:rPr lang="en-US" sz="2000" dirty="0" smtClean="0">
                <a:solidFill>
                  <a:srgbClr val="0070C0"/>
                </a:solidFill>
              </a:rPr>
              <a:t>Q-grams </a:t>
            </a:r>
          </a:p>
          <a:p>
            <a:pPr algn="ctr"/>
            <a:r>
              <a:rPr lang="en-US" sz="2000" dirty="0" smtClean="0">
                <a:solidFill>
                  <a:srgbClr val="0070C0"/>
                </a:solidFill>
              </a:rPr>
              <a:t>Blocking</a:t>
            </a:r>
            <a:endParaRPr lang="en-US" sz="2000" dirty="0">
              <a:solidFill>
                <a:srgbClr val="0070C0"/>
              </a:solidFill>
            </a:endParaRPr>
          </a:p>
        </p:txBody>
      </p:sp>
      <p:sp>
        <p:nvSpPr>
          <p:cNvPr id="6" name="TextBox 5"/>
          <p:cNvSpPr txBox="1"/>
          <p:nvPr/>
        </p:nvSpPr>
        <p:spPr>
          <a:xfrm>
            <a:off x="2425287" y="4233125"/>
            <a:ext cx="1224644" cy="1015663"/>
          </a:xfrm>
          <a:prstGeom prst="rect">
            <a:avLst/>
          </a:prstGeom>
          <a:noFill/>
        </p:spPr>
        <p:txBody>
          <a:bodyPr wrap="square" rtlCol="0">
            <a:spAutoFit/>
          </a:bodyPr>
          <a:lstStyle/>
          <a:p>
            <a:pPr algn="ctr"/>
            <a:r>
              <a:rPr lang="en-US" sz="2000" dirty="0" smtClean="0">
                <a:solidFill>
                  <a:srgbClr val="0070C0"/>
                </a:solidFill>
              </a:rPr>
              <a:t>Extended Q-grams </a:t>
            </a:r>
          </a:p>
          <a:p>
            <a:pPr algn="ctr"/>
            <a:r>
              <a:rPr lang="en-US" sz="2000" dirty="0" smtClean="0">
                <a:solidFill>
                  <a:srgbClr val="0070C0"/>
                </a:solidFill>
              </a:rPr>
              <a:t>Blocking</a:t>
            </a:r>
            <a:endParaRPr lang="en-US" sz="2000" dirty="0">
              <a:solidFill>
                <a:srgbClr val="0070C0"/>
              </a:solidFill>
            </a:endParaRPr>
          </a:p>
        </p:txBody>
      </p:sp>
      <p:sp>
        <p:nvSpPr>
          <p:cNvPr id="9" name="TextBox 8"/>
          <p:cNvSpPr txBox="1"/>
          <p:nvPr/>
        </p:nvSpPr>
        <p:spPr>
          <a:xfrm>
            <a:off x="5929745" y="2082781"/>
            <a:ext cx="1224644" cy="707886"/>
          </a:xfrm>
          <a:prstGeom prst="rect">
            <a:avLst/>
          </a:prstGeom>
          <a:noFill/>
        </p:spPr>
        <p:txBody>
          <a:bodyPr wrap="square" rtlCol="0">
            <a:spAutoFit/>
          </a:bodyPr>
          <a:lstStyle/>
          <a:p>
            <a:pPr algn="ctr"/>
            <a:r>
              <a:rPr lang="en-US" sz="2000" dirty="0" smtClean="0">
                <a:solidFill>
                  <a:schemeClr val="tx1">
                    <a:lumMod val="65000"/>
                    <a:lumOff val="35000"/>
                  </a:schemeClr>
                </a:solidFill>
              </a:rPr>
              <a:t>Suffix</a:t>
            </a:r>
          </a:p>
          <a:p>
            <a:pPr algn="ctr"/>
            <a:r>
              <a:rPr lang="en-US" sz="2000" dirty="0" smtClean="0">
                <a:solidFill>
                  <a:schemeClr val="tx1">
                    <a:lumMod val="65000"/>
                    <a:lumOff val="35000"/>
                  </a:schemeClr>
                </a:solidFill>
              </a:rPr>
              <a:t>Arrays</a:t>
            </a:r>
            <a:endParaRPr lang="en-US" sz="2000" dirty="0">
              <a:solidFill>
                <a:schemeClr val="tx1">
                  <a:lumMod val="65000"/>
                  <a:lumOff val="35000"/>
                </a:schemeClr>
              </a:solidFill>
            </a:endParaRPr>
          </a:p>
        </p:txBody>
      </p:sp>
      <p:sp>
        <p:nvSpPr>
          <p:cNvPr id="11" name="TextBox 10"/>
          <p:cNvSpPr txBox="1"/>
          <p:nvPr/>
        </p:nvSpPr>
        <p:spPr>
          <a:xfrm>
            <a:off x="5266134" y="4245181"/>
            <a:ext cx="1224644" cy="707886"/>
          </a:xfrm>
          <a:prstGeom prst="rect">
            <a:avLst/>
          </a:prstGeom>
          <a:noFill/>
        </p:spPr>
        <p:txBody>
          <a:bodyPr wrap="square" rtlCol="0">
            <a:spAutoFit/>
          </a:bodyPr>
          <a:lstStyle/>
          <a:p>
            <a:pPr algn="ctr"/>
            <a:r>
              <a:rPr lang="en-US" sz="2000" dirty="0" smtClean="0">
                <a:solidFill>
                  <a:schemeClr val="tx1">
                    <a:lumMod val="65000"/>
                    <a:lumOff val="35000"/>
                  </a:schemeClr>
                </a:solidFill>
              </a:rPr>
              <a:t>Canopy</a:t>
            </a:r>
          </a:p>
          <a:p>
            <a:pPr algn="ctr"/>
            <a:r>
              <a:rPr lang="en-US" sz="2000" dirty="0" smtClean="0">
                <a:solidFill>
                  <a:schemeClr val="tx1">
                    <a:lumMod val="65000"/>
                    <a:lumOff val="35000"/>
                  </a:schemeClr>
                </a:solidFill>
              </a:rPr>
              <a:t>Clustering</a:t>
            </a:r>
            <a:endParaRPr lang="en-US" sz="2000" dirty="0">
              <a:solidFill>
                <a:schemeClr val="tx1">
                  <a:lumMod val="65000"/>
                  <a:lumOff val="35000"/>
                </a:schemeClr>
              </a:solidFill>
            </a:endParaRPr>
          </a:p>
        </p:txBody>
      </p:sp>
      <p:sp>
        <p:nvSpPr>
          <p:cNvPr id="12" name="TextBox 11"/>
          <p:cNvSpPr txBox="1"/>
          <p:nvPr/>
        </p:nvSpPr>
        <p:spPr>
          <a:xfrm>
            <a:off x="5266211" y="5414522"/>
            <a:ext cx="1224644" cy="1015663"/>
          </a:xfrm>
          <a:prstGeom prst="rect">
            <a:avLst/>
          </a:prstGeom>
          <a:noFill/>
        </p:spPr>
        <p:txBody>
          <a:bodyPr wrap="square" rtlCol="0">
            <a:spAutoFit/>
          </a:bodyPr>
          <a:lstStyle/>
          <a:p>
            <a:pPr algn="ctr"/>
            <a:r>
              <a:rPr lang="en-US" sz="2000" dirty="0" smtClean="0">
                <a:solidFill>
                  <a:schemeClr val="tx1">
                    <a:lumMod val="65000"/>
                    <a:lumOff val="35000"/>
                  </a:schemeClr>
                </a:solidFill>
              </a:rPr>
              <a:t>Extended</a:t>
            </a:r>
          </a:p>
          <a:p>
            <a:pPr algn="ctr"/>
            <a:r>
              <a:rPr lang="en-US" sz="2000" dirty="0" smtClean="0">
                <a:solidFill>
                  <a:schemeClr val="tx1">
                    <a:lumMod val="65000"/>
                    <a:lumOff val="35000"/>
                  </a:schemeClr>
                </a:solidFill>
              </a:rPr>
              <a:t>Canopy</a:t>
            </a:r>
          </a:p>
          <a:p>
            <a:pPr algn="ctr"/>
            <a:r>
              <a:rPr lang="en-US" sz="2000" dirty="0" smtClean="0">
                <a:solidFill>
                  <a:schemeClr val="tx1">
                    <a:lumMod val="65000"/>
                    <a:lumOff val="35000"/>
                  </a:schemeClr>
                </a:solidFill>
              </a:rPr>
              <a:t>Clustering</a:t>
            </a:r>
            <a:endParaRPr lang="en-US" sz="2000" dirty="0">
              <a:solidFill>
                <a:schemeClr val="tx1">
                  <a:lumMod val="65000"/>
                  <a:lumOff val="35000"/>
                </a:schemeClr>
              </a:solidFill>
            </a:endParaRPr>
          </a:p>
        </p:txBody>
      </p:sp>
      <p:cxnSp>
        <p:nvCxnSpPr>
          <p:cNvPr id="14" name="Straight Arrow Connector 13"/>
          <p:cNvCxnSpPr>
            <a:stCxn id="2" idx="2"/>
          </p:cNvCxnSpPr>
          <p:nvPr/>
        </p:nvCxnSpPr>
        <p:spPr>
          <a:xfrm flipH="1">
            <a:off x="2514602" y="1679283"/>
            <a:ext cx="2003646"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2"/>
            <a:endCxn id="4" idx="0"/>
          </p:cNvCxnSpPr>
          <p:nvPr/>
        </p:nvCxnSpPr>
        <p:spPr>
          <a:xfrm>
            <a:off x="2180359" y="2790667"/>
            <a:ext cx="8166" cy="5571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 idx="2"/>
          </p:cNvCxnSpPr>
          <p:nvPr/>
        </p:nvCxnSpPr>
        <p:spPr>
          <a:xfrm>
            <a:off x="4518248" y="1679283"/>
            <a:ext cx="1653952"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490854" y="2729112"/>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2"/>
          </p:cNvCxnSpPr>
          <p:nvPr/>
        </p:nvCxnSpPr>
        <p:spPr>
          <a:xfrm>
            <a:off x="4518248" y="1679283"/>
            <a:ext cx="15654" cy="10221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2"/>
            <a:endCxn id="6" idx="0"/>
          </p:cNvCxnSpPr>
          <p:nvPr/>
        </p:nvCxnSpPr>
        <p:spPr>
          <a:xfrm flipH="1">
            <a:off x="3037609" y="3409331"/>
            <a:ext cx="1537113" cy="823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878454" y="4872817"/>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2"/>
            <a:endCxn id="11" idx="0"/>
          </p:cNvCxnSpPr>
          <p:nvPr/>
        </p:nvCxnSpPr>
        <p:spPr>
          <a:xfrm>
            <a:off x="4574722" y="3409331"/>
            <a:ext cx="1303734" cy="8358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idx="4294967295"/>
          </p:nvPr>
        </p:nvSpPr>
        <p:spPr>
          <a:xfrm>
            <a:off x="0" y="0"/>
            <a:ext cx="9144000" cy="721079"/>
          </a:xfrm>
        </p:spPr>
        <p:txBody>
          <a:bodyPr>
            <a:normAutofit fontScale="90000"/>
          </a:bodyPr>
          <a:lstStyle/>
          <a:p>
            <a:r>
              <a:rPr lang="en-US" dirty="0" smtClean="0"/>
              <a:t>Overview of Schema-based Methods</a:t>
            </a:r>
            <a:endParaRPr lang="en-US" dirty="0"/>
          </a:p>
        </p:txBody>
      </p:sp>
      <p:sp>
        <p:nvSpPr>
          <p:cNvPr id="7" name="Footer Placeholder 6"/>
          <p:cNvSpPr>
            <a:spLocks noGrp="1"/>
          </p:cNvSpPr>
          <p:nvPr>
            <p:ph type="ftr" sz="quarter" idx="11"/>
          </p:nvPr>
        </p:nvSpPr>
        <p:spPr/>
        <p:txBody>
          <a:bodyPr/>
          <a:lstStyle/>
          <a:p>
            <a:r>
              <a:rPr lang="pt-BR" smtClean="0"/>
              <a:t>Papadakis &amp; Palpanas, WWW 2018, April 2018</a:t>
            </a:r>
            <a:endParaRPr lang="el-GR"/>
          </a:p>
        </p:txBody>
      </p:sp>
      <p:cxnSp>
        <p:nvCxnSpPr>
          <p:cNvPr id="25" name="Straight Arrow Connector 24"/>
          <p:cNvCxnSpPr/>
          <p:nvPr/>
        </p:nvCxnSpPr>
        <p:spPr>
          <a:xfrm>
            <a:off x="4574722" y="3436998"/>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83311" y="4038430"/>
            <a:ext cx="1382823" cy="400110"/>
          </a:xfrm>
          <a:prstGeom prst="rect">
            <a:avLst/>
          </a:prstGeom>
          <a:noFill/>
        </p:spPr>
        <p:txBody>
          <a:bodyPr wrap="square" rtlCol="0">
            <a:spAutoFit/>
          </a:bodyPr>
          <a:lstStyle/>
          <a:p>
            <a:pPr algn="ctr"/>
            <a:r>
              <a:rPr lang="en-US" sz="2000" dirty="0" err="1" smtClean="0">
                <a:solidFill>
                  <a:schemeClr val="tx1">
                    <a:lumMod val="65000"/>
                    <a:lumOff val="35000"/>
                  </a:schemeClr>
                </a:solidFill>
              </a:rPr>
              <a:t>MFIBlocks</a:t>
            </a:r>
            <a:endParaRPr lang="en-US" sz="2000" dirty="0">
              <a:solidFill>
                <a:schemeClr val="tx1">
                  <a:lumMod val="65000"/>
                  <a:lumOff val="35000"/>
                </a:schemeClr>
              </a:solidFill>
            </a:endParaRPr>
          </a:p>
        </p:txBody>
      </p:sp>
      <p:sp>
        <p:nvSpPr>
          <p:cNvPr id="24" name="TextBox 23"/>
          <p:cNvSpPr txBox="1"/>
          <p:nvPr/>
        </p:nvSpPr>
        <p:spPr>
          <a:xfrm>
            <a:off x="5549470" y="3347777"/>
            <a:ext cx="1882616" cy="707886"/>
          </a:xfrm>
          <a:prstGeom prst="rect">
            <a:avLst/>
          </a:prstGeom>
          <a:noFill/>
        </p:spPr>
        <p:txBody>
          <a:bodyPr wrap="square" rtlCol="0">
            <a:spAutoFit/>
          </a:bodyPr>
          <a:lstStyle/>
          <a:p>
            <a:pPr algn="ctr"/>
            <a:r>
              <a:rPr lang="en-US" sz="2000" dirty="0" smtClean="0">
                <a:solidFill>
                  <a:schemeClr val="tx1">
                    <a:lumMod val="65000"/>
                    <a:lumOff val="35000"/>
                  </a:schemeClr>
                </a:solidFill>
              </a:rPr>
              <a:t>Extended Suffix</a:t>
            </a:r>
          </a:p>
          <a:p>
            <a:pPr algn="ctr"/>
            <a:r>
              <a:rPr lang="en-US" sz="2000" dirty="0" smtClean="0">
                <a:solidFill>
                  <a:schemeClr val="tx1">
                    <a:lumMod val="65000"/>
                    <a:lumOff val="35000"/>
                  </a:schemeClr>
                </a:solidFill>
              </a:rPr>
              <a:t>Arrays</a:t>
            </a:r>
            <a:endParaRPr lang="en-US" sz="2000" dirty="0">
              <a:solidFill>
                <a:schemeClr val="tx1">
                  <a:lumMod val="65000"/>
                  <a:lumOff val="35000"/>
                </a:schemeClr>
              </a:solidFill>
            </a:endParaRPr>
          </a:p>
        </p:txBody>
      </p:sp>
      <p:sp>
        <p:nvSpPr>
          <p:cNvPr id="8" name="TextBox 7"/>
          <p:cNvSpPr txBox="1"/>
          <p:nvPr/>
        </p:nvSpPr>
        <p:spPr>
          <a:xfrm>
            <a:off x="385332" y="5629965"/>
            <a:ext cx="1526315" cy="584775"/>
          </a:xfrm>
          <a:prstGeom prst="rect">
            <a:avLst/>
          </a:prstGeom>
          <a:noFill/>
        </p:spPr>
        <p:txBody>
          <a:bodyPr wrap="none" rtlCol="0">
            <a:spAutoFit/>
          </a:bodyPr>
          <a:lstStyle/>
          <a:p>
            <a:pPr algn="ctr"/>
            <a:r>
              <a:rPr lang="en-US" sz="1600" b="1" dirty="0" smtClean="0">
                <a:solidFill>
                  <a:schemeClr val="accent1"/>
                </a:solidFill>
              </a:rPr>
              <a:t>LAZY BLOCKING</a:t>
            </a:r>
          </a:p>
          <a:p>
            <a:pPr algn="ctr"/>
            <a:r>
              <a:rPr lang="en-US" sz="1600" b="1" dirty="0" smtClean="0">
                <a:solidFill>
                  <a:schemeClr val="accent1"/>
                </a:solidFill>
              </a:rPr>
              <a:t>METHODS</a:t>
            </a:r>
            <a:endParaRPr lang="en-US" sz="1600" b="1" dirty="0">
              <a:solidFill>
                <a:schemeClr val="accent1"/>
              </a:solidFill>
            </a:endParaRPr>
          </a:p>
        </p:txBody>
      </p:sp>
      <p:sp>
        <p:nvSpPr>
          <p:cNvPr id="16" name="Explosion 2 15"/>
          <p:cNvSpPr/>
          <p:nvPr/>
        </p:nvSpPr>
        <p:spPr>
          <a:xfrm rot="1108525">
            <a:off x="92280" y="4977391"/>
            <a:ext cx="2324500" cy="1709738"/>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7E46E34C-DF4F-43C8-9B01-5546C481D7C1}" type="slidenum">
              <a:rPr lang="el-GR" smtClean="0"/>
              <a:t>36</a:t>
            </a:fld>
            <a:endParaRPr lang="el-GR"/>
          </a:p>
        </p:txBody>
      </p:sp>
    </p:spTree>
    <p:extLst>
      <p:ext uri="{BB962C8B-B14F-4D97-AF65-F5344CB8AC3E}">
        <p14:creationId xmlns:p14="http://schemas.microsoft.com/office/powerpoint/2010/main" val="10627929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9173"/>
            <a:ext cx="9036496" cy="400110"/>
          </a:xfrm>
          <a:prstGeom prst="rect">
            <a:avLst/>
          </a:prstGeom>
          <a:noFill/>
        </p:spPr>
        <p:txBody>
          <a:bodyPr wrap="square" rtlCol="0">
            <a:spAutoFit/>
          </a:bodyPr>
          <a:lstStyle/>
          <a:p>
            <a:pPr algn="ctr"/>
            <a:r>
              <a:rPr lang="en-US" sz="2000" dirty="0" smtClean="0">
                <a:solidFill>
                  <a:srgbClr val="0070C0"/>
                </a:solidFill>
              </a:rPr>
              <a:t>Standard Blocking</a:t>
            </a:r>
          </a:p>
        </p:txBody>
      </p:sp>
      <p:sp>
        <p:nvSpPr>
          <p:cNvPr id="3" name="TextBox 2"/>
          <p:cNvSpPr txBox="1"/>
          <p:nvPr/>
        </p:nvSpPr>
        <p:spPr>
          <a:xfrm>
            <a:off x="1323108" y="2082781"/>
            <a:ext cx="1714501" cy="707886"/>
          </a:xfrm>
          <a:prstGeom prst="rect">
            <a:avLst/>
          </a:prstGeom>
          <a:noFill/>
        </p:spPr>
        <p:txBody>
          <a:bodyPr wrap="square" rtlCol="0">
            <a:spAutoFit/>
          </a:bodyPr>
          <a:lstStyle/>
          <a:p>
            <a:pPr algn="ctr"/>
            <a:r>
              <a:rPr lang="en-US" sz="2000" dirty="0" smtClean="0">
                <a:solidFill>
                  <a:srgbClr val="FF0000"/>
                </a:solidFill>
              </a:rPr>
              <a:t>Sorted </a:t>
            </a:r>
          </a:p>
          <a:p>
            <a:pPr algn="ctr"/>
            <a:r>
              <a:rPr lang="en-US" sz="2000" dirty="0" smtClean="0">
                <a:solidFill>
                  <a:srgbClr val="FF0000"/>
                </a:solidFill>
              </a:rPr>
              <a:t>Neighborhood</a:t>
            </a:r>
            <a:endParaRPr lang="en-US" sz="2000" dirty="0">
              <a:solidFill>
                <a:srgbClr val="FF0000"/>
              </a:solidFill>
            </a:endParaRPr>
          </a:p>
        </p:txBody>
      </p:sp>
      <p:sp>
        <p:nvSpPr>
          <p:cNvPr id="4" name="TextBox 3"/>
          <p:cNvSpPr txBox="1"/>
          <p:nvPr/>
        </p:nvSpPr>
        <p:spPr>
          <a:xfrm>
            <a:off x="1208810" y="3347777"/>
            <a:ext cx="1959430" cy="707886"/>
          </a:xfrm>
          <a:prstGeom prst="rect">
            <a:avLst/>
          </a:prstGeom>
          <a:noFill/>
        </p:spPr>
        <p:txBody>
          <a:bodyPr wrap="square" rtlCol="0">
            <a:spAutoFit/>
          </a:bodyPr>
          <a:lstStyle/>
          <a:p>
            <a:pPr algn="ctr"/>
            <a:r>
              <a:rPr lang="en-US" sz="2000" dirty="0" smtClean="0">
                <a:solidFill>
                  <a:srgbClr val="0070C0"/>
                </a:solidFill>
              </a:rPr>
              <a:t>Extended Sorted </a:t>
            </a:r>
          </a:p>
          <a:p>
            <a:pPr algn="ctr"/>
            <a:r>
              <a:rPr lang="en-US" sz="2000" dirty="0" smtClean="0">
                <a:solidFill>
                  <a:srgbClr val="0070C0"/>
                </a:solidFill>
              </a:rPr>
              <a:t>Neighborhood</a:t>
            </a:r>
            <a:endParaRPr lang="en-US" sz="2000" dirty="0">
              <a:solidFill>
                <a:srgbClr val="0070C0"/>
              </a:solidFill>
            </a:endParaRPr>
          </a:p>
        </p:txBody>
      </p:sp>
      <p:sp>
        <p:nvSpPr>
          <p:cNvPr id="5" name="TextBox 4"/>
          <p:cNvSpPr txBox="1"/>
          <p:nvPr/>
        </p:nvSpPr>
        <p:spPr>
          <a:xfrm>
            <a:off x="3962400" y="2701445"/>
            <a:ext cx="1224644" cy="707886"/>
          </a:xfrm>
          <a:prstGeom prst="rect">
            <a:avLst/>
          </a:prstGeom>
          <a:noFill/>
        </p:spPr>
        <p:txBody>
          <a:bodyPr wrap="square" rtlCol="0">
            <a:spAutoFit/>
          </a:bodyPr>
          <a:lstStyle/>
          <a:p>
            <a:pPr algn="ctr"/>
            <a:r>
              <a:rPr lang="en-US" sz="2000" dirty="0" smtClean="0">
                <a:solidFill>
                  <a:srgbClr val="0070C0"/>
                </a:solidFill>
              </a:rPr>
              <a:t>Q-grams </a:t>
            </a:r>
          </a:p>
          <a:p>
            <a:pPr algn="ctr"/>
            <a:r>
              <a:rPr lang="en-US" sz="2000" dirty="0" smtClean="0">
                <a:solidFill>
                  <a:srgbClr val="0070C0"/>
                </a:solidFill>
              </a:rPr>
              <a:t>Blocking</a:t>
            </a:r>
            <a:endParaRPr lang="en-US" sz="2000" dirty="0">
              <a:solidFill>
                <a:srgbClr val="0070C0"/>
              </a:solidFill>
            </a:endParaRPr>
          </a:p>
        </p:txBody>
      </p:sp>
      <p:sp>
        <p:nvSpPr>
          <p:cNvPr id="6" name="TextBox 5"/>
          <p:cNvSpPr txBox="1"/>
          <p:nvPr/>
        </p:nvSpPr>
        <p:spPr>
          <a:xfrm>
            <a:off x="2425287" y="4233125"/>
            <a:ext cx="1224644" cy="1015663"/>
          </a:xfrm>
          <a:prstGeom prst="rect">
            <a:avLst/>
          </a:prstGeom>
          <a:noFill/>
        </p:spPr>
        <p:txBody>
          <a:bodyPr wrap="square" rtlCol="0">
            <a:spAutoFit/>
          </a:bodyPr>
          <a:lstStyle/>
          <a:p>
            <a:pPr algn="ctr"/>
            <a:r>
              <a:rPr lang="en-US" sz="2000" dirty="0" smtClean="0">
                <a:solidFill>
                  <a:srgbClr val="0070C0"/>
                </a:solidFill>
              </a:rPr>
              <a:t>Extended Q-grams </a:t>
            </a:r>
          </a:p>
          <a:p>
            <a:pPr algn="ctr"/>
            <a:r>
              <a:rPr lang="en-US" sz="2000" dirty="0" smtClean="0">
                <a:solidFill>
                  <a:srgbClr val="0070C0"/>
                </a:solidFill>
              </a:rPr>
              <a:t>Blocking</a:t>
            </a:r>
            <a:endParaRPr lang="en-US" sz="2000" dirty="0">
              <a:solidFill>
                <a:srgbClr val="0070C0"/>
              </a:solidFill>
            </a:endParaRPr>
          </a:p>
        </p:txBody>
      </p:sp>
      <p:sp>
        <p:nvSpPr>
          <p:cNvPr id="9" name="TextBox 8"/>
          <p:cNvSpPr txBox="1"/>
          <p:nvPr/>
        </p:nvSpPr>
        <p:spPr>
          <a:xfrm>
            <a:off x="5929745" y="2082781"/>
            <a:ext cx="1224644" cy="707886"/>
          </a:xfrm>
          <a:prstGeom prst="rect">
            <a:avLst/>
          </a:prstGeom>
          <a:noFill/>
        </p:spPr>
        <p:txBody>
          <a:bodyPr wrap="square" rtlCol="0">
            <a:spAutoFit/>
          </a:bodyPr>
          <a:lstStyle/>
          <a:p>
            <a:pPr algn="ctr"/>
            <a:r>
              <a:rPr lang="en-US" sz="2000" dirty="0" smtClean="0">
                <a:solidFill>
                  <a:srgbClr val="FF0000"/>
                </a:solidFill>
              </a:rPr>
              <a:t>Suffix</a:t>
            </a:r>
          </a:p>
          <a:p>
            <a:pPr algn="ctr"/>
            <a:r>
              <a:rPr lang="en-US" sz="2000" dirty="0" smtClean="0">
                <a:solidFill>
                  <a:srgbClr val="FF0000"/>
                </a:solidFill>
              </a:rPr>
              <a:t>Arrays</a:t>
            </a:r>
            <a:endParaRPr lang="en-US" sz="2000" dirty="0">
              <a:solidFill>
                <a:srgbClr val="FF0000"/>
              </a:solidFill>
            </a:endParaRPr>
          </a:p>
        </p:txBody>
      </p:sp>
      <p:sp>
        <p:nvSpPr>
          <p:cNvPr id="11" name="TextBox 10"/>
          <p:cNvSpPr txBox="1"/>
          <p:nvPr/>
        </p:nvSpPr>
        <p:spPr>
          <a:xfrm>
            <a:off x="5266134" y="4245181"/>
            <a:ext cx="1224644" cy="707886"/>
          </a:xfrm>
          <a:prstGeom prst="rect">
            <a:avLst/>
          </a:prstGeom>
          <a:noFill/>
        </p:spPr>
        <p:txBody>
          <a:bodyPr wrap="square" rtlCol="0">
            <a:spAutoFit/>
          </a:bodyPr>
          <a:lstStyle/>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sp>
        <p:nvSpPr>
          <p:cNvPr id="12" name="TextBox 11"/>
          <p:cNvSpPr txBox="1"/>
          <p:nvPr/>
        </p:nvSpPr>
        <p:spPr>
          <a:xfrm>
            <a:off x="5266211" y="5414522"/>
            <a:ext cx="1224644" cy="1015663"/>
          </a:xfrm>
          <a:prstGeom prst="rect">
            <a:avLst/>
          </a:prstGeom>
          <a:noFill/>
        </p:spPr>
        <p:txBody>
          <a:bodyPr wrap="square" rtlCol="0">
            <a:spAutoFit/>
          </a:bodyPr>
          <a:lstStyle/>
          <a:p>
            <a:pPr algn="ctr"/>
            <a:r>
              <a:rPr lang="en-US" sz="2000" dirty="0" smtClean="0">
                <a:solidFill>
                  <a:srgbClr val="FF0000"/>
                </a:solidFill>
              </a:rPr>
              <a:t>Extended</a:t>
            </a:r>
          </a:p>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cxnSp>
        <p:nvCxnSpPr>
          <p:cNvPr id="14" name="Straight Arrow Connector 13"/>
          <p:cNvCxnSpPr>
            <a:stCxn id="2" idx="2"/>
          </p:cNvCxnSpPr>
          <p:nvPr/>
        </p:nvCxnSpPr>
        <p:spPr>
          <a:xfrm flipH="1">
            <a:off x="2514602" y="1679283"/>
            <a:ext cx="2003646"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2"/>
            <a:endCxn id="4" idx="0"/>
          </p:cNvCxnSpPr>
          <p:nvPr/>
        </p:nvCxnSpPr>
        <p:spPr>
          <a:xfrm>
            <a:off x="2180359" y="2790667"/>
            <a:ext cx="8166" cy="5571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 idx="2"/>
          </p:cNvCxnSpPr>
          <p:nvPr/>
        </p:nvCxnSpPr>
        <p:spPr>
          <a:xfrm>
            <a:off x="4518248" y="1679283"/>
            <a:ext cx="1653952"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490854" y="2729112"/>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2"/>
          </p:cNvCxnSpPr>
          <p:nvPr/>
        </p:nvCxnSpPr>
        <p:spPr>
          <a:xfrm>
            <a:off x="4518248" y="1679283"/>
            <a:ext cx="15654" cy="10221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2"/>
            <a:endCxn id="6" idx="0"/>
          </p:cNvCxnSpPr>
          <p:nvPr/>
        </p:nvCxnSpPr>
        <p:spPr>
          <a:xfrm flipH="1">
            <a:off x="3037609" y="3409331"/>
            <a:ext cx="1537113" cy="823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878454" y="4872817"/>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2"/>
            <a:endCxn id="11" idx="0"/>
          </p:cNvCxnSpPr>
          <p:nvPr/>
        </p:nvCxnSpPr>
        <p:spPr>
          <a:xfrm>
            <a:off x="4574722" y="3409331"/>
            <a:ext cx="1303734" cy="8358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idx="4294967295"/>
          </p:nvPr>
        </p:nvSpPr>
        <p:spPr>
          <a:xfrm>
            <a:off x="0" y="0"/>
            <a:ext cx="9144000" cy="721079"/>
          </a:xfrm>
        </p:spPr>
        <p:txBody>
          <a:bodyPr>
            <a:normAutofit fontScale="90000"/>
          </a:bodyPr>
          <a:lstStyle/>
          <a:p>
            <a:r>
              <a:rPr lang="en-US" dirty="0" smtClean="0"/>
              <a:t>Overview of Schema-based Methods</a:t>
            </a:r>
            <a:endParaRPr lang="en-US" dirty="0"/>
          </a:p>
        </p:txBody>
      </p:sp>
      <p:sp>
        <p:nvSpPr>
          <p:cNvPr id="7" name="Footer Placeholder 6"/>
          <p:cNvSpPr>
            <a:spLocks noGrp="1"/>
          </p:cNvSpPr>
          <p:nvPr>
            <p:ph type="ftr" sz="quarter" idx="11"/>
          </p:nvPr>
        </p:nvSpPr>
        <p:spPr/>
        <p:txBody>
          <a:bodyPr/>
          <a:lstStyle/>
          <a:p>
            <a:r>
              <a:rPr lang="pt-BR" smtClean="0"/>
              <a:t>Papadakis &amp; Palpanas, WWW 2018, April 2018</a:t>
            </a:r>
            <a:endParaRPr lang="el-GR"/>
          </a:p>
        </p:txBody>
      </p:sp>
      <p:cxnSp>
        <p:nvCxnSpPr>
          <p:cNvPr id="25" name="Straight Arrow Connector 24"/>
          <p:cNvCxnSpPr/>
          <p:nvPr/>
        </p:nvCxnSpPr>
        <p:spPr>
          <a:xfrm>
            <a:off x="4574722" y="3436998"/>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83311" y="4038430"/>
            <a:ext cx="1382823" cy="400110"/>
          </a:xfrm>
          <a:prstGeom prst="rect">
            <a:avLst/>
          </a:prstGeom>
          <a:noFill/>
        </p:spPr>
        <p:txBody>
          <a:bodyPr wrap="square" rtlCol="0">
            <a:spAutoFit/>
          </a:bodyPr>
          <a:lstStyle/>
          <a:p>
            <a:pPr algn="ctr"/>
            <a:r>
              <a:rPr lang="en-US" sz="2000" dirty="0" err="1" smtClean="0">
                <a:solidFill>
                  <a:srgbClr val="FF0000"/>
                </a:solidFill>
              </a:rPr>
              <a:t>MFIBlocks</a:t>
            </a:r>
            <a:endParaRPr lang="en-US" sz="2000" dirty="0">
              <a:solidFill>
                <a:srgbClr val="FF0000"/>
              </a:solidFill>
            </a:endParaRPr>
          </a:p>
        </p:txBody>
      </p:sp>
      <p:sp>
        <p:nvSpPr>
          <p:cNvPr id="24" name="TextBox 23"/>
          <p:cNvSpPr txBox="1"/>
          <p:nvPr/>
        </p:nvSpPr>
        <p:spPr>
          <a:xfrm>
            <a:off x="5549470" y="3347777"/>
            <a:ext cx="1882616" cy="707886"/>
          </a:xfrm>
          <a:prstGeom prst="rect">
            <a:avLst/>
          </a:prstGeom>
          <a:noFill/>
        </p:spPr>
        <p:txBody>
          <a:bodyPr wrap="square" rtlCol="0">
            <a:spAutoFit/>
          </a:bodyPr>
          <a:lstStyle/>
          <a:p>
            <a:pPr algn="ctr"/>
            <a:r>
              <a:rPr lang="en-US" sz="2000" dirty="0" smtClean="0">
                <a:solidFill>
                  <a:srgbClr val="FF0000"/>
                </a:solidFill>
              </a:rPr>
              <a:t>Extended Suffix</a:t>
            </a:r>
          </a:p>
          <a:p>
            <a:pPr algn="ctr"/>
            <a:r>
              <a:rPr lang="en-US" sz="2000" dirty="0" smtClean="0">
                <a:solidFill>
                  <a:srgbClr val="FF0000"/>
                </a:solidFill>
              </a:rPr>
              <a:t>Arrays</a:t>
            </a:r>
            <a:endParaRPr lang="en-US" sz="2000" dirty="0">
              <a:solidFill>
                <a:srgbClr val="FF0000"/>
              </a:solidFill>
            </a:endParaRPr>
          </a:p>
        </p:txBody>
      </p:sp>
      <p:sp>
        <p:nvSpPr>
          <p:cNvPr id="29" name="TextBox 28"/>
          <p:cNvSpPr txBox="1"/>
          <p:nvPr/>
        </p:nvSpPr>
        <p:spPr>
          <a:xfrm>
            <a:off x="385332" y="5629965"/>
            <a:ext cx="1526315" cy="584775"/>
          </a:xfrm>
          <a:prstGeom prst="rect">
            <a:avLst/>
          </a:prstGeom>
          <a:noFill/>
        </p:spPr>
        <p:txBody>
          <a:bodyPr wrap="none" rtlCol="0">
            <a:spAutoFit/>
          </a:bodyPr>
          <a:lstStyle/>
          <a:p>
            <a:pPr algn="ctr"/>
            <a:r>
              <a:rPr lang="en-US" sz="1600" b="1" dirty="0" smtClean="0">
                <a:solidFill>
                  <a:schemeClr val="accent1"/>
                </a:solidFill>
              </a:rPr>
              <a:t>LAZY BLOCKING</a:t>
            </a:r>
          </a:p>
          <a:p>
            <a:pPr algn="ctr"/>
            <a:r>
              <a:rPr lang="en-US" sz="1600" b="1" dirty="0" smtClean="0">
                <a:solidFill>
                  <a:schemeClr val="accent1"/>
                </a:solidFill>
              </a:rPr>
              <a:t>METHODS</a:t>
            </a:r>
            <a:endParaRPr lang="en-US" sz="1600" b="1" dirty="0">
              <a:solidFill>
                <a:schemeClr val="accent1"/>
              </a:solidFill>
            </a:endParaRPr>
          </a:p>
        </p:txBody>
      </p:sp>
      <p:sp>
        <p:nvSpPr>
          <p:cNvPr id="30" name="Explosion 2 29"/>
          <p:cNvSpPr/>
          <p:nvPr/>
        </p:nvSpPr>
        <p:spPr>
          <a:xfrm rot="1108525">
            <a:off x="92280" y="4977391"/>
            <a:ext cx="2324500" cy="1709738"/>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188865" y="5445224"/>
            <a:ext cx="1199559" cy="830997"/>
          </a:xfrm>
          <a:prstGeom prst="rect">
            <a:avLst/>
          </a:prstGeom>
          <a:noFill/>
        </p:spPr>
        <p:txBody>
          <a:bodyPr wrap="none" rtlCol="0">
            <a:spAutoFit/>
          </a:bodyPr>
          <a:lstStyle/>
          <a:p>
            <a:pPr algn="ctr"/>
            <a:r>
              <a:rPr lang="en-US" sz="1600" b="1" dirty="0" smtClean="0">
                <a:solidFill>
                  <a:srgbClr val="FF0000"/>
                </a:solidFill>
              </a:rPr>
              <a:t>PROACTIVE </a:t>
            </a:r>
          </a:p>
          <a:p>
            <a:pPr algn="ctr"/>
            <a:r>
              <a:rPr lang="en-US" sz="1600" b="1" dirty="0" smtClean="0">
                <a:solidFill>
                  <a:srgbClr val="FF0000"/>
                </a:solidFill>
              </a:rPr>
              <a:t>BLOCKING</a:t>
            </a:r>
          </a:p>
          <a:p>
            <a:pPr algn="ctr"/>
            <a:r>
              <a:rPr lang="en-US" sz="1600" b="1" dirty="0" smtClean="0">
                <a:solidFill>
                  <a:srgbClr val="FF0000"/>
                </a:solidFill>
              </a:rPr>
              <a:t>METHODS</a:t>
            </a:r>
            <a:endParaRPr lang="en-US" sz="1600" b="1" dirty="0">
              <a:solidFill>
                <a:srgbClr val="FF0000"/>
              </a:solidFill>
            </a:endParaRPr>
          </a:p>
        </p:txBody>
      </p:sp>
      <p:sp>
        <p:nvSpPr>
          <p:cNvPr id="33" name="Explosion 2 32"/>
          <p:cNvSpPr/>
          <p:nvPr/>
        </p:nvSpPr>
        <p:spPr>
          <a:xfrm rot="1108525">
            <a:off x="6701858" y="4995407"/>
            <a:ext cx="2324500" cy="1709738"/>
          </a:xfrm>
          <a:prstGeom prst="irregularSeal2">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7E46E34C-DF4F-43C8-9B01-5546C481D7C1}" type="slidenum">
              <a:rPr lang="el-GR" smtClean="0"/>
              <a:t>37</a:t>
            </a:fld>
            <a:endParaRPr lang="el-GR"/>
          </a:p>
        </p:txBody>
      </p:sp>
    </p:spTree>
    <p:extLst>
      <p:ext uri="{BB962C8B-B14F-4D97-AF65-F5344CB8AC3E}">
        <p14:creationId xmlns:p14="http://schemas.microsoft.com/office/powerpoint/2010/main" val="26269816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9173"/>
            <a:ext cx="9036496" cy="400110"/>
          </a:xfrm>
          <a:prstGeom prst="rect">
            <a:avLst/>
          </a:prstGeom>
          <a:noFill/>
        </p:spPr>
        <p:txBody>
          <a:bodyPr wrap="square" rtlCol="0">
            <a:spAutoFit/>
          </a:bodyPr>
          <a:lstStyle/>
          <a:p>
            <a:pPr algn="ctr"/>
            <a:r>
              <a:rPr lang="en-US" sz="2000" dirty="0" smtClean="0">
                <a:solidFill>
                  <a:srgbClr val="0070C0"/>
                </a:solidFill>
              </a:rPr>
              <a:t>Standard Blocking</a:t>
            </a:r>
          </a:p>
        </p:txBody>
      </p:sp>
      <p:sp>
        <p:nvSpPr>
          <p:cNvPr id="3" name="TextBox 2"/>
          <p:cNvSpPr txBox="1"/>
          <p:nvPr/>
        </p:nvSpPr>
        <p:spPr>
          <a:xfrm>
            <a:off x="1323108" y="2082781"/>
            <a:ext cx="1714501" cy="707886"/>
          </a:xfrm>
          <a:prstGeom prst="rect">
            <a:avLst/>
          </a:prstGeom>
          <a:noFill/>
        </p:spPr>
        <p:txBody>
          <a:bodyPr wrap="square" rtlCol="0">
            <a:spAutoFit/>
          </a:bodyPr>
          <a:lstStyle/>
          <a:p>
            <a:pPr algn="ctr"/>
            <a:r>
              <a:rPr lang="en-US" sz="2000" dirty="0" smtClean="0">
                <a:solidFill>
                  <a:srgbClr val="FF0000"/>
                </a:solidFill>
              </a:rPr>
              <a:t>Sorted </a:t>
            </a:r>
          </a:p>
          <a:p>
            <a:pPr algn="ctr"/>
            <a:r>
              <a:rPr lang="en-US" sz="2000" dirty="0" smtClean="0">
                <a:solidFill>
                  <a:srgbClr val="FF0000"/>
                </a:solidFill>
              </a:rPr>
              <a:t>Neighborhood</a:t>
            </a:r>
            <a:endParaRPr lang="en-US" sz="2000" dirty="0">
              <a:solidFill>
                <a:srgbClr val="FF0000"/>
              </a:solidFill>
            </a:endParaRPr>
          </a:p>
        </p:txBody>
      </p:sp>
      <p:sp>
        <p:nvSpPr>
          <p:cNvPr id="4" name="TextBox 3"/>
          <p:cNvSpPr txBox="1"/>
          <p:nvPr/>
        </p:nvSpPr>
        <p:spPr>
          <a:xfrm>
            <a:off x="1208810" y="3347777"/>
            <a:ext cx="1959430" cy="707886"/>
          </a:xfrm>
          <a:prstGeom prst="rect">
            <a:avLst/>
          </a:prstGeom>
          <a:noFill/>
        </p:spPr>
        <p:txBody>
          <a:bodyPr wrap="square" rtlCol="0">
            <a:spAutoFit/>
          </a:bodyPr>
          <a:lstStyle/>
          <a:p>
            <a:pPr algn="ctr"/>
            <a:r>
              <a:rPr lang="en-US" sz="2000" dirty="0" smtClean="0">
                <a:solidFill>
                  <a:srgbClr val="0070C0"/>
                </a:solidFill>
              </a:rPr>
              <a:t>Extended Sorted </a:t>
            </a:r>
          </a:p>
          <a:p>
            <a:pPr algn="ctr"/>
            <a:r>
              <a:rPr lang="en-US" sz="2000" dirty="0" smtClean="0">
                <a:solidFill>
                  <a:srgbClr val="0070C0"/>
                </a:solidFill>
              </a:rPr>
              <a:t>Neighborhood</a:t>
            </a:r>
            <a:endParaRPr lang="en-US" sz="2000" dirty="0">
              <a:solidFill>
                <a:srgbClr val="0070C0"/>
              </a:solidFill>
            </a:endParaRPr>
          </a:p>
        </p:txBody>
      </p:sp>
      <p:sp>
        <p:nvSpPr>
          <p:cNvPr id="5" name="TextBox 4"/>
          <p:cNvSpPr txBox="1"/>
          <p:nvPr/>
        </p:nvSpPr>
        <p:spPr>
          <a:xfrm>
            <a:off x="3962400" y="2701445"/>
            <a:ext cx="1224644" cy="707886"/>
          </a:xfrm>
          <a:prstGeom prst="rect">
            <a:avLst/>
          </a:prstGeom>
          <a:noFill/>
        </p:spPr>
        <p:txBody>
          <a:bodyPr wrap="square" rtlCol="0">
            <a:spAutoFit/>
          </a:bodyPr>
          <a:lstStyle/>
          <a:p>
            <a:pPr algn="ctr"/>
            <a:r>
              <a:rPr lang="en-US" sz="2000" dirty="0" smtClean="0">
                <a:solidFill>
                  <a:srgbClr val="0070C0"/>
                </a:solidFill>
              </a:rPr>
              <a:t>Q-grams </a:t>
            </a:r>
          </a:p>
          <a:p>
            <a:pPr algn="ctr"/>
            <a:r>
              <a:rPr lang="en-US" sz="2000" dirty="0" smtClean="0">
                <a:solidFill>
                  <a:srgbClr val="0070C0"/>
                </a:solidFill>
              </a:rPr>
              <a:t>Blocking</a:t>
            </a:r>
            <a:endParaRPr lang="en-US" sz="2000" dirty="0">
              <a:solidFill>
                <a:srgbClr val="0070C0"/>
              </a:solidFill>
            </a:endParaRPr>
          </a:p>
        </p:txBody>
      </p:sp>
      <p:sp>
        <p:nvSpPr>
          <p:cNvPr id="6" name="TextBox 5"/>
          <p:cNvSpPr txBox="1"/>
          <p:nvPr/>
        </p:nvSpPr>
        <p:spPr>
          <a:xfrm>
            <a:off x="2425287" y="4233125"/>
            <a:ext cx="1224644" cy="1015663"/>
          </a:xfrm>
          <a:prstGeom prst="rect">
            <a:avLst/>
          </a:prstGeom>
          <a:noFill/>
        </p:spPr>
        <p:txBody>
          <a:bodyPr wrap="square" rtlCol="0">
            <a:spAutoFit/>
          </a:bodyPr>
          <a:lstStyle/>
          <a:p>
            <a:pPr algn="ctr"/>
            <a:r>
              <a:rPr lang="en-US" sz="2000" dirty="0" smtClean="0">
                <a:solidFill>
                  <a:srgbClr val="0070C0"/>
                </a:solidFill>
              </a:rPr>
              <a:t>Extended Q-grams </a:t>
            </a:r>
          </a:p>
          <a:p>
            <a:pPr algn="ctr"/>
            <a:r>
              <a:rPr lang="en-US" sz="2000" dirty="0" smtClean="0">
                <a:solidFill>
                  <a:srgbClr val="0070C0"/>
                </a:solidFill>
              </a:rPr>
              <a:t>Blocking</a:t>
            </a:r>
            <a:endParaRPr lang="en-US" sz="2000" dirty="0">
              <a:solidFill>
                <a:srgbClr val="0070C0"/>
              </a:solidFill>
            </a:endParaRPr>
          </a:p>
        </p:txBody>
      </p:sp>
      <p:sp>
        <p:nvSpPr>
          <p:cNvPr id="9" name="TextBox 8"/>
          <p:cNvSpPr txBox="1"/>
          <p:nvPr/>
        </p:nvSpPr>
        <p:spPr>
          <a:xfrm>
            <a:off x="5929745" y="2082781"/>
            <a:ext cx="1224644" cy="707886"/>
          </a:xfrm>
          <a:prstGeom prst="rect">
            <a:avLst/>
          </a:prstGeom>
          <a:noFill/>
        </p:spPr>
        <p:txBody>
          <a:bodyPr wrap="square" rtlCol="0">
            <a:spAutoFit/>
          </a:bodyPr>
          <a:lstStyle/>
          <a:p>
            <a:pPr algn="ctr"/>
            <a:r>
              <a:rPr lang="en-US" sz="2000" dirty="0" smtClean="0">
                <a:solidFill>
                  <a:srgbClr val="FF0000"/>
                </a:solidFill>
              </a:rPr>
              <a:t>Suffix</a:t>
            </a:r>
          </a:p>
          <a:p>
            <a:pPr algn="ctr"/>
            <a:r>
              <a:rPr lang="en-US" sz="2000" dirty="0" smtClean="0">
                <a:solidFill>
                  <a:srgbClr val="FF0000"/>
                </a:solidFill>
              </a:rPr>
              <a:t>Arrays</a:t>
            </a:r>
            <a:endParaRPr lang="en-US" sz="2000" dirty="0">
              <a:solidFill>
                <a:srgbClr val="FF0000"/>
              </a:solidFill>
            </a:endParaRPr>
          </a:p>
        </p:txBody>
      </p:sp>
      <p:sp>
        <p:nvSpPr>
          <p:cNvPr id="11" name="TextBox 10"/>
          <p:cNvSpPr txBox="1"/>
          <p:nvPr/>
        </p:nvSpPr>
        <p:spPr>
          <a:xfrm>
            <a:off x="5266134" y="4245181"/>
            <a:ext cx="1224644" cy="707886"/>
          </a:xfrm>
          <a:prstGeom prst="rect">
            <a:avLst/>
          </a:prstGeom>
          <a:noFill/>
        </p:spPr>
        <p:txBody>
          <a:bodyPr wrap="square" rtlCol="0">
            <a:spAutoFit/>
          </a:bodyPr>
          <a:lstStyle/>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sp>
        <p:nvSpPr>
          <p:cNvPr id="12" name="TextBox 11"/>
          <p:cNvSpPr txBox="1"/>
          <p:nvPr/>
        </p:nvSpPr>
        <p:spPr>
          <a:xfrm>
            <a:off x="5266211" y="5414522"/>
            <a:ext cx="1224644" cy="1015663"/>
          </a:xfrm>
          <a:prstGeom prst="rect">
            <a:avLst/>
          </a:prstGeom>
          <a:noFill/>
        </p:spPr>
        <p:txBody>
          <a:bodyPr wrap="square" rtlCol="0">
            <a:spAutoFit/>
          </a:bodyPr>
          <a:lstStyle/>
          <a:p>
            <a:pPr algn="ctr"/>
            <a:r>
              <a:rPr lang="en-US" sz="2000" dirty="0" smtClean="0">
                <a:solidFill>
                  <a:srgbClr val="FF0000"/>
                </a:solidFill>
              </a:rPr>
              <a:t>Extended</a:t>
            </a:r>
          </a:p>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cxnSp>
        <p:nvCxnSpPr>
          <p:cNvPr id="14" name="Straight Arrow Connector 13"/>
          <p:cNvCxnSpPr>
            <a:stCxn id="2" idx="2"/>
          </p:cNvCxnSpPr>
          <p:nvPr/>
        </p:nvCxnSpPr>
        <p:spPr>
          <a:xfrm flipH="1">
            <a:off x="2514602" y="1679283"/>
            <a:ext cx="2003646"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2"/>
            <a:endCxn id="4" idx="0"/>
          </p:cNvCxnSpPr>
          <p:nvPr/>
        </p:nvCxnSpPr>
        <p:spPr>
          <a:xfrm>
            <a:off x="2180359" y="2790667"/>
            <a:ext cx="8166" cy="5571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 idx="2"/>
          </p:cNvCxnSpPr>
          <p:nvPr/>
        </p:nvCxnSpPr>
        <p:spPr>
          <a:xfrm>
            <a:off x="4518248" y="1679283"/>
            <a:ext cx="1653952"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490854" y="2729112"/>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2"/>
          </p:cNvCxnSpPr>
          <p:nvPr/>
        </p:nvCxnSpPr>
        <p:spPr>
          <a:xfrm>
            <a:off x="4518248" y="1679283"/>
            <a:ext cx="15654" cy="10221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2"/>
            <a:endCxn id="6" idx="0"/>
          </p:cNvCxnSpPr>
          <p:nvPr/>
        </p:nvCxnSpPr>
        <p:spPr>
          <a:xfrm flipH="1">
            <a:off x="3037609" y="3409331"/>
            <a:ext cx="1537113" cy="823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878454" y="4872817"/>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2"/>
            <a:endCxn id="11" idx="0"/>
          </p:cNvCxnSpPr>
          <p:nvPr/>
        </p:nvCxnSpPr>
        <p:spPr>
          <a:xfrm>
            <a:off x="4574722" y="3409331"/>
            <a:ext cx="1303734" cy="8358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idx="4294967295"/>
          </p:nvPr>
        </p:nvSpPr>
        <p:spPr>
          <a:xfrm>
            <a:off x="0" y="0"/>
            <a:ext cx="9144000" cy="721079"/>
          </a:xfrm>
        </p:spPr>
        <p:txBody>
          <a:bodyPr>
            <a:normAutofit fontScale="90000"/>
          </a:bodyPr>
          <a:lstStyle/>
          <a:p>
            <a:r>
              <a:rPr lang="en-US" dirty="0" smtClean="0"/>
              <a:t>Overview of Schema-based Methods</a:t>
            </a:r>
            <a:endParaRPr lang="en-US" dirty="0"/>
          </a:p>
        </p:txBody>
      </p:sp>
      <p:sp>
        <p:nvSpPr>
          <p:cNvPr id="7" name="Footer Placeholder 6"/>
          <p:cNvSpPr>
            <a:spLocks noGrp="1"/>
          </p:cNvSpPr>
          <p:nvPr>
            <p:ph type="ftr" sz="quarter" idx="11"/>
          </p:nvPr>
        </p:nvSpPr>
        <p:spPr/>
        <p:txBody>
          <a:bodyPr/>
          <a:lstStyle/>
          <a:p>
            <a:r>
              <a:rPr lang="pt-BR" smtClean="0"/>
              <a:t>Papadakis &amp; Palpanas, WWW 2018, April 2018</a:t>
            </a:r>
            <a:endParaRPr lang="el-GR"/>
          </a:p>
        </p:txBody>
      </p:sp>
      <p:cxnSp>
        <p:nvCxnSpPr>
          <p:cNvPr id="25" name="Straight Arrow Connector 24"/>
          <p:cNvCxnSpPr/>
          <p:nvPr/>
        </p:nvCxnSpPr>
        <p:spPr>
          <a:xfrm>
            <a:off x="4574722" y="3436998"/>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83311" y="4038430"/>
            <a:ext cx="1382823" cy="400110"/>
          </a:xfrm>
          <a:prstGeom prst="rect">
            <a:avLst/>
          </a:prstGeom>
          <a:noFill/>
        </p:spPr>
        <p:txBody>
          <a:bodyPr wrap="square" rtlCol="0">
            <a:spAutoFit/>
          </a:bodyPr>
          <a:lstStyle/>
          <a:p>
            <a:pPr algn="ctr"/>
            <a:r>
              <a:rPr lang="en-US" sz="2000" dirty="0" err="1" smtClean="0">
                <a:solidFill>
                  <a:srgbClr val="FF0000"/>
                </a:solidFill>
              </a:rPr>
              <a:t>MFIBlocks</a:t>
            </a:r>
            <a:endParaRPr lang="en-US" sz="2000" dirty="0">
              <a:solidFill>
                <a:srgbClr val="FF0000"/>
              </a:solidFill>
            </a:endParaRPr>
          </a:p>
        </p:txBody>
      </p:sp>
      <p:sp>
        <p:nvSpPr>
          <p:cNvPr id="23" name="Rectangle 22"/>
          <p:cNvSpPr/>
          <p:nvPr/>
        </p:nvSpPr>
        <p:spPr>
          <a:xfrm>
            <a:off x="3365172" y="1262924"/>
            <a:ext cx="2286948" cy="41636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549470" y="3347777"/>
            <a:ext cx="1882616" cy="707886"/>
          </a:xfrm>
          <a:prstGeom prst="rect">
            <a:avLst/>
          </a:prstGeom>
          <a:noFill/>
        </p:spPr>
        <p:txBody>
          <a:bodyPr wrap="square" rtlCol="0">
            <a:spAutoFit/>
          </a:bodyPr>
          <a:lstStyle/>
          <a:p>
            <a:pPr algn="ctr"/>
            <a:r>
              <a:rPr lang="en-US" sz="2000" dirty="0" smtClean="0">
                <a:solidFill>
                  <a:srgbClr val="FF0000"/>
                </a:solidFill>
              </a:rPr>
              <a:t>Extended Suffix</a:t>
            </a:r>
          </a:p>
          <a:p>
            <a:pPr algn="ctr"/>
            <a:r>
              <a:rPr lang="en-US" sz="2000" dirty="0" smtClean="0">
                <a:solidFill>
                  <a:srgbClr val="FF0000"/>
                </a:solidFill>
              </a:rPr>
              <a:t>Arrays</a:t>
            </a:r>
            <a:endParaRPr lang="en-US" sz="2000" dirty="0">
              <a:solidFill>
                <a:srgbClr val="FF0000"/>
              </a:solidFill>
            </a:endParaRPr>
          </a:p>
        </p:txBody>
      </p:sp>
      <p:sp>
        <p:nvSpPr>
          <p:cNvPr id="29" name="TextBox 28"/>
          <p:cNvSpPr txBox="1"/>
          <p:nvPr/>
        </p:nvSpPr>
        <p:spPr>
          <a:xfrm>
            <a:off x="385332" y="5629965"/>
            <a:ext cx="1526315" cy="584775"/>
          </a:xfrm>
          <a:prstGeom prst="rect">
            <a:avLst/>
          </a:prstGeom>
          <a:noFill/>
        </p:spPr>
        <p:txBody>
          <a:bodyPr wrap="none" rtlCol="0">
            <a:spAutoFit/>
          </a:bodyPr>
          <a:lstStyle/>
          <a:p>
            <a:pPr algn="ctr"/>
            <a:r>
              <a:rPr lang="en-US" sz="1600" b="1" dirty="0" smtClean="0">
                <a:solidFill>
                  <a:schemeClr val="accent1"/>
                </a:solidFill>
              </a:rPr>
              <a:t>LAZY BLOCKING</a:t>
            </a:r>
          </a:p>
          <a:p>
            <a:pPr algn="ctr"/>
            <a:r>
              <a:rPr lang="en-US" sz="1600" b="1" dirty="0" smtClean="0">
                <a:solidFill>
                  <a:schemeClr val="accent1"/>
                </a:solidFill>
              </a:rPr>
              <a:t>METHODS</a:t>
            </a:r>
            <a:endParaRPr lang="en-US" sz="1600" b="1" dirty="0">
              <a:solidFill>
                <a:schemeClr val="accent1"/>
              </a:solidFill>
            </a:endParaRPr>
          </a:p>
        </p:txBody>
      </p:sp>
      <p:sp>
        <p:nvSpPr>
          <p:cNvPr id="30" name="Explosion 2 29"/>
          <p:cNvSpPr/>
          <p:nvPr/>
        </p:nvSpPr>
        <p:spPr>
          <a:xfrm rot="1108525">
            <a:off x="92280" y="4977391"/>
            <a:ext cx="2324500" cy="1709738"/>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188865" y="5445224"/>
            <a:ext cx="1199559" cy="830997"/>
          </a:xfrm>
          <a:prstGeom prst="rect">
            <a:avLst/>
          </a:prstGeom>
          <a:noFill/>
        </p:spPr>
        <p:txBody>
          <a:bodyPr wrap="none" rtlCol="0">
            <a:spAutoFit/>
          </a:bodyPr>
          <a:lstStyle/>
          <a:p>
            <a:pPr algn="ctr"/>
            <a:r>
              <a:rPr lang="en-US" sz="1600" b="1" dirty="0" smtClean="0">
                <a:solidFill>
                  <a:srgbClr val="FF0000"/>
                </a:solidFill>
              </a:rPr>
              <a:t>PROACTIVE </a:t>
            </a:r>
          </a:p>
          <a:p>
            <a:pPr algn="ctr"/>
            <a:r>
              <a:rPr lang="en-US" sz="1600" b="1" dirty="0" smtClean="0">
                <a:solidFill>
                  <a:srgbClr val="FF0000"/>
                </a:solidFill>
              </a:rPr>
              <a:t>BLOCKING</a:t>
            </a:r>
          </a:p>
          <a:p>
            <a:pPr algn="ctr"/>
            <a:r>
              <a:rPr lang="en-US" sz="1600" b="1" dirty="0" smtClean="0">
                <a:solidFill>
                  <a:srgbClr val="FF0000"/>
                </a:solidFill>
              </a:rPr>
              <a:t>METHODS</a:t>
            </a:r>
            <a:endParaRPr lang="en-US" sz="1600" b="1" dirty="0">
              <a:solidFill>
                <a:srgbClr val="FF0000"/>
              </a:solidFill>
            </a:endParaRPr>
          </a:p>
        </p:txBody>
      </p:sp>
      <p:sp>
        <p:nvSpPr>
          <p:cNvPr id="33" name="Explosion 2 32"/>
          <p:cNvSpPr/>
          <p:nvPr/>
        </p:nvSpPr>
        <p:spPr>
          <a:xfrm rot="1108525">
            <a:off x="6701858" y="4995407"/>
            <a:ext cx="2324500" cy="1709738"/>
          </a:xfrm>
          <a:prstGeom prst="irregularSeal2">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7E46E34C-DF4F-43C8-9B01-5546C481D7C1}" type="slidenum">
              <a:rPr lang="el-GR" smtClean="0"/>
              <a:t>38</a:t>
            </a:fld>
            <a:endParaRPr lang="el-GR"/>
          </a:p>
        </p:txBody>
      </p:sp>
    </p:spTree>
    <p:extLst>
      <p:ext uri="{BB962C8B-B14F-4D97-AF65-F5344CB8AC3E}">
        <p14:creationId xmlns:p14="http://schemas.microsoft.com/office/powerpoint/2010/main" val="21610171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Standard Blocking </a:t>
            </a:r>
            <a:r>
              <a:rPr lang="en-US" sz="2400" dirty="0"/>
              <a:t>[</a:t>
            </a:r>
            <a:r>
              <a:rPr lang="en-US" sz="2400" dirty="0" err="1"/>
              <a:t>Fellegi</a:t>
            </a:r>
            <a:r>
              <a:rPr lang="en-US" sz="2400" dirty="0"/>
              <a:t> et. al., JASS 1969]</a:t>
            </a:r>
          </a:p>
        </p:txBody>
      </p:sp>
      <p:sp>
        <p:nvSpPr>
          <p:cNvPr id="3" name="Content Placeholder 2"/>
          <p:cNvSpPr>
            <a:spLocks noGrp="1"/>
          </p:cNvSpPr>
          <p:nvPr>
            <p:ph sz="quarter" idx="4294967295"/>
          </p:nvPr>
        </p:nvSpPr>
        <p:spPr>
          <a:xfrm>
            <a:off x="467544" y="1052736"/>
            <a:ext cx="8280920" cy="5082177"/>
          </a:xfrm>
        </p:spPr>
        <p:txBody>
          <a:bodyPr>
            <a:normAutofit/>
          </a:bodyPr>
          <a:lstStyle/>
          <a:p>
            <a:pPr marL="0" indent="0">
              <a:buNone/>
            </a:pPr>
            <a:r>
              <a:rPr lang="en-US" sz="2400" dirty="0" smtClean="0"/>
              <a:t>Earliest, simplest form of blocking. </a:t>
            </a:r>
          </a:p>
          <a:p>
            <a:pPr marL="0" indent="0">
              <a:buNone/>
            </a:pPr>
            <a:endParaRPr lang="en-US" sz="2400" dirty="0" smtClean="0"/>
          </a:p>
          <a:p>
            <a:pPr marL="0" indent="0">
              <a:buNone/>
            </a:pPr>
            <a:r>
              <a:rPr lang="en-US" sz="2400" dirty="0" smtClean="0"/>
              <a:t>Algorithm:</a:t>
            </a:r>
          </a:p>
          <a:p>
            <a:pPr marL="518831" indent="-518831">
              <a:buFont typeface="+mj-lt"/>
              <a:buAutoNum type="arabicPeriod"/>
            </a:pPr>
            <a:r>
              <a:rPr lang="en-US" sz="2400" dirty="0" smtClean="0"/>
              <a:t>Select the most appropriate attribute name(s) w.r.t. noise and distinctiveness.</a:t>
            </a:r>
          </a:p>
          <a:p>
            <a:pPr marL="518831" indent="-518831">
              <a:buFont typeface="+mj-lt"/>
              <a:buAutoNum type="arabicPeriod"/>
            </a:pPr>
            <a:r>
              <a:rPr lang="en-US" sz="2400" dirty="0" smtClean="0"/>
              <a:t>Transform the corresponding value(s) into a Blocking Key (BK)</a:t>
            </a:r>
          </a:p>
          <a:p>
            <a:pPr marL="518831" indent="-518831">
              <a:buFont typeface="+mj-lt"/>
              <a:buAutoNum type="arabicPeriod"/>
            </a:pPr>
            <a:r>
              <a:rPr lang="en-US" sz="2400" dirty="0" smtClean="0"/>
              <a:t>For each BK, create one block that contains all entities having this BK in their transformation.</a:t>
            </a:r>
          </a:p>
          <a:p>
            <a:pPr marL="518831" indent="-518831"/>
            <a:endParaRPr lang="en-US" sz="2400" dirty="0" smtClean="0"/>
          </a:p>
          <a:p>
            <a:pPr marL="518831" indent="-518831"/>
            <a:endParaRPr lang="en-US" sz="2400" dirty="0"/>
          </a:p>
          <a:p>
            <a:pPr marL="0" indent="0" algn="ctr">
              <a:buNone/>
            </a:pPr>
            <a:r>
              <a:rPr lang="en-US" sz="2400" dirty="0" smtClean="0"/>
              <a:t>Works as a hash function! → Blocks on the </a:t>
            </a:r>
            <a:r>
              <a:rPr lang="en-US" sz="2400" b="1" dirty="0" smtClean="0">
                <a:solidFill>
                  <a:srgbClr val="C00000"/>
                </a:solidFill>
              </a:rPr>
              <a:t>equality </a:t>
            </a:r>
            <a:r>
              <a:rPr lang="en-US" sz="2400" dirty="0" smtClean="0"/>
              <a:t>of BKs</a:t>
            </a:r>
          </a:p>
          <a:p>
            <a:endParaRPr lang="en-US" sz="24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39</a:t>
            </a:fld>
            <a:endParaRPr lang="el-GR"/>
          </a:p>
        </p:txBody>
      </p:sp>
    </p:spTree>
    <p:extLst>
      <p:ext uri="{BB962C8B-B14F-4D97-AF65-F5344CB8AC3E}">
        <p14:creationId xmlns:p14="http://schemas.microsoft.com/office/powerpoint/2010/main" val="1479355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idx="4294967295"/>
          </p:nvPr>
        </p:nvSpPr>
        <p:spPr>
          <a:xfrm>
            <a:off x="0" y="0"/>
            <a:ext cx="9144000" cy="721079"/>
          </a:xfrm>
        </p:spPr>
        <p:txBody>
          <a:bodyPr>
            <a:normAutofit fontScale="90000"/>
          </a:bodyPr>
          <a:lstStyle/>
          <a:p>
            <a:r>
              <a:rPr lang="en-US" dirty="0" smtClean="0"/>
              <a:t>However …</a:t>
            </a:r>
          </a:p>
        </p:txBody>
      </p:sp>
      <p:sp>
        <p:nvSpPr>
          <p:cNvPr id="487427" name="Rectangle 3"/>
          <p:cNvSpPr>
            <a:spLocks noGrp="1" noChangeArrowheads="1"/>
          </p:cNvSpPr>
          <p:nvPr>
            <p:ph idx="4294967295"/>
          </p:nvPr>
        </p:nvSpPr>
        <p:spPr>
          <a:xfrm>
            <a:off x="0" y="989091"/>
            <a:ext cx="9144000" cy="4938161"/>
          </a:xfrm>
        </p:spPr>
        <p:txBody>
          <a:bodyPr>
            <a:normAutofit/>
          </a:bodyPr>
          <a:lstStyle/>
          <a:p>
            <a:pPr>
              <a:buFont typeface="Wingdings 2" pitchFamily="18" charset="2"/>
              <a:buNone/>
            </a:pPr>
            <a:r>
              <a:rPr lang="en-US" sz="2400" b="1" i="1" dirty="0" smtClean="0">
                <a:latin typeface="Arial" charset="0"/>
              </a:rPr>
              <a:t>How many names, descriptions or IDs (URIs) are </a:t>
            </a:r>
          </a:p>
          <a:p>
            <a:pPr>
              <a:buFont typeface="Wingdings 2" pitchFamily="18" charset="2"/>
              <a:buNone/>
            </a:pPr>
            <a:r>
              <a:rPr lang="en-US" sz="2400" b="1" i="1" dirty="0" smtClean="0">
                <a:latin typeface="Arial" charset="0"/>
              </a:rPr>
              <a:t>used for the same real-world </a:t>
            </a:r>
            <a:r>
              <a:rPr lang="en-US" sz="2400" b="1" i="1" dirty="0" smtClean="0"/>
              <a:t>“</a:t>
            </a:r>
            <a:r>
              <a:rPr lang="en-US" sz="2400" b="1" i="1" dirty="0" smtClean="0">
                <a:latin typeface="Arial" charset="0"/>
              </a:rPr>
              <a:t>entity</a:t>
            </a:r>
            <a:r>
              <a:rPr lang="en-US" sz="2400" b="1" i="1" dirty="0" smtClean="0"/>
              <a:t>”</a:t>
            </a:r>
            <a:r>
              <a:rPr lang="en-US" sz="2400" b="1" i="1" dirty="0" smtClean="0">
                <a:latin typeface="Arial" charset="0"/>
              </a:rPr>
              <a:t>?</a:t>
            </a:r>
          </a:p>
        </p:txBody>
      </p:sp>
      <p:sp>
        <p:nvSpPr>
          <p:cNvPr id="487428" name="Text Box 4"/>
          <p:cNvSpPr txBox="1">
            <a:spLocks noChangeArrowheads="1"/>
          </p:cNvSpPr>
          <p:nvPr/>
        </p:nvSpPr>
        <p:spPr bwMode="auto">
          <a:xfrm>
            <a:off x="4002007" y="2072308"/>
            <a:ext cx="4899023" cy="1884618"/>
          </a:xfrm>
          <a:prstGeom prst="rect">
            <a:avLst/>
          </a:prstGeom>
          <a:noFill/>
          <a:ln w="9525">
            <a:solidFill>
              <a:schemeClr val="tx1"/>
            </a:solidFill>
            <a:miter lim="800000"/>
            <a:headEnd/>
            <a:tailEnd/>
          </a:ln>
          <a:effectLst/>
        </p:spPr>
        <p:txBody>
          <a:bodyPr wrap="square" lIns="91434" tIns="45717" rIns="91434" bIns="45717">
            <a:spAutoFit/>
          </a:bodyPr>
          <a:lstStyle/>
          <a:p>
            <a:pPr eaLnBrk="0" hangingPunct="0">
              <a:lnSpc>
                <a:spcPct val="91000"/>
              </a:lnSpc>
              <a:buClr>
                <a:srgbClr val="000000"/>
              </a:buClr>
              <a:buSzPct val="100000"/>
              <a:buFont typeface="Arial" charset="0"/>
              <a:buNone/>
            </a:pPr>
            <a:r>
              <a:rPr lang="en-US" sz="1600" dirty="0">
                <a:latin typeface="Times New Roman" pitchFamily="18" charset="0"/>
              </a:rPr>
              <a:t>London </a:t>
            </a:r>
            <a:r>
              <a:rPr lang="en-US" sz="1600" dirty="0" err="1">
                <a:latin typeface="Times New Roman" pitchFamily="18" charset="0"/>
              </a:rPr>
              <a:t>런던</a:t>
            </a:r>
            <a:r>
              <a:rPr lang="en-US" sz="1600" dirty="0">
                <a:latin typeface="Times New Roman" pitchFamily="18" charset="0"/>
              </a:rPr>
              <a:t> </a:t>
            </a:r>
            <a:r>
              <a:rPr lang="syr-SY" sz="1600" dirty="0">
                <a:latin typeface="Times New Roman" pitchFamily="18" charset="0"/>
              </a:rPr>
              <a:t>ܠܘܢܕܘܢ</a:t>
            </a:r>
            <a:r>
              <a:rPr lang="hi-IN" sz="1600" dirty="0">
                <a:latin typeface="Times New Roman" pitchFamily="18" charset="0"/>
              </a:rPr>
              <a:t> लंडन लंदन </a:t>
            </a:r>
            <a:r>
              <a:rPr lang="gu-IN" sz="1600" dirty="0">
                <a:latin typeface="Times New Roman" pitchFamily="18" charset="0"/>
              </a:rPr>
              <a:t>લંડન </a:t>
            </a:r>
            <a:r>
              <a:rPr lang="en-US" sz="1600" dirty="0" err="1">
                <a:latin typeface="Times New Roman" pitchFamily="18" charset="0"/>
              </a:rPr>
              <a:t>ለንደን</a:t>
            </a:r>
            <a:r>
              <a:rPr lang="en-US" sz="1600" dirty="0">
                <a:latin typeface="Times New Roman" pitchFamily="18" charset="0"/>
              </a:rPr>
              <a:t> </a:t>
            </a:r>
            <a:r>
              <a:rPr lang="en-US" sz="1600" dirty="0" err="1">
                <a:latin typeface="Times New Roman" pitchFamily="18" charset="0"/>
              </a:rPr>
              <a:t>ロンドン</a:t>
            </a:r>
            <a:r>
              <a:rPr lang="en-US" sz="1600" dirty="0">
                <a:latin typeface="Times New Roman" pitchFamily="18" charset="0"/>
              </a:rPr>
              <a:t> </a:t>
            </a:r>
            <a:r>
              <a:rPr lang="bn-IN" sz="1600" dirty="0">
                <a:latin typeface="Times New Roman" pitchFamily="18" charset="0"/>
              </a:rPr>
              <a:t>লন্ডন </a:t>
            </a:r>
            <a:r>
              <a:rPr lang="th-TH" sz="1600" dirty="0">
                <a:latin typeface="Times New Roman" pitchFamily="18" charset="0"/>
              </a:rPr>
              <a:t>ลอนดอน </a:t>
            </a:r>
            <a:r>
              <a:rPr lang="ta-IN" sz="1600" dirty="0">
                <a:latin typeface="Times New Roman" pitchFamily="18" charset="0"/>
              </a:rPr>
              <a:t>இலண்டன் </a:t>
            </a:r>
            <a:r>
              <a:rPr lang="en-US" sz="1600" dirty="0" err="1">
                <a:latin typeface="Times New Roman" pitchFamily="18" charset="0"/>
              </a:rPr>
              <a:t>ლონდონი</a:t>
            </a:r>
            <a:r>
              <a:rPr lang="en-US" sz="1600" dirty="0">
                <a:latin typeface="Times New Roman" pitchFamily="18" charset="0"/>
              </a:rPr>
              <a:t> </a:t>
            </a:r>
            <a:r>
              <a:rPr lang="en-US" sz="1600" dirty="0" err="1">
                <a:latin typeface="Times New Roman" pitchFamily="18" charset="0"/>
              </a:rPr>
              <a:t>Llundain</a:t>
            </a:r>
            <a:r>
              <a:rPr lang="en-US" sz="1600" dirty="0">
                <a:latin typeface="Times New Roman" pitchFamily="18" charset="0"/>
              </a:rPr>
              <a:t> </a:t>
            </a:r>
            <a:r>
              <a:rPr lang="en-US" sz="1600" dirty="0" err="1">
                <a:latin typeface="Times New Roman" pitchFamily="18" charset="0"/>
              </a:rPr>
              <a:t>Londain</a:t>
            </a:r>
            <a:r>
              <a:rPr lang="en-US" sz="1600" dirty="0">
                <a:latin typeface="Times New Roman" pitchFamily="18" charset="0"/>
              </a:rPr>
              <a:t> </a:t>
            </a:r>
            <a:r>
              <a:rPr lang="en-US" sz="1600" dirty="0" err="1">
                <a:latin typeface="Times New Roman" pitchFamily="18" charset="0"/>
              </a:rPr>
              <a:t>Londe</a:t>
            </a:r>
            <a:r>
              <a:rPr lang="en-US" sz="1600" dirty="0">
                <a:latin typeface="Times New Roman" pitchFamily="18" charset="0"/>
              </a:rPr>
              <a:t> </a:t>
            </a:r>
            <a:r>
              <a:rPr lang="en-US" sz="1600" dirty="0" err="1">
                <a:latin typeface="Times New Roman" pitchFamily="18" charset="0"/>
              </a:rPr>
              <a:t>Londen</a:t>
            </a:r>
            <a:r>
              <a:rPr lang="en-US" sz="1600" dirty="0">
                <a:latin typeface="Times New Roman" pitchFamily="18" charset="0"/>
              </a:rPr>
              <a:t> </a:t>
            </a:r>
            <a:r>
              <a:rPr lang="en-US" sz="1600" dirty="0" err="1">
                <a:latin typeface="Times New Roman" pitchFamily="18" charset="0"/>
              </a:rPr>
              <a:t>Londen</a:t>
            </a:r>
            <a:r>
              <a:rPr lang="en-US" sz="1600" dirty="0">
                <a:latin typeface="Times New Roman" pitchFamily="18" charset="0"/>
              </a:rPr>
              <a:t> </a:t>
            </a:r>
            <a:r>
              <a:rPr lang="en-US" sz="1600" dirty="0" err="1">
                <a:latin typeface="Times New Roman" pitchFamily="18" charset="0"/>
              </a:rPr>
              <a:t>Londen</a:t>
            </a:r>
            <a:r>
              <a:rPr lang="en-US" sz="1600" dirty="0">
                <a:latin typeface="Times New Roman" pitchFamily="18" charset="0"/>
              </a:rPr>
              <a:t> </a:t>
            </a:r>
            <a:r>
              <a:rPr lang="en-US" sz="1600" dirty="0" err="1">
                <a:latin typeface="Times New Roman" pitchFamily="18" charset="0"/>
              </a:rPr>
              <a:t>Londinium</a:t>
            </a:r>
            <a:r>
              <a:rPr lang="en-US" sz="1600" dirty="0">
                <a:latin typeface="Times New Roman" pitchFamily="18" charset="0"/>
              </a:rPr>
              <a:t> London </a:t>
            </a:r>
            <a:r>
              <a:rPr lang="en-US" sz="1600" dirty="0" err="1">
                <a:latin typeface="Times New Roman" pitchFamily="18" charset="0"/>
              </a:rPr>
              <a:t>Londona</a:t>
            </a:r>
            <a:r>
              <a:rPr lang="en-US" sz="1600" dirty="0">
                <a:latin typeface="Times New Roman" pitchFamily="18" charset="0"/>
              </a:rPr>
              <a:t> </a:t>
            </a:r>
            <a:r>
              <a:rPr lang="en-US" sz="1600" dirty="0" err="1">
                <a:latin typeface="Times New Roman" pitchFamily="18" charset="0"/>
              </a:rPr>
              <a:t>Londonas</a:t>
            </a:r>
            <a:r>
              <a:rPr lang="en-US" sz="1600" dirty="0">
                <a:latin typeface="Times New Roman" pitchFamily="18" charset="0"/>
              </a:rPr>
              <a:t> </a:t>
            </a:r>
            <a:r>
              <a:rPr lang="en-US" sz="1600" dirty="0" err="1">
                <a:latin typeface="Times New Roman" pitchFamily="18" charset="0"/>
              </a:rPr>
              <a:t>Londoni</a:t>
            </a:r>
            <a:r>
              <a:rPr lang="en-US" sz="1600" dirty="0">
                <a:latin typeface="Times New Roman" pitchFamily="18" charset="0"/>
              </a:rPr>
              <a:t> </a:t>
            </a:r>
            <a:r>
              <a:rPr lang="en-US" sz="1600" dirty="0" err="1">
                <a:latin typeface="Times New Roman" pitchFamily="18" charset="0"/>
              </a:rPr>
              <a:t>Londono</a:t>
            </a:r>
            <a:r>
              <a:rPr lang="en-US" sz="1600" dirty="0">
                <a:latin typeface="Times New Roman" pitchFamily="18" charset="0"/>
              </a:rPr>
              <a:t> </a:t>
            </a:r>
            <a:r>
              <a:rPr lang="en-US" sz="1600" dirty="0" err="1">
                <a:latin typeface="Times New Roman" pitchFamily="18" charset="0"/>
              </a:rPr>
              <a:t>Londra</a:t>
            </a:r>
            <a:r>
              <a:rPr lang="en-US" sz="1600" dirty="0">
                <a:latin typeface="Times New Roman" pitchFamily="18" charset="0"/>
              </a:rPr>
              <a:t> </a:t>
            </a:r>
            <a:r>
              <a:rPr lang="en-US" sz="1600" dirty="0" err="1">
                <a:latin typeface="Times New Roman" pitchFamily="18" charset="0"/>
              </a:rPr>
              <a:t>Londres</a:t>
            </a:r>
            <a:r>
              <a:rPr lang="en-US" sz="1600" dirty="0">
                <a:latin typeface="Times New Roman" pitchFamily="18" charset="0"/>
              </a:rPr>
              <a:t> </a:t>
            </a:r>
            <a:r>
              <a:rPr lang="en-US" sz="1600" dirty="0" err="1">
                <a:latin typeface="Times New Roman" pitchFamily="18" charset="0"/>
              </a:rPr>
              <a:t>Londrez</a:t>
            </a:r>
            <a:r>
              <a:rPr lang="en-US" sz="1600" dirty="0">
                <a:latin typeface="Times New Roman" pitchFamily="18" charset="0"/>
              </a:rPr>
              <a:t> </a:t>
            </a:r>
            <a:r>
              <a:rPr lang="en-US" sz="1600" dirty="0" err="1">
                <a:latin typeface="Times New Roman" pitchFamily="18" charset="0"/>
              </a:rPr>
              <a:t>Londyn</a:t>
            </a:r>
            <a:r>
              <a:rPr lang="en-US" sz="1600" dirty="0">
                <a:latin typeface="Times New Roman" pitchFamily="18" charset="0"/>
              </a:rPr>
              <a:t> </a:t>
            </a:r>
            <a:r>
              <a:rPr lang="en-US" sz="1600" dirty="0" err="1">
                <a:latin typeface="Times New Roman" pitchFamily="18" charset="0"/>
              </a:rPr>
              <a:t>Lontoo</a:t>
            </a:r>
            <a:r>
              <a:rPr lang="en-US" sz="1600" dirty="0">
                <a:latin typeface="Times New Roman" pitchFamily="18" charset="0"/>
              </a:rPr>
              <a:t> </a:t>
            </a:r>
            <a:r>
              <a:rPr lang="en-US" sz="1600" dirty="0" err="1">
                <a:latin typeface="Times New Roman" pitchFamily="18" charset="0"/>
              </a:rPr>
              <a:t>Loundres</a:t>
            </a:r>
            <a:r>
              <a:rPr lang="en-US" sz="1600" dirty="0">
                <a:latin typeface="Times New Roman" pitchFamily="18" charset="0"/>
              </a:rPr>
              <a:t> </a:t>
            </a:r>
            <a:r>
              <a:rPr lang="en-US" sz="1600" dirty="0" err="1">
                <a:latin typeface="Times New Roman" pitchFamily="18" charset="0"/>
              </a:rPr>
              <a:t>Luân</a:t>
            </a:r>
            <a:r>
              <a:rPr lang="en-US" sz="1600" dirty="0">
                <a:latin typeface="Times New Roman" pitchFamily="18" charset="0"/>
              </a:rPr>
              <a:t> </a:t>
            </a:r>
            <a:r>
              <a:rPr lang="en-US" sz="1600" dirty="0" err="1">
                <a:latin typeface="Times New Roman" pitchFamily="18" charset="0"/>
              </a:rPr>
              <a:t>Đôn</a:t>
            </a:r>
            <a:r>
              <a:rPr lang="en-US" sz="1600" dirty="0">
                <a:latin typeface="Times New Roman" pitchFamily="18" charset="0"/>
              </a:rPr>
              <a:t> </a:t>
            </a:r>
            <a:r>
              <a:rPr lang="en-US" sz="1600" dirty="0" err="1">
                <a:latin typeface="Times New Roman" pitchFamily="18" charset="0"/>
              </a:rPr>
              <a:t>Lunden</a:t>
            </a:r>
            <a:r>
              <a:rPr lang="en-US" sz="1600" dirty="0">
                <a:latin typeface="Times New Roman" pitchFamily="18" charset="0"/>
              </a:rPr>
              <a:t> </a:t>
            </a:r>
            <a:r>
              <a:rPr lang="en-US" sz="1600" dirty="0" err="1">
                <a:latin typeface="Times New Roman" pitchFamily="18" charset="0"/>
              </a:rPr>
              <a:t>Lundúnir</a:t>
            </a:r>
            <a:r>
              <a:rPr lang="en-US" sz="1600" dirty="0">
                <a:latin typeface="Times New Roman" pitchFamily="18" charset="0"/>
              </a:rPr>
              <a:t> </a:t>
            </a:r>
            <a:r>
              <a:rPr lang="en-US" sz="1600" dirty="0" err="1">
                <a:latin typeface="Times New Roman" pitchFamily="18" charset="0"/>
              </a:rPr>
              <a:t>Lunnainn</a:t>
            </a:r>
            <a:r>
              <a:rPr lang="en-US" sz="1600" dirty="0">
                <a:latin typeface="Times New Roman" pitchFamily="18" charset="0"/>
              </a:rPr>
              <a:t> </a:t>
            </a:r>
            <a:r>
              <a:rPr lang="en-US" sz="1600" dirty="0" err="1">
                <a:latin typeface="Times New Roman" pitchFamily="18" charset="0"/>
              </a:rPr>
              <a:t>Lunnon</a:t>
            </a:r>
            <a:r>
              <a:rPr lang="en-US" sz="1600" dirty="0">
                <a:latin typeface="Times New Roman" pitchFamily="18" charset="0"/>
              </a:rPr>
              <a:t> </a:t>
            </a:r>
            <a:r>
              <a:rPr lang="ar-SA" sz="1600" dirty="0">
                <a:latin typeface="Times New Roman" pitchFamily="18" charset="0"/>
              </a:rPr>
              <a:t>لندن لندن لندن لوندون </a:t>
            </a:r>
            <a:r>
              <a:rPr lang="he-IL" sz="1600" dirty="0">
                <a:latin typeface="Times New Roman" pitchFamily="18" charset="0"/>
              </a:rPr>
              <a:t>לאנדאן לונדון</a:t>
            </a:r>
            <a:r>
              <a:rPr lang="en-US" sz="1600" dirty="0">
                <a:latin typeface="Times New Roman" pitchFamily="18" charset="0"/>
              </a:rPr>
              <a:t> </a:t>
            </a:r>
            <a:r>
              <a:rPr lang="en-US" sz="1600" dirty="0" err="1">
                <a:latin typeface="Times New Roman" pitchFamily="18" charset="0"/>
              </a:rPr>
              <a:t>Λονδίνο</a:t>
            </a:r>
            <a:r>
              <a:rPr lang="en-US" sz="1600" dirty="0">
                <a:latin typeface="Times New Roman" pitchFamily="18" charset="0"/>
              </a:rPr>
              <a:t> </a:t>
            </a:r>
            <a:r>
              <a:rPr lang="en-US" sz="1600" dirty="0" err="1">
                <a:latin typeface="Times New Roman" pitchFamily="18" charset="0"/>
              </a:rPr>
              <a:t>Лёндан</a:t>
            </a:r>
            <a:r>
              <a:rPr lang="en-US" sz="1600" dirty="0">
                <a:latin typeface="Times New Roman" pitchFamily="18" charset="0"/>
              </a:rPr>
              <a:t> </a:t>
            </a:r>
            <a:r>
              <a:rPr lang="en-US" sz="1600" dirty="0" err="1">
                <a:latin typeface="Times New Roman" pitchFamily="18" charset="0"/>
              </a:rPr>
              <a:t>Лондан</a:t>
            </a:r>
            <a:r>
              <a:rPr lang="en-US" sz="1600" dirty="0">
                <a:latin typeface="Times New Roman" pitchFamily="18" charset="0"/>
              </a:rPr>
              <a:t> </a:t>
            </a:r>
            <a:r>
              <a:rPr lang="en-US" sz="1600" dirty="0" err="1">
                <a:latin typeface="Times New Roman" pitchFamily="18" charset="0"/>
              </a:rPr>
              <a:t>Лондон</a:t>
            </a:r>
            <a:r>
              <a:rPr lang="en-US" sz="1600" dirty="0">
                <a:latin typeface="Times New Roman" pitchFamily="18" charset="0"/>
              </a:rPr>
              <a:t> </a:t>
            </a:r>
            <a:r>
              <a:rPr lang="en-US" sz="1600" dirty="0" err="1">
                <a:latin typeface="Times New Roman" pitchFamily="18" charset="0"/>
              </a:rPr>
              <a:t>Лондон</a:t>
            </a:r>
            <a:r>
              <a:rPr lang="en-US" sz="1600" dirty="0">
                <a:latin typeface="Times New Roman" pitchFamily="18" charset="0"/>
              </a:rPr>
              <a:t> </a:t>
            </a:r>
            <a:r>
              <a:rPr lang="en-US" sz="1600" dirty="0" err="1">
                <a:latin typeface="Times New Roman" pitchFamily="18" charset="0"/>
              </a:rPr>
              <a:t>Лондон</a:t>
            </a:r>
            <a:r>
              <a:rPr lang="en-US" sz="1600" dirty="0">
                <a:latin typeface="Times New Roman" pitchFamily="18" charset="0"/>
              </a:rPr>
              <a:t> </a:t>
            </a:r>
            <a:r>
              <a:rPr lang="en-US" sz="1600" dirty="0" err="1">
                <a:latin typeface="Times New Roman" pitchFamily="18" charset="0"/>
              </a:rPr>
              <a:t>Լոնդոն</a:t>
            </a:r>
            <a:r>
              <a:rPr lang="en-US" sz="1600" dirty="0">
                <a:latin typeface="Times New Roman" pitchFamily="18" charset="0"/>
              </a:rPr>
              <a:t> </a:t>
            </a:r>
            <a:r>
              <a:rPr lang="en-US" sz="1600" dirty="0" err="1">
                <a:latin typeface="Times New Roman" pitchFamily="18" charset="0"/>
              </a:rPr>
              <a:t>伦敦</a:t>
            </a:r>
            <a:r>
              <a:rPr lang="en-US" sz="1600" dirty="0">
                <a:latin typeface="Times New Roman" pitchFamily="18" charset="0"/>
              </a:rPr>
              <a:t> …</a:t>
            </a:r>
          </a:p>
        </p:txBody>
      </p:sp>
      <p:sp>
        <p:nvSpPr>
          <p:cNvPr id="487432" name="Line 8"/>
          <p:cNvSpPr>
            <a:spLocks noChangeShapeType="1"/>
          </p:cNvSpPr>
          <p:nvPr/>
        </p:nvSpPr>
        <p:spPr bwMode="auto">
          <a:xfrm flipV="1">
            <a:off x="2849481" y="2804196"/>
            <a:ext cx="1158869" cy="1144594"/>
          </a:xfrm>
          <a:prstGeom prst="line">
            <a:avLst/>
          </a:prstGeom>
          <a:noFill/>
          <a:ln w="9525">
            <a:solidFill>
              <a:schemeClr val="tx1"/>
            </a:solidFill>
            <a:round/>
            <a:headEnd/>
            <a:tailEnd type="triangle" w="med" len="med"/>
          </a:ln>
          <a:effectLst/>
        </p:spPr>
        <p:txBody>
          <a:bodyPr lIns="91434" tIns="45717" rIns="91434" bIns="45717"/>
          <a:lstStyle/>
          <a:p>
            <a:endParaRPr lang="en-US"/>
          </a:p>
        </p:txBody>
      </p:sp>
      <p:pic>
        <p:nvPicPr>
          <p:cNvPr id="8" name="Picture 2" descr="C:\Users\a\Desktop\d813489e-50a3-4817-9cfa-cef255d3fede_201211200939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63" r="5628"/>
          <a:stretch/>
        </p:blipFill>
        <p:spPr bwMode="auto">
          <a:xfrm>
            <a:off x="101857" y="2867046"/>
            <a:ext cx="2779609" cy="212125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Θέση υποσέλιδου 1"/>
          <p:cNvSpPr>
            <a:spLocks noGrp="1"/>
          </p:cNvSpPr>
          <p:nvPr>
            <p:ph type="ftr" sz="quarter" idx="11"/>
          </p:nvPr>
        </p:nvSpPr>
        <p:spPr/>
        <p:txBody>
          <a:bodyPr/>
          <a:lstStyle/>
          <a:p>
            <a:r>
              <a:rPr lang="pt-BR" smtClean="0"/>
              <a:t>Papadakis &amp; Palpanas, WWW 2018, April 2018</a:t>
            </a:r>
            <a:endParaRPr lang="el-GR" dirty="0"/>
          </a:p>
        </p:txBody>
      </p:sp>
      <p:sp>
        <p:nvSpPr>
          <p:cNvPr id="3" name="Slide Number Placeholder 2"/>
          <p:cNvSpPr>
            <a:spLocks noGrp="1"/>
          </p:cNvSpPr>
          <p:nvPr>
            <p:ph type="sldNum" sz="quarter" idx="12"/>
          </p:nvPr>
        </p:nvSpPr>
        <p:spPr/>
        <p:txBody>
          <a:bodyPr/>
          <a:lstStyle/>
          <a:p>
            <a:fld id="{7E46E34C-DF4F-43C8-9B01-5546C481D7C1}" type="slidenum">
              <a:rPr lang="el-GR" smtClean="0"/>
              <a:t>4</a:t>
            </a:fld>
            <a:endParaRPr lang="el-GR"/>
          </a:p>
        </p:txBody>
      </p:sp>
    </p:spTree>
    <p:extLst>
      <p:ext uri="{BB962C8B-B14F-4D97-AF65-F5344CB8AC3E}">
        <p14:creationId xmlns:p14="http://schemas.microsoft.com/office/powerpoint/2010/main" val="152040792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64704"/>
          </a:xfrm>
        </p:spPr>
        <p:txBody>
          <a:bodyPr>
            <a:noAutofit/>
          </a:bodyPr>
          <a:lstStyle/>
          <a:p>
            <a:r>
              <a:rPr lang="en-US" sz="4000" dirty="0"/>
              <a:t>Example of Standard Blocking</a:t>
            </a:r>
            <a:endParaRPr lang="de-DE" sz="4000" dirty="0"/>
          </a:p>
        </p:txBody>
      </p:sp>
      <p:sp>
        <p:nvSpPr>
          <p:cNvPr id="3" name="Θέση υποσέλιδου 2"/>
          <p:cNvSpPr>
            <a:spLocks noGrp="1"/>
          </p:cNvSpPr>
          <p:nvPr>
            <p:ph type="ftr" sz="quarter" idx="11"/>
          </p:nvPr>
        </p:nvSpPr>
        <p:spPr/>
        <p:txBody>
          <a:bodyPr/>
          <a:lstStyle/>
          <a:p>
            <a:pPr algn="ctr">
              <a:defRPr/>
            </a:pPr>
            <a:r>
              <a:rPr lang="pt-BR" smtClean="0"/>
              <a:t>Papadakis &amp; Palpanas, WWW 2018, April 2018</a:t>
            </a:r>
            <a:endParaRPr lang="en-US"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764704"/>
            <a:ext cx="8361963" cy="482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9512" y="5805264"/>
            <a:ext cx="6552728" cy="461665"/>
          </a:xfrm>
          <a:prstGeom prst="rect">
            <a:avLst/>
          </a:prstGeom>
          <a:noFill/>
        </p:spPr>
        <p:txBody>
          <a:bodyPr wrap="square" rtlCol="0">
            <a:spAutoFit/>
          </a:bodyPr>
          <a:lstStyle/>
          <a:p>
            <a:r>
              <a:rPr lang="en-US" sz="2400" dirty="0" smtClean="0"/>
              <a:t>Blocks on </a:t>
            </a:r>
            <a:r>
              <a:rPr lang="en-US" sz="2400" dirty="0" err="1" smtClean="0"/>
              <a:t>zip_code</a:t>
            </a:r>
            <a:r>
              <a:rPr lang="en-US" sz="2400" dirty="0" smtClean="0"/>
              <a:t>:</a:t>
            </a:r>
            <a:endParaRPr lang="el-GR" sz="2400" dirty="0"/>
          </a:p>
        </p:txBody>
      </p:sp>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5664224"/>
            <a:ext cx="4490247" cy="7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E46E34C-DF4F-43C8-9B01-5546C481D7C1}" type="slidenum">
              <a:rPr lang="el-GR" smtClean="0"/>
              <a:t>40</a:t>
            </a:fld>
            <a:endParaRPr lang="el-GR"/>
          </a:p>
        </p:txBody>
      </p:sp>
    </p:spTree>
    <p:extLst>
      <p:ext uri="{BB962C8B-B14F-4D97-AF65-F5344CB8AC3E}">
        <p14:creationId xmlns:p14="http://schemas.microsoft.com/office/powerpoint/2010/main" val="367675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9173"/>
            <a:ext cx="9036496" cy="400110"/>
          </a:xfrm>
          <a:prstGeom prst="rect">
            <a:avLst/>
          </a:prstGeom>
          <a:noFill/>
        </p:spPr>
        <p:txBody>
          <a:bodyPr wrap="square" rtlCol="0">
            <a:spAutoFit/>
          </a:bodyPr>
          <a:lstStyle/>
          <a:p>
            <a:pPr algn="ctr"/>
            <a:r>
              <a:rPr lang="en-US" sz="2000" dirty="0" smtClean="0">
                <a:solidFill>
                  <a:srgbClr val="0070C0"/>
                </a:solidFill>
              </a:rPr>
              <a:t>Standard Blocking</a:t>
            </a:r>
          </a:p>
        </p:txBody>
      </p:sp>
      <p:sp>
        <p:nvSpPr>
          <p:cNvPr id="3" name="TextBox 2"/>
          <p:cNvSpPr txBox="1"/>
          <p:nvPr/>
        </p:nvSpPr>
        <p:spPr>
          <a:xfrm>
            <a:off x="1323108" y="2082781"/>
            <a:ext cx="1714501" cy="707886"/>
          </a:xfrm>
          <a:prstGeom prst="rect">
            <a:avLst/>
          </a:prstGeom>
          <a:noFill/>
        </p:spPr>
        <p:txBody>
          <a:bodyPr wrap="square" rtlCol="0">
            <a:spAutoFit/>
          </a:bodyPr>
          <a:lstStyle/>
          <a:p>
            <a:pPr algn="ctr"/>
            <a:r>
              <a:rPr lang="en-US" sz="2000" dirty="0" smtClean="0">
                <a:solidFill>
                  <a:srgbClr val="FF0000"/>
                </a:solidFill>
              </a:rPr>
              <a:t>Sorted </a:t>
            </a:r>
          </a:p>
          <a:p>
            <a:pPr algn="ctr"/>
            <a:r>
              <a:rPr lang="en-US" sz="2000" dirty="0" smtClean="0">
                <a:solidFill>
                  <a:srgbClr val="FF0000"/>
                </a:solidFill>
              </a:rPr>
              <a:t>Neighborhood</a:t>
            </a:r>
            <a:endParaRPr lang="en-US" sz="2000" dirty="0">
              <a:solidFill>
                <a:srgbClr val="FF0000"/>
              </a:solidFill>
            </a:endParaRPr>
          </a:p>
        </p:txBody>
      </p:sp>
      <p:sp>
        <p:nvSpPr>
          <p:cNvPr id="4" name="TextBox 3"/>
          <p:cNvSpPr txBox="1"/>
          <p:nvPr/>
        </p:nvSpPr>
        <p:spPr>
          <a:xfrm>
            <a:off x="1208810" y="3347777"/>
            <a:ext cx="1959430" cy="707886"/>
          </a:xfrm>
          <a:prstGeom prst="rect">
            <a:avLst/>
          </a:prstGeom>
          <a:noFill/>
        </p:spPr>
        <p:txBody>
          <a:bodyPr wrap="square" rtlCol="0">
            <a:spAutoFit/>
          </a:bodyPr>
          <a:lstStyle/>
          <a:p>
            <a:pPr algn="ctr"/>
            <a:r>
              <a:rPr lang="en-US" sz="2000" dirty="0" smtClean="0">
                <a:solidFill>
                  <a:srgbClr val="0070C0"/>
                </a:solidFill>
              </a:rPr>
              <a:t>Extended Sorted </a:t>
            </a:r>
          </a:p>
          <a:p>
            <a:pPr algn="ctr"/>
            <a:r>
              <a:rPr lang="en-US" sz="2000" dirty="0" smtClean="0">
                <a:solidFill>
                  <a:srgbClr val="0070C0"/>
                </a:solidFill>
              </a:rPr>
              <a:t>Neighborhood</a:t>
            </a:r>
            <a:endParaRPr lang="en-US" sz="2000" dirty="0">
              <a:solidFill>
                <a:srgbClr val="0070C0"/>
              </a:solidFill>
            </a:endParaRPr>
          </a:p>
        </p:txBody>
      </p:sp>
      <p:sp>
        <p:nvSpPr>
          <p:cNvPr id="5" name="TextBox 4"/>
          <p:cNvSpPr txBox="1"/>
          <p:nvPr/>
        </p:nvSpPr>
        <p:spPr>
          <a:xfrm>
            <a:off x="3962400" y="2701445"/>
            <a:ext cx="1224644" cy="707886"/>
          </a:xfrm>
          <a:prstGeom prst="rect">
            <a:avLst/>
          </a:prstGeom>
          <a:noFill/>
        </p:spPr>
        <p:txBody>
          <a:bodyPr wrap="square" rtlCol="0">
            <a:spAutoFit/>
          </a:bodyPr>
          <a:lstStyle/>
          <a:p>
            <a:pPr algn="ctr"/>
            <a:r>
              <a:rPr lang="en-US" sz="2000" dirty="0" smtClean="0">
                <a:solidFill>
                  <a:srgbClr val="0070C0"/>
                </a:solidFill>
              </a:rPr>
              <a:t>Q-grams </a:t>
            </a:r>
          </a:p>
          <a:p>
            <a:pPr algn="ctr"/>
            <a:r>
              <a:rPr lang="en-US" sz="2000" dirty="0" smtClean="0">
                <a:solidFill>
                  <a:srgbClr val="0070C0"/>
                </a:solidFill>
              </a:rPr>
              <a:t>Blocking</a:t>
            </a:r>
            <a:endParaRPr lang="en-US" sz="2000" dirty="0">
              <a:solidFill>
                <a:srgbClr val="0070C0"/>
              </a:solidFill>
            </a:endParaRPr>
          </a:p>
        </p:txBody>
      </p:sp>
      <p:sp>
        <p:nvSpPr>
          <p:cNvPr id="6" name="TextBox 5"/>
          <p:cNvSpPr txBox="1"/>
          <p:nvPr/>
        </p:nvSpPr>
        <p:spPr>
          <a:xfrm>
            <a:off x="2425287" y="4233125"/>
            <a:ext cx="1224644" cy="1015663"/>
          </a:xfrm>
          <a:prstGeom prst="rect">
            <a:avLst/>
          </a:prstGeom>
          <a:noFill/>
        </p:spPr>
        <p:txBody>
          <a:bodyPr wrap="square" rtlCol="0">
            <a:spAutoFit/>
          </a:bodyPr>
          <a:lstStyle/>
          <a:p>
            <a:pPr algn="ctr"/>
            <a:r>
              <a:rPr lang="en-US" sz="2000" dirty="0" smtClean="0">
                <a:solidFill>
                  <a:srgbClr val="0070C0"/>
                </a:solidFill>
              </a:rPr>
              <a:t>Extended Q-grams </a:t>
            </a:r>
          </a:p>
          <a:p>
            <a:pPr algn="ctr"/>
            <a:r>
              <a:rPr lang="en-US" sz="2000" dirty="0" smtClean="0">
                <a:solidFill>
                  <a:srgbClr val="0070C0"/>
                </a:solidFill>
              </a:rPr>
              <a:t>Blocking</a:t>
            </a:r>
            <a:endParaRPr lang="en-US" sz="2000" dirty="0">
              <a:solidFill>
                <a:srgbClr val="0070C0"/>
              </a:solidFill>
            </a:endParaRPr>
          </a:p>
        </p:txBody>
      </p:sp>
      <p:sp>
        <p:nvSpPr>
          <p:cNvPr id="9" name="TextBox 8"/>
          <p:cNvSpPr txBox="1"/>
          <p:nvPr/>
        </p:nvSpPr>
        <p:spPr>
          <a:xfrm>
            <a:off x="5929745" y="2082781"/>
            <a:ext cx="1224644" cy="707886"/>
          </a:xfrm>
          <a:prstGeom prst="rect">
            <a:avLst/>
          </a:prstGeom>
          <a:noFill/>
        </p:spPr>
        <p:txBody>
          <a:bodyPr wrap="square" rtlCol="0">
            <a:spAutoFit/>
          </a:bodyPr>
          <a:lstStyle/>
          <a:p>
            <a:pPr algn="ctr"/>
            <a:r>
              <a:rPr lang="en-US" sz="2000" dirty="0" smtClean="0">
                <a:solidFill>
                  <a:srgbClr val="FF0000"/>
                </a:solidFill>
              </a:rPr>
              <a:t>Suffix</a:t>
            </a:r>
          </a:p>
          <a:p>
            <a:pPr algn="ctr"/>
            <a:r>
              <a:rPr lang="en-US" sz="2000" dirty="0" smtClean="0">
                <a:solidFill>
                  <a:srgbClr val="FF0000"/>
                </a:solidFill>
              </a:rPr>
              <a:t>Arrays</a:t>
            </a:r>
            <a:endParaRPr lang="en-US" sz="2000" dirty="0">
              <a:solidFill>
                <a:srgbClr val="FF0000"/>
              </a:solidFill>
            </a:endParaRPr>
          </a:p>
        </p:txBody>
      </p:sp>
      <p:sp>
        <p:nvSpPr>
          <p:cNvPr id="11" name="TextBox 10"/>
          <p:cNvSpPr txBox="1"/>
          <p:nvPr/>
        </p:nvSpPr>
        <p:spPr>
          <a:xfrm>
            <a:off x="5266134" y="4245181"/>
            <a:ext cx="1224644" cy="707886"/>
          </a:xfrm>
          <a:prstGeom prst="rect">
            <a:avLst/>
          </a:prstGeom>
          <a:noFill/>
        </p:spPr>
        <p:txBody>
          <a:bodyPr wrap="square" rtlCol="0">
            <a:spAutoFit/>
          </a:bodyPr>
          <a:lstStyle/>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sp>
        <p:nvSpPr>
          <p:cNvPr id="12" name="TextBox 11"/>
          <p:cNvSpPr txBox="1"/>
          <p:nvPr/>
        </p:nvSpPr>
        <p:spPr>
          <a:xfrm>
            <a:off x="5266211" y="5414522"/>
            <a:ext cx="1224644" cy="1015663"/>
          </a:xfrm>
          <a:prstGeom prst="rect">
            <a:avLst/>
          </a:prstGeom>
          <a:noFill/>
        </p:spPr>
        <p:txBody>
          <a:bodyPr wrap="square" rtlCol="0">
            <a:spAutoFit/>
          </a:bodyPr>
          <a:lstStyle/>
          <a:p>
            <a:pPr algn="ctr"/>
            <a:r>
              <a:rPr lang="en-US" sz="2000" dirty="0" smtClean="0">
                <a:solidFill>
                  <a:srgbClr val="FF0000"/>
                </a:solidFill>
              </a:rPr>
              <a:t>Extended</a:t>
            </a:r>
          </a:p>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cxnSp>
        <p:nvCxnSpPr>
          <p:cNvPr id="14" name="Straight Arrow Connector 13"/>
          <p:cNvCxnSpPr>
            <a:stCxn id="2" idx="2"/>
          </p:cNvCxnSpPr>
          <p:nvPr/>
        </p:nvCxnSpPr>
        <p:spPr>
          <a:xfrm flipH="1">
            <a:off x="2514602" y="1679283"/>
            <a:ext cx="2003646"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2"/>
            <a:endCxn id="4" idx="0"/>
          </p:cNvCxnSpPr>
          <p:nvPr/>
        </p:nvCxnSpPr>
        <p:spPr>
          <a:xfrm>
            <a:off x="2180359" y="2790667"/>
            <a:ext cx="8166" cy="5571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 idx="2"/>
          </p:cNvCxnSpPr>
          <p:nvPr/>
        </p:nvCxnSpPr>
        <p:spPr>
          <a:xfrm>
            <a:off x="4518248" y="1679283"/>
            <a:ext cx="1653952"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490854" y="2729112"/>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2"/>
          </p:cNvCxnSpPr>
          <p:nvPr/>
        </p:nvCxnSpPr>
        <p:spPr>
          <a:xfrm>
            <a:off x="4518248" y="1679283"/>
            <a:ext cx="15654" cy="10221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2"/>
            <a:endCxn id="6" idx="0"/>
          </p:cNvCxnSpPr>
          <p:nvPr/>
        </p:nvCxnSpPr>
        <p:spPr>
          <a:xfrm flipH="1">
            <a:off x="3037609" y="3409331"/>
            <a:ext cx="1537113" cy="823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878454" y="4872817"/>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2"/>
            <a:endCxn id="11" idx="0"/>
          </p:cNvCxnSpPr>
          <p:nvPr/>
        </p:nvCxnSpPr>
        <p:spPr>
          <a:xfrm>
            <a:off x="4574722" y="3409331"/>
            <a:ext cx="1303734" cy="8358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idx="4294967295"/>
          </p:nvPr>
        </p:nvSpPr>
        <p:spPr>
          <a:xfrm>
            <a:off x="0" y="44624"/>
            <a:ext cx="9144000" cy="721079"/>
          </a:xfrm>
        </p:spPr>
        <p:txBody>
          <a:bodyPr>
            <a:normAutofit fontScale="90000"/>
          </a:bodyPr>
          <a:lstStyle/>
          <a:p>
            <a:r>
              <a:rPr lang="en-US" dirty="0" smtClean="0"/>
              <a:t>Overview of Schema-based Methods</a:t>
            </a:r>
            <a:endParaRPr lang="en-US" dirty="0"/>
          </a:p>
        </p:txBody>
      </p:sp>
      <p:sp>
        <p:nvSpPr>
          <p:cNvPr id="7" name="Footer Placeholder 6"/>
          <p:cNvSpPr>
            <a:spLocks noGrp="1"/>
          </p:cNvSpPr>
          <p:nvPr>
            <p:ph type="ftr" sz="quarter" idx="11"/>
          </p:nvPr>
        </p:nvSpPr>
        <p:spPr/>
        <p:txBody>
          <a:bodyPr/>
          <a:lstStyle/>
          <a:p>
            <a:r>
              <a:rPr lang="pt-BR" smtClean="0"/>
              <a:t>Papadakis &amp; Palpanas, WWW 2018, April 2018</a:t>
            </a:r>
            <a:endParaRPr lang="el-GR"/>
          </a:p>
        </p:txBody>
      </p:sp>
      <p:cxnSp>
        <p:nvCxnSpPr>
          <p:cNvPr id="25" name="Straight Arrow Connector 24"/>
          <p:cNvCxnSpPr/>
          <p:nvPr/>
        </p:nvCxnSpPr>
        <p:spPr>
          <a:xfrm>
            <a:off x="4574722" y="3436998"/>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83311" y="4038430"/>
            <a:ext cx="1382823" cy="400110"/>
          </a:xfrm>
          <a:prstGeom prst="rect">
            <a:avLst/>
          </a:prstGeom>
          <a:noFill/>
        </p:spPr>
        <p:txBody>
          <a:bodyPr wrap="square" rtlCol="0">
            <a:spAutoFit/>
          </a:bodyPr>
          <a:lstStyle/>
          <a:p>
            <a:pPr algn="ctr"/>
            <a:r>
              <a:rPr lang="en-US" sz="2000" dirty="0" err="1" smtClean="0">
                <a:solidFill>
                  <a:srgbClr val="FF0000"/>
                </a:solidFill>
              </a:rPr>
              <a:t>MFIBlocks</a:t>
            </a:r>
            <a:endParaRPr lang="en-US" sz="2000" dirty="0">
              <a:solidFill>
                <a:srgbClr val="FF0000"/>
              </a:solidFill>
            </a:endParaRPr>
          </a:p>
        </p:txBody>
      </p:sp>
      <p:sp>
        <p:nvSpPr>
          <p:cNvPr id="29" name="TextBox 28"/>
          <p:cNvSpPr txBox="1"/>
          <p:nvPr/>
        </p:nvSpPr>
        <p:spPr>
          <a:xfrm>
            <a:off x="5549547" y="3357268"/>
            <a:ext cx="1882616" cy="707886"/>
          </a:xfrm>
          <a:prstGeom prst="rect">
            <a:avLst/>
          </a:prstGeom>
          <a:noFill/>
        </p:spPr>
        <p:txBody>
          <a:bodyPr wrap="square" rtlCol="0">
            <a:spAutoFit/>
          </a:bodyPr>
          <a:lstStyle/>
          <a:p>
            <a:pPr algn="ctr"/>
            <a:r>
              <a:rPr lang="en-US" sz="2000" dirty="0" smtClean="0">
                <a:solidFill>
                  <a:srgbClr val="FF0000"/>
                </a:solidFill>
              </a:rPr>
              <a:t>Extended Suffix</a:t>
            </a:r>
          </a:p>
          <a:p>
            <a:pPr algn="ctr"/>
            <a:r>
              <a:rPr lang="en-US" sz="2000" dirty="0" smtClean="0">
                <a:solidFill>
                  <a:srgbClr val="FF0000"/>
                </a:solidFill>
              </a:rPr>
              <a:t>Arrays</a:t>
            </a:r>
            <a:endParaRPr lang="en-US" sz="2000" dirty="0">
              <a:solidFill>
                <a:srgbClr val="FF0000"/>
              </a:solidFill>
            </a:endParaRPr>
          </a:p>
        </p:txBody>
      </p:sp>
      <p:sp>
        <p:nvSpPr>
          <p:cNvPr id="8" name="Slide Number Placeholder 7"/>
          <p:cNvSpPr>
            <a:spLocks noGrp="1"/>
          </p:cNvSpPr>
          <p:nvPr>
            <p:ph type="sldNum" sz="quarter" idx="12"/>
          </p:nvPr>
        </p:nvSpPr>
        <p:spPr/>
        <p:txBody>
          <a:bodyPr/>
          <a:lstStyle/>
          <a:p>
            <a:fld id="{7E46E34C-DF4F-43C8-9B01-5546C481D7C1}" type="slidenum">
              <a:rPr lang="el-GR" smtClean="0"/>
              <a:t>41</a:t>
            </a:fld>
            <a:endParaRPr lang="el-GR"/>
          </a:p>
        </p:txBody>
      </p:sp>
    </p:spTree>
    <p:extLst>
      <p:ext uri="{BB962C8B-B14F-4D97-AF65-F5344CB8AC3E}">
        <p14:creationId xmlns:p14="http://schemas.microsoft.com/office/powerpoint/2010/main" val="8455631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9173"/>
            <a:ext cx="9036496" cy="400110"/>
          </a:xfrm>
          <a:prstGeom prst="rect">
            <a:avLst/>
          </a:prstGeom>
          <a:noFill/>
        </p:spPr>
        <p:txBody>
          <a:bodyPr wrap="square" rtlCol="0">
            <a:spAutoFit/>
          </a:bodyPr>
          <a:lstStyle/>
          <a:p>
            <a:pPr algn="ctr"/>
            <a:r>
              <a:rPr lang="en-US" sz="2000" dirty="0" smtClean="0">
                <a:solidFill>
                  <a:srgbClr val="0070C0"/>
                </a:solidFill>
              </a:rPr>
              <a:t>Standard Blocking</a:t>
            </a:r>
          </a:p>
        </p:txBody>
      </p:sp>
      <p:sp>
        <p:nvSpPr>
          <p:cNvPr id="3" name="TextBox 2"/>
          <p:cNvSpPr txBox="1"/>
          <p:nvPr/>
        </p:nvSpPr>
        <p:spPr>
          <a:xfrm>
            <a:off x="1323108" y="2082781"/>
            <a:ext cx="1714501" cy="707886"/>
          </a:xfrm>
          <a:prstGeom prst="rect">
            <a:avLst/>
          </a:prstGeom>
          <a:noFill/>
        </p:spPr>
        <p:txBody>
          <a:bodyPr wrap="square" rtlCol="0">
            <a:spAutoFit/>
          </a:bodyPr>
          <a:lstStyle/>
          <a:p>
            <a:pPr algn="ctr"/>
            <a:r>
              <a:rPr lang="en-US" sz="2000" dirty="0" smtClean="0">
                <a:solidFill>
                  <a:srgbClr val="FF0000"/>
                </a:solidFill>
              </a:rPr>
              <a:t>Sorted </a:t>
            </a:r>
          </a:p>
          <a:p>
            <a:pPr algn="ctr"/>
            <a:r>
              <a:rPr lang="en-US" sz="2000" dirty="0" smtClean="0">
                <a:solidFill>
                  <a:srgbClr val="FF0000"/>
                </a:solidFill>
              </a:rPr>
              <a:t>Neighborhood</a:t>
            </a:r>
            <a:endParaRPr lang="en-US" sz="2000" dirty="0">
              <a:solidFill>
                <a:srgbClr val="FF0000"/>
              </a:solidFill>
            </a:endParaRPr>
          </a:p>
        </p:txBody>
      </p:sp>
      <p:sp>
        <p:nvSpPr>
          <p:cNvPr id="4" name="TextBox 3"/>
          <p:cNvSpPr txBox="1"/>
          <p:nvPr/>
        </p:nvSpPr>
        <p:spPr>
          <a:xfrm>
            <a:off x="1208810" y="3347777"/>
            <a:ext cx="1959430" cy="707886"/>
          </a:xfrm>
          <a:prstGeom prst="rect">
            <a:avLst/>
          </a:prstGeom>
          <a:noFill/>
        </p:spPr>
        <p:txBody>
          <a:bodyPr wrap="square" rtlCol="0">
            <a:spAutoFit/>
          </a:bodyPr>
          <a:lstStyle/>
          <a:p>
            <a:pPr algn="ctr"/>
            <a:r>
              <a:rPr lang="en-US" sz="2000" dirty="0" smtClean="0">
                <a:solidFill>
                  <a:srgbClr val="0070C0"/>
                </a:solidFill>
              </a:rPr>
              <a:t>Extended Sorted </a:t>
            </a:r>
          </a:p>
          <a:p>
            <a:pPr algn="ctr"/>
            <a:r>
              <a:rPr lang="en-US" sz="2000" dirty="0" smtClean="0">
                <a:solidFill>
                  <a:srgbClr val="0070C0"/>
                </a:solidFill>
              </a:rPr>
              <a:t>Neighborhood</a:t>
            </a:r>
            <a:endParaRPr lang="en-US" sz="2000" dirty="0">
              <a:solidFill>
                <a:srgbClr val="0070C0"/>
              </a:solidFill>
            </a:endParaRPr>
          </a:p>
        </p:txBody>
      </p:sp>
      <p:sp>
        <p:nvSpPr>
          <p:cNvPr id="5" name="TextBox 4"/>
          <p:cNvSpPr txBox="1"/>
          <p:nvPr/>
        </p:nvSpPr>
        <p:spPr>
          <a:xfrm>
            <a:off x="3962400" y="2701445"/>
            <a:ext cx="1224644" cy="707886"/>
          </a:xfrm>
          <a:prstGeom prst="rect">
            <a:avLst/>
          </a:prstGeom>
          <a:noFill/>
        </p:spPr>
        <p:txBody>
          <a:bodyPr wrap="square" rtlCol="0">
            <a:spAutoFit/>
          </a:bodyPr>
          <a:lstStyle/>
          <a:p>
            <a:pPr algn="ctr"/>
            <a:r>
              <a:rPr lang="en-US" sz="2000" dirty="0" smtClean="0">
                <a:solidFill>
                  <a:srgbClr val="0070C0"/>
                </a:solidFill>
              </a:rPr>
              <a:t>Q-grams </a:t>
            </a:r>
          </a:p>
          <a:p>
            <a:pPr algn="ctr"/>
            <a:r>
              <a:rPr lang="en-US" sz="2000" dirty="0" smtClean="0">
                <a:solidFill>
                  <a:srgbClr val="0070C0"/>
                </a:solidFill>
              </a:rPr>
              <a:t>Blocking</a:t>
            </a:r>
            <a:endParaRPr lang="en-US" sz="2000" dirty="0">
              <a:solidFill>
                <a:srgbClr val="0070C0"/>
              </a:solidFill>
            </a:endParaRPr>
          </a:p>
        </p:txBody>
      </p:sp>
      <p:sp>
        <p:nvSpPr>
          <p:cNvPr id="6" name="TextBox 5"/>
          <p:cNvSpPr txBox="1"/>
          <p:nvPr/>
        </p:nvSpPr>
        <p:spPr>
          <a:xfrm>
            <a:off x="2425287" y="4233125"/>
            <a:ext cx="1224644" cy="1015663"/>
          </a:xfrm>
          <a:prstGeom prst="rect">
            <a:avLst/>
          </a:prstGeom>
          <a:noFill/>
        </p:spPr>
        <p:txBody>
          <a:bodyPr wrap="square" rtlCol="0">
            <a:spAutoFit/>
          </a:bodyPr>
          <a:lstStyle/>
          <a:p>
            <a:pPr algn="ctr"/>
            <a:r>
              <a:rPr lang="en-US" sz="2000" dirty="0" smtClean="0">
                <a:solidFill>
                  <a:srgbClr val="0070C0"/>
                </a:solidFill>
              </a:rPr>
              <a:t>Extended Q-grams </a:t>
            </a:r>
          </a:p>
          <a:p>
            <a:pPr algn="ctr"/>
            <a:r>
              <a:rPr lang="en-US" sz="2000" dirty="0" smtClean="0">
                <a:solidFill>
                  <a:srgbClr val="0070C0"/>
                </a:solidFill>
              </a:rPr>
              <a:t>Blocking</a:t>
            </a:r>
            <a:endParaRPr lang="en-US" sz="2000" dirty="0">
              <a:solidFill>
                <a:srgbClr val="0070C0"/>
              </a:solidFill>
            </a:endParaRPr>
          </a:p>
        </p:txBody>
      </p:sp>
      <p:sp>
        <p:nvSpPr>
          <p:cNvPr id="9" name="TextBox 8"/>
          <p:cNvSpPr txBox="1"/>
          <p:nvPr/>
        </p:nvSpPr>
        <p:spPr>
          <a:xfrm>
            <a:off x="5929745" y="2082781"/>
            <a:ext cx="1224644" cy="707886"/>
          </a:xfrm>
          <a:prstGeom prst="rect">
            <a:avLst/>
          </a:prstGeom>
          <a:noFill/>
        </p:spPr>
        <p:txBody>
          <a:bodyPr wrap="square" rtlCol="0">
            <a:spAutoFit/>
          </a:bodyPr>
          <a:lstStyle/>
          <a:p>
            <a:pPr algn="ctr"/>
            <a:r>
              <a:rPr lang="en-US" sz="2000" dirty="0" smtClean="0">
                <a:solidFill>
                  <a:srgbClr val="FF0000"/>
                </a:solidFill>
              </a:rPr>
              <a:t>Suffix</a:t>
            </a:r>
          </a:p>
          <a:p>
            <a:pPr algn="ctr"/>
            <a:r>
              <a:rPr lang="en-US" sz="2000" dirty="0" smtClean="0">
                <a:solidFill>
                  <a:srgbClr val="FF0000"/>
                </a:solidFill>
              </a:rPr>
              <a:t>Arrays</a:t>
            </a:r>
            <a:endParaRPr lang="en-US" sz="2000" dirty="0">
              <a:solidFill>
                <a:srgbClr val="FF0000"/>
              </a:solidFill>
            </a:endParaRPr>
          </a:p>
        </p:txBody>
      </p:sp>
      <p:sp>
        <p:nvSpPr>
          <p:cNvPr id="11" name="TextBox 10"/>
          <p:cNvSpPr txBox="1"/>
          <p:nvPr/>
        </p:nvSpPr>
        <p:spPr>
          <a:xfrm>
            <a:off x="5266134" y="4245181"/>
            <a:ext cx="1224644" cy="707886"/>
          </a:xfrm>
          <a:prstGeom prst="rect">
            <a:avLst/>
          </a:prstGeom>
          <a:noFill/>
        </p:spPr>
        <p:txBody>
          <a:bodyPr wrap="square" rtlCol="0">
            <a:spAutoFit/>
          </a:bodyPr>
          <a:lstStyle/>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sp>
        <p:nvSpPr>
          <p:cNvPr id="12" name="TextBox 11"/>
          <p:cNvSpPr txBox="1"/>
          <p:nvPr/>
        </p:nvSpPr>
        <p:spPr>
          <a:xfrm>
            <a:off x="5266211" y="5414522"/>
            <a:ext cx="1224644" cy="1015663"/>
          </a:xfrm>
          <a:prstGeom prst="rect">
            <a:avLst/>
          </a:prstGeom>
          <a:noFill/>
        </p:spPr>
        <p:txBody>
          <a:bodyPr wrap="square" rtlCol="0">
            <a:spAutoFit/>
          </a:bodyPr>
          <a:lstStyle/>
          <a:p>
            <a:pPr algn="ctr"/>
            <a:r>
              <a:rPr lang="en-US" sz="2000" dirty="0" smtClean="0">
                <a:solidFill>
                  <a:srgbClr val="FF0000"/>
                </a:solidFill>
              </a:rPr>
              <a:t>Extended</a:t>
            </a:r>
          </a:p>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cxnSp>
        <p:nvCxnSpPr>
          <p:cNvPr id="14" name="Straight Arrow Connector 13"/>
          <p:cNvCxnSpPr>
            <a:stCxn id="2" idx="2"/>
          </p:cNvCxnSpPr>
          <p:nvPr/>
        </p:nvCxnSpPr>
        <p:spPr>
          <a:xfrm flipH="1">
            <a:off x="2514602" y="1679283"/>
            <a:ext cx="2003646"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2"/>
            <a:endCxn id="4" idx="0"/>
          </p:cNvCxnSpPr>
          <p:nvPr/>
        </p:nvCxnSpPr>
        <p:spPr>
          <a:xfrm>
            <a:off x="2180359" y="2790667"/>
            <a:ext cx="8166" cy="5571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 idx="2"/>
          </p:cNvCxnSpPr>
          <p:nvPr/>
        </p:nvCxnSpPr>
        <p:spPr>
          <a:xfrm>
            <a:off x="4518248" y="1679283"/>
            <a:ext cx="1653952"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490854" y="2729112"/>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2"/>
          </p:cNvCxnSpPr>
          <p:nvPr/>
        </p:nvCxnSpPr>
        <p:spPr>
          <a:xfrm>
            <a:off x="4518248" y="1679283"/>
            <a:ext cx="15654" cy="10221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2"/>
            <a:endCxn id="6" idx="0"/>
          </p:cNvCxnSpPr>
          <p:nvPr/>
        </p:nvCxnSpPr>
        <p:spPr>
          <a:xfrm flipH="1">
            <a:off x="3037609" y="3409331"/>
            <a:ext cx="1537113" cy="823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878454" y="4872817"/>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2"/>
            <a:endCxn id="11" idx="0"/>
          </p:cNvCxnSpPr>
          <p:nvPr/>
        </p:nvCxnSpPr>
        <p:spPr>
          <a:xfrm>
            <a:off x="4574722" y="3409331"/>
            <a:ext cx="1303734" cy="8358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idx="4294967295"/>
          </p:nvPr>
        </p:nvSpPr>
        <p:spPr>
          <a:xfrm>
            <a:off x="0" y="259649"/>
            <a:ext cx="9144000" cy="721079"/>
          </a:xfrm>
        </p:spPr>
        <p:txBody>
          <a:bodyPr>
            <a:normAutofit fontScale="90000"/>
          </a:bodyPr>
          <a:lstStyle/>
          <a:p>
            <a:r>
              <a:rPr lang="en-US" dirty="0" smtClean="0"/>
              <a:t>Overview of Schema-based Methods</a:t>
            </a:r>
            <a:br>
              <a:rPr lang="en-US" dirty="0" smtClean="0"/>
            </a:br>
            <a:r>
              <a:rPr lang="en-US" sz="3100" dirty="0" smtClean="0"/>
              <a:t>blocks contain entities with </a:t>
            </a:r>
            <a:r>
              <a:rPr lang="en-US" sz="3100" b="1" dirty="0" smtClean="0">
                <a:solidFill>
                  <a:srgbClr val="C00000"/>
                </a:solidFill>
              </a:rPr>
              <a:t>similar</a:t>
            </a:r>
            <a:r>
              <a:rPr lang="en-US" sz="3100" dirty="0" smtClean="0"/>
              <a:t> blocking keys</a:t>
            </a:r>
            <a:endParaRPr lang="en-US" dirty="0"/>
          </a:p>
        </p:txBody>
      </p:sp>
      <p:sp>
        <p:nvSpPr>
          <p:cNvPr id="7" name="Footer Placeholder 6"/>
          <p:cNvSpPr>
            <a:spLocks noGrp="1"/>
          </p:cNvSpPr>
          <p:nvPr>
            <p:ph type="ftr" sz="quarter" idx="11"/>
          </p:nvPr>
        </p:nvSpPr>
        <p:spPr/>
        <p:txBody>
          <a:bodyPr/>
          <a:lstStyle/>
          <a:p>
            <a:r>
              <a:rPr lang="pt-BR" smtClean="0"/>
              <a:t>Papadakis &amp; Palpanas, WWW 2018, April 2018</a:t>
            </a:r>
            <a:endParaRPr lang="el-GR"/>
          </a:p>
        </p:txBody>
      </p:sp>
      <p:cxnSp>
        <p:nvCxnSpPr>
          <p:cNvPr id="25" name="Straight Arrow Connector 24"/>
          <p:cNvCxnSpPr/>
          <p:nvPr/>
        </p:nvCxnSpPr>
        <p:spPr>
          <a:xfrm>
            <a:off x="4574722" y="3436998"/>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83311" y="4038430"/>
            <a:ext cx="1382823" cy="400110"/>
          </a:xfrm>
          <a:prstGeom prst="rect">
            <a:avLst/>
          </a:prstGeom>
          <a:noFill/>
        </p:spPr>
        <p:txBody>
          <a:bodyPr wrap="square" rtlCol="0">
            <a:spAutoFit/>
          </a:bodyPr>
          <a:lstStyle/>
          <a:p>
            <a:pPr algn="ctr"/>
            <a:r>
              <a:rPr lang="en-US" sz="2000" dirty="0" err="1" smtClean="0">
                <a:solidFill>
                  <a:srgbClr val="FF0000"/>
                </a:solidFill>
              </a:rPr>
              <a:t>MFIBlocks</a:t>
            </a:r>
            <a:endParaRPr lang="en-US" sz="2000" dirty="0">
              <a:solidFill>
                <a:srgbClr val="FF0000"/>
              </a:solidFill>
            </a:endParaRPr>
          </a:p>
        </p:txBody>
      </p:sp>
      <p:sp>
        <p:nvSpPr>
          <p:cNvPr id="24" name="Rectangle 23"/>
          <p:cNvSpPr/>
          <p:nvPr/>
        </p:nvSpPr>
        <p:spPr>
          <a:xfrm>
            <a:off x="1187624" y="2082779"/>
            <a:ext cx="1959430" cy="195565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549547" y="3357268"/>
            <a:ext cx="1882616" cy="707886"/>
          </a:xfrm>
          <a:prstGeom prst="rect">
            <a:avLst/>
          </a:prstGeom>
          <a:noFill/>
        </p:spPr>
        <p:txBody>
          <a:bodyPr wrap="square" rtlCol="0">
            <a:spAutoFit/>
          </a:bodyPr>
          <a:lstStyle/>
          <a:p>
            <a:pPr algn="ctr"/>
            <a:r>
              <a:rPr lang="en-US" sz="2000" dirty="0" smtClean="0">
                <a:solidFill>
                  <a:srgbClr val="FF0000"/>
                </a:solidFill>
              </a:rPr>
              <a:t>Extended Suffix</a:t>
            </a:r>
          </a:p>
          <a:p>
            <a:pPr algn="ctr"/>
            <a:r>
              <a:rPr lang="en-US" sz="2000" dirty="0" smtClean="0">
                <a:solidFill>
                  <a:srgbClr val="FF0000"/>
                </a:solidFill>
              </a:rPr>
              <a:t>Arrays</a:t>
            </a:r>
            <a:endParaRPr lang="en-US" sz="2000" dirty="0">
              <a:solidFill>
                <a:srgbClr val="FF0000"/>
              </a:solidFill>
            </a:endParaRPr>
          </a:p>
        </p:txBody>
      </p:sp>
      <p:sp>
        <p:nvSpPr>
          <p:cNvPr id="8" name="Slide Number Placeholder 7"/>
          <p:cNvSpPr>
            <a:spLocks noGrp="1"/>
          </p:cNvSpPr>
          <p:nvPr>
            <p:ph type="sldNum" sz="quarter" idx="12"/>
          </p:nvPr>
        </p:nvSpPr>
        <p:spPr/>
        <p:txBody>
          <a:bodyPr/>
          <a:lstStyle/>
          <a:p>
            <a:fld id="{7E46E34C-DF4F-43C8-9B01-5546C481D7C1}" type="slidenum">
              <a:rPr lang="el-GR" smtClean="0"/>
              <a:t>42</a:t>
            </a:fld>
            <a:endParaRPr lang="el-GR"/>
          </a:p>
        </p:txBody>
      </p:sp>
    </p:spTree>
    <p:extLst>
      <p:ext uri="{BB962C8B-B14F-4D97-AF65-F5344CB8AC3E}">
        <p14:creationId xmlns:p14="http://schemas.microsoft.com/office/powerpoint/2010/main" val="13654430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Sorted Neighborhood </a:t>
            </a:r>
            <a:r>
              <a:rPr lang="da-DK" sz="2200" dirty="0"/>
              <a:t>[Hernandez et. al., SIGMOD 1995]</a:t>
            </a:r>
            <a:endParaRPr lang="en-US" sz="2200" dirty="0"/>
          </a:p>
        </p:txBody>
      </p:sp>
      <p:sp>
        <p:nvSpPr>
          <p:cNvPr id="3" name="Content Placeholder 2"/>
          <p:cNvSpPr>
            <a:spLocks noGrp="1"/>
          </p:cNvSpPr>
          <p:nvPr>
            <p:ph sz="quarter" idx="4294967295"/>
          </p:nvPr>
        </p:nvSpPr>
        <p:spPr>
          <a:xfrm>
            <a:off x="441084" y="1008234"/>
            <a:ext cx="8702917" cy="5148742"/>
          </a:xfrm>
        </p:spPr>
        <p:txBody>
          <a:bodyPr/>
          <a:lstStyle/>
          <a:p>
            <a:pPr marL="0" indent="0">
              <a:buNone/>
            </a:pPr>
            <a:r>
              <a:rPr lang="en-US" sz="2400" dirty="0"/>
              <a:t>Blocks on the </a:t>
            </a:r>
            <a:r>
              <a:rPr lang="en-US" sz="2400" dirty="0">
                <a:solidFill>
                  <a:srgbClr val="C00000"/>
                </a:solidFill>
              </a:rPr>
              <a:t>similarity </a:t>
            </a:r>
            <a:r>
              <a:rPr lang="en-US" sz="2400" dirty="0"/>
              <a:t>of </a:t>
            </a:r>
            <a:r>
              <a:rPr lang="en-US" sz="2400" dirty="0" err="1"/>
              <a:t>BKs</a:t>
            </a:r>
            <a:r>
              <a:rPr lang="en-US" sz="2400" dirty="0" err="1" smtClean="0"/>
              <a:t>.</a:t>
            </a:r>
            <a:endParaRPr lang="en-US" sz="2400" dirty="0" smtClean="0"/>
          </a:p>
          <a:p>
            <a:pPr marL="518831" indent="-518831">
              <a:buFont typeface="+mj-lt"/>
              <a:buAutoNum type="arabicPeriod"/>
            </a:pPr>
            <a:r>
              <a:rPr lang="en-US" sz="2400" dirty="0" smtClean="0"/>
              <a:t>Entities </a:t>
            </a:r>
            <a:r>
              <a:rPr lang="en-US" sz="2400" dirty="0"/>
              <a:t>are sorted in </a:t>
            </a:r>
            <a:r>
              <a:rPr lang="en-US" sz="2400" dirty="0" smtClean="0"/>
              <a:t/>
            </a:r>
            <a:br>
              <a:rPr lang="en-US" sz="2400" dirty="0" smtClean="0"/>
            </a:br>
            <a:r>
              <a:rPr lang="en-US" sz="2400" dirty="0" smtClean="0"/>
              <a:t>alphabetic </a:t>
            </a:r>
            <a:r>
              <a:rPr lang="en-US" sz="2400" dirty="0"/>
              <a:t>order of </a:t>
            </a:r>
            <a:r>
              <a:rPr lang="en-US" sz="2400" dirty="0" err="1"/>
              <a:t>BKs.</a:t>
            </a:r>
            <a:endParaRPr lang="en-US" sz="2400" dirty="0"/>
          </a:p>
          <a:p>
            <a:pPr marL="518831" indent="-518831">
              <a:buFont typeface="+mj-lt"/>
              <a:buAutoNum type="arabicPeriod" startAt="2"/>
            </a:pPr>
            <a:r>
              <a:rPr lang="en-US" sz="2400" dirty="0"/>
              <a:t>A window of fixed </a:t>
            </a:r>
            <a:r>
              <a:rPr lang="en-US" sz="2400" dirty="0" smtClean="0"/>
              <a:t>size </a:t>
            </a:r>
            <a:br>
              <a:rPr lang="en-US" sz="2400" dirty="0" smtClean="0"/>
            </a:br>
            <a:r>
              <a:rPr lang="en-US" sz="2400" dirty="0" smtClean="0"/>
              <a:t>slides </a:t>
            </a:r>
            <a:r>
              <a:rPr lang="en-US" sz="2400" dirty="0"/>
              <a:t>over the sorted list of entities.</a:t>
            </a:r>
          </a:p>
          <a:p>
            <a:pPr marL="518831" indent="-518831">
              <a:buFont typeface="+mj-lt"/>
              <a:buAutoNum type="arabicPeriod" startAt="3"/>
            </a:pPr>
            <a:r>
              <a:rPr lang="en-US" sz="2400" dirty="0"/>
              <a:t>At each iteration, it </a:t>
            </a:r>
            <a:r>
              <a:rPr lang="en-US" sz="2400" dirty="0" smtClean="0"/>
              <a:t>compares</a:t>
            </a:r>
            <a:br>
              <a:rPr lang="en-US" sz="2400" dirty="0" smtClean="0"/>
            </a:br>
            <a:r>
              <a:rPr lang="en-US" sz="2400" dirty="0" smtClean="0"/>
              <a:t>the </a:t>
            </a:r>
            <a:r>
              <a:rPr lang="en-US" sz="2400" dirty="0"/>
              <a:t>entities that </a:t>
            </a:r>
            <a:r>
              <a:rPr lang="en-US" sz="2400" dirty="0" smtClean="0"/>
              <a:t>co-occur </a:t>
            </a:r>
            <a:br>
              <a:rPr lang="en-US" sz="2400" dirty="0" smtClean="0"/>
            </a:br>
            <a:r>
              <a:rPr lang="en-US" sz="2400" dirty="0" smtClean="0"/>
              <a:t>within </a:t>
            </a:r>
            <a:r>
              <a:rPr lang="en-US" sz="2400" dirty="0"/>
              <a:t>the window.</a:t>
            </a:r>
          </a:p>
          <a:p>
            <a:pPr marL="518831" indent="-518831"/>
            <a:endParaRPr lang="en-US" sz="2000" dirty="0"/>
          </a:p>
          <a:p>
            <a:endParaRPr lang="en-US" sz="20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052736"/>
            <a:ext cx="2670079"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7E46E34C-DF4F-43C8-9B01-5546C481D7C1}" type="slidenum">
              <a:rPr lang="el-GR" smtClean="0"/>
              <a:t>43</a:t>
            </a:fld>
            <a:endParaRPr lang="el-GR"/>
          </a:p>
        </p:txBody>
      </p:sp>
    </p:spTree>
    <p:extLst>
      <p:ext uri="{BB962C8B-B14F-4D97-AF65-F5344CB8AC3E}">
        <p14:creationId xmlns:p14="http://schemas.microsoft.com/office/powerpoint/2010/main" val="259238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Sorted Neighborhood </a:t>
            </a:r>
            <a:r>
              <a:rPr lang="da-DK" sz="2200" dirty="0"/>
              <a:t>[Hernandez et. al., SIGMOD 1995]</a:t>
            </a:r>
            <a:endParaRPr lang="en-US" sz="2200" dirty="0"/>
          </a:p>
        </p:txBody>
      </p:sp>
      <p:sp>
        <p:nvSpPr>
          <p:cNvPr id="3" name="Content Placeholder 2"/>
          <p:cNvSpPr>
            <a:spLocks noGrp="1"/>
          </p:cNvSpPr>
          <p:nvPr>
            <p:ph sz="quarter" idx="4294967295"/>
          </p:nvPr>
        </p:nvSpPr>
        <p:spPr>
          <a:xfrm>
            <a:off x="441084" y="1008234"/>
            <a:ext cx="8702917" cy="5148742"/>
          </a:xfrm>
        </p:spPr>
        <p:txBody>
          <a:bodyPr/>
          <a:lstStyle/>
          <a:p>
            <a:pPr marL="0" indent="0">
              <a:buNone/>
            </a:pPr>
            <a:r>
              <a:rPr lang="en-US" sz="2400" dirty="0"/>
              <a:t>Blocks on the </a:t>
            </a:r>
            <a:r>
              <a:rPr lang="en-US" sz="2400" dirty="0">
                <a:solidFill>
                  <a:srgbClr val="C00000"/>
                </a:solidFill>
              </a:rPr>
              <a:t>similarity </a:t>
            </a:r>
            <a:r>
              <a:rPr lang="en-US" sz="2400" dirty="0"/>
              <a:t>of </a:t>
            </a:r>
            <a:r>
              <a:rPr lang="en-US" sz="2400" dirty="0" err="1"/>
              <a:t>BKs</a:t>
            </a:r>
            <a:r>
              <a:rPr lang="en-US" sz="2400" dirty="0" err="1" smtClean="0"/>
              <a:t>.</a:t>
            </a:r>
            <a:endParaRPr lang="en-US" dirty="0"/>
          </a:p>
          <a:p>
            <a:pPr marL="518831" indent="-518831">
              <a:buFont typeface="+mj-lt"/>
              <a:buAutoNum type="arabicPeriod"/>
            </a:pPr>
            <a:r>
              <a:rPr lang="en-US" sz="2400" dirty="0" smtClean="0"/>
              <a:t>Entities </a:t>
            </a:r>
            <a:r>
              <a:rPr lang="en-US" sz="2400" dirty="0"/>
              <a:t>are sorted in </a:t>
            </a:r>
            <a:r>
              <a:rPr lang="en-US" sz="2400" dirty="0" smtClean="0"/>
              <a:t/>
            </a:r>
            <a:br>
              <a:rPr lang="en-US" sz="2400" dirty="0" smtClean="0"/>
            </a:br>
            <a:r>
              <a:rPr lang="en-US" sz="2400" dirty="0" smtClean="0"/>
              <a:t>alphabetic </a:t>
            </a:r>
            <a:r>
              <a:rPr lang="en-US" sz="2400" dirty="0"/>
              <a:t>order of </a:t>
            </a:r>
            <a:r>
              <a:rPr lang="en-US" sz="2400" dirty="0" err="1"/>
              <a:t>BKs.</a:t>
            </a:r>
            <a:endParaRPr lang="en-US" sz="2400" dirty="0"/>
          </a:p>
          <a:p>
            <a:pPr marL="518831" indent="-518831">
              <a:buFont typeface="+mj-lt"/>
              <a:buAutoNum type="arabicPeriod" startAt="2"/>
            </a:pPr>
            <a:r>
              <a:rPr lang="en-US" sz="2400" dirty="0"/>
              <a:t>A window of fixed </a:t>
            </a:r>
            <a:r>
              <a:rPr lang="en-US" sz="2400" dirty="0" smtClean="0"/>
              <a:t>size </a:t>
            </a:r>
            <a:br>
              <a:rPr lang="en-US" sz="2400" dirty="0" smtClean="0"/>
            </a:br>
            <a:r>
              <a:rPr lang="en-US" sz="2400" dirty="0" smtClean="0"/>
              <a:t>slides </a:t>
            </a:r>
            <a:r>
              <a:rPr lang="en-US" sz="2400" dirty="0"/>
              <a:t>over the sorted list of entities.</a:t>
            </a:r>
          </a:p>
          <a:p>
            <a:pPr marL="518831" indent="-518831">
              <a:buFont typeface="+mj-lt"/>
              <a:buAutoNum type="arabicPeriod" startAt="3"/>
            </a:pPr>
            <a:r>
              <a:rPr lang="en-US" sz="2400" dirty="0"/>
              <a:t>At each iteration, it </a:t>
            </a:r>
            <a:r>
              <a:rPr lang="en-US" sz="2400" dirty="0" smtClean="0"/>
              <a:t>compares</a:t>
            </a:r>
            <a:br>
              <a:rPr lang="en-US" sz="2400" dirty="0" smtClean="0"/>
            </a:br>
            <a:r>
              <a:rPr lang="en-US" sz="2400" dirty="0" smtClean="0"/>
              <a:t>the </a:t>
            </a:r>
            <a:r>
              <a:rPr lang="en-US" sz="2400" dirty="0"/>
              <a:t>entities that </a:t>
            </a:r>
            <a:r>
              <a:rPr lang="en-US" sz="2400" dirty="0" smtClean="0"/>
              <a:t>co-occur </a:t>
            </a:r>
            <a:br>
              <a:rPr lang="en-US" sz="2400" dirty="0" smtClean="0"/>
            </a:br>
            <a:r>
              <a:rPr lang="en-US" sz="2400" dirty="0" smtClean="0"/>
              <a:t>within </a:t>
            </a:r>
            <a:r>
              <a:rPr lang="en-US" sz="2400" dirty="0"/>
              <a:t>the window.</a:t>
            </a:r>
          </a:p>
          <a:p>
            <a:pPr marL="518831" indent="-518831"/>
            <a:endParaRPr lang="en-US" sz="2000" dirty="0"/>
          </a:p>
          <a:p>
            <a:endParaRPr lang="en-US" sz="20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052736"/>
            <a:ext cx="2670079"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ame 9"/>
          <p:cNvSpPr/>
          <p:nvPr/>
        </p:nvSpPr>
        <p:spPr>
          <a:xfrm>
            <a:off x="6444209" y="836712"/>
            <a:ext cx="1872208" cy="1656184"/>
          </a:xfrm>
          <a:prstGeom prst="frame">
            <a:avLst/>
          </a:prstGeom>
          <a:solidFill>
            <a:schemeClr val="tx1">
              <a:lumMod val="50000"/>
              <a:lumOff val="50000"/>
            </a:schemeClr>
          </a:solidFill>
          <a:ln w="381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7E46E34C-DF4F-43C8-9B01-5546C481D7C1}" type="slidenum">
              <a:rPr lang="el-GR" smtClean="0"/>
              <a:t>44</a:t>
            </a:fld>
            <a:endParaRPr lang="el-GR"/>
          </a:p>
        </p:txBody>
      </p:sp>
    </p:spTree>
    <p:extLst>
      <p:ext uri="{BB962C8B-B14F-4D97-AF65-F5344CB8AC3E}">
        <p14:creationId xmlns:p14="http://schemas.microsoft.com/office/powerpoint/2010/main" val="18097386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Sorted Neighborhood </a:t>
            </a:r>
            <a:r>
              <a:rPr lang="da-DK" sz="2200" dirty="0"/>
              <a:t>[Hernandez et. al., SIGMOD 1995]</a:t>
            </a:r>
            <a:endParaRPr lang="en-US" sz="2200" dirty="0"/>
          </a:p>
        </p:txBody>
      </p:sp>
      <p:sp>
        <p:nvSpPr>
          <p:cNvPr id="3" name="Content Placeholder 2"/>
          <p:cNvSpPr>
            <a:spLocks noGrp="1"/>
          </p:cNvSpPr>
          <p:nvPr>
            <p:ph sz="quarter" idx="4294967295"/>
          </p:nvPr>
        </p:nvSpPr>
        <p:spPr>
          <a:xfrm>
            <a:off x="441084" y="1008234"/>
            <a:ext cx="8702917" cy="5148742"/>
          </a:xfrm>
        </p:spPr>
        <p:txBody>
          <a:bodyPr/>
          <a:lstStyle/>
          <a:p>
            <a:pPr marL="0" indent="0">
              <a:buNone/>
            </a:pPr>
            <a:r>
              <a:rPr lang="en-US" sz="2400" dirty="0"/>
              <a:t>Blocks on the </a:t>
            </a:r>
            <a:r>
              <a:rPr lang="en-US" sz="2400" dirty="0">
                <a:solidFill>
                  <a:srgbClr val="C00000"/>
                </a:solidFill>
              </a:rPr>
              <a:t>similarity </a:t>
            </a:r>
            <a:r>
              <a:rPr lang="en-US" sz="2400" dirty="0"/>
              <a:t>of </a:t>
            </a:r>
            <a:r>
              <a:rPr lang="en-US" sz="2400" dirty="0" err="1"/>
              <a:t>BKs</a:t>
            </a:r>
            <a:r>
              <a:rPr lang="en-US" sz="2400" dirty="0" err="1" smtClean="0"/>
              <a:t>.</a:t>
            </a:r>
            <a:endParaRPr lang="en-US" sz="2400" dirty="0" smtClean="0"/>
          </a:p>
          <a:p>
            <a:pPr marL="518831" indent="-518831">
              <a:buFont typeface="+mj-lt"/>
              <a:buAutoNum type="arabicPeriod"/>
            </a:pPr>
            <a:r>
              <a:rPr lang="en-US" sz="2400" dirty="0" smtClean="0"/>
              <a:t>Entities </a:t>
            </a:r>
            <a:r>
              <a:rPr lang="en-US" sz="2400" dirty="0"/>
              <a:t>are sorted in </a:t>
            </a:r>
            <a:r>
              <a:rPr lang="en-US" sz="2400" dirty="0" smtClean="0"/>
              <a:t/>
            </a:r>
            <a:br>
              <a:rPr lang="en-US" sz="2400" dirty="0" smtClean="0"/>
            </a:br>
            <a:r>
              <a:rPr lang="en-US" sz="2400" dirty="0" smtClean="0"/>
              <a:t>alphabetic </a:t>
            </a:r>
            <a:r>
              <a:rPr lang="en-US" sz="2400" dirty="0"/>
              <a:t>order of </a:t>
            </a:r>
            <a:r>
              <a:rPr lang="en-US" sz="2400" dirty="0" err="1"/>
              <a:t>BKs.</a:t>
            </a:r>
            <a:endParaRPr lang="en-US" sz="2400" dirty="0"/>
          </a:p>
          <a:p>
            <a:pPr marL="518831" indent="-518831">
              <a:buFont typeface="+mj-lt"/>
              <a:buAutoNum type="arabicPeriod" startAt="2"/>
            </a:pPr>
            <a:r>
              <a:rPr lang="en-US" sz="2400" dirty="0"/>
              <a:t>A window of fixed </a:t>
            </a:r>
            <a:r>
              <a:rPr lang="en-US" sz="2400" dirty="0" smtClean="0"/>
              <a:t>size </a:t>
            </a:r>
            <a:br>
              <a:rPr lang="en-US" sz="2400" dirty="0" smtClean="0"/>
            </a:br>
            <a:r>
              <a:rPr lang="en-US" sz="2400" dirty="0" smtClean="0"/>
              <a:t>slides </a:t>
            </a:r>
            <a:r>
              <a:rPr lang="en-US" sz="2400" dirty="0"/>
              <a:t>over the sorted list of entities.</a:t>
            </a:r>
          </a:p>
          <a:p>
            <a:pPr marL="518831" indent="-518831">
              <a:buFont typeface="+mj-lt"/>
              <a:buAutoNum type="arabicPeriod" startAt="3"/>
            </a:pPr>
            <a:r>
              <a:rPr lang="en-US" sz="2400" dirty="0"/>
              <a:t>At each iteration, it </a:t>
            </a:r>
            <a:r>
              <a:rPr lang="en-US" sz="2400" dirty="0" smtClean="0"/>
              <a:t>compares</a:t>
            </a:r>
            <a:br>
              <a:rPr lang="en-US" sz="2400" dirty="0" smtClean="0"/>
            </a:br>
            <a:r>
              <a:rPr lang="en-US" sz="2400" dirty="0" smtClean="0"/>
              <a:t>the </a:t>
            </a:r>
            <a:r>
              <a:rPr lang="en-US" sz="2400" dirty="0"/>
              <a:t>entities that </a:t>
            </a:r>
            <a:r>
              <a:rPr lang="en-US" sz="2400" dirty="0" smtClean="0"/>
              <a:t>co-occur </a:t>
            </a:r>
            <a:br>
              <a:rPr lang="en-US" sz="2400" dirty="0" smtClean="0"/>
            </a:br>
            <a:r>
              <a:rPr lang="en-US" sz="2400" dirty="0" smtClean="0"/>
              <a:t>within </a:t>
            </a:r>
            <a:r>
              <a:rPr lang="en-US" sz="2400" dirty="0"/>
              <a:t>the window.</a:t>
            </a:r>
          </a:p>
          <a:p>
            <a:pPr marL="518831" indent="-518831"/>
            <a:endParaRPr lang="en-US" sz="2000" dirty="0"/>
          </a:p>
          <a:p>
            <a:endParaRPr lang="en-US" sz="20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052736"/>
            <a:ext cx="2670079"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ame 9"/>
          <p:cNvSpPr/>
          <p:nvPr/>
        </p:nvSpPr>
        <p:spPr>
          <a:xfrm>
            <a:off x="6444209" y="1448780"/>
            <a:ext cx="1872208" cy="1656184"/>
          </a:xfrm>
          <a:prstGeom prst="frame">
            <a:avLst/>
          </a:prstGeom>
          <a:solidFill>
            <a:schemeClr val="tx1">
              <a:lumMod val="50000"/>
              <a:lumOff val="50000"/>
            </a:schemeClr>
          </a:solidFill>
          <a:ln w="381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7E46E34C-DF4F-43C8-9B01-5546C481D7C1}" type="slidenum">
              <a:rPr lang="el-GR" smtClean="0"/>
              <a:t>45</a:t>
            </a:fld>
            <a:endParaRPr lang="el-GR"/>
          </a:p>
        </p:txBody>
      </p:sp>
    </p:spTree>
    <p:extLst>
      <p:ext uri="{BB962C8B-B14F-4D97-AF65-F5344CB8AC3E}">
        <p14:creationId xmlns:p14="http://schemas.microsoft.com/office/powerpoint/2010/main" val="27412189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Sorted Neighborhood </a:t>
            </a:r>
            <a:r>
              <a:rPr lang="da-DK" sz="2200" dirty="0"/>
              <a:t>[Hernandez et. al., SIGMOD 1995]</a:t>
            </a:r>
            <a:endParaRPr lang="en-US" sz="2200" dirty="0"/>
          </a:p>
        </p:txBody>
      </p:sp>
      <p:sp>
        <p:nvSpPr>
          <p:cNvPr id="3" name="Content Placeholder 2"/>
          <p:cNvSpPr>
            <a:spLocks noGrp="1"/>
          </p:cNvSpPr>
          <p:nvPr>
            <p:ph sz="quarter" idx="4294967295"/>
          </p:nvPr>
        </p:nvSpPr>
        <p:spPr>
          <a:xfrm>
            <a:off x="441084" y="1008234"/>
            <a:ext cx="8702917" cy="5148742"/>
          </a:xfrm>
        </p:spPr>
        <p:txBody>
          <a:bodyPr/>
          <a:lstStyle/>
          <a:p>
            <a:pPr marL="0" indent="0">
              <a:buNone/>
            </a:pPr>
            <a:r>
              <a:rPr lang="en-US" sz="2400" dirty="0"/>
              <a:t>Blocks on the </a:t>
            </a:r>
            <a:r>
              <a:rPr lang="en-US" sz="2400" dirty="0">
                <a:solidFill>
                  <a:srgbClr val="C00000"/>
                </a:solidFill>
              </a:rPr>
              <a:t>similarity </a:t>
            </a:r>
            <a:r>
              <a:rPr lang="en-US" sz="2400" dirty="0"/>
              <a:t>of </a:t>
            </a:r>
            <a:r>
              <a:rPr lang="en-US" sz="2400" dirty="0" err="1"/>
              <a:t>BKs</a:t>
            </a:r>
            <a:r>
              <a:rPr lang="en-US" sz="2400" dirty="0" err="1" smtClean="0"/>
              <a:t>.</a:t>
            </a:r>
            <a:endParaRPr lang="en-US" sz="2400" dirty="0" smtClean="0"/>
          </a:p>
          <a:p>
            <a:pPr marL="518831" indent="-518831">
              <a:buFont typeface="+mj-lt"/>
              <a:buAutoNum type="arabicPeriod"/>
            </a:pPr>
            <a:r>
              <a:rPr lang="en-US" sz="2400" dirty="0" smtClean="0"/>
              <a:t>Entities </a:t>
            </a:r>
            <a:r>
              <a:rPr lang="en-US" sz="2400" dirty="0"/>
              <a:t>are sorted in </a:t>
            </a:r>
            <a:r>
              <a:rPr lang="en-US" sz="2400" dirty="0" smtClean="0"/>
              <a:t/>
            </a:r>
            <a:br>
              <a:rPr lang="en-US" sz="2400" dirty="0" smtClean="0"/>
            </a:br>
            <a:r>
              <a:rPr lang="en-US" sz="2400" dirty="0" smtClean="0"/>
              <a:t>alphabetic </a:t>
            </a:r>
            <a:r>
              <a:rPr lang="en-US" sz="2400" dirty="0"/>
              <a:t>order of </a:t>
            </a:r>
            <a:r>
              <a:rPr lang="en-US" sz="2400" dirty="0" err="1"/>
              <a:t>BKs.</a:t>
            </a:r>
            <a:endParaRPr lang="en-US" sz="2400" dirty="0"/>
          </a:p>
          <a:p>
            <a:pPr marL="518831" indent="-518831">
              <a:buFont typeface="+mj-lt"/>
              <a:buAutoNum type="arabicPeriod" startAt="2"/>
            </a:pPr>
            <a:r>
              <a:rPr lang="en-US" sz="2400" dirty="0"/>
              <a:t>A window of fixed </a:t>
            </a:r>
            <a:r>
              <a:rPr lang="en-US" sz="2400" dirty="0" smtClean="0"/>
              <a:t>size </a:t>
            </a:r>
            <a:br>
              <a:rPr lang="en-US" sz="2400" dirty="0" smtClean="0"/>
            </a:br>
            <a:r>
              <a:rPr lang="en-US" sz="2400" dirty="0" smtClean="0"/>
              <a:t>slides </a:t>
            </a:r>
            <a:r>
              <a:rPr lang="en-US" sz="2400" dirty="0"/>
              <a:t>over the sorted list of entities.</a:t>
            </a:r>
          </a:p>
          <a:p>
            <a:pPr marL="518831" indent="-518831">
              <a:buFont typeface="+mj-lt"/>
              <a:buAutoNum type="arabicPeriod" startAt="3"/>
            </a:pPr>
            <a:r>
              <a:rPr lang="en-US" sz="2400" dirty="0"/>
              <a:t>At each iteration, it </a:t>
            </a:r>
            <a:r>
              <a:rPr lang="en-US" sz="2400" dirty="0" smtClean="0"/>
              <a:t>compares</a:t>
            </a:r>
            <a:br>
              <a:rPr lang="en-US" sz="2400" dirty="0" smtClean="0"/>
            </a:br>
            <a:r>
              <a:rPr lang="en-US" sz="2400" dirty="0" smtClean="0"/>
              <a:t>the </a:t>
            </a:r>
            <a:r>
              <a:rPr lang="en-US" sz="2400" dirty="0"/>
              <a:t>entities that </a:t>
            </a:r>
            <a:r>
              <a:rPr lang="en-US" sz="2400" dirty="0" smtClean="0"/>
              <a:t>co-occur </a:t>
            </a:r>
            <a:br>
              <a:rPr lang="en-US" sz="2400" dirty="0" smtClean="0"/>
            </a:br>
            <a:r>
              <a:rPr lang="en-US" sz="2400" dirty="0" smtClean="0"/>
              <a:t>within </a:t>
            </a:r>
            <a:r>
              <a:rPr lang="en-US" sz="2400" dirty="0"/>
              <a:t>the window.</a:t>
            </a:r>
          </a:p>
          <a:p>
            <a:pPr marL="518831" indent="-518831"/>
            <a:endParaRPr lang="en-US" sz="2000" dirty="0"/>
          </a:p>
          <a:p>
            <a:endParaRPr lang="en-US" sz="20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052736"/>
            <a:ext cx="2670079"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ame 9"/>
          <p:cNvSpPr/>
          <p:nvPr/>
        </p:nvSpPr>
        <p:spPr>
          <a:xfrm>
            <a:off x="6444208" y="2060848"/>
            <a:ext cx="1872208" cy="1656184"/>
          </a:xfrm>
          <a:prstGeom prst="frame">
            <a:avLst/>
          </a:prstGeom>
          <a:solidFill>
            <a:schemeClr val="tx1">
              <a:lumMod val="50000"/>
              <a:lumOff val="50000"/>
            </a:schemeClr>
          </a:solidFill>
          <a:ln w="381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7E46E34C-DF4F-43C8-9B01-5546C481D7C1}" type="slidenum">
              <a:rPr lang="el-GR" smtClean="0"/>
              <a:t>46</a:t>
            </a:fld>
            <a:endParaRPr lang="el-GR"/>
          </a:p>
        </p:txBody>
      </p:sp>
    </p:spTree>
    <p:extLst>
      <p:ext uri="{BB962C8B-B14F-4D97-AF65-F5344CB8AC3E}">
        <p14:creationId xmlns:p14="http://schemas.microsoft.com/office/powerpoint/2010/main" val="27412189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Sorted Neighborhood </a:t>
            </a:r>
            <a:r>
              <a:rPr lang="da-DK" sz="2200" dirty="0"/>
              <a:t>[Hernandez et. al., SIGMOD 1995]</a:t>
            </a:r>
            <a:endParaRPr lang="en-US" sz="2200" dirty="0"/>
          </a:p>
        </p:txBody>
      </p:sp>
      <p:sp>
        <p:nvSpPr>
          <p:cNvPr id="3" name="Content Placeholder 2"/>
          <p:cNvSpPr>
            <a:spLocks noGrp="1"/>
          </p:cNvSpPr>
          <p:nvPr>
            <p:ph sz="quarter" idx="4294967295"/>
          </p:nvPr>
        </p:nvSpPr>
        <p:spPr>
          <a:xfrm>
            <a:off x="441084" y="1008234"/>
            <a:ext cx="8702917" cy="5148742"/>
          </a:xfrm>
        </p:spPr>
        <p:txBody>
          <a:bodyPr>
            <a:normAutofit/>
          </a:bodyPr>
          <a:lstStyle/>
          <a:p>
            <a:pPr marL="0" indent="0">
              <a:buNone/>
            </a:pPr>
            <a:r>
              <a:rPr lang="en-US" sz="2400" dirty="0"/>
              <a:t>Blocks on the </a:t>
            </a:r>
            <a:r>
              <a:rPr lang="en-US" sz="2400" dirty="0">
                <a:solidFill>
                  <a:srgbClr val="C00000"/>
                </a:solidFill>
              </a:rPr>
              <a:t>similarity </a:t>
            </a:r>
            <a:r>
              <a:rPr lang="en-US" sz="2400" dirty="0"/>
              <a:t>of </a:t>
            </a:r>
            <a:r>
              <a:rPr lang="en-US" sz="2400" dirty="0" err="1"/>
              <a:t>BKs</a:t>
            </a:r>
            <a:r>
              <a:rPr lang="en-US" sz="2400" dirty="0" err="1" smtClean="0"/>
              <a:t>.</a:t>
            </a:r>
            <a:endParaRPr lang="en-US" sz="2400" dirty="0" smtClean="0"/>
          </a:p>
          <a:p>
            <a:pPr marL="518831" indent="-518831">
              <a:buFont typeface="+mj-lt"/>
              <a:buAutoNum type="arabicPeriod"/>
            </a:pPr>
            <a:r>
              <a:rPr lang="en-US" sz="2400" dirty="0" smtClean="0"/>
              <a:t>Entities </a:t>
            </a:r>
            <a:r>
              <a:rPr lang="en-US" sz="2400" dirty="0"/>
              <a:t>are sorted in </a:t>
            </a:r>
            <a:r>
              <a:rPr lang="en-US" sz="2400" dirty="0" smtClean="0"/>
              <a:t/>
            </a:r>
            <a:br>
              <a:rPr lang="en-US" sz="2400" dirty="0" smtClean="0"/>
            </a:br>
            <a:r>
              <a:rPr lang="en-US" sz="2400" dirty="0" smtClean="0"/>
              <a:t>alphabetic </a:t>
            </a:r>
            <a:r>
              <a:rPr lang="en-US" sz="2400" dirty="0"/>
              <a:t>order of </a:t>
            </a:r>
            <a:r>
              <a:rPr lang="en-US" sz="2400" dirty="0" err="1"/>
              <a:t>BKs.</a:t>
            </a:r>
            <a:endParaRPr lang="en-US" sz="2400" dirty="0"/>
          </a:p>
          <a:p>
            <a:pPr marL="518831" indent="-518831">
              <a:buFont typeface="+mj-lt"/>
              <a:buAutoNum type="arabicPeriod" startAt="2"/>
            </a:pPr>
            <a:r>
              <a:rPr lang="en-US" sz="2400" dirty="0"/>
              <a:t>A window of fixed </a:t>
            </a:r>
            <a:r>
              <a:rPr lang="en-US" sz="2400" dirty="0" smtClean="0"/>
              <a:t>size </a:t>
            </a:r>
            <a:br>
              <a:rPr lang="en-US" sz="2400" dirty="0" smtClean="0"/>
            </a:br>
            <a:r>
              <a:rPr lang="en-US" sz="2400" dirty="0" smtClean="0"/>
              <a:t>slides </a:t>
            </a:r>
            <a:r>
              <a:rPr lang="en-US" sz="2400" dirty="0"/>
              <a:t>over the sorted </a:t>
            </a:r>
            <a:r>
              <a:rPr lang="en-US" sz="2400" dirty="0" smtClean="0"/>
              <a:t>list of entities.</a:t>
            </a:r>
            <a:endParaRPr lang="en-US" sz="2400" dirty="0"/>
          </a:p>
          <a:p>
            <a:pPr marL="518831" indent="-518831">
              <a:buFont typeface="+mj-lt"/>
              <a:buAutoNum type="arabicPeriod" startAt="3"/>
            </a:pPr>
            <a:r>
              <a:rPr lang="en-US" sz="2400" dirty="0"/>
              <a:t>At each iteration, it </a:t>
            </a:r>
            <a:r>
              <a:rPr lang="en-US" sz="2400" dirty="0" smtClean="0"/>
              <a:t>compares</a:t>
            </a:r>
            <a:br>
              <a:rPr lang="en-US" sz="2400" dirty="0" smtClean="0"/>
            </a:br>
            <a:r>
              <a:rPr lang="en-US" sz="2400" dirty="0" smtClean="0"/>
              <a:t>the </a:t>
            </a:r>
            <a:r>
              <a:rPr lang="en-US" sz="2400" dirty="0"/>
              <a:t>entities that </a:t>
            </a:r>
            <a:r>
              <a:rPr lang="en-US" sz="2400" dirty="0" smtClean="0"/>
              <a:t>co-occur </a:t>
            </a:r>
            <a:br>
              <a:rPr lang="en-US" sz="2400" dirty="0" smtClean="0"/>
            </a:br>
            <a:r>
              <a:rPr lang="en-US" sz="2400" dirty="0" smtClean="0"/>
              <a:t>within </a:t>
            </a:r>
            <a:r>
              <a:rPr lang="en-US" sz="2400" dirty="0"/>
              <a:t>the window</a:t>
            </a:r>
            <a:r>
              <a:rPr lang="en-US" sz="2400" dirty="0" smtClean="0"/>
              <a:t>.</a:t>
            </a:r>
          </a:p>
          <a:p>
            <a:pPr marL="0" indent="0">
              <a:buNone/>
            </a:pPr>
            <a:endParaRPr lang="en-US" sz="2000" dirty="0" smtClean="0"/>
          </a:p>
          <a:p>
            <a:pPr marL="0" indent="0">
              <a:buNone/>
            </a:pPr>
            <a:r>
              <a:rPr lang="en-US" dirty="0" smtClean="0"/>
              <a:t>Extended Sorted Neighborhood </a:t>
            </a:r>
            <a:r>
              <a:rPr lang="en-US" sz="2000" dirty="0"/>
              <a:t>[Christen, </a:t>
            </a:r>
            <a:r>
              <a:rPr lang="en-US" sz="2000" dirty="0" smtClean="0"/>
              <a:t>TKDE 2011</a:t>
            </a:r>
            <a:r>
              <a:rPr lang="en-US" sz="2000" dirty="0"/>
              <a:t>]</a:t>
            </a:r>
            <a:endParaRPr lang="en-US" sz="2000" dirty="0" smtClean="0"/>
          </a:p>
          <a:p>
            <a:pPr marL="0" indent="0">
              <a:buNone/>
            </a:pPr>
            <a:r>
              <a:rPr lang="en-US" sz="2400" dirty="0" smtClean="0"/>
              <a:t>2’. A window of fixed size slides over the sorted list of </a:t>
            </a:r>
            <a:r>
              <a:rPr lang="en-US" sz="2400" b="1" dirty="0" err="1" smtClean="0">
                <a:solidFill>
                  <a:srgbClr val="C00000"/>
                </a:solidFill>
              </a:rPr>
              <a:t>BKs</a:t>
            </a:r>
            <a:r>
              <a:rPr lang="en-US" sz="2400" dirty="0" err="1" smtClean="0"/>
              <a:t>.</a:t>
            </a:r>
            <a:endParaRPr lang="en-US" sz="2400" dirty="0"/>
          </a:p>
          <a:p>
            <a:endParaRPr lang="en-US" sz="20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052736"/>
            <a:ext cx="2670079"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7E46E34C-DF4F-43C8-9B01-5546C481D7C1}" type="slidenum">
              <a:rPr lang="el-GR" smtClean="0"/>
              <a:t>47</a:t>
            </a:fld>
            <a:endParaRPr lang="el-GR"/>
          </a:p>
        </p:txBody>
      </p:sp>
    </p:spTree>
    <p:extLst>
      <p:ext uri="{BB962C8B-B14F-4D97-AF65-F5344CB8AC3E}">
        <p14:creationId xmlns:p14="http://schemas.microsoft.com/office/powerpoint/2010/main" val="3037484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Sorted Neighborhood </a:t>
            </a:r>
            <a:r>
              <a:rPr lang="da-DK" sz="2200" dirty="0"/>
              <a:t>[Hernandez et. al., SIGMOD 1995]</a:t>
            </a:r>
            <a:endParaRPr lang="en-US" sz="2200" dirty="0"/>
          </a:p>
        </p:txBody>
      </p:sp>
      <p:sp>
        <p:nvSpPr>
          <p:cNvPr id="3" name="Content Placeholder 2"/>
          <p:cNvSpPr>
            <a:spLocks noGrp="1"/>
          </p:cNvSpPr>
          <p:nvPr>
            <p:ph sz="quarter" idx="4294967295"/>
          </p:nvPr>
        </p:nvSpPr>
        <p:spPr>
          <a:xfrm>
            <a:off x="441084" y="1008234"/>
            <a:ext cx="8702917" cy="5148742"/>
          </a:xfrm>
        </p:spPr>
        <p:txBody>
          <a:bodyPr>
            <a:normAutofit/>
          </a:bodyPr>
          <a:lstStyle/>
          <a:p>
            <a:pPr marL="0" indent="0">
              <a:buNone/>
            </a:pPr>
            <a:r>
              <a:rPr lang="en-US" sz="2400" dirty="0"/>
              <a:t>Blocks on the </a:t>
            </a:r>
            <a:r>
              <a:rPr lang="en-US" sz="2400" dirty="0">
                <a:solidFill>
                  <a:srgbClr val="C00000"/>
                </a:solidFill>
              </a:rPr>
              <a:t>similarity </a:t>
            </a:r>
            <a:r>
              <a:rPr lang="en-US" sz="2400" dirty="0"/>
              <a:t>of </a:t>
            </a:r>
            <a:r>
              <a:rPr lang="en-US" sz="2400" dirty="0" err="1"/>
              <a:t>BKs</a:t>
            </a:r>
            <a:r>
              <a:rPr lang="en-US" sz="2400" dirty="0" err="1" smtClean="0"/>
              <a:t>.</a:t>
            </a:r>
            <a:endParaRPr lang="en-US" sz="2400" dirty="0" smtClean="0"/>
          </a:p>
          <a:p>
            <a:pPr marL="518831" indent="-518831">
              <a:buFont typeface="+mj-lt"/>
              <a:buAutoNum type="arabicPeriod"/>
            </a:pPr>
            <a:r>
              <a:rPr lang="en-US" sz="2400" dirty="0" smtClean="0"/>
              <a:t>Entities </a:t>
            </a:r>
            <a:r>
              <a:rPr lang="en-US" sz="2400" dirty="0"/>
              <a:t>are sorted in </a:t>
            </a:r>
            <a:r>
              <a:rPr lang="en-US" sz="2400" dirty="0" smtClean="0"/>
              <a:t/>
            </a:r>
            <a:br>
              <a:rPr lang="en-US" sz="2400" dirty="0" smtClean="0"/>
            </a:br>
            <a:r>
              <a:rPr lang="en-US" sz="2400" dirty="0" smtClean="0"/>
              <a:t>alphabetic </a:t>
            </a:r>
            <a:r>
              <a:rPr lang="en-US" sz="2400" dirty="0"/>
              <a:t>order of </a:t>
            </a:r>
            <a:r>
              <a:rPr lang="en-US" sz="2400" dirty="0" err="1"/>
              <a:t>BKs.</a:t>
            </a:r>
            <a:endParaRPr lang="en-US" sz="2400" dirty="0"/>
          </a:p>
          <a:p>
            <a:pPr marL="518831" indent="-518831">
              <a:buFont typeface="+mj-lt"/>
              <a:buAutoNum type="arabicPeriod" startAt="2"/>
            </a:pPr>
            <a:r>
              <a:rPr lang="en-US" sz="2400" dirty="0"/>
              <a:t>A window of fixed </a:t>
            </a:r>
            <a:r>
              <a:rPr lang="en-US" sz="2400" dirty="0" smtClean="0"/>
              <a:t>size </a:t>
            </a:r>
            <a:br>
              <a:rPr lang="en-US" sz="2400" dirty="0" smtClean="0"/>
            </a:br>
            <a:r>
              <a:rPr lang="en-US" sz="2400" dirty="0" smtClean="0"/>
              <a:t>slides </a:t>
            </a:r>
            <a:r>
              <a:rPr lang="en-US" sz="2400" dirty="0"/>
              <a:t>over the sorted </a:t>
            </a:r>
            <a:r>
              <a:rPr lang="en-US" sz="2400" dirty="0" smtClean="0"/>
              <a:t>list of </a:t>
            </a:r>
            <a:r>
              <a:rPr lang="en-US" sz="2400" b="1" dirty="0" smtClean="0">
                <a:solidFill>
                  <a:srgbClr val="C00000"/>
                </a:solidFill>
              </a:rPr>
              <a:t>entities</a:t>
            </a:r>
            <a:r>
              <a:rPr lang="en-US" sz="2400" dirty="0" smtClean="0"/>
              <a:t>.</a:t>
            </a:r>
            <a:endParaRPr lang="en-US" sz="2400" dirty="0"/>
          </a:p>
          <a:p>
            <a:pPr marL="518831" indent="-518831">
              <a:buFont typeface="+mj-lt"/>
              <a:buAutoNum type="arabicPeriod" startAt="3"/>
            </a:pPr>
            <a:r>
              <a:rPr lang="en-US" sz="2400" dirty="0"/>
              <a:t>At each iteration, it </a:t>
            </a:r>
            <a:r>
              <a:rPr lang="en-US" sz="2400" dirty="0" smtClean="0"/>
              <a:t>compares</a:t>
            </a:r>
            <a:br>
              <a:rPr lang="en-US" sz="2400" dirty="0" smtClean="0"/>
            </a:br>
            <a:r>
              <a:rPr lang="en-US" sz="2400" dirty="0" smtClean="0"/>
              <a:t>the </a:t>
            </a:r>
            <a:r>
              <a:rPr lang="en-US" sz="2400" dirty="0"/>
              <a:t>entities that </a:t>
            </a:r>
            <a:r>
              <a:rPr lang="en-US" sz="2400" dirty="0" smtClean="0"/>
              <a:t>co-occur </a:t>
            </a:r>
            <a:br>
              <a:rPr lang="en-US" sz="2400" dirty="0" smtClean="0"/>
            </a:br>
            <a:r>
              <a:rPr lang="en-US" sz="2400" dirty="0" smtClean="0"/>
              <a:t>within </a:t>
            </a:r>
            <a:r>
              <a:rPr lang="en-US" sz="2400" dirty="0"/>
              <a:t>the window</a:t>
            </a:r>
            <a:r>
              <a:rPr lang="en-US" sz="2400" dirty="0" smtClean="0"/>
              <a:t>.</a:t>
            </a:r>
          </a:p>
          <a:p>
            <a:pPr marL="0" indent="0">
              <a:buNone/>
            </a:pPr>
            <a:endParaRPr lang="en-US" sz="2000" dirty="0" smtClean="0"/>
          </a:p>
          <a:p>
            <a:pPr marL="0" indent="0">
              <a:buNone/>
            </a:pPr>
            <a:r>
              <a:rPr lang="en-US" dirty="0" smtClean="0"/>
              <a:t>Extended Sorted Neighborhood </a:t>
            </a:r>
            <a:r>
              <a:rPr lang="en-US" sz="2000" dirty="0"/>
              <a:t>[Christen, </a:t>
            </a:r>
            <a:r>
              <a:rPr lang="en-US" sz="2000" dirty="0" smtClean="0"/>
              <a:t>TKDE 2011</a:t>
            </a:r>
            <a:r>
              <a:rPr lang="en-US" sz="2000" dirty="0"/>
              <a:t>]</a:t>
            </a:r>
            <a:endParaRPr lang="en-US" sz="2000" dirty="0" smtClean="0"/>
          </a:p>
          <a:p>
            <a:pPr marL="0" indent="0">
              <a:buNone/>
            </a:pPr>
            <a:r>
              <a:rPr lang="en-US" sz="2400" dirty="0" smtClean="0"/>
              <a:t>2’. A window of fixed size slides over the sorted list of </a:t>
            </a:r>
            <a:r>
              <a:rPr lang="en-US" sz="2400" b="1" dirty="0" err="1" smtClean="0">
                <a:solidFill>
                  <a:srgbClr val="C00000"/>
                </a:solidFill>
              </a:rPr>
              <a:t>BKs</a:t>
            </a:r>
            <a:r>
              <a:rPr lang="en-US" sz="2400" dirty="0" err="1" smtClean="0"/>
              <a:t>.</a:t>
            </a:r>
            <a:endParaRPr lang="en-US" sz="2400" dirty="0"/>
          </a:p>
          <a:p>
            <a:endParaRPr lang="en-US" sz="20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052736"/>
            <a:ext cx="2670079"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7E46E34C-DF4F-43C8-9B01-5546C481D7C1}" type="slidenum">
              <a:rPr lang="el-GR" smtClean="0"/>
              <a:t>48</a:t>
            </a:fld>
            <a:endParaRPr lang="el-GR"/>
          </a:p>
        </p:txBody>
      </p:sp>
    </p:spTree>
    <p:extLst>
      <p:ext uri="{BB962C8B-B14F-4D97-AF65-F5344CB8AC3E}">
        <p14:creationId xmlns:p14="http://schemas.microsoft.com/office/powerpoint/2010/main" val="24415565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Sorted Neighborhood </a:t>
            </a:r>
            <a:r>
              <a:rPr lang="da-DK" sz="2200" dirty="0"/>
              <a:t>[Hernandez et. al., SIGMOD 1995]</a:t>
            </a:r>
            <a:endParaRPr lang="en-US" sz="2200" dirty="0"/>
          </a:p>
        </p:txBody>
      </p:sp>
      <p:sp>
        <p:nvSpPr>
          <p:cNvPr id="3" name="Content Placeholder 2"/>
          <p:cNvSpPr>
            <a:spLocks noGrp="1"/>
          </p:cNvSpPr>
          <p:nvPr>
            <p:ph sz="quarter" idx="4294967295"/>
          </p:nvPr>
        </p:nvSpPr>
        <p:spPr>
          <a:xfrm>
            <a:off x="441084" y="1008234"/>
            <a:ext cx="8702917" cy="5148742"/>
          </a:xfrm>
        </p:spPr>
        <p:txBody>
          <a:bodyPr>
            <a:normAutofit/>
          </a:bodyPr>
          <a:lstStyle/>
          <a:p>
            <a:pPr marL="0" indent="0">
              <a:buNone/>
            </a:pPr>
            <a:r>
              <a:rPr lang="en-US" sz="2400" dirty="0"/>
              <a:t>Blocks on the </a:t>
            </a:r>
            <a:r>
              <a:rPr lang="en-US" sz="2400" dirty="0">
                <a:solidFill>
                  <a:srgbClr val="C00000"/>
                </a:solidFill>
              </a:rPr>
              <a:t>similarity </a:t>
            </a:r>
            <a:r>
              <a:rPr lang="en-US" sz="2400" dirty="0"/>
              <a:t>of </a:t>
            </a:r>
            <a:r>
              <a:rPr lang="en-US" sz="2400" dirty="0" err="1"/>
              <a:t>BKs</a:t>
            </a:r>
            <a:r>
              <a:rPr lang="en-US" sz="2400" dirty="0" err="1" smtClean="0"/>
              <a:t>.</a:t>
            </a:r>
            <a:endParaRPr lang="en-US" sz="2400" dirty="0" smtClean="0"/>
          </a:p>
          <a:p>
            <a:pPr marL="518831" indent="-518831">
              <a:buFont typeface="+mj-lt"/>
              <a:buAutoNum type="arabicPeriod"/>
            </a:pPr>
            <a:r>
              <a:rPr lang="en-US" sz="2400" dirty="0" smtClean="0"/>
              <a:t>Entities </a:t>
            </a:r>
            <a:r>
              <a:rPr lang="en-US" sz="2400" dirty="0"/>
              <a:t>are sorted in </a:t>
            </a:r>
            <a:r>
              <a:rPr lang="en-US" sz="2400" dirty="0" smtClean="0"/>
              <a:t/>
            </a:r>
            <a:br>
              <a:rPr lang="en-US" sz="2400" dirty="0" smtClean="0"/>
            </a:br>
            <a:r>
              <a:rPr lang="en-US" sz="2400" dirty="0" smtClean="0"/>
              <a:t>alphabetic </a:t>
            </a:r>
            <a:r>
              <a:rPr lang="en-US" sz="2400" dirty="0"/>
              <a:t>order of </a:t>
            </a:r>
            <a:r>
              <a:rPr lang="en-US" sz="2400" dirty="0" err="1"/>
              <a:t>BKs.</a:t>
            </a:r>
            <a:endParaRPr lang="en-US" sz="2400" dirty="0"/>
          </a:p>
          <a:p>
            <a:pPr marL="518831" indent="-518831">
              <a:buFont typeface="+mj-lt"/>
              <a:buAutoNum type="arabicPeriod" startAt="2"/>
            </a:pPr>
            <a:r>
              <a:rPr lang="en-US" sz="2400" dirty="0"/>
              <a:t>A window of fixed </a:t>
            </a:r>
            <a:r>
              <a:rPr lang="en-US" sz="2400" dirty="0" smtClean="0"/>
              <a:t>size </a:t>
            </a:r>
            <a:br>
              <a:rPr lang="en-US" sz="2400" dirty="0" smtClean="0"/>
            </a:br>
            <a:r>
              <a:rPr lang="en-US" sz="2400" dirty="0" smtClean="0"/>
              <a:t>slides </a:t>
            </a:r>
            <a:r>
              <a:rPr lang="en-US" sz="2400" dirty="0"/>
              <a:t>over the sorted </a:t>
            </a:r>
            <a:r>
              <a:rPr lang="en-US" sz="2400" dirty="0" smtClean="0"/>
              <a:t>list of </a:t>
            </a:r>
            <a:r>
              <a:rPr lang="en-US" sz="2400" b="1" dirty="0" smtClean="0">
                <a:solidFill>
                  <a:srgbClr val="C00000"/>
                </a:solidFill>
              </a:rPr>
              <a:t>entities</a:t>
            </a:r>
            <a:r>
              <a:rPr lang="en-US" sz="2400" dirty="0" smtClean="0"/>
              <a:t>.</a:t>
            </a:r>
            <a:endParaRPr lang="en-US" sz="2400" dirty="0"/>
          </a:p>
          <a:p>
            <a:pPr marL="518831" indent="-518831">
              <a:buFont typeface="+mj-lt"/>
              <a:buAutoNum type="arabicPeriod" startAt="3"/>
            </a:pPr>
            <a:r>
              <a:rPr lang="en-US" sz="2400" dirty="0"/>
              <a:t>At each iteration, it </a:t>
            </a:r>
            <a:r>
              <a:rPr lang="en-US" sz="2400" dirty="0" smtClean="0"/>
              <a:t>compares</a:t>
            </a:r>
            <a:br>
              <a:rPr lang="en-US" sz="2400" dirty="0" smtClean="0"/>
            </a:br>
            <a:r>
              <a:rPr lang="en-US" sz="2400" dirty="0" smtClean="0"/>
              <a:t>the </a:t>
            </a:r>
            <a:r>
              <a:rPr lang="en-US" sz="2400" dirty="0"/>
              <a:t>entities that </a:t>
            </a:r>
            <a:r>
              <a:rPr lang="en-US" sz="2400" dirty="0" smtClean="0"/>
              <a:t>co-occur </a:t>
            </a:r>
            <a:br>
              <a:rPr lang="en-US" sz="2400" dirty="0" smtClean="0"/>
            </a:br>
            <a:r>
              <a:rPr lang="en-US" sz="2400" dirty="0" smtClean="0"/>
              <a:t>within </a:t>
            </a:r>
            <a:r>
              <a:rPr lang="en-US" sz="2400" dirty="0"/>
              <a:t>the window</a:t>
            </a:r>
            <a:r>
              <a:rPr lang="en-US" sz="2400" dirty="0" smtClean="0"/>
              <a:t>.</a:t>
            </a:r>
          </a:p>
          <a:p>
            <a:pPr marL="0" indent="0">
              <a:buNone/>
            </a:pPr>
            <a:endParaRPr lang="en-US" sz="2000" dirty="0" smtClean="0"/>
          </a:p>
          <a:p>
            <a:pPr marL="0" indent="0">
              <a:buNone/>
            </a:pPr>
            <a:r>
              <a:rPr lang="en-US" dirty="0" smtClean="0"/>
              <a:t>Extended Sorted Neighborhood </a:t>
            </a:r>
            <a:r>
              <a:rPr lang="en-US" sz="2000" dirty="0"/>
              <a:t>[Christen, </a:t>
            </a:r>
            <a:r>
              <a:rPr lang="en-US" sz="2000" dirty="0" smtClean="0"/>
              <a:t>TKDE 2011</a:t>
            </a:r>
            <a:r>
              <a:rPr lang="en-US" sz="2000" dirty="0"/>
              <a:t>]</a:t>
            </a:r>
            <a:endParaRPr lang="en-US" sz="2000" dirty="0" smtClean="0"/>
          </a:p>
          <a:p>
            <a:pPr marL="0" indent="0">
              <a:buNone/>
            </a:pPr>
            <a:r>
              <a:rPr lang="en-US" sz="2400" dirty="0" smtClean="0"/>
              <a:t>2’. A window of fixed size slides over the sorted list of </a:t>
            </a:r>
            <a:r>
              <a:rPr lang="en-US" sz="2400" b="1" dirty="0" err="1" smtClean="0">
                <a:solidFill>
                  <a:srgbClr val="C00000"/>
                </a:solidFill>
              </a:rPr>
              <a:t>BKs</a:t>
            </a:r>
            <a:r>
              <a:rPr lang="en-US" sz="2400" dirty="0" err="1" smtClean="0"/>
              <a:t>.</a:t>
            </a:r>
            <a:endParaRPr lang="en-US" sz="2400" dirty="0"/>
          </a:p>
          <a:p>
            <a:endParaRPr lang="en-US" sz="20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052736"/>
            <a:ext cx="2670079"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ame 9"/>
          <p:cNvSpPr/>
          <p:nvPr/>
        </p:nvSpPr>
        <p:spPr>
          <a:xfrm>
            <a:off x="6444208" y="836712"/>
            <a:ext cx="1872208" cy="2880320"/>
          </a:xfrm>
          <a:prstGeom prst="frame">
            <a:avLst/>
          </a:prstGeom>
          <a:solidFill>
            <a:schemeClr val="tx1">
              <a:lumMod val="50000"/>
              <a:lumOff val="50000"/>
            </a:schemeClr>
          </a:solidFill>
          <a:ln w="381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5364088" y="836712"/>
            <a:ext cx="1080120" cy="18722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7E46E34C-DF4F-43C8-9B01-5546C481D7C1}" type="slidenum">
              <a:rPr lang="el-GR" smtClean="0"/>
              <a:t>49</a:t>
            </a:fld>
            <a:endParaRPr lang="el-GR"/>
          </a:p>
        </p:txBody>
      </p:sp>
    </p:spTree>
    <p:extLst>
      <p:ext uri="{BB962C8B-B14F-4D97-AF65-F5344CB8AC3E}">
        <p14:creationId xmlns:p14="http://schemas.microsoft.com/office/powerpoint/2010/main" val="30772584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idx="4294967295"/>
          </p:nvPr>
        </p:nvSpPr>
        <p:spPr>
          <a:xfrm>
            <a:off x="0" y="0"/>
            <a:ext cx="9144000" cy="721079"/>
          </a:xfrm>
        </p:spPr>
        <p:txBody>
          <a:bodyPr>
            <a:normAutofit fontScale="90000"/>
          </a:bodyPr>
          <a:lstStyle/>
          <a:p>
            <a:r>
              <a:rPr lang="en-US" dirty="0" smtClean="0"/>
              <a:t>However …</a:t>
            </a:r>
          </a:p>
        </p:txBody>
      </p:sp>
      <p:sp>
        <p:nvSpPr>
          <p:cNvPr id="487427" name="Rectangle 3"/>
          <p:cNvSpPr>
            <a:spLocks noGrp="1" noChangeArrowheads="1"/>
          </p:cNvSpPr>
          <p:nvPr>
            <p:ph idx="4294967295"/>
          </p:nvPr>
        </p:nvSpPr>
        <p:spPr>
          <a:xfrm>
            <a:off x="0" y="989091"/>
            <a:ext cx="8229689" cy="4938161"/>
          </a:xfrm>
        </p:spPr>
        <p:txBody>
          <a:bodyPr>
            <a:normAutofit/>
          </a:bodyPr>
          <a:lstStyle/>
          <a:p>
            <a:pPr>
              <a:buFont typeface="Wingdings 2" pitchFamily="18" charset="2"/>
              <a:buNone/>
            </a:pPr>
            <a:r>
              <a:rPr lang="en-US" sz="2400" b="1" i="1" dirty="0" smtClean="0">
                <a:latin typeface="Arial" charset="0"/>
              </a:rPr>
              <a:t>How many names, descriptions or IDs (URIs) are </a:t>
            </a:r>
          </a:p>
          <a:p>
            <a:pPr>
              <a:buFont typeface="Wingdings 2" pitchFamily="18" charset="2"/>
              <a:buNone/>
            </a:pPr>
            <a:r>
              <a:rPr lang="en-US" sz="2400" b="1" i="1" dirty="0" smtClean="0">
                <a:latin typeface="Arial" charset="0"/>
              </a:rPr>
              <a:t>used for the same real-world </a:t>
            </a:r>
            <a:r>
              <a:rPr lang="en-US" sz="2400" b="1" i="1" dirty="0" smtClean="0"/>
              <a:t>“</a:t>
            </a:r>
            <a:r>
              <a:rPr lang="en-US" sz="2400" b="1" i="1" dirty="0" smtClean="0">
                <a:latin typeface="Arial" charset="0"/>
              </a:rPr>
              <a:t>entity</a:t>
            </a:r>
            <a:r>
              <a:rPr lang="en-US" sz="2400" b="1" i="1" dirty="0" smtClean="0"/>
              <a:t>”</a:t>
            </a:r>
            <a:r>
              <a:rPr lang="en-US" sz="2400" b="1" i="1" dirty="0" smtClean="0">
                <a:latin typeface="Arial" charset="0"/>
              </a:rPr>
              <a:t>?</a:t>
            </a:r>
          </a:p>
        </p:txBody>
      </p:sp>
      <p:sp>
        <p:nvSpPr>
          <p:cNvPr id="487428" name="Text Box 4"/>
          <p:cNvSpPr txBox="1">
            <a:spLocks noChangeArrowheads="1"/>
          </p:cNvSpPr>
          <p:nvPr/>
        </p:nvSpPr>
        <p:spPr bwMode="auto">
          <a:xfrm>
            <a:off x="4002007" y="2072308"/>
            <a:ext cx="4899023" cy="1884618"/>
          </a:xfrm>
          <a:prstGeom prst="rect">
            <a:avLst/>
          </a:prstGeom>
          <a:noFill/>
          <a:ln w="9525">
            <a:solidFill>
              <a:schemeClr val="tx1"/>
            </a:solidFill>
            <a:miter lim="800000"/>
            <a:headEnd/>
            <a:tailEnd/>
          </a:ln>
          <a:effectLst/>
        </p:spPr>
        <p:txBody>
          <a:bodyPr wrap="square" lIns="91434" tIns="45717" rIns="91434" bIns="45717">
            <a:spAutoFit/>
          </a:bodyPr>
          <a:lstStyle/>
          <a:p>
            <a:pPr eaLnBrk="0" hangingPunct="0">
              <a:lnSpc>
                <a:spcPct val="91000"/>
              </a:lnSpc>
              <a:buClr>
                <a:srgbClr val="000000"/>
              </a:buClr>
              <a:buSzPct val="100000"/>
              <a:buFont typeface="Arial" charset="0"/>
              <a:buNone/>
            </a:pPr>
            <a:r>
              <a:rPr lang="en-US" sz="1600" dirty="0">
                <a:latin typeface="Times New Roman" pitchFamily="18" charset="0"/>
              </a:rPr>
              <a:t>London </a:t>
            </a:r>
            <a:r>
              <a:rPr lang="en-US" sz="1600" dirty="0" err="1">
                <a:latin typeface="Times New Roman" pitchFamily="18" charset="0"/>
              </a:rPr>
              <a:t>런던</a:t>
            </a:r>
            <a:r>
              <a:rPr lang="en-US" sz="1600" dirty="0">
                <a:latin typeface="Times New Roman" pitchFamily="18" charset="0"/>
              </a:rPr>
              <a:t> </a:t>
            </a:r>
            <a:r>
              <a:rPr lang="syr-SY" sz="1600" dirty="0">
                <a:latin typeface="Times New Roman" pitchFamily="18" charset="0"/>
              </a:rPr>
              <a:t>ܠܘܢܕܘܢ</a:t>
            </a:r>
            <a:r>
              <a:rPr lang="hi-IN" sz="1600" dirty="0">
                <a:latin typeface="Times New Roman" pitchFamily="18" charset="0"/>
              </a:rPr>
              <a:t> लंडन लंदन </a:t>
            </a:r>
            <a:r>
              <a:rPr lang="gu-IN" sz="1600" dirty="0">
                <a:latin typeface="Times New Roman" pitchFamily="18" charset="0"/>
              </a:rPr>
              <a:t>લંડન </a:t>
            </a:r>
            <a:r>
              <a:rPr lang="en-US" sz="1600" dirty="0" err="1">
                <a:latin typeface="Times New Roman" pitchFamily="18" charset="0"/>
              </a:rPr>
              <a:t>ለንደን</a:t>
            </a:r>
            <a:r>
              <a:rPr lang="en-US" sz="1600" dirty="0">
                <a:latin typeface="Times New Roman" pitchFamily="18" charset="0"/>
              </a:rPr>
              <a:t> </a:t>
            </a:r>
            <a:r>
              <a:rPr lang="en-US" sz="1600" dirty="0" err="1">
                <a:latin typeface="Times New Roman" pitchFamily="18" charset="0"/>
              </a:rPr>
              <a:t>ロンドン</a:t>
            </a:r>
            <a:r>
              <a:rPr lang="en-US" sz="1600" dirty="0">
                <a:latin typeface="Times New Roman" pitchFamily="18" charset="0"/>
              </a:rPr>
              <a:t> </a:t>
            </a:r>
            <a:r>
              <a:rPr lang="bn-IN" sz="1600" dirty="0">
                <a:latin typeface="Times New Roman" pitchFamily="18" charset="0"/>
              </a:rPr>
              <a:t>লন্ডন </a:t>
            </a:r>
            <a:r>
              <a:rPr lang="th-TH" sz="1600" dirty="0">
                <a:latin typeface="Times New Roman" pitchFamily="18" charset="0"/>
              </a:rPr>
              <a:t>ลอนดอน </a:t>
            </a:r>
            <a:r>
              <a:rPr lang="ta-IN" sz="1600" dirty="0">
                <a:latin typeface="Times New Roman" pitchFamily="18" charset="0"/>
              </a:rPr>
              <a:t>இலண்டன் </a:t>
            </a:r>
            <a:r>
              <a:rPr lang="en-US" sz="1600" dirty="0" err="1">
                <a:latin typeface="Times New Roman" pitchFamily="18" charset="0"/>
              </a:rPr>
              <a:t>ლონდონი</a:t>
            </a:r>
            <a:r>
              <a:rPr lang="en-US" sz="1600" dirty="0">
                <a:latin typeface="Times New Roman" pitchFamily="18" charset="0"/>
              </a:rPr>
              <a:t> </a:t>
            </a:r>
            <a:r>
              <a:rPr lang="en-US" sz="1600" dirty="0" err="1">
                <a:latin typeface="Times New Roman" pitchFamily="18" charset="0"/>
              </a:rPr>
              <a:t>Llundain</a:t>
            </a:r>
            <a:r>
              <a:rPr lang="en-US" sz="1600" dirty="0">
                <a:latin typeface="Times New Roman" pitchFamily="18" charset="0"/>
              </a:rPr>
              <a:t> </a:t>
            </a:r>
            <a:r>
              <a:rPr lang="en-US" sz="1600" dirty="0" err="1">
                <a:latin typeface="Times New Roman" pitchFamily="18" charset="0"/>
              </a:rPr>
              <a:t>Londain</a:t>
            </a:r>
            <a:r>
              <a:rPr lang="en-US" sz="1600" dirty="0">
                <a:latin typeface="Times New Roman" pitchFamily="18" charset="0"/>
              </a:rPr>
              <a:t> </a:t>
            </a:r>
            <a:r>
              <a:rPr lang="en-US" sz="1600" dirty="0" err="1">
                <a:latin typeface="Times New Roman" pitchFamily="18" charset="0"/>
              </a:rPr>
              <a:t>Londe</a:t>
            </a:r>
            <a:r>
              <a:rPr lang="en-US" sz="1600" dirty="0">
                <a:latin typeface="Times New Roman" pitchFamily="18" charset="0"/>
              </a:rPr>
              <a:t> </a:t>
            </a:r>
            <a:r>
              <a:rPr lang="en-US" sz="1600" dirty="0" err="1">
                <a:latin typeface="Times New Roman" pitchFamily="18" charset="0"/>
              </a:rPr>
              <a:t>Londen</a:t>
            </a:r>
            <a:r>
              <a:rPr lang="en-US" sz="1600" dirty="0">
                <a:latin typeface="Times New Roman" pitchFamily="18" charset="0"/>
              </a:rPr>
              <a:t> </a:t>
            </a:r>
            <a:r>
              <a:rPr lang="en-US" sz="1600" dirty="0" err="1">
                <a:latin typeface="Times New Roman" pitchFamily="18" charset="0"/>
              </a:rPr>
              <a:t>Londen</a:t>
            </a:r>
            <a:r>
              <a:rPr lang="en-US" sz="1600" dirty="0">
                <a:latin typeface="Times New Roman" pitchFamily="18" charset="0"/>
              </a:rPr>
              <a:t> </a:t>
            </a:r>
            <a:r>
              <a:rPr lang="en-US" sz="1600" dirty="0" err="1">
                <a:latin typeface="Times New Roman" pitchFamily="18" charset="0"/>
              </a:rPr>
              <a:t>Londen</a:t>
            </a:r>
            <a:r>
              <a:rPr lang="en-US" sz="1600" dirty="0">
                <a:latin typeface="Times New Roman" pitchFamily="18" charset="0"/>
              </a:rPr>
              <a:t> </a:t>
            </a:r>
            <a:r>
              <a:rPr lang="en-US" sz="1600" dirty="0" err="1">
                <a:latin typeface="Times New Roman" pitchFamily="18" charset="0"/>
              </a:rPr>
              <a:t>Londinium</a:t>
            </a:r>
            <a:r>
              <a:rPr lang="en-US" sz="1600" dirty="0">
                <a:latin typeface="Times New Roman" pitchFamily="18" charset="0"/>
              </a:rPr>
              <a:t> London </a:t>
            </a:r>
            <a:r>
              <a:rPr lang="en-US" sz="1600" dirty="0" err="1">
                <a:latin typeface="Times New Roman" pitchFamily="18" charset="0"/>
              </a:rPr>
              <a:t>Londona</a:t>
            </a:r>
            <a:r>
              <a:rPr lang="en-US" sz="1600" dirty="0">
                <a:latin typeface="Times New Roman" pitchFamily="18" charset="0"/>
              </a:rPr>
              <a:t> </a:t>
            </a:r>
            <a:r>
              <a:rPr lang="en-US" sz="1600" dirty="0" err="1">
                <a:latin typeface="Times New Roman" pitchFamily="18" charset="0"/>
              </a:rPr>
              <a:t>Londonas</a:t>
            </a:r>
            <a:r>
              <a:rPr lang="en-US" sz="1600" dirty="0">
                <a:latin typeface="Times New Roman" pitchFamily="18" charset="0"/>
              </a:rPr>
              <a:t> </a:t>
            </a:r>
            <a:r>
              <a:rPr lang="en-US" sz="1600" dirty="0" err="1">
                <a:latin typeface="Times New Roman" pitchFamily="18" charset="0"/>
              </a:rPr>
              <a:t>Londoni</a:t>
            </a:r>
            <a:r>
              <a:rPr lang="en-US" sz="1600" dirty="0">
                <a:latin typeface="Times New Roman" pitchFamily="18" charset="0"/>
              </a:rPr>
              <a:t> </a:t>
            </a:r>
            <a:r>
              <a:rPr lang="en-US" sz="1600" dirty="0" err="1">
                <a:latin typeface="Times New Roman" pitchFamily="18" charset="0"/>
              </a:rPr>
              <a:t>Londono</a:t>
            </a:r>
            <a:r>
              <a:rPr lang="en-US" sz="1600" dirty="0">
                <a:latin typeface="Times New Roman" pitchFamily="18" charset="0"/>
              </a:rPr>
              <a:t> </a:t>
            </a:r>
            <a:r>
              <a:rPr lang="en-US" sz="1600" dirty="0" err="1">
                <a:latin typeface="Times New Roman" pitchFamily="18" charset="0"/>
              </a:rPr>
              <a:t>Londra</a:t>
            </a:r>
            <a:r>
              <a:rPr lang="en-US" sz="1600" dirty="0">
                <a:latin typeface="Times New Roman" pitchFamily="18" charset="0"/>
              </a:rPr>
              <a:t> </a:t>
            </a:r>
            <a:r>
              <a:rPr lang="en-US" sz="1600" dirty="0" err="1">
                <a:latin typeface="Times New Roman" pitchFamily="18" charset="0"/>
              </a:rPr>
              <a:t>Londres</a:t>
            </a:r>
            <a:r>
              <a:rPr lang="en-US" sz="1600" dirty="0">
                <a:latin typeface="Times New Roman" pitchFamily="18" charset="0"/>
              </a:rPr>
              <a:t> </a:t>
            </a:r>
            <a:r>
              <a:rPr lang="en-US" sz="1600" dirty="0" err="1">
                <a:latin typeface="Times New Roman" pitchFamily="18" charset="0"/>
              </a:rPr>
              <a:t>Londrez</a:t>
            </a:r>
            <a:r>
              <a:rPr lang="en-US" sz="1600" dirty="0">
                <a:latin typeface="Times New Roman" pitchFamily="18" charset="0"/>
              </a:rPr>
              <a:t> </a:t>
            </a:r>
            <a:r>
              <a:rPr lang="en-US" sz="1600" dirty="0" err="1">
                <a:latin typeface="Times New Roman" pitchFamily="18" charset="0"/>
              </a:rPr>
              <a:t>Londyn</a:t>
            </a:r>
            <a:r>
              <a:rPr lang="en-US" sz="1600" dirty="0">
                <a:latin typeface="Times New Roman" pitchFamily="18" charset="0"/>
              </a:rPr>
              <a:t> </a:t>
            </a:r>
            <a:r>
              <a:rPr lang="en-US" sz="1600" dirty="0" err="1">
                <a:latin typeface="Times New Roman" pitchFamily="18" charset="0"/>
              </a:rPr>
              <a:t>Lontoo</a:t>
            </a:r>
            <a:r>
              <a:rPr lang="en-US" sz="1600" dirty="0">
                <a:latin typeface="Times New Roman" pitchFamily="18" charset="0"/>
              </a:rPr>
              <a:t> </a:t>
            </a:r>
            <a:r>
              <a:rPr lang="en-US" sz="1600" dirty="0" err="1">
                <a:latin typeface="Times New Roman" pitchFamily="18" charset="0"/>
              </a:rPr>
              <a:t>Loundres</a:t>
            </a:r>
            <a:r>
              <a:rPr lang="en-US" sz="1600" dirty="0">
                <a:latin typeface="Times New Roman" pitchFamily="18" charset="0"/>
              </a:rPr>
              <a:t> </a:t>
            </a:r>
            <a:r>
              <a:rPr lang="en-US" sz="1600" dirty="0" err="1">
                <a:latin typeface="Times New Roman" pitchFamily="18" charset="0"/>
              </a:rPr>
              <a:t>Luân</a:t>
            </a:r>
            <a:r>
              <a:rPr lang="en-US" sz="1600" dirty="0">
                <a:latin typeface="Times New Roman" pitchFamily="18" charset="0"/>
              </a:rPr>
              <a:t> </a:t>
            </a:r>
            <a:r>
              <a:rPr lang="en-US" sz="1600" dirty="0" err="1">
                <a:latin typeface="Times New Roman" pitchFamily="18" charset="0"/>
              </a:rPr>
              <a:t>Đôn</a:t>
            </a:r>
            <a:r>
              <a:rPr lang="en-US" sz="1600" dirty="0">
                <a:latin typeface="Times New Roman" pitchFamily="18" charset="0"/>
              </a:rPr>
              <a:t> </a:t>
            </a:r>
            <a:r>
              <a:rPr lang="en-US" sz="1600" dirty="0" err="1">
                <a:latin typeface="Times New Roman" pitchFamily="18" charset="0"/>
              </a:rPr>
              <a:t>Lunden</a:t>
            </a:r>
            <a:r>
              <a:rPr lang="en-US" sz="1600" dirty="0">
                <a:latin typeface="Times New Roman" pitchFamily="18" charset="0"/>
              </a:rPr>
              <a:t> </a:t>
            </a:r>
            <a:r>
              <a:rPr lang="en-US" sz="1600" dirty="0" err="1">
                <a:latin typeface="Times New Roman" pitchFamily="18" charset="0"/>
              </a:rPr>
              <a:t>Lundúnir</a:t>
            </a:r>
            <a:r>
              <a:rPr lang="en-US" sz="1600" dirty="0">
                <a:latin typeface="Times New Roman" pitchFamily="18" charset="0"/>
              </a:rPr>
              <a:t> </a:t>
            </a:r>
            <a:r>
              <a:rPr lang="en-US" sz="1600" dirty="0" err="1">
                <a:latin typeface="Times New Roman" pitchFamily="18" charset="0"/>
              </a:rPr>
              <a:t>Lunnainn</a:t>
            </a:r>
            <a:r>
              <a:rPr lang="en-US" sz="1600" dirty="0">
                <a:latin typeface="Times New Roman" pitchFamily="18" charset="0"/>
              </a:rPr>
              <a:t> </a:t>
            </a:r>
            <a:r>
              <a:rPr lang="en-US" sz="1600" dirty="0" err="1">
                <a:latin typeface="Times New Roman" pitchFamily="18" charset="0"/>
              </a:rPr>
              <a:t>Lunnon</a:t>
            </a:r>
            <a:r>
              <a:rPr lang="en-US" sz="1600" dirty="0">
                <a:latin typeface="Times New Roman" pitchFamily="18" charset="0"/>
              </a:rPr>
              <a:t> </a:t>
            </a:r>
            <a:r>
              <a:rPr lang="ar-SA" sz="1600" dirty="0">
                <a:latin typeface="Times New Roman" pitchFamily="18" charset="0"/>
              </a:rPr>
              <a:t>لندن لندن لندن لوندون </a:t>
            </a:r>
            <a:r>
              <a:rPr lang="he-IL" sz="1600" dirty="0">
                <a:latin typeface="Times New Roman" pitchFamily="18" charset="0"/>
              </a:rPr>
              <a:t>לאנדאן לונדון</a:t>
            </a:r>
            <a:r>
              <a:rPr lang="en-US" sz="1600" dirty="0">
                <a:latin typeface="Times New Roman" pitchFamily="18" charset="0"/>
              </a:rPr>
              <a:t> </a:t>
            </a:r>
            <a:r>
              <a:rPr lang="en-US" sz="1600" dirty="0" err="1">
                <a:latin typeface="Times New Roman" pitchFamily="18" charset="0"/>
              </a:rPr>
              <a:t>Λονδίνο</a:t>
            </a:r>
            <a:r>
              <a:rPr lang="en-US" sz="1600" dirty="0">
                <a:latin typeface="Times New Roman" pitchFamily="18" charset="0"/>
              </a:rPr>
              <a:t> </a:t>
            </a:r>
            <a:r>
              <a:rPr lang="en-US" sz="1600" dirty="0" err="1">
                <a:latin typeface="Times New Roman" pitchFamily="18" charset="0"/>
              </a:rPr>
              <a:t>Лёндан</a:t>
            </a:r>
            <a:r>
              <a:rPr lang="en-US" sz="1600" dirty="0">
                <a:latin typeface="Times New Roman" pitchFamily="18" charset="0"/>
              </a:rPr>
              <a:t> </a:t>
            </a:r>
            <a:r>
              <a:rPr lang="en-US" sz="1600" dirty="0" err="1">
                <a:latin typeface="Times New Roman" pitchFamily="18" charset="0"/>
              </a:rPr>
              <a:t>Лондан</a:t>
            </a:r>
            <a:r>
              <a:rPr lang="en-US" sz="1600" dirty="0">
                <a:latin typeface="Times New Roman" pitchFamily="18" charset="0"/>
              </a:rPr>
              <a:t> </a:t>
            </a:r>
            <a:r>
              <a:rPr lang="en-US" sz="1600" dirty="0" err="1">
                <a:latin typeface="Times New Roman" pitchFamily="18" charset="0"/>
              </a:rPr>
              <a:t>Лондон</a:t>
            </a:r>
            <a:r>
              <a:rPr lang="en-US" sz="1600" dirty="0">
                <a:latin typeface="Times New Roman" pitchFamily="18" charset="0"/>
              </a:rPr>
              <a:t> </a:t>
            </a:r>
            <a:r>
              <a:rPr lang="en-US" sz="1600" dirty="0" err="1">
                <a:latin typeface="Times New Roman" pitchFamily="18" charset="0"/>
              </a:rPr>
              <a:t>Лондон</a:t>
            </a:r>
            <a:r>
              <a:rPr lang="en-US" sz="1600" dirty="0">
                <a:latin typeface="Times New Roman" pitchFamily="18" charset="0"/>
              </a:rPr>
              <a:t> </a:t>
            </a:r>
            <a:r>
              <a:rPr lang="en-US" sz="1600" dirty="0" err="1">
                <a:latin typeface="Times New Roman" pitchFamily="18" charset="0"/>
              </a:rPr>
              <a:t>Лондон</a:t>
            </a:r>
            <a:r>
              <a:rPr lang="en-US" sz="1600" dirty="0">
                <a:latin typeface="Times New Roman" pitchFamily="18" charset="0"/>
              </a:rPr>
              <a:t> </a:t>
            </a:r>
            <a:r>
              <a:rPr lang="en-US" sz="1600" dirty="0" err="1">
                <a:latin typeface="Times New Roman" pitchFamily="18" charset="0"/>
              </a:rPr>
              <a:t>Լոնդոն</a:t>
            </a:r>
            <a:r>
              <a:rPr lang="en-US" sz="1600" dirty="0">
                <a:latin typeface="Times New Roman" pitchFamily="18" charset="0"/>
              </a:rPr>
              <a:t> </a:t>
            </a:r>
            <a:r>
              <a:rPr lang="en-US" sz="1600" dirty="0" err="1">
                <a:latin typeface="Times New Roman" pitchFamily="18" charset="0"/>
              </a:rPr>
              <a:t>伦敦</a:t>
            </a:r>
            <a:r>
              <a:rPr lang="en-US" sz="1600" dirty="0">
                <a:latin typeface="Times New Roman" pitchFamily="18" charset="0"/>
              </a:rPr>
              <a:t> …</a:t>
            </a:r>
          </a:p>
        </p:txBody>
      </p:sp>
      <p:sp>
        <p:nvSpPr>
          <p:cNvPr id="487431" name="Text Box 7"/>
          <p:cNvSpPr txBox="1">
            <a:spLocks noChangeArrowheads="1"/>
          </p:cNvSpPr>
          <p:nvPr/>
        </p:nvSpPr>
        <p:spPr bwMode="auto">
          <a:xfrm>
            <a:off x="4002007" y="4092017"/>
            <a:ext cx="4899023" cy="1212511"/>
          </a:xfrm>
          <a:prstGeom prst="rect">
            <a:avLst/>
          </a:prstGeom>
          <a:noFill/>
          <a:ln w="9525">
            <a:solidFill>
              <a:schemeClr val="tx1"/>
            </a:solidFill>
            <a:miter lim="800000"/>
            <a:headEnd/>
            <a:tailEnd/>
          </a:ln>
          <a:effectLst/>
        </p:spPr>
        <p:txBody>
          <a:bodyPr wrap="square" lIns="91434" tIns="45717" rIns="91434" bIns="45717">
            <a:spAutoFit/>
          </a:bodyPr>
          <a:lstStyle/>
          <a:p>
            <a:pPr eaLnBrk="0" hangingPunct="0">
              <a:lnSpc>
                <a:spcPct val="91000"/>
              </a:lnSpc>
              <a:buClr>
                <a:srgbClr val="000000"/>
              </a:buClr>
              <a:buSzPct val="100000"/>
              <a:buFont typeface="Arial" charset="0"/>
              <a:buNone/>
            </a:pPr>
            <a:r>
              <a:rPr lang="en-US" sz="1600" dirty="0"/>
              <a:t>capital of UK, host city of the IV Olympic Games, host city of the XIV Olympic Games, future host of the XXX Olympic Games, city of the Westminster Abbey, city of the London Eye, the city described by Charles Dickens in his novels, …</a:t>
            </a:r>
          </a:p>
        </p:txBody>
      </p:sp>
      <p:sp>
        <p:nvSpPr>
          <p:cNvPr id="487432" name="Line 8"/>
          <p:cNvSpPr>
            <a:spLocks noChangeShapeType="1"/>
          </p:cNvSpPr>
          <p:nvPr/>
        </p:nvSpPr>
        <p:spPr bwMode="auto">
          <a:xfrm flipV="1">
            <a:off x="2849481" y="2804196"/>
            <a:ext cx="1158869" cy="1144594"/>
          </a:xfrm>
          <a:prstGeom prst="line">
            <a:avLst/>
          </a:prstGeom>
          <a:noFill/>
          <a:ln w="9525">
            <a:solidFill>
              <a:schemeClr val="tx1"/>
            </a:solidFill>
            <a:round/>
            <a:headEnd/>
            <a:tailEnd type="triangle" w="med" len="med"/>
          </a:ln>
          <a:effectLst/>
        </p:spPr>
        <p:txBody>
          <a:bodyPr lIns="91434" tIns="45717" rIns="91434" bIns="45717"/>
          <a:lstStyle/>
          <a:p>
            <a:endParaRPr lang="en-US"/>
          </a:p>
        </p:txBody>
      </p:sp>
      <p:sp>
        <p:nvSpPr>
          <p:cNvPr id="487433" name="Line 9"/>
          <p:cNvSpPr>
            <a:spLocks noChangeShapeType="1"/>
          </p:cNvSpPr>
          <p:nvPr/>
        </p:nvSpPr>
        <p:spPr bwMode="auto">
          <a:xfrm>
            <a:off x="2849482" y="3948792"/>
            <a:ext cx="1152525" cy="720725"/>
          </a:xfrm>
          <a:prstGeom prst="line">
            <a:avLst/>
          </a:prstGeom>
          <a:noFill/>
          <a:ln w="9525">
            <a:solidFill>
              <a:schemeClr val="tx1"/>
            </a:solidFill>
            <a:round/>
            <a:headEnd/>
            <a:tailEnd type="triangle" w="med" len="med"/>
          </a:ln>
          <a:effectLst/>
        </p:spPr>
        <p:txBody>
          <a:bodyPr lIns="91434" tIns="45717" rIns="91434" bIns="45717"/>
          <a:lstStyle/>
          <a:p>
            <a:endParaRPr lang="en-US"/>
          </a:p>
        </p:txBody>
      </p:sp>
      <p:pic>
        <p:nvPicPr>
          <p:cNvPr id="10" name="Picture 2" descr="C:\Users\a\Desktop\d813489e-50a3-4817-9cfa-cef255d3fede_201211200939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63" r="5628"/>
          <a:stretch/>
        </p:blipFill>
        <p:spPr bwMode="auto">
          <a:xfrm>
            <a:off x="101857" y="2867046"/>
            <a:ext cx="2779609" cy="212125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3" name="Slide Number Placeholder 2"/>
          <p:cNvSpPr>
            <a:spLocks noGrp="1"/>
          </p:cNvSpPr>
          <p:nvPr>
            <p:ph type="sldNum" sz="quarter" idx="12"/>
          </p:nvPr>
        </p:nvSpPr>
        <p:spPr/>
        <p:txBody>
          <a:bodyPr/>
          <a:lstStyle/>
          <a:p>
            <a:fld id="{7E46E34C-DF4F-43C8-9B01-5546C481D7C1}" type="slidenum">
              <a:rPr lang="el-GR" smtClean="0"/>
              <a:t>5</a:t>
            </a:fld>
            <a:endParaRPr lang="el-GR"/>
          </a:p>
        </p:txBody>
      </p:sp>
    </p:spTree>
    <p:extLst>
      <p:ext uri="{BB962C8B-B14F-4D97-AF65-F5344CB8AC3E}">
        <p14:creationId xmlns:p14="http://schemas.microsoft.com/office/powerpoint/2010/main" val="85051856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9173"/>
            <a:ext cx="9036496" cy="400110"/>
          </a:xfrm>
          <a:prstGeom prst="rect">
            <a:avLst/>
          </a:prstGeom>
          <a:noFill/>
        </p:spPr>
        <p:txBody>
          <a:bodyPr wrap="square" rtlCol="0">
            <a:spAutoFit/>
          </a:bodyPr>
          <a:lstStyle/>
          <a:p>
            <a:pPr algn="ctr"/>
            <a:r>
              <a:rPr lang="en-US" sz="2000" dirty="0" smtClean="0">
                <a:solidFill>
                  <a:srgbClr val="0070C0"/>
                </a:solidFill>
              </a:rPr>
              <a:t>Standard Blocking</a:t>
            </a:r>
          </a:p>
        </p:txBody>
      </p:sp>
      <p:sp>
        <p:nvSpPr>
          <p:cNvPr id="3" name="TextBox 2"/>
          <p:cNvSpPr txBox="1"/>
          <p:nvPr/>
        </p:nvSpPr>
        <p:spPr>
          <a:xfrm>
            <a:off x="1323108" y="2082781"/>
            <a:ext cx="1714501" cy="707886"/>
          </a:xfrm>
          <a:prstGeom prst="rect">
            <a:avLst/>
          </a:prstGeom>
          <a:noFill/>
        </p:spPr>
        <p:txBody>
          <a:bodyPr wrap="square" rtlCol="0">
            <a:spAutoFit/>
          </a:bodyPr>
          <a:lstStyle/>
          <a:p>
            <a:pPr algn="ctr"/>
            <a:r>
              <a:rPr lang="en-US" sz="2000" dirty="0" smtClean="0">
                <a:solidFill>
                  <a:srgbClr val="FF0000"/>
                </a:solidFill>
              </a:rPr>
              <a:t>Sorted </a:t>
            </a:r>
          </a:p>
          <a:p>
            <a:pPr algn="ctr"/>
            <a:r>
              <a:rPr lang="en-US" sz="2000" dirty="0" smtClean="0">
                <a:solidFill>
                  <a:srgbClr val="FF0000"/>
                </a:solidFill>
              </a:rPr>
              <a:t>Neighborhood</a:t>
            </a:r>
            <a:endParaRPr lang="en-US" sz="2000" dirty="0">
              <a:solidFill>
                <a:srgbClr val="FF0000"/>
              </a:solidFill>
            </a:endParaRPr>
          </a:p>
        </p:txBody>
      </p:sp>
      <p:sp>
        <p:nvSpPr>
          <p:cNvPr id="4" name="TextBox 3"/>
          <p:cNvSpPr txBox="1"/>
          <p:nvPr/>
        </p:nvSpPr>
        <p:spPr>
          <a:xfrm>
            <a:off x="1208810" y="3347777"/>
            <a:ext cx="1959430" cy="707886"/>
          </a:xfrm>
          <a:prstGeom prst="rect">
            <a:avLst/>
          </a:prstGeom>
          <a:noFill/>
        </p:spPr>
        <p:txBody>
          <a:bodyPr wrap="square" rtlCol="0">
            <a:spAutoFit/>
          </a:bodyPr>
          <a:lstStyle/>
          <a:p>
            <a:pPr algn="ctr"/>
            <a:r>
              <a:rPr lang="en-US" sz="2000" dirty="0" smtClean="0">
                <a:solidFill>
                  <a:srgbClr val="0070C0"/>
                </a:solidFill>
              </a:rPr>
              <a:t>Extended Sorted </a:t>
            </a:r>
          </a:p>
          <a:p>
            <a:pPr algn="ctr"/>
            <a:r>
              <a:rPr lang="en-US" sz="2000" dirty="0" smtClean="0">
                <a:solidFill>
                  <a:srgbClr val="0070C0"/>
                </a:solidFill>
              </a:rPr>
              <a:t>Neighborhood</a:t>
            </a:r>
            <a:endParaRPr lang="en-US" sz="2000" dirty="0">
              <a:solidFill>
                <a:srgbClr val="0070C0"/>
              </a:solidFill>
            </a:endParaRPr>
          </a:p>
        </p:txBody>
      </p:sp>
      <p:sp>
        <p:nvSpPr>
          <p:cNvPr id="5" name="TextBox 4"/>
          <p:cNvSpPr txBox="1"/>
          <p:nvPr/>
        </p:nvSpPr>
        <p:spPr>
          <a:xfrm>
            <a:off x="3962400" y="2701445"/>
            <a:ext cx="1224644" cy="707886"/>
          </a:xfrm>
          <a:prstGeom prst="rect">
            <a:avLst/>
          </a:prstGeom>
          <a:noFill/>
        </p:spPr>
        <p:txBody>
          <a:bodyPr wrap="square" rtlCol="0">
            <a:spAutoFit/>
          </a:bodyPr>
          <a:lstStyle/>
          <a:p>
            <a:pPr algn="ctr"/>
            <a:r>
              <a:rPr lang="en-US" sz="2000" dirty="0" smtClean="0">
                <a:solidFill>
                  <a:srgbClr val="0070C0"/>
                </a:solidFill>
              </a:rPr>
              <a:t>Q-grams </a:t>
            </a:r>
          </a:p>
          <a:p>
            <a:pPr algn="ctr"/>
            <a:r>
              <a:rPr lang="en-US" sz="2000" dirty="0" smtClean="0">
                <a:solidFill>
                  <a:srgbClr val="0070C0"/>
                </a:solidFill>
              </a:rPr>
              <a:t>Blocking</a:t>
            </a:r>
            <a:endParaRPr lang="en-US" sz="2000" dirty="0">
              <a:solidFill>
                <a:srgbClr val="0070C0"/>
              </a:solidFill>
            </a:endParaRPr>
          </a:p>
        </p:txBody>
      </p:sp>
      <p:sp>
        <p:nvSpPr>
          <p:cNvPr id="6" name="TextBox 5"/>
          <p:cNvSpPr txBox="1"/>
          <p:nvPr/>
        </p:nvSpPr>
        <p:spPr>
          <a:xfrm>
            <a:off x="2425287" y="4233125"/>
            <a:ext cx="1224644" cy="1015663"/>
          </a:xfrm>
          <a:prstGeom prst="rect">
            <a:avLst/>
          </a:prstGeom>
          <a:noFill/>
        </p:spPr>
        <p:txBody>
          <a:bodyPr wrap="square" rtlCol="0">
            <a:spAutoFit/>
          </a:bodyPr>
          <a:lstStyle/>
          <a:p>
            <a:pPr algn="ctr"/>
            <a:r>
              <a:rPr lang="en-US" sz="2000" dirty="0" smtClean="0">
                <a:solidFill>
                  <a:srgbClr val="0070C0"/>
                </a:solidFill>
              </a:rPr>
              <a:t>Extended Q-grams </a:t>
            </a:r>
          </a:p>
          <a:p>
            <a:pPr algn="ctr"/>
            <a:r>
              <a:rPr lang="en-US" sz="2000" dirty="0" smtClean="0">
                <a:solidFill>
                  <a:srgbClr val="0070C0"/>
                </a:solidFill>
              </a:rPr>
              <a:t>Blocking</a:t>
            </a:r>
            <a:endParaRPr lang="en-US" sz="2000" dirty="0">
              <a:solidFill>
                <a:srgbClr val="0070C0"/>
              </a:solidFill>
            </a:endParaRPr>
          </a:p>
        </p:txBody>
      </p:sp>
      <p:sp>
        <p:nvSpPr>
          <p:cNvPr id="9" name="TextBox 8"/>
          <p:cNvSpPr txBox="1"/>
          <p:nvPr/>
        </p:nvSpPr>
        <p:spPr>
          <a:xfrm>
            <a:off x="5929745" y="2082781"/>
            <a:ext cx="1224644" cy="707886"/>
          </a:xfrm>
          <a:prstGeom prst="rect">
            <a:avLst/>
          </a:prstGeom>
          <a:noFill/>
        </p:spPr>
        <p:txBody>
          <a:bodyPr wrap="square" rtlCol="0">
            <a:spAutoFit/>
          </a:bodyPr>
          <a:lstStyle/>
          <a:p>
            <a:pPr algn="ctr"/>
            <a:r>
              <a:rPr lang="en-US" sz="2000" dirty="0" smtClean="0">
                <a:solidFill>
                  <a:srgbClr val="FF0000"/>
                </a:solidFill>
              </a:rPr>
              <a:t>Suffix</a:t>
            </a:r>
          </a:p>
          <a:p>
            <a:pPr algn="ctr"/>
            <a:r>
              <a:rPr lang="en-US" sz="2000" dirty="0" smtClean="0">
                <a:solidFill>
                  <a:srgbClr val="FF0000"/>
                </a:solidFill>
              </a:rPr>
              <a:t>Arrays</a:t>
            </a:r>
            <a:endParaRPr lang="en-US" sz="2000" dirty="0">
              <a:solidFill>
                <a:srgbClr val="FF0000"/>
              </a:solidFill>
            </a:endParaRPr>
          </a:p>
        </p:txBody>
      </p:sp>
      <p:sp>
        <p:nvSpPr>
          <p:cNvPr id="11" name="TextBox 10"/>
          <p:cNvSpPr txBox="1"/>
          <p:nvPr/>
        </p:nvSpPr>
        <p:spPr>
          <a:xfrm>
            <a:off x="5266134" y="4245181"/>
            <a:ext cx="1224644" cy="707886"/>
          </a:xfrm>
          <a:prstGeom prst="rect">
            <a:avLst/>
          </a:prstGeom>
          <a:noFill/>
        </p:spPr>
        <p:txBody>
          <a:bodyPr wrap="square" rtlCol="0">
            <a:spAutoFit/>
          </a:bodyPr>
          <a:lstStyle/>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sp>
        <p:nvSpPr>
          <p:cNvPr id="12" name="TextBox 11"/>
          <p:cNvSpPr txBox="1"/>
          <p:nvPr/>
        </p:nvSpPr>
        <p:spPr>
          <a:xfrm>
            <a:off x="5266211" y="5414522"/>
            <a:ext cx="1224644" cy="1015663"/>
          </a:xfrm>
          <a:prstGeom prst="rect">
            <a:avLst/>
          </a:prstGeom>
          <a:noFill/>
        </p:spPr>
        <p:txBody>
          <a:bodyPr wrap="square" rtlCol="0">
            <a:spAutoFit/>
          </a:bodyPr>
          <a:lstStyle/>
          <a:p>
            <a:pPr algn="ctr"/>
            <a:r>
              <a:rPr lang="en-US" sz="2000" dirty="0" smtClean="0">
                <a:solidFill>
                  <a:srgbClr val="FF0000"/>
                </a:solidFill>
              </a:rPr>
              <a:t>Extended</a:t>
            </a:r>
          </a:p>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cxnSp>
        <p:nvCxnSpPr>
          <p:cNvPr id="14" name="Straight Arrow Connector 13"/>
          <p:cNvCxnSpPr>
            <a:stCxn id="2" idx="2"/>
          </p:cNvCxnSpPr>
          <p:nvPr/>
        </p:nvCxnSpPr>
        <p:spPr>
          <a:xfrm flipH="1">
            <a:off x="2514602" y="1679283"/>
            <a:ext cx="2003646"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2"/>
            <a:endCxn id="4" idx="0"/>
          </p:cNvCxnSpPr>
          <p:nvPr/>
        </p:nvCxnSpPr>
        <p:spPr>
          <a:xfrm>
            <a:off x="2180359" y="2790667"/>
            <a:ext cx="8166" cy="5571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 idx="2"/>
          </p:cNvCxnSpPr>
          <p:nvPr/>
        </p:nvCxnSpPr>
        <p:spPr>
          <a:xfrm>
            <a:off x="4518248" y="1679283"/>
            <a:ext cx="1653952"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490854" y="2729112"/>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2"/>
          </p:cNvCxnSpPr>
          <p:nvPr/>
        </p:nvCxnSpPr>
        <p:spPr>
          <a:xfrm>
            <a:off x="4518248" y="1679283"/>
            <a:ext cx="15654" cy="10221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2"/>
            <a:endCxn id="6" idx="0"/>
          </p:cNvCxnSpPr>
          <p:nvPr/>
        </p:nvCxnSpPr>
        <p:spPr>
          <a:xfrm flipH="1">
            <a:off x="3037609" y="3409331"/>
            <a:ext cx="1537113" cy="823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878454" y="4872817"/>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2"/>
            <a:endCxn id="11" idx="0"/>
          </p:cNvCxnSpPr>
          <p:nvPr/>
        </p:nvCxnSpPr>
        <p:spPr>
          <a:xfrm>
            <a:off x="4574722" y="3409331"/>
            <a:ext cx="1303734" cy="8358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idx="4294967295"/>
          </p:nvPr>
        </p:nvSpPr>
        <p:spPr>
          <a:xfrm>
            <a:off x="0" y="43625"/>
            <a:ext cx="9144000" cy="721079"/>
          </a:xfrm>
        </p:spPr>
        <p:txBody>
          <a:bodyPr>
            <a:normAutofit fontScale="90000"/>
          </a:bodyPr>
          <a:lstStyle/>
          <a:p>
            <a:r>
              <a:rPr lang="en-US" dirty="0" smtClean="0"/>
              <a:t>Overview of Schema-based Methods</a:t>
            </a:r>
            <a:endParaRPr lang="en-US" dirty="0"/>
          </a:p>
        </p:txBody>
      </p:sp>
      <p:sp>
        <p:nvSpPr>
          <p:cNvPr id="7" name="Footer Placeholder 6"/>
          <p:cNvSpPr>
            <a:spLocks noGrp="1"/>
          </p:cNvSpPr>
          <p:nvPr>
            <p:ph type="ftr" sz="quarter" idx="11"/>
          </p:nvPr>
        </p:nvSpPr>
        <p:spPr/>
        <p:txBody>
          <a:bodyPr/>
          <a:lstStyle/>
          <a:p>
            <a:r>
              <a:rPr lang="pt-BR" smtClean="0"/>
              <a:t>Papadakis &amp; Palpanas, WWW 2018, April 2018</a:t>
            </a:r>
            <a:endParaRPr lang="el-GR"/>
          </a:p>
        </p:txBody>
      </p:sp>
      <p:cxnSp>
        <p:nvCxnSpPr>
          <p:cNvPr id="25" name="Straight Arrow Connector 24"/>
          <p:cNvCxnSpPr/>
          <p:nvPr/>
        </p:nvCxnSpPr>
        <p:spPr>
          <a:xfrm>
            <a:off x="4574722" y="3436998"/>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83311" y="4038430"/>
            <a:ext cx="1382823" cy="400110"/>
          </a:xfrm>
          <a:prstGeom prst="rect">
            <a:avLst/>
          </a:prstGeom>
          <a:noFill/>
        </p:spPr>
        <p:txBody>
          <a:bodyPr wrap="square" rtlCol="0">
            <a:spAutoFit/>
          </a:bodyPr>
          <a:lstStyle/>
          <a:p>
            <a:pPr algn="ctr"/>
            <a:r>
              <a:rPr lang="en-US" sz="2000" dirty="0" err="1" smtClean="0">
                <a:solidFill>
                  <a:srgbClr val="FF0000"/>
                </a:solidFill>
              </a:rPr>
              <a:t>MFIBlocks</a:t>
            </a:r>
            <a:endParaRPr lang="en-US" sz="2000" dirty="0">
              <a:solidFill>
                <a:srgbClr val="FF0000"/>
              </a:solidFill>
            </a:endParaRPr>
          </a:p>
        </p:txBody>
      </p:sp>
      <p:sp>
        <p:nvSpPr>
          <p:cNvPr id="29" name="TextBox 28"/>
          <p:cNvSpPr txBox="1"/>
          <p:nvPr/>
        </p:nvSpPr>
        <p:spPr>
          <a:xfrm>
            <a:off x="5446662" y="3311007"/>
            <a:ext cx="2088231" cy="707886"/>
          </a:xfrm>
          <a:prstGeom prst="rect">
            <a:avLst/>
          </a:prstGeom>
          <a:noFill/>
        </p:spPr>
        <p:txBody>
          <a:bodyPr wrap="square" rtlCol="0">
            <a:spAutoFit/>
          </a:bodyPr>
          <a:lstStyle/>
          <a:p>
            <a:pPr algn="ctr"/>
            <a:r>
              <a:rPr lang="en-US" sz="2000" dirty="0" smtClean="0">
                <a:solidFill>
                  <a:srgbClr val="FF0000"/>
                </a:solidFill>
              </a:rPr>
              <a:t>Extended Suffix</a:t>
            </a:r>
          </a:p>
          <a:p>
            <a:pPr algn="ctr"/>
            <a:r>
              <a:rPr lang="en-US" sz="2000" dirty="0" smtClean="0">
                <a:solidFill>
                  <a:srgbClr val="FF0000"/>
                </a:solidFill>
              </a:rPr>
              <a:t>Arrays</a:t>
            </a:r>
            <a:endParaRPr lang="en-US" sz="2000" dirty="0">
              <a:solidFill>
                <a:srgbClr val="FF0000"/>
              </a:solidFill>
            </a:endParaRPr>
          </a:p>
        </p:txBody>
      </p:sp>
      <p:sp>
        <p:nvSpPr>
          <p:cNvPr id="8" name="Slide Number Placeholder 7"/>
          <p:cNvSpPr>
            <a:spLocks noGrp="1"/>
          </p:cNvSpPr>
          <p:nvPr>
            <p:ph type="sldNum" sz="quarter" idx="12"/>
          </p:nvPr>
        </p:nvSpPr>
        <p:spPr/>
        <p:txBody>
          <a:bodyPr/>
          <a:lstStyle/>
          <a:p>
            <a:fld id="{7E46E34C-DF4F-43C8-9B01-5546C481D7C1}" type="slidenum">
              <a:rPr lang="el-GR" smtClean="0"/>
              <a:t>50</a:t>
            </a:fld>
            <a:endParaRPr lang="el-GR"/>
          </a:p>
        </p:txBody>
      </p:sp>
    </p:spTree>
    <p:extLst>
      <p:ext uri="{BB962C8B-B14F-4D97-AF65-F5344CB8AC3E}">
        <p14:creationId xmlns:p14="http://schemas.microsoft.com/office/powerpoint/2010/main" val="23877906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9173"/>
            <a:ext cx="9036496" cy="400110"/>
          </a:xfrm>
          <a:prstGeom prst="rect">
            <a:avLst/>
          </a:prstGeom>
          <a:noFill/>
        </p:spPr>
        <p:txBody>
          <a:bodyPr wrap="square" rtlCol="0">
            <a:spAutoFit/>
          </a:bodyPr>
          <a:lstStyle/>
          <a:p>
            <a:pPr algn="ctr"/>
            <a:r>
              <a:rPr lang="en-US" sz="2000" dirty="0" smtClean="0">
                <a:solidFill>
                  <a:srgbClr val="0070C0"/>
                </a:solidFill>
              </a:rPr>
              <a:t>Standard Blocking</a:t>
            </a:r>
          </a:p>
        </p:txBody>
      </p:sp>
      <p:sp>
        <p:nvSpPr>
          <p:cNvPr id="3" name="TextBox 2"/>
          <p:cNvSpPr txBox="1"/>
          <p:nvPr/>
        </p:nvSpPr>
        <p:spPr>
          <a:xfrm>
            <a:off x="1323108" y="2082781"/>
            <a:ext cx="1714501" cy="707886"/>
          </a:xfrm>
          <a:prstGeom prst="rect">
            <a:avLst/>
          </a:prstGeom>
          <a:noFill/>
        </p:spPr>
        <p:txBody>
          <a:bodyPr wrap="square" rtlCol="0">
            <a:spAutoFit/>
          </a:bodyPr>
          <a:lstStyle/>
          <a:p>
            <a:pPr algn="ctr"/>
            <a:r>
              <a:rPr lang="en-US" sz="2000" dirty="0" smtClean="0">
                <a:solidFill>
                  <a:srgbClr val="FF0000"/>
                </a:solidFill>
              </a:rPr>
              <a:t>Sorted </a:t>
            </a:r>
          </a:p>
          <a:p>
            <a:pPr algn="ctr"/>
            <a:r>
              <a:rPr lang="en-US" sz="2000" dirty="0" smtClean="0">
                <a:solidFill>
                  <a:srgbClr val="FF0000"/>
                </a:solidFill>
              </a:rPr>
              <a:t>Neighborhood</a:t>
            </a:r>
            <a:endParaRPr lang="en-US" sz="2000" dirty="0">
              <a:solidFill>
                <a:srgbClr val="FF0000"/>
              </a:solidFill>
            </a:endParaRPr>
          </a:p>
        </p:txBody>
      </p:sp>
      <p:sp>
        <p:nvSpPr>
          <p:cNvPr id="4" name="TextBox 3"/>
          <p:cNvSpPr txBox="1"/>
          <p:nvPr/>
        </p:nvSpPr>
        <p:spPr>
          <a:xfrm>
            <a:off x="1208810" y="3347777"/>
            <a:ext cx="1959430" cy="707886"/>
          </a:xfrm>
          <a:prstGeom prst="rect">
            <a:avLst/>
          </a:prstGeom>
          <a:noFill/>
        </p:spPr>
        <p:txBody>
          <a:bodyPr wrap="square" rtlCol="0">
            <a:spAutoFit/>
          </a:bodyPr>
          <a:lstStyle/>
          <a:p>
            <a:pPr algn="ctr"/>
            <a:r>
              <a:rPr lang="en-US" sz="2000" dirty="0" smtClean="0">
                <a:solidFill>
                  <a:srgbClr val="0070C0"/>
                </a:solidFill>
              </a:rPr>
              <a:t>Extended Sorted </a:t>
            </a:r>
          </a:p>
          <a:p>
            <a:pPr algn="ctr"/>
            <a:r>
              <a:rPr lang="en-US" sz="2000" dirty="0" smtClean="0">
                <a:solidFill>
                  <a:srgbClr val="0070C0"/>
                </a:solidFill>
              </a:rPr>
              <a:t>Neighborhood</a:t>
            </a:r>
            <a:endParaRPr lang="en-US" sz="2000" dirty="0">
              <a:solidFill>
                <a:srgbClr val="0070C0"/>
              </a:solidFill>
            </a:endParaRPr>
          </a:p>
        </p:txBody>
      </p:sp>
      <p:sp>
        <p:nvSpPr>
          <p:cNvPr id="5" name="TextBox 4"/>
          <p:cNvSpPr txBox="1"/>
          <p:nvPr/>
        </p:nvSpPr>
        <p:spPr>
          <a:xfrm>
            <a:off x="3962400" y="2701445"/>
            <a:ext cx="1224644" cy="707886"/>
          </a:xfrm>
          <a:prstGeom prst="rect">
            <a:avLst/>
          </a:prstGeom>
          <a:noFill/>
        </p:spPr>
        <p:txBody>
          <a:bodyPr wrap="square" rtlCol="0">
            <a:spAutoFit/>
          </a:bodyPr>
          <a:lstStyle/>
          <a:p>
            <a:pPr algn="ctr"/>
            <a:r>
              <a:rPr lang="en-US" sz="2000" dirty="0" smtClean="0">
                <a:solidFill>
                  <a:srgbClr val="0070C0"/>
                </a:solidFill>
              </a:rPr>
              <a:t>Q-grams </a:t>
            </a:r>
          </a:p>
          <a:p>
            <a:pPr algn="ctr"/>
            <a:r>
              <a:rPr lang="en-US" sz="2000" dirty="0" smtClean="0">
                <a:solidFill>
                  <a:srgbClr val="0070C0"/>
                </a:solidFill>
              </a:rPr>
              <a:t>Blocking</a:t>
            </a:r>
            <a:endParaRPr lang="en-US" sz="2000" dirty="0">
              <a:solidFill>
                <a:srgbClr val="0070C0"/>
              </a:solidFill>
            </a:endParaRPr>
          </a:p>
        </p:txBody>
      </p:sp>
      <p:sp>
        <p:nvSpPr>
          <p:cNvPr id="6" name="TextBox 5"/>
          <p:cNvSpPr txBox="1"/>
          <p:nvPr/>
        </p:nvSpPr>
        <p:spPr>
          <a:xfrm>
            <a:off x="2425287" y="4233125"/>
            <a:ext cx="1224644" cy="1015663"/>
          </a:xfrm>
          <a:prstGeom prst="rect">
            <a:avLst/>
          </a:prstGeom>
          <a:noFill/>
        </p:spPr>
        <p:txBody>
          <a:bodyPr wrap="square" rtlCol="0">
            <a:spAutoFit/>
          </a:bodyPr>
          <a:lstStyle/>
          <a:p>
            <a:pPr algn="ctr"/>
            <a:r>
              <a:rPr lang="en-US" sz="2000" dirty="0" smtClean="0">
                <a:solidFill>
                  <a:srgbClr val="0070C0"/>
                </a:solidFill>
              </a:rPr>
              <a:t>Extended Q-grams </a:t>
            </a:r>
          </a:p>
          <a:p>
            <a:pPr algn="ctr"/>
            <a:r>
              <a:rPr lang="en-US" sz="2000" dirty="0" smtClean="0">
                <a:solidFill>
                  <a:srgbClr val="0070C0"/>
                </a:solidFill>
              </a:rPr>
              <a:t>Blocking</a:t>
            </a:r>
            <a:endParaRPr lang="en-US" sz="2000" dirty="0">
              <a:solidFill>
                <a:srgbClr val="0070C0"/>
              </a:solidFill>
            </a:endParaRPr>
          </a:p>
        </p:txBody>
      </p:sp>
      <p:sp>
        <p:nvSpPr>
          <p:cNvPr id="9" name="TextBox 8"/>
          <p:cNvSpPr txBox="1"/>
          <p:nvPr/>
        </p:nvSpPr>
        <p:spPr>
          <a:xfrm>
            <a:off x="5929745" y="2082781"/>
            <a:ext cx="1224644" cy="707886"/>
          </a:xfrm>
          <a:prstGeom prst="rect">
            <a:avLst/>
          </a:prstGeom>
          <a:noFill/>
        </p:spPr>
        <p:txBody>
          <a:bodyPr wrap="square" rtlCol="0">
            <a:spAutoFit/>
          </a:bodyPr>
          <a:lstStyle/>
          <a:p>
            <a:pPr algn="ctr"/>
            <a:r>
              <a:rPr lang="en-US" sz="2000" dirty="0" smtClean="0">
                <a:solidFill>
                  <a:srgbClr val="FF0000"/>
                </a:solidFill>
              </a:rPr>
              <a:t>Suffix</a:t>
            </a:r>
          </a:p>
          <a:p>
            <a:pPr algn="ctr"/>
            <a:r>
              <a:rPr lang="en-US" sz="2000" dirty="0" smtClean="0">
                <a:solidFill>
                  <a:srgbClr val="FF0000"/>
                </a:solidFill>
              </a:rPr>
              <a:t>Arrays</a:t>
            </a:r>
            <a:endParaRPr lang="en-US" sz="2000" dirty="0">
              <a:solidFill>
                <a:srgbClr val="FF0000"/>
              </a:solidFill>
            </a:endParaRPr>
          </a:p>
        </p:txBody>
      </p:sp>
      <p:sp>
        <p:nvSpPr>
          <p:cNvPr id="11" name="TextBox 10"/>
          <p:cNvSpPr txBox="1"/>
          <p:nvPr/>
        </p:nvSpPr>
        <p:spPr>
          <a:xfrm>
            <a:off x="5266134" y="4245181"/>
            <a:ext cx="1224644" cy="707886"/>
          </a:xfrm>
          <a:prstGeom prst="rect">
            <a:avLst/>
          </a:prstGeom>
          <a:noFill/>
        </p:spPr>
        <p:txBody>
          <a:bodyPr wrap="square" rtlCol="0">
            <a:spAutoFit/>
          </a:bodyPr>
          <a:lstStyle/>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sp>
        <p:nvSpPr>
          <p:cNvPr id="12" name="TextBox 11"/>
          <p:cNvSpPr txBox="1"/>
          <p:nvPr/>
        </p:nvSpPr>
        <p:spPr>
          <a:xfrm>
            <a:off x="5266211" y="5414522"/>
            <a:ext cx="1224644" cy="1015663"/>
          </a:xfrm>
          <a:prstGeom prst="rect">
            <a:avLst/>
          </a:prstGeom>
          <a:noFill/>
        </p:spPr>
        <p:txBody>
          <a:bodyPr wrap="square" rtlCol="0">
            <a:spAutoFit/>
          </a:bodyPr>
          <a:lstStyle/>
          <a:p>
            <a:pPr algn="ctr"/>
            <a:r>
              <a:rPr lang="en-US" sz="2000" dirty="0" smtClean="0">
                <a:solidFill>
                  <a:srgbClr val="FF0000"/>
                </a:solidFill>
              </a:rPr>
              <a:t>Extended</a:t>
            </a:r>
          </a:p>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cxnSp>
        <p:nvCxnSpPr>
          <p:cNvPr id="14" name="Straight Arrow Connector 13"/>
          <p:cNvCxnSpPr>
            <a:stCxn id="2" idx="2"/>
          </p:cNvCxnSpPr>
          <p:nvPr/>
        </p:nvCxnSpPr>
        <p:spPr>
          <a:xfrm flipH="1">
            <a:off x="2514602" y="1679283"/>
            <a:ext cx="2003646"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2"/>
            <a:endCxn id="4" idx="0"/>
          </p:cNvCxnSpPr>
          <p:nvPr/>
        </p:nvCxnSpPr>
        <p:spPr>
          <a:xfrm>
            <a:off x="2180359" y="2790667"/>
            <a:ext cx="8166" cy="5571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 idx="2"/>
          </p:cNvCxnSpPr>
          <p:nvPr/>
        </p:nvCxnSpPr>
        <p:spPr>
          <a:xfrm>
            <a:off x="4518248" y="1679283"/>
            <a:ext cx="1653952"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490854" y="2729112"/>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2"/>
          </p:cNvCxnSpPr>
          <p:nvPr/>
        </p:nvCxnSpPr>
        <p:spPr>
          <a:xfrm>
            <a:off x="4518248" y="1679283"/>
            <a:ext cx="15654" cy="10221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2"/>
            <a:endCxn id="6" idx="0"/>
          </p:cNvCxnSpPr>
          <p:nvPr/>
        </p:nvCxnSpPr>
        <p:spPr>
          <a:xfrm flipH="1">
            <a:off x="3037609" y="3409331"/>
            <a:ext cx="1537113" cy="823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878454" y="4872817"/>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2"/>
            <a:endCxn id="11" idx="0"/>
          </p:cNvCxnSpPr>
          <p:nvPr/>
        </p:nvCxnSpPr>
        <p:spPr>
          <a:xfrm>
            <a:off x="4574722" y="3409331"/>
            <a:ext cx="1303734" cy="8358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idx="4294967295"/>
          </p:nvPr>
        </p:nvSpPr>
        <p:spPr>
          <a:xfrm>
            <a:off x="0" y="259649"/>
            <a:ext cx="9144000" cy="721079"/>
          </a:xfrm>
        </p:spPr>
        <p:txBody>
          <a:bodyPr>
            <a:normAutofit fontScale="90000"/>
          </a:bodyPr>
          <a:lstStyle/>
          <a:p>
            <a:r>
              <a:rPr lang="en-US" dirty="0" smtClean="0"/>
              <a:t>Overview of Schema-based Methods</a:t>
            </a:r>
            <a:br>
              <a:rPr lang="en-US" dirty="0" smtClean="0"/>
            </a:br>
            <a:r>
              <a:rPr lang="en-US" sz="3100" dirty="0" smtClean="0"/>
              <a:t>blocks contain entities with </a:t>
            </a:r>
            <a:r>
              <a:rPr lang="en-US" sz="3100" b="1" dirty="0" smtClean="0">
                <a:solidFill>
                  <a:srgbClr val="C00000"/>
                </a:solidFill>
              </a:rPr>
              <a:t>same, or similar </a:t>
            </a:r>
            <a:r>
              <a:rPr lang="en-US" sz="3100" dirty="0" smtClean="0"/>
              <a:t>blocking keys</a:t>
            </a:r>
            <a:endParaRPr lang="en-US" dirty="0"/>
          </a:p>
        </p:txBody>
      </p:sp>
      <p:sp>
        <p:nvSpPr>
          <p:cNvPr id="7" name="Footer Placeholder 6"/>
          <p:cNvSpPr>
            <a:spLocks noGrp="1"/>
          </p:cNvSpPr>
          <p:nvPr>
            <p:ph type="ftr" sz="quarter" idx="11"/>
          </p:nvPr>
        </p:nvSpPr>
        <p:spPr/>
        <p:txBody>
          <a:bodyPr/>
          <a:lstStyle/>
          <a:p>
            <a:r>
              <a:rPr lang="pt-BR" smtClean="0"/>
              <a:t>Papadakis &amp; Palpanas, WWW 2018, April 2018</a:t>
            </a:r>
            <a:endParaRPr lang="el-GR"/>
          </a:p>
        </p:txBody>
      </p:sp>
      <p:cxnSp>
        <p:nvCxnSpPr>
          <p:cNvPr id="25" name="Straight Arrow Connector 24"/>
          <p:cNvCxnSpPr/>
          <p:nvPr/>
        </p:nvCxnSpPr>
        <p:spPr>
          <a:xfrm>
            <a:off x="4574722" y="3436998"/>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83311" y="4038430"/>
            <a:ext cx="1382823" cy="400110"/>
          </a:xfrm>
          <a:prstGeom prst="rect">
            <a:avLst/>
          </a:prstGeom>
          <a:noFill/>
        </p:spPr>
        <p:txBody>
          <a:bodyPr wrap="square" rtlCol="0">
            <a:spAutoFit/>
          </a:bodyPr>
          <a:lstStyle/>
          <a:p>
            <a:pPr algn="ctr"/>
            <a:r>
              <a:rPr lang="en-US" sz="2000" dirty="0" err="1" smtClean="0">
                <a:solidFill>
                  <a:srgbClr val="FF0000"/>
                </a:solidFill>
              </a:rPr>
              <a:t>MFIBlocks</a:t>
            </a:r>
            <a:endParaRPr lang="en-US" sz="2000" dirty="0">
              <a:solidFill>
                <a:srgbClr val="FF0000"/>
              </a:solidFill>
            </a:endParaRPr>
          </a:p>
        </p:txBody>
      </p:sp>
      <p:sp>
        <p:nvSpPr>
          <p:cNvPr id="24" name="Parallelogram 23"/>
          <p:cNvSpPr/>
          <p:nvPr/>
        </p:nvSpPr>
        <p:spPr>
          <a:xfrm>
            <a:off x="2252366" y="2500211"/>
            <a:ext cx="3399754" cy="2800997"/>
          </a:xfrm>
          <a:prstGeom prst="parallelogram">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446662" y="3311007"/>
            <a:ext cx="2088231" cy="707886"/>
          </a:xfrm>
          <a:prstGeom prst="rect">
            <a:avLst/>
          </a:prstGeom>
          <a:noFill/>
        </p:spPr>
        <p:txBody>
          <a:bodyPr wrap="square" rtlCol="0">
            <a:spAutoFit/>
          </a:bodyPr>
          <a:lstStyle/>
          <a:p>
            <a:pPr algn="ctr"/>
            <a:r>
              <a:rPr lang="en-US" sz="2000" dirty="0" smtClean="0">
                <a:solidFill>
                  <a:srgbClr val="FF0000"/>
                </a:solidFill>
              </a:rPr>
              <a:t>Extended Suffix</a:t>
            </a:r>
          </a:p>
          <a:p>
            <a:pPr algn="ctr"/>
            <a:r>
              <a:rPr lang="en-US" sz="2000" dirty="0" smtClean="0">
                <a:solidFill>
                  <a:srgbClr val="FF0000"/>
                </a:solidFill>
              </a:rPr>
              <a:t>Arrays</a:t>
            </a:r>
            <a:endParaRPr lang="en-US" sz="2000" dirty="0">
              <a:solidFill>
                <a:srgbClr val="FF0000"/>
              </a:solidFill>
            </a:endParaRPr>
          </a:p>
        </p:txBody>
      </p:sp>
      <p:sp>
        <p:nvSpPr>
          <p:cNvPr id="8" name="Slide Number Placeholder 7"/>
          <p:cNvSpPr>
            <a:spLocks noGrp="1"/>
          </p:cNvSpPr>
          <p:nvPr>
            <p:ph type="sldNum" sz="quarter" idx="12"/>
          </p:nvPr>
        </p:nvSpPr>
        <p:spPr/>
        <p:txBody>
          <a:bodyPr/>
          <a:lstStyle/>
          <a:p>
            <a:fld id="{7E46E34C-DF4F-43C8-9B01-5546C481D7C1}" type="slidenum">
              <a:rPr lang="el-GR" smtClean="0"/>
              <a:t>51</a:t>
            </a:fld>
            <a:endParaRPr lang="el-GR"/>
          </a:p>
        </p:txBody>
      </p:sp>
    </p:spTree>
    <p:extLst>
      <p:ext uri="{BB962C8B-B14F-4D97-AF65-F5344CB8AC3E}">
        <p14:creationId xmlns:p14="http://schemas.microsoft.com/office/powerpoint/2010/main" val="9962125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a:bodyPr>
          <a:lstStyle/>
          <a:p>
            <a:r>
              <a:rPr lang="en-US" sz="3600" dirty="0"/>
              <a:t>Q-grams </a:t>
            </a:r>
            <a:r>
              <a:rPr lang="en-US" sz="3600" dirty="0" smtClean="0"/>
              <a:t>Blocking</a:t>
            </a:r>
            <a:r>
              <a:rPr lang="en-US" sz="2700" dirty="0" smtClean="0"/>
              <a:t> </a:t>
            </a:r>
            <a:r>
              <a:rPr lang="it-IT" sz="2000" dirty="0" smtClean="0"/>
              <a:t>[</a:t>
            </a:r>
            <a:r>
              <a:rPr lang="it-IT" sz="2000" dirty="0"/>
              <a:t>Gravano et. al., VLDB 2001]</a:t>
            </a:r>
          </a:p>
        </p:txBody>
      </p:sp>
      <p:sp>
        <p:nvSpPr>
          <p:cNvPr id="3" name="Content Placeholder 2"/>
          <p:cNvSpPr>
            <a:spLocks noGrp="1"/>
          </p:cNvSpPr>
          <p:nvPr>
            <p:ph sz="quarter" idx="4294967295"/>
          </p:nvPr>
        </p:nvSpPr>
        <p:spPr>
          <a:xfrm>
            <a:off x="695555" y="948069"/>
            <a:ext cx="7908893" cy="5361251"/>
          </a:xfrm>
        </p:spPr>
        <p:txBody>
          <a:bodyPr>
            <a:normAutofit lnSpcReduction="10000"/>
          </a:bodyPr>
          <a:lstStyle/>
          <a:p>
            <a:pPr marL="0" indent="0">
              <a:buNone/>
            </a:pPr>
            <a:r>
              <a:rPr lang="en-US" sz="2400" dirty="0" smtClean="0"/>
              <a:t>Blocks on </a:t>
            </a:r>
            <a:r>
              <a:rPr lang="en-US" sz="2400" dirty="0" smtClean="0">
                <a:solidFill>
                  <a:srgbClr val="C00000"/>
                </a:solidFill>
              </a:rPr>
              <a:t>equality</a:t>
            </a:r>
            <a:r>
              <a:rPr lang="en-US" sz="2400" dirty="0" smtClean="0"/>
              <a:t> of </a:t>
            </a:r>
            <a:r>
              <a:rPr lang="en-US" sz="2400" dirty="0" err="1" smtClean="0"/>
              <a:t>BKs.</a:t>
            </a:r>
            <a:endParaRPr lang="en-US" sz="2400" dirty="0" smtClean="0"/>
          </a:p>
          <a:p>
            <a:pPr marL="0" indent="0">
              <a:buNone/>
            </a:pPr>
            <a:r>
              <a:rPr lang="en-US" sz="2400" dirty="0" smtClean="0"/>
              <a:t>Converts every BK into the list of its </a:t>
            </a:r>
            <a:r>
              <a:rPr lang="en-US" sz="2400" i="1" dirty="0" smtClean="0">
                <a:solidFill>
                  <a:srgbClr val="C00000"/>
                </a:solidFill>
              </a:rPr>
              <a:t>q</a:t>
            </a:r>
            <a:r>
              <a:rPr lang="en-US" sz="2400" dirty="0" smtClean="0">
                <a:solidFill>
                  <a:srgbClr val="C00000"/>
                </a:solidFill>
              </a:rPr>
              <a:t>-grams</a:t>
            </a:r>
            <a:r>
              <a:rPr lang="en-US" sz="2400" dirty="0" smtClean="0"/>
              <a:t>.</a:t>
            </a:r>
          </a:p>
          <a:p>
            <a:pPr marL="0" indent="0">
              <a:buNone/>
            </a:pPr>
            <a:endParaRPr lang="en-US" sz="2400" dirty="0" smtClean="0"/>
          </a:p>
          <a:p>
            <a:pPr marL="0" indent="0">
              <a:buNone/>
            </a:pPr>
            <a:r>
              <a:rPr lang="en-US" sz="2400" dirty="0" smtClean="0"/>
              <a:t>For </a:t>
            </a:r>
            <a:r>
              <a:rPr lang="en-US" sz="2400" i="1" dirty="0" smtClean="0">
                <a:solidFill>
                  <a:srgbClr val="C00000"/>
                </a:solidFill>
              </a:rPr>
              <a:t>q</a:t>
            </a:r>
            <a:r>
              <a:rPr lang="en-US" sz="2400" dirty="0" smtClean="0">
                <a:solidFill>
                  <a:srgbClr val="C00000"/>
                </a:solidFill>
              </a:rPr>
              <a:t>=2</a:t>
            </a:r>
            <a:r>
              <a:rPr lang="en-US" sz="2400" dirty="0" smtClean="0"/>
              <a:t>, the BKs </a:t>
            </a:r>
            <a:r>
              <a:rPr lang="en-US" sz="2400" i="1" dirty="0" smtClean="0"/>
              <a:t>91456</a:t>
            </a:r>
            <a:r>
              <a:rPr lang="en-US" sz="2400" dirty="0" smtClean="0"/>
              <a:t> and </a:t>
            </a:r>
            <a:r>
              <a:rPr lang="en-US" sz="2400" i="1" dirty="0" smtClean="0"/>
              <a:t>94520 </a:t>
            </a:r>
            <a:r>
              <a:rPr lang="en-US" sz="2400" dirty="0" smtClean="0"/>
              <a:t>yield the following blocks:</a:t>
            </a:r>
          </a:p>
          <a:p>
            <a:pPr marL="0" indent="0"/>
            <a:endParaRPr lang="en-US" sz="2400" dirty="0" smtClean="0"/>
          </a:p>
          <a:p>
            <a:pPr marL="0" indent="0"/>
            <a:endParaRPr lang="en-US" sz="2400" dirty="0" smtClean="0"/>
          </a:p>
          <a:p>
            <a:pPr marL="0" indent="0"/>
            <a:endParaRPr lang="en-US" sz="2400" dirty="0" smtClean="0"/>
          </a:p>
          <a:p>
            <a:pPr marL="0" indent="0"/>
            <a:endParaRPr lang="en-US" sz="2400" dirty="0" smtClean="0"/>
          </a:p>
          <a:p>
            <a:pPr marL="0" indent="0"/>
            <a:endParaRPr lang="en-US" sz="2400" dirty="0" smtClean="0"/>
          </a:p>
          <a:p>
            <a:r>
              <a:rPr lang="en-US" sz="2400" dirty="0" smtClean="0"/>
              <a:t>Advantage:</a:t>
            </a:r>
          </a:p>
          <a:p>
            <a:pPr marL="0" indent="0">
              <a:buNone/>
            </a:pPr>
            <a:r>
              <a:rPr lang="en-US" sz="2400" dirty="0" smtClean="0"/>
              <a:t>	robust to noisy BKVs</a:t>
            </a:r>
          </a:p>
          <a:p>
            <a:r>
              <a:rPr lang="en-US" sz="2400" dirty="0" smtClean="0"/>
              <a:t>Drawback:</a:t>
            </a:r>
          </a:p>
          <a:p>
            <a:pPr marL="0" indent="0">
              <a:buNone/>
            </a:pPr>
            <a:r>
              <a:rPr lang="en-US" sz="2400" dirty="0" smtClean="0"/>
              <a:t>	larger blocks → higher computational cost</a:t>
            </a:r>
          </a:p>
          <a:p>
            <a:pPr marL="0" indent="0"/>
            <a:endParaRPr lang="en-US" sz="2700" dirty="0" smtClean="0"/>
          </a:p>
          <a:p>
            <a:pPr>
              <a:buFont typeface="Arial" pitchFamily="34" charset="0"/>
              <a:buChar char="•"/>
            </a:pPr>
            <a:endParaRPr lang="en-US" sz="2300" dirty="0" smtClean="0"/>
          </a:p>
          <a:p>
            <a:pPr>
              <a:buFont typeface="Arial" pitchFamily="34" charset="0"/>
              <a:buChar char="•"/>
            </a:pPr>
            <a:endParaRPr lang="en-US" sz="2300" dirty="0" smtClean="0"/>
          </a:p>
          <a:p>
            <a:pPr>
              <a:buFont typeface="Arial" pitchFamily="34" charset="0"/>
              <a:buChar char="•"/>
            </a:pPr>
            <a:endParaRPr lang="en-US" sz="2300" dirty="0" smtClean="0"/>
          </a:p>
          <a:p>
            <a:endParaRPr lang="en-US" sz="2300" dirty="0"/>
          </a:p>
        </p:txBody>
      </p:sp>
      <p:sp>
        <p:nvSpPr>
          <p:cNvPr id="6" name="Θέση υποσέλιδου 5"/>
          <p:cNvSpPr>
            <a:spLocks noGrp="1"/>
          </p:cNvSpPr>
          <p:nvPr>
            <p:ph type="ftr" sz="quarter" idx="11"/>
          </p:nvPr>
        </p:nvSpPr>
        <p:spPr/>
        <p:txBody>
          <a:bodyPr/>
          <a:lstStyle/>
          <a:p>
            <a:pPr algn="ctr">
              <a:defRPr/>
            </a:pPr>
            <a:r>
              <a:rPr lang="pt-BR" smtClean="0"/>
              <a:t>Papadakis &amp; Palpanas, WWW 2018, April 2018</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762868"/>
            <a:ext cx="8182357" cy="161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E46E34C-DF4F-43C8-9B01-5546C481D7C1}" type="slidenum">
              <a:rPr lang="el-GR" smtClean="0"/>
              <a:t>52</a:t>
            </a:fld>
            <a:endParaRPr lang="el-GR"/>
          </a:p>
        </p:txBody>
      </p:sp>
    </p:spTree>
    <p:extLst>
      <p:ext uri="{BB962C8B-B14F-4D97-AF65-F5344CB8AC3E}">
        <p14:creationId xmlns:p14="http://schemas.microsoft.com/office/powerpoint/2010/main" val="36066224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a:bodyPr>
          <a:lstStyle/>
          <a:p>
            <a:r>
              <a:rPr lang="en-US" sz="3600" dirty="0" smtClean="0"/>
              <a:t>Extended Q-grams Blocking</a:t>
            </a:r>
            <a:r>
              <a:rPr lang="en-US" sz="2700" dirty="0" smtClean="0"/>
              <a:t> </a:t>
            </a:r>
            <a:r>
              <a:rPr lang="da-DK" sz="2000" dirty="0"/>
              <a:t>[Baxter et. al., KDD 2003]</a:t>
            </a:r>
            <a:endParaRPr lang="it-IT" sz="2000"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4294967295"/>
              </p:nvPr>
            </p:nvSpPr>
            <p:spPr>
              <a:xfrm>
                <a:off x="395536" y="692697"/>
                <a:ext cx="8568953" cy="6048672"/>
              </a:xfrm>
            </p:spPr>
            <p:txBody>
              <a:bodyPr>
                <a:normAutofit/>
              </a:bodyPr>
              <a:lstStyle/>
              <a:p>
                <a:pPr marL="0" indent="0">
                  <a:buNone/>
                </a:pPr>
                <a:r>
                  <a:rPr lang="en-US" sz="2400" dirty="0" smtClean="0"/>
                  <a:t>BKs of higher </a:t>
                </a:r>
                <a:r>
                  <a:rPr lang="en-US" sz="2400" dirty="0" err="1" smtClean="0"/>
                  <a:t>discriminativeness</a:t>
                </a:r>
                <a:r>
                  <a:rPr lang="en-US" sz="2400" dirty="0"/>
                  <a:t>:</a:t>
                </a:r>
                <a:endParaRPr lang="en-US" sz="2400" dirty="0" smtClean="0"/>
              </a:p>
              <a:p>
                <a:pPr marL="0" indent="0" defTabSz="569913">
                  <a:spcBef>
                    <a:spcPts val="0"/>
                  </a:spcBef>
                  <a:buNone/>
                </a:pPr>
                <a:r>
                  <a:rPr lang="en-US" sz="2400" dirty="0" smtClean="0"/>
                  <a:t>	</a:t>
                </a:r>
                <a:r>
                  <a:rPr lang="en-US" sz="2300" dirty="0"/>
                  <a:t>instead of individual </a:t>
                </a:r>
                <a:r>
                  <a:rPr lang="en-US" sz="2300" i="1" dirty="0"/>
                  <a:t>q</a:t>
                </a:r>
                <a:r>
                  <a:rPr lang="en-US" sz="2300" dirty="0"/>
                  <a:t>-grams, </a:t>
                </a:r>
                <a:r>
                  <a:rPr lang="en-US" sz="2300" dirty="0" smtClean="0"/>
                  <a:t>BKs from combinations of </a:t>
                </a:r>
                <a:r>
                  <a:rPr lang="en-US" sz="2300" i="1" dirty="0"/>
                  <a:t>q</a:t>
                </a:r>
                <a:r>
                  <a:rPr lang="en-US" sz="2300" dirty="0"/>
                  <a:t>-grams.</a:t>
                </a:r>
              </a:p>
              <a:p>
                <a:pPr marL="0" indent="0">
                  <a:buNone/>
                </a:pPr>
                <a:endParaRPr lang="en-US" sz="800" dirty="0"/>
              </a:p>
              <a:p>
                <a:pPr marL="0" indent="0">
                  <a:buNone/>
                </a:pPr>
                <a:r>
                  <a:rPr lang="en-US" sz="2300" dirty="0" smtClean="0"/>
                  <a:t>Additional parameter:</a:t>
                </a:r>
              </a:p>
              <a:p>
                <a:pPr marL="0" indent="0" defTabSz="569913">
                  <a:spcBef>
                    <a:spcPts val="0"/>
                  </a:spcBef>
                  <a:buNone/>
                </a:pPr>
                <a:r>
                  <a:rPr lang="en-US" sz="2300" dirty="0" smtClean="0"/>
                  <a:t>	</a:t>
                </a:r>
                <a:r>
                  <a:rPr lang="en-US" sz="2300" dirty="0"/>
                  <a:t>threshold </a:t>
                </a:r>
                <a:r>
                  <a:rPr lang="en-US" sz="2300" i="1" dirty="0">
                    <a:solidFill>
                      <a:srgbClr val="C00000"/>
                    </a:solidFill>
                  </a:rPr>
                  <a:t>t</a:t>
                </a:r>
                <a:r>
                  <a:rPr lang="en-US" sz="2300" dirty="0"/>
                  <a:t> ∈ (0,1) </a:t>
                </a:r>
                <a:r>
                  <a:rPr lang="en-US" sz="2300" dirty="0" smtClean="0"/>
                  <a:t>specifies the minimum </a:t>
                </a:r>
                <a:r>
                  <a:rPr lang="en-US" sz="2300" dirty="0"/>
                  <a:t>number </a:t>
                </a:r>
                <a:r>
                  <a:rPr lang="en-US" sz="2300" dirty="0" smtClean="0"/>
                  <a:t>of </a:t>
                </a:r>
                <a:endParaRPr lang="en-US" sz="2300" dirty="0"/>
              </a:p>
              <a:p>
                <a:pPr marL="0" indent="0" defTabSz="569913">
                  <a:spcBef>
                    <a:spcPts val="0"/>
                  </a:spcBef>
                  <a:buNone/>
                </a:pPr>
                <a:r>
                  <a:rPr lang="en-US" sz="2300" dirty="0"/>
                  <a:t>	</a:t>
                </a:r>
                <a:r>
                  <a:rPr lang="en-US" sz="2300" i="1" dirty="0"/>
                  <a:t>q</a:t>
                </a:r>
                <a:r>
                  <a:rPr lang="en-US" sz="2300" dirty="0"/>
                  <a:t>-grams per BK as follows: </a:t>
                </a:r>
                <a14:m>
                  <m:oMath xmlns:m="http://schemas.openxmlformats.org/officeDocument/2006/math">
                    <m:sSub>
                      <m:sSubPr>
                        <m:ctrlPr>
                          <a:rPr lang="en-US" sz="2300" b="1" i="1" smtClean="0">
                            <a:solidFill>
                              <a:srgbClr val="C00000"/>
                            </a:solidFill>
                            <a:latin typeface="Cambria Math"/>
                          </a:rPr>
                        </m:ctrlPr>
                      </m:sSubPr>
                      <m:e>
                        <m:r>
                          <a:rPr lang="en-US" sz="2300" b="1" i="1">
                            <a:solidFill>
                              <a:srgbClr val="C00000"/>
                            </a:solidFill>
                            <a:latin typeface="Cambria Math"/>
                          </a:rPr>
                          <m:t>𝒍</m:t>
                        </m:r>
                      </m:e>
                      <m:sub>
                        <m:r>
                          <a:rPr lang="en-US" sz="2300" b="1" i="1">
                            <a:solidFill>
                              <a:srgbClr val="C00000"/>
                            </a:solidFill>
                            <a:latin typeface="Cambria Math"/>
                          </a:rPr>
                          <m:t>𝒎𝒊𝒏</m:t>
                        </m:r>
                      </m:sub>
                    </m:sSub>
                    <m:r>
                      <a:rPr lang="en-US" sz="2300" b="1">
                        <a:solidFill>
                          <a:srgbClr val="C00000"/>
                        </a:solidFill>
                        <a:latin typeface="Cambria Math"/>
                      </a:rPr>
                      <m:t>=</m:t>
                    </m:r>
                    <m:func>
                      <m:funcPr>
                        <m:ctrlPr>
                          <a:rPr lang="en-US" sz="2300" b="1" i="1">
                            <a:solidFill>
                              <a:srgbClr val="C00000"/>
                            </a:solidFill>
                            <a:latin typeface="Cambria Math"/>
                          </a:rPr>
                        </m:ctrlPr>
                      </m:funcPr>
                      <m:fName>
                        <m:r>
                          <a:rPr lang="en-US" sz="2300" b="1" i="1">
                            <a:solidFill>
                              <a:srgbClr val="C00000"/>
                            </a:solidFill>
                            <a:latin typeface="Cambria Math"/>
                          </a:rPr>
                          <m:t>𝒎𝒂𝒙</m:t>
                        </m:r>
                      </m:fName>
                      <m:e>
                        <m:r>
                          <a:rPr lang="en-US" sz="2300" b="1">
                            <a:solidFill>
                              <a:srgbClr val="C00000"/>
                            </a:solidFill>
                            <a:latin typeface="Cambria Math"/>
                          </a:rPr>
                          <m:t>(</m:t>
                        </m:r>
                        <m:r>
                          <a:rPr lang="en-US" sz="2300" b="1" i="1">
                            <a:solidFill>
                              <a:srgbClr val="C00000"/>
                            </a:solidFill>
                            <a:latin typeface="Cambria Math"/>
                          </a:rPr>
                          <m:t>𝟏</m:t>
                        </m:r>
                        <m:r>
                          <a:rPr lang="en-US" sz="2300" b="1">
                            <a:solidFill>
                              <a:srgbClr val="C00000"/>
                            </a:solidFill>
                            <a:latin typeface="Cambria Math"/>
                          </a:rPr>
                          <m:t>,</m:t>
                        </m:r>
                        <m:d>
                          <m:dPr>
                            <m:begChr m:val="⌊"/>
                            <m:endChr m:val="⌋"/>
                            <m:ctrlPr>
                              <a:rPr lang="en-US" sz="2300" b="1" i="1">
                                <a:solidFill>
                                  <a:srgbClr val="C00000"/>
                                </a:solidFill>
                                <a:latin typeface="Cambria Math"/>
                              </a:rPr>
                            </m:ctrlPr>
                          </m:dPr>
                          <m:e>
                            <m:r>
                              <a:rPr lang="en-US" sz="2300" b="1" i="1">
                                <a:solidFill>
                                  <a:srgbClr val="C00000"/>
                                </a:solidFill>
                                <a:latin typeface="Cambria Math"/>
                              </a:rPr>
                              <m:t>𝐤</m:t>
                            </m:r>
                            <m:r>
                              <m:rPr>
                                <m:nor/>
                              </m:rPr>
                              <a:rPr lang="en-US" sz="2300" b="1">
                                <a:solidFill>
                                  <a:srgbClr val="C00000"/>
                                </a:solidFill>
                              </a:rPr>
                              <m:t> </m:t>
                            </m:r>
                            <m:r>
                              <m:rPr>
                                <m:nor/>
                              </m:rPr>
                              <a:rPr lang="en-US" sz="2300" b="1" dirty="0">
                                <a:solidFill>
                                  <a:srgbClr val="C00000"/>
                                </a:solidFill>
                              </a:rPr>
                              <m:t>∙</m:t>
                            </m:r>
                            <m:r>
                              <a:rPr lang="en-US" sz="2300" b="1" dirty="0">
                                <a:solidFill>
                                  <a:srgbClr val="C00000"/>
                                </a:solidFill>
                                <a:latin typeface="Cambria Math"/>
                              </a:rPr>
                              <m:t> </m:t>
                            </m:r>
                            <m:r>
                              <a:rPr lang="en-US" sz="2300" b="1" i="1">
                                <a:solidFill>
                                  <a:srgbClr val="C00000"/>
                                </a:solidFill>
                                <a:latin typeface="Cambria Math"/>
                              </a:rPr>
                              <m:t>𝒕</m:t>
                            </m:r>
                          </m:e>
                        </m:d>
                        <m:r>
                          <a:rPr lang="en-US" sz="2300" b="1">
                            <a:solidFill>
                              <a:srgbClr val="C00000"/>
                            </a:solidFill>
                            <a:latin typeface="Cambria Math"/>
                          </a:rPr>
                          <m:t>)</m:t>
                        </m:r>
                      </m:e>
                    </m:func>
                  </m:oMath>
                </a14:m>
                <a:r>
                  <a:rPr lang="en-US" sz="2300" dirty="0"/>
                  <a:t>, </a:t>
                </a:r>
              </a:p>
              <a:p>
                <a:pPr marL="0" indent="0" defTabSz="569913">
                  <a:spcBef>
                    <a:spcPts val="0"/>
                  </a:spcBef>
                  <a:buNone/>
                </a:pPr>
                <a:r>
                  <a:rPr lang="en-US" sz="2300" dirty="0"/>
                  <a:t>	where </a:t>
                </a:r>
                <a14:m>
                  <m:oMath xmlns:m="http://schemas.openxmlformats.org/officeDocument/2006/math">
                    <m:r>
                      <a:rPr lang="en-US" sz="2300" smtClean="0">
                        <a:solidFill>
                          <a:srgbClr val="C00000"/>
                        </a:solidFill>
                        <a:latin typeface="Cambria Math"/>
                      </a:rPr>
                      <m:t>𝑘</m:t>
                    </m:r>
                  </m:oMath>
                </a14:m>
                <a:r>
                  <a:rPr lang="en-US" sz="2300" dirty="0"/>
                  <a:t> is the number of </a:t>
                </a:r>
                <a:r>
                  <a:rPr lang="en-US" sz="2300" i="1" dirty="0" smtClean="0"/>
                  <a:t>q</a:t>
                </a:r>
                <a:r>
                  <a:rPr lang="en-US" sz="2300" dirty="0" smtClean="0"/>
                  <a:t>-grams from the original BK</a:t>
                </a:r>
                <a:endParaRPr lang="en-US" sz="2300" dirty="0"/>
              </a:p>
              <a:p>
                <a:pPr marL="0" indent="0" defTabSz="569913">
                  <a:buNone/>
                </a:pPr>
                <a:endParaRPr lang="en-US" sz="800" dirty="0" smtClean="0"/>
              </a:p>
              <a:p>
                <a:pPr marL="0" indent="0">
                  <a:buNone/>
                </a:pPr>
                <a:r>
                  <a:rPr lang="en-US" sz="2400" dirty="0" smtClean="0"/>
                  <a:t>Example:</a:t>
                </a:r>
                <a:endParaRPr lang="en-US" sz="2400" dirty="0"/>
              </a:p>
              <a:p>
                <a:pPr marL="0" indent="0" defTabSz="569913">
                  <a:spcBef>
                    <a:spcPts val="0"/>
                  </a:spcBef>
                  <a:buNone/>
                </a:pPr>
                <a:r>
                  <a:rPr lang="en-US" sz="2000" dirty="0" smtClean="0"/>
                  <a:t>	</a:t>
                </a:r>
                <a:r>
                  <a:rPr lang="en-US" sz="2300" dirty="0"/>
                  <a:t>for BK= 91456, q=2 and t=0.9, </a:t>
                </a:r>
                <a:endParaRPr lang="en-US" sz="2300" dirty="0" smtClean="0"/>
              </a:p>
              <a:p>
                <a:pPr marL="0" indent="0" defTabSz="569913">
                  <a:spcBef>
                    <a:spcPts val="0"/>
                  </a:spcBef>
                  <a:buNone/>
                </a:pPr>
                <a:r>
                  <a:rPr lang="en-US" sz="2300" dirty="0"/>
                  <a:t>	</a:t>
                </a:r>
                <a:r>
                  <a:rPr lang="en-US" sz="2300" dirty="0" smtClean="0"/>
                  <a:t>we </a:t>
                </a:r>
                <a:r>
                  <a:rPr lang="en-US" sz="2300" dirty="0"/>
                  <a:t>have </a:t>
                </a:r>
                <a:r>
                  <a:rPr lang="en-US" sz="2300" dirty="0" err="1"/>
                  <a:t>l</a:t>
                </a:r>
                <a:r>
                  <a:rPr lang="en-US" sz="2300" baseline="-25000" dirty="0" err="1"/>
                  <a:t>min</a:t>
                </a:r>
                <a:r>
                  <a:rPr lang="en-US" sz="2300" dirty="0"/>
                  <a:t>=3 and the </a:t>
                </a:r>
                <a:r>
                  <a:rPr lang="en-US" sz="2300" dirty="0" smtClean="0"/>
                  <a:t>following </a:t>
                </a:r>
                <a:r>
                  <a:rPr lang="en-US" sz="2300" dirty="0"/>
                  <a:t>valid BKs: </a:t>
                </a:r>
              </a:p>
              <a:p>
                <a:pPr marL="0" indent="0" defTabSz="569913">
                  <a:spcBef>
                    <a:spcPts val="0"/>
                  </a:spcBef>
                  <a:buNone/>
                </a:pPr>
                <a:r>
                  <a:rPr lang="en-US" sz="2300" dirty="0"/>
                  <a:t>	</a:t>
                </a:r>
                <a:r>
                  <a:rPr lang="en-US" sz="2300" dirty="0" smtClean="0"/>
                  <a:t>91_14_45_56</a:t>
                </a:r>
              </a:p>
              <a:p>
                <a:pPr marL="0" indent="0" defTabSz="569913">
                  <a:spcBef>
                    <a:spcPts val="0"/>
                  </a:spcBef>
                  <a:buNone/>
                </a:pPr>
                <a:r>
                  <a:rPr lang="en-US" sz="2300" dirty="0"/>
                  <a:t>	91_14_45</a:t>
                </a:r>
              </a:p>
              <a:p>
                <a:pPr marL="0" indent="0" defTabSz="569913">
                  <a:spcBef>
                    <a:spcPts val="0"/>
                  </a:spcBef>
                  <a:buNone/>
                </a:pPr>
                <a:r>
                  <a:rPr lang="en-US" sz="2300" dirty="0"/>
                  <a:t>	91_14_56</a:t>
                </a:r>
              </a:p>
              <a:p>
                <a:pPr marL="0" indent="0" defTabSz="569913">
                  <a:spcBef>
                    <a:spcPts val="0"/>
                  </a:spcBef>
                  <a:buNone/>
                </a:pPr>
                <a:r>
                  <a:rPr lang="en-US" sz="2300" dirty="0"/>
                  <a:t>	91_45_56</a:t>
                </a:r>
              </a:p>
              <a:p>
                <a:pPr marL="0" indent="0" defTabSz="569913">
                  <a:spcBef>
                    <a:spcPts val="0"/>
                  </a:spcBef>
                  <a:buNone/>
                </a:pPr>
                <a:r>
                  <a:rPr lang="en-US" sz="2300" dirty="0"/>
                  <a:t>	</a:t>
                </a:r>
                <a:r>
                  <a:rPr lang="en-US" sz="2300" dirty="0" smtClean="0"/>
                  <a:t>14_45_56</a:t>
                </a:r>
                <a:endParaRPr lang="en-US" sz="2400" dirty="0"/>
              </a:p>
              <a:p>
                <a:pPr marL="0" indent="0" defTabSz="569913">
                  <a:buNone/>
                </a:pPr>
                <a:endParaRPr lang="en-US" sz="2400" dirty="0"/>
              </a:p>
              <a:p>
                <a:pPr>
                  <a:buFont typeface="Arial" pitchFamily="34" charset="0"/>
                  <a:buChar char="•"/>
                </a:pPr>
                <a:endParaRPr lang="en-US" sz="2300" dirty="0"/>
              </a:p>
              <a:p>
                <a:pPr>
                  <a:buFont typeface="Arial" pitchFamily="34" charset="0"/>
                  <a:buChar char="•"/>
                </a:pPr>
                <a:endParaRPr lang="en-US" sz="23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4294967295"/>
              </p:nvPr>
            </p:nvSpPr>
            <p:spPr>
              <a:xfrm>
                <a:off x="395536" y="692697"/>
                <a:ext cx="8568953" cy="6048672"/>
              </a:xfrm>
              <a:blipFill rotWithShape="1">
                <a:blip r:embed="rId3"/>
                <a:stretch>
                  <a:fillRect l="-1138" t="-806" r="-640" b="-14012"/>
                </a:stretch>
              </a:blipFill>
            </p:spPr>
            <p:txBody>
              <a:bodyPr/>
              <a:lstStyle/>
              <a:p>
                <a:r>
                  <a:rPr lang="en-US">
                    <a:noFill/>
                  </a:rPr>
                  <a:t> </a:t>
                </a:r>
              </a:p>
            </p:txBody>
          </p:sp>
        </mc:Fallback>
      </mc:AlternateContent>
      <p:sp>
        <p:nvSpPr>
          <p:cNvPr id="6" name="Θέση υποσέλιδου 5"/>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4" name="Slide Number Placeholder 3"/>
          <p:cNvSpPr>
            <a:spLocks noGrp="1"/>
          </p:cNvSpPr>
          <p:nvPr>
            <p:ph type="sldNum" sz="quarter" idx="12"/>
          </p:nvPr>
        </p:nvSpPr>
        <p:spPr/>
        <p:txBody>
          <a:bodyPr/>
          <a:lstStyle/>
          <a:p>
            <a:fld id="{7E46E34C-DF4F-43C8-9B01-5546C481D7C1}" type="slidenum">
              <a:rPr lang="el-GR" smtClean="0"/>
              <a:t>53</a:t>
            </a:fld>
            <a:endParaRPr lang="el-GR"/>
          </a:p>
        </p:txBody>
      </p:sp>
    </p:spTree>
    <p:extLst>
      <p:ext uri="{BB962C8B-B14F-4D97-AF65-F5344CB8AC3E}">
        <p14:creationId xmlns:p14="http://schemas.microsoft.com/office/powerpoint/2010/main" val="8010485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err="1" smtClean="0"/>
              <a:t>MFIBlocks</a:t>
            </a:r>
            <a:r>
              <a:rPr lang="el-GR" dirty="0" smtClean="0"/>
              <a:t> </a:t>
            </a:r>
            <a:r>
              <a:rPr lang="en-US" sz="2200" dirty="0" smtClean="0"/>
              <a:t>[</a:t>
            </a:r>
            <a:r>
              <a:rPr lang="en-US" sz="2200" dirty="0" err="1" smtClean="0"/>
              <a:t>Kenig</a:t>
            </a:r>
            <a:r>
              <a:rPr lang="en-US" sz="2200" dirty="0" smtClean="0"/>
              <a:t> et. </a:t>
            </a:r>
            <a:r>
              <a:rPr lang="en-US" sz="2200" dirty="0"/>
              <a:t>al., </a:t>
            </a:r>
            <a:r>
              <a:rPr lang="en-US" sz="2200" dirty="0" smtClean="0"/>
              <a:t>IS 2013]</a:t>
            </a:r>
            <a:endParaRPr lang="en-US" sz="22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6" name="Content Placeholder 2"/>
          <p:cNvSpPr txBox="1">
            <a:spLocks/>
          </p:cNvSpPr>
          <p:nvPr/>
        </p:nvSpPr>
        <p:spPr>
          <a:xfrm>
            <a:off x="695555" y="948069"/>
            <a:ext cx="7908893" cy="5721291"/>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Based on mining Maximum Frequent </a:t>
            </a:r>
            <a:r>
              <a:rPr lang="en-US" sz="2400" dirty="0" err="1"/>
              <a:t>Itemsets</a:t>
            </a:r>
            <a:r>
              <a:rPr lang="en-US" sz="2400" dirty="0"/>
              <a:t>.</a:t>
            </a:r>
          </a:p>
          <a:p>
            <a:pPr marL="0" indent="0">
              <a:buNone/>
            </a:pPr>
            <a:endParaRPr lang="en-US" sz="2400" b="1" dirty="0"/>
          </a:p>
          <a:p>
            <a:pPr marL="0" indent="0">
              <a:buNone/>
            </a:pPr>
            <a:r>
              <a:rPr lang="en-US" sz="2400" b="1" dirty="0"/>
              <a:t>Algorithm:</a:t>
            </a:r>
          </a:p>
          <a:p>
            <a:r>
              <a:rPr lang="en-US" sz="2400" dirty="0"/>
              <a:t>Place all entities in a pool</a:t>
            </a:r>
          </a:p>
          <a:p>
            <a:r>
              <a:rPr lang="en-US" sz="2400" dirty="0"/>
              <a:t>while (</a:t>
            </a:r>
            <a:r>
              <a:rPr lang="en-US" sz="2400" dirty="0" err="1"/>
              <a:t>minimum_support</a:t>
            </a:r>
            <a:r>
              <a:rPr lang="en-US" sz="2400" dirty="0"/>
              <a:t> &gt; 2)</a:t>
            </a:r>
          </a:p>
          <a:p>
            <a:pPr lvl="1"/>
            <a:r>
              <a:rPr lang="en-US" sz="2400" dirty="0"/>
              <a:t>For each </a:t>
            </a:r>
            <a:r>
              <a:rPr lang="en-US" sz="2400" dirty="0" err="1"/>
              <a:t>itemset</a:t>
            </a:r>
            <a:r>
              <a:rPr lang="en-US" sz="2400" dirty="0"/>
              <a:t> that satisfies </a:t>
            </a:r>
            <a:r>
              <a:rPr lang="en-US" sz="2400" dirty="0" err="1"/>
              <a:t>minimum_support</a:t>
            </a:r>
            <a:endParaRPr lang="en-US" sz="2400" dirty="0"/>
          </a:p>
          <a:p>
            <a:pPr lvl="2"/>
            <a:r>
              <a:rPr lang="en-US" dirty="0"/>
              <a:t>Create a block </a:t>
            </a:r>
            <a:r>
              <a:rPr lang="en-US" b="1" dirty="0"/>
              <a:t>b</a:t>
            </a:r>
          </a:p>
          <a:p>
            <a:pPr lvl="2"/>
            <a:r>
              <a:rPr lang="en-US" dirty="0"/>
              <a:t>If </a:t>
            </a:r>
            <a:r>
              <a:rPr lang="en-US" b="1" dirty="0"/>
              <a:t>b</a:t>
            </a:r>
            <a:r>
              <a:rPr lang="en-US" dirty="0"/>
              <a:t> satisfies  certain constraints (</a:t>
            </a:r>
            <a:r>
              <a:rPr lang="en-US" dirty="0">
                <a:solidFill>
                  <a:srgbClr val="C00000"/>
                </a:solidFill>
              </a:rPr>
              <a:t>Block Cleaning</a:t>
            </a:r>
            <a:r>
              <a:rPr lang="en-US" dirty="0"/>
              <a:t>)</a:t>
            </a:r>
          </a:p>
          <a:p>
            <a:pPr lvl="3"/>
            <a:r>
              <a:rPr lang="en-US" sz="2400" dirty="0"/>
              <a:t>remove its entities from the pool</a:t>
            </a:r>
          </a:p>
          <a:p>
            <a:pPr lvl="3"/>
            <a:r>
              <a:rPr lang="en-US" sz="2400" dirty="0"/>
              <a:t>retain the best comparisons (</a:t>
            </a:r>
            <a:r>
              <a:rPr lang="en-US" sz="2400" dirty="0">
                <a:solidFill>
                  <a:srgbClr val="C00000"/>
                </a:solidFill>
              </a:rPr>
              <a:t>Comparison Cleaning</a:t>
            </a:r>
            <a:r>
              <a:rPr lang="en-US" sz="2400" dirty="0"/>
              <a:t>)</a:t>
            </a:r>
          </a:p>
          <a:p>
            <a:pPr lvl="1"/>
            <a:r>
              <a:rPr lang="en-US" sz="2400" dirty="0"/>
              <a:t>decrease </a:t>
            </a:r>
            <a:r>
              <a:rPr lang="en-US" sz="2400" dirty="0" err="1"/>
              <a:t>minimum_support</a:t>
            </a:r>
            <a:endParaRPr lang="en-US" sz="2000" dirty="0"/>
          </a:p>
          <a:p>
            <a:endParaRPr lang="en-US" sz="2100" dirty="0" smtClean="0"/>
          </a:p>
          <a:p>
            <a:endParaRPr lang="en-US" sz="1400" dirty="0" smtClean="0"/>
          </a:p>
          <a:p>
            <a:pPr marL="0" lvl="0" indent="0">
              <a:spcBef>
                <a:spcPts val="0"/>
              </a:spcBef>
              <a:buNone/>
            </a:pPr>
            <a:r>
              <a:rPr lang="en-US" sz="2400" b="1" dirty="0" smtClean="0">
                <a:solidFill>
                  <a:prstClr val="black"/>
                </a:solidFill>
              </a:rPr>
              <a:t>Pros</a:t>
            </a:r>
            <a:r>
              <a:rPr lang="en-US" sz="2400" dirty="0">
                <a:solidFill>
                  <a:prstClr val="black"/>
                </a:solidFill>
              </a:rPr>
              <a:t>:</a:t>
            </a:r>
          </a:p>
          <a:p>
            <a:r>
              <a:rPr lang="en-US" sz="2400" dirty="0" smtClean="0"/>
              <a:t>Usually the most effective blocking method for relational data → maximizes PQ (precision)</a:t>
            </a:r>
          </a:p>
          <a:p>
            <a:pPr marL="0" indent="0">
              <a:buNone/>
            </a:pPr>
            <a:endParaRPr lang="en-US" sz="1200" dirty="0"/>
          </a:p>
          <a:p>
            <a:pPr marL="0" indent="0">
              <a:buNone/>
            </a:pPr>
            <a:r>
              <a:rPr lang="en-US" sz="2400" b="1" dirty="0"/>
              <a:t>Cons</a:t>
            </a:r>
            <a:r>
              <a:rPr lang="en-US" sz="2400" dirty="0"/>
              <a:t>:</a:t>
            </a:r>
          </a:p>
          <a:p>
            <a:r>
              <a:rPr lang="en-US" sz="2400" dirty="0"/>
              <a:t>Difficult to configure</a:t>
            </a:r>
          </a:p>
          <a:p>
            <a:r>
              <a:rPr lang="en-US" sz="2400" dirty="0"/>
              <a:t>Time consuming</a:t>
            </a:r>
          </a:p>
        </p:txBody>
      </p:sp>
      <p:sp>
        <p:nvSpPr>
          <p:cNvPr id="3" name="Slide Number Placeholder 2"/>
          <p:cNvSpPr>
            <a:spLocks noGrp="1"/>
          </p:cNvSpPr>
          <p:nvPr>
            <p:ph type="sldNum" sz="quarter" idx="12"/>
          </p:nvPr>
        </p:nvSpPr>
        <p:spPr/>
        <p:txBody>
          <a:bodyPr/>
          <a:lstStyle/>
          <a:p>
            <a:fld id="{7E46E34C-DF4F-43C8-9B01-5546C481D7C1}" type="slidenum">
              <a:rPr lang="el-GR" smtClean="0"/>
              <a:t>54</a:t>
            </a:fld>
            <a:endParaRPr lang="el-GR"/>
          </a:p>
        </p:txBody>
      </p:sp>
    </p:spTree>
    <p:extLst>
      <p:ext uri="{BB962C8B-B14F-4D97-AF65-F5344CB8AC3E}">
        <p14:creationId xmlns:p14="http://schemas.microsoft.com/office/powerpoint/2010/main" val="289518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7" end="1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9173"/>
            <a:ext cx="9036496" cy="400110"/>
          </a:xfrm>
          <a:prstGeom prst="rect">
            <a:avLst/>
          </a:prstGeom>
          <a:noFill/>
        </p:spPr>
        <p:txBody>
          <a:bodyPr wrap="square" rtlCol="0">
            <a:spAutoFit/>
          </a:bodyPr>
          <a:lstStyle/>
          <a:p>
            <a:pPr algn="ctr"/>
            <a:r>
              <a:rPr lang="en-US" sz="2000" dirty="0" smtClean="0">
                <a:solidFill>
                  <a:srgbClr val="0070C0"/>
                </a:solidFill>
              </a:rPr>
              <a:t>Standard Blocking</a:t>
            </a:r>
          </a:p>
        </p:txBody>
      </p:sp>
      <p:sp>
        <p:nvSpPr>
          <p:cNvPr id="3" name="TextBox 2"/>
          <p:cNvSpPr txBox="1"/>
          <p:nvPr/>
        </p:nvSpPr>
        <p:spPr>
          <a:xfrm>
            <a:off x="1323108" y="2082781"/>
            <a:ext cx="1714501" cy="707886"/>
          </a:xfrm>
          <a:prstGeom prst="rect">
            <a:avLst/>
          </a:prstGeom>
          <a:noFill/>
        </p:spPr>
        <p:txBody>
          <a:bodyPr wrap="square" rtlCol="0">
            <a:spAutoFit/>
          </a:bodyPr>
          <a:lstStyle/>
          <a:p>
            <a:pPr algn="ctr"/>
            <a:r>
              <a:rPr lang="en-US" sz="2000" dirty="0" smtClean="0">
                <a:solidFill>
                  <a:srgbClr val="FF0000"/>
                </a:solidFill>
              </a:rPr>
              <a:t>Sorted </a:t>
            </a:r>
          </a:p>
          <a:p>
            <a:pPr algn="ctr"/>
            <a:r>
              <a:rPr lang="en-US" sz="2000" dirty="0" smtClean="0">
                <a:solidFill>
                  <a:srgbClr val="FF0000"/>
                </a:solidFill>
              </a:rPr>
              <a:t>Neighborhood</a:t>
            </a:r>
            <a:endParaRPr lang="en-US" sz="2000" dirty="0">
              <a:solidFill>
                <a:srgbClr val="FF0000"/>
              </a:solidFill>
            </a:endParaRPr>
          </a:p>
        </p:txBody>
      </p:sp>
      <p:sp>
        <p:nvSpPr>
          <p:cNvPr id="4" name="TextBox 3"/>
          <p:cNvSpPr txBox="1"/>
          <p:nvPr/>
        </p:nvSpPr>
        <p:spPr>
          <a:xfrm>
            <a:off x="1208810" y="3347777"/>
            <a:ext cx="1959430" cy="707886"/>
          </a:xfrm>
          <a:prstGeom prst="rect">
            <a:avLst/>
          </a:prstGeom>
          <a:noFill/>
        </p:spPr>
        <p:txBody>
          <a:bodyPr wrap="square" rtlCol="0">
            <a:spAutoFit/>
          </a:bodyPr>
          <a:lstStyle/>
          <a:p>
            <a:pPr algn="ctr"/>
            <a:r>
              <a:rPr lang="en-US" sz="2000" dirty="0" smtClean="0">
                <a:solidFill>
                  <a:srgbClr val="0070C0"/>
                </a:solidFill>
              </a:rPr>
              <a:t>Extended Sorted </a:t>
            </a:r>
          </a:p>
          <a:p>
            <a:pPr algn="ctr"/>
            <a:r>
              <a:rPr lang="en-US" sz="2000" dirty="0" smtClean="0">
                <a:solidFill>
                  <a:srgbClr val="0070C0"/>
                </a:solidFill>
              </a:rPr>
              <a:t>Neighborhood</a:t>
            </a:r>
            <a:endParaRPr lang="en-US" sz="2000" dirty="0">
              <a:solidFill>
                <a:srgbClr val="0070C0"/>
              </a:solidFill>
            </a:endParaRPr>
          </a:p>
        </p:txBody>
      </p:sp>
      <p:sp>
        <p:nvSpPr>
          <p:cNvPr id="5" name="TextBox 4"/>
          <p:cNvSpPr txBox="1"/>
          <p:nvPr/>
        </p:nvSpPr>
        <p:spPr>
          <a:xfrm>
            <a:off x="3962400" y="2701445"/>
            <a:ext cx="1224644" cy="707886"/>
          </a:xfrm>
          <a:prstGeom prst="rect">
            <a:avLst/>
          </a:prstGeom>
          <a:noFill/>
        </p:spPr>
        <p:txBody>
          <a:bodyPr wrap="square" rtlCol="0">
            <a:spAutoFit/>
          </a:bodyPr>
          <a:lstStyle/>
          <a:p>
            <a:pPr algn="ctr"/>
            <a:r>
              <a:rPr lang="en-US" sz="2000" dirty="0" smtClean="0">
                <a:solidFill>
                  <a:srgbClr val="0070C0"/>
                </a:solidFill>
              </a:rPr>
              <a:t>Q-grams </a:t>
            </a:r>
          </a:p>
          <a:p>
            <a:pPr algn="ctr"/>
            <a:r>
              <a:rPr lang="en-US" sz="2000" dirty="0" smtClean="0">
                <a:solidFill>
                  <a:srgbClr val="0070C0"/>
                </a:solidFill>
              </a:rPr>
              <a:t>Blocking</a:t>
            </a:r>
            <a:endParaRPr lang="en-US" sz="2000" dirty="0">
              <a:solidFill>
                <a:srgbClr val="0070C0"/>
              </a:solidFill>
            </a:endParaRPr>
          </a:p>
        </p:txBody>
      </p:sp>
      <p:sp>
        <p:nvSpPr>
          <p:cNvPr id="6" name="TextBox 5"/>
          <p:cNvSpPr txBox="1"/>
          <p:nvPr/>
        </p:nvSpPr>
        <p:spPr>
          <a:xfrm>
            <a:off x="2425287" y="4233125"/>
            <a:ext cx="1224644" cy="1015663"/>
          </a:xfrm>
          <a:prstGeom prst="rect">
            <a:avLst/>
          </a:prstGeom>
          <a:noFill/>
        </p:spPr>
        <p:txBody>
          <a:bodyPr wrap="square" rtlCol="0">
            <a:spAutoFit/>
          </a:bodyPr>
          <a:lstStyle/>
          <a:p>
            <a:pPr algn="ctr"/>
            <a:r>
              <a:rPr lang="en-US" sz="2000" dirty="0" smtClean="0">
                <a:solidFill>
                  <a:srgbClr val="0070C0"/>
                </a:solidFill>
              </a:rPr>
              <a:t>Extended Q-grams </a:t>
            </a:r>
          </a:p>
          <a:p>
            <a:pPr algn="ctr"/>
            <a:r>
              <a:rPr lang="en-US" sz="2000" dirty="0" smtClean="0">
                <a:solidFill>
                  <a:srgbClr val="0070C0"/>
                </a:solidFill>
              </a:rPr>
              <a:t>Blocking</a:t>
            </a:r>
            <a:endParaRPr lang="en-US" sz="2000" dirty="0">
              <a:solidFill>
                <a:srgbClr val="0070C0"/>
              </a:solidFill>
            </a:endParaRPr>
          </a:p>
        </p:txBody>
      </p:sp>
      <p:sp>
        <p:nvSpPr>
          <p:cNvPr id="9" name="TextBox 8"/>
          <p:cNvSpPr txBox="1"/>
          <p:nvPr/>
        </p:nvSpPr>
        <p:spPr>
          <a:xfrm>
            <a:off x="5929745" y="2082781"/>
            <a:ext cx="1224644" cy="707886"/>
          </a:xfrm>
          <a:prstGeom prst="rect">
            <a:avLst/>
          </a:prstGeom>
          <a:noFill/>
        </p:spPr>
        <p:txBody>
          <a:bodyPr wrap="square" rtlCol="0">
            <a:spAutoFit/>
          </a:bodyPr>
          <a:lstStyle/>
          <a:p>
            <a:pPr algn="ctr"/>
            <a:r>
              <a:rPr lang="en-US" sz="2000" dirty="0" smtClean="0">
                <a:solidFill>
                  <a:srgbClr val="FF0000"/>
                </a:solidFill>
              </a:rPr>
              <a:t>Suffix</a:t>
            </a:r>
          </a:p>
          <a:p>
            <a:pPr algn="ctr"/>
            <a:r>
              <a:rPr lang="en-US" sz="2000" dirty="0" smtClean="0">
                <a:solidFill>
                  <a:srgbClr val="FF0000"/>
                </a:solidFill>
              </a:rPr>
              <a:t>Arrays</a:t>
            </a:r>
            <a:endParaRPr lang="en-US" sz="2000" dirty="0">
              <a:solidFill>
                <a:srgbClr val="FF0000"/>
              </a:solidFill>
            </a:endParaRPr>
          </a:p>
        </p:txBody>
      </p:sp>
      <p:sp>
        <p:nvSpPr>
          <p:cNvPr id="11" name="TextBox 10"/>
          <p:cNvSpPr txBox="1"/>
          <p:nvPr/>
        </p:nvSpPr>
        <p:spPr>
          <a:xfrm>
            <a:off x="5266134" y="4245181"/>
            <a:ext cx="1224644" cy="707886"/>
          </a:xfrm>
          <a:prstGeom prst="rect">
            <a:avLst/>
          </a:prstGeom>
          <a:noFill/>
        </p:spPr>
        <p:txBody>
          <a:bodyPr wrap="square" rtlCol="0">
            <a:spAutoFit/>
          </a:bodyPr>
          <a:lstStyle/>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sp>
        <p:nvSpPr>
          <p:cNvPr id="12" name="TextBox 11"/>
          <p:cNvSpPr txBox="1"/>
          <p:nvPr/>
        </p:nvSpPr>
        <p:spPr>
          <a:xfrm>
            <a:off x="5266211" y="5414522"/>
            <a:ext cx="1224644" cy="1015663"/>
          </a:xfrm>
          <a:prstGeom prst="rect">
            <a:avLst/>
          </a:prstGeom>
          <a:noFill/>
        </p:spPr>
        <p:txBody>
          <a:bodyPr wrap="square" rtlCol="0">
            <a:spAutoFit/>
          </a:bodyPr>
          <a:lstStyle/>
          <a:p>
            <a:pPr algn="ctr"/>
            <a:r>
              <a:rPr lang="en-US" sz="2000" dirty="0" smtClean="0">
                <a:solidFill>
                  <a:srgbClr val="FF0000"/>
                </a:solidFill>
              </a:rPr>
              <a:t>Extended</a:t>
            </a:r>
          </a:p>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cxnSp>
        <p:nvCxnSpPr>
          <p:cNvPr id="14" name="Straight Arrow Connector 13"/>
          <p:cNvCxnSpPr>
            <a:stCxn id="2" idx="2"/>
          </p:cNvCxnSpPr>
          <p:nvPr/>
        </p:nvCxnSpPr>
        <p:spPr>
          <a:xfrm flipH="1">
            <a:off x="2514602" y="1679283"/>
            <a:ext cx="2003646"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2"/>
            <a:endCxn id="4" idx="0"/>
          </p:cNvCxnSpPr>
          <p:nvPr/>
        </p:nvCxnSpPr>
        <p:spPr>
          <a:xfrm>
            <a:off x="2180359" y="2790667"/>
            <a:ext cx="8166" cy="5571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 idx="2"/>
          </p:cNvCxnSpPr>
          <p:nvPr/>
        </p:nvCxnSpPr>
        <p:spPr>
          <a:xfrm>
            <a:off x="4518248" y="1679283"/>
            <a:ext cx="1653952"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490854" y="2729112"/>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2"/>
          </p:cNvCxnSpPr>
          <p:nvPr/>
        </p:nvCxnSpPr>
        <p:spPr>
          <a:xfrm>
            <a:off x="4518248" y="1679283"/>
            <a:ext cx="15654" cy="10221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2"/>
            <a:endCxn id="6" idx="0"/>
          </p:cNvCxnSpPr>
          <p:nvPr/>
        </p:nvCxnSpPr>
        <p:spPr>
          <a:xfrm flipH="1">
            <a:off x="3037609" y="3409331"/>
            <a:ext cx="1537113" cy="823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878454" y="4872817"/>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2"/>
            <a:endCxn id="11" idx="0"/>
          </p:cNvCxnSpPr>
          <p:nvPr/>
        </p:nvCxnSpPr>
        <p:spPr>
          <a:xfrm>
            <a:off x="4574722" y="3409331"/>
            <a:ext cx="1303734" cy="8358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idx="4294967295"/>
          </p:nvPr>
        </p:nvSpPr>
        <p:spPr>
          <a:xfrm>
            <a:off x="0" y="43625"/>
            <a:ext cx="9144000" cy="721079"/>
          </a:xfrm>
        </p:spPr>
        <p:txBody>
          <a:bodyPr>
            <a:normAutofit fontScale="90000"/>
          </a:bodyPr>
          <a:lstStyle/>
          <a:p>
            <a:r>
              <a:rPr lang="en-US" dirty="0" smtClean="0"/>
              <a:t>Overview of Schema-based Methods</a:t>
            </a:r>
            <a:endParaRPr lang="en-US" dirty="0"/>
          </a:p>
        </p:txBody>
      </p:sp>
      <p:sp>
        <p:nvSpPr>
          <p:cNvPr id="7" name="Footer Placeholder 6"/>
          <p:cNvSpPr>
            <a:spLocks noGrp="1"/>
          </p:cNvSpPr>
          <p:nvPr>
            <p:ph type="ftr" sz="quarter" idx="11"/>
          </p:nvPr>
        </p:nvSpPr>
        <p:spPr/>
        <p:txBody>
          <a:bodyPr/>
          <a:lstStyle/>
          <a:p>
            <a:r>
              <a:rPr lang="pt-BR" smtClean="0"/>
              <a:t>Papadakis &amp; Palpanas, WWW 2018, April 2018</a:t>
            </a:r>
            <a:endParaRPr lang="el-GR"/>
          </a:p>
        </p:txBody>
      </p:sp>
      <p:cxnSp>
        <p:nvCxnSpPr>
          <p:cNvPr id="25" name="Straight Arrow Connector 24"/>
          <p:cNvCxnSpPr/>
          <p:nvPr/>
        </p:nvCxnSpPr>
        <p:spPr>
          <a:xfrm>
            <a:off x="4574722" y="3436998"/>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83311" y="4038430"/>
            <a:ext cx="1382823" cy="400110"/>
          </a:xfrm>
          <a:prstGeom prst="rect">
            <a:avLst/>
          </a:prstGeom>
          <a:noFill/>
        </p:spPr>
        <p:txBody>
          <a:bodyPr wrap="square" rtlCol="0">
            <a:spAutoFit/>
          </a:bodyPr>
          <a:lstStyle/>
          <a:p>
            <a:pPr algn="ctr"/>
            <a:r>
              <a:rPr lang="en-US" sz="2000" dirty="0" err="1" smtClean="0">
                <a:solidFill>
                  <a:srgbClr val="FF0000"/>
                </a:solidFill>
              </a:rPr>
              <a:t>MFIBlocks</a:t>
            </a:r>
            <a:endParaRPr lang="en-US" sz="2000" dirty="0">
              <a:solidFill>
                <a:srgbClr val="FF0000"/>
              </a:solidFill>
            </a:endParaRPr>
          </a:p>
        </p:txBody>
      </p:sp>
      <p:sp>
        <p:nvSpPr>
          <p:cNvPr id="24" name="TextBox 23"/>
          <p:cNvSpPr txBox="1"/>
          <p:nvPr/>
        </p:nvSpPr>
        <p:spPr>
          <a:xfrm>
            <a:off x="5597691" y="3347777"/>
            <a:ext cx="1800200" cy="707886"/>
          </a:xfrm>
          <a:prstGeom prst="rect">
            <a:avLst/>
          </a:prstGeom>
          <a:noFill/>
        </p:spPr>
        <p:txBody>
          <a:bodyPr wrap="square" rtlCol="0">
            <a:spAutoFit/>
          </a:bodyPr>
          <a:lstStyle/>
          <a:p>
            <a:pPr algn="ctr"/>
            <a:r>
              <a:rPr lang="en-US" sz="2000" dirty="0" smtClean="0">
                <a:solidFill>
                  <a:srgbClr val="FF0000"/>
                </a:solidFill>
              </a:rPr>
              <a:t>Extended Suffix</a:t>
            </a:r>
          </a:p>
          <a:p>
            <a:pPr algn="ctr"/>
            <a:r>
              <a:rPr lang="en-US" sz="2000" dirty="0" smtClean="0">
                <a:solidFill>
                  <a:srgbClr val="FF0000"/>
                </a:solidFill>
              </a:rPr>
              <a:t>Arrays</a:t>
            </a:r>
            <a:endParaRPr lang="en-US" sz="2000" dirty="0">
              <a:solidFill>
                <a:srgbClr val="FF0000"/>
              </a:solidFill>
            </a:endParaRPr>
          </a:p>
        </p:txBody>
      </p:sp>
      <p:sp>
        <p:nvSpPr>
          <p:cNvPr id="8" name="Slide Number Placeholder 7"/>
          <p:cNvSpPr>
            <a:spLocks noGrp="1"/>
          </p:cNvSpPr>
          <p:nvPr>
            <p:ph type="sldNum" sz="quarter" idx="12"/>
          </p:nvPr>
        </p:nvSpPr>
        <p:spPr/>
        <p:txBody>
          <a:bodyPr/>
          <a:lstStyle/>
          <a:p>
            <a:fld id="{7E46E34C-DF4F-43C8-9B01-5546C481D7C1}" type="slidenum">
              <a:rPr lang="el-GR" smtClean="0"/>
              <a:t>55</a:t>
            </a:fld>
            <a:endParaRPr lang="el-GR"/>
          </a:p>
        </p:txBody>
      </p:sp>
    </p:spTree>
    <p:extLst>
      <p:ext uri="{BB962C8B-B14F-4D97-AF65-F5344CB8AC3E}">
        <p14:creationId xmlns:p14="http://schemas.microsoft.com/office/powerpoint/2010/main" val="13129003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9173"/>
            <a:ext cx="9036496" cy="400110"/>
          </a:xfrm>
          <a:prstGeom prst="rect">
            <a:avLst/>
          </a:prstGeom>
          <a:noFill/>
        </p:spPr>
        <p:txBody>
          <a:bodyPr wrap="square" rtlCol="0">
            <a:spAutoFit/>
          </a:bodyPr>
          <a:lstStyle/>
          <a:p>
            <a:pPr algn="ctr"/>
            <a:r>
              <a:rPr lang="en-US" sz="2000" dirty="0" smtClean="0">
                <a:solidFill>
                  <a:srgbClr val="0070C0"/>
                </a:solidFill>
              </a:rPr>
              <a:t>Standard Blocking</a:t>
            </a:r>
          </a:p>
        </p:txBody>
      </p:sp>
      <p:sp>
        <p:nvSpPr>
          <p:cNvPr id="3" name="TextBox 2"/>
          <p:cNvSpPr txBox="1"/>
          <p:nvPr/>
        </p:nvSpPr>
        <p:spPr>
          <a:xfrm>
            <a:off x="1323108" y="2082781"/>
            <a:ext cx="1714501" cy="707886"/>
          </a:xfrm>
          <a:prstGeom prst="rect">
            <a:avLst/>
          </a:prstGeom>
          <a:noFill/>
        </p:spPr>
        <p:txBody>
          <a:bodyPr wrap="square" rtlCol="0">
            <a:spAutoFit/>
          </a:bodyPr>
          <a:lstStyle/>
          <a:p>
            <a:pPr algn="ctr"/>
            <a:r>
              <a:rPr lang="en-US" sz="2000" dirty="0" smtClean="0">
                <a:solidFill>
                  <a:srgbClr val="FF0000"/>
                </a:solidFill>
              </a:rPr>
              <a:t>Sorted </a:t>
            </a:r>
          </a:p>
          <a:p>
            <a:pPr algn="ctr"/>
            <a:r>
              <a:rPr lang="en-US" sz="2000" dirty="0" smtClean="0">
                <a:solidFill>
                  <a:srgbClr val="FF0000"/>
                </a:solidFill>
              </a:rPr>
              <a:t>Neighborhood</a:t>
            </a:r>
            <a:endParaRPr lang="en-US" sz="2000" dirty="0">
              <a:solidFill>
                <a:srgbClr val="FF0000"/>
              </a:solidFill>
            </a:endParaRPr>
          </a:p>
        </p:txBody>
      </p:sp>
      <p:sp>
        <p:nvSpPr>
          <p:cNvPr id="4" name="TextBox 3"/>
          <p:cNvSpPr txBox="1"/>
          <p:nvPr/>
        </p:nvSpPr>
        <p:spPr>
          <a:xfrm>
            <a:off x="1208810" y="3347777"/>
            <a:ext cx="1959430" cy="707886"/>
          </a:xfrm>
          <a:prstGeom prst="rect">
            <a:avLst/>
          </a:prstGeom>
          <a:noFill/>
        </p:spPr>
        <p:txBody>
          <a:bodyPr wrap="square" rtlCol="0">
            <a:spAutoFit/>
          </a:bodyPr>
          <a:lstStyle/>
          <a:p>
            <a:pPr algn="ctr"/>
            <a:r>
              <a:rPr lang="en-US" sz="2000" dirty="0" smtClean="0">
                <a:solidFill>
                  <a:srgbClr val="0070C0"/>
                </a:solidFill>
              </a:rPr>
              <a:t>Extended Sorted </a:t>
            </a:r>
          </a:p>
          <a:p>
            <a:pPr algn="ctr"/>
            <a:r>
              <a:rPr lang="en-US" sz="2000" dirty="0" smtClean="0">
                <a:solidFill>
                  <a:srgbClr val="0070C0"/>
                </a:solidFill>
              </a:rPr>
              <a:t>Neighborhood</a:t>
            </a:r>
            <a:endParaRPr lang="en-US" sz="2000" dirty="0">
              <a:solidFill>
                <a:srgbClr val="0070C0"/>
              </a:solidFill>
            </a:endParaRPr>
          </a:p>
        </p:txBody>
      </p:sp>
      <p:sp>
        <p:nvSpPr>
          <p:cNvPr id="5" name="TextBox 4"/>
          <p:cNvSpPr txBox="1"/>
          <p:nvPr/>
        </p:nvSpPr>
        <p:spPr>
          <a:xfrm>
            <a:off x="3962400" y="2701445"/>
            <a:ext cx="1224644" cy="707886"/>
          </a:xfrm>
          <a:prstGeom prst="rect">
            <a:avLst/>
          </a:prstGeom>
          <a:noFill/>
        </p:spPr>
        <p:txBody>
          <a:bodyPr wrap="square" rtlCol="0">
            <a:spAutoFit/>
          </a:bodyPr>
          <a:lstStyle/>
          <a:p>
            <a:pPr algn="ctr"/>
            <a:r>
              <a:rPr lang="en-US" sz="2000" dirty="0" smtClean="0">
                <a:solidFill>
                  <a:srgbClr val="0070C0"/>
                </a:solidFill>
              </a:rPr>
              <a:t>Q-grams </a:t>
            </a:r>
          </a:p>
          <a:p>
            <a:pPr algn="ctr"/>
            <a:r>
              <a:rPr lang="en-US" sz="2000" dirty="0" smtClean="0">
                <a:solidFill>
                  <a:srgbClr val="0070C0"/>
                </a:solidFill>
              </a:rPr>
              <a:t>Blocking</a:t>
            </a:r>
            <a:endParaRPr lang="en-US" sz="2000" dirty="0">
              <a:solidFill>
                <a:srgbClr val="0070C0"/>
              </a:solidFill>
            </a:endParaRPr>
          </a:p>
        </p:txBody>
      </p:sp>
      <p:sp>
        <p:nvSpPr>
          <p:cNvPr id="6" name="TextBox 5"/>
          <p:cNvSpPr txBox="1"/>
          <p:nvPr/>
        </p:nvSpPr>
        <p:spPr>
          <a:xfrm>
            <a:off x="2425287" y="4233125"/>
            <a:ext cx="1224644" cy="1015663"/>
          </a:xfrm>
          <a:prstGeom prst="rect">
            <a:avLst/>
          </a:prstGeom>
          <a:noFill/>
        </p:spPr>
        <p:txBody>
          <a:bodyPr wrap="square" rtlCol="0">
            <a:spAutoFit/>
          </a:bodyPr>
          <a:lstStyle/>
          <a:p>
            <a:pPr algn="ctr"/>
            <a:r>
              <a:rPr lang="en-US" sz="2000" dirty="0" smtClean="0">
                <a:solidFill>
                  <a:srgbClr val="0070C0"/>
                </a:solidFill>
              </a:rPr>
              <a:t>Extended Q-grams </a:t>
            </a:r>
          </a:p>
          <a:p>
            <a:pPr algn="ctr"/>
            <a:r>
              <a:rPr lang="en-US" sz="2000" dirty="0" smtClean="0">
                <a:solidFill>
                  <a:srgbClr val="0070C0"/>
                </a:solidFill>
              </a:rPr>
              <a:t>Blocking</a:t>
            </a:r>
            <a:endParaRPr lang="en-US" sz="2000" dirty="0">
              <a:solidFill>
                <a:srgbClr val="0070C0"/>
              </a:solidFill>
            </a:endParaRPr>
          </a:p>
        </p:txBody>
      </p:sp>
      <p:sp>
        <p:nvSpPr>
          <p:cNvPr id="9" name="TextBox 8"/>
          <p:cNvSpPr txBox="1"/>
          <p:nvPr/>
        </p:nvSpPr>
        <p:spPr>
          <a:xfrm>
            <a:off x="5929745" y="2082781"/>
            <a:ext cx="1224644" cy="707886"/>
          </a:xfrm>
          <a:prstGeom prst="rect">
            <a:avLst/>
          </a:prstGeom>
          <a:noFill/>
        </p:spPr>
        <p:txBody>
          <a:bodyPr wrap="square" rtlCol="0">
            <a:spAutoFit/>
          </a:bodyPr>
          <a:lstStyle/>
          <a:p>
            <a:pPr algn="ctr"/>
            <a:r>
              <a:rPr lang="en-US" sz="2000" dirty="0" smtClean="0">
                <a:solidFill>
                  <a:srgbClr val="FF0000"/>
                </a:solidFill>
              </a:rPr>
              <a:t>Suffix</a:t>
            </a:r>
          </a:p>
          <a:p>
            <a:pPr algn="ctr"/>
            <a:r>
              <a:rPr lang="en-US" sz="2000" dirty="0" smtClean="0">
                <a:solidFill>
                  <a:srgbClr val="FF0000"/>
                </a:solidFill>
              </a:rPr>
              <a:t>Arrays</a:t>
            </a:r>
            <a:endParaRPr lang="en-US" sz="2000" dirty="0">
              <a:solidFill>
                <a:srgbClr val="FF0000"/>
              </a:solidFill>
            </a:endParaRPr>
          </a:p>
        </p:txBody>
      </p:sp>
      <p:sp>
        <p:nvSpPr>
          <p:cNvPr id="11" name="TextBox 10"/>
          <p:cNvSpPr txBox="1"/>
          <p:nvPr/>
        </p:nvSpPr>
        <p:spPr>
          <a:xfrm>
            <a:off x="5266134" y="4245181"/>
            <a:ext cx="1224644" cy="707886"/>
          </a:xfrm>
          <a:prstGeom prst="rect">
            <a:avLst/>
          </a:prstGeom>
          <a:noFill/>
        </p:spPr>
        <p:txBody>
          <a:bodyPr wrap="square" rtlCol="0">
            <a:spAutoFit/>
          </a:bodyPr>
          <a:lstStyle/>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sp>
        <p:nvSpPr>
          <p:cNvPr id="12" name="TextBox 11"/>
          <p:cNvSpPr txBox="1"/>
          <p:nvPr/>
        </p:nvSpPr>
        <p:spPr>
          <a:xfrm>
            <a:off x="5266211" y="5414522"/>
            <a:ext cx="1224644" cy="1015663"/>
          </a:xfrm>
          <a:prstGeom prst="rect">
            <a:avLst/>
          </a:prstGeom>
          <a:noFill/>
        </p:spPr>
        <p:txBody>
          <a:bodyPr wrap="square" rtlCol="0">
            <a:spAutoFit/>
          </a:bodyPr>
          <a:lstStyle/>
          <a:p>
            <a:pPr algn="ctr"/>
            <a:r>
              <a:rPr lang="en-US" sz="2000" dirty="0" smtClean="0">
                <a:solidFill>
                  <a:srgbClr val="FF0000"/>
                </a:solidFill>
              </a:rPr>
              <a:t>Extended</a:t>
            </a:r>
          </a:p>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cxnSp>
        <p:nvCxnSpPr>
          <p:cNvPr id="14" name="Straight Arrow Connector 13"/>
          <p:cNvCxnSpPr>
            <a:stCxn id="2" idx="2"/>
          </p:cNvCxnSpPr>
          <p:nvPr/>
        </p:nvCxnSpPr>
        <p:spPr>
          <a:xfrm flipH="1">
            <a:off x="2514602" y="1679283"/>
            <a:ext cx="2003646"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2"/>
            <a:endCxn id="4" idx="0"/>
          </p:cNvCxnSpPr>
          <p:nvPr/>
        </p:nvCxnSpPr>
        <p:spPr>
          <a:xfrm>
            <a:off x="2180359" y="2790667"/>
            <a:ext cx="8166" cy="5571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 idx="2"/>
          </p:cNvCxnSpPr>
          <p:nvPr/>
        </p:nvCxnSpPr>
        <p:spPr>
          <a:xfrm>
            <a:off x="4518248" y="1679283"/>
            <a:ext cx="1653952"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490854" y="2729112"/>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2"/>
          </p:cNvCxnSpPr>
          <p:nvPr/>
        </p:nvCxnSpPr>
        <p:spPr>
          <a:xfrm>
            <a:off x="4518248" y="1679283"/>
            <a:ext cx="15654" cy="10221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2"/>
            <a:endCxn id="6" idx="0"/>
          </p:cNvCxnSpPr>
          <p:nvPr/>
        </p:nvCxnSpPr>
        <p:spPr>
          <a:xfrm flipH="1">
            <a:off x="3037609" y="3409331"/>
            <a:ext cx="1537113" cy="823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878454" y="4872817"/>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2"/>
            <a:endCxn id="11" idx="0"/>
          </p:cNvCxnSpPr>
          <p:nvPr/>
        </p:nvCxnSpPr>
        <p:spPr>
          <a:xfrm>
            <a:off x="4574722" y="3409331"/>
            <a:ext cx="1303734" cy="8358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1"/>
          </p:nvPr>
        </p:nvSpPr>
        <p:spPr/>
        <p:txBody>
          <a:bodyPr/>
          <a:lstStyle/>
          <a:p>
            <a:r>
              <a:rPr lang="pt-BR" smtClean="0"/>
              <a:t>Papadakis &amp; Palpanas, WWW 2018, April 2018</a:t>
            </a:r>
            <a:endParaRPr lang="el-GR"/>
          </a:p>
        </p:txBody>
      </p:sp>
      <p:cxnSp>
        <p:nvCxnSpPr>
          <p:cNvPr id="25" name="Straight Arrow Connector 24"/>
          <p:cNvCxnSpPr/>
          <p:nvPr/>
        </p:nvCxnSpPr>
        <p:spPr>
          <a:xfrm>
            <a:off x="4574722" y="3436998"/>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83311" y="4038430"/>
            <a:ext cx="1382823" cy="400110"/>
          </a:xfrm>
          <a:prstGeom prst="rect">
            <a:avLst/>
          </a:prstGeom>
          <a:noFill/>
        </p:spPr>
        <p:txBody>
          <a:bodyPr wrap="square" rtlCol="0">
            <a:spAutoFit/>
          </a:bodyPr>
          <a:lstStyle/>
          <a:p>
            <a:pPr algn="ctr"/>
            <a:r>
              <a:rPr lang="en-US" sz="2000" dirty="0" err="1" smtClean="0">
                <a:solidFill>
                  <a:srgbClr val="FF0000"/>
                </a:solidFill>
              </a:rPr>
              <a:t>MFIBlocks</a:t>
            </a:r>
            <a:endParaRPr lang="en-US" sz="2000" dirty="0">
              <a:solidFill>
                <a:srgbClr val="FF0000"/>
              </a:solidFill>
            </a:endParaRPr>
          </a:p>
        </p:txBody>
      </p:sp>
      <p:sp>
        <p:nvSpPr>
          <p:cNvPr id="29" name="Rectangle 28"/>
          <p:cNvSpPr/>
          <p:nvPr/>
        </p:nvSpPr>
        <p:spPr>
          <a:xfrm>
            <a:off x="5226588" y="4233125"/>
            <a:ext cx="1370919" cy="2196106"/>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597691" y="3347777"/>
            <a:ext cx="1800200" cy="707886"/>
          </a:xfrm>
          <a:prstGeom prst="rect">
            <a:avLst/>
          </a:prstGeom>
          <a:noFill/>
        </p:spPr>
        <p:txBody>
          <a:bodyPr wrap="square" rtlCol="0">
            <a:spAutoFit/>
          </a:bodyPr>
          <a:lstStyle/>
          <a:p>
            <a:pPr algn="ctr"/>
            <a:r>
              <a:rPr lang="en-US" sz="2000" dirty="0" smtClean="0">
                <a:solidFill>
                  <a:srgbClr val="FF0000"/>
                </a:solidFill>
              </a:rPr>
              <a:t>Extended Suffix</a:t>
            </a:r>
          </a:p>
          <a:p>
            <a:pPr algn="ctr"/>
            <a:r>
              <a:rPr lang="en-US" sz="2000" dirty="0" smtClean="0">
                <a:solidFill>
                  <a:srgbClr val="FF0000"/>
                </a:solidFill>
              </a:rPr>
              <a:t>Arrays</a:t>
            </a:r>
            <a:endParaRPr lang="en-US" sz="2000" dirty="0">
              <a:solidFill>
                <a:srgbClr val="FF0000"/>
              </a:solidFill>
            </a:endParaRPr>
          </a:p>
        </p:txBody>
      </p:sp>
      <p:sp>
        <p:nvSpPr>
          <p:cNvPr id="30" name="Title 1"/>
          <p:cNvSpPr>
            <a:spLocks noGrp="1"/>
          </p:cNvSpPr>
          <p:nvPr>
            <p:ph type="title" idx="4294967295"/>
          </p:nvPr>
        </p:nvSpPr>
        <p:spPr>
          <a:xfrm>
            <a:off x="0" y="259649"/>
            <a:ext cx="9144000" cy="721079"/>
          </a:xfrm>
        </p:spPr>
        <p:txBody>
          <a:bodyPr>
            <a:normAutofit fontScale="90000"/>
          </a:bodyPr>
          <a:lstStyle/>
          <a:p>
            <a:r>
              <a:rPr lang="en-US" dirty="0" smtClean="0"/>
              <a:t>Overview of Schema-based Methods</a:t>
            </a:r>
            <a:br>
              <a:rPr lang="en-US" dirty="0" smtClean="0"/>
            </a:br>
            <a:r>
              <a:rPr lang="en-US" sz="3100" dirty="0" smtClean="0"/>
              <a:t>blocks contain entities with </a:t>
            </a:r>
            <a:r>
              <a:rPr lang="en-US" sz="3100" b="1" dirty="0" smtClean="0">
                <a:solidFill>
                  <a:srgbClr val="C00000"/>
                </a:solidFill>
              </a:rPr>
              <a:t>similar</a:t>
            </a:r>
            <a:r>
              <a:rPr lang="en-US" sz="3100" dirty="0" smtClean="0">
                <a:solidFill>
                  <a:srgbClr val="C00000"/>
                </a:solidFill>
              </a:rPr>
              <a:t> </a:t>
            </a:r>
            <a:r>
              <a:rPr lang="en-US" sz="3100" dirty="0" smtClean="0"/>
              <a:t>blocking keys</a:t>
            </a:r>
            <a:endParaRPr lang="en-US" dirty="0"/>
          </a:p>
        </p:txBody>
      </p:sp>
      <p:sp>
        <p:nvSpPr>
          <p:cNvPr id="8" name="Slide Number Placeholder 7"/>
          <p:cNvSpPr>
            <a:spLocks noGrp="1"/>
          </p:cNvSpPr>
          <p:nvPr>
            <p:ph type="sldNum" sz="quarter" idx="12"/>
          </p:nvPr>
        </p:nvSpPr>
        <p:spPr/>
        <p:txBody>
          <a:bodyPr/>
          <a:lstStyle/>
          <a:p>
            <a:fld id="{7E46E34C-DF4F-43C8-9B01-5546C481D7C1}" type="slidenum">
              <a:rPr lang="el-GR" smtClean="0"/>
              <a:t>56</a:t>
            </a:fld>
            <a:endParaRPr lang="el-GR"/>
          </a:p>
        </p:txBody>
      </p:sp>
    </p:spTree>
    <p:extLst>
      <p:ext uri="{BB962C8B-B14F-4D97-AF65-F5344CB8AC3E}">
        <p14:creationId xmlns:p14="http://schemas.microsoft.com/office/powerpoint/2010/main" val="40740545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Canopy Clustering</a:t>
            </a:r>
            <a:r>
              <a:rPr lang="el-GR" dirty="0" smtClean="0"/>
              <a:t> </a:t>
            </a:r>
            <a:r>
              <a:rPr lang="en-US" sz="2200" dirty="0"/>
              <a:t>[McCallum et. al., KDD 2000]</a:t>
            </a:r>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6" name="Content Placeholder 2"/>
          <p:cNvSpPr txBox="1">
            <a:spLocks/>
          </p:cNvSpPr>
          <p:nvPr/>
        </p:nvSpPr>
        <p:spPr>
          <a:xfrm>
            <a:off x="695555" y="796007"/>
            <a:ext cx="7908893" cy="49372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Blocks on </a:t>
            </a:r>
            <a:r>
              <a:rPr lang="en-US" sz="2400" dirty="0" smtClean="0">
                <a:solidFill>
                  <a:srgbClr val="C00000"/>
                </a:solidFill>
              </a:rPr>
              <a:t>similarity </a:t>
            </a:r>
            <a:r>
              <a:rPr lang="en-US" sz="2400" dirty="0" smtClean="0"/>
              <a:t>of </a:t>
            </a:r>
            <a:r>
              <a:rPr lang="en-US" sz="2400" dirty="0" err="1" smtClean="0"/>
              <a:t>BKs.</a:t>
            </a:r>
            <a:endParaRPr lang="en-US" sz="2400" dirty="0" smtClean="0"/>
          </a:p>
          <a:p>
            <a:pPr marL="0" indent="0">
              <a:buNone/>
            </a:pPr>
            <a:endParaRPr lang="en-US" sz="2300" dirty="0" smtClean="0"/>
          </a:p>
          <a:p>
            <a:endParaRPr lang="en-US" sz="2300" dirty="0" smtClean="0"/>
          </a:p>
          <a:p>
            <a:endParaRPr lang="en-US" sz="2300" dirty="0"/>
          </a:p>
        </p:txBody>
      </p:sp>
      <p:grpSp>
        <p:nvGrpSpPr>
          <p:cNvPr id="7" name="Group 6"/>
          <p:cNvGrpSpPr/>
          <p:nvPr/>
        </p:nvGrpSpPr>
        <p:grpSpPr>
          <a:xfrm>
            <a:off x="555806" y="1340769"/>
            <a:ext cx="8048642" cy="5309580"/>
            <a:chOff x="555806" y="1340769"/>
            <a:chExt cx="8048642" cy="5309580"/>
          </a:xfrm>
        </p:grpSpPr>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06" y="1340769"/>
              <a:ext cx="8048642" cy="530958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428" y="3861048"/>
              <a:ext cx="13335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Slide Number Placeholder 2"/>
          <p:cNvSpPr>
            <a:spLocks noGrp="1"/>
          </p:cNvSpPr>
          <p:nvPr>
            <p:ph type="sldNum" sz="quarter" idx="12"/>
          </p:nvPr>
        </p:nvSpPr>
        <p:spPr/>
        <p:txBody>
          <a:bodyPr/>
          <a:lstStyle/>
          <a:p>
            <a:fld id="{7E46E34C-DF4F-43C8-9B01-5546C481D7C1}" type="slidenum">
              <a:rPr lang="el-GR" smtClean="0"/>
              <a:t>57</a:t>
            </a:fld>
            <a:endParaRPr lang="el-GR"/>
          </a:p>
        </p:txBody>
      </p:sp>
    </p:spTree>
    <p:extLst>
      <p:ext uri="{BB962C8B-B14F-4D97-AF65-F5344CB8AC3E}">
        <p14:creationId xmlns:p14="http://schemas.microsoft.com/office/powerpoint/2010/main" val="10019403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 y="0"/>
            <a:ext cx="9142068" cy="1143000"/>
          </a:xfrm>
        </p:spPr>
        <p:txBody>
          <a:bodyPr>
            <a:normAutofit/>
          </a:bodyPr>
          <a:lstStyle/>
          <a:p>
            <a:r>
              <a:rPr lang="en-US" dirty="0" smtClean="0"/>
              <a:t>Extended Canopy Clustering </a:t>
            </a:r>
            <a:r>
              <a:rPr lang="en-US" sz="2200" dirty="0"/>
              <a:t>[Christen, TKDE 2011]</a:t>
            </a:r>
          </a:p>
        </p:txBody>
      </p:sp>
      <p:sp>
        <p:nvSpPr>
          <p:cNvPr id="3" name="Content Placeholder 2"/>
          <p:cNvSpPr>
            <a:spLocks noGrp="1"/>
          </p:cNvSpPr>
          <p:nvPr>
            <p:ph idx="1"/>
          </p:nvPr>
        </p:nvSpPr>
        <p:spPr/>
        <p:txBody>
          <a:bodyPr/>
          <a:lstStyle/>
          <a:p>
            <a:pPr marL="0" indent="0">
              <a:buNone/>
            </a:pPr>
            <a:r>
              <a:rPr lang="en-US" sz="2400" dirty="0" smtClean="0"/>
              <a:t>Canopy Clustering is too sensitive w.r.t. its </a:t>
            </a:r>
            <a:r>
              <a:rPr lang="en-US" sz="2400" dirty="0" smtClean="0">
                <a:solidFill>
                  <a:srgbClr val="C00000"/>
                </a:solidFill>
              </a:rPr>
              <a:t>weight thresholds</a:t>
            </a:r>
            <a:r>
              <a:rPr lang="en-US" sz="2400" dirty="0" smtClean="0"/>
              <a:t>: </a:t>
            </a:r>
          </a:p>
          <a:p>
            <a:pPr marL="0" indent="0">
              <a:buNone/>
            </a:pPr>
            <a:r>
              <a:rPr lang="en-US" sz="2400" dirty="0" smtClean="0"/>
              <a:t> - high values may leave many entities out of blocks.</a:t>
            </a:r>
          </a:p>
          <a:p>
            <a:pPr marL="0" indent="0">
              <a:buNone/>
            </a:pPr>
            <a:endParaRPr lang="en-US" sz="2400" dirty="0" smtClean="0"/>
          </a:p>
          <a:p>
            <a:pPr marL="0" indent="0">
              <a:buNone/>
            </a:pPr>
            <a:r>
              <a:rPr lang="en-US" sz="2400" dirty="0" smtClean="0"/>
              <a:t>Solution: </a:t>
            </a:r>
            <a:r>
              <a:rPr lang="en-US" sz="2400" b="1" dirty="0" smtClean="0"/>
              <a:t>Extended Canopy Clustering</a:t>
            </a:r>
            <a:r>
              <a:rPr lang="en-US" sz="2400" dirty="0" smtClean="0"/>
              <a:t> </a:t>
            </a:r>
            <a:r>
              <a:rPr lang="en-US" sz="2400" dirty="0"/>
              <a:t>[Christen, TKDE 2011</a:t>
            </a:r>
            <a:r>
              <a:rPr lang="en-US" sz="2400" dirty="0" smtClean="0"/>
              <a:t>]</a:t>
            </a:r>
          </a:p>
          <a:p>
            <a:r>
              <a:rPr lang="en-US" sz="2400" dirty="0" smtClean="0">
                <a:solidFill>
                  <a:srgbClr val="C00000"/>
                </a:solidFill>
              </a:rPr>
              <a:t>cardinality thresholds </a:t>
            </a:r>
            <a:r>
              <a:rPr lang="en-US" sz="2400" dirty="0" smtClean="0"/>
              <a:t>instead of weight thresholds</a:t>
            </a:r>
          </a:p>
          <a:p>
            <a:r>
              <a:rPr lang="en-US" sz="2400" dirty="0" smtClean="0"/>
              <a:t>for each center of a canopy:</a:t>
            </a:r>
          </a:p>
          <a:p>
            <a:pPr lvl="1"/>
            <a:r>
              <a:rPr lang="en-US" sz="2400" dirty="0" smtClean="0"/>
              <a:t>the </a:t>
            </a:r>
            <a:r>
              <a:rPr lang="en-US" sz="2400" b="1" i="1" dirty="0" smtClean="0">
                <a:solidFill>
                  <a:srgbClr val="C00000"/>
                </a:solidFill>
              </a:rPr>
              <a:t>n</a:t>
            </a:r>
            <a:r>
              <a:rPr lang="en-US" sz="2400" b="1" i="1" baseline="-25000" dirty="0" smtClean="0">
                <a:solidFill>
                  <a:srgbClr val="C00000"/>
                </a:solidFill>
              </a:rPr>
              <a:t>1</a:t>
            </a:r>
            <a:r>
              <a:rPr lang="en-US" sz="2400" dirty="0" smtClean="0"/>
              <a:t> nearest entities are placed in its block</a:t>
            </a:r>
          </a:p>
          <a:p>
            <a:pPr lvl="1"/>
            <a:r>
              <a:rPr lang="en-US" sz="2400" dirty="0" smtClean="0"/>
              <a:t>the </a:t>
            </a:r>
            <a:r>
              <a:rPr lang="en-US" sz="2400" b="1" i="1" dirty="0" smtClean="0">
                <a:solidFill>
                  <a:srgbClr val="C00000"/>
                </a:solidFill>
              </a:rPr>
              <a:t>n</a:t>
            </a:r>
            <a:r>
              <a:rPr lang="en-US" sz="2400" b="1" i="1" baseline="-25000" dirty="0" smtClean="0">
                <a:solidFill>
                  <a:srgbClr val="C00000"/>
                </a:solidFill>
              </a:rPr>
              <a:t>2</a:t>
            </a:r>
            <a:r>
              <a:rPr lang="en-US" sz="2400" dirty="0" smtClean="0"/>
              <a:t> (≤</a:t>
            </a:r>
            <a:r>
              <a:rPr lang="en-US" sz="2400" b="1" i="1" dirty="0" smtClean="0">
                <a:solidFill>
                  <a:srgbClr val="C00000"/>
                </a:solidFill>
              </a:rPr>
              <a:t> </a:t>
            </a:r>
            <a:r>
              <a:rPr lang="en-US" sz="2400" dirty="0" smtClean="0"/>
              <a:t>n</a:t>
            </a:r>
            <a:r>
              <a:rPr lang="en-US" sz="2400" baseline="-25000" dirty="0" smtClean="0"/>
              <a:t>1</a:t>
            </a:r>
            <a:r>
              <a:rPr lang="en-US" sz="2400" dirty="0" smtClean="0"/>
              <a:t>) nearest entities are removed from the pool</a:t>
            </a:r>
          </a:p>
          <a:p>
            <a:pPr marL="0" indent="0">
              <a:buNone/>
            </a:pPr>
            <a:r>
              <a:rPr lang="en-US" sz="2400" dirty="0" smtClean="0"/>
              <a:t> </a:t>
            </a:r>
            <a:endParaRPr lang="en-US" sz="2400" dirty="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a:p>
        </p:txBody>
      </p:sp>
      <p:sp>
        <p:nvSpPr>
          <p:cNvPr id="5" name="Slide Number Placeholder 4"/>
          <p:cNvSpPr>
            <a:spLocks noGrp="1"/>
          </p:cNvSpPr>
          <p:nvPr>
            <p:ph type="sldNum" sz="quarter" idx="12"/>
          </p:nvPr>
        </p:nvSpPr>
        <p:spPr/>
        <p:txBody>
          <a:bodyPr/>
          <a:lstStyle/>
          <a:p>
            <a:fld id="{7E46E34C-DF4F-43C8-9B01-5546C481D7C1}" type="slidenum">
              <a:rPr lang="el-GR" smtClean="0"/>
              <a:t>58</a:t>
            </a:fld>
            <a:endParaRPr lang="el-GR"/>
          </a:p>
        </p:txBody>
      </p:sp>
    </p:spTree>
    <p:extLst>
      <p:ext uri="{BB962C8B-B14F-4D97-AF65-F5344CB8AC3E}">
        <p14:creationId xmlns:p14="http://schemas.microsoft.com/office/powerpoint/2010/main" val="721112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9173"/>
            <a:ext cx="9036496" cy="400110"/>
          </a:xfrm>
          <a:prstGeom prst="rect">
            <a:avLst/>
          </a:prstGeom>
          <a:noFill/>
        </p:spPr>
        <p:txBody>
          <a:bodyPr wrap="square" rtlCol="0">
            <a:spAutoFit/>
          </a:bodyPr>
          <a:lstStyle/>
          <a:p>
            <a:pPr algn="ctr"/>
            <a:r>
              <a:rPr lang="en-US" sz="2000" dirty="0" smtClean="0">
                <a:solidFill>
                  <a:srgbClr val="0070C0"/>
                </a:solidFill>
              </a:rPr>
              <a:t>Standard Blocking</a:t>
            </a:r>
          </a:p>
        </p:txBody>
      </p:sp>
      <p:sp>
        <p:nvSpPr>
          <p:cNvPr id="3" name="TextBox 2"/>
          <p:cNvSpPr txBox="1"/>
          <p:nvPr/>
        </p:nvSpPr>
        <p:spPr>
          <a:xfrm>
            <a:off x="1323108" y="2082781"/>
            <a:ext cx="1714501" cy="707886"/>
          </a:xfrm>
          <a:prstGeom prst="rect">
            <a:avLst/>
          </a:prstGeom>
          <a:noFill/>
        </p:spPr>
        <p:txBody>
          <a:bodyPr wrap="square" rtlCol="0">
            <a:spAutoFit/>
          </a:bodyPr>
          <a:lstStyle/>
          <a:p>
            <a:pPr algn="ctr"/>
            <a:r>
              <a:rPr lang="en-US" sz="2000" dirty="0" smtClean="0">
                <a:solidFill>
                  <a:srgbClr val="FF0000"/>
                </a:solidFill>
              </a:rPr>
              <a:t>Sorted </a:t>
            </a:r>
          </a:p>
          <a:p>
            <a:pPr algn="ctr"/>
            <a:r>
              <a:rPr lang="en-US" sz="2000" dirty="0" smtClean="0">
                <a:solidFill>
                  <a:srgbClr val="FF0000"/>
                </a:solidFill>
              </a:rPr>
              <a:t>Neighborhood</a:t>
            </a:r>
            <a:endParaRPr lang="en-US" sz="2000" dirty="0">
              <a:solidFill>
                <a:srgbClr val="FF0000"/>
              </a:solidFill>
            </a:endParaRPr>
          </a:p>
        </p:txBody>
      </p:sp>
      <p:sp>
        <p:nvSpPr>
          <p:cNvPr id="4" name="TextBox 3"/>
          <p:cNvSpPr txBox="1"/>
          <p:nvPr/>
        </p:nvSpPr>
        <p:spPr>
          <a:xfrm>
            <a:off x="1208810" y="3347777"/>
            <a:ext cx="1959430" cy="707886"/>
          </a:xfrm>
          <a:prstGeom prst="rect">
            <a:avLst/>
          </a:prstGeom>
          <a:noFill/>
        </p:spPr>
        <p:txBody>
          <a:bodyPr wrap="square" rtlCol="0">
            <a:spAutoFit/>
          </a:bodyPr>
          <a:lstStyle/>
          <a:p>
            <a:pPr algn="ctr"/>
            <a:r>
              <a:rPr lang="en-US" sz="2000" dirty="0" smtClean="0">
                <a:solidFill>
                  <a:srgbClr val="0070C0"/>
                </a:solidFill>
              </a:rPr>
              <a:t>Extended Sorted </a:t>
            </a:r>
          </a:p>
          <a:p>
            <a:pPr algn="ctr"/>
            <a:r>
              <a:rPr lang="en-US" sz="2000" dirty="0" smtClean="0">
                <a:solidFill>
                  <a:srgbClr val="0070C0"/>
                </a:solidFill>
              </a:rPr>
              <a:t>Neighborhood</a:t>
            </a:r>
            <a:endParaRPr lang="en-US" sz="2000" dirty="0">
              <a:solidFill>
                <a:srgbClr val="0070C0"/>
              </a:solidFill>
            </a:endParaRPr>
          </a:p>
        </p:txBody>
      </p:sp>
      <p:sp>
        <p:nvSpPr>
          <p:cNvPr id="5" name="TextBox 4"/>
          <p:cNvSpPr txBox="1"/>
          <p:nvPr/>
        </p:nvSpPr>
        <p:spPr>
          <a:xfrm>
            <a:off x="3962400" y="2701445"/>
            <a:ext cx="1224644" cy="707886"/>
          </a:xfrm>
          <a:prstGeom prst="rect">
            <a:avLst/>
          </a:prstGeom>
          <a:noFill/>
        </p:spPr>
        <p:txBody>
          <a:bodyPr wrap="square" rtlCol="0">
            <a:spAutoFit/>
          </a:bodyPr>
          <a:lstStyle/>
          <a:p>
            <a:pPr algn="ctr"/>
            <a:r>
              <a:rPr lang="en-US" sz="2000" dirty="0" smtClean="0">
                <a:solidFill>
                  <a:srgbClr val="0070C0"/>
                </a:solidFill>
              </a:rPr>
              <a:t>Q-grams </a:t>
            </a:r>
          </a:p>
          <a:p>
            <a:pPr algn="ctr"/>
            <a:r>
              <a:rPr lang="en-US" sz="2000" dirty="0" smtClean="0">
                <a:solidFill>
                  <a:srgbClr val="0070C0"/>
                </a:solidFill>
              </a:rPr>
              <a:t>Blocking</a:t>
            </a:r>
            <a:endParaRPr lang="en-US" sz="2000" dirty="0">
              <a:solidFill>
                <a:srgbClr val="0070C0"/>
              </a:solidFill>
            </a:endParaRPr>
          </a:p>
        </p:txBody>
      </p:sp>
      <p:sp>
        <p:nvSpPr>
          <p:cNvPr id="6" name="TextBox 5"/>
          <p:cNvSpPr txBox="1"/>
          <p:nvPr/>
        </p:nvSpPr>
        <p:spPr>
          <a:xfrm>
            <a:off x="2425287" y="4233125"/>
            <a:ext cx="1224644" cy="1015663"/>
          </a:xfrm>
          <a:prstGeom prst="rect">
            <a:avLst/>
          </a:prstGeom>
          <a:noFill/>
        </p:spPr>
        <p:txBody>
          <a:bodyPr wrap="square" rtlCol="0">
            <a:spAutoFit/>
          </a:bodyPr>
          <a:lstStyle/>
          <a:p>
            <a:pPr algn="ctr"/>
            <a:r>
              <a:rPr lang="en-US" sz="2000" dirty="0" smtClean="0">
                <a:solidFill>
                  <a:srgbClr val="0070C0"/>
                </a:solidFill>
              </a:rPr>
              <a:t>Extended Q-grams </a:t>
            </a:r>
          </a:p>
          <a:p>
            <a:pPr algn="ctr"/>
            <a:r>
              <a:rPr lang="en-US" sz="2000" dirty="0" smtClean="0">
                <a:solidFill>
                  <a:srgbClr val="0070C0"/>
                </a:solidFill>
              </a:rPr>
              <a:t>Blocking</a:t>
            </a:r>
            <a:endParaRPr lang="en-US" sz="2000" dirty="0">
              <a:solidFill>
                <a:srgbClr val="0070C0"/>
              </a:solidFill>
            </a:endParaRPr>
          </a:p>
        </p:txBody>
      </p:sp>
      <p:sp>
        <p:nvSpPr>
          <p:cNvPr id="9" name="TextBox 8"/>
          <p:cNvSpPr txBox="1"/>
          <p:nvPr/>
        </p:nvSpPr>
        <p:spPr>
          <a:xfrm>
            <a:off x="5929745" y="2082781"/>
            <a:ext cx="1224644" cy="707886"/>
          </a:xfrm>
          <a:prstGeom prst="rect">
            <a:avLst/>
          </a:prstGeom>
          <a:noFill/>
        </p:spPr>
        <p:txBody>
          <a:bodyPr wrap="square" rtlCol="0">
            <a:spAutoFit/>
          </a:bodyPr>
          <a:lstStyle/>
          <a:p>
            <a:pPr algn="ctr"/>
            <a:r>
              <a:rPr lang="en-US" sz="2000" dirty="0" smtClean="0">
                <a:solidFill>
                  <a:srgbClr val="FF0000"/>
                </a:solidFill>
              </a:rPr>
              <a:t>Suffix</a:t>
            </a:r>
          </a:p>
          <a:p>
            <a:pPr algn="ctr"/>
            <a:r>
              <a:rPr lang="en-US" sz="2000" dirty="0" smtClean="0">
                <a:solidFill>
                  <a:srgbClr val="FF0000"/>
                </a:solidFill>
              </a:rPr>
              <a:t>Arrays</a:t>
            </a:r>
            <a:endParaRPr lang="en-US" sz="2000" dirty="0">
              <a:solidFill>
                <a:srgbClr val="FF0000"/>
              </a:solidFill>
            </a:endParaRPr>
          </a:p>
        </p:txBody>
      </p:sp>
      <p:sp>
        <p:nvSpPr>
          <p:cNvPr id="11" name="TextBox 10"/>
          <p:cNvSpPr txBox="1"/>
          <p:nvPr/>
        </p:nvSpPr>
        <p:spPr>
          <a:xfrm>
            <a:off x="5266134" y="4245181"/>
            <a:ext cx="1224644" cy="707886"/>
          </a:xfrm>
          <a:prstGeom prst="rect">
            <a:avLst/>
          </a:prstGeom>
          <a:noFill/>
        </p:spPr>
        <p:txBody>
          <a:bodyPr wrap="square" rtlCol="0">
            <a:spAutoFit/>
          </a:bodyPr>
          <a:lstStyle/>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sp>
        <p:nvSpPr>
          <p:cNvPr id="12" name="TextBox 11"/>
          <p:cNvSpPr txBox="1"/>
          <p:nvPr/>
        </p:nvSpPr>
        <p:spPr>
          <a:xfrm>
            <a:off x="5266211" y="5414522"/>
            <a:ext cx="1224644" cy="1015663"/>
          </a:xfrm>
          <a:prstGeom prst="rect">
            <a:avLst/>
          </a:prstGeom>
          <a:noFill/>
        </p:spPr>
        <p:txBody>
          <a:bodyPr wrap="square" rtlCol="0">
            <a:spAutoFit/>
          </a:bodyPr>
          <a:lstStyle/>
          <a:p>
            <a:pPr algn="ctr"/>
            <a:r>
              <a:rPr lang="en-US" sz="2000" dirty="0" smtClean="0">
                <a:solidFill>
                  <a:srgbClr val="FF0000"/>
                </a:solidFill>
              </a:rPr>
              <a:t>Extended</a:t>
            </a:r>
          </a:p>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cxnSp>
        <p:nvCxnSpPr>
          <p:cNvPr id="14" name="Straight Arrow Connector 13"/>
          <p:cNvCxnSpPr>
            <a:stCxn id="2" idx="2"/>
          </p:cNvCxnSpPr>
          <p:nvPr/>
        </p:nvCxnSpPr>
        <p:spPr>
          <a:xfrm flipH="1">
            <a:off x="2514602" y="1679283"/>
            <a:ext cx="2003646"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2"/>
            <a:endCxn id="4" idx="0"/>
          </p:cNvCxnSpPr>
          <p:nvPr/>
        </p:nvCxnSpPr>
        <p:spPr>
          <a:xfrm>
            <a:off x="2180359" y="2790667"/>
            <a:ext cx="8166" cy="5571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 idx="2"/>
          </p:cNvCxnSpPr>
          <p:nvPr/>
        </p:nvCxnSpPr>
        <p:spPr>
          <a:xfrm>
            <a:off x="4518248" y="1679283"/>
            <a:ext cx="1653952"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490854" y="2729112"/>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2"/>
          </p:cNvCxnSpPr>
          <p:nvPr/>
        </p:nvCxnSpPr>
        <p:spPr>
          <a:xfrm>
            <a:off x="4518248" y="1679283"/>
            <a:ext cx="15654" cy="10221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2"/>
            <a:endCxn id="6" idx="0"/>
          </p:cNvCxnSpPr>
          <p:nvPr/>
        </p:nvCxnSpPr>
        <p:spPr>
          <a:xfrm flipH="1">
            <a:off x="3037609" y="3409331"/>
            <a:ext cx="1537113" cy="823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878454" y="4872817"/>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2"/>
            <a:endCxn id="11" idx="0"/>
          </p:cNvCxnSpPr>
          <p:nvPr/>
        </p:nvCxnSpPr>
        <p:spPr>
          <a:xfrm>
            <a:off x="4574722" y="3409331"/>
            <a:ext cx="1303734" cy="8358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idx="4294967295"/>
          </p:nvPr>
        </p:nvSpPr>
        <p:spPr>
          <a:xfrm>
            <a:off x="0" y="43625"/>
            <a:ext cx="9144000" cy="721079"/>
          </a:xfrm>
        </p:spPr>
        <p:txBody>
          <a:bodyPr>
            <a:normAutofit fontScale="90000"/>
          </a:bodyPr>
          <a:lstStyle/>
          <a:p>
            <a:r>
              <a:rPr lang="en-US" dirty="0" smtClean="0"/>
              <a:t>Overview of Schema-based Methods</a:t>
            </a:r>
            <a:endParaRPr lang="en-US" dirty="0"/>
          </a:p>
        </p:txBody>
      </p:sp>
      <p:sp>
        <p:nvSpPr>
          <p:cNvPr id="7" name="Footer Placeholder 6"/>
          <p:cNvSpPr>
            <a:spLocks noGrp="1"/>
          </p:cNvSpPr>
          <p:nvPr>
            <p:ph type="ftr" sz="quarter" idx="11"/>
          </p:nvPr>
        </p:nvSpPr>
        <p:spPr/>
        <p:txBody>
          <a:bodyPr/>
          <a:lstStyle/>
          <a:p>
            <a:r>
              <a:rPr lang="pt-BR" smtClean="0"/>
              <a:t>Papadakis &amp; Palpanas, WWW 2018, April 2018</a:t>
            </a:r>
            <a:endParaRPr lang="el-GR"/>
          </a:p>
        </p:txBody>
      </p:sp>
      <p:cxnSp>
        <p:nvCxnSpPr>
          <p:cNvPr id="25" name="Straight Arrow Connector 24"/>
          <p:cNvCxnSpPr/>
          <p:nvPr/>
        </p:nvCxnSpPr>
        <p:spPr>
          <a:xfrm>
            <a:off x="4574722" y="3436998"/>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83311" y="4038430"/>
            <a:ext cx="1382823" cy="400110"/>
          </a:xfrm>
          <a:prstGeom prst="rect">
            <a:avLst/>
          </a:prstGeom>
          <a:noFill/>
        </p:spPr>
        <p:txBody>
          <a:bodyPr wrap="square" rtlCol="0">
            <a:spAutoFit/>
          </a:bodyPr>
          <a:lstStyle/>
          <a:p>
            <a:pPr algn="ctr"/>
            <a:r>
              <a:rPr lang="en-US" sz="2000" dirty="0" err="1" smtClean="0">
                <a:solidFill>
                  <a:srgbClr val="FF0000"/>
                </a:solidFill>
              </a:rPr>
              <a:t>MFIBlocks</a:t>
            </a:r>
            <a:endParaRPr lang="en-US" sz="2000" dirty="0">
              <a:solidFill>
                <a:srgbClr val="FF0000"/>
              </a:solidFill>
            </a:endParaRPr>
          </a:p>
        </p:txBody>
      </p:sp>
      <p:sp>
        <p:nvSpPr>
          <p:cNvPr id="30" name="TextBox 29"/>
          <p:cNvSpPr txBox="1"/>
          <p:nvPr/>
        </p:nvSpPr>
        <p:spPr>
          <a:xfrm>
            <a:off x="5482666" y="3347777"/>
            <a:ext cx="2016223" cy="707886"/>
          </a:xfrm>
          <a:prstGeom prst="rect">
            <a:avLst/>
          </a:prstGeom>
          <a:noFill/>
        </p:spPr>
        <p:txBody>
          <a:bodyPr wrap="square" rtlCol="0">
            <a:spAutoFit/>
          </a:bodyPr>
          <a:lstStyle/>
          <a:p>
            <a:pPr algn="ctr"/>
            <a:r>
              <a:rPr lang="en-US" sz="2000" dirty="0" smtClean="0">
                <a:solidFill>
                  <a:srgbClr val="FF0000"/>
                </a:solidFill>
              </a:rPr>
              <a:t>Extended Suffix</a:t>
            </a:r>
          </a:p>
          <a:p>
            <a:pPr algn="ctr"/>
            <a:r>
              <a:rPr lang="en-US" sz="2000" dirty="0" smtClean="0">
                <a:solidFill>
                  <a:srgbClr val="FF0000"/>
                </a:solidFill>
              </a:rPr>
              <a:t>Arrays</a:t>
            </a:r>
            <a:endParaRPr lang="en-US" sz="2000" dirty="0">
              <a:solidFill>
                <a:srgbClr val="FF0000"/>
              </a:solidFill>
            </a:endParaRPr>
          </a:p>
        </p:txBody>
      </p:sp>
      <p:sp>
        <p:nvSpPr>
          <p:cNvPr id="8" name="Slide Number Placeholder 7"/>
          <p:cNvSpPr>
            <a:spLocks noGrp="1"/>
          </p:cNvSpPr>
          <p:nvPr>
            <p:ph type="sldNum" sz="quarter" idx="12"/>
          </p:nvPr>
        </p:nvSpPr>
        <p:spPr/>
        <p:txBody>
          <a:bodyPr/>
          <a:lstStyle/>
          <a:p>
            <a:fld id="{7E46E34C-DF4F-43C8-9B01-5546C481D7C1}" type="slidenum">
              <a:rPr lang="el-GR" smtClean="0"/>
              <a:t>59</a:t>
            </a:fld>
            <a:endParaRPr lang="el-GR"/>
          </a:p>
        </p:txBody>
      </p:sp>
    </p:spTree>
    <p:extLst>
      <p:ext uri="{BB962C8B-B14F-4D97-AF65-F5344CB8AC3E}">
        <p14:creationId xmlns:p14="http://schemas.microsoft.com/office/powerpoint/2010/main" val="21384067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idx="4294967295"/>
          </p:nvPr>
        </p:nvSpPr>
        <p:spPr>
          <a:xfrm>
            <a:off x="0" y="0"/>
            <a:ext cx="9144000" cy="721079"/>
          </a:xfrm>
        </p:spPr>
        <p:txBody>
          <a:bodyPr>
            <a:normAutofit fontScale="90000"/>
          </a:bodyPr>
          <a:lstStyle/>
          <a:p>
            <a:r>
              <a:rPr lang="en-US" dirty="0" smtClean="0"/>
              <a:t>However …</a:t>
            </a:r>
          </a:p>
        </p:txBody>
      </p:sp>
      <p:sp>
        <p:nvSpPr>
          <p:cNvPr id="487427" name="Rectangle 3"/>
          <p:cNvSpPr>
            <a:spLocks noGrp="1" noChangeArrowheads="1"/>
          </p:cNvSpPr>
          <p:nvPr>
            <p:ph idx="4294967295"/>
          </p:nvPr>
        </p:nvSpPr>
        <p:spPr>
          <a:xfrm>
            <a:off x="0" y="989091"/>
            <a:ext cx="8229689" cy="4938161"/>
          </a:xfrm>
        </p:spPr>
        <p:txBody>
          <a:bodyPr>
            <a:normAutofit/>
          </a:bodyPr>
          <a:lstStyle/>
          <a:p>
            <a:pPr>
              <a:buFont typeface="Wingdings 2" pitchFamily="18" charset="2"/>
              <a:buNone/>
            </a:pPr>
            <a:r>
              <a:rPr lang="en-US" sz="2400" b="1" i="1" dirty="0" smtClean="0">
                <a:latin typeface="Arial" charset="0"/>
              </a:rPr>
              <a:t>How many names, descriptions or IDs (URIs) are </a:t>
            </a:r>
          </a:p>
          <a:p>
            <a:pPr>
              <a:buFont typeface="Wingdings 2" pitchFamily="18" charset="2"/>
              <a:buNone/>
            </a:pPr>
            <a:r>
              <a:rPr lang="en-US" sz="2400" b="1" i="1" dirty="0" smtClean="0">
                <a:latin typeface="Arial" charset="0"/>
              </a:rPr>
              <a:t>used for the same real-world </a:t>
            </a:r>
            <a:r>
              <a:rPr lang="en-US" sz="2400" b="1" i="1" dirty="0" smtClean="0"/>
              <a:t>“</a:t>
            </a:r>
            <a:r>
              <a:rPr lang="en-US" sz="2400" b="1" i="1" dirty="0" smtClean="0">
                <a:latin typeface="Arial" charset="0"/>
              </a:rPr>
              <a:t>entity</a:t>
            </a:r>
            <a:r>
              <a:rPr lang="en-US" sz="2400" b="1" i="1" dirty="0" smtClean="0"/>
              <a:t>”</a:t>
            </a:r>
            <a:r>
              <a:rPr lang="en-US" sz="2400" b="1" i="1" dirty="0" smtClean="0">
                <a:latin typeface="Arial" charset="0"/>
              </a:rPr>
              <a:t>?</a:t>
            </a:r>
          </a:p>
        </p:txBody>
      </p:sp>
      <p:sp>
        <p:nvSpPr>
          <p:cNvPr id="487428" name="Text Box 4"/>
          <p:cNvSpPr txBox="1">
            <a:spLocks noChangeArrowheads="1"/>
          </p:cNvSpPr>
          <p:nvPr/>
        </p:nvSpPr>
        <p:spPr bwMode="auto">
          <a:xfrm>
            <a:off x="4002007" y="2072308"/>
            <a:ext cx="4899023" cy="1884618"/>
          </a:xfrm>
          <a:prstGeom prst="rect">
            <a:avLst/>
          </a:prstGeom>
          <a:noFill/>
          <a:ln w="9525">
            <a:solidFill>
              <a:schemeClr val="tx1"/>
            </a:solidFill>
            <a:miter lim="800000"/>
            <a:headEnd/>
            <a:tailEnd/>
          </a:ln>
          <a:effectLst/>
        </p:spPr>
        <p:txBody>
          <a:bodyPr wrap="square" lIns="91434" tIns="45717" rIns="91434" bIns="45717">
            <a:spAutoFit/>
          </a:bodyPr>
          <a:lstStyle/>
          <a:p>
            <a:pPr eaLnBrk="0" hangingPunct="0">
              <a:lnSpc>
                <a:spcPct val="91000"/>
              </a:lnSpc>
              <a:buClr>
                <a:srgbClr val="000000"/>
              </a:buClr>
              <a:buSzPct val="100000"/>
              <a:buFont typeface="Arial" charset="0"/>
              <a:buNone/>
            </a:pPr>
            <a:r>
              <a:rPr lang="en-US" sz="1600" dirty="0">
                <a:latin typeface="Times New Roman" pitchFamily="18" charset="0"/>
              </a:rPr>
              <a:t>London </a:t>
            </a:r>
            <a:r>
              <a:rPr lang="en-US" sz="1600" dirty="0" err="1">
                <a:latin typeface="Times New Roman" pitchFamily="18" charset="0"/>
              </a:rPr>
              <a:t>런던</a:t>
            </a:r>
            <a:r>
              <a:rPr lang="en-US" sz="1600" dirty="0">
                <a:latin typeface="Times New Roman" pitchFamily="18" charset="0"/>
              </a:rPr>
              <a:t> </a:t>
            </a:r>
            <a:r>
              <a:rPr lang="syr-SY" sz="1600" dirty="0">
                <a:latin typeface="Times New Roman" pitchFamily="18" charset="0"/>
              </a:rPr>
              <a:t>ܠܘܢܕܘܢ</a:t>
            </a:r>
            <a:r>
              <a:rPr lang="hi-IN" sz="1600" dirty="0">
                <a:latin typeface="Times New Roman" pitchFamily="18" charset="0"/>
              </a:rPr>
              <a:t> लंडन लंदन </a:t>
            </a:r>
            <a:r>
              <a:rPr lang="gu-IN" sz="1600" dirty="0">
                <a:latin typeface="Times New Roman" pitchFamily="18" charset="0"/>
              </a:rPr>
              <a:t>લંડન </a:t>
            </a:r>
            <a:r>
              <a:rPr lang="en-US" sz="1600" dirty="0" err="1">
                <a:latin typeface="Times New Roman" pitchFamily="18" charset="0"/>
              </a:rPr>
              <a:t>ለንደን</a:t>
            </a:r>
            <a:r>
              <a:rPr lang="en-US" sz="1600" dirty="0">
                <a:latin typeface="Times New Roman" pitchFamily="18" charset="0"/>
              </a:rPr>
              <a:t> </a:t>
            </a:r>
            <a:r>
              <a:rPr lang="en-US" sz="1600" dirty="0" err="1">
                <a:latin typeface="Times New Roman" pitchFamily="18" charset="0"/>
              </a:rPr>
              <a:t>ロンドン</a:t>
            </a:r>
            <a:r>
              <a:rPr lang="en-US" sz="1600" dirty="0">
                <a:latin typeface="Times New Roman" pitchFamily="18" charset="0"/>
              </a:rPr>
              <a:t> </a:t>
            </a:r>
            <a:r>
              <a:rPr lang="bn-IN" sz="1600" dirty="0">
                <a:latin typeface="Times New Roman" pitchFamily="18" charset="0"/>
              </a:rPr>
              <a:t>লন্ডন </a:t>
            </a:r>
            <a:r>
              <a:rPr lang="th-TH" sz="1600" dirty="0">
                <a:latin typeface="Times New Roman" pitchFamily="18" charset="0"/>
              </a:rPr>
              <a:t>ลอนดอน </a:t>
            </a:r>
            <a:r>
              <a:rPr lang="ta-IN" sz="1600" dirty="0">
                <a:latin typeface="Times New Roman" pitchFamily="18" charset="0"/>
              </a:rPr>
              <a:t>இலண்டன் </a:t>
            </a:r>
            <a:r>
              <a:rPr lang="en-US" sz="1600" dirty="0" err="1">
                <a:latin typeface="Times New Roman" pitchFamily="18" charset="0"/>
              </a:rPr>
              <a:t>ლონდონი</a:t>
            </a:r>
            <a:r>
              <a:rPr lang="en-US" sz="1600" dirty="0">
                <a:latin typeface="Times New Roman" pitchFamily="18" charset="0"/>
              </a:rPr>
              <a:t> </a:t>
            </a:r>
            <a:r>
              <a:rPr lang="en-US" sz="1600" dirty="0" err="1">
                <a:latin typeface="Times New Roman" pitchFamily="18" charset="0"/>
              </a:rPr>
              <a:t>Llundain</a:t>
            </a:r>
            <a:r>
              <a:rPr lang="en-US" sz="1600" dirty="0">
                <a:latin typeface="Times New Roman" pitchFamily="18" charset="0"/>
              </a:rPr>
              <a:t> </a:t>
            </a:r>
            <a:r>
              <a:rPr lang="en-US" sz="1600" dirty="0" err="1">
                <a:latin typeface="Times New Roman" pitchFamily="18" charset="0"/>
              </a:rPr>
              <a:t>Londain</a:t>
            </a:r>
            <a:r>
              <a:rPr lang="en-US" sz="1600" dirty="0">
                <a:latin typeface="Times New Roman" pitchFamily="18" charset="0"/>
              </a:rPr>
              <a:t> </a:t>
            </a:r>
            <a:r>
              <a:rPr lang="en-US" sz="1600" dirty="0" err="1">
                <a:latin typeface="Times New Roman" pitchFamily="18" charset="0"/>
              </a:rPr>
              <a:t>Londe</a:t>
            </a:r>
            <a:r>
              <a:rPr lang="en-US" sz="1600" dirty="0">
                <a:latin typeface="Times New Roman" pitchFamily="18" charset="0"/>
              </a:rPr>
              <a:t> </a:t>
            </a:r>
            <a:r>
              <a:rPr lang="en-US" sz="1600" dirty="0" err="1">
                <a:latin typeface="Times New Roman" pitchFamily="18" charset="0"/>
              </a:rPr>
              <a:t>Londen</a:t>
            </a:r>
            <a:r>
              <a:rPr lang="en-US" sz="1600" dirty="0">
                <a:latin typeface="Times New Roman" pitchFamily="18" charset="0"/>
              </a:rPr>
              <a:t> </a:t>
            </a:r>
            <a:r>
              <a:rPr lang="en-US" sz="1600" dirty="0" err="1">
                <a:latin typeface="Times New Roman" pitchFamily="18" charset="0"/>
              </a:rPr>
              <a:t>Londen</a:t>
            </a:r>
            <a:r>
              <a:rPr lang="en-US" sz="1600" dirty="0">
                <a:latin typeface="Times New Roman" pitchFamily="18" charset="0"/>
              </a:rPr>
              <a:t> </a:t>
            </a:r>
            <a:r>
              <a:rPr lang="en-US" sz="1600" dirty="0" err="1">
                <a:latin typeface="Times New Roman" pitchFamily="18" charset="0"/>
              </a:rPr>
              <a:t>Londen</a:t>
            </a:r>
            <a:r>
              <a:rPr lang="en-US" sz="1600" dirty="0">
                <a:latin typeface="Times New Roman" pitchFamily="18" charset="0"/>
              </a:rPr>
              <a:t> </a:t>
            </a:r>
            <a:r>
              <a:rPr lang="en-US" sz="1600" dirty="0" err="1">
                <a:latin typeface="Times New Roman" pitchFamily="18" charset="0"/>
              </a:rPr>
              <a:t>Londinium</a:t>
            </a:r>
            <a:r>
              <a:rPr lang="en-US" sz="1600" dirty="0">
                <a:latin typeface="Times New Roman" pitchFamily="18" charset="0"/>
              </a:rPr>
              <a:t> London </a:t>
            </a:r>
            <a:r>
              <a:rPr lang="en-US" sz="1600" dirty="0" err="1">
                <a:latin typeface="Times New Roman" pitchFamily="18" charset="0"/>
              </a:rPr>
              <a:t>Londona</a:t>
            </a:r>
            <a:r>
              <a:rPr lang="en-US" sz="1600" dirty="0">
                <a:latin typeface="Times New Roman" pitchFamily="18" charset="0"/>
              </a:rPr>
              <a:t> </a:t>
            </a:r>
            <a:r>
              <a:rPr lang="en-US" sz="1600" dirty="0" err="1">
                <a:latin typeface="Times New Roman" pitchFamily="18" charset="0"/>
              </a:rPr>
              <a:t>Londonas</a:t>
            </a:r>
            <a:r>
              <a:rPr lang="en-US" sz="1600" dirty="0">
                <a:latin typeface="Times New Roman" pitchFamily="18" charset="0"/>
              </a:rPr>
              <a:t> </a:t>
            </a:r>
            <a:r>
              <a:rPr lang="en-US" sz="1600" dirty="0" err="1">
                <a:latin typeface="Times New Roman" pitchFamily="18" charset="0"/>
              </a:rPr>
              <a:t>Londoni</a:t>
            </a:r>
            <a:r>
              <a:rPr lang="en-US" sz="1600" dirty="0">
                <a:latin typeface="Times New Roman" pitchFamily="18" charset="0"/>
              </a:rPr>
              <a:t> </a:t>
            </a:r>
            <a:r>
              <a:rPr lang="en-US" sz="1600" dirty="0" err="1">
                <a:latin typeface="Times New Roman" pitchFamily="18" charset="0"/>
              </a:rPr>
              <a:t>Londono</a:t>
            </a:r>
            <a:r>
              <a:rPr lang="en-US" sz="1600" dirty="0">
                <a:latin typeface="Times New Roman" pitchFamily="18" charset="0"/>
              </a:rPr>
              <a:t> </a:t>
            </a:r>
            <a:r>
              <a:rPr lang="en-US" sz="1600" dirty="0" err="1">
                <a:latin typeface="Times New Roman" pitchFamily="18" charset="0"/>
              </a:rPr>
              <a:t>Londra</a:t>
            </a:r>
            <a:r>
              <a:rPr lang="en-US" sz="1600" dirty="0">
                <a:latin typeface="Times New Roman" pitchFamily="18" charset="0"/>
              </a:rPr>
              <a:t> </a:t>
            </a:r>
            <a:r>
              <a:rPr lang="en-US" sz="1600" dirty="0" err="1">
                <a:latin typeface="Times New Roman" pitchFamily="18" charset="0"/>
              </a:rPr>
              <a:t>Londres</a:t>
            </a:r>
            <a:r>
              <a:rPr lang="en-US" sz="1600" dirty="0">
                <a:latin typeface="Times New Roman" pitchFamily="18" charset="0"/>
              </a:rPr>
              <a:t> </a:t>
            </a:r>
            <a:r>
              <a:rPr lang="en-US" sz="1600" dirty="0" err="1">
                <a:latin typeface="Times New Roman" pitchFamily="18" charset="0"/>
              </a:rPr>
              <a:t>Londrez</a:t>
            </a:r>
            <a:r>
              <a:rPr lang="en-US" sz="1600" dirty="0">
                <a:latin typeface="Times New Roman" pitchFamily="18" charset="0"/>
              </a:rPr>
              <a:t> </a:t>
            </a:r>
            <a:r>
              <a:rPr lang="en-US" sz="1600" dirty="0" err="1">
                <a:latin typeface="Times New Roman" pitchFamily="18" charset="0"/>
              </a:rPr>
              <a:t>Londyn</a:t>
            </a:r>
            <a:r>
              <a:rPr lang="en-US" sz="1600" dirty="0">
                <a:latin typeface="Times New Roman" pitchFamily="18" charset="0"/>
              </a:rPr>
              <a:t> </a:t>
            </a:r>
            <a:r>
              <a:rPr lang="en-US" sz="1600" dirty="0" err="1">
                <a:latin typeface="Times New Roman" pitchFamily="18" charset="0"/>
              </a:rPr>
              <a:t>Lontoo</a:t>
            </a:r>
            <a:r>
              <a:rPr lang="en-US" sz="1600" dirty="0">
                <a:latin typeface="Times New Roman" pitchFamily="18" charset="0"/>
              </a:rPr>
              <a:t> </a:t>
            </a:r>
            <a:r>
              <a:rPr lang="en-US" sz="1600" dirty="0" err="1">
                <a:latin typeface="Times New Roman" pitchFamily="18" charset="0"/>
              </a:rPr>
              <a:t>Loundres</a:t>
            </a:r>
            <a:r>
              <a:rPr lang="en-US" sz="1600" dirty="0">
                <a:latin typeface="Times New Roman" pitchFamily="18" charset="0"/>
              </a:rPr>
              <a:t> </a:t>
            </a:r>
            <a:r>
              <a:rPr lang="en-US" sz="1600" dirty="0" err="1">
                <a:latin typeface="Times New Roman" pitchFamily="18" charset="0"/>
              </a:rPr>
              <a:t>Luân</a:t>
            </a:r>
            <a:r>
              <a:rPr lang="en-US" sz="1600" dirty="0">
                <a:latin typeface="Times New Roman" pitchFamily="18" charset="0"/>
              </a:rPr>
              <a:t> </a:t>
            </a:r>
            <a:r>
              <a:rPr lang="en-US" sz="1600" dirty="0" err="1">
                <a:latin typeface="Times New Roman" pitchFamily="18" charset="0"/>
              </a:rPr>
              <a:t>Đôn</a:t>
            </a:r>
            <a:r>
              <a:rPr lang="en-US" sz="1600" dirty="0">
                <a:latin typeface="Times New Roman" pitchFamily="18" charset="0"/>
              </a:rPr>
              <a:t> </a:t>
            </a:r>
            <a:r>
              <a:rPr lang="en-US" sz="1600" dirty="0" err="1">
                <a:latin typeface="Times New Roman" pitchFamily="18" charset="0"/>
              </a:rPr>
              <a:t>Lunden</a:t>
            </a:r>
            <a:r>
              <a:rPr lang="en-US" sz="1600" dirty="0">
                <a:latin typeface="Times New Roman" pitchFamily="18" charset="0"/>
              </a:rPr>
              <a:t> </a:t>
            </a:r>
            <a:r>
              <a:rPr lang="en-US" sz="1600" dirty="0" err="1">
                <a:latin typeface="Times New Roman" pitchFamily="18" charset="0"/>
              </a:rPr>
              <a:t>Lundúnir</a:t>
            </a:r>
            <a:r>
              <a:rPr lang="en-US" sz="1600" dirty="0">
                <a:latin typeface="Times New Roman" pitchFamily="18" charset="0"/>
              </a:rPr>
              <a:t> </a:t>
            </a:r>
            <a:r>
              <a:rPr lang="en-US" sz="1600" dirty="0" err="1">
                <a:latin typeface="Times New Roman" pitchFamily="18" charset="0"/>
              </a:rPr>
              <a:t>Lunnainn</a:t>
            </a:r>
            <a:r>
              <a:rPr lang="en-US" sz="1600" dirty="0">
                <a:latin typeface="Times New Roman" pitchFamily="18" charset="0"/>
              </a:rPr>
              <a:t> </a:t>
            </a:r>
            <a:r>
              <a:rPr lang="en-US" sz="1600" dirty="0" err="1">
                <a:latin typeface="Times New Roman" pitchFamily="18" charset="0"/>
              </a:rPr>
              <a:t>Lunnon</a:t>
            </a:r>
            <a:r>
              <a:rPr lang="en-US" sz="1600" dirty="0">
                <a:latin typeface="Times New Roman" pitchFamily="18" charset="0"/>
              </a:rPr>
              <a:t> </a:t>
            </a:r>
            <a:r>
              <a:rPr lang="ar-SA" sz="1600" dirty="0">
                <a:latin typeface="Times New Roman" pitchFamily="18" charset="0"/>
              </a:rPr>
              <a:t>لندن لندن لندن لوندون </a:t>
            </a:r>
            <a:r>
              <a:rPr lang="he-IL" sz="1600" dirty="0">
                <a:latin typeface="Times New Roman" pitchFamily="18" charset="0"/>
              </a:rPr>
              <a:t>לאנדאן לונדון</a:t>
            </a:r>
            <a:r>
              <a:rPr lang="en-US" sz="1600" dirty="0">
                <a:latin typeface="Times New Roman" pitchFamily="18" charset="0"/>
              </a:rPr>
              <a:t> </a:t>
            </a:r>
            <a:r>
              <a:rPr lang="en-US" sz="1600" dirty="0" err="1">
                <a:latin typeface="Times New Roman" pitchFamily="18" charset="0"/>
              </a:rPr>
              <a:t>Λονδίνο</a:t>
            </a:r>
            <a:r>
              <a:rPr lang="en-US" sz="1600" dirty="0">
                <a:latin typeface="Times New Roman" pitchFamily="18" charset="0"/>
              </a:rPr>
              <a:t> </a:t>
            </a:r>
            <a:r>
              <a:rPr lang="en-US" sz="1600" dirty="0" err="1">
                <a:latin typeface="Times New Roman" pitchFamily="18" charset="0"/>
              </a:rPr>
              <a:t>Лёндан</a:t>
            </a:r>
            <a:r>
              <a:rPr lang="en-US" sz="1600" dirty="0">
                <a:latin typeface="Times New Roman" pitchFamily="18" charset="0"/>
              </a:rPr>
              <a:t> </a:t>
            </a:r>
            <a:r>
              <a:rPr lang="en-US" sz="1600" dirty="0" err="1">
                <a:latin typeface="Times New Roman" pitchFamily="18" charset="0"/>
              </a:rPr>
              <a:t>Лондан</a:t>
            </a:r>
            <a:r>
              <a:rPr lang="en-US" sz="1600" dirty="0">
                <a:latin typeface="Times New Roman" pitchFamily="18" charset="0"/>
              </a:rPr>
              <a:t> </a:t>
            </a:r>
            <a:r>
              <a:rPr lang="en-US" sz="1600" dirty="0" err="1">
                <a:latin typeface="Times New Roman" pitchFamily="18" charset="0"/>
              </a:rPr>
              <a:t>Лондон</a:t>
            </a:r>
            <a:r>
              <a:rPr lang="en-US" sz="1600" dirty="0">
                <a:latin typeface="Times New Roman" pitchFamily="18" charset="0"/>
              </a:rPr>
              <a:t> </a:t>
            </a:r>
            <a:r>
              <a:rPr lang="en-US" sz="1600" dirty="0" err="1">
                <a:latin typeface="Times New Roman" pitchFamily="18" charset="0"/>
              </a:rPr>
              <a:t>Лондон</a:t>
            </a:r>
            <a:r>
              <a:rPr lang="en-US" sz="1600" dirty="0">
                <a:latin typeface="Times New Roman" pitchFamily="18" charset="0"/>
              </a:rPr>
              <a:t> </a:t>
            </a:r>
            <a:r>
              <a:rPr lang="en-US" sz="1600" dirty="0" err="1">
                <a:latin typeface="Times New Roman" pitchFamily="18" charset="0"/>
              </a:rPr>
              <a:t>Лондон</a:t>
            </a:r>
            <a:r>
              <a:rPr lang="en-US" sz="1600" dirty="0">
                <a:latin typeface="Times New Roman" pitchFamily="18" charset="0"/>
              </a:rPr>
              <a:t> </a:t>
            </a:r>
            <a:r>
              <a:rPr lang="en-US" sz="1600" dirty="0" err="1">
                <a:latin typeface="Times New Roman" pitchFamily="18" charset="0"/>
              </a:rPr>
              <a:t>Լոնդոն</a:t>
            </a:r>
            <a:r>
              <a:rPr lang="en-US" sz="1600" dirty="0">
                <a:latin typeface="Times New Roman" pitchFamily="18" charset="0"/>
              </a:rPr>
              <a:t> </a:t>
            </a:r>
            <a:r>
              <a:rPr lang="en-US" sz="1600" dirty="0" err="1">
                <a:latin typeface="Times New Roman" pitchFamily="18" charset="0"/>
              </a:rPr>
              <a:t>伦敦</a:t>
            </a:r>
            <a:r>
              <a:rPr lang="en-US" sz="1600" dirty="0">
                <a:latin typeface="Times New Roman" pitchFamily="18" charset="0"/>
              </a:rPr>
              <a:t> …</a:t>
            </a:r>
          </a:p>
        </p:txBody>
      </p:sp>
      <p:sp>
        <p:nvSpPr>
          <p:cNvPr id="487431" name="Text Box 7"/>
          <p:cNvSpPr txBox="1">
            <a:spLocks noChangeArrowheads="1"/>
          </p:cNvSpPr>
          <p:nvPr/>
        </p:nvSpPr>
        <p:spPr bwMode="auto">
          <a:xfrm>
            <a:off x="4002007" y="4092017"/>
            <a:ext cx="4899023" cy="1212511"/>
          </a:xfrm>
          <a:prstGeom prst="rect">
            <a:avLst/>
          </a:prstGeom>
          <a:noFill/>
          <a:ln w="9525">
            <a:solidFill>
              <a:schemeClr val="tx1"/>
            </a:solidFill>
            <a:miter lim="800000"/>
            <a:headEnd/>
            <a:tailEnd/>
          </a:ln>
          <a:effectLst/>
        </p:spPr>
        <p:txBody>
          <a:bodyPr wrap="square" lIns="91434" tIns="45717" rIns="91434" bIns="45717">
            <a:spAutoFit/>
          </a:bodyPr>
          <a:lstStyle/>
          <a:p>
            <a:pPr eaLnBrk="0" hangingPunct="0">
              <a:lnSpc>
                <a:spcPct val="91000"/>
              </a:lnSpc>
              <a:buClr>
                <a:srgbClr val="000000"/>
              </a:buClr>
              <a:buSzPct val="100000"/>
              <a:buFont typeface="Arial" charset="0"/>
              <a:buNone/>
            </a:pPr>
            <a:r>
              <a:rPr lang="en-US" sz="1600" dirty="0"/>
              <a:t>capital of UK, host city of the IV Olympic Games, host city of the XIV Olympic Games, future host of the XXX Olympic Games, city of the Westminster Abbey, city of the London Eye, the city described by Charles Dickens in his novels, …</a:t>
            </a:r>
          </a:p>
        </p:txBody>
      </p:sp>
      <p:sp>
        <p:nvSpPr>
          <p:cNvPr id="487432" name="Line 8"/>
          <p:cNvSpPr>
            <a:spLocks noChangeShapeType="1"/>
          </p:cNvSpPr>
          <p:nvPr/>
        </p:nvSpPr>
        <p:spPr bwMode="auto">
          <a:xfrm flipV="1">
            <a:off x="2849481" y="2804196"/>
            <a:ext cx="1158869" cy="1144594"/>
          </a:xfrm>
          <a:prstGeom prst="line">
            <a:avLst/>
          </a:prstGeom>
          <a:noFill/>
          <a:ln w="9525">
            <a:solidFill>
              <a:schemeClr val="tx1"/>
            </a:solidFill>
            <a:round/>
            <a:headEnd/>
            <a:tailEnd type="triangle" w="med" len="med"/>
          </a:ln>
          <a:effectLst/>
        </p:spPr>
        <p:txBody>
          <a:bodyPr lIns="91434" tIns="45717" rIns="91434" bIns="45717"/>
          <a:lstStyle/>
          <a:p>
            <a:endParaRPr lang="en-US"/>
          </a:p>
        </p:txBody>
      </p:sp>
      <p:sp>
        <p:nvSpPr>
          <p:cNvPr id="487433" name="Line 9"/>
          <p:cNvSpPr>
            <a:spLocks noChangeShapeType="1"/>
          </p:cNvSpPr>
          <p:nvPr/>
        </p:nvSpPr>
        <p:spPr bwMode="auto">
          <a:xfrm>
            <a:off x="2849482" y="3948792"/>
            <a:ext cx="1152525" cy="720725"/>
          </a:xfrm>
          <a:prstGeom prst="line">
            <a:avLst/>
          </a:prstGeom>
          <a:noFill/>
          <a:ln w="9525">
            <a:solidFill>
              <a:schemeClr val="tx1"/>
            </a:solidFill>
            <a:round/>
            <a:headEnd/>
            <a:tailEnd type="triangle" w="med" len="med"/>
          </a:ln>
          <a:effectLst/>
        </p:spPr>
        <p:txBody>
          <a:bodyPr lIns="91434" tIns="45717" rIns="91434" bIns="45717"/>
          <a:lstStyle/>
          <a:p>
            <a:endParaRPr lang="en-US"/>
          </a:p>
        </p:txBody>
      </p:sp>
      <p:pic>
        <p:nvPicPr>
          <p:cNvPr id="10" name="Picture 2" descr="C:\Users\a\Desktop\d813489e-50a3-4817-9cfa-cef255d3fede_201211200939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63" r="5628"/>
          <a:stretch/>
        </p:blipFill>
        <p:spPr bwMode="auto">
          <a:xfrm>
            <a:off x="101857" y="2867046"/>
            <a:ext cx="2779609" cy="212125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4002007" y="5381793"/>
            <a:ext cx="4063023" cy="988470"/>
          </a:xfrm>
          <a:prstGeom prst="rect">
            <a:avLst/>
          </a:prstGeom>
          <a:noFill/>
          <a:ln w="9525">
            <a:solidFill>
              <a:schemeClr val="tx1"/>
            </a:solidFill>
            <a:miter lim="800000"/>
            <a:headEnd/>
            <a:tailEnd/>
          </a:ln>
          <a:effectLst/>
        </p:spPr>
        <p:txBody>
          <a:bodyPr wrap="none" lIns="91434" tIns="45717" rIns="91434" bIns="45717">
            <a:spAutoFit/>
          </a:bodyPr>
          <a:lstStyle/>
          <a:p>
            <a:pPr eaLnBrk="0" hangingPunct="0">
              <a:lnSpc>
                <a:spcPct val="91000"/>
              </a:lnSpc>
              <a:buClr>
                <a:srgbClr val="000000"/>
              </a:buClr>
              <a:buSzPct val="100000"/>
              <a:buFont typeface="Arial" charset="0"/>
              <a:buNone/>
            </a:pPr>
            <a:r>
              <a:rPr lang="en-US" sz="1600" dirty="0"/>
              <a:t>http://sws.geonames.org/2643743/</a:t>
            </a:r>
          </a:p>
          <a:p>
            <a:pPr eaLnBrk="0" hangingPunct="0">
              <a:lnSpc>
                <a:spcPct val="91000"/>
              </a:lnSpc>
              <a:buClr>
                <a:srgbClr val="000000"/>
              </a:buClr>
              <a:buSzPct val="100000"/>
              <a:buFont typeface="Arial" charset="0"/>
              <a:buNone/>
            </a:pPr>
            <a:r>
              <a:rPr lang="en-US" sz="1600" dirty="0"/>
              <a:t>http://en.wikipedia.org/wiki/London</a:t>
            </a:r>
          </a:p>
          <a:p>
            <a:pPr eaLnBrk="0" hangingPunct="0">
              <a:lnSpc>
                <a:spcPct val="91000"/>
              </a:lnSpc>
              <a:buClr>
                <a:srgbClr val="000000"/>
              </a:buClr>
              <a:buSzPct val="100000"/>
              <a:buFont typeface="Arial" charset="0"/>
              <a:buNone/>
            </a:pPr>
            <a:r>
              <a:rPr lang="en-US" sz="1600" dirty="0"/>
              <a:t>http://dbpedia.org/resource/Category:London</a:t>
            </a:r>
          </a:p>
          <a:p>
            <a:pPr eaLnBrk="0" hangingPunct="0">
              <a:lnSpc>
                <a:spcPct val="91000"/>
              </a:lnSpc>
              <a:buClr>
                <a:srgbClr val="000000"/>
              </a:buClr>
              <a:buSzPct val="100000"/>
              <a:buFont typeface="Arial" charset="0"/>
              <a:buNone/>
            </a:pPr>
            <a:r>
              <a:rPr lang="en-US" sz="1600" dirty="0"/>
              <a:t>…</a:t>
            </a:r>
          </a:p>
        </p:txBody>
      </p:sp>
      <p:sp>
        <p:nvSpPr>
          <p:cNvPr id="11" name="Line 10"/>
          <p:cNvSpPr>
            <a:spLocks noChangeShapeType="1"/>
          </p:cNvSpPr>
          <p:nvPr/>
        </p:nvSpPr>
        <p:spPr bwMode="auto">
          <a:xfrm>
            <a:off x="2849482" y="3948791"/>
            <a:ext cx="1152525" cy="1927240"/>
          </a:xfrm>
          <a:prstGeom prst="line">
            <a:avLst/>
          </a:prstGeom>
          <a:noFill/>
          <a:ln w="9525">
            <a:solidFill>
              <a:schemeClr val="tx1"/>
            </a:solidFill>
            <a:round/>
            <a:headEnd/>
            <a:tailEnd type="triangle" w="med" len="med"/>
          </a:ln>
          <a:effectLst/>
        </p:spPr>
        <p:txBody>
          <a:bodyPr lIns="91434" tIns="45717" rIns="91434" bIns="45717"/>
          <a:lstStyle/>
          <a:p>
            <a:endParaRPr lang="en-US"/>
          </a:p>
        </p:txBody>
      </p:sp>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3" name="Slide Number Placeholder 2"/>
          <p:cNvSpPr>
            <a:spLocks noGrp="1"/>
          </p:cNvSpPr>
          <p:nvPr>
            <p:ph type="sldNum" sz="quarter" idx="12"/>
          </p:nvPr>
        </p:nvSpPr>
        <p:spPr/>
        <p:txBody>
          <a:bodyPr/>
          <a:lstStyle/>
          <a:p>
            <a:fld id="{7E46E34C-DF4F-43C8-9B01-5546C481D7C1}" type="slidenum">
              <a:rPr lang="el-GR" smtClean="0"/>
              <a:t>6</a:t>
            </a:fld>
            <a:endParaRPr lang="el-GR"/>
          </a:p>
        </p:txBody>
      </p:sp>
    </p:spTree>
    <p:extLst>
      <p:ext uri="{BB962C8B-B14F-4D97-AF65-F5344CB8AC3E}">
        <p14:creationId xmlns:p14="http://schemas.microsoft.com/office/powerpoint/2010/main" val="1141615163"/>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79173"/>
            <a:ext cx="9036496" cy="400110"/>
          </a:xfrm>
          <a:prstGeom prst="rect">
            <a:avLst/>
          </a:prstGeom>
          <a:noFill/>
        </p:spPr>
        <p:txBody>
          <a:bodyPr wrap="square" rtlCol="0">
            <a:spAutoFit/>
          </a:bodyPr>
          <a:lstStyle/>
          <a:p>
            <a:pPr algn="ctr"/>
            <a:r>
              <a:rPr lang="en-US" sz="2000" dirty="0" smtClean="0">
                <a:solidFill>
                  <a:srgbClr val="0070C0"/>
                </a:solidFill>
              </a:rPr>
              <a:t>Standard Blocking</a:t>
            </a:r>
          </a:p>
        </p:txBody>
      </p:sp>
      <p:sp>
        <p:nvSpPr>
          <p:cNvPr id="3" name="TextBox 2"/>
          <p:cNvSpPr txBox="1"/>
          <p:nvPr/>
        </p:nvSpPr>
        <p:spPr>
          <a:xfrm>
            <a:off x="1323108" y="2082781"/>
            <a:ext cx="1714501" cy="707886"/>
          </a:xfrm>
          <a:prstGeom prst="rect">
            <a:avLst/>
          </a:prstGeom>
          <a:noFill/>
        </p:spPr>
        <p:txBody>
          <a:bodyPr wrap="square" rtlCol="0">
            <a:spAutoFit/>
          </a:bodyPr>
          <a:lstStyle/>
          <a:p>
            <a:pPr algn="ctr"/>
            <a:r>
              <a:rPr lang="en-US" sz="2000" dirty="0" smtClean="0">
                <a:solidFill>
                  <a:srgbClr val="FF0000"/>
                </a:solidFill>
              </a:rPr>
              <a:t>Sorted </a:t>
            </a:r>
          </a:p>
          <a:p>
            <a:pPr algn="ctr"/>
            <a:r>
              <a:rPr lang="en-US" sz="2000" dirty="0" smtClean="0">
                <a:solidFill>
                  <a:srgbClr val="FF0000"/>
                </a:solidFill>
              </a:rPr>
              <a:t>Neighborhood</a:t>
            </a:r>
            <a:endParaRPr lang="en-US" sz="2000" dirty="0">
              <a:solidFill>
                <a:srgbClr val="FF0000"/>
              </a:solidFill>
            </a:endParaRPr>
          </a:p>
        </p:txBody>
      </p:sp>
      <p:sp>
        <p:nvSpPr>
          <p:cNvPr id="4" name="TextBox 3"/>
          <p:cNvSpPr txBox="1"/>
          <p:nvPr/>
        </p:nvSpPr>
        <p:spPr>
          <a:xfrm>
            <a:off x="1208810" y="3347777"/>
            <a:ext cx="1959430" cy="707886"/>
          </a:xfrm>
          <a:prstGeom prst="rect">
            <a:avLst/>
          </a:prstGeom>
          <a:noFill/>
        </p:spPr>
        <p:txBody>
          <a:bodyPr wrap="square" rtlCol="0">
            <a:spAutoFit/>
          </a:bodyPr>
          <a:lstStyle/>
          <a:p>
            <a:pPr algn="ctr"/>
            <a:r>
              <a:rPr lang="en-US" sz="2000" dirty="0" smtClean="0">
                <a:solidFill>
                  <a:srgbClr val="0070C0"/>
                </a:solidFill>
              </a:rPr>
              <a:t>Extended Sorted </a:t>
            </a:r>
          </a:p>
          <a:p>
            <a:pPr algn="ctr"/>
            <a:r>
              <a:rPr lang="en-US" sz="2000" dirty="0" smtClean="0">
                <a:solidFill>
                  <a:srgbClr val="0070C0"/>
                </a:solidFill>
              </a:rPr>
              <a:t>Neighborhood</a:t>
            </a:r>
            <a:endParaRPr lang="en-US" sz="2000" dirty="0">
              <a:solidFill>
                <a:srgbClr val="0070C0"/>
              </a:solidFill>
            </a:endParaRPr>
          </a:p>
        </p:txBody>
      </p:sp>
      <p:sp>
        <p:nvSpPr>
          <p:cNvPr id="5" name="TextBox 4"/>
          <p:cNvSpPr txBox="1"/>
          <p:nvPr/>
        </p:nvSpPr>
        <p:spPr>
          <a:xfrm>
            <a:off x="3962400" y="2701445"/>
            <a:ext cx="1224644" cy="707886"/>
          </a:xfrm>
          <a:prstGeom prst="rect">
            <a:avLst/>
          </a:prstGeom>
          <a:noFill/>
        </p:spPr>
        <p:txBody>
          <a:bodyPr wrap="square" rtlCol="0">
            <a:spAutoFit/>
          </a:bodyPr>
          <a:lstStyle/>
          <a:p>
            <a:pPr algn="ctr"/>
            <a:r>
              <a:rPr lang="en-US" sz="2000" dirty="0" smtClean="0">
                <a:solidFill>
                  <a:srgbClr val="0070C0"/>
                </a:solidFill>
              </a:rPr>
              <a:t>Q-grams </a:t>
            </a:r>
          </a:p>
          <a:p>
            <a:pPr algn="ctr"/>
            <a:r>
              <a:rPr lang="en-US" sz="2000" dirty="0" smtClean="0">
                <a:solidFill>
                  <a:srgbClr val="0070C0"/>
                </a:solidFill>
              </a:rPr>
              <a:t>Blocking</a:t>
            </a:r>
            <a:endParaRPr lang="en-US" sz="2000" dirty="0">
              <a:solidFill>
                <a:srgbClr val="0070C0"/>
              </a:solidFill>
            </a:endParaRPr>
          </a:p>
        </p:txBody>
      </p:sp>
      <p:sp>
        <p:nvSpPr>
          <p:cNvPr id="6" name="TextBox 5"/>
          <p:cNvSpPr txBox="1"/>
          <p:nvPr/>
        </p:nvSpPr>
        <p:spPr>
          <a:xfrm>
            <a:off x="2425287" y="4233125"/>
            <a:ext cx="1224644" cy="1015663"/>
          </a:xfrm>
          <a:prstGeom prst="rect">
            <a:avLst/>
          </a:prstGeom>
          <a:noFill/>
        </p:spPr>
        <p:txBody>
          <a:bodyPr wrap="square" rtlCol="0">
            <a:spAutoFit/>
          </a:bodyPr>
          <a:lstStyle/>
          <a:p>
            <a:pPr algn="ctr"/>
            <a:r>
              <a:rPr lang="en-US" sz="2000" dirty="0" smtClean="0">
                <a:solidFill>
                  <a:srgbClr val="0070C0"/>
                </a:solidFill>
              </a:rPr>
              <a:t>Extended Q-grams </a:t>
            </a:r>
          </a:p>
          <a:p>
            <a:pPr algn="ctr"/>
            <a:r>
              <a:rPr lang="en-US" sz="2000" dirty="0" smtClean="0">
                <a:solidFill>
                  <a:srgbClr val="0070C0"/>
                </a:solidFill>
              </a:rPr>
              <a:t>Blocking</a:t>
            </a:r>
            <a:endParaRPr lang="en-US" sz="2000" dirty="0">
              <a:solidFill>
                <a:srgbClr val="0070C0"/>
              </a:solidFill>
            </a:endParaRPr>
          </a:p>
        </p:txBody>
      </p:sp>
      <p:sp>
        <p:nvSpPr>
          <p:cNvPr id="9" name="TextBox 8"/>
          <p:cNvSpPr txBox="1"/>
          <p:nvPr/>
        </p:nvSpPr>
        <p:spPr>
          <a:xfrm>
            <a:off x="5929745" y="2082781"/>
            <a:ext cx="1224644" cy="707886"/>
          </a:xfrm>
          <a:prstGeom prst="rect">
            <a:avLst/>
          </a:prstGeom>
          <a:noFill/>
        </p:spPr>
        <p:txBody>
          <a:bodyPr wrap="square" rtlCol="0">
            <a:spAutoFit/>
          </a:bodyPr>
          <a:lstStyle/>
          <a:p>
            <a:pPr algn="ctr"/>
            <a:r>
              <a:rPr lang="en-US" sz="2000" dirty="0" smtClean="0">
                <a:solidFill>
                  <a:srgbClr val="FF0000"/>
                </a:solidFill>
              </a:rPr>
              <a:t>Suffix</a:t>
            </a:r>
          </a:p>
          <a:p>
            <a:pPr algn="ctr"/>
            <a:r>
              <a:rPr lang="en-US" sz="2000" dirty="0" smtClean="0">
                <a:solidFill>
                  <a:srgbClr val="FF0000"/>
                </a:solidFill>
              </a:rPr>
              <a:t>Arrays</a:t>
            </a:r>
            <a:endParaRPr lang="en-US" sz="2000" dirty="0">
              <a:solidFill>
                <a:srgbClr val="FF0000"/>
              </a:solidFill>
            </a:endParaRPr>
          </a:p>
        </p:txBody>
      </p:sp>
      <p:sp>
        <p:nvSpPr>
          <p:cNvPr id="11" name="TextBox 10"/>
          <p:cNvSpPr txBox="1"/>
          <p:nvPr/>
        </p:nvSpPr>
        <p:spPr>
          <a:xfrm>
            <a:off x="5266134" y="4245181"/>
            <a:ext cx="1224644" cy="707886"/>
          </a:xfrm>
          <a:prstGeom prst="rect">
            <a:avLst/>
          </a:prstGeom>
          <a:noFill/>
        </p:spPr>
        <p:txBody>
          <a:bodyPr wrap="square" rtlCol="0">
            <a:spAutoFit/>
          </a:bodyPr>
          <a:lstStyle/>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sp>
        <p:nvSpPr>
          <p:cNvPr id="12" name="TextBox 11"/>
          <p:cNvSpPr txBox="1"/>
          <p:nvPr/>
        </p:nvSpPr>
        <p:spPr>
          <a:xfrm>
            <a:off x="5266211" y="5414522"/>
            <a:ext cx="1224644" cy="1015663"/>
          </a:xfrm>
          <a:prstGeom prst="rect">
            <a:avLst/>
          </a:prstGeom>
          <a:noFill/>
        </p:spPr>
        <p:txBody>
          <a:bodyPr wrap="square" rtlCol="0">
            <a:spAutoFit/>
          </a:bodyPr>
          <a:lstStyle/>
          <a:p>
            <a:pPr algn="ctr"/>
            <a:r>
              <a:rPr lang="en-US" sz="2000" dirty="0" smtClean="0">
                <a:solidFill>
                  <a:srgbClr val="FF0000"/>
                </a:solidFill>
              </a:rPr>
              <a:t>Extended</a:t>
            </a:r>
          </a:p>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cxnSp>
        <p:nvCxnSpPr>
          <p:cNvPr id="14" name="Straight Arrow Connector 13"/>
          <p:cNvCxnSpPr>
            <a:stCxn id="2" idx="2"/>
          </p:cNvCxnSpPr>
          <p:nvPr/>
        </p:nvCxnSpPr>
        <p:spPr>
          <a:xfrm flipH="1">
            <a:off x="2514602" y="1679283"/>
            <a:ext cx="2003646"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2"/>
            <a:endCxn id="4" idx="0"/>
          </p:cNvCxnSpPr>
          <p:nvPr/>
        </p:nvCxnSpPr>
        <p:spPr>
          <a:xfrm>
            <a:off x="2180359" y="2790667"/>
            <a:ext cx="8166" cy="5571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 idx="2"/>
          </p:cNvCxnSpPr>
          <p:nvPr/>
        </p:nvCxnSpPr>
        <p:spPr>
          <a:xfrm>
            <a:off x="4518248" y="1679283"/>
            <a:ext cx="1653952"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490854" y="2729112"/>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2"/>
          </p:cNvCxnSpPr>
          <p:nvPr/>
        </p:nvCxnSpPr>
        <p:spPr>
          <a:xfrm>
            <a:off x="4518248" y="1679283"/>
            <a:ext cx="15654" cy="10221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2"/>
            <a:endCxn id="6" idx="0"/>
          </p:cNvCxnSpPr>
          <p:nvPr/>
        </p:nvCxnSpPr>
        <p:spPr>
          <a:xfrm flipH="1">
            <a:off x="3037609" y="3409331"/>
            <a:ext cx="1537113" cy="823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878454" y="4872817"/>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2"/>
            <a:endCxn id="11" idx="0"/>
          </p:cNvCxnSpPr>
          <p:nvPr/>
        </p:nvCxnSpPr>
        <p:spPr>
          <a:xfrm>
            <a:off x="4574722" y="3409331"/>
            <a:ext cx="1303734" cy="8358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1"/>
          </p:nvPr>
        </p:nvSpPr>
        <p:spPr/>
        <p:txBody>
          <a:bodyPr/>
          <a:lstStyle/>
          <a:p>
            <a:r>
              <a:rPr lang="pt-BR" smtClean="0"/>
              <a:t>Papadakis &amp; Palpanas, WWW 2018, April 2018</a:t>
            </a:r>
            <a:endParaRPr lang="el-GR"/>
          </a:p>
        </p:txBody>
      </p:sp>
      <p:cxnSp>
        <p:nvCxnSpPr>
          <p:cNvPr id="25" name="Straight Arrow Connector 24"/>
          <p:cNvCxnSpPr/>
          <p:nvPr/>
        </p:nvCxnSpPr>
        <p:spPr>
          <a:xfrm>
            <a:off x="4574722" y="3436998"/>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83311" y="4038430"/>
            <a:ext cx="1382823" cy="400110"/>
          </a:xfrm>
          <a:prstGeom prst="rect">
            <a:avLst/>
          </a:prstGeom>
          <a:noFill/>
        </p:spPr>
        <p:txBody>
          <a:bodyPr wrap="square" rtlCol="0">
            <a:spAutoFit/>
          </a:bodyPr>
          <a:lstStyle/>
          <a:p>
            <a:pPr algn="ctr"/>
            <a:r>
              <a:rPr lang="en-US" sz="2000" dirty="0" err="1" smtClean="0">
                <a:solidFill>
                  <a:srgbClr val="FF0000"/>
                </a:solidFill>
              </a:rPr>
              <a:t>MFIBlocks</a:t>
            </a:r>
            <a:endParaRPr lang="en-US" sz="2000" dirty="0">
              <a:solidFill>
                <a:srgbClr val="FF0000"/>
              </a:solidFill>
            </a:endParaRPr>
          </a:p>
        </p:txBody>
      </p:sp>
      <p:sp>
        <p:nvSpPr>
          <p:cNvPr id="24" name="Rectangle 23"/>
          <p:cNvSpPr/>
          <p:nvPr/>
        </p:nvSpPr>
        <p:spPr>
          <a:xfrm>
            <a:off x="5652120" y="2119048"/>
            <a:ext cx="1728192" cy="1919382"/>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482666" y="3347777"/>
            <a:ext cx="2016223" cy="707886"/>
          </a:xfrm>
          <a:prstGeom prst="rect">
            <a:avLst/>
          </a:prstGeom>
          <a:noFill/>
        </p:spPr>
        <p:txBody>
          <a:bodyPr wrap="square" rtlCol="0">
            <a:spAutoFit/>
          </a:bodyPr>
          <a:lstStyle/>
          <a:p>
            <a:pPr algn="ctr"/>
            <a:r>
              <a:rPr lang="en-US" sz="2000" dirty="0" smtClean="0">
                <a:solidFill>
                  <a:srgbClr val="FF0000"/>
                </a:solidFill>
              </a:rPr>
              <a:t>Extended Suffix</a:t>
            </a:r>
          </a:p>
          <a:p>
            <a:pPr algn="ctr"/>
            <a:r>
              <a:rPr lang="en-US" sz="2000" dirty="0" smtClean="0">
                <a:solidFill>
                  <a:srgbClr val="FF0000"/>
                </a:solidFill>
              </a:rPr>
              <a:t>Arrays</a:t>
            </a:r>
            <a:endParaRPr lang="en-US" sz="2000" dirty="0">
              <a:solidFill>
                <a:srgbClr val="FF0000"/>
              </a:solidFill>
            </a:endParaRPr>
          </a:p>
        </p:txBody>
      </p:sp>
      <p:sp>
        <p:nvSpPr>
          <p:cNvPr id="29" name="Title 1"/>
          <p:cNvSpPr>
            <a:spLocks noGrp="1"/>
          </p:cNvSpPr>
          <p:nvPr>
            <p:ph type="title" idx="4294967295"/>
          </p:nvPr>
        </p:nvSpPr>
        <p:spPr>
          <a:xfrm>
            <a:off x="0" y="259649"/>
            <a:ext cx="9144000" cy="721079"/>
          </a:xfrm>
        </p:spPr>
        <p:txBody>
          <a:bodyPr>
            <a:normAutofit fontScale="90000"/>
          </a:bodyPr>
          <a:lstStyle/>
          <a:p>
            <a:r>
              <a:rPr lang="en-US" dirty="0" smtClean="0"/>
              <a:t>Overview of Schema-based Methods</a:t>
            </a:r>
            <a:br>
              <a:rPr lang="en-US" dirty="0" smtClean="0"/>
            </a:br>
            <a:r>
              <a:rPr lang="en-US" sz="3100" dirty="0" smtClean="0"/>
              <a:t>blocks contain entities with </a:t>
            </a:r>
            <a:r>
              <a:rPr lang="en-US" sz="3100" b="1" dirty="0" smtClean="0">
                <a:solidFill>
                  <a:srgbClr val="C00000"/>
                </a:solidFill>
              </a:rPr>
              <a:t>same</a:t>
            </a:r>
            <a:r>
              <a:rPr lang="en-US" sz="3100" dirty="0" smtClean="0">
                <a:solidFill>
                  <a:srgbClr val="C00000"/>
                </a:solidFill>
              </a:rPr>
              <a:t> </a:t>
            </a:r>
            <a:r>
              <a:rPr lang="en-US" sz="3100" dirty="0" smtClean="0"/>
              <a:t>blocking keys</a:t>
            </a:r>
            <a:endParaRPr lang="en-US" dirty="0"/>
          </a:p>
        </p:txBody>
      </p:sp>
      <p:sp>
        <p:nvSpPr>
          <p:cNvPr id="8" name="Slide Number Placeholder 7"/>
          <p:cNvSpPr>
            <a:spLocks noGrp="1"/>
          </p:cNvSpPr>
          <p:nvPr>
            <p:ph type="sldNum" sz="quarter" idx="12"/>
          </p:nvPr>
        </p:nvSpPr>
        <p:spPr/>
        <p:txBody>
          <a:bodyPr/>
          <a:lstStyle/>
          <a:p>
            <a:fld id="{7E46E34C-DF4F-43C8-9B01-5546C481D7C1}" type="slidenum">
              <a:rPr lang="el-GR" smtClean="0"/>
              <a:t>60</a:t>
            </a:fld>
            <a:endParaRPr lang="el-GR"/>
          </a:p>
        </p:txBody>
      </p:sp>
    </p:spTree>
    <p:extLst>
      <p:ext uri="{BB962C8B-B14F-4D97-AF65-F5344CB8AC3E}">
        <p14:creationId xmlns:p14="http://schemas.microsoft.com/office/powerpoint/2010/main" val="15228424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1279173"/>
            <a:ext cx="9036496" cy="400110"/>
          </a:xfrm>
          <a:prstGeom prst="rect">
            <a:avLst/>
          </a:prstGeom>
          <a:noFill/>
        </p:spPr>
        <p:txBody>
          <a:bodyPr wrap="square" rtlCol="0">
            <a:spAutoFit/>
          </a:bodyPr>
          <a:lstStyle/>
          <a:p>
            <a:pPr algn="ctr"/>
            <a:r>
              <a:rPr lang="en-US" sz="2000" dirty="0" smtClean="0">
                <a:solidFill>
                  <a:srgbClr val="0070C0"/>
                </a:solidFill>
              </a:rPr>
              <a:t>Standard Blocking</a:t>
            </a:r>
          </a:p>
        </p:txBody>
      </p:sp>
      <p:sp>
        <p:nvSpPr>
          <p:cNvPr id="3" name="TextBox 2"/>
          <p:cNvSpPr txBox="1"/>
          <p:nvPr/>
        </p:nvSpPr>
        <p:spPr>
          <a:xfrm>
            <a:off x="1323108" y="2082781"/>
            <a:ext cx="1714501" cy="707886"/>
          </a:xfrm>
          <a:prstGeom prst="rect">
            <a:avLst/>
          </a:prstGeom>
          <a:noFill/>
        </p:spPr>
        <p:txBody>
          <a:bodyPr wrap="square" rtlCol="0">
            <a:spAutoFit/>
          </a:bodyPr>
          <a:lstStyle/>
          <a:p>
            <a:pPr algn="ctr"/>
            <a:r>
              <a:rPr lang="en-US" sz="2000" dirty="0" smtClean="0">
                <a:solidFill>
                  <a:srgbClr val="FF0000"/>
                </a:solidFill>
              </a:rPr>
              <a:t>Sorted </a:t>
            </a:r>
          </a:p>
          <a:p>
            <a:pPr algn="ctr"/>
            <a:r>
              <a:rPr lang="en-US" sz="2000" dirty="0" smtClean="0">
                <a:solidFill>
                  <a:srgbClr val="FF0000"/>
                </a:solidFill>
              </a:rPr>
              <a:t>Neighborhood</a:t>
            </a:r>
            <a:endParaRPr lang="en-US" sz="2000" dirty="0">
              <a:solidFill>
                <a:srgbClr val="FF0000"/>
              </a:solidFill>
            </a:endParaRPr>
          </a:p>
        </p:txBody>
      </p:sp>
      <p:sp>
        <p:nvSpPr>
          <p:cNvPr id="4" name="TextBox 3"/>
          <p:cNvSpPr txBox="1"/>
          <p:nvPr/>
        </p:nvSpPr>
        <p:spPr>
          <a:xfrm>
            <a:off x="1208810" y="3347777"/>
            <a:ext cx="1959430" cy="707886"/>
          </a:xfrm>
          <a:prstGeom prst="rect">
            <a:avLst/>
          </a:prstGeom>
          <a:noFill/>
        </p:spPr>
        <p:txBody>
          <a:bodyPr wrap="square" rtlCol="0">
            <a:spAutoFit/>
          </a:bodyPr>
          <a:lstStyle/>
          <a:p>
            <a:pPr algn="ctr"/>
            <a:r>
              <a:rPr lang="en-US" sz="2000" dirty="0" smtClean="0">
                <a:solidFill>
                  <a:srgbClr val="0070C0"/>
                </a:solidFill>
              </a:rPr>
              <a:t>Extended Sorted </a:t>
            </a:r>
          </a:p>
          <a:p>
            <a:pPr algn="ctr"/>
            <a:r>
              <a:rPr lang="en-US" sz="2000" dirty="0" smtClean="0">
                <a:solidFill>
                  <a:srgbClr val="0070C0"/>
                </a:solidFill>
              </a:rPr>
              <a:t>Neighborhood</a:t>
            </a:r>
            <a:endParaRPr lang="en-US" sz="2000" dirty="0">
              <a:solidFill>
                <a:srgbClr val="0070C0"/>
              </a:solidFill>
            </a:endParaRPr>
          </a:p>
        </p:txBody>
      </p:sp>
      <p:sp>
        <p:nvSpPr>
          <p:cNvPr id="5" name="TextBox 4"/>
          <p:cNvSpPr txBox="1"/>
          <p:nvPr/>
        </p:nvSpPr>
        <p:spPr>
          <a:xfrm>
            <a:off x="3962400" y="2701445"/>
            <a:ext cx="1224644" cy="707886"/>
          </a:xfrm>
          <a:prstGeom prst="rect">
            <a:avLst/>
          </a:prstGeom>
          <a:noFill/>
        </p:spPr>
        <p:txBody>
          <a:bodyPr wrap="square" rtlCol="0">
            <a:spAutoFit/>
          </a:bodyPr>
          <a:lstStyle/>
          <a:p>
            <a:pPr algn="ctr"/>
            <a:r>
              <a:rPr lang="en-US" sz="2000" dirty="0" smtClean="0">
                <a:solidFill>
                  <a:srgbClr val="0070C0"/>
                </a:solidFill>
              </a:rPr>
              <a:t>Q-grams </a:t>
            </a:r>
          </a:p>
          <a:p>
            <a:pPr algn="ctr"/>
            <a:r>
              <a:rPr lang="en-US" sz="2000" dirty="0" smtClean="0">
                <a:solidFill>
                  <a:srgbClr val="0070C0"/>
                </a:solidFill>
              </a:rPr>
              <a:t>Blocking</a:t>
            </a:r>
            <a:endParaRPr lang="en-US" sz="2000" dirty="0">
              <a:solidFill>
                <a:srgbClr val="0070C0"/>
              </a:solidFill>
            </a:endParaRPr>
          </a:p>
        </p:txBody>
      </p:sp>
      <p:sp>
        <p:nvSpPr>
          <p:cNvPr id="6" name="TextBox 5"/>
          <p:cNvSpPr txBox="1"/>
          <p:nvPr/>
        </p:nvSpPr>
        <p:spPr>
          <a:xfrm>
            <a:off x="2425287" y="4233125"/>
            <a:ext cx="1224644" cy="1015663"/>
          </a:xfrm>
          <a:prstGeom prst="rect">
            <a:avLst/>
          </a:prstGeom>
          <a:noFill/>
        </p:spPr>
        <p:txBody>
          <a:bodyPr wrap="square" rtlCol="0">
            <a:spAutoFit/>
          </a:bodyPr>
          <a:lstStyle/>
          <a:p>
            <a:pPr algn="ctr"/>
            <a:r>
              <a:rPr lang="en-US" sz="2000" dirty="0" smtClean="0">
                <a:solidFill>
                  <a:srgbClr val="0070C0"/>
                </a:solidFill>
              </a:rPr>
              <a:t>Extended Q-grams </a:t>
            </a:r>
          </a:p>
          <a:p>
            <a:pPr algn="ctr"/>
            <a:r>
              <a:rPr lang="en-US" sz="2000" dirty="0" smtClean="0">
                <a:solidFill>
                  <a:srgbClr val="0070C0"/>
                </a:solidFill>
              </a:rPr>
              <a:t>Blocking</a:t>
            </a:r>
            <a:endParaRPr lang="en-US" sz="2000" dirty="0">
              <a:solidFill>
                <a:srgbClr val="0070C0"/>
              </a:solidFill>
            </a:endParaRPr>
          </a:p>
        </p:txBody>
      </p:sp>
      <p:sp>
        <p:nvSpPr>
          <p:cNvPr id="9" name="TextBox 8"/>
          <p:cNvSpPr txBox="1"/>
          <p:nvPr/>
        </p:nvSpPr>
        <p:spPr>
          <a:xfrm>
            <a:off x="5929745" y="2082781"/>
            <a:ext cx="1224644" cy="707886"/>
          </a:xfrm>
          <a:prstGeom prst="rect">
            <a:avLst/>
          </a:prstGeom>
          <a:noFill/>
        </p:spPr>
        <p:txBody>
          <a:bodyPr wrap="square" rtlCol="0">
            <a:spAutoFit/>
          </a:bodyPr>
          <a:lstStyle/>
          <a:p>
            <a:pPr algn="ctr"/>
            <a:r>
              <a:rPr lang="en-US" sz="2000" dirty="0" smtClean="0">
                <a:solidFill>
                  <a:srgbClr val="FF0000"/>
                </a:solidFill>
              </a:rPr>
              <a:t>Suffix</a:t>
            </a:r>
          </a:p>
          <a:p>
            <a:pPr algn="ctr"/>
            <a:r>
              <a:rPr lang="en-US" sz="2000" dirty="0" smtClean="0">
                <a:solidFill>
                  <a:srgbClr val="FF0000"/>
                </a:solidFill>
              </a:rPr>
              <a:t>Arrays</a:t>
            </a:r>
            <a:endParaRPr lang="en-US" sz="2000" dirty="0">
              <a:solidFill>
                <a:srgbClr val="FF0000"/>
              </a:solidFill>
            </a:endParaRPr>
          </a:p>
        </p:txBody>
      </p:sp>
      <p:sp>
        <p:nvSpPr>
          <p:cNvPr id="11" name="TextBox 10"/>
          <p:cNvSpPr txBox="1"/>
          <p:nvPr/>
        </p:nvSpPr>
        <p:spPr>
          <a:xfrm>
            <a:off x="5266134" y="4245181"/>
            <a:ext cx="1224644" cy="707886"/>
          </a:xfrm>
          <a:prstGeom prst="rect">
            <a:avLst/>
          </a:prstGeom>
          <a:noFill/>
        </p:spPr>
        <p:txBody>
          <a:bodyPr wrap="square" rtlCol="0">
            <a:spAutoFit/>
          </a:bodyPr>
          <a:lstStyle/>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sp>
        <p:nvSpPr>
          <p:cNvPr id="12" name="TextBox 11"/>
          <p:cNvSpPr txBox="1"/>
          <p:nvPr/>
        </p:nvSpPr>
        <p:spPr>
          <a:xfrm>
            <a:off x="5266211" y="5414522"/>
            <a:ext cx="1224644" cy="1015663"/>
          </a:xfrm>
          <a:prstGeom prst="rect">
            <a:avLst/>
          </a:prstGeom>
          <a:noFill/>
        </p:spPr>
        <p:txBody>
          <a:bodyPr wrap="square" rtlCol="0">
            <a:spAutoFit/>
          </a:bodyPr>
          <a:lstStyle/>
          <a:p>
            <a:pPr algn="ctr"/>
            <a:r>
              <a:rPr lang="en-US" sz="2000" dirty="0" smtClean="0">
                <a:solidFill>
                  <a:srgbClr val="FF0000"/>
                </a:solidFill>
              </a:rPr>
              <a:t>Extended</a:t>
            </a:r>
          </a:p>
          <a:p>
            <a:pPr algn="ctr"/>
            <a:r>
              <a:rPr lang="en-US" sz="2000" dirty="0" smtClean="0">
                <a:solidFill>
                  <a:srgbClr val="FF0000"/>
                </a:solidFill>
              </a:rPr>
              <a:t>Canopy</a:t>
            </a:r>
          </a:p>
          <a:p>
            <a:pPr algn="ctr"/>
            <a:r>
              <a:rPr lang="en-US" sz="2000" dirty="0" smtClean="0">
                <a:solidFill>
                  <a:srgbClr val="FF0000"/>
                </a:solidFill>
              </a:rPr>
              <a:t>Clustering</a:t>
            </a:r>
            <a:endParaRPr lang="en-US" sz="2000" dirty="0">
              <a:solidFill>
                <a:srgbClr val="FF0000"/>
              </a:solidFill>
            </a:endParaRPr>
          </a:p>
        </p:txBody>
      </p:sp>
      <p:cxnSp>
        <p:nvCxnSpPr>
          <p:cNvPr id="14" name="Straight Arrow Connector 13"/>
          <p:cNvCxnSpPr>
            <a:stCxn id="2" idx="2"/>
          </p:cNvCxnSpPr>
          <p:nvPr/>
        </p:nvCxnSpPr>
        <p:spPr>
          <a:xfrm flipH="1">
            <a:off x="2514602" y="1679283"/>
            <a:ext cx="2003646"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2"/>
            <a:endCxn id="4" idx="0"/>
          </p:cNvCxnSpPr>
          <p:nvPr/>
        </p:nvCxnSpPr>
        <p:spPr>
          <a:xfrm>
            <a:off x="2180359" y="2790667"/>
            <a:ext cx="8166" cy="5571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 idx="2"/>
          </p:cNvCxnSpPr>
          <p:nvPr/>
        </p:nvCxnSpPr>
        <p:spPr>
          <a:xfrm>
            <a:off x="4518248" y="1679283"/>
            <a:ext cx="1653952" cy="4034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490854" y="2729112"/>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2"/>
          </p:cNvCxnSpPr>
          <p:nvPr/>
        </p:nvCxnSpPr>
        <p:spPr>
          <a:xfrm>
            <a:off x="4518248" y="1679283"/>
            <a:ext cx="15654" cy="10221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2"/>
            <a:endCxn id="6" idx="0"/>
          </p:cNvCxnSpPr>
          <p:nvPr/>
        </p:nvCxnSpPr>
        <p:spPr>
          <a:xfrm flipH="1">
            <a:off x="3037609" y="3409331"/>
            <a:ext cx="1537113" cy="823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878454" y="4872817"/>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2"/>
            <a:endCxn id="11" idx="0"/>
          </p:cNvCxnSpPr>
          <p:nvPr/>
        </p:nvCxnSpPr>
        <p:spPr>
          <a:xfrm>
            <a:off x="4574722" y="3409331"/>
            <a:ext cx="1303734" cy="8358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1"/>
          </p:nvPr>
        </p:nvSpPr>
        <p:spPr/>
        <p:txBody>
          <a:bodyPr/>
          <a:lstStyle/>
          <a:p>
            <a:r>
              <a:rPr lang="pt-BR" smtClean="0"/>
              <a:t>Papadakis &amp; Palpanas, WWW 2018, April 2018</a:t>
            </a:r>
            <a:endParaRPr lang="el-GR"/>
          </a:p>
        </p:txBody>
      </p:sp>
      <p:cxnSp>
        <p:nvCxnSpPr>
          <p:cNvPr id="25" name="Straight Arrow Connector 24"/>
          <p:cNvCxnSpPr/>
          <p:nvPr/>
        </p:nvCxnSpPr>
        <p:spPr>
          <a:xfrm>
            <a:off x="4574722" y="3436998"/>
            <a:ext cx="1" cy="6186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83311" y="4038430"/>
            <a:ext cx="1382823" cy="400110"/>
          </a:xfrm>
          <a:prstGeom prst="rect">
            <a:avLst/>
          </a:prstGeom>
          <a:noFill/>
        </p:spPr>
        <p:txBody>
          <a:bodyPr wrap="square" rtlCol="0">
            <a:spAutoFit/>
          </a:bodyPr>
          <a:lstStyle/>
          <a:p>
            <a:pPr algn="ctr"/>
            <a:r>
              <a:rPr lang="en-US" sz="2000" dirty="0" err="1" smtClean="0">
                <a:solidFill>
                  <a:srgbClr val="FF0000"/>
                </a:solidFill>
              </a:rPr>
              <a:t>MFIBlocks</a:t>
            </a:r>
            <a:endParaRPr lang="en-US" sz="2000" dirty="0">
              <a:solidFill>
                <a:srgbClr val="FF0000"/>
              </a:solidFill>
            </a:endParaRPr>
          </a:p>
        </p:txBody>
      </p:sp>
      <p:sp>
        <p:nvSpPr>
          <p:cNvPr id="24" name="Rectangle 23"/>
          <p:cNvSpPr/>
          <p:nvPr/>
        </p:nvSpPr>
        <p:spPr>
          <a:xfrm>
            <a:off x="5652120" y="2119048"/>
            <a:ext cx="1728192" cy="1919382"/>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482666" y="3347777"/>
            <a:ext cx="2016223" cy="707886"/>
          </a:xfrm>
          <a:prstGeom prst="rect">
            <a:avLst/>
          </a:prstGeom>
          <a:noFill/>
        </p:spPr>
        <p:txBody>
          <a:bodyPr wrap="square" rtlCol="0">
            <a:spAutoFit/>
          </a:bodyPr>
          <a:lstStyle/>
          <a:p>
            <a:pPr algn="ctr"/>
            <a:r>
              <a:rPr lang="en-US" sz="2000" dirty="0" smtClean="0">
                <a:solidFill>
                  <a:srgbClr val="FF0000"/>
                </a:solidFill>
              </a:rPr>
              <a:t>Extended Suffix</a:t>
            </a:r>
          </a:p>
          <a:p>
            <a:pPr algn="ctr"/>
            <a:r>
              <a:rPr lang="en-US" sz="2000" dirty="0" smtClean="0">
                <a:solidFill>
                  <a:srgbClr val="FF0000"/>
                </a:solidFill>
              </a:rPr>
              <a:t>Arrays</a:t>
            </a:r>
            <a:endParaRPr lang="en-US" sz="2000" dirty="0">
              <a:solidFill>
                <a:srgbClr val="FF0000"/>
              </a:solidFill>
            </a:endParaRPr>
          </a:p>
        </p:txBody>
      </p:sp>
      <p:sp>
        <p:nvSpPr>
          <p:cNvPr id="29" name="Title 1"/>
          <p:cNvSpPr>
            <a:spLocks noGrp="1"/>
          </p:cNvSpPr>
          <p:nvPr>
            <p:ph type="title" idx="4294967295"/>
          </p:nvPr>
        </p:nvSpPr>
        <p:spPr>
          <a:xfrm>
            <a:off x="0" y="259649"/>
            <a:ext cx="9144000" cy="721079"/>
          </a:xfrm>
        </p:spPr>
        <p:txBody>
          <a:bodyPr>
            <a:normAutofit fontScale="90000"/>
          </a:bodyPr>
          <a:lstStyle/>
          <a:p>
            <a:r>
              <a:rPr lang="en-US" dirty="0" smtClean="0"/>
              <a:t>Overview of Schema-based Methods</a:t>
            </a:r>
            <a:br>
              <a:rPr lang="en-US" dirty="0" smtClean="0"/>
            </a:br>
            <a:r>
              <a:rPr lang="en-US" sz="3100" dirty="0" smtClean="0"/>
              <a:t>blocks contain entities with same blocking keys</a:t>
            </a:r>
            <a:endParaRPr lang="en-US" dirty="0"/>
          </a:p>
        </p:txBody>
      </p:sp>
      <p:sp>
        <p:nvSpPr>
          <p:cNvPr id="31" name="TextBox 30"/>
          <p:cNvSpPr txBox="1"/>
          <p:nvPr/>
        </p:nvSpPr>
        <p:spPr>
          <a:xfrm>
            <a:off x="7636071" y="2546888"/>
            <a:ext cx="1199559" cy="830997"/>
          </a:xfrm>
          <a:prstGeom prst="rect">
            <a:avLst/>
          </a:prstGeom>
          <a:noFill/>
        </p:spPr>
        <p:txBody>
          <a:bodyPr wrap="none" rtlCol="0">
            <a:spAutoFit/>
          </a:bodyPr>
          <a:lstStyle/>
          <a:p>
            <a:pPr algn="ctr"/>
            <a:r>
              <a:rPr lang="en-US" sz="1600" b="1" dirty="0" smtClean="0">
                <a:solidFill>
                  <a:srgbClr val="FF0000"/>
                </a:solidFill>
              </a:rPr>
              <a:t>PROACTIVE </a:t>
            </a:r>
          </a:p>
          <a:p>
            <a:pPr algn="ctr"/>
            <a:r>
              <a:rPr lang="en-US" sz="1600" b="1" dirty="0" smtClean="0">
                <a:solidFill>
                  <a:srgbClr val="FF0000"/>
                </a:solidFill>
              </a:rPr>
              <a:t>BLOCKING</a:t>
            </a:r>
          </a:p>
          <a:p>
            <a:pPr algn="ctr"/>
            <a:r>
              <a:rPr lang="en-US" sz="1600" b="1" dirty="0" smtClean="0">
                <a:solidFill>
                  <a:srgbClr val="FF0000"/>
                </a:solidFill>
              </a:rPr>
              <a:t>METHODS</a:t>
            </a:r>
            <a:endParaRPr lang="en-US" sz="1600" b="1" dirty="0">
              <a:solidFill>
                <a:srgbClr val="FF0000"/>
              </a:solidFill>
            </a:endParaRPr>
          </a:p>
        </p:txBody>
      </p:sp>
      <p:sp>
        <p:nvSpPr>
          <p:cNvPr id="33" name="Explosion 2 32"/>
          <p:cNvSpPr/>
          <p:nvPr/>
        </p:nvSpPr>
        <p:spPr>
          <a:xfrm rot="1108525">
            <a:off x="7149064" y="2097071"/>
            <a:ext cx="2324500" cy="1709738"/>
          </a:xfrm>
          <a:prstGeom prst="irregularSeal2">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7E46E34C-DF4F-43C8-9B01-5546C481D7C1}" type="slidenum">
              <a:rPr lang="el-GR" smtClean="0"/>
              <a:t>61</a:t>
            </a:fld>
            <a:endParaRPr lang="el-GR"/>
          </a:p>
        </p:txBody>
      </p:sp>
    </p:spTree>
    <p:extLst>
      <p:ext uri="{BB962C8B-B14F-4D97-AF65-F5344CB8AC3E}">
        <p14:creationId xmlns:p14="http://schemas.microsoft.com/office/powerpoint/2010/main" val="277846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052736"/>
          </a:xfrm>
        </p:spPr>
        <p:txBody>
          <a:bodyPr>
            <a:normAutofit/>
          </a:bodyPr>
          <a:lstStyle/>
          <a:p>
            <a:r>
              <a:rPr lang="en-US" dirty="0" smtClean="0"/>
              <a:t>Suffix Arrays Blocking </a:t>
            </a:r>
            <a:r>
              <a:rPr lang="en-US" sz="2200" dirty="0" smtClean="0"/>
              <a:t>[</a:t>
            </a:r>
            <a:r>
              <a:rPr lang="en-US" sz="2200" dirty="0" err="1"/>
              <a:t>Aizawa</a:t>
            </a:r>
            <a:r>
              <a:rPr lang="en-US" sz="2200" dirty="0"/>
              <a:t> et. al., WIRI 2005</a:t>
            </a:r>
            <a:r>
              <a:rPr lang="en-US" sz="2200" dirty="0" smtClean="0"/>
              <a:t>]</a:t>
            </a:r>
            <a:endParaRPr lang="en-US" sz="2200" dirty="0"/>
          </a:p>
        </p:txBody>
      </p:sp>
      <p:sp>
        <p:nvSpPr>
          <p:cNvPr id="3" name="Content Placeholder 2"/>
          <p:cNvSpPr>
            <a:spLocks noGrp="1"/>
          </p:cNvSpPr>
          <p:nvPr>
            <p:ph sz="quarter" idx="4294967295"/>
          </p:nvPr>
        </p:nvSpPr>
        <p:spPr>
          <a:xfrm>
            <a:off x="323528" y="1196752"/>
            <a:ext cx="8568953" cy="5256584"/>
          </a:xfrm>
        </p:spPr>
        <p:txBody>
          <a:bodyPr>
            <a:normAutofit/>
          </a:bodyPr>
          <a:lstStyle/>
          <a:p>
            <a:pPr marL="0" indent="0">
              <a:buNone/>
            </a:pPr>
            <a:r>
              <a:rPr lang="en-US" sz="2400" dirty="0" smtClean="0"/>
              <a:t>Blocks on the </a:t>
            </a:r>
            <a:r>
              <a:rPr lang="en-US" sz="2400" dirty="0" smtClean="0">
                <a:solidFill>
                  <a:srgbClr val="C00000"/>
                </a:solidFill>
              </a:rPr>
              <a:t>equality</a:t>
            </a:r>
            <a:r>
              <a:rPr lang="en-US" sz="2400" dirty="0" smtClean="0"/>
              <a:t> of </a:t>
            </a:r>
            <a:r>
              <a:rPr lang="en-US" sz="2400" dirty="0" err="1" smtClean="0"/>
              <a:t>BKs.</a:t>
            </a:r>
            <a:endParaRPr lang="en-US" sz="2400" dirty="0" smtClean="0"/>
          </a:p>
          <a:p>
            <a:pPr marL="0" indent="0">
              <a:buNone/>
            </a:pPr>
            <a:r>
              <a:rPr lang="en-US" sz="2400" dirty="0" smtClean="0"/>
              <a:t>Converts every BK to the list of its suffixes that are longer than a predetermined minimum length </a:t>
            </a:r>
            <a:r>
              <a:rPr lang="en-US" sz="2400" b="1" dirty="0">
                <a:solidFill>
                  <a:srgbClr val="C00000"/>
                </a:solidFill>
              </a:rPr>
              <a:t>l</a:t>
            </a:r>
            <a:r>
              <a:rPr lang="en-US" sz="2400" b="1" baseline="-25000" dirty="0">
                <a:solidFill>
                  <a:srgbClr val="C00000"/>
                </a:solidFill>
              </a:rPr>
              <a:t>min</a:t>
            </a:r>
            <a:r>
              <a:rPr lang="en-US" sz="2400" dirty="0" smtClean="0"/>
              <a:t>.</a:t>
            </a:r>
          </a:p>
          <a:p>
            <a:pPr marL="0" indent="0">
              <a:buNone/>
            </a:pPr>
            <a:r>
              <a:rPr lang="en-US" sz="2400" dirty="0" smtClean="0"/>
              <a:t>For </a:t>
            </a:r>
            <a:r>
              <a:rPr lang="en-US" sz="2400" dirty="0" smtClean="0">
                <a:solidFill>
                  <a:srgbClr val="C00000"/>
                </a:solidFill>
              </a:rPr>
              <a:t>l</a:t>
            </a:r>
            <a:r>
              <a:rPr lang="en-US" sz="2400" baseline="-25000" dirty="0" smtClean="0">
                <a:solidFill>
                  <a:srgbClr val="C00000"/>
                </a:solidFill>
              </a:rPr>
              <a:t>min </a:t>
            </a:r>
            <a:r>
              <a:rPr lang="en-US" sz="2400" dirty="0" smtClean="0">
                <a:solidFill>
                  <a:srgbClr val="C00000"/>
                </a:solidFill>
              </a:rPr>
              <a:t>=3</a:t>
            </a:r>
            <a:r>
              <a:rPr lang="en-US" sz="2400" dirty="0" smtClean="0"/>
              <a:t>, the keys </a:t>
            </a:r>
            <a:r>
              <a:rPr lang="en-US" sz="2400" i="1" dirty="0" smtClean="0"/>
              <a:t>91456</a:t>
            </a:r>
            <a:r>
              <a:rPr lang="en-US" sz="2400" dirty="0" smtClean="0"/>
              <a:t> and </a:t>
            </a:r>
            <a:r>
              <a:rPr lang="en-US" sz="2400" i="1" dirty="0" smtClean="0"/>
              <a:t>94520 </a:t>
            </a:r>
            <a:r>
              <a:rPr lang="en-US" sz="2400" dirty="0" smtClean="0"/>
              <a:t>yield the blocks:</a:t>
            </a:r>
          </a:p>
          <a:p>
            <a:endParaRPr lang="en-US" sz="2400" dirty="0" smtClean="0"/>
          </a:p>
          <a:p>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0" indent="0">
              <a:buNone/>
            </a:pPr>
            <a:r>
              <a:rPr lang="en-US" sz="2400" dirty="0" smtClean="0"/>
              <a:t>Frequent suffixes are discarded with the help of the parameter </a:t>
            </a:r>
            <a:r>
              <a:rPr lang="en-US" sz="2400" b="1" dirty="0" err="1" smtClean="0">
                <a:solidFill>
                  <a:srgbClr val="C00000"/>
                </a:solidFill>
              </a:rPr>
              <a:t>b</a:t>
            </a:r>
            <a:r>
              <a:rPr lang="en-US" sz="2400" b="1" baseline="-25000" dirty="0" err="1" smtClean="0">
                <a:solidFill>
                  <a:srgbClr val="C00000"/>
                </a:solidFill>
              </a:rPr>
              <a:t>M</a:t>
            </a:r>
            <a:r>
              <a:rPr lang="en-US" sz="2400" dirty="0" smtClean="0"/>
              <a:t>:</a:t>
            </a:r>
          </a:p>
          <a:p>
            <a:pPr marL="0" indent="0">
              <a:buNone/>
            </a:pPr>
            <a:r>
              <a:rPr lang="en-US" sz="2400" dirty="0" smtClean="0"/>
              <a:t> - specifies the maximum number of entities per block</a:t>
            </a:r>
          </a:p>
        </p:txBody>
      </p:sp>
      <p:sp>
        <p:nvSpPr>
          <p:cNvPr id="28" name="Θέση υποσέλιδου 27"/>
          <p:cNvSpPr>
            <a:spLocks noGrp="1"/>
          </p:cNvSpPr>
          <p:nvPr>
            <p:ph type="ftr" sz="quarter" idx="11"/>
          </p:nvPr>
        </p:nvSpPr>
        <p:spPr/>
        <p:txBody>
          <a:bodyPr/>
          <a:lstStyle/>
          <a:p>
            <a:pPr algn="ctr">
              <a:defRPr/>
            </a:pPr>
            <a:r>
              <a:rPr lang="pt-BR" smtClean="0"/>
              <a:t>Papadakis &amp; Palpanas, WWW 2018, April 2018</a:t>
            </a:r>
            <a:endParaRPr lang="en-US"/>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9090" y="2924944"/>
            <a:ext cx="4697233"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E46E34C-DF4F-43C8-9B01-5546C481D7C1}" type="slidenum">
              <a:rPr lang="el-GR" smtClean="0"/>
              <a:t>62</a:t>
            </a:fld>
            <a:endParaRPr lang="el-GR"/>
          </a:p>
        </p:txBody>
      </p:sp>
    </p:spTree>
    <p:extLst>
      <p:ext uri="{BB962C8B-B14F-4D97-AF65-F5344CB8AC3E}">
        <p14:creationId xmlns:p14="http://schemas.microsoft.com/office/powerpoint/2010/main" val="32793321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2254"/>
            <a:ext cx="9144000" cy="721079"/>
          </a:xfrm>
        </p:spPr>
        <p:txBody>
          <a:bodyPr>
            <a:normAutofit fontScale="90000"/>
          </a:bodyPr>
          <a:lstStyle/>
          <a:p>
            <a:r>
              <a:rPr lang="en-US" dirty="0" smtClean="0"/>
              <a:t>Extended Suffix Arrays Blocking </a:t>
            </a:r>
            <a:r>
              <a:rPr lang="en-US" sz="2200" dirty="0"/>
              <a:t>[Christen, TKDE 2011]</a:t>
            </a:r>
          </a:p>
        </p:txBody>
      </p:sp>
      <p:sp>
        <p:nvSpPr>
          <p:cNvPr id="3" name="Content Placeholder 2"/>
          <p:cNvSpPr>
            <a:spLocks noGrp="1"/>
          </p:cNvSpPr>
          <p:nvPr>
            <p:ph sz="quarter" idx="4294967295"/>
          </p:nvPr>
        </p:nvSpPr>
        <p:spPr>
          <a:xfrm>
            <a:off x="323527" y="1099466"/>
            <a:ext cx="8568953" cy="5497886"/>
          </a:xfrm>
        </p:spPr>
        <p:txBody>
          <a:bodyPr>
            <a:normAutofit lnSpcReduction="10000"/>
          </a:bodyPr>
          <a:lstStyle/>
          <a:p>
            <a:pPr marL="0" indent="0">
              <a:buNone/>
            </a:pPr>
            <a:r>
              <a:rPr lang="en-US" sz="2400" dirty="0" smtClean="0"/>
              <a:t>Goal:</a:t>
            </a:r>
          </a:p>
          <a:p>
            <a:pPr marL="0" indent="0">
              <a:buNone/>
              <a:tabLst>
                <a:tab pos="569913" algn="l"/>
              </a:tabLst>
            </a:pPr>
            <a:r>
              <a:rPr lang="en-US" sz="2400" dirty="0"/>
              <a:t>	</a:t>
            </a:r>
            <a:r>
              <a:rPr lang="en-US" sz="2400" dirty="0" smtClean="0"/>
              <a:t>support errors at the end of BKs</a:t>
            </a:r>
          </a:p>
          <a:p>
            <a:pPr marL="0" indent="0">
              <a:buNone/>
            </a:pPr>
            <a:r>
              <a:rPr lang="en-US" sz="2400" dirty="0" smtClean="0"/>
              <a:t>Solution:</a:t>
            </a:r>
          </a:p>
          <a:p>
            <a:pPr marL="0" indent="0" defTabSz="569913">
              <a:buNone/>
            </a:pPr>
            <a:r>
              <a:rPr lang="en-US" sz="2400" dirty="0"/>
              <a:t>	</a:t>
            </a:r>
            <a:r>
              <a:rPr lang="en-US" sz="2400" dirty="0" smtClean="0"/>
              <a:t>consider </a:t>
            </a:r>
            <a:r>
              <a:rPr lang="en-US" sz="2400" i="1" dirty="0" smtClean="0"/>
              <a:t>all </a:t>
            </a:r>
            <a:r>
              <a:rPr lang="en-US" sz="2400" i="1" dirty="0" smtClean="0">
                <a:solidFill>
                  <a:srgbClr val="C00000"/>
                </a:solidFill>
              </a:rPr>
              <a:t>substrings</a:t>
            </a:r>
            <a:r>
              <a:rPr lang="en-US" sz="2400" dirty="0" smtClean="0">
                <a:solidFill>
                  <a:srgbClr val="C00000"/>
                </a:solidFill>
              </a:rPr>
              <a:t> </a:t>
            </a:r>
            <a:r>
              <a:rPr lang="en-US" sz="2400" dirty="0" smtClean="0"/>
              <a:t>(not only suffixes) with more than </a:t>
            </a:r>
            <a:r>
              <a:rPr lang="en-US" sz="2400" dirty="0" err="1" smtClean="0"/>
              <a:t>l</a:t>
            </a:r>
            <a:r>
              <a:rPr lang="en-US" sz="2400" baseline="-25000" dirty="0" err="1" smtClean="0"/>
              <a:t>min</a:t>
            </a:r>
            <a:r>
              <a:rPr lang="en-US" sz="2400" baseline="-25000" dirty="0" smtClean="0"/>
              <a:t> </a:t>
            </a:r>
          </a:p>
          <a:p>
            <a:pPr marL="0" indent="0" defTabSz="569913">
              <a:buNone/>
            </a:pPr>
            <a:r>
              <a:rPr lang="en-US" sz="2400" baseline="-25000" dirty="0"/>
              <a:t>	</a:t>
            </a:r>
            <a:r>
              <a:rPr lang="en-US" sz="2400" dirty="0" smtClean="0"/>
              <a:t>characters.</a:t>
            </a:r>
          </a:p>
          <a:p>
            <a:pPr marL="0" indent="0" defTabSz="569913">
              <a:buNone/>
            </a:pPr>
            <a:endParaRPr lang="en-US" sz="2400" dirty="0"/>
          </a:p>
          <a:p>
            <a:pPr marL="0" indent="0">
              <a:buNone/>
            </a:pPr>
            <a:r>
              <a:rPr lang="en-US" sz="2400" dirty="0" smtClean="0"/>
              <a:t>For </a:t>
            </a:r>
            <a:r>
              <a:rPr lang="en-US" sz="2400" dirty="0" err="1" smtClean="0">
                <a:solidFill>
                  <a:srgbClr val="C00000"/>
                </a:solidFill>
              </a:rPr>
              <a:t>l</a:t>
            </a:r>
            <a:r>
              <a:rPr lang="en-US" sz="2400" baseline="-25000" dirty="0" err="1" smtClean="0">
                <a:solidFill>
                  <a:srgbClr val="C00000"/>
                </a:solidFill>
              </a:rPr>
              <a:t>min</a:t>
            </a:r>
            <a:r>
              <a:rPr lang="en-US" sz="2400" dirty="0" smtClean="0">
                <a:solidFill>
                  <a:srgbClr val="C00000"/>
                </a:solidFill>
              </a:rPr>
              <a:t>=3</a:t>
            </a:r>
            <a:r>
              <a:rPr lang="en-US" sz="2400" dirty="0" smtClean="0"/>
              <a:t>, the keys </a:t>
            </a:r>
            <a:r>
              <a:rPr lang="en-US" sz="2400" i="1" dirty="0" smtClean="0"/>
              <a:t>91456</a:t>
            </a:r>
            <a:r>
              <a:rPr lang="en-US" sz="2400" dirty="0" smtClean="0"/>
              <a:t> and </a:t>
            </a:r>
            <a:r>
              <a:rPr lang="en-US" sz="2400" i="1" dirty="0" smtClean="0"/>
              <a:t>94520 </a:t>
            </a:r>
            <a:r>
              <a:rPr lang="en-US" sz="2400" dirty="0" smtClean="0"/>
              <a:t>are converted to the BKs:</a:t>
            </a:r>
          </a:p>
          <a:p>
            <a:pPr marL="225425" indent="0">
              <a:buNone/>
            </a:pPr>
            <a:r>
              <a:rPr lang="en-US" sz="2400" dirty="0" smtClean="0"/>
              <a:t>91456,	94520</a:t>
            </a:r>
          </a:p>
          <a:p>
            <a:pPr marL="225425" indent="0">
              <a:buNone/>
            </a:pPr>
            <a:r>
              <a:rPr lang="en-US" sz="2400" dirty="0" smtClean="0"/>
              <a:t>9145,	9452</a:t>
            </a:r>
          </a:p>
          <a:p>
            <a:pPr marL="225425" indent="0">
              <a:buNone/>
            </a:pPr>
            <a:r>
              <a:rPr lang="en-US" sz="2400" dirty="0" smtClean="0"/>
              <a:t>1456,	4520</a:t>
            </a:r>
          </a:p>
          <a:p>
            <a:pPr marL="225425" indent="0">
              <a:buNone/>
            </a:pPr>
            <a:r>
              <a:rPr lang="en-US" sz="2400" dirty="0" smtClean="0"/>
              <a:t>914,		945</a:t>
            </a:r>
          </a:p>
          <a:p>
            <a:pPr marL="225425" indent="0">
              <a:buNone/>
            </a:pPr>
            <a:r>
              <a:rPr lang="en-US" sz="2400" dirty="0" smtClean="0"/>
              <a:t>145,		452</a:t>
            </a:r>
          </a:p>
          <a:p>
            <a:pPr marL="225425" indent="0">
              <a:buNone/>
            </a:pPr>
            <a:r>
              <a:rPr lang="en-US" sz="2400" dirty="0" smtClean="0"/>
              <a:t>456		520</a:t>
            </a:r>
          </a:p>
          <a:p>
            <a:pPr marL="0" indent="0">
              <a:buNone/>
            </a:pPr>
            <a:endParaRPr lang="en-US" sz="2400" dirty="0" smtClean="0"/>
          </a:p>
        </p:txBody>
      </p:sp>
      <p:sp>
        <p:nvSpPr>
          <p:cNvPr id="28" name="Θέση υποσέλιδου 27"/>
          <p:cNvSpPr>
            <a:spLocks noGrp="1"/>
          </p:cNvSpPr>
          <p:nvPr>
            <p:ph type="ftr" sz="quarter" idx="11"/>
          </p:nvPr>
        </p:nvSpPr>
        <p:spPr/>
        <p:txBody>
          <a:bodyPr/>
          <a:lstStyle/>
          <a:p>
            <a:pPr algn="ctr">
              <a:defRPr/>
            </a:pPr>
            <a:r>
              <a:rPr lang="pt-BR" smtClean="0"/>
              <a:t>Papadakis &amp; Palpanas, WWW 2018, April 2018</a:t>
            </a:r>
            <a:endParaRPr lang="en-US"/>
          </a:p>
        </p:txBody>
      </p:sp>
      <p:sp>
        <p:nvSpPr>
          <p:cNvPr id="4" name="Slide Number Placeholder 3"/>
          <p:cNvSpPr>
            <a:spLocks noGrp="1"/>
          </p:cNvSpPr>
          <p:nvPr>
            <p:ph type="sldNum" sz="quarter" idx="12"/>
          </p:nvPr>
        </p:nvSpPr>
        <p:spPr/>
        <p:txBody>
          <a:bodyPr/>
          <a:lstStyle/>
          <a:p>
            <a:fld id="{7E46E34C-DF4F-43C8-9B01-5546C481D7C1}" type="slidenum">
              <a:rPr lang="el-GR" smtClean="0"/>
              <a:t>63</a:t>
            </a:fld>
            <a:endParaRPr lang="el-GR"/>
          </a:p>
        </p:txBody>
      </p:sp>
    </p:spTree>
    <p:extLst>
      <p:ext uri="{BB962C8B-B14F-4D97-AF65-F5344CB8AC3E}">
        <p14:creationId xmlns:p14="http://schemas.microsoft.com/office/powerpoint/2010/main" val="9152227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345"/>
            <a:ext cx="9144000" cy="783068"/>
          </a:xfrm>
        </p:spPr>
        <p:txBody>
          <a:bodyPr>
            <a:normAutofit/>
          </a:bodyPr>
          <a:lstStyle/>
          <a:p>
            <a:r>
              <a:rPr lang="en-US" sz="3400" dirty="0"/>
              <a:t>Summary of Blocking for </a:t>
            </a:r>
            <a:r>
              <a:rPr lang="en-US" sz="3400" dirty="0" smtClean="0"/>
              <a:t>Databases </a:t>
            </a:r>
            <a:r>
              <a:rPr lang="en-US" sz="2200" dirty="0" smtClean="0"/>
              <a:t>[Christen, TKDE2011]</a:t>
            </a:r>
            <a:endParaRPr lang="en-US" sz="2200" dirty="0"/>
          </a:p>
        </p:txBody>
      </p:sp>
      <p:sp>
        <p:nvSpPr>
          <p:cNvPr id="3" name="Content Placeholder 2"/>
          <p:cNvSpPr>
            <a:spLocks noGrp="1"/>
          </p:cNvSpPr>
          <p:nvPr>
            <p:ph sz="quarter" idx="4294967295"/>
          </p:nvPr>
        </p:nvSpPr>
        <p:spPr>
          <a:xfrm>
            <a:off x="611561" y="1141435"/>
            <a:ext cx="7992887" cy="5167885"/>
          </a:xfrm>
        </p:spPr>
        <p:txBody>
          <a:bodyPr>
            <a:normAutofit/>
          </a:bodyPr>
          <a:lstStyle/>
          <a:p>
            <a:pPr marL="457200" indent="-457200">
              <a:buFont typeface="+mj-lt"/>
              <a:buAutoNum type="arabicPeriod"/>
            </a:pPr>
            <a:r>
              <a:rPr lang="en-US" sz="2400" dirty="0"/>
              <a:t>They typically employ </a:t>
            </a:r>
            <a:r>
              <a:rPr lang="en-US" sz="2400" b="1" dirty="0">
                <a:solidFill>
                  <a:srgbClr val="C00000"/>
                </a:solidFill>
              </a:rPr>
              <a:t>redundancy</a:t>
            </a:r>
            <a:r>
              <a:rPr lang="en-US" sz="2400" dirty="0">
                <a:solidFill>
                  <a:srgbClr val="C00000"/>
                </a:solidFill>
              </a:rPr>
              <a:t> </a:t>
            </a:r>
            <a:r>
              <a:rPr lang="en-US" sz="2400" dirty="0"/>
              <a:t>to ensure </a:t>
            </a:r>
            <a:r>
              <a:rPr lang="en-US" sz="2400" dirty="0" smtClean="0"/>
              <a:t>higher recall in the context </a:t>
            </a:r>
            <a:r>
              <a:rPr lang="en-US" sz="2400" dirty="0"/>
              <a:t>of noise at the cost of lower precision (more </a:t>
            </a:r>
            <a:r>
              <a:rPr lang="en-US" sz="2400" dirty="0" smtClean="0"/>
              <a:t>comparisons). Still, </a:t>
            </a:r>
            <a:r>
              <a:rPr lang="en-US" sz="2400" dirty="0" smtClean="0">
                <a:solidFill>
                  <a:srgbClr val="C00000"/>
                </a:solidFill>
              </a:rPr>
              <a:t>recall</a:t>
            </a:r>
            <a:r>
              <a:rPr lang="en-US" sz="2400" dirty="0" smtClean="0"/>
              <a:t> remains </a:t>
            </a:r>
            <a:r>
              <a:rPr lang="en-US" sz="2400" dirty="0" smtClean="0">
                <a:solidFill>
                  <a:srgbClr val="C00000"/>
                </a:solidFill>
              </a:rPr>
              <a:t>low</a:t>
            </a:r>
            <a:r>
              <a:rPr lang="en-US" sz="2400" dirty="0" smtClean="0"/>
              <a:t> for many datasets.</a:t>
            </a:r>
            <a:endParaRPr lang="en-US" sz="2400" dirty="0"/>
          </a:p>
          <a:p>
            <a:pPr marL="457200" indent="-457200">
              <a:buFont typeface="+mj-lt"/>
              <a:buAutoNum type="arabicPeriod"/>
            </a:pPr>
            <a:endParaRPr lang="en-US" sz="2400" dirty="0" smtClean="0"/>
          </a:p>
          <a:p>
            <a:pPr marL="457200" indent="-457200">
              <a:buFont typeface="+mj-lt"/>
              <a:buAutoNum type="arabicPeriod"/>
            </a:pPr>
            <a:r>
              <a:rPr lang="en-US" sz="2400" dirty="0" smtClean="0"/>
              <a:t>Several parameters </a:t>
            </a:r>
            <a:r>
              <a:rPr lang="en-US" sz="2400" dirty="0"/>
              <a:t>to be configured </a:t>
            </a:r>
            <a:endParaRPr lang="en-US" sz="2400" dirty="0" smtClean="0"/>
          </a:p>
          <a:p>
            <a:pPr marL="400050" lvl="1" indent="0">
              <a:buNone/>
            </a:pPr>
            <a:r>
              <a:rPr lang="en-US" sz="2400" dirty="0" smtClean="0"/>
              <a:t>  E.g., Canopy Clustering has the following parameters:</a:t>
            </a:r>
          </a:p>
          <a:p>
            <a:pPr marL="1318931" lvl="2" indent="-518831">
              <a:buFont typeface="+mj-lt"/>
              <a:buAutoNum type="romanUcPeriod"/>
            </a:pPr>
            <a:r>
              <a:rPr lang="en-US" dirty="0" smtClean="0"/>
              <a:t>String matching method</a:t>
            </a:r>
          </a:p>
          <a:p>
            <a:pPr marL="1318931" lvl="2" indent="-518831">
              <a:buFont typeface="+mj-lt"/>
              <a:buAutoNum type="romanUcPeriod"/>
            </a:pPr>
            <a:r>
              <a:rPr lang="en-US" dirty="0" smtClean="0"/>
              <a:t>Threshold t</a:t>
            </a:r>
            <a:r>
              <a:rPr lang="en-US" baseline="-25000" dirty="0" smtClean="0"/>
              <a:t>1</a:t>
            </a:r>
          </a:p>
          <a:p>
            <a:pPr marL="1318931" lvl="2" indent="-518831">
              <a:buFont typeface="+mj-lt"/>
              <a:buAutoNum type="romanUcPeriod"/>
            </a:pPr>
            <a:r>
              <a:rPr lang="en-US" dirty="0" smtClean="0"/>
              <a:t>Threshold t</a:t>
            </a:r>
            <a:r>
              <a:rPr lang="en-US" baseline="-25000" dirty="0" smtClean="0"/>
              <a:t>2</a:t>
            </a:r>
            <a:endParaRPr lang="da-DK" dirty="0"/>
          </a:p>
          <a:p>
            <a:pPr marL="518831" indent="-518831">
              <a:buFont typeface="+mj-lt"/>
              <a:buAutoNum type="arabicPeriod"/>
            </a:pPr>
            <a:endParaRPr lang="en-US" sz="2400" dirty="0" smtClean="0"/>
          </a:p>
          <a:p>
            <a:pPr marL="518831" indent="-518831">
              <a:buFont typeface="+mj-lt"/>
              <a:buAutoNum type="arabicPeriod"/>
            </a:pPr>
            <a:r>
              <a:rPr lang="en-US" sz="2400" dirty="0" smtClean="0"/>
              <a:t>Schema-dependent </a:t>
            </a:r>
            <a:r>
              <a:rPr lang="en-US" sz="2400" dirty="0"/>
              <a:t>→ manual definition of </a:t>
            </a:r>
            <a:r>
              <a:rPr lang="en-US" sz="2400" dirty="0" smtClean="0"/>
              <a:t>BKs</a:t>
            </a:r>
            <a:endParaRPr lang="en-US" sz="2300" dirty="0"/>
          </a:p>
          <a:p>
            <a:endParaRPr lang="en-US" sz="23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64</a:t>
            </a:fld>
            <a:endParaRPr lang="el-GR"/>
          </a:p>
        </p:txBody>
      </p:sp>
    </p:spTree>
    <p:extLst>
      <p:ext uri="{BB962C8B-B14F-4D97-AF65-F5344CB8AC3E}">
        <p14:creationId xmlns:p14="http://schemas.microsoft.com/office/powerpoint/2010/main" val="36293508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345"/>
            <a:ext cx="9144000" cy="783068"/>
          </a:xfrm>
        </p:spPr>
        <p:txBody>
          <a:bodyPr>
            <a:normAutofit fontScale="90000"/>
          </a:bodyPr>
          <a:lstStyle/>
          <a:p>
            <a:r>
              <a:rPr lang="en-US" sz="3400" dirty="0" smtClean="0"/>
              <a:t>Improving </a:t>
            </a:r>
            <a:r>
              <a:rPr lang="en-US" sz="3400" dirty="0"/>
              <a:t>Blocking for </a:t>
            </a:r>
            <a:r>
              <a:rPr lang="en-US" sz="3400" dirty="0" smtClean="0"/>
              <a:t>Databases </a:t>
            </a:r>
            <a:r>
              <a:rPr lang="da-DK" sz="2200" dirty="0" smtClean="0"/>
              <a:t>[</a:t>
            </a:r>
            <a:r>
              <a:rPr lang="da-DK" sz="2200" dirty="0"/>
              <a:t>Papadakis et. al., VLDB 2015</a:t>
            </a:r>
            <a:r>
              <a:rPr lang="da-DK" sz="2200" dirty="0" smtClean="0"/>
              <a:t>]</a:t>
            </a:r>
            <a:endParaRPr lang="en-US" sz="2200" dirty="0"/>
          </a:p>
        </p:txBody>
      </p:sp>
      <p:sp>
        <p:nvSpPr>
          <p:cNvPr id="3" name="Content Placeholder 2"/>
          <p:cNvSpPr>
            <a:spLocks noGrp="1"/>
          </p:cNvSpPr>
          <p:nvPr>
            <p:ph sz="quarter" idx="4294967295"/>
          </p:nvPr>
        </p:nvSpPr>
        <p:spPr>
          <a:xfrm>
            <a:off x="611561" y="1141435"/>
            <a:ext cx="7992887" cy="5167885"/>
          </a:xfrm>
        </p:spPr>
        <p:txBody>
          <a:bodyPr>
            <a:normAutofit lnSpcReduction="10000"/>
          </a:bodyPr>
          <a:lstStyle/>
          <a:p>
            <a:pPr marL="0" indent="0">
              <a:buNone/>
            </a:pPr>
            <a:r>
              <a:rPr lang="en-US" sz="2400" b="1" dirty="0" smtClean="0">
                <a:solidFill>
                  <a:srgbClr val="C00000"/>
                </a:solidFill>
              </a:rPr>
              <a:t>Schema-agnostic</a:t>
            </a:r>
            <a:r>
              <a:rPr lang="en-US" sz="2400" dirty="0" smtClean="0"/>
              <a:t> blocking keys</a:t>
            </a:r>
          </a:p>
          <a:p>
            <a:r>
              <a:rPr lang="en-US" sz="2400" dirty="0" smtClean="0"/>
              <a:t>Use every token as a key</a:t>
            </a:r>
          </a:p>
          <a:p>
            <a:r>
              <a:rPr lang="en-US" sz="2400" dirty="0" smtClean="0"/>
              <a:t>Applies to all schema-based blocking methods</a:t>
            </a:r>
          </a:p>
          <a:p>
            <a:r>
              <a:rPr lang="en-US" sz="2400" dirty="0" smtClean="0"/>
              <a:t>Simplifies configuration, unsupervised approach</a:t>
            </a:r>
          </a:p>
          <a:p>
            <a:pPr marL="0" indent="0">
              <a:buNone/>
            </a:pPr>
            <a:endParaRPr lang="en-US" sz="2400" dirty="0"/>
          </a:p>
          <a:p>
            <a:pPr marL="0" indent="0">
              <a:buNone/>
            </a:pPr>
            <a:r>
              <a:rPr lang="en-US" sz="2400" dirty="0" smtClean="0"/>
              <a:t>Performance evaluation</a:t>
            </a:r>
          </a:p>
          <a:p>
            <a:r>
              <a:rPr lang="en-US" sz="2400" dirty="0" smtClean="0"/>
              <a:t>For </a:t>
            </a:r>
            <a:r>
              <a:rPr lang="en-US" sz="2400" dirty="0" smtClean="0">
                <a:solidFill>
                  <a:srgbClr val="C00000"/>
                </a:solidFill>
              </a:rPr>
              <a:t>lazy blocking</a:t>
            </a:r>
            <a:r>
              <a:rPr lang="en-US" sz="2400" dirty="0" smtClean="0"/>
              <a:t> methods → </a:t>
            </a:r>
            <a:br>
              <a:rPr lang="en-US" sz="2400" dirty="0" smtClean="0"/>
            </a:br>
            <a:r>
              <a:rPr lang="en-US" sz="2400" dirty="0" smtClean="0"/>
              <a:t>very high, robust recall at the cost of more comparisons</a:t>
            </a:r>
          </a:p>
          <a:p>
            <a:r>
              <a:rPr lang="en-US" sz="2400" dirty="0" smtClean="0"/>
              <a:t>For </a:t>
            </a:r>
            <a:r>
              <a:rPr lang="en-US" sz="2400" dirty="0" smtClean="0">
                <a:solidFill>
                  <a:srgbClr val="C00000"/>
                </a:solidFill>
              </a:rPr>
              <a:t>proactive blocking</a:t>
            </a:r>
            <a:r>
              <a:rPr lang="en-US" sz="2400" dirty="0" smtClean="0"/>
              <a:t> methods →</a:t>
            </a:r>
            <a:br>
              <a:rPr lang="en-US" sz="2400" dirty="0" smtClean="0"/>
            </a:br>
            <a:r>
              <a:rPr lang="en-US" sz="2400" dirty="0"/>
              <a:t>relative recall gets higher </a:t>
            </a:r>
            <a:r>
              <a:rPr lang="en-US" sz="2400" dirty="0" smtClean="0"/>
              <a:t>with more </a:t>
            </a:r>
            <a:r>
              <a:rPr lang="en-US" sz="2400" dirty="0"/>
              <a:t>comparisons, </a:t>
            </a:r>
            <a:br>
              <a:rPr lang="en-US" sz="2400" dirty="0"/>
            </a:br>
            <a:r>
              <a:rPr lang="en-US" sz="2400" dirty="0"/>
              <a:t>absolute recall depends on block </a:t>
            </a:r>
            <a:r>
              <a:rPr lang="en-US" sz="2400" dirty="0" smtClean="0"/>
              <a:t>constraints</a:t>
            </a:r>
            <a:br>
              <a:rPr lang="en-US" sz="2400" dirty="0" smtClean="0"/>
            </a:br>
            <a:r>
              <a:rPr lang="en-US" sz="2400" dirty="0" smtClean="0"/>
              <a:t/>
            </a:r>
            <a:br>
              <a:rPr lang="en-US" sz="2400" dirty="0" smtClean="0"/>
            </a:br>
            <a:endParaRPr lang="en-US" sz="2400" dirty="0" smtClean="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65</a:t>
            </a:fld>
            <a:endParaRPr lang="el-GR"/>
          </a:p>
        </p:txBody>
      </p:sp>
    </p:spTree>
    <p:extLst>
      <p:ext uri="{BB962C8B-B14F-4D97-AF65-F5344CB8AC3E}">
        <p14:creationId xmlns:p14="http://schemas.microsoft.com/office/powerpoint/2010/main" val="27232494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3" name="Content Placeholder 2"/>
          <p:cNvSpPr txBox="1">
            <a:spLocks/>
          </p:cNvSpPr>
          <p:nvPr/>
        </p:nvSpPr>
        <p:spPr bwMode="auto">
          <a:xfrm>
            <a:off x="0" y="721079"/>
            <a:ext cx="9144000" cy="4938161"/>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lvl1pPr marL="482600" indent="-482600" algn="l" rtl="0" eaLnBrk="1" fontAlgn="base" hangingPunct="1">
              <a:spcBef>
                <a:spcPts val="1063"/>
              </a:spcBef>
              <a:spcAft>
                <a:spcPct val="0"/>
              </a:spcAft>
              <a:buClr>
                <a:schemeClr val="accent1"/>
              </a:buClr>
              <a:buSzPct val="76000"/>
              <a:buFont typeface="Wingdings 3" pitchFamily="18" charset="2"/>
              <a:defRPr sz="4600" kern="1200">
                <a:solidFill>
                  <a:schemeClr val="tx1"/>
                </a:solidFill>
                <a:latin typeface="+mn-lt"/>
                <a:ea typeface="+mn-ea"/>
                <a:cs typeface="+mn-cs"/>
              </a:defRPr>
            </a:lvl1pPr>
            <a:lvl2pPr marL="966788" indent="-482600" algn="l" rtl="0" eaLnBrk="1" fontAlgn="base" hangingPunct="1">
              <a:spcBef>
                <a:spcPts val="875"/>
              </a:spcBef>
              <a:spcAft>
                <a:spcPct val="0"/>
              </a:spcAft>
              <a:buClr>
                <a:schemeClr val="accent2"/>
              </a:buClr>
              <a:buSzPct val="76000"/>
              <a:buFont typeface="Wingdings 3" pitchFamily="18" charset="2"/>
              <a:buChar char=""/>
              <a:defRPr sz="4100" kern="1200">
                <a:solidFill>
                  <a:schemeClr val="tx2"/>
                </a:solidFill>
                <a:latin typeface="+mn-lt"/>
                <a:ea typeface="+mn-ea"/>
                <a:cs typeface="+mn-cs"/>
              </a:defRPr>
            </a:lvl2pPr>
            <a:lvl3pPr marL="1449388" indent="-401638" algn="l" rtl="0" eaLnBrk="1" fontAlgn="base" hangingPunct="1">
              <a:spcBef>
                <a:spcPts val="875"/>
              </a:spcBef>
              <a:spcAft>
                <a:spcPct val="0"/>
              </a:spcAft>
              <a:buClr>
                <a:srgbClr val="BCBCBC"/>
              </a:buClr>
              <a:buSzPct val="76000"/>
              <a:buFont typeface="Wingdings 3" pitchFamily="18" charset="2"/>
              <a:buChar char=""/>
              <a:defRPr sz="3500" kern="1200">
                <a:solidFill>
                  <a:schemeClr val="tx1"/>
                </a:solidFill>
                <a:latin typeface="+mn-lt"/>
                <a:ea typeface="+mn-ea"/>
                <a:cs typeface="+mn-cs"/>
              </a:defRPr>
            </a:lvl3pPr>
            <a:lvl4pPr marL="1933575" indent="-401638" algn="l" rtl="0" eaLnBrk="1" fontAlgn="base" hangingPunct="1">
              <a:spcBef>
                <a:spcPts val="700"/>
              </a:spcBef>
              <a:spcAft>
                <a:spcPct val="0"/>
              </a:spcAft>
              <a:buClr>
                <a:srgbClr val="8BA2B4"/>
              </a:buClr>
              <a:buSzPct val="70000"/>
              <a:buFont typeface="Wingdings" pitchFamily="2" charset="2"/>
              <a:buChar char=""/>
              <a:defRPr sz="3200" kern="1200">
                <a:solidFill>
                  <a:schemeClr val="tx1"/>
                </a:solidFill>
                <a:latin typeface="+mn-lt"/>
                <a:ea typeface="+mn-ea"/>
                <a:cs typeface="+mn-cs"/>
              </a:defRPr>
            </a:lvl4pPr>
            <a:lvl5pPr marL="2416175" indent="-401638" algn="l" rtl="0" eaLnBrk="1" fontAlgn="base" hangingPunct="1">
              <a:spcBef>
                <a:spcPts val="525"/>
              </a:spcBef>
              <a:spcAft>
                <a:spcPct val="0"/>
              </a:spcAft>
              <a:buClr>
                <a:schemeClr val="accent2"/>
              </a:buClr>
              <a:buSzPct val="70000"/>
              <a:buFont typeface="Wingdings" pitchFamily="2" charset="2"/>
              <a:buChar char=""/>
              <a:defRPr sz="2800" kern="1200">
                <a:solidFill>
                  <a:schemeClr val="tx1"/>
                </a:solidFill>
                <a:latin typeface="+mn-lt"/>
                <a:ea typeface="+mn-ea"/>
                <a:cs typeface="+mn-cs"/>
              </a:defRPr>
            </a:lvl5pPr>
            <a:lvl6pPr marL="2900605" indent="-322289" algn="l" rtl="0" eaLnBrk="1" latinLnBrk="0" hangingPunct="1">
              <a:spcBef>
                <a:spcPts val="529"/>
              </a:spcBef>
              <a:buClr>
                <a:srgbClr val="9FB8CD">
                  <a:shade val="75000"/>
                </a:srgbClr>
              </a:buClr>
              <a:buSzPct val="75000"/>
              <a:buFont typeface="Wingdings 3"/>
              <a:buChar char=""/>
              <a:defRPr kumimoji="0" lang="en-US" sz="2800" kern="1200" smtClean="0">
                <a:solidFill>
                  <a:schemeClr val="tx1"/>
                </a:solidFill>
                <a:latin typeface="+mn-lt"/>
                <a:ea typeface="+mn-ea"/>
                <a:cs typeface="+mn-cs"/>
              </a:defRPr>
            </a:lvl6pPr>
            <a:lvl7pPr marL="3222894" indent="-322289" algn="l" rtl="0" eaLnBrk="1" latinLnBrk="0" hangingPunct="1">
              <a:spcBef>
                <a:spcPts val="529"/>
              </a:spcBef>
              <a:buClr>
                <a:srgbClr val="727CA3">
                  <a:shade val="75000"/>
                </a:srgbClr>
              </a:buClr>
              <a:buSzPct val="75000"/>
              <a:buFont typeface="Wingdings 3"/>
              <a:buChar char=""/>
              <a:defRPr kumimoji="0" lang="en-US" sz="2500" kern="1200" smtClean="0">
                <a:solidFill>
                  <a:schemeClr val="tx1"/>
                </a:solidFill>
                <a:latin typeface="+mn-lt"/>
                <a:ea typeface="+mn-ea"/>
                <a:cs typeface="+mn-cs"/>
              </a:defRPr>
            </a:lvl7pPr>
            <a:lvl8pPr marL="3545184" indent="-322289" algn="l" rtl="0" eaLnBrk="1" latinLnBrk="0" hangingPunct="1">
              <a:spcBef>
                <a:spcPts val="529"/>
              </a:spcBef>
              <a:buClr>
                <a:prstClr val="white">
                  <a:shade val="50000"/>
                </a:prstClr>
              </a:buClr>
              <a:buSzPct val="75000"/>
              <a:buFont typeface="Wingdings 3"/>
              <a:buChar char=""/>
              <a:defRPr kumimoji="0" lang="en-US" sz="2500" kern="1200" smtClean="0">
                <a:solidFill>
                  <a:schemeClr val="tx1"/>
                </a:solidFill>
                <a:latin typeface="+mn-lt"/>
                <a:ea typeface="+mn-ea"/>
                <a:cs typeface="+mn-cs"/>
              </a:defRPr>
            </a:lvl8pPr>
            <a:lvl9pPr marL="3867473" indent="-322289" algn="l" rtl="0" eaLnBrk="1" latinLnBrk="0" hangingPunct="1">
              <a:spcBef>
                <a:spcPts val="529"/>
              </a:spcBef>
              <a:buClr>
                <a:srgbClr val="9FB8CD"/>
              </a:buClr>
              <a:buSzPct val="75000"/>
              <a:buFont typeface="Wingdings 3"/>
              <a:buChar char=""/>
              <a:defRPr kumimoji="0" lang="en-US" sz="2100" kern="1200" smtClean="0">
                <a:solidFill>
                  <a:schemeClr val="tx1"/>
                </a:solidFill>
                <a:latin typeface="+mn-lt"/>
                <a:ea typeface="+mn-ea"/>
                <a:cs typeface="+mn-cs"/>
              </a:defRPr>
            </a:lvl9pPr>
          </a:lstStyle>
          <a:p>
            <a:pPr marL="0" indent="0" algn="ctr"/>
            <a:endParaRPr lang="de-DE" sz="2300" dirty="0"/>
          </a:p>
          <a:p>
            <a:pPr marL="0" indent="0" algn="ctr"/>
            <a:endParaRPr lang="de-DE" sz="2300" dirty="0"/>
          </a:p>
          <a:p>
            <a:pPr marL="0" indent="0" algn="ctr"/>
            <a:endParaRPr lang="de-DE" sz="2300" dirty="0"/>
          </a:p>
          <a:p>
            <a:pPr marL="0" indent="0" algn="ctr"/>
            <a:endParaRPr lang="de-DE" sz="2300" dirty="0"/>
          </a:p>
          <a:p>
            <a:pPr marL="0" indent="0"/>
            <a:r>
              <a:rPr lang="de-DE" sz="3400" dirty="0">
                <a:solidFill>
                  <a:schemeClr val="tx1">
                    <a:lumMod val="65000"/>
                    <a:lumOff val="35000"/>
                  </a:schemeClr>
                </a:solidFill>
              </a:rPr>
              <a:t>	Part </a:t>
            </a:r>
            <a:r>
              <a:rPr lang="de-DE" sz="3400" dirty="0" smtClean="0">
                <a:solidFill>
                  <a:schemeClr val="tx1">
                    <a:lumMod val="65000"/>
                    <a:lumOff val="35000"/>
                  </a:schemeClr>
                </a:solidFill>
              </a:rPr>
              <a:t>3:</a:t>
            </a:r>
            <a:endParaRPr lang="de-DE" sz="3400" dirty="0">
              <a:solidFill>
                <a:schemeClr val="tx1">
                  <a:lumMod val="65000"/>
                  <a:lumOff val="35000"/>
                </a:schemeClr>
              </a:solidFill>
            </a:endParaRPr>
          </a:p>
          <a:p>
            <a:pPr marL="0" indent="0"/>
            <a:r>
              <a:rPr lang="de-DE" sz="4500" dirty="0"/>
              <a:t>	Block </a:t>
            </a:r>
            <a:r>
              <a:rPr lang="de-DE" sz="4500" dirty="0" err="1"/>
              <a:t>Building</a:t>
            </a:r>
            <a:r>
              <a:rPr lang="de-DE" sz="4500" dirty="0"/>
              <a:t> </a:t>
            </a:r>
            <a:r>
              <a:rPr lang="de-DE" sz="4500" dirty="0" err="1"/>
              <a:t>for</a:t>
            </a:r>
            <a:r>
              <a:rPr lang="de-DE" sz="4500" dirty="0"/>
              <a:t> Web Data</a:t>
            </a:r>
          </a:p>
          <a:p>
            <a:pPr marL="0" indent="0"/>
            <a:endParaRPr lang="de-DE" sz="4500" dirty="0"/>
          </a:p>
        </p:txBody>
      </p:sp>
      <p:sp>
        <p:nvSpPr>
          <p:cNvPr id="4" name="Slide Number Placeholder 3"/>
          <p:cNvSpPr>
            <a:spLocks noGrp="1"/>
          </p:cNvSpPr>
          <p:nvPr>
            <p:ph type="sldNum" sz="quarter" idx="12"/>
          </p:nvPr>
        </p:nvSpPr>
        <p:spPr/>
        <p:txBody>
          <a:bodyPr/>
          <a:lstStyle/>
          <a:p>
            <a:fld id="{7E46E34C-DF4F-43C8-9B01-5546C481D7C1}" type="slidenum">
              <a:rPr lang="el-GR" smtClean="0"/>
              <a:t>66</a:t>
            </a:fld>
            <a:endParaRPr lang="el-GR"/>
          </a:p>
        </p:txBody>
      </p:sp>
    </p:spTree>
    <p:extLst>
      <p:ext uri="{BB962C8B-B14F-4D97-AF65-F5344CB8AC3E}">
        <p14:creationId xmlns:p14="http://schemas.microsoft.com/office/powerpoint/2010/main" val="2686752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96907"/>
            <a:ext cx="9144000" cy="524173"/>
          </a:xfrm>
        </p:spPr>
        <p:txBody>
          <a:bodyPr>
            <a:noAutofit/>
          </a:bodyPr>
          <a:lstStyle/>
          <a:p>
            <a:r>
              <a:rPr lang="en-US" sz="4000" dirty="0"/>
              <a:t> Characteristics of Web Data</a:t>
            </a:r>
            <a:endParaRPr lang="de-DE" sz="4000" dirty="0"/>
          </a:p>
        </p:txBody>
      </p:sp>
      <p:sp>
        <p:nvSpPr>
          <p:cNvPr id="3" name="Content Placeholder 2"/>
          <p:cNvSpPr>
            <a:spLocks noGrp="1"/>
          </p:cNvSpPr>
          <p:nvPr>
            <p:ph sz="quarter" idx="4294967295"/>
          </p:nvPr>
        </p:nvSpPr>
        <p:spPr>
          <a:xfrm>
            <a:off x="683568" y="1099501"/>
            <a:ext cx="8280919" cy="5209819"/>
          </a:xfrm>
        </p:spPr>
        <p:txBody>
          <a:bodyPr>
            <a:normAutofit lnSpcReduction="10000"/>
          </a:bodyPr>
          <a:lstStyle/>
          <a:p>
            <a:pPr marL="0" indent="0">
              <a:buNone/>
            </a:pPr>
            <a:r>
              <a:rPr lang="en-US" sz="2300" dirty="0"/>
              <a:t>Voluminous, (semi-)structured datasets. </a:t>
            </a:r>
          </a:p>
          <a:p>
            <a:pPr lvl="2"/>
            <a:r>
              <a:rPr lang="en-US" sz="2300" dirty="0" err="1"/>
              <a:t>DBPedia</a:t>
            </a:r>
            <a:r>
              <a:rPr lang="en-US" sz="2300" dirty="0"/>
              <a:t> 2014: </a:t>
            </a:r>
            <a:r>
              <a:rPr lang="en-US" sz="2300" dirty="0">
                <a:solidFill>
                  <a:srgbClr val="C00000"/>
                </a:solidFill>
              </a:rPr>
              <a:t>3 billion </a:t>
            </a:r>
            <a:r>
              <a:rPr lang="en-US" sz="2300" dirty="0"/>
              <a:t>triples and </a:t>
            </a:r>
            <a:r>
              <a:rPr lang="en-US" sz="2300" dirty="0">
                <a:solidFill>
                  <a:srgbClr val="C00000"/>
                </a:solidFill>
              </a:rPr>
              <a:t>38 million </a:t>
            </a:r>
            <a:r>
              <a:rPr lang="en-US" sz="2300" dirty="0"/>
              <a:t>entities</a:t>
            </a:r>
          </a:p>
          <a:p>
            <a:pPr lvl="2"/>
            <a:r>
              <a:rPr lang="en-US" sz="2300" dirty="0"/>
              <a:t>BTC09:  </a:t>
            </a:r>
            <a:r>
              <a:rPr lang="en-US" sz="2300" dirty="0">
                <a:solidFill>
                  <a:srgbClr val="C00000"/>
                </a:solidFill>
              </a:rPr>
              <a:t>1.15 billion </a:t>
            </a:r>
            <a:r>
              <a:rPr lang="en-US" sz="2300" dirty="0"/>
              <a:t>triples, </a:t>
            </a:r>
            <a:r>
              <a:rPr lang="en-US" sz="2300" dirty="0">
                <a:solidFill>
                  <a:srgbClr val="C00000"/>
                </a:solidFill>
              </a:rPr>
              <a:t>182 million </a:t>
            </a:r>
            <a:r>
              <a:rPr lang="en-US" sz="2300" dirty="0"/>
              <a:t>entities.</a:t>
            </a:r>
          </a:p>
          <a:p>
            <a:pPr marL="0" indent="0">
              <a:buNone/>
            </a:pPr>
            <a:r>
              <a:rPr lang="en-US" sz="2300" dirty="0"/>
              <a:t> </a:t>
            </a:r>
          </a:p>
          <a:p>
            <a:pPr marL="0" indent="0">
              <a:buNone/>
            </a:pPr>
            <a:r>
              <a:rPr lang="en-US" sz="2300" dirty="0" smtClean="0"/>
              <a:t>Users are free to add attribute values and/or attribute </a:t>
            </a:r>
            <a:r>
              <a:rPr lang="en-US" sz="2300" dirty="0"/>
              <a:t>names </a:t>
            </a:r>
            <a:endParaRPr lang="en-US" sz="2300" dirty="0" smtClean="0"/>
          </a:p>
          <a:p>
            <a:pPr marL="0" indent="0">
              <a:buNone/>
            </a:pPr>
            <a:r>
              <a:rPr lang="en-US" sz="2300" dirty="0" smtClean="0">
                <a:sym typeface="Wingdings" pitchFamily="2" charset="2"/>
              </a:rPr>
              <a:t> </a:t>
            </a:r>
            <a:r>
              <a:rPr lang="en-US" sz="2300" dirty="0" smtClean="0"/>
              <a:t>unprecedented levels </a:t>
            </a:r>
            <a:r>
              <a:rPr lang="en-US" sz="2300" dirty="0"/>
              <a:t>of </a:t>
            </a:r>
            <a:r>
              <a:rPr lang="en-US" sz="2300" dirty="0" smtClean="0"/>
              <a:t>schema heterogeneity</a:t>
            </a:r>
            <a:r>
              <a:rPr lang="en-US" sz="2300" dirty="0"/>
              <a:t>. </a:t>
            </a:r>
          </a:p>
          <a:p>
            <a:pPr lvl="2"/>
            <a:r>
              <a:rPr lang="en-US" sz="2300" dirty="0" err="1"/>
              <a:t>DBPedia</a:t>
            </a:r>
            <a:r>
              <a:rPr lang="en-US" sz="2300" dirty="0"/>
              <a:t> 3.4: </a:t>
            </a:r>
            <a:r>
              <a:rPr lang="en-US" sz="2300" dirty="0">
                <a:solidFill>
                  <a:srgbClr val="C00000"/>
                </a:solidFill>
              </a:rPr>
              <a:t>50,000</a:t>
            </a:r>
            <a:r>
              <a:rPr lang="en-US" sz="2300" dirty="0"/>
              <a:t> attribute names</a:t>
            </a:r>
          </a:p>
          <a:p>
            <a:pPr lvl="2"/>
            <a:r>
              <a:rPr lang="en-US" sz="2300" dirty="0"/>
              <a:t>Google Base</a:t>
            </a:r>
            <a:r>
              <a:rPr lang="en-US" sz="2300" dirty="0" smtClean="0"/>
              <a:t>: </a:t>
            </a:r>
            <a:r>
              <a:rPr lang="en-US" sz="2300" dirty="0" smtClean="0">
                <a:solidFill>
                  <a:srgbClr val="C00000"/>
                </a:solidFill>
              </a:rPr>
              <a:t>100,000 </a:t>
            </a:r>
            <a:r>
              <a:rPr lang="en-US" sz="2300" dirty="0"/>
              <a:t>schemata for </a:t>
            </a:r>
            <a:r>
              <a:rPr lang="en-US" sz="2300" dirty="0">
                <a:solidFill>
                  <a:srgbClr val="C00000"/>
                </a:solidFill>
              </a:rPr>
              <a:t>10,000</a:t>
            </a:r>
            <a:r>
              <a:rPr lang="en-US" sz="2300" dirty="0"/>
              <a:t> entity types</a:t>
            </a:r>
          </a:p>
          <a:p>
            <a:pPr lvl="2"/>
            <a:r>
              <a:rPr lang="en-US" sz="2300" dirty="0"/>
              <a:t>BTC09:  </a:t>
            </a:r>
            <a:r>
              <a:rPr lang="en-US" sz="2300" dirty="0" smtClean="0">
                <a:solidFill>
                  <a:srgbClr val="C00000"/>
                </a:solidFill>
              </a:rPr>
              <a:t>136,000</a:t>
            </a:r>
            <a:r>
              <a:rPr lang="en-US" sz="2300" dirty="0" smtClean="0"/>
              <a:t> </a:t>
            </a:r>
            <a:r>
              <a:rPr lang="en-US" sz="2300" dirty="0"/>
              <a:t>attribute names</a:t>
            </a:r>
          </a:p>
          <a:p>
            <a:endParaRPr lang="en-US" sz="2300" dirty="0"/>
          </a:p>
          <a:p>
            <a:pPr marL="0" indent="0">
              <a:buNone/>
            </a:pPr>
            <a:r>
              <a:rPr lang="en-US" sz="2300" dirty="0" smtClean="0"/>
              <a:t>Several datasets produced by automatic </a:t>
            </a:r>
            <a:r>
              <a:rPr lang="en-US" sz="2300" dirty="0"/>
              <a:t>information </a:t>
            </a:r>
            <a:r>
              <a:rPr lang="en-US" sz="2300" dirty="0" smtClean="0"/>
              <a:t>extraction </a:t>
            </a:r>
            <a:r>
              <a:rPr lang="en-US" sz="2300" dirty="0"/>
              <a:t>techniques </a:t>
            </a:r>
            <a:endParaRPr lang="en-US" sz="2300" dirty="0" smtClean="0"/>
          </a:p>
          <a:p>
            <a:pPr marL="0" indent="0">
              <a:buNone/>
            </a:pPr>
            <a:r>
              <a:rPr lang="en-US" sz="2300" dirty="0" smtClean="0">
                <a:sym typeface="Wingdings" pitchFamily="2" charset="2"/>
              </a:rPr>
              <a:t> </a:t>
            </a:r>
            <a:r>
              <a:rPr lang="en-US" sz="2300" dirty="0">
                <a:sym typeface="Wingdings" pitchFamily="2" charset="2"/>
              </a:rPr>
              <a:t>noise, tag-style values.</a:t>
            </a:r>
          </a:p>
          <a:p>
            <a:endParaRPr lang="en-US" sz="1100" dirty="0">
              <a:sym typeface="Wingdings" pitchFamily="2" charset="2"/>
            </a:endParaRPr>
          </a:p>
          <a:p>
            <a:endParaRPr lang="en-US" sz="23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67</a:t>
            </a:fld>
            <a:endParaRPr lang="el-GR"/>
          </a:p>
        </p:txBody>
      </p:sp>
    </p:spTree>
    <p:extLst>
      <p:ext uri="{BB962C8B-B14F-4D97-AF65-F5344CB8AC3E}">
        <p14:creationId xmlns:p14="http://schemas.microsoft.com/office/powerpoint/2010/main" val="404598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48" y="476672"/>
            <a:ext cx="8964488" cy="574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0" y="0"/>
            <a:ext cx="9144000" cy="721079"/>
          </a:xfrm>
        </p:spPr>
        <p:txBody>
          <a:bodyPr>
            <a:normAutofit/>
          </a:bodyPr>
          <a:lstStyle/>
          <a:p>
            <a:r>
              <a:rPr lang="en-US" sz="4000" dirty="0"/>
              <a:t>Example of Web Data</a:t>
            </a:r>
            <a:endParaRPr lang="de-DE" sz="4000" dirty="0"/>
          </a:p>
        </p:txBody>
      </p:sp>
      <p:sp>
        <p:nvSpPr>
          <p:cNvPr id="55" name="Oval 54"/>
          <p:cNvSpPr/>
          <p:nvPr/>
        </p:nvSpPr>
        <p:spPr>
          <a:xfrm>
            <a:off x="3938276" y="6157649"/>
            <a:ext cx="1184700" cy="462668"/>
          </a:xfrm>
          <a:prstGeom prst="ellipse">
            <a:avLst/>
          </a:prstGeom>
          <a:solidFill>
            <a:schemeClr val="bg1"/>
          </a:solidFill>
          <a:ln>
            <a:solidFill>
              <a:srgbClr val="C00000"/>
            </a:solidFill>
          </a:ln>
        </p:spPr>
        <p:style>
          <a:lnRef idx="3">
            <a:schemeClr val="lt1"/>
          </a:lnRef>
          <a:fillRef idx="1">
            <a:schemeClr val="accent3"/>
          </a:fillRef>
          <a:effectRef idx="1">
            <a:schemeClr val="accent3"/>
          </a:effectRef>
          <a:fontRef idx="minor">
            <a:schemeClr val="lt1"/>
          </a:fontRef>
        </p:style>
        <p:txBody>
          <a:bodyPr lIns="51883" tIns="25942" rIns="51883" bIns="25942" rtlCol="0" anchor="ctr"/>
          <a:lstStyle/>
          <a:p>
            <a:pPr algn="ctr"/>
            <a:r>
              <a:rPr lang="en-US" dirty="0" smtClean="0">
                <a:solidFill>
                  <a:schemeClr val="tx1"/>
                </a:solidFill>
              </a:rPr>
              <a:t>Noise</a:t>
            </a:r>
            <a:endParaRPr lang="en-US" dirty="0">
              <a:solidFill>
                <a:schemeClr val="tx1"/>
              </a:solidFill>
            </a:endParaRPr>
          </a:p>
        </p:txBody>
      </p:sp>
      <p:sp>
        <p:nvSpPr>
          <p:cNvPr id="56" name="Oval 55"/>
          <p:cNvSpPr/>
          <p:nvPr/>
        </p:nvSpPr>
        <p:spPr>
          <a:xfrm>
            <a:off x="3519166" y="4435821"/>
            <a:ext cx="1929080" cy="604778"/>
          </a:xfrm>
          <a:prstGeom prst="ellipse">
            <a:avLst/>
          </a:prstGeom>
          <a:solidFill>
            <a:schemeClr val="bg1"/>
          </a:solidFill>
          <a:ln>
            <a:solidFill>
              <a:srgbClr val="C00000"/>
            </a:solidFill>
          </a:ln>
        </p:spPr>
        <p:style>
          <a:lnRef idx="3">
            <a:schemeClr val="lt1"/>
          </a:lnRef>
          <a:fillRef idx="1">
            <a:schemeClr val="accent3"/>
          </a:fillRef>
          <a:effectRef idx="1">
            <a:schemeClr val="accent3"/>
          </a:effectRef>
          <a:fontRef idx="minor">
            <a:schemeClr val="lt1"/>
          </a:fontRef>
        </p:style>
        <p:txBody>
          <a:bodyPr lIns="51883" tIns="25942" rIns="51883" bIns="25942" rtlCol="0" anchor="ctr"/>
          <a:lstStyle/>
          <a:p>
            <a:pPr algn="ctr"/>
            <a:r>
              <a:rPr lang="en-US" sz="1600" dirty="0" smtClean="0">
                <a:solidFill>
                  <a:schemeClr val="tx1"/>
                </a:solidFill>
              </a:rPr>
              <a:t>Attribute</a:t>
            </a:r>
          </a:p>
          <a:p>
            <a:pPr algn="ctr"/>
            <a:r>
              <a:rPr lang="en-US" sz="1600" dirty="0" smtClean="0">
                <a:solidFill>
                  <a:schemeClr val="tx1"/>
                </a:solidFill>
              </a:rPr>
              <a:t>Heterogeneity</a:t>
            </a:r>
            <a:endParaRPr lang="en-US" sz="1600" dirty="0">
              <a:solidFill>
                <a:schemeClr val="tx1"/>
              </a:solidFill>
            </a:endParaRPr>
          </a:p>
        </p:txBody>
      </p:sp>
      <p:sp>
        <p:nvSpPr>
          <p:cNvPr id="57" name="Oval 56"/>
          <p:cNvSpPr/>
          <p:nvPr/>
        </p:nvSpPr>
        <p:spPr>
          <a:xfrm>
            <a:off x="3519166" y="1996260"/>
            <a:ext cx="1923505" cy="462668"/>
          </a:xfrm>
          <a:prstGeom prst="ellipse">
            <a:avLst/>
          </a:prstGeom>
          <a:solidFill>
            <a:schemeClr val="bg1"/>
          </a:solidFill>
          <a:ln>
            <a:solidFill>
              <a:srgbClr val="C00000"/>
            </a:solidFill>
          </a:ln>
        </p:spPr>
        <p:style>
          <a:lnRef idx="3">
            <a:schemeClr val="lt1"/>
          </a:lnRef>
          <a:fillRef idx="1">
            <a:schemeClr val="accent3"/>
          </a:fillRef>
          <a:effectRef idx="1">
            <a:schemeClr val="accent3"/>
          </a:effectRef>
          <a:fontRef idx="minor">
            <a:schemeClr val="lt1"/>
          </a:fontRef>
        </p:style>
        <p:txBody>
          <a:bodyPr lIns="51883" tIns="25942" rIns="51883" bIns="25942" rtlCol="0" anchor="ctr"/>
          <a:lstStyle/>
          <a:p>
            <a:pPr algn="ctr"/>
            <a:r>
              <a:rPr lang="en-US" sz="1600" dirty="0" smtClean="0">
                <a:solidFill>
                  <a:schemeClr val="tx1"/>
                </a:solidFill>
              </a:rPr>
              <a:t>Loose Schema Binding</a:t>
            </a:r>
            <a:endParaRPr lang="en-US" sz="1600" dirty="0">
              <a:solidFill>
                <a:schemeClr val="tx1"/>
              </a:solidFill>
            </a:endParaRPr>
          </a:p>
        </p:txBody>
      </p:sp>
      <p:cxnSp>
        <p:nvCxnSpPr>
          <p:cNvPr id="59" name="Straight Arrow Connector 58"/>
          <p:cNvCxnSpPr>
            <a:stCxn id="57" idx="2"/>
          </p:cNvCxnSpPr>
          <p:nvPr/>
        </p:nvCxnSpPr>
        <p:spPr>
          <a:xfrm flipH="1">
            <a:off x="1331640" y="2227594"/>
            <a:ext cx="2187526" cy="66991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57" idx="6"/>
          </p:cNvCxnSpPr>
          <p:nvPr/>
        </p:nvCxnSpPr>
        <p:spPr>
          <a:xfrm>
            <a:off x="5442671" y="2227594"/>
            <a:ext cx="651470" cy="66991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56" idx="2"/>
          </p:cNvCxnSpPr>
          <p:nvPr/>
        </p:nvCxnSpPr>
        <p:spPr>
          <a:xfrm flipH="1">
            <a:off x="1331640" y="4738210"/>
            <a:ext cx="2187526" cy="85103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6" idx="6"/>
          </p:cNvCxnSpPr>
          <p:nvPr/>
        </p:nvCxnSpPr>
        <p:spPr>
          <a:xfrm>
            <a:off x="5448246" y="4738210"/>
            <a:ext cx="645895" cy="85103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55" idx="2"/>
          </p:cNvCxnSpPr>
          <p:nvPr/>
        </p:nvCxnSpPr>
        <p:spPr>
          <a:xfrm flipH="1" flipV="1">
            <a:off x="2225442" y="5662758"/>
            <a:ext cx="1712834" cy="72622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55" idx="6"/>
          </p:cNvCxnSpPr>
          <p:nvPr/>
        </p:nvCxnSpPr>
        <p:spPr>
          <a:xfrm flipV="1">
            <a:off x="5122976" y="5805264"/>
            <a:ext cx="1798056" cy="58371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4082551" y="2897511"/>
            <a:ext cx="1184700" cy="684201"/>
          </a:xfrm>
          <a:prstGeom prst="ellipse">
            <a:avLst/>
          </a:prstGeom>
          <a:solidFill>
            <a:schemeClr val="bg1"/>
          </a:solidFill>
          <a:ln>
            <a:solidFill>
              <a:srgbClr val="C00000"/>
            </a:solidFill>
          </a:ln>
        </p:spPr>
        <p:style>
          <a:lnRef idx="3">
            <a:schemeClr val="lt1"/>
          </a:lnRef>
          <a:fillRef idx="1">
            <a:schemeClr val="accent3"/>
          </a:fillRef>
          <a:effectRef idx="1">
            <a:schemeClr val="accent3"/>
          </a:effectRef>
          <a:fontRef idx="minor">
            <a:schemeClr val="lt1"/>
          </a:fontRef>
        </p:style>
        <p:txBody>
          <a:bodyPr lIns="51883" tIns="25942" rIns="51883" bIns="25942" rtlCol="0" anchor="ctr"/>
          <a:lstStyle/>
          <a:p>
            <a:pPr algn="ctr"/>
            <a:r>
              <a:rPr lang="en-US" dirty="0" smtClean="0">
                <a:solidFill>
                  <a:schemeClr val="tx1"/>
                </a:solidFill>
              </a:rPr>
              <a:t>Split</a:t>
            </a:r>
          </a:p>
          <a:p>
            <a:pPr algn="ctr"/>
            <a:r>
              <a:rPr lang="en-US" dirty="0" smtClean="0">
                <a:solidFill>
                  <a:schemeClr val="tx1"/>
                </a:solidFill>
              </a:rPr>
              <a:t>values</a:t>
            </a:r>
            <a:endParaRPr lang="en-US" dirty="0">
              <a:solidFill>
                <a:schemeClr val="tx1"/>
              </a:solidFill>
            </a:endParaRPr>
          </a:p>
        </p:txBody>
      </p:sp>
      <p:cxnSp>
        <p:nvCxnSpPr>
          <p:cNvPr id="51" name="Straight Arrow Connector 50"/>
          <p:cNvCxnSpPr>
            <a:stCxn id="45" idx="2"/>
          </p:cNvCxnSpPr>
          <p:nvPr/>
        </p:nvCxnSpPr>
        <p:spPr>
          <a:xfrm flipH="1">
            <a:off x="2051720" y="3239612"/>
            <a:ext cx="2030831" cy="72119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5" idx="6"/>
          </p:cNvCxnSpPr>
          <p:nvPr/>
        </p:nvCxnSpPr>
        <p:spPr>
          <a:xfrm>
            <a:off x="5267251" y="3239612"/>
            <a:ext cx="1464989" cy="119620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 name="Θέση υποσέλιδου 2"/>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4" name="Slide Number Placeholder 3"/>
          <p:cNvSpPr>
            <a:spLocks noGrp="1"/>
          </p:cNvSpPr>
          <p:nvPr>
            <p:ph type="sldNum" sz="quarter" idx="12"/>
          </p:nvPr>
        </p:nvSpPr>
        <p:spPr/>
        <p:txBody>
          <a:bodyPr/>
          <a:lstStyle/>
          <a:p>
            <a:fld id="{7E46E34C-DF4F-43C8-9B01-5546C481D7C1}" type="slidenum">
              <a:rPr lang="el-GR" smtClean="0"/>
              <a:t>68</a:t>
            </a:fld>
            <a:endParaRPr lang="el-GR"/>
          </a:p>
        </p:txBody>
      </p:sp>
    </p:spTree>
    <p:extLst>
      <p:ext uri="{BB962C8B-B14F-4D97-AF65-F5344CB8AC3E}">
        <p14:creationId xmlns:p14="http://schemas.microsoft.com/office/powerpoint/2010/main" val="2881097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ppt_x"/>
                                          </p:val>
                                        </p:tav>
                                        <p:tav tm="100000">
                                          <p:val>
                                            <p:strVal val="#ppt_x"/>
                                          </p:val>
                                        </p:tav>
                                      </p:tavLst>
                                    </p:anim>
                                    <p:anim calcmode="lin" valueType="num">
                                      <p:cBhvr additive="base">
                                        <p:cTn id="12" dur="500" fill="hold"/>
                                        <p:tgtEl>
                                          <p:spTgt spid="6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500" fill="hold"/>
                                        <p:tgtEl>
                                          <p:spTgt spid="57"/>
                                        </p:tgtEl>
                                        <p:attrNameLst>
                                          <p:attrName>ppt_x</p:attrName>
                                        </p:attrNameLst>
                                      </p:cBhvr>
                                      <p:tavLst>
                                        <p:tav tm="0">
                                          <p:val>
                                            <p:strVal val="#ppt_x"/>
                                          </p:val>
                                        </p:tav>
                                        <p:tav tm="100000">
                                          <p:val>
                                            <p:strVal val="#ppt_x"/>
                                          </p:val>
                                        </p:tav>
                                      </p:tavLst>
                                    </p:anim>
                                    <p:anim calcmode="lin" valueType="num">
                                      <p:cBhvr additive="base">
                                        <p:cTn id="22" dur="500" fill="hold"/>
                                        <p:tgtEl>
                                          <p:spTgt spid="5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additive="base">
                                        <p:cTn id="25" dur="500" fill="hold"/>
                                        <p:tgtEl>
                                          <p:spTgt spid="59"/>
                                        </p:tgtEl>
                                        <p:attrNameLst>
                                          <p:attrName>ppt_x</p:attrName>
                                        </p:attrNameLst>
                                      </p:cBhvr>
                                      <p:tavLst>
                                        <p:tav tm="0">
                                          <p:val>
                                            <p:strVal val="#ppt_x"/>
                                          </p:val>
                                        </p:tav>
                                        <p:tav tm="100000">
                                          <p:val>
                                            <p:strVal val="#ppt_x"/>
                                          </p:val>
                                        </p:tav>
                                      </p:tavLst>
                                    </p:anim>
                                    <p:anim calcmode="lin" valueType="num">
                                      <p:cBhvr additive="base">
                                        <p:cTn id="26" dur="500" fill="hold"/>
                                        <p:tgtEl>
                                          <p:spTgt spid="5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additive="base">
                                        <p:cTn id="29" dur="500" fill="hold"/>
                                        <p:tgtEl>
                                          <p:spTgt spid="60"/>
                                        </p:tgtEl>
                                        <p:attrNameLst>
                                          <p:attrName>ppt_x</p:attrName>
                                        </p:attrNameLst>
                                      </p:cBhvr>
                                      <p:tavLst>
                                        <p:tav tm="0">
                                          <p:val>
                                            <p:strVal val="#ppt_x"/>
                                          </p:val>
                                        </p:tav>
                                        <p:tav tm="100000">
                                          <p:val>
                                            <p:strVal val="#ppt_x"/>
                                          </p:val>
                                        </p:tav>
                                      </p:tavLst>
                                    </p:anim>
                                    <p:anim calcmode="lin" valueType="num">
                                      <p:cBhvr additive="base">
                                        <p:cTn id="3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500" fill="hold"/>
                                        <p:tgtEl>
                                          <p:spTgt spid="55"/>
                                        </p:tgtEl>
                                        <p:attrNameLst>
                                          <p:attrName>ppt_x</p:attrName>
                                        </p:attrNameLst>
                                      </p:cBhvr>
                                      <p:tavLst>
                                        <p:tav tm="0">
                                          <p:val>
                                            <p:strVal val="#ppt_x"/>
                                          </p:val>
                                        </p:tav>
                                        <p:tav tm="100000">
                                          <p:val>
                                            <p:strVal val="#ppt_x"/>
                                          </p:val>
                                        </p:tav>
                                      </p:tavLst>
                                    </p:anim>
                                    <p:anim calcmode="lin" valueType="num">
                                      <p:cBhvr additive="base">
                                        <p:cTn id="36" dur="500" fill="hold"/>
                                        <p:tgtEl>
                                          <p:spTgt spid="5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 calcmode="lin" valueType="num">
                                      <p:cBhvr additive="base">
                                        <p:cTn id="39" dur="500" fill="hold"/>
                                        <p:tgtEl>
                                          <p:spTgt spid="74"/>
                                        </p:tgtEl>
                                        <p:attrNameLst>
                                          <p:attrName>ppt_x</p:attrName>
                                        </p:attrNameLst>
                                      </p:cBhvr>
                                      <p:tavLst>
                                        <p:tav tm="0">
                                          <p:val>
                                            <p:strVal val="#ppt_x"/>
                                          </p:val>
                                        </p:tav>
                                        <p:tav tm="100000">
                                          <p:val>
                                            <p:strVal val="#ppt_x"/>
                                          </p:val>
                                        </p:tav>
                                      </p:tavLst>
                                    </p:anim>
                                    <p:anim calcmode="lin" valueType="num">
                                      <p:cBhvr additive="base">
                                        <p:cTn id="40" dur="500" fill="hold"/>
                                        <p:tgtEl>
                                          <p:spTgt spid="7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7"/>
                                        </p:tgtEl>
                                        <p:attrNameLst>
                                          <p:attrName>style.visibility</p:attrName>
                                        </p:attrNameLst>
                                      </p:cBhvr>
                                      <p:to>
                                        <p:strVal val="visible"/>
                                      </p:to>
                                    </p:set>
                                    <p:anim calcmode="lin" valueType="num">
                                      <p:cBhvr additive="base">
                                        <p:cTn id="43" dur="500" fill="hold"/>
                                        <p:tgtEl>
                                          <p:spTgt spid="77"/>
                                        </p:tgtEl>
                                        <p:attrNameLst>
                                          <p:attrName>ppt_x</p:attrName>
                                        </p:attrNameLst>
                                      </p:cBhvr>
                                      <p:tavLst>
                                        <p:tav tm="0">
                                          <p:val>
                                            <p:strVal val="#ppt_x"/>
                                          </p:val>
                                        </p:tav>
                                        <p:tav tm="100000">
                                          <p:val>
                                            <p:strVal val="#ppt_x"/>
                                          </p:val>
                                        </p:tav>
                                      </p:tavLst>
                                    </p:anim>
                                    <p:anim calcmode="lin" valueType="num">
                                      <p:cBhvr additive="base">
                                        <p:cTn id="44"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ppt_x"/>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 calcmode="lin" valueType="num">
                                      <p:cBhvr additive="base">
                                        <p:cTn id="53" dur="500" fill="hold"/>
                                        <p:tgtEl>
                                          <p:spTgt spid="51"/>
                                        </p:tgtEl>
                                        <p:attrNameLst>
                                          <p:attrName>ppt_x</p:attrName>
                                        </p:attrNameLst>
                                      </p:cBhvr>
                                      <p:tavLst>
                                        <p:tav tm="0">
                                          <p:val>
                                            <p:strVal val="#ppt_x"/>
                                          </p:val>
                                        </p:tav>
                                        <p:tav tm="100000">
                                          <p:val>
                                            <p:strVal val="#ppt_x"/>
                                          </p:val>
                                        </p:tav>
                                      </p:tavLst>
                                    </p:anim>
                                    <p:anim calcmode="lin" valueType="num">
                                      <p:cBhvr additive="base">
                                        <p:cTn id="54" dur="500" fill="hold"/>
                                        <p:tgtEl>
                                          <p:spTgt spid="5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58"/>
                                        </p:tgtEl>
                                        <p:attrNameLst>
                                          <p:attrName>style.visibility</p:attrName>
                                        </p:attrNameLst>
                                      </p:cBhvr>
                                      <p:to>
                                        <p:strVal val="visible"/>
                                      </p:to>
                                    </p:set>
                                    <p:anim calcmode="lin" valueType="num">
                                      <p:cBhvr additive="base">
                                        <p:cTn id="57" dur="500" fill="hold"/>
                                        <p:tgtEl>
                                          <p:spTgt spid="58"/>
                                        </p:tgtEl>
                                        <p:attrNameLst>
                                          <p:attrName>ppt_x</p:attrName>
                                        </p:attrNameLst>
                                      </p:cBhvr>
                                      <p:tavLst>
                                        <p:tav tm="0">
                                          <p:val>
                                            <p:strVal val="#ppt_x"/>
                                          </p:val>
                                        </p:tav>
                                        <p:tav tm="100000">
                                          <p:val>
                                            <p:strVal val="#ppt_x"/>
                                          </p:val>
                                        </p:tav>
                                      </p:tavLst>
                                    </p:anim>
                                    <p:anim calcmode="lin" valueType="num">
                                      <p:cBhvr additive="base">
                                        <p:cTn id="5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4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5633"/>
            <a:ext cx="9144000" cy="721079"/>
          </a:xfrm>
        </p:spPr>
        <p:txBody>
          <a:bodyPr>
            <a:normAutofit fontScale="90000"/>
          </a:bodyPr>
          <a:lstStyle/>
          <a:p>
            <a:r>
              <a:rPr lang="en-US" dirty="0" smtClean="0"/>
              <a:t>Token Blocking </a:t>
            </a:r>
            <a:r>
              <a:rPr lang="en-US" sz="2400" dirty="0"/>
              <a:t>[</a:t>
            </a:r>
            <a:r>
              <a:rPr lang="en-US" sz="2400" dirty="0" err="1"/>
              <a:t>Papadakis</a:t>
            </a:r>
            <a:r>
              <a:rPr lang="en-US" sz="2400" dirty="0"/>
              <a:t> et al., WSDM2011]</a:t>
            </a:r>
          </a:p>
        </p:txBody>
      </p:sp>
      <p:sp>
        <p:nvSpPr>
          <p:cNvPr id="3" name="Content Placeholder 2"/>
          <p:cNvSpPr>
            <a:spLocks noGrp="1"/>
          </p:cNvSpPr>
          <p:nvPr>
            <p:ph sz="quarter" idx="4294967295"/>
          </p:nvPr>
        </p:nvSpPr>
        <p:spPr>
          <a:xfrm>
            <a:off x="395536" y="980728"/>
            <a:ext cx="8229689" cy="5125951"/>
          </a:xfrm>
        </p:spPr>
        <p:txBody>
          <a:bodyPr>
            <a:noAutofit/>
          </a:bodyPr>
          <a:lstStyle/>
          <a:p>
            <a:pPr marL="0" indent="0">
              <a:buNone/>
            </a:pPr>
            <a:r>
              <a:rPr lang="en-US" sz="2400" dirty="0" smtClean="0"/>
              <a:t>Functionality:</a:t>
            </a:r>
          </a:p>
          <a:p>
            <a:pPr marL="421550" indent="-421550">
              <a:buFont typeface="+mj-lt"/>
              <a:buAutoNum type="arabicPeriod"/>
            </a:pPr>
            <a:r>
              <a:rPr lang="en-US" sz="2400" dirty="0"/>
              <a:t>given an entity profile, </a:t>
            </a:r>
            <a:r>
              <a:rPr lang="en-US" sz="2400" dirty="0" smtClean="0"/>
              <a:t>extract all tokens that are contained </a:t>
            </a:r>
            <a:r>
              <a:rPr lang="en-US" sz="2400" dirty="0"/>
              <a:t>in its </a:t>
            </a:r>
            <a:r>
              <a:rPr lang="en-US" sz="2400" dirty="0" smtClean="0"/>
              <a:t>attribute values</a:t>
            </a:r>
            <a:r>
              <a:rPr lang="en-US" sz="2400" dirty="0"/>
              <a:t>.</a:t>
            </a:r>
          </a:p>
          <a:p>
            <a:pPr marL="421550" indent="-421550">
              <a:buFont typeface="+mj-lt"/>
              <a:buAutoNum type="arabicPeriod"/>
            </a:pPr>
            <a:r>
              <a:rPr lang="en-US" sz="2400" dirty="0" smtClean="0"/>
              <a:t>create </a:t>
            </a:r>
            <a:r>
              <a:rPr lang="en-US" sz="2400" dirty="0"/>
              <a:t>one block for every distinct token → each block contains all entities with the corresponding token</a:t>
            </a:r>
            <a:r>
              <a:rPr lang="en-US" sz="2400" b="1" dirty="0" smtClean="0"/>
              <a:t>*</a:t>
            </a:r>
            <a:r>
              <a:rPr lang="en-US" sz="2400" dirty="0" smtClean="0"/>
              <a:t>.</a:t>
            </a:r>
          </a:p>
          <a:p>
            <a:pPr marL="0" indent="0">
              <a:buNone/>
            </a:pPr>
            <a:endParaRPr lang="en-US" sz="2400" dirty="0"/>
          </a:p>
          <a:p>
            <a:pPr marL="0" indent="0">
              <a:buNone/>
            </a:pPr>
            <a:r>
              <a:rPr lang="en-US" sz="2400" dirty="0"/>
              <a:t>Attribute-agnostic </a:t>
            </a:r>
            <a:r>
              <a:rPr lang="en-US" sz="2400" dirty="0" smtClean="0"/>
              <a:t>functionality:</a:t>
            </a:r>
            <a:endParaRPr lang="en-US" sz="2400" dirty="0"/>
          </a:p>
          <a:p>
            <a:pPr lvl="1">
              <a:buFont typeface="Arial" pitchFamily="34" charset="0"/>
              <a:buChar char="•"/>
            </a:pPr>
            <a:r>
              <a:rPr lang="en-US" sz="2400" dirty="0" smtClean="0"/>
              <a:t>completely </a:t>
            </a:r>
            <a:r>
              <a:rPr lang="en-US" sz="2400" dirty="0"/>
              <a:t>ignores </a:t>
            </a:r>
            <a:r>
              <a:rPr lang="en-US" sz="2400" dirty="0" smtClean="0"/>
              <a:t>all attribute names, but considers </a:t>
            </a:r>
            <a:r>
              <a:rPr lang="en-US" sz="2400" dirty="0"/>
              <a:t>all </a:t>
            </a:r>
            <a:r>
              <a:rPr lang="en-US" sz="2400" dirty="0" smtClean="0"/>
              <a:t>attribute values</a:t>
            </a:r>
          </a:p>
          <a:p>
            <a:pPr lvl="1">
              <a:buFont typeface="Arial" pitchFamily="34" charset="0"/>
              <a:buChar char="•"/>
            </a:pPr>
            <a:r>
              <a:rPr lang="en-US" sz="2400" dirty="0"/>
              <a:t>e</a:t>
            </a:r>
            <a:r>
              <a:rPr lang="en-US" sz="2400" dirty="0" smtClean="0"/>
              <a:t>fficient </a:t>
            </a:r>
            <a:r>
              <a:rPr lang="en-US" sz="2400" dirty="0"/>
              <a:t>implementation with the help of inverted </a:t>
            </a:r>
            <a:r>
              <a:rPr lang="en-US" sz="2400" dirty="0" smtClean="0"/>
              <a:t>indices</a:t>
            </a:r>
          </a:p>
          <a:p>
            <a:pPr lvl="1">
              <a:buFont typeface="Arial" pitchFamily="34" charset="0"/>
              <a:buChar char="•"/>
            </a:pPr>
            <a:r>
              <a:rPr lang="en-US" sz="2400" b="1" i="1" dirty="0" smtClean="0"/>
              <a:t>parameter-free</a:t>
            </a:r>
            <a:r>
              <a:rPr lang="en-US" sz="2400" dirty="0" smtClean="0"/>
              <a:t>!</a:t>
            </a:r>
            <a:r>
              <a:rPr lang="en-US" sz="2400" dirty="0"/>
              <a:t/>
            </a:r>
            <a:br>
              <a:rPr lang="en-US" sz="2400" dirty="0"/>
            </a:br>
            <a:endParaRPr lang="en-US" sz="2400" i="1" dirty="0"/>
          </a:p>
          <a:p>
            <a:pPr marL="0" indent="0">
              <a:buNone/>
            </a:pPr>
            <a:r>
              <a:rPr lang="en-US" sz="2400" i="1" dirty="0" smtClean="0"/>
              <a:t>*</a:t>
            </a:r>
            <a:r>
              <a:rPr lang="en-US" sz="2400" i="1" dirty="0"/>
              <a:t>Each block should contain at least two entities.</a:t>
            </a:r>
          </a:p>
        </p:txBody>
      </p:sp>
      <p:sp>
        <p:nvSpPr>
          <p:cNvPr id="4" name="Θέση υποσέλιδου 3"/>
          <p:cNvSpPr>
            <a:spLocks noGrp="1"/>
          </p:cNvSpPr>
          <p:nvPr>
            <p:ph type="ftr" sz="quarter" idx="11"/>
          </p:nvPr>
        </p:nvSpPr>
        <p:spPr/>
        <p:txBody>
          <a:bodyPr/>
          <a:lstStyle/>
          <a:p>
            <a:pP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69</a:t>
            </a:fld>
            <a:endParaRPr lang="el-GR"/>
          </a:p>
        </p:txBody>
      </p:sp>
    </p:spTree>
    <p:extLst>
      <p:ext uri="{BB962C8B-B14F-4D97-AF65-F5344CB8AC3E}">
        <p14:creationId xmlns:p14="http://schemas.microsoft.com/office/powerpoint/2010/main" val="1882480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ChangeArrowheads="1"/>
          </p:cNvSpPr>
          <p:nvPr/>
        </p:nvSpPr>
        <p:spPr bwMode="auto">
          <a:xfrm>
            <a:off x="845950" y="1552785"/>
            <a:ext cx="4543428" cy="5018799"/>
          </a:xfrm>
          <a:prstGeom prst="rect">
            <a:avLst/>
          </a:prstGeom>
          <a:noFill/>
          <a:ln w="9525">
            <a:noFill/>
            <a:miter lim="800000"/>
            <a:headEnd/>
            <a:tailEnd/>
          </a:ln>
          <a:effectLst/>
        </p:spPr>
        <p:txBody>
          <a:bodyPr lIns="91434" tIns="45717" rIns="91434" bIns="45717"/>
          <a:lstStyle/>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KY</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Laurel, KY</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OH</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Madison, OH</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AR</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Pope, AR</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TX</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Kimble, TX</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MO</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MO</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London, MI</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London, Monroe, MI</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Uninc Conecuh County, AL</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Uninc Conecuh County, Conecuh, AL</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Uninc Shelby County, IN</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Uninc Shelby County, Shelby, IN</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Deerfield, WI</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Deerfield, Dane, WI</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Uninc Freeborn County, MN</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a:t>
            </a:r>
          </a:p>
        </p:txBody>
      </p:sp>
      <p:sp>
        <p:nvSpPr>
          <p:cNvPr id="489476" name="Text Box 4"/>
          <p:cNvSpPr txBox="1">
            <a:spLocks noChangeArrowheads="1"/>
          </p:cNvSpPr>
          <p:nvPr/>
        </p:nvSpPr>
        <p:spPr bwMode="auto">
          <a:xfrm>
            <a:off x="1174750" y="1047750"/>
            <a:ext cx="4771294" cy="372404"/>
          </a:xfrm>
          <a:prstGeom prst="rect">
            <a:avLst/>
          </a:prstGeom>
          <a:noFill/>
          <a:ln w="9525">
            <a:noFill/>
            <a:miter lim="800000"/>
            <a:headEnd/>
            <a:tailEnd/>
          </a:ln>
          <a:effectLst/>
        </p:spPr>
        <p:txBody>
          <a:bodyPr wrap="none" lIns="91434" tIns="45717" rIns="91434" bIns="45717">
            <a:spAutoFit/>
          </a:bodyPr>
          <a:lstStyle/>
          <a:p>
            <a:pPr eaLnBrk="0" hangingPunct="0">
              <a:lnSpc>
                <a:spcPct val="91000"/>
              </a:lnSpc>
              <a:buClr>
                <a:srgbClr val="000000"/>
              </a:buClr>
              <a:buSzPct val="100000"/>
              <a:buFont typeface="Arial" charset="0"/>
              <a:buNone/>
            </a:pPr>
            <a:r>
              <a:rPr lang="en-US" sz="2000" b="1" i="1">
                <a:solidFill>
                  <a:srgbClr val="000000"/>
                </a:solidFill>
              </a:rPr>
              <a:t>How many “entities” have the same name?</a:t>
            </a:r>
          </a:p>
        </p:txBody>
      </p:sp>
      <p:sp>
        <p:nvSpPr>
          <p:cNvPr id="489477" name="Rectangle 5"/>
          <p:cNvSpPr>
            <a:spLocks noGrp="1" noChangeArrowheads="1"/>
          </p:cNvSpPr>
          <p:nvPr>
            <p:ph type="title" idx="4294967295"/>
          </p:nvPr>
        </p:nvSpPr>
        <p:spPr>
          <a:xfrm>
            <a:off x="0" y="0"/>
            <a:ext cx="9144000" cy="721079"/>
          </a:xfrm>
          <a:noFill/>
        </p:spPr>
        <p:txBody>
          <a:bodyPr>
            <a:normAutofit fontScale="90000"/>
          </a:bodyPr>
          <a:lstStyle/>
          <a:p>
            <a:r>
              <a:rPr lang="en-US" dirty="0" smtClean="0"/>
              <a:t>… or …</a:t>
            </a:r>
          </a:p>
        </p:txBody>
      </p:sp>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3" name="Slide Number Placeholder 2"/>
          <p:cNvSpPr>
            <a:spLocks noGrp="1"/>
          </p:cNvSpPr>
          <p:nvPr>
            <p:ph type="sldNum" sz="quarter" idx="12"/>
          </p:nvPr>
        </p:nvSpPr>
        <p:spPr/>
        <p:txBody>
          <a:bodyPr/>
          <a:lstStyle/>
          <a:p>
            <a:fld id="{7E46E34C-DF4F-43C8-9B01-5546C481D7C1}" type="slidenum">
              <a:rPr lang="el-GR" smtClean="0"/>
              <a:t>7</a:t>
            </a:fld>
            <a:endParaRPr lang="el-GR"/>
          </a:p>
        </p:txBody>
      </p:sp>
    </p:spTree>
    <p:extLst>
      <p:ext uri="{BB962C8B-B14F-4D97-AF65-F5344CB8AC3E}">
        <p14:creationId xmlns:p14="http://schemas.microsoft.com/office/powerpoint/2010/main" val="3989164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Token Blocking Example</a:t>
            </a:r>
            <a:endParaRPr lang="de-DE" dirty="0"/>
          </a:p>
        </p:txBody>
      </p:sp>
      <p:sp>
        <p:nvSpPr>
          <p:cNvPr id="36" name="Θέση υποσέλιδου 35"/>
          <p:cNvSpPr>
            <a:spLocks noGrp="1"/>
          </p:cNvSpPr>
          <p:nvPr>
            <p:ph type="ftr" sz="quarter" idx="11"/>
          </p:nvPr>
        </p:nvSpPr>
        <p:spPr/>
        <p:txBody>
          <a:bodyPr/>
          <a:lstStyle/>
          <a:p>
            <a:pPr>
              <a:defRPr/>
            </a:pPr>
            <a:r>
              <a:rPr lang="pt-BR" smtClean="0"/>
              <a:t>Papadakis &amp; Palpanas, WWW 2018, April 2018</a:t>
            </a:r>
            <a:endParaRPr lang="en-US"/>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008" y="721130"/>
            <a:ext cx="8749480" cy="398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205" y="4897594"/>
            <a:ext cx="8255085" cy="148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7E46E34C-DF4F-43C8-9B01-5546C481D7C1}" type="slidenum">
              <a:rPr lang="el-GR" smtClean="0"/>
              <a:t>70</a:t>
            </a:fld>
            <a:endParaRPr lang="el-GR"/>
          </a:p>
        </p:txBody>
      </p:sp>
    </p:spTree>
    <p:extLst>
      <p:ext uri="{BB962C8B-B14F-4D97-AF65-F5344CB8AC3E}">
        <p14:creationId xmlns:p14="http://schemas.microsoft.com/office/powerpoint/2010/main" val="146040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4016"/>
            <a:ext cx="9144000" cy="836712"/>
          </a:xfrm>
        </p:spPr>
        <p:txBody>
          <a:bodyPr>
            <a:normAutofit fontScale="90000"/>
          </a:bodyPr>
          <a:lstStyle/>
          <a:p>
            <a:r>
              <a:rPr lang="en-US" sz="4900" dirty="0" smtClean="0"/>
              <a:t>Attribute-Clustering Blocking</a:t>
            </a:r>
            <a:r>
              <a:rPr lang="en-US" dirty="0" smtClean="0"/>
              <a:t/>
            </a:r>
            <a:br>
              <a:rPr lang="en-US" dirty="0" smtClean="0"/>
            </a:br>
            <a:r>
              <a:rPr lang="en-US" sz="2400" dirty="0" smtClean="0"/>
              <a:t>[</a:t>
            </a:r>
            <a:r>
              <a:rPr lang="en-US" sz="2400" dirty="0" err="1"/>
              <a:t>Papadakis</a:t>
            </a:r>
            <a:r>
              <a:rPr lang="en-US" sz="2400" dirty="0"/>
              <a:t> et. al., </a:t>
            </a:r>
            <a:r>
              <a:rPr lang="en-US" sz="2400" dirty="0" smtClean="0"/>
              <a:t>TKDE 2013</a:t>
            </a:r>
            <a:r>
              <a:rPr lang="en-US" sz="2400" dirty="0"/>
              <a:t>]</a:t>
            </a:r>
          </a:p>
        </p:txBody>
      </p:sp>
      <p:sp>
        <p:nvSpPr>
          <p:cNvPr id="3" name="Content Placeholder 2"/>
          <p:cNvSpPr>
            <a:spLocks noGrp="1"/>
          </p:cNvSpPr>
          <p:nvPr>
            <p:ph sz="quarter" idx="4294967295"/>
          </p:nvPr>
        </p:nvSpPr>
        <p:spPr>
          <a:xfrm>
            <a:off x="649125" y="1173200"/>
            <a:ext cx="8243625" cy="4938161"/>
          </a:xfrm>
        </p:spPr>
        <p:txBody>
          <a:bodyPr>
            <a:normAutofit/>
          </a:bodyPr>
          <a:lstStyle/>
          <a:p>
            <a:pPr marL="0" indent="0">
              <a:spcBef>
                <a:spcPts val="340"/>
              </a:spcBef>
              <a:buNone/>
            </a:pPr>
            <a:r>
              <a:rPr lang="en-US" sz="2400" dirty="0"/>
              <a:t>Goal:</a:t>
            </a:r>
          </a:p>
          <a:p>
            <a:pPr marL="0" indent="0">
              <a:spcBef>
                <a:spcPts val="340"/>
              </a:spcBef>
              <a:buNone/>
            </a:pPr>
            <a:r>
              <a:rPr lang="en-US" sz="2300" dirty="0" smtClean="0"/>
              <a:t>group </a:t>
            </a:r>
            <a:r>
              <a:rPr lang="en-US" sz="2300" dirty="0"/>
              <a:t>attribute names into clusters </a:t>
            </a:r>
            <a:r>
              <a:rPr lang="en-US" sz="2300" dirty="0" err="1"/>
              <a:t>s.t.</a:t>
            </a:r>
            <a:r>
              <a:rPr lang="en-US" sz="2300" dirty="0"/>
              <a:t> we can apply Token Blocking independently inside each cluster, without affecting effectiveness </a:t>
            </a:r>
            <a:r>
              <a:rPr lang="en-US" sz="2300" dirty="0">
                <a:latin typeface="Calibri"/>
              </a:rPr>
              <a:t>→ </a:t>
            </a:r>
            <a:r>
              <a:rPr lang="en-US" sz="2300" dirty="0"/>
              <a:t>smaller blocks, higher efficiency</a:t>
            </a:r>
            <a:r>
              <a:rPr lang="en-US" sz="2300" dirty="0" smtClean="0"/>
              <a:t>.</a:t>
            </a:r>
            <a:endParaRPr lang="en-US" sz="23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780928"/>
            <a:ext cx="6048672" cy="298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6228184" y="4221088"/>
            <a:ext cx="72008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092280" y="3377952"/>
            <a:ext cx="1800200" cy="62711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020272" y="3059667"/>
            <a:ext cx="1800200" cy="369332"/>
          </a:xfrm>
          <a:prstGeom prst="rect">
            <a:avLst/>
          </a:prstGeom>
          <a:noFill/>
        </p:spPr>
        <p:txBody>
          <a:bodyPr wrap="square" rtlCol="0">
            <a:spAutoFit/>
          </a:bodyPr>
          <a:lstStyle/>
          <a:p>
            <a:r>
              <a:rPr lang="en-US" dirty="0" smtClean="0">
                <a:solidFill>
                  <a:srgbClr val="002060"/>
                </a:solidFill>
              </a:rPr>
              <a:t>Building address</a:t>
            </a:r>
            <a:endParaRPr lang="en-US" dirty="0">
              <a:solidFill>
                <a:srgbClr val="002060"/>
              </a:solidFill>
            </a:endParaRPr>
          </a:p>
        </p:txBody>
      </p:sp>
      <p:sp>
        <p:nvSpPr>
          <p:cNvPr id="11" name="TextBox 10"/>
          <p:cNvSpPr txBox="1"/>
          <p:nvPr/>
        </p:nvSpPr>
        <p:spPr>
          <a:xfrm>
            <a:off x="7092280" y="3356991"/>
            <a:ext cx="1584176" cy="369332"/>
          </a:xfrm>
          <a:prstGeom prst="rect">
            <a:avLst/>
          </a:prstGeom>
          <a:noFill/>
        </p:spPr>
        <p:txBody>
          <a:bodyPr wrap="square" rtlCol="0">
            <a:spAutoFit/>
          </a:bodyPr>
          <a:lstStyle/>
          <a:p>
            <a:r>
              <a:rPr lang="en-US" dirty="0" smtClean="0"/>
              <a:t>headquarters</a:t>
            </a:r>
            <a:endParaRPr lang="en-US" dirty="0"/>
          </a:p>
        </p:txBody>
      </p:sp>
      <p:sp>
        <p:nvSpPr>
          <p:cNvPr id="13" name="TextBox 12"/>
          <p:cNvSpPr txBox="1"/>
          <p:nvPr/>
        </p:nvSpPr>
        <p:spPr>
          <a:xfrm>
            <a:off x="7092010" y="3635731"/>
            <a:ext cx="1584176" cy="369332"/>
          </a:xfrm>
          <a:prstGeom prst="rect">
            <a:avLst/>
          </a:prstGeom>
          <a:noFill/>
        </p:spPr>
        <p:txBody>
          <a:bodyPr wrap="square" rtlCol="0">
            <a:spAutoFit/>
          </a:bodyPr>
          <a:lstStyle/>
          <a:p>
            <a:r>
              <a:rPr lang="en-US" dirty="0" err="1" smtClean="0"/>
              <a:t>hdq</a:t>
            </a:r>
            <a:endParaRPr lang="en-US" dirty="0"/>
          </a:p>
        </p:txBody>
      </p:sp>
      <p:sp>
        <p:nvSpPr>
          <p:cNvPr id="14" name="Rectangle 13"/>
          <p:cNvSpPr/>
          <p:nvPr/>
        </p:nvSpPr>
        <p:spPr>
          <a:xfrm>
            <a:off x="7092550" y="4595621"/>
            <a:ext cx="1800200" cy="63357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5" name="TextBox 14"/>
          <p:cNvSpPr txBox="1"/>
          <p:nvPr/>
        </p:nvSpPr>
        <p:spPr>
          <a:xfrm>
            <a:off x="7020272" y="4268045"/>
            <a:ext cx="1800200" cy="369332"/>
          </a:xfrm>
          <a:prstGeom prst="rect">
            <a:avLst/>
          </a:prstGeom>
          <a:noFill/>
          <a:ln>
            <a:noFill/>
          </a:ln>
        </p:spPr>
        <p:txBody>
          <a:bodyPr wrap="square" rtlCol="0">
            <a:spAutoFit/>
          </a:bodyPr>
          <a:lstStyle/>
          <a:p>
            <a:r>
              <a:rPr lang="en-US" dirty="0" smtClean="0">
                <a:solidFill>
                  <a:schemeClr val="accent6">
                    <a:lumMod val="75000"/>
                  </a:schemeClr>
                </a:solidFill>
              </a:rPr>
              <a:t>Person address</a:t>
            </a:r>
            <a:endParaRPr lang="en-US" dirty="0">
              <a:solidFill>
                <a:schemeClr val="accent6">
                  <a:lumMod val="75000"/>
                </a:schemeClr>
              </a:solidFill>
            </a:endParaRPr>
          </a:p>
        </p:txBody>
      </p:sp>
      <p:sp>
        <p:nvSpPr>
          <p:cNvPr id="16" name="TextBox 15"/>
          <p:cNvSpPr txBox="1"/>
          <p:nvPr/>
        </p:nvSpPr>
        <p:spPr>
          <a:xfrm>
            <a:off x="7092550" y="4574661"/>
            <a:ext cx="1584176" cy="369332"/>
          </a:xfrm>
          <a:prstGeom prst="rect">
            <a:avLst/>
          </a:prstGeom>
          <a:noFill/>
        </p:spPr>
        <p:txBody>
          <a:bodyPr wrap="square" rtlCol="0">
            <a:spAutoFit/>
          </a:bodyPr>
          <a:lstStyle/>
          <a:p>
            <a:r>
              <a:rPr lang="en-US" dirty="0" smtClean="0"/>
              <a:t>address</a:t>
            </a:r>
            <a:endParaRPr lang="en-US" dirty="0"/>
          </a:p>
        </p:txBody>
      </p:sp>
      <p:sp>
        <p:nvSpPr>
          <p:cNvPr id="17" name="TextBox 16"/>
          <p:cNvSpPr txBox="1"/>
          <p:nvPr/>
        </p:nvSpPr>
        <p:spPr>
          <a:xfrm>
            <a:off x="7092280" y="4859868"/>
            <a:ext cx="1584176" cy="369332"/>
          </a:xfrm>
          <a:prstGeom prst="rect">
            <a:avLst/>
          </a:prstGeom>
          <a:noFill/>
        </p:spPr>
        <p:txBody>
          <a:bodyPr wrap="square" rtlCol="0">
            <a:spAutoFit/>
          </a:bodyPr>
          <a:lstStyle/>
          <a:p>
            <a:r>
              <a:rPr lang="en-US" dirty="0" smtClean="0"/>
              <a:t>residence</a:t>
            </a:r>
            <a:endParaRPr lang="en-US" dirty="0"/>
          </a:p>
        </p:txBody>
      </p:sp>
      <p:cxnSp>
        <p:nvCxnSpPr>
          <p:cNvPr id="18" name="Straight Arrow Connector 17"/>
          <p:cNvCxnSpPr/>
          <p:nvPr/>
        </p:nvCxnSpPr>
        <p:spPr>
          <a:xfrm>
            <a:off x="7884098" y="5334832"/>
            <a:ext cx="540" cy="5424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5877272"/>
            <a:ext cx="4530901" cy="73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7E46E34C-DF4F-43C8-9B01-5546C481D7C1}" type="slidenum">
              <a:rPr lang="el-GR" smtClean="0"/>
              <a:t>71</a:t>
            </a:fld>
            <a:endParaRPr lang="el-GR"/>
          </a:p>
        </p:txBody>
      </p:sp>
    </p:spTree>
    <p:extLst>
      <p:ext uri="{BB962C8B-B14F-4D97-AF65-F5344CB8AC3E}">
        <p14:creationId xmlns:p14="http://schemas.microsoft.com/office/powerpoint/2010/main" val="34873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3" grpId="0"/>
      <p:bldP spid="14" grpId="0" animBg="1"/>
      <p:bldP spid="15" grpId="0"/>
      <p:bldP spid="16" grpId="0"/>
      <p:bldP spid="1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2008"/>
            <a:ext cx="9144000" cy="836712"/>
          </a:xfrm>
        </p:spPr>
        <p:txBody>
          <a:bodyPr>
            <a:normAutofit fontScale="90000"/>
          </a:bodyPr>
          <a:lstStyle/>
          <a:p>
            <a:r>
              <a:rPr lang="en-US" sz="4900" dirty="0" smtClean="0"/>
              <a:t>Attribute-Clustering Blocking</a:t>
            </a:r>
            <a:endParaRPr lang="en-US" sz="2400" dirty="0"/>
          </a:p>
        </p:txBody>
      </p:sp>
      <p:sp>
        <p:nvSpPr>
          <p:cNvPr id="3" name="Content Placeholder 2"/>
          <p:cNvSpPr>
            <a:spLocks noGrp="1"/>
          </p:cNvSpPr>
          <p:nvPr>
            <p:ph sz="quarter" idx="4294967295"/>
          </p:nvPr>
        </p:nvSpPr>
        <p:spPr>
          <a:xfrm>
            <a:off x="649125" y="1101192"/>
            <a:ext cx="7955323" cy="5424152"/>
          </a:xfrm>
        </p:spPr>
        <p:txBody>
          <a:bodyPr>
            <a:normAutofit fontScale="92500" lnSpcReduction="10000"/>
          </a:bodyPr>
          <a:lstStyle/>
          <a:p>
            <a:pPr marL="0" lvl="1" indent="0">
              <a:buNone/>
            </a:pPr>
            <a:r>
              <a:rPr lang="en-US" sz="2400" b="1" dirty="0" smtClean="0"/>
              <a:t>Algorithm</a:t>
            </a:r>
          </a:p>
          <a:p>
            <a:pPr marL="342900" lvl="1" indent="-342900">
              <a:buFont typeface="Arial" pitchFamily="34" charset="0"/>
              <a:buChar char="•"/>
            </a:pPr>
            <a:r>
              <a:rPr lang="en-US" sz="2400" dirty="0" smtClean="0"/>
              <a:t>Create a graph, where every </a:t>
            </a:r>
            <a:r>
              <a:rPr lang="en-US" sz="2400" dirty="0"/>
              <a:t>node </a:t>
            </a:r>
            <a:r>
              <a:rPr lang="en-US" sz="2400" dirty="0" smtClean="0"/>
              <a:t>represents an attribute name and its attribute values</a:t>
            </a:r>
            <a:endParaRPr lang="en-US" sz="2400" dirty="0"/>
          </a:p>
          <a:p>
            <a:r>
              <a:rPr lang="en-US" sz="2400" dirty="0" smtClean="0"/>
              <a:t>For each attribute name/node </a:t>
            </a:r>
            <a:r>
              <a:rPr lang="en-US" sz="2400" dirty="0" err="1" smtClean="0"/>
              <a:t>n</a:t>
            </a:r>
            <a:r>
              <a:rPr lang="en-US" sz="2400" baseline="-25000" dirty="0" err="1" smtClean="0"/>
              <a:t>i</a:t>
            </a:r>
            <a:endParaRPr lang="en-US" sz="2400" baseline="-25000" dirty="0" smtClean="0"/>
          </a:p>
          <a:p>
            <a:pPr lvl="1"/>
            <a:r>
              <a:rPr lang="en-US" sz="2400" dirty="0" smtClean="0"/>
              <a:t>Find the most similar node </a:t>
            </a:r>
            <a:r>
              <a:rPr lang="en-US" sz="2400" dirty="0" err="1" smtClean="0"/>
              <a:t>n</a:t>
            </a:r>
            <a:r>
              <a:rPr lang="en-US" sz="2400" baseline="-25000" dirty="0" err="1" smtClean="0"/>
              <a:t>j</a:t>
            </a:r>
            <a:endParaRPr lang="en-US" sz="2400" baseline="-25000" dirty="0" smtClean="0"/>
          </a:p>
          <a:p>
            <a:pPr lvl="1"/>
            <a:r>
              <a:rPr lang="en-US" sz="2400" dirty="0" smtClean="0"/>
              <a:t>If </a:t>
            </a:r>
            <a:r>
              <a:rPr lang="en-US" sz="2400" dirty="0" err="1" smtClean="0"/>
              <a:t>sim</a:t>
            </a:r>
            <a:r>
              <a:rPr lang="en-US" sz="2400" dirty="0" smtClean="0"/>
              <a:t>(</a:t>
            </a:r>
            <a:r>
              <a:rPr lang="en-US" sz="2400" dirty="0" err="1" smtClean="0"/>
              <a:t>n</a:t>
            </a:r>
            <a:r>
              <a:rPr lang="en-US" sz="2400" baseline="-25000" dirty="0" err="1" smtClean="0"/>
              <a:t>i</a:t>
            </a:r>
            <a:r>
              <a:rPr lang="en-US" sz="2400" dirty="0" err="1" smtClean="0"/>
              <a:t>,n</a:t>
            </a:r>
            <a:r>
              <a:rPr lang="en-US" sz="2400" baseline="-25000" dirty="0" err="1" smtClean="0"/>
              <a:t>j</a:t>
            </a:r>
            <a:r>
              <a:rPr lang="en-US" sz="2400" dirty="0" smtClean="0"/>
              <a:t>) &gt; 0, add an </a:t>
            </a:r>
            <a:r>
              <a:rPr lang="en-US" sz="2400" dirty="0"/>
              <a:t>edge </a:t>
            </a:r>
            <a:r>
              <a:rPr lang="en-US" sz="2400" dirty="0" smtClean="0"/>
              <a:t>&lt;</a:t>
            </a:r>
            <a:r>
              <a:rPr lang="en-US" sz="2400" dirty="0" err="1"/>
              <a:t>n</a:t>
            </a:r>
            <a:r>
              <a:rPr lang="en-US" sz="2400" baseline="-25000" dirty="0" err="1"/>
              <a:t>i</a:t>
            </a:r>
            <a:r>
              <a:rPr lang="en-US" sz="2400" dirty="0" err="1"/>
              <a:t>,n</a:t>
            </a:r>
            <a:r>
              <a:rPr lang="en-US" sz="2400" baseline="-25000" dirty="0" err="1"/>
              <a:t>j</a:t>
            </a:r>
            <a:r>
              <a:rPr lang="en-US" sz="2400" dirty="0" smtClean="0"/>
              <a:t>&gt;</a:t>
            </a:r>
          </a:p>
          <a:p>
            <a:pPr>
              <a:spcBef>
                <a:spcPts val="340"/>
              </a:spcBef>
            </a:pPr>
            <a:r>
              <a:rPr lang="en-US" sz="2400" dirty="0" smtClean="0"/>
              <a:t>Extract connected components</a:t>
            </a:r>
          </a:p>
          <a:p>
            <a:pPr>
              <a:spcBef>
                <a:spcPts val="340"/>
              </a:spcBef>
            </a:pPr>
            <a:r>
              <a:rPr lang="en-US" sz="2400" dirty="0" smtClean="0"/>
              <a:t>Put all singleton nodes in a “glue” cluster</a:t>
            </a:r>
          </a:p>
          <a:p>
            <a:pPr marL="0" indent="0">
              <a:spcBef>
                <a:spcPts val="340"/>
              </a:spcBef>
              <a:buNone/>
            </a:pPr>
            <a:endParaRPr lang="en-US" sz="1800" i="1" dirty="0" smtClean="0"/>
          </a:p>
          <a:p>
            <a:pPr marL="0" indent="0">
              <a:buNone/>
            </a:pPr>
            <a:endParaRPr lang="en-US" sz="1900" dirty="0" smtClean="0"/>
          </a:p>
          <a:p>
            <a:pPr marL="0" indent="0">
              <a:buNone/>
            </a:pPr>
            <a:r>
              <a:rPr lang="en-US" sz="2400" b="1" dirty="0" smtClean="0"/>
              <a:t>Parameters</a:t>
            </a:r>
            <a:endParaRPr lang="en-US" sz="2400" b="1" dirty="0"/>
          </a:p>
          <a:p>
            <a:pPr marL="457200" indent="-457200">
              <a:buFont typeface="+mj-lt"/>
              <a:buAutoNum type="arabicPeriod"/>
            </a:pPr>
            <a:r>
              <a:rPr lang="en-US" sz="2400" dirty="0"/>
              <a:t>Representation model</a:t>
            </a:r>
          </a:p>
          <a:p>
            <a:pPr marL="857250" lvl="1" indent="-457200"/>
            <a:r>
              <a:rPr lang="en-US" sz="2400" dirty="0"/>
              <a:t>Character n-grams, Character n-gram graphs, Tokens</a:t>
            </a:r>
          </a:p>
          <a:p>
            <a:pPr marL="457200" indent="-457200">
              <a:buFont typeface="+mj-lt"/>
              <a:buAutoNum type="arabicPeriod"/>
            </a:pPr>
            <a:r>
              <a:rPr lang="en-US" sz="2400" dirty="0"/>
              <a:t>Similarity Metric</a:t>
            </a:r>
          </a:p>
          <a:p>
            <a:pPr marL="857250" lvl="1" indent="-457200"/>
            <a:r>
              <a:rPr lang="en-US" sz="2400" dirty="0" err="1"/>
              <a:t>Jaccard</a:t>
            </a:r>
            <a:r>
              <a:rPr lang="en-US" sz="2400" dirty="0"/>
              <a:t>, Graph Value Similarity, </a:t>
            </a:r>
            <a:r>
              <a:rPr lang="en-US" sz="2400" dirty="0" smtClean="0"/>
              <a:t>TF-IDF</a:t>
            </a:r>
            <a:endParaRPr lang="en-US" sz="24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72</a:t>
            </a:fld>
            <a:endParaRPr lang="el-GR"/>
          </a:p>
        </p:txBody>
      </p:sp>
    </p:spTree>
    <p:extLst>
      <p:ext uri="{BB962C8B-B14F-4D97-AF65-F5344CB8AC3E}">
        <p14:creationId xmlns:p14="http://schemas.microsoft.com/office/powerpoint/2010/main" val="26487405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951"/>
            <a:ext cx="9144000" cy="1124744"/>
          </a:xfrm>
        </p:spPr>
        <p:txBody>
          <a:bodyPr>
            <a:noAutofit/>
          </a:bodyPr>
          <a:lstStyle/>
          <a:p>
            <a:r>
              <a:rPr lang="en-US" sz="4000" dirty="0" smtClean="0"/>
              <a:t>Attribute-Clustering </a:t>
            </a:r>
            <a:r>
              <a:rPr lang="en-US" sz="4000" dirty="0" err="1" smtClean="0"/>
              <a:t>vs</a:t>
            </a:r>
            <a:r>
              <a:rPr lang="en-US" sz="4000" dirty="0" smtClean="0"/>
              <a:t> </a:t>
            </a:r>
            <a:br>
              <a:rPr lang="en-US" sz="4000" dirty="0" smtClean="0"/>
            </a:br>
            <a:r>
              <a:rPr lang="en-US" sz="4000" dirty="0" smtClean="0"/>
              <a:t>Schema Matching</a:t>
            </a:r>
            <a:endParaRPr lang="en-US" sz="2000" dirty="0"/>
          </a:p>
        </p:txBody>
      </p:sp>
      <p:sp>
        <p:nvSpPr>
          <p:cNvPr id="3" name="Content Placeholder 2"/>
          <p:cNvSpPr>
            <a:spLocks noGrp="1"/>
          </p:cNvSpPr>
          <p:nvPr>
            <p:ph sz="quarter" idx="4294967295"/>
          </p:nvPr>
        </p:nvSpPr>
        <p:spPr>
          <a:xfrm>
            <a:off x="649125" y="1443167"/>
            <a:ext cx="8315363" cy="4938161"/>
          </a:xfrm>
        </p:spPr>
        <p:txBody>
          <a:bodyPr>
            <a:normAutofit/>
          </a:bodyPr>
          <a:lstStyle/>
          <a:p>
            <a:pPr marL="0" indent="0">
              <a:buNone/>
            </a:pPr>
            <a:endParaRPr lang="en-US" sz="2400" dirty="0"/>
          </a:p>
          <a:p>
            <a:pPr marL="0" indent="0">
              <a:buNone/>
            </a:pPr>
            <a:r>
              <a:rPr lang="en-US" sz="2400" dirty="0"/>
              <a:t>Similar to Schema Matching, </a:t>
            </a:r>
            <a:r>
              <a:rPr lang="en-US" sz="2400" dirty="0" smtClean="0"/>
              <a:t>…but </a:t>
            </a:r>
            <a:r>
              <a:rPr lang="en-US" sz="2400" dirty="0"/>
              <a:t>fundamentally different:</a:t>
            </a:r>
          </a:p>
          <a:p>
            <a:pPr marL="421550" indent="-421550">
              <a:buFont typeface="+mj-lt"/>
              <a:buAutoNum type="arabicPeriod"/>
            </a:pPr>
            <a:endParaRPr lang="en-US" sz="2400" dirty="0" smtClean="0"/>
          </a:p>
          <a:p>
            <a:pPr marL="421550" indent="-421550">
              <a:buFont typeface="+mj-lt"/>
              <a:buAutoNum type="arabicPeriod"/>
            </a:pPr>
            <a:r>
              <a:rPr lang="en-US" sz="2400" dirty="0" smtClean="0"/>
              <a:t>Associated </a:t>
            </a:r>
            <a:r>
              <a:rPr lang="en-US" sz="2400" dirty="0"/>
              <a:t>attribute names do not have to be semantically equivalent. They only have to produce good </a:t>
            </a:r>
            <a:r>
              <a:rPr lang="en-US" sz="2400" dirty="0" smtClean="0"/>
              <a:t>blocks</a:t>
            </a:r>
            <a:endParaRPr lang="en-US" sz="2400" dirty="0"/>
          </a:p>
          <a:p>
            <a:pPr marL="421550" indent="-421550">
              <a:buFont typeface="+mj-lt"/>
              <a:buAutoNum type="arabicPeriod" startAt="2"/>
            </a:pPr>
            <a:endParaRPr lang="en-US" sz="2400" dirty="0" smtClean="0"/>
          </a:p>
          <a:p>
            <a:pPr marL="421550" indent="-421550">
              <a:buFont typeface="+mj-lt"/>
              <a:buAutoNum type="arabicPeriod" startAt="2"/>
            </a:pPr>
            <a:r>
              <a:rPr lang="en-US" sz="2400" dirty="0" smtClean="0"/>
              <a:t>All </a:t>
            </a:r>
            <a:r>
              <a:rPr lang="en-US" sz="2400" dirty="0"/>
              <a:t>singleton </a:t>
            </a:r>
            <a:r>
              <a:rPr lang="en-US" sz="2400" dirty="0" smtClean="0"/>
              <a:t>attribute names </a:t>
            </a:r>
            <a:r>
              <a:rPr lang="en-US" sz="2400" dirty="0"/>
              <a:t>are associated with each </a:t>
            </a:r>
            <a:r>
              <a:rPr lang="en-US" sz="2400" dirty="0" smtClean="0"/>
              <a:t>other</a:t>
            </a:r>
            <a:endParaRPr lang="en-US" sz="2400" dirty="0"/>
          </a:p>
          <a:p>
            <a:pPr marL="421550" indent="-421550">
              <a:buFont typeface="+mj-lt"/>
              <a:buAutoNum type="arabicPeriod" startAt="2"/>
            </a:pPr>
            <a:endParaRPr lang="en-US" sz="2400" dirty="0" smtClean="0"/>
          </a:p>
          <a:p>
            <a:pPr marL="421550" indent="-421550">
              <a:buFont typeface="+mj-lt"/>
              <a:buAutoNum type="arabicPeriod" startAt="2"/>
            </a:pPr>
            <a:r>
              <a:rPr lang="en-US" sz="2400" dirty="0" smtClean="0"/>
              <a:t>Unlike </a:t>
            </a:r>
            <a:r>
              <a:rPr lang="en-US" sz="2400" dirty="0"/>
              <a:t>Schema Matching, it scales to the </a:t>
            </a:r>
            <a:r>
              <a:rPr lang="en-US" sz="2400" dirty="0" smtClean="0"/>
              <a:t>very high levels </a:t>
            </a:r>
            <a:r>
              <a:rPr lang="en-US" sz="2400" dirty="0"/>
              <a:t>of heterogeneity of Web </a:t>
            </a:r>
            <a:r>
              <a:rPr lang="en-US" sz="2400" dirty="0" smtClean="0"/>
              <a:t>Data</a:t>
            </a:r>
          </a:p>
          <a:p>
            <a:pPr marL="821600" lvl="1" indent="-421550"/>
            <a:r>
              <a:rPr lang="en-US" sz="2000" dirty="0" smtClean="0"/>
              <a:t>because of the above simplifying assumptions</a:t>
            </a:r>
            <a:endParaRPr lang="en-US" sz="2000" dirty="0"/>
          </a:p>
          <a:p>
            <a:pPr>
              <a:spcBef>
                <a:spcPts val="340"/>
              </a:spcBef>
            </a:pPr>
            <a:endParaRPr lang="en-US" sz="1800" i="1"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73</a:t>
            </a:fld>
            <a:endParaRPr lang="el-GR"/>
          </a:p>
        </p:txBody>
      </p:sp>
    </p:spTree>
    <p:extLst>
      <p:ext uri="{BB962C8B-B14F-4D97-AF65-F5344CB8AC3E}">
        <p14:creationId xmlns:p14="http://schemas.microsoft.com/office/powerpoint/2010/main" val="21905432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836712"/>
          </a:xfrm>
        </p:spPr>
        <p:txBody>
          <a:bodyPr>
            <a:normAutofit fontScale="90000"/>
          </a:bodyPr>
          <a:lstStyle/>
          <a:p>
            <a:r>
              <a:rPr lang="en-US" sz="4900" dirty="0" err="1" smtClean="0"/>
              <a:t>TYPiMatch</a:t>
            </a:r>
            <a:r>
              <a:rPr lang="en-US" sz="4900" dirty="0" smtClean="0"/>
              <a:t> </a:t>
            </a:r>
            <a:r>
              <a:rPr lang="it-IT" sz="2400" dirty="0"/>
              <a:t>[Ma et. </a:t>
            </a:r>
            <a:r>
              <a:rPr lang="it-IT" sz="2400" dirty="0" smtClean="0"/>
              <a:t>al</a:t>
            </a:r>
            <a:r>
              <a:rPr lang="it-IT" sz="2400" dirty="0"/>
              <a:t>., WSDM 2013]</a:t>
            </a:r>
            <a:endParaRPr lang="en-US" sz="2400" dirty="0"/>
          </a:p>
        </p:txBody>
      </p:sp>
      <p:sp>
        <p:nvSpPr>
          <p:cNvPr id="3" name="Content Placeholder 2"/>
          <p:cNvSpPr>
            <a:spLocks noGrp="1"/>
          </p:cNvSpPr>
          <p:nvPr>
            <p:ph sz="quarter" idx="4294967295"/>
          </p:nvPr>
        </p:nvSpPr>
        <p:spPr>
          <a:xfrm>
            <a:off x="649125" y="885168"/>
            <a:ext cx="7955323" cy="5972832"/>
          </a:xfrm>
        </p:spPr>
        <p:txBody>
          <a:bodyPr>
            <a:normAutofit/>
          </a:bodyPr>
          <a:lstStyle/>
          <a:p>
            <a:pPr marL="0" indent="0">
              <a:spcBef>
                <a:spcPts val="340"/>
              </a:spcBef>
              <a:buNone/>
            </a:pPr>
            <a:r>
              <a:rPr lang="en-US" sz="2400" dirty="0" smtClean="0"/>
              <a:t>Goal: </a:t>
            </a:r>
          </a:p>
          <a:p>
            <a:pPr marL="0" indent="0">
              <a:spcBef>
                <a:spcPts val="340"/>
              </a:spcBef>
              <a:buNone/>
            </a:pPr>
            <a:r>
              <a:rPr lang="en-US" sz="2400" dirty="0" smtClean="0"/>
              <a:t>  cluster entities into </a:t>
            </a:r>
            <a:r>
              <a:rPr lang="en-US" sz="2400" i="1" dirty="0" smtClean="0">
                <a:solidFill>
                  <a:srgbClr val="C00000"/>
                </a:solidFill>
              </a:rPr>
              <a:t>overlapping</a:t>
            </a:r>
            <a:r>
              <a:rPr lang="en-US" sz="2400" dirty="0" smtClean="0">
                <a:solidFill>
                  <a:srgbClr val="C00000"/>
                </a:solidFill>
              </a:rPr>
              <a:t> </a:t>
            </a:r>
            <a:r>
              <a:rPr lang="en-US" sz="2400" i="1" dirty="0" smtClean="0">
                <a:solidFill>
                  <a:srgbClr val="C00000"/>
                </a:solidFill>
              </a:rPr>
              <a:t>types </a:t>
            </a:r>
            <a:r>
              <a:rPr lang="en-US" sz="2400" dirty="0" smtClean="0"/>
              <a:t>and apply Token   </a:t>
            </a:r>
          </a:p>
          <a:p>
            <a:pPr marL="0" indent="0">
              <a:spcBef>
                <a:spcPts val="340"/>
              </a:spcBef>
              <a:buNone/>
            </a:pPr>
            <a:r>
              <a:rPr lang="en-US" sz="2400" dirty="0"/>
              <a:t> </a:t>
            </a:r>
            <a:r>
              <a:rPr lang="en-US" sz="2400" dirty="0" smtClean="0"/>
              <a:t> Blocking to the values of the best attribute for each type.</a:t>
            </a:r>
            <a:endParaRPr lang="en-US" sz="10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709" y="2367378"/>
            <a:ext cx="6828266" cy="307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91680" y="2342541"/>
            <a:ext cx="7128792" cy="165618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85446" y="4023562"/>
            <a:ext cx="7128792" cy="142150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262" y="5535730"/>
            <a:ext cx="3571641" cy="773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5536778"/>
            <a:ext cx="5184576" cy="77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74252" y="4067780"/>
            <a:ext cx="973412" cy="369332"/>
          </a:xfrm>
          <a:prstGeom prst="rect">
            <a:avLst/>
          </a:prstGeom>
          <a:noFill/>
        </p:spPr>
        <p:txBody>
          <a:bodyPr wrap="square" rtlCol="0">
            <a:spAutoFit/>
          </a:bodyPr>
          <a:lstStyle/>
          <a:p>
            <a:r>
              <a:rPr lang="en-US" dirty="0" smtClean="0">
                <a:solidFill>
                  <a:srgbClr val="C00000"/>
                </a:solidFill>
              </a:rPr>
              <a:t>persons</a:t>
            </a:r>
            <a:endParaRPr lang="en-US" dirty="0">
              <a:solidFill>
                <a:srgbClr val="C00000"/>
              </a:solidFill>
            </a:endParaRPr>
          </a:p>
        </p:txBody>
      </p:sp>
      <p:sp>
        <p:nvSpPr>
          <p:cNvPr id="12" name="TextBox 11"/>
          <p:cNvSpPr txBox="1"/>
          <p:nvPr/>
        </p:nvSpPr>
        <p:spPr>
          <a:xfrm>
            <a:off x="144016" y="2411596"/>
            <a:ext cx="1475656" cy="369332"/>
          </a:xfrm>
          <a:prstGeom prst="rect">
            <a:avLst/>
          </a:prstGeom>
          <a:noFill/>
        </p:spPr>
        <p:txBody>
          <a:bodyPr wrap="square" rtlCol="0">
            <a:spAutoFit/>
          </a:bodyPr>
          <a:lstStyle/>
          <a:p>
            <a:r>
              <a:rPr lang="en-US" dirty="0" smtClean="0">
                <a:solidFill>
                  <a:srgbClr val="00B050"/>
                </a:solidFill>
              </a:rPr>
              <a:t>organizations</a:t>
            </a:r>
            <a:endParaRPr lang="en-US" dirty="0">
              <a:solidFill>
                <a:srgbClr val="00B050"/>
              </a:solidFill>
            </a:endParaRPr>
          </a:p>
        </p:txBody>
      </p:sp>
      <p:sp>
        <p:nvSpPr>
          <p:cNvPr id="9" name="Slide Number Placeholder 8"/>
          <p:cNvSpPr>
            <a:spLocks noGrp="1"/>
          </p:cNvSpPr>
          <p:nvPr>
            <p:ph type="sldNum" sz="quarter" idx="12"/>
          </p:nvPr>
        </p:nvSpPr>
        <p:spPr/>
        <p:txBody>
          <a:bodyPr/>
          <a:lstStyle/>
          <a:p>
            <a:fld id="{7E46E34C-DF4F-43C8-9B01-5546C481D7C1}" type="slidenum">
              <a:rPr lang="el-GR" smtClean="0"/>
              <a:t>74</a:t>
            </a:fld>
            <a:endParaRPr lang="el-GR"/>
          </a:p>
        </p:txBody>
      </p:sp>
    </p:spTree>
    <p:extLst>
      <p:ext uri="{BB962C8B-B14F-4D97-AF65-F5344CB8AC3E}">
        <p14:creationId xmlns:p14="http://schemas.microsoft.com/office/powerpoint/2010/main" val="3372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9392"/>
            <a:ext cx="9144000" cy="836712"/>
          </a:xfrm>
        </p:spPr>
        <p:txBody>
          <a:bodyPr>
            <a:normAutofit fontScale="90000"/>
          </a:bodyPr>
          <a:lstStyle/>
          <a:p>
            <a:r>
              <a:rPr lang="en-US" sz="4900" dirty="0" err="1" smtClean="0"/>
              <a:t>TYPiMatch</a:t>
            </a:r>
            <a:endParaRPr lang="en-US" sz="2400" dirty="0"/>
          </a:p>
        </p:txBody>
      </p:sp>
      <p:sp>
        <p:nvSpPr>
          <p:cNvPr id="3" name="Content Placeholder 2"/>
          <p:cNvSpPr>
            <a:spLocks noGrp="1"/>
          </p:cNvSpPr>
          <p:nvPr>
            <p:ph sz="quarter" idx="4294967295"/>
          </p:nvPr>
        </p:nvSpPr>
        <p:spPr>
          <a:xfrm>
            <a:off x="649125" y="1128576"/>
            <a:ext cx="7955323" cy="5972832"/>
          </a:xfrm>
        </p:spPr>
        <p:txBody>
          <a:bodyPr>
            <a:normAutofit/>
          </a:bodyPr>
          <a:lstStyle/>
          <a:p>
            <a:pPr marL="0" indent="0">
              <a:spcBef>
                <a:spcPts val="340"/>
              </a:spcBef>
              <a:buNone/>
            </a:pPr>
            <a:r>
              <a:rPr lang="en-US" sz="2800" b="1" dirty="0" smtClean="0"/>
              <a:t>Algorithm</a:t>
            </a:r>
            <a:r>
              <a:rPr lang="en-US" sz="2400" dirty="0" smtClean="0"/>
              <a:t>:</a:t>
            </a:r>
          </a:p>
          <a:p>
            <a:pPr>
              <a:spcBef>
                <a:spcPts val="340"/>
              </a:spcBef>
              <a:buFont typeface="+mj-lt"/>
              <a:buAutoNum type="arabicPeriod"/>
            </a:pPr>
            <a:r>
              <a:rPr lang="en-US" sz="2400" dirty="0" smtClean="0"/>
              <a:t>Create a </a:t>
            </a:r>
            <a:r>
              <a:rPr lang="en-US" sz="2400" dirty="0" smtClean="0">
                <a:solidFill>
                  <a:srgbClr val="C00000"/>
                </a:solidFill>
              </a:rPr>
              <a:t>directed graph </a:t>
            </a:r>
            <a:r>
              <a:rPr lang="en-US" sz="2400" b="1" i="1" dirty="0" smtClean="0"/>
              <a:t>G</a:t>
            </a:r>
            <a:r>
              <a:rPr lang="en-US" sz="2400" dirty="0" smtClean="0"/>
              <a:t>, where nodes correspond to tokens, and edges connect those co-occurring in the same entity profile, weighted according to conditional co-occurrence probability.</a:t>
            </a:r>
          </a:p>
          <a:p>
            <a:pPr>
              <a:spcBef>
                <a:spcPts val="340"/>
              </a:spcBef>
              <a:buFont typeface="+mj-lt"/>
              <a:buAutoNum type="arabicPeriod"/>
            </a:pPr>
            <a:r>
              <a:rPr lang="en-US" sz="2400" dirty="0" smtClean="0"/>
              <a:t>Convert </a:t>
            </a:r>
            <a:r>
              <a:rPr lang="en-US" sz="2400" b="1" dirty="0" smtClean="0"/>
              <a:t>G</a:t>
            </a:r>
            <a:r>
              <a:rPr lang="en-US" sz="2400" dirty="0" smtClean="0"/>
              <a:t> to undirected graph </a:t>
            </a:r>
            <a:r>
              <a:rPr lang="en-US" sz="2400" b="1" dirty="0" smtClean="0"/>
              <a:t>G’</a:t>
            </a:r>
            <a:r>
              <a:rPr lang="en-US" sz="2400" dirty="0" smtClean="0"/>
              <a:t> and get </a:t>
            </a:r>
            <a:r>
              <a:rPr lang="en-US" sz="2400" dirty="0" smtClean="0">
                <a:solidFill>
                  <a:srgbClr val="C00000"/>
                </a:solidFill>
              </a:rPr>
              <a:t>maximal cliques </a:t>
            </a:r>
            <a:r>
              <a:rPr lang="en-US" sz="2400" dirty="0" smtClean="0"/>
              <a:t>(parameter </a:t>
            </a:r>
            <a:r>
              <a:rPr lang="el-GR" sz="2400" i="1" dirty="0" smtClean="0">
                <a:solidFill>
                  <a:srgbClr val="C00000"/>
                </a:solidFill>
              </a:rPr>
              <a:t>θ</a:t>
            </a:r>
            <a:r>
              <a:rPr lang="el-GR" sz="2400" dirty="0" smtClean="0"/>
              <a:t>).</a:t>
            </a:r>
            <a:endParaRPr lang="en-US" sz="2400" dirty="0" smtClean="0"/>
          </a:p>
          <a:p>
            <a:pPr>
              <a:spcBef>
                <a:spcPts val="340"/>
              </a:spcBef>
              <a:buFont typeface="+mj-lt"/>
              <a:buAutoNum type="arabicPeriod"/>
            </a:pPr>
            <a:r>
              <a:rPr lang="en-US" sz="2400" dirty="0" smtClean="0"/>
              <a:t>Create an </a:t>
            </a:r>
            <a:r>
              <a:rPr lang="en-US" sz="2400" dirty="0" smtClean="0">
                <a:solidFill>
                  <a:srgbClr val="C00000"/>
                </a:solidFill>
              </a:rPr>
              <a:t>undirected graph </a:t>
            </a:r>
            <a:r>
              <a:rPr lang="en-US" sz="2400" b="1" dirty="0" smtClean="0"/>
              <a:t>G’’</a:t>
            </a:r>
            <a:r>
              <a:rPr lang="en-US" sz="2400" dirty="0" smtClean="0"/>
              <a:t>, where nodes correspond to cliques and edges connect the frequently co-occurring cliques </a:t>
            </a:r>
            <a:r>
              <a:rPr lang="el-GR" sz="2400" dirty="0"/>
              <a:t>(</a:t>
            </a:r>
            <a:r>
              <a:rPr lang="en-US" sz="2400" dirty="0"/>
              <a:t>parameter </a:t>
            </a:r>
            <a:r>
              <a:rPr lang="el-GR" sz="2400" i="1" dirty="0">
                <a:solidFill>
                  <a:srgbClr val="C00000"/>
                </a:solidFill>
              </a:rPr>
              <a:t>ε</a:t>
            </a:r>
            <a:r>
              <a:rPr lang="el-GR" sz="2400" dirty="0"/>
              <a:t>).</a:t>
            </a:r>
            <a:endParaRPr lang="en-US" sz="2400" dirty="0" smtClean="0"/>
          </a:p>
          <a:p>
            <a:pPr>
              <a:spcBef>
                <a:spcPts val="340"/>
              </a:spcBef>
              <a:buFont typeface="+mj-lt"/>
              <a:buAutoNum type="arabicPeriod"/>
            </a:pPr>
            <a:r>
              <a:rPr lang="en-US" sz="2400" dirty="0" smtClean="0"/>
              <a:t>Get connected components to form </a:t>
            </a:r>
            <a:r>
              <a:rPr lang="en-US" sz="2400" dirty="0" smtClean="0">
                <a:solidFill>
                  <a:srgbClr val="C00000"/>
                </a:solidFill>
              </a:rPr>
              <a:t>entity types</a:t>
            </a:r>
            <a:r>
              <a:rPr lang="en-US" sz="2400" dirty="0" smtClean="0"/>
              <a:t>.</a:t>
            </a:r>
          </a:p>
          <a:p>
            <a:pPr>
              <a:spcBef>
                <a:spcPts val="340"/>
              </a:spcBef>
              <a:buFont typeface="+mj-lt"/>
              <a:buAutoNum type="arabicPeriod"/>
            </a:pPr>
            <a:r>
              <a:rPr lang="en-US" sz="2400" dirty="0" smtClean="0"/>
              <a:t>Get best attribute name for each type using an entropy-based criterion.</a:t>
            </a:r>
            <a:endParaRPr lang="en-US" sz="24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75</a:t>
            </a:fld>
            <a:endParaRPr lang="el-GR"/>
          </a:p>
        </p:txBody>
      </p:sp>
    </p:spTree>
    <p:extLst>
      <p:ext uri="{BB962C8B-B14F-4D97-AF65-F5344CB8AC3E}">
        <p14:creationId xmlns:p14="http://schemas.microsoft.com/office/powerpoint/2010/main" val="27131165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75005" y="948068"/>
            <a:ext cx="8968995" cy="5623688"/>
          </a:xfrm>
        </p:spPr>
        <p:txBody>
          <a:bodyPr/>
          <a:lstStyle/>
          <a:p>
            <a:pPr marL="0" indent="0">
              <a:buNone/>
            </a:pPr>
            <a:r>
              <a:rPr lang="en-US" sz="2400" dirty="0"/>
              <a:t>For Semantic Web data, three sources of evidence create blocks of lower redundancy than Token Blocking:</a:t>
            </a:r>
          </a:p>
          <a:p>
            <a:pPr marL="232393" indent="-232393">
              <a:buFont typeface="+mj-lt"/>
              <a:buAutoNum type="arabicPeriod"/>
            </a:pPr>
            <a:r>
              <a:rPr lang="en-US" sz="2400" dirty="0" smtClean="0"/>
              <a:t>Infix</a:t>
            </a:r>
            <a:r>
              <a:rPr lang="en-US" sz="1800" dirty="0" smtClean="0"/>
              <a:t/>
            </a:r>
            <a:br>
              <a:rPr lang="en-US" sz="1800" dirty="0" smtClean="0"/>
            </a:br>
            <a:endParaRPr lang="en-US" sz="1800" dirty="0"/>
          </a:p>
          <a:p>
            <a:pPr marL="518831" indent="-518831">
              <a:buFont typeface="+mj-lt"/>
              <a:buAutoNum type="arabicPeriod"/>
            </a:pPr>
            <a:endParaRPr lang="en-US" sz="2000" dirty="0"/>
          </a:p>
          <a:p>
            <a:pPr marL="259415" indent="-259415">
              <a:buFont typeface="+mj-lt"/>
              <a:buAutoNum type="arabicPeriod"/>
            </a:pPr>
            <a:r>
              <a:rPr lang="en-US" sz="2400" dirty="0"/>
              <a:t>Infix Profile </a:t>
            </a:r>
          </a:p>
          <a:p>
            <a:pPr marL="259415" indent="-259415">
              <a:buFont typeface="+mj-lt"/>
              <a:buAutoNum type="arabicPeriod"/>
            </a:pPr>
            <a:r>
              <a:rPr lang="en-US" sz="2400" dirty="0"/>
              <a:t>Literal Profile</a:t>
            </a:r>
            <a:br>
              <a:rPr lang="en-US" sz="2400" dirty="0"/>
            </a:br>
            <a:endParaRPr lang="en-US" sz="2400" dirty="0"/>
          </a:p>
          <a:p>
            <a:pPr marL="518831" indent="-518831">
              <a:buFont typeface="+mj-lt"/>
              <a:buAutoNum type="arabicPeriod"/>
            </a:pPr>
            <a:endParaRPr lang="en-US" sz="2000" dirty="0"/>
          </a:p>
          <a:p>
            <a:pPr marL="518831" indent="-518831">
              <a:buFont typeface="+mj-lt"/>
              <a:buAutoNum type="arabicPeriod"/>
            </a:pPr>
            <a:endParaRPr lang="en-US" sz="2000" dirty="0"/>
          </a:p>
          <a:p>
            <a:pPr marL="518831" indent="-518831">
              <a:buFont typeface="+mj-lt"/>
              <a:buAutoNum type="arabicPeriod"/>
            </a:pPr>
            <a:endParaRPr lang="en-US" sz="2000" dirty="0"/>
          </a:p>
          <a:p>
            <a:pPr marL="0" indent="0">
              <a:buNone/>
            </a:pPr>
            <a:endParaRPr lang="en-US" sz="3600" dirty="0"/>
          </a:p>
          <a:p>
            <a:pPr marL="0" indent="0">
              <a:buNone/>
            </a:pPr>
            <a:r>
              <a:rPr lang="en-US" sz="2000" dirty="0" smtClean="0"/>
              <a:t>Algorithm for URI decomposition in PI(S)-</a:t>
            </a:r>
            <a:r>
              <a:rPr lang="en-US" sz="2000" dirty="0"/>
              <a:t>form in [</a:t>
            </a:r>
            <a:r>
              <a:rPr lang="en-US" sz="2000" dirty="0" err="1"/>
              <a:t>Papadakis</a:t>
            </a:r>
            <a:r>
              <a:rPr lang="en-US" sz="2000" dirty="0"/>
              <a:t> et al., </a:t>
            </a:r>
            <a:r>
              <a:rPr lang="en-US" sz="2000" dirty="0" err="1"/>
              <a:t>iiWAS</a:t>
            </a:r>
            <a:r>
              <a:rPr lang="en-US" sz="2000" dirty="0"/>
              <a:t> 2010</a:t>
            </a:r>
            <a:r>
              <a:rPr lang="en-US" sz="2000" dirty="0" smtClean="0"/>
              <a:t>]. </a:t>
            </a:r>
            <a:endParaRPr lang="en-US" sz="2000" dirty="0"/>
          </a:p>
        </p:txBody>
      </p:sp>
      <p:sp>
        <p:nvSpPr>
          <p:cNvPr id="7" name="Title 1"/>
          <p:cNvSpPr>
            <a:spLocks noGrp="1"/>
          </p:cNvSpPr>
          <p:nvPr>
            <p:ph type="title" idx="4294967295"/>
          </p:nvPr>
        </p:nvSpPr>
        <p:spPr>
          <a:xfrm>
            <a:off x="0" y="0"/>
            <a:ext cx="9144000" cy="721079"/>
          </a:xfrm>
        </p:spPr>
        <p:txBody>
          <a:bodyPr>
            <a:normAutofit/>
          </a:bodyPr>
          <a:lstStyle/>
          <a:p>
            <a:r>
              <a:rPr lang="en-US" sz="4000" dirty="0" smtClean="0"/>
              <a:t>Evidence for Semantic </a:t>
            </a:r>
            <a:r>
              <a:rPr lang="en-US" sz="4000" dirty="0"/>
              <a:t>Web Blocking</a:t>
            </a:r>
          </a:p>
        </p:txBody>
      </p:sp>
      <p:pic>
        <p:nvPicPr>
          <p:cNvPr id="4" name="Picture 2"/>
          <p:cNvPicPr>
            <a:picLocks noChangeAspect="1" noChangeArrowheads="1"/>
          </p:cNvPicPr>
          <p:nvPr/>
        </p:nvPicPr>
        <p:blipFill>
          <a:blip r:embed="rId3" cstate="print"/>
          <a:srcRect/>
          <a:stretch>
            <a:fillRect/>
          </a:stretch>
        </p:blipFill>
        <p:spPr bwMode="auto">
          <a:xfrm>
            <a:off x="835265" y="2204864"/>
            <a:ext cx="7841494" cy="716093"/>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830666" y="3789040"/>
            <a:ext cx="7841494" cy="1943441"/>
          </a:xfrm>
          <a:prstGeom prst="rect">
            <a:avLst/>
          </a:prstGeom>
          <a:noFill/>
          <a:ln w="9525">
            <a:noFill/>
            <a:miter lim="800000"/>
            <a:headEnd/>
            <a:tailEnd/>
          </a:ln>
        </p:spPr>
      </p:pic>
      <p:sp>
        <p:nvSpPr>
          <p:cNvPr id="2" name="Θέση υποσέλιδου 1"/>
          <p:cNvSpPr>
            <a:spLocks noGrp="1"/>
          </p:cNvSpPr>
          <p:nvPr>
            <p:ph type="ftr" sz="quarter" idx="11"/>
          </p:nvPr>
        </p:nvSpPr>
        <p:spPr/>
        <p:txBody>
          <a:bodyPr/>
          <a:lstStyle/>
          <a:p>
            <a:pPr>
              <a:defRPr/>
            </a:pPr>
            <a:r>
              <a:rPr lang="pt-BR" smtClean="0"/>
              <a:t>Papadakis &amp; Palpanas, WWW 2018, April 2018</a:t>
            </a:r>
            <a:endParaRPr lang="en-US"/>
          </a:p>
        </p:txBody>
      </p:sp>
      <p:sp>
        <p:nvSpPr>
          <p:cNvPr id="6" name="Slide Number Placeholder 5"/>
          <p:cNvSpPr>
            <a:spLocks noGrp="1"/>
          </p:cNvSpPr>
          <p:nvPr>
            <p:ph type="sldNum" sz="quarter" idx="12"/>
          </p:nvPr>
        </p:nvSpPr>
        <p:spPr/>
        <p:txBody>
          <a:bodyPr/>
          <a:lstStyle/>
          <a:p>
            <a:fld id="{7E46E34C-DF4F-43C8-9B01-5546C481D7C1}" type="slidenum">
              <a:rPr lang="el-GR" smtClean="0"/>
              <a:t>76</a:t>
            </a:fld>
            <a:endParaRPr lang="el-GR"/>
          </a:p>
        </p:txBody>
      </p:sp>
    </p:spTree>
    <p:extLst>
      <p:ext uri="{BB962C8B-B14F-4D97-AF65-F5344CB8AC3E}">
        <p14:creationId xmlns:p14="http://schemas.microsoft.com/office/powerpoint/2010/main" val="33704617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639303" y="907046"/>
            <a:ext cx="8504697" cy="5762314"/>
          </a:xfrm>
        </p:spPr>
        <p:txBody>
          <a:bodyPr>
            <a:normAutofit lnSpcReduction="10000"/>
          </a:bodyPr>
          <a:lstStyle/>
          <a:p>
            <a:pPr marL="0" indent="0">
              <a:buNone/>
            </a:pPr>
            <a:r>
              <a:rPr lang="en-US" sz="2300" dirty="0"/>
              <a:t>The above sources of evidence lead to </a:t>
            </a:r>
            <a:r>
              <a:rPr lang="en-US" sz="2300" dirty="0" smtClean="0"/>
              <a:t>3 </a:t>
            </a:r>
            <a:r>
              <a:rPr lang="en-US" sz="2300" dirty="0" smtClean="0">
                <a:solidFill>
                  <a:srgbClr val="C00000"/>
                </a:solidFill>
              </a:rPr>
              <a:t>parameter-free</a:t>
            </a:r>
            <a:r>
              <a:rPr lang="en-US" sz="2300" dirty="0" smtClean="0"/>
              <a:t> </a:t>
            </a:r>
            <a:r>
              <a:rPr lang="en-US" sz="2300" dirty="0"/>
              <a:t>blocking methods:</a:t>
            </a:r>
          </a:p>
          <a:p>
            <a:pPr marL="259415" indent="-259415">
              <a:buFont typeface="+mj-lt"/>
              <a:buAutoNum type="arabicPeriod"/>
            </a:pPr>
            <a:r>
              <a:rPr lang="en-US" sz="2300" b="1" dirty="0"/>
              <a:t>Infix Blocking</a:t>
            </a:r>
            <a:r>
              <a:rPr lang="en-US" dirty="0" smtClean="0">
                <a:solidFill>
                  <a:srgbClr val="C00000"/>
                </a:solidFill>
              </a:rPr>
              <a:t/>
            </a:r>
            <a:br>
              <a:rPr lang="en-US" dirty="0" smtClean="0">
                <a:solidFill>
                  <a:srgbClr val="C00000"/>
                </a:solidFill>
              </a:rPr>
            </a:br>
            <a:r>
              <a:rPr lang="en-US" sz="2000" dirty="0"/>
              <a:t>every block contains all entities whose URI has a specific Infix</a:t>
            </a:r>
          </a:p>
          <a:p>
            <a:pPr marL="259415" indent="-259415">
              <a:buFont typeface="+mj-lt"/>
              <a:buAutoNum type="arabicPeriod"/>
            </a:pPr>
            <a:r>
              <a:rPr lang="en-US" sz="2300" b="1" dirty="0"/>
              <a:t>Infix Profile Blocking</a:t>
            </a:r>
            <a:r>
              <a:rPr lang="en-US" dirty="0" smtClean="0">
                <a:solidFill>
                  <a:srgbClr val="C00000"/>
                </a:solidFill>
              </a:rPr>
              <a:t/>
            </a:r>
            <a:br>
              <a:rPr lang="en-US" dirty="0" smtClean="0">
                <a:solidFill>
                  <a:srgbClr val="C00000"/>
                </a:solidFill>
              </a:rPr>
            </a:br>
            <a:r>
              <a:rPr lang="en-US" sz="2000" dirty="0"/>
              <a:t>every block corresponds to a specific Infix (of an attribute value) and contains all entities having it in their Infix Profile</a:t>
            </a:r>
          </a:p>
          <a:p>
            <a:pPr marL="259415" indent="-259415">
              <a:buFont typeface="+mj-lt"/>
              <a:buAutoNum type="arabicPeriod"/>
            </a:pPr>
            <a:r>
              <a:rPr lang="en-US" sz="2300" b="1" dirty="0"/>
              <a:t>Literal Profile Blocking</a:t>
            </a:r>
            <a:r>
              <a:rPr lang="en-US" dirty="0" smtClean="0"/>
              <a:t/>
            </a:r>
            <a:br>
              <a:rPr lang="en-US" dirty="0" smtClean="0"/>
            </a:br>
            <a:r>
              <a:rPr lang="en-US" sz="2000" dirty="0"/>
              <a:t>every block corresponds to a specific token and contains all entities having it in their Literal Profile</a:t>
            </a:r>
          </a:p>
          <a:p>
            <a:pPr marL="259415" indent="-259415"/>
            <a:endParaRPr lang="en-US" sz="1100" dirty="0"/>
          </a:p>
          <a:p>
            <a:pPr marL="0" indent="0">
              <a:buNone/>
            </a:pPr>
            <a:r>
              <a:rPr lang="en-US" sz="2300" dirty="0" smtClean="0"/>
              <a:t>Individually, these </a:t>
            </a:r>
            <a:r>
              <a:rPr lang="en-US" sz="2300" dirty="0" smtClean="0">
                <a:solidFill>
                  <a:srgbClr val="C00000"/>
                </a:solidFill>
              </a:rPr>
              <a:t>atomic</a:t>
            </a:r>
            <a:r>
              <a:rPr lang="en-US" sz="2300" dirty="0" smtClean="0"/>
              <a:t> </a:t>
            </a:r>
            <a:r>
              <a:rPr lang="en-US" sz="2300" dirty="0"/>
              <a:t>methods have limited coverage and, </a:t>
            </a:r>
          </a:p>
          <a:p>
            <a:pPr marL="0" indent="0">
              <a:buNone/>
            </a:pPr>
            <a:r>
              <a:rPr lang="en-US" sz="2300" dirty="0"/>
              <a:t>thus, low effectiveness (e.g., Infix Blocking does not cover blank </a:t>
            </a:r>
          </a:p>
          <a:p>
            <a:pPr marL="0" indent="0">
              <a:buNone/>
            </a:pPr>
            <a:r>
              <a:rPr lang="en-US" sz="2300" dirty="0"/>
              <a:t>nodes). </a:t>
            </a:r>
            <a:endParaRPr lang="en-US" sz="2300" dirty="0" smtClean="0"/>
          </a:p>
          <a:p>
            <a:pPr marL="0" indent="0">
              <a:buNone/>
            </a:pPr>
            <a:r>
              <a:rPr lang="en-US" sz="2300" dirty="0" smtClean="0"/>
              <a:t>However</a:t>
            </a:r>
            <a:r>
              <a:rPr lang="en-US" sz="2300" dirty="0"/>
              <a:t>, they are complementary and can be combined </a:t>
            </a:r>
          </a:p>
          <a:p>
            <a:pPr marL="0" indent="0">
              <a:buNone/>
            </a:pPr>
            <a:r>
              <a:rPr lang="en-US" sz="2300" dirty="0"/>
              <a:t>into </a:t>
            </a:r>
            <a:r>
              <a:rPr lang="en-US" sz="2300" dirty="0">
                <a:solidFill>
                  <a:srgbClr val="C00000"/>
                </a:solidFill>
              </a:rPr>
              <a:t>composite</a:t>
            </a:r>
            <a:r>
              <a:rPr lang="en-US" sz="2300" i="1" dirty="0"/>
              <a:t> </a:t>
            </a:r>
            <a:r>
              <a:rPr lang="en-US" sz="2300" dirty="0"/>
              <a:t>blocking methods </a:t>
            </a:r>
            <a:r>
              <a:rPr lang="en-US" sz="2300" dirty="0" smtClean="0"/>
              <a:t>with high </a:t>
            </a:r>
            <a:r>
              <a:rPr lang="en-US" sz="2300" dirty="0"/>
              <a:t>robustness and </a:t>
            </a:r>
          </a:p>
          <a:p>
            <a:pPr marL="0" indent="0">
              <a:buNone/>
            </a:pPr>
            <a:r>
              <a:rPr lang="en-US" sz="2300" dirty="0" smtClean="0"/>
              <a:t>effectiveness!</a:t>
            </a:r>
            <a:endParaRPr lang="en-US" sz="2300" dirty="0"/>
          </a:p>
        </p:txBody>
      </p:sp>
      <p:sp>
        <p:nvSpPr>
          <p:cNvPr id="4" name="Title 1"/>
          <p:cNvSpPr>
            <a:spLocks noGrp="1"/>
          </p:cNvSpPr>
          <p:nvPr>
            <p:ph type="title" idx="4294967295"/>
          </p:nvPr>
        </p:nvSpPr>
        <p:spPr>
          <a:xfrm>
            <a:off x="-12417" y="2872"/>
            <a:ext cx="9144000" cy="721991"/>
          </a:xfrm>
        </p:spPr>
        <p:txBody>
          <a:bodyPr>
            <a:normAutofit/>
          </a:bodyPr>
          <a:lstStyle/>
          <a:p>
            <a:r>
              <a:rPr lang="en-US" sz="4000" dirty="0"/>
              <a:t>URI Semantics Blocking </a:t>
            </a:r>
            <a:r>
              <a:rPr lang="en-US" sz="2200" dirty="0" smtClean="0"/>
              <a:t>[</a:t>
            </a:r>
            <a:r>
              <a:rPr lang="en-US" sz="2200" dirty="0" err="1"/>
              <a:t>Papadakis</a:t>
            </a:r>
            <a:r>
              <a:rPr lang="en-US" sz="2200" dirty="0"/>
              <a:t> et al., WSDM2012]</a:t>
            </a:r>
            <a:r>
              <a:rPr lang="en-US" sz="1600" dirty="0"/>
              <a:t> </a:t>
            </a:r>
          </a:p>
        </p:txBody>
      </p:sp>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77</a:t>
            </a:fld>
            <a:endParaRPr lang="el-GR"/>
          </a:p>
        </p:txBody>
      </p:sp>
    </p:spTree>
    <p:extLst>
      <p:ext uri="{BB962C8B-B14F-4D97-AF65-F5344CB8AC3E}">
        <p14:creationId xmlns:p14="http://schemas.microsoft.com/office/powerpoint/2010/main" val="42263332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5633"/>
            <a:ext cx="9144000" cy="721079"/>
          </a:xfrm>
        </p:spPr>
        <p:txBody>
          <a:bodyPr>
            <a:normAutofit/>
          </a:bodyPr>
          <a:lstStyle/>
          <a:p>
            <a:pPr lvl="1" algn="ctr"/>
            <a:r>
              <a:rPr lang="en-US" sz="4000" kern="1200" dirty="0" smtClean="0">
                <a:latin typeface="+mj-lt"/>
                <a:ea typeface="+mj-ea"/>
                <a:cs typeface="+mj-cs"/>
              </a:rPr>
              <a:t>Summary of Blocking for Web Data</a:t>
            </a:r>
            <a:endParaRPr lang="de-DE" sz="4000" kern="1200" dirty="0">
              <a:latin typeface="+mj-lt"/>
              <a:ea typeface="+mj-ea"/>
              <a:cs typeface="+mj-cs"/>
            </a:endParaRPr>
          </a:p>
        </p:txBody>
      </p:sp>
      <p:sp>
        <p:nvSpPr>
          <p:cNvPr id="3" name="Content Placeholder 2"/>
          <p:cNvSpPr>
            <a:spLocks noGrp="1"/>
          </p:cNvSpPr>
          <p:nvPr>
            <p:ph sz="quarter" idx="4294967295"/>
          </p:nvPr>
        </p:nvSpPr>
        <p:spPr>
          <a:xfrm>
            <a:off x="639303" y="948069"/>
            <a:ext cx="8037153" cy="5289243"/>
          </a:xfrm>
        </p:spPr>
        <p:txBody>
          <a:bodyPr>
            <a:normAutofit/>
          </a:bodyPr>
          <a:lstStyle/>
          <a:p>
            <a:pPr marL="0" indent="0">
              <a:buNone/>
            </a:pPr>
            <a:endParaRPr lang="en-US" sz="2400" b="1" dirty="0" smtClean="0"/>
          </a:p>
          <a:p>
            <a:pPr marL="0" indent="0">
              <a:buNone/>
            </a:pPr>
            <a:r>
              <a:rPr lang="en-US" sz="2400" b="1" dirty="0" smtClean="0"/>
              <a:t>High </a:t>
            </a:r>
            <a:r>
              <a:rPr lang="en-US" sz="2400" b="1" dirty="0"/>
              <a:t>Recall</a:t>
            </a:r>
            <a:r>
              <a:rPr lang="en-US" sz="2400" dirty="0">
                <a:solidFill>
                  <a:srgbClr val="C00000"/>
                </a:solidFill>
              </a:rPr>
              <a:t> </a:t>
            </a:r>
            <a:r>
              <a:rPr lang="en-US" sz="2400" dirty="0"/>
              <a:t>in the context of </a:t>
            </a:r>
            <a:r>
              <a:rPr lang="en-US" sz="2400" dirty="0" smtClean="0"/>
              <a:t>noisy </a:t>
            </a:r>
            <a:r>
              <a:rPr lang="en-US" sz="2400" dirty="0"/>
              <a:t>entity profiles and extreme </a:t>
            </a:r>
            <a:r>
              <a:rPr lang="en-US" sz="2400" dirty="0" smtClean="0"/>
              <a:t>schema heterogeneity thanks to:</a:t>
            </a:r>
          </a:p>
          <a:p>
            <a:pPr marL="457200" indent="-457200">
              <a:buFont typeface="+mj-lt"/>
              <a:buAutoNum type="arabicPeriod"/>
            </a:pPr>
            <a:r>
              <a:rPr lang="en-US" sz="2400" dirty="0" smtClean="0"/>
              <a:t> </a:t>
            </a:r>
            <a:r>
              <a:rPr lang="en-US" sz="2400" dirty="0" smtClean="0">
                <a:solidFill>
                  <a:srgbClr val="C00000"/>
                </a:solidFill>
              </a:rPr>
              <a:t>redundancy </a:t>
            </a:r>
            <a:r>
              <a:rPr lang="en-US" sz="2400" dirty="0" smtClean="0"/>
              <a:t>that reduces </a:t>
            </a:r>
            <a:r>
              <a:rPr lang="en-US" sz="2400" dirty="0"/>
              <a:t>the likelihood of missed </a:t>
            </a:r>
            <a:r>
              <a:rPr lang="en-US" sz="2400" dirty="0" smtClean="0"/>
              <a:t>matches.</a:t>
            </a:r>
          </a:p>
          <a:p>
            <a:pPr marL="457200" indent="-457200">
              <a:buFont typeface="+mj-lt"/>
              <a:buAutoNum type="arabicPeriod"/>
            </a:pPr>
            <a:r>
              <a:rPr lang="en-US" sz="2400" dirty="0" smtClean="0"/>
              <a:t> </a:t>
            </a:r>
            <a:r>
              <a:rPr lang="en-US" sz="2400" dirty="0" smtClean="0">
                <a:solidFill>
                  <a:srgbClr val="C00000"/>
                </a:solidFill>
              </a:rPr>
              <a:t>attribute-agnostic </a:t>
            </a:r>
            <a:r>
              <a:rPr lang="en-US" sz="2400" dirty="0">
                <a:solidFill>
                  <a:srgbClr val="C00000"/>
                </a:solidFill>
              </a:rPr>
              <a:t>functionality </a:t>
            </a:r>
            <a:r>
              <a:rPr lang="en-US" sz="2400" dirty="0" smtClean="0"/>
              <a:t>that requires</a:t>
            </a:r>
            <a:r>
              <a:rPr lang="en-US" sz="2400" dirty="0" smtClean="0">
                <a:latin typeface="Times New Roman"/>
                <a:cs typeface="Times New Roman"/>
              </a:rPr>
              <a:t> </a:t>
            </a:r>
            <a:r>
              <a:rPr lang="en-US" sz="2400" dirty="0"/>
              <a:t>no schema </a:t>
            </a:r>
            <a:r>
              <a:rPr lang="en-US" sz="2400" dirty="0" smtClean="0"/>
              <a:t>semantics.</a:t>
            </a:r>
          </a:p>
          <a:p>
            <a:pPr marL="0" indent="0">
              <a:buNone/>
            </a:pPr>
            <a:endParaRPr lang="en-US" sz="2400" dirty="0"/>
          </a:p>
          <a:p>
            <a:pPr marL="0" indent="0">
              <a:buNone/>
            </a:pPr>
            <a:r>
              <a:rPr lang="en-US" sz="2400" b="1" dirty="0" smtClean="0"/>
              <a:t>Low Precision</a:t>
            </a:r>
            <a:r>
              <a:rPr lang="en-US" sz="2400" dirty="0" smtClean="0"/>
              <a:t> because:</a:t>
            </a:r>
          </a:p>
          <a:p>
            <a:pPr marL="421550" indent="-421550"/>
            <a:r>
              <a:rPr lang="en-US" sz="2400" dirty="0" smtClean="0"/>
              <a:t>the </a:t>
            </a:r>
            <a:r>
              <a:rPr lang="en-US" sz="2400" dirty="0"/>
              <a:t>blocks are overlapping </a:t>
            </a:r>
            <a:r>
              <a:rPr lang="en-US" sz="2400" dirty="0" smtClean="0"/>
              <a:t>→ </a:t>
            </a:r>
            <a:r>
              <a:rPr lang="en-US" sz="2400" dirty="0" smtClean="0">
                <a:solidFill>
                  <a:srgbClr val="C00000"/>
                </a:solidFill>
              </a:rPr>
              <a:t>redundant comparisons</a:t>
            </a:r>
            <a:endParaRPr lang="en-US" sz="2400" dirty="0">
              <a:solidFill>
                <a:srgbClr val="C00000"/>
              </a:solidFill>
            </a:endParaRPr>
          </a:p>
          <a:p>
            <a:pPr marL="421550" indent="-421550"/>
            <a:r>
              <a:rPr lang="en-US" sz="2400" dirty="0"/>
              <a:t>high number of comparisons between irrelevant </a:t>
            </a:r>
            <a:r>
              <a:rPr lang="en-US" sz="2400" dirty="0" smtClean="0"/>
              <a:t>entities → </a:t>
            </a:r>
            <a:r>
              <a:rPr lang="en-US" sz="2400" dirty="0" smtClean="0">
                <a:solidFill>
                  <a:srgbClr val="C00000"/>
                </a:solidFill>
              </a:rPr>
              <a:t>superfluous comparisons</a:t>
            </a:r>
          </a:p>
        </p:txBody>
      </p:sp>
      <p:sp>
        <p:nvSpPr>
          <p:cNvPr id="4" name="Θέση υποσέλιδου 3"/>
          <p:cNvSpPr>
            <a:spLocks noGrp="1"/>
          </p:cNvSpPr>
          <p:nvPr>
            <p:ph type="ftr" sz="quarter" idx="11"/>
          </p:nvPr>
        </p:nvSpPr>
        <p:spPr/>
        <p:txBody>
          <a:bodyPr/>
          <a:lstStyle/>
          <a:p>
            <a:pP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78</a:t>
            </a:fld>
            <a:endParaRPr lang="el-GR"/>
          </a:p>
        </p:txBody>
      </p:sp>
    </p:spTree>
    <p:extLst>
      <p:ext uri="{BB962C8B-B14F-4D97-AF65-F5344CB8AC3E}">
        <p14:creationId xmlns:p14="http://schemas.microsoft.com/office/powerpoint/2010/main" val="20636709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21079"/>
          </a:xfrm>
        </p:spPr>
        <p:txBody>
          <a:bodyPr>
            <a:normAutofit fontScale="90000"/>
          </a:bodyPr>
          <a:lstStyle/>
          <a:p>
            <a:r>
              <a:rPr lang="en-US" dirty="0" smtClean="0"/>
              <a:t>Token Blocking Example</a:t>
            </a:r>
            <a:endParaRPr lang="de-DE" dirty="0"/>
          </a:p>
        </p:txBody>
      </p:sp>
      <p:sp>
        <p:nvSpPr>
          <p:cNvPr id="36" name="Θέση υποσέλιδου 35"/>
          <p:cNvSpPr>
            <a:spLocks noGrp="1"/>
          </p:cNvSpPr>
          <p:nvPr>
            <p:ph type="ftr" sz="quarter" idx="11"/>
          </p:nvPr>
        </p:nvSpPr>
        <p:spPr/>
        <p:txBody>
          <a:bodyPr/>
          <a:lstStyle/>
          <a:p>
            <a:pPr>
              <a:defRPr/>
            </a:pPr>
            <a:r>
              <a:rPr lang="pt-BR" smtClean="0"/>
              <a:t>Papadakis &amp; Palpanas, WWW 2018, April 2018</a:t>
            </a:r>
            <a:endParaRPr lang="en-US"/>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008" y="761592"/>
            <a:ext cx="8749480" cy="398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205" y="4766713"/>
            <a:ext cx="8255085" cy="148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2530127" y="6021288"/>
            <a:ext cx="1923505" cy="590469"/>
          </a:xfrm>
          <a:prstGeom prst="ellipse">
            <a:avLst/>
          </a:prstGeom>
          <a:solidFill>
            <a:schemeClr val="bg1"/>
          </a:solidFill>
          <a:ln>
            <a:solidFill>
              <a:srgbClr val="C00000"/>
            </a:solidFill>
          </a:ln>
        </p:spPr>
        <p:style>
          <a:lnRef idx="3">
            <a:schemeClr val="lt1"/>
          </a:lnRef>
          <a:fillRef idx="1">
            <a:schemeClr val="accent3"/>
          </a:fillRef>
          <a:effectRef idx="1">
            <a:schemeClr val="accent3"/>
          </a:effectRef>
          <a:fontRef idx="minor">
            <a:schemeClr val="lt1"/>
          </a:fontRef>
        </p:style>
        <p:txBody>
          <a:bodyPr lIns="51883" tIns="25942" rIns="51883" bIns="25942" rtlCol="0" anchor="ctr"/>
          <a:lstStyle/>
          <a:p>
            <a:pPr algn="ctr"/>
            <a:r>
              <a:rPr lang="en-US" sz="1600" dirty="0" smtClean="0">
                <a:solidFill>
                  <a:schemeClr val="tx1"/>
                </a:solidFill>
              </a:rPr>
              <a:t>Superfluous </a:t>
            </a:r>
          </a:p>
          <a:p>
            <a:pPr algn="ctr"/>
            <a:r>
              <a:rPr lang="en-US" sz="1600" dirty="0" smtClean="0">
                <a:solidFill>
                  <a:schemeClr val="tx1"/>
                </a:solidFill>
              </a:rPr>
              <a:t>Comparison</a:t>
            </a:r>
            <a:endParaRPr lang="en-US" sz="1600" dirty="0">
              <a:solidFill>
                <a:schemeClr val="tx1"/>
              </a:solidFill>
            </a:endParaRPr>
          </a:p>
        </p:txBody>
      </p:sp>
      <p:cxnSp>
        <p:nvCxnSpPr>
          <p:cNvPr id="7" name="Straight Arrow Connector 6"/>
          <p:cNvCxnSpPr>
            <a:stCxn id="6" idx="0"/>
          </p:cNvCxnSpPr>
          <p:nvPr/>
        </p:nvCxnSpPr>
        <p:spPr>
          <a:xfrm flipV="1">
            <a:off x="3491880" y="5157194"/>
            <a:ext cx="1" cy="86409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6" idx="0"/>
          </p:cNvCxnSpPr>
          <p:nvPr/>
        </p:nvCxnSpPr>
        <p:spPr>
          <a:xfrm flipV="1">
            <a:off x="3491880" y="5508582"/>
            <a:ext cx="576064" cy="51270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932040" y="4365104"/>
            <a:ext cx="1923505" cy="609670"/>
          </a:xfrm>
          <a:prstGeom prst="ellipse">
            <a:avLst/>
          </a:prstGeom>
          <a:solidFill>
            <a:schemeClr val="bg1"/>
          </a:solidFill>
          <a:ln>
            <a:solidFill>
              <a:srgbClr val="C00000"/>
            </a:solidFill>
          </a:ln>
        </p:spPr>
        <p:style>
          <a:lnRef idx="3">
            <a:schemeClr val="lt1"/>
          </a:lnRef>
          <a:fillRef idx="1">
            <a:schemeClr val="accent3"/>
          </a:fillRef>
          <a:effectRef idx="1">
            <a:schemeClr val="accent3"/>
          </a:effectRef>
          <a:fontRef idx="minor">
            <a:schemeClr val="lt1"/>
          </a:fontRef>
        </p:style>
        <p:txBody>
          <a:bodyPr lIns="51883" tIns="25942" rIns="51883" bIns="25942" rtlCol="0" anchor="ctr"/>
          <a:lstStyle/>
          <a:p>
            <a:pPr algn="ctr"/>
            <a:r>
              <a:rPr lang="en-US" sz="1600" dirty="0" smtClean="0">
                <a:solidFill>
                  <a:schemeClr val="tx1"/>
                </a:solidFill>
              </a:rPr>
              <a:t>Redundant </a:t>
            </a:r>
          </a:p>
          <a:p>
            <a:pPr algn="ctr"/>
            <a:r>
              <a:rPr lang="en-US" sz="1600" dirty="0" smtClean="0">
                <a:solidFill>
                  <a:schemeClr val="tx1"/>
                </a:solidFill>
              </a:rPr>
              <a:t>Comparison</a:t>
            </a:r>
            <a:endParaRPr lang="en-US" sz="1600" dirty="0">
              <a:solidFill>
                <a:schemeClr val="tx1"/>
              </a:solidFill>
            </a:endParaRPr>
          </a:p>
        </p:txBody>
      </p:sp>
      <p:cxnSp>
        <p:nvCxnSpPr>
          <p:cNvPr id="16" name="Straight Arrow Connector 15"/>
          <p:cNvCxnSpPr>
            <a:stCxn id="15" idx="4"/>
          </p:cNvCxnSpPr>
          <p:nvPr/>
        </p:nvCxnSpPr>
        <p:spPr>
          <a:xfrm flipH="1">
            <a:off x="4932041" y="4974774"/>
            <a:ext cx="961752" cy="85406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5" idx="4"/>
          </p:cNvCxnSpPr>
          <p:nvPr/>
        </p:nvCxnSpPr>
        <p:spPr>
          <a:xfrm>
            <a:off x="5893793" y="4974774"/>
            <a:ext cx="0" cy="85406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7E46E34C-DF4F-43C8-9B01-5546C481D7C1}" type="slidenum">
              <a:rPr lang="el-GR" smtClean="0"/>
              <a:t>79</a:t>
            </a:fld>
            <a:endParaRPr lang="el-GR"/>
          </a:p>
        </p:txBody>
      </p:sp>
    </p:spTree>
    <p:extLst>
      <p:ext uri="{BB962C8B-B14F-4D97-AF65-F5344CB8AC3E}">
        <p14:creationId xmlns:p14="http://schemas.microsoft.com/office/powerpoint/2010/main" val="126458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ChangeArrowheads="1"/>
          </p:cNvSpPr>
          <p:nvPr/>
        </p:nvSpPr>
        <p:spPr bwMode="auto">
          <a:xfrm>
            <a:off x="845950" y="1552785"/>
            <a:ext cx="4543428" cy="5018799"/>
          </a:xfrm>
          <a:prstGeom prst="rect">
            <a:avLst/>
          </a:prstGeom>
          <a:noFill/>
          <a:ln w="9525">
            <a:noFill/>
            <a:miter lim="800000"/>
            <a:headEnd/>
            <a:tailEnd/>
          </a:ln>
          <a:effectLst/>
        </p:spPr>
        <p:txBody>
          <a:bodyPr lIns="91434" tIns="45717" rIns="91434" bIns="45717"/>
          <a:lstStyle/>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KY</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Laurel, KY</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OH</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Madison, OH</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AR</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Pope, AR</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TX</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Kimble, TX</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MO</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MO</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London, MI</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London, Monroe, MI</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Uninc Conecuh County, AL</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Uninc Conecuh County, Conecuh, AL</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Uninc Shelby County, IN</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Uninc Shelby County, Shelby, IN</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Deerfield, WI</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Deerfield, Dane, WI</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Uninc Freeborn County, MN</a:t>
            </a: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a:t>
            </a:r>
          </a:p>
        </p:txBody>
      </p:sp>
      <p:sp>
        <p:nvSpPr>
          <p:cNvPr id="489475" name="Rectangle 3"/>
          <p:cNvSpPr>
            <a:spLocks noChangeArrowheads="1"/>
          </p:cNvSpPr>
          <p:nvPr/>
        </p:nvSpPr>
        <p:spPr bwMode="auto">
          <a:xfrm>
            <a:off x="5438462" y="1849799"/>
            <a:ext cx="3467096" cy="4184238"/>
          </a:xfrm>
          <a:prstGeom prst="rect">
            <a:avLst/>
          </a:prstGeom>
          <a:noFill/>
          <a:ln w="9525">
            <a:noFill/>
            <a:miter lim="800000"/>
            <a:headEnd/>
            <a:tailEnd/>
          </a:ln>
          <a:effectLst/>
        </p:spPr>
        <p:txBody>
          <a:bodyPr lIns="91434" tIns="45717" rIns="91434" bIns="45717"/>
          <a:lstStyle/>
          <a:p>
            <a:pPr marL="634955" lvl="1" indent="-231759">
              <a:lnSpc>
                <a:spcPct val="80000"/>
              </a:lnSpc>
              <a:spcBef>
                <a:spcPts val="550"/>
              </a:spcBef>
              <a:buClr>
                <a:srgbClr val="72A376"/>
              </a:buClr>
              <a:buSzPct val="100000"/>
              <a:buFont typeface="Verdana" pitchFamily="34" charset="0"/>
              <a:buChar char="◦"/>
            </a:pPr>
            <a:r>
              <a:rPr lang="en-US" sz="1400" dirty="0">
                <a:solidFill>
                  <a:srgbClr val="000000"/>
                </a:solidFill>
              </a:rPr>
              <a:t>London, Jack</a:t>
            </a:r>
            <a:br>
              <a:rPr lang="en-US" sz="1400" dirty="0">
                <a:solidFill>
                  <a:srgbClr val="000000"/>
                </a:solidFill>
              </a:rPr>
            </a:br>
            <a:r>
              <a:rPr lang="en-US" sz="1400" dirty="0">
                <a:solidFill>
                  <a:srgbClr val="000000"/>
                </a:solidFill>
              </a:rPr>
              <a:t>2612 </a:t>
            </a:r>
            <a:r>
              <a:rPr lang="en-US" sz="1400" dirty="0" err="1">
                <a:solidFill>
                  <a:srgbClr val="000000"/>
                </a:solidFill>
              </a:rPr>
              <a:t>Almes</a:t>
            </a:r>
            <a:r>
              <a:rPr lang="en-US" sz="1400" dirty="0">
                <a:solidFill>
                  <a:srgbClr val="000000"/>
                </a:solidFill>
              </a:rPr>
              <a:t> Dr</a:t>
            </a:r>
            <a:br>
              <a:rPr lang="en-US" sz="1400" dirty="0">
                <a:solidFill>
                  <a:srgbClr val="000000"/>
                </a:solidFill>
              </a:rPr>
            </a:br>
            <a:r>
              <a:rPr lang="en-US" sz="1400" dirty="0">
                <a:solidFill>
                  <a:srgbClr val="000000"/>
                </a:solidFill>
              </a:rPr>
              <a:t>Montgomery, AL</a:t>
            </a:r>
            <a:br>
              <a:rPr lang="en-US" sz="1400" dirty="0">
                <a:solidFill>
                  <a:srgbClr val="000000"/>
                </a:solidFill>
              </a:rPr>
            </a:br>
            <a:r>
              <a:rPr lang="en-US" sz="1400" dirty="0">
                <a:solidFill>
                  <a:srgbClr val="000000"/>
                </a:solidFill>
              </a:rPr>
              <a:t>(334) 272-7005</a:t>
            </a:r>
            <a:br>
              <a:rPr lang="en-US" sz="1400" dirty="0">
                <a:solidFill>
                  <a:srgbClr val="000000"/>
                </a:solidFill>
              </a:rPr>
            </a:br>
            <a:endParaRPr lang="en-US" sz="1400" dirty="0">
              <a:solidFill>
                <a:srgbClr val="000000"/>
              </a:solidFill>
            </a:endParaRPr>
          </a:p>
          <a:p>
            <a:pPr marL="634955" lvl="1" indent="-231759">
              <a:lnSpc>
                <a:spcPct val="80000"/>
              </a:lnSpc>
              <a:spcBef>
                <a:spcPts val="550"/>
              </a:spcBef>
              <a:buClr>
                <a:srgbClr val="72A376"/>
              </a:buClr>
              <a:buSzPct val="100000"/>
              <a:buFont typeface="Verdana" pitchFamily="34" charset="0"/>
              <a:buChar char="◦"/>
            </a:pPr>
            <a:r>
              <a:rPr lang="en-US" sz="1400" dirty="0">
                <a:solidFill>
                  <a:srgbClr val="000000"/>
                </a:solidFill>
              </a:rPr>
              <a:t>London, Jack R</a:t>
            </a:r>
            <a:br>
              <a:rPr lang="en-US" sz="1400" dirty="0">
                <a:solidFill>
                  <a:srgbClr val="000000"/>
                </a:solidFill>
              </a:rPr>
            </a:br>
            <a:r>
              <a:rPr lang="en-US" sz="1400" dirty="0">
                <a:solidFill>
                  <a:srgbClr val="000000"/>
                </a:solidFill>
              </a:rPr>
              <a:t>2511 Winchester Rd</a:t>
            </a:r>
            <a:br>
              <a:rPr lang="en-US" sz="1400" dirty="0">
                <a:solidFill>
                  <a:srgbClr val="000000"/>
                </a:solidFill>
              </a:rPr>
            </a:br>
            <a:r>
              <a:rPr lang="en-US" sz="1400" dirty="0">
                <a:solidFill>
                  <a:srgbClr val="000000"/>
                </a:solidFill>
              </a:rPr>
              <a:t>Montgomery, AL 36106-3327</a:t>
            </a:r>
            <a:br>
              <a:rPr lang="en-US" sz="1400" dirty="0">
                <a:solidFill>
                  <a:srgbClr val="000000"/>
                </a:solidFill>
              </a:rPr>
            </a:br>
            <a:r>
              <a:rPr lang="en-US" sz="1400" dirty="0">
                <a:solidFill>
                  <a:srgbClr val="000000"/>
                </a:solidFill>
              </a:rPr>
              <a:t>(334) 272-7005</a:t>
            </a:r>
            <a:br>
              <a:rPr lang="en-US" sz="1400" dirty="0">
                <a:solidFill>
                  <a:srgbClr val="000000"/>
                </a:solidFill>
              </a:rPr>
            </a:br>
            <a:endParaRPr lang="en-US" sz="1400" dirty="0">
              <a:solidFill>
                <a:srgbClr val="000000"/>
              </a:solidFill>
            </a:endParaRPr>
          </a:p>
          <a:p>
            <a:pPr marL="634955" lvl="1" indent="-231759">
              <a:lnSpc>
                <a:spcPct val="80000"/>
              </a:lnSpc>
              <a:spcBef>
                <a:spcPts val="550"/>
              </a:spcBef>
              <a:buClr>
                <a:srgbClr val="72A376"/>
              </a:buClr>
              <a:buSzPct val="100000"/>
              <a:buFont typeface="Verdana" pitchFamily="34" charset="0"/>
              <a:buChar char="◦"/>
            </a:pPr>
            <a:r>
              <a:rPr lang="en-US" sz="1400" dirty="0">
                <a:solidFill>
                  <a:srgbClr val="000000"/>
                </a:solidFill>
              </a:rPr>
              <a:t>London, Jack</a:t>
            </a:r>
            <a:br>
              <a:rPr lang="en-US" sz="1400" dirty="0">
                <a:solidFill>
                  <a:srgbClr val="000000"/>
                </a:solidFill>
              </a:rPr>
            </a:br>
            <a:r>
              <a:rPr lang="en-US" sz="1400" dirty="0">
                <a:solidFill>
                  <a:srgbClr val="000000"/>
                </a:solidFill>
              </a:rPr>
              <a:t>1222 Whitetail </a:t>
            </a:r>
            <a:r>
              <a:rPr lang="en-US" sz="1400" dirty="0" err="1">
                <a:solidFill>
                  <a:srgbClr val="000000"/>
                </a:solidFill>
              </a:rPr>
              <a:t>Trl</a:t>
            </a:r>
            <a:r>
              <a:rPr lang="en-US" sz="1400" dirty="0">
                <a:solidFill>
                  <a:srgbClr val="000000"/>
                </a:solidFill>
              </a:rPr>
              <a:t/>
            </a:r>
            <a:br>
              <a:rPr lang="en-US" sz="1400" dirty="0">
                <a:solidFill>
                  <a:srgbClr val="000000"/>
                </a:solidFill>
              </a:rPr>
            </a:br>
            <a:r>
              <a:rPr lang="en-US" sz="1400" dirty="0">
                <a:solidFill>
                  <a:srgbClr val="000000"/>
                </a:solidFill>
              </a:rPr>
              <a:t>Van Buren, AR 72956-7368</a:t>
            </a:r>
            <a:br>
              <a:rPr lang="en-US" sz="1400" dirty="0">
                <a:solidFill>
                  <a:srgbClr val="000000"/>
                </a:solidFill>
              </a:rPr>
            </a:br>
            <a:r>
              <a:rPr lang="en-US" sz="1400" dirty="0">
                <a:solidFill>
                  <a:srgbClr val="000000"/>
                </a:solidFill>
              </a:rPr>
              <a:t>(479) 474-4136</a:t>
            </a:r>
            <a:br>
              <a:rPr lang="en-US" sz="1400" dirty="0">
                <a:solidFill>
                  <a:srgbClr val="000000"/>
                </a:solidFill>
              </a:rPr>
            </a:br>
            <a:endParaRPr lang="en-US" sz="1400" dirty="0">
              <a:solidFill>
                <a:srgbClr val="000000"/>
              </a:solidFill>
            </a:endParaRP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London, Jack</a:t>
            </a:r>
            <a:br>
              <a:rPr lang="de-DE" sz="1400" dirty="0">
                <a:solidFill>
                  <a:srgbClr val="000000"/>
                </a:solidFill>
              </a:rPr>
            </a:br>
            <a:r>
              <a:rPr lang="de-DE" sz="1400" dirty="0">
                <a:solidFill>
                  <a:srgbClr val="000000"/>
                </a:solidFill>
              </a:rPr>
              <a:t>7400 Vista Del Mar Ave</a:t>
            </a:r>
            <a:br>
              <a:rPr lang="de-DE" sz="1400" dirty="0">
                <a:solidFill>
                  <a:srgbClr val="000000"/>
                </a:solidFill>
              </a:rPr>
            </a:br>
            <a:r>
              <a:rPr lang="de-DE" sz="1400" dirty="0">
                <a:solidFill>
                  <a:srgbClr val="000000"/>
                </a:solidFill>
              </a:rPr>
              <a:t>La Jolla, CA 92037-4954</a:t>
            </a:r>
            <a:br>
              <a:rPr lang="de-DE" sz="1400" dirty="0">
                <a:solidFill>
                  <a:srgbClr val="000000"/>
                </a:solidFill>
              </a:rPr>
            </a:br>
            <a:r>
              <a:rPr lang="de-DE" sz="1400" dirty="0">
                <a:solidFill>
                  <a:srgbClr val="000000"/>
                </a:solidFill>
              </a:rPr>
              <a:t>(858) 456-1850</a:t>
            </a:r>
            <a:br>
              <a:rPr lang="de-DE" sz="1400" dirty="0">
                <a:solidFill>
                  <a:srgbClr val="000000"/>
                </a:solidFill>
              </a:rPr>
            </a:br>
            <a:endParaRPr lang="de-DE" sz="1400" dirty="0">
              <a:solidFill>
                <a:srgbClr val="000000"/>
              </a:solidFill>
            </a:endParaRPr>
          </a:p>
          <a:p>
            <a:pPr marL="634955" lvl="1" indent="-231759">
              <a:lnSpc>
                <a:spcPct val="80000"/>
              </a:lnSpc>
              <a:spcBef>
                <a:spcPts val="550"/>
              </a:spcBef>
              <a:buClr>
                <a:srgbClr val="72A376"/>
              </a:buClr>
              <a:buSzPct val="100000"/>
              <a:buFont typeface="Verdana" pitchFamily="34" charset="0"/>
              <a:buChar char="◦"/>
            </a:pPr>
            <a:r>
              <a:rPr lang="de-DE" sz="1400" dirty="0">
                <a:solidFill>
                  <a:srgbClr val="000000"/>
                </a:solidFill>
              </a:rPr>
              <a:t>...</a:t>
            </a:r>
          </a:p>
        </p:txBody>
      </p:sp>
      <p:sp>
        <p:nvSpPr>
          <p:cNvPr id="489476" name="Text Box 4"/>
          <p:cNvSpPr txBox="1">
            <a:spLocks noChangeArrowheads="1"/>
          </p:cNvSpPr>
          <p:nvPr/>
        </p:nvSpPr>
        <p:spPr bwMode="auto">
          <a:xfrm>
            <a:off x="1174750" y="1047750"/>
            <a:ext cx="4771294" cy="372404"/>
          </a:xfrm>
          <a:prstGeom prst="rect">
            <a:avLst/>
          </a:prstGeom>
          <a:noFill/>
          <a:ln w="9525">
            <a:noFill/>
            <a:miter lim="800000"/>
            <a:headEnd/>
            <a:tailEnd/>
          </a:ln>
          <a:effectLst/>
        </p:spPr>
        <p:txBody>
          <a:bodyPr wrap="none" lIns="91434" tIns="45717" rIns="91434" bIns="45717">
            <a:spAutoFit/>
          </a:bodyPr>
          <a:lstStyle/>
          <a:p>
            <a:pPr eaLnBrk="0" hangingPunct="0">
              <a:lnSpc>
                <a:spcPct val="91000"/>
              </a:lnSpc>
              <a:buClr>
                <a:srgbClr val="000000"/>
              </a:buClr>
              <a:buSzPct val="100000"/>
              <a:buFont typeface="Arial" charset="0"/>
              <a:buNone/>
            </a:pPr>
            <a:r>
              <a:rPr lang="en-US" sz="2000" b="1" i="1">
                <a:solidFill>
                  <a:srgbClr val="000000"/>
                </a:solidFill>
              </a:rPr>
              <a:t>How many “entities” have the same name?</a:t>
            </a:r>
          </a:p>
        </p:txBody>
      </p:sp>
      <p:sp>
        <p:nvSpPr>
          <p:cNvPr id="489477" name="Rectangle 5"/>
          <p:cNvSpPr>
            <a:spLocks noGrp="1" noChangeArrowheads="1"/>
          </p:cNvSpPr>
          <p:nvPr>
            <p:ph type="title" idx="4294967295"/>
          </p:nvPr>
        </p:nvSpPr>
        <p:spPr>
          <a:xfrm>
            <a:off x="0" y="0"/>
            <a:ext cx="9144000" cy="721079"/>
          </a:xfrm>
          <a:noFill/>
        </p:spPr>
        <p:txBody>
          <a:bodyPr>
            <a:normAutofit fontScale="90000"/>
          </a:bodyPr>
          <a:lstStyle/>
          <a:p>
            <a:r>
              <a:rPr lang="en-US" dirty="0" smtClean="0"/>
              <a:t>… or …</a:t>
            </a:r>
          </a:p>
        </p:txBody>
      </p:sp>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3" name="Slide Number Placeholder 2"/>
          <p:cNvSpPr>
            <a:spLocks noGrp="1"/>
          </p:cNvSpPr>
          <p:nvPr>
            <p:ph type="sldNum" sz="quarter" idx="12"/>
          </p:nvPr>
        </p:nvSpPr>
        <p:spPr/>
        <p:txBody>
          <a:bodyPr/>
          <a:lstStyle/>
          <a:p>
            <a:fld id="{7E46E34C-DF4F-43C8-9B01-5546C481D7C1}" type="slidenum">
              <a:rPr lang="el-GR" smtClean="0"/>
              <a:t>8</a:t>
            </a:fld>
            <a:endParaRPr lang="el-GR"/>
          </a:p>
        </p:txBody>
      </p:sp>
    </p:spTree>
    <p:extLst>
      <p:ext uri="{BB962C8B-B14F-4D97-AF65-F5344CB8AC3E}">
        <p14:creationId xmlns:p14="http://schemas.microsoft.com/office/powerpoint/2010/main" val="21716914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3" name="Content Placeholder 2"/>
          <p:cNvSpPr txBox="1">
            <a:spLocks/>
          </p:cNvSpPr>
          <p:nvPr/>
        </p:nvSpPr>
        <p:spPr bwMode="auto">
          <a:xfrm>
            <a:off x="0" y="721079"/>
            <a:ext cx="9144000" cy="4938161"/>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lvl1pPr marL="482600" indent="-482600" algn="l" rtl="0" eaLnBrk="1" fontAlgn="base" hangingPunct="1">
              <a:spcBef>
                <a:spcPts val="1063"/>
              </a:spcBef>
              <a:spcAft>
                <a:spcPct val="0"/>
              </a:spcAft>
              <a:buClr>
                <a:schemeClr val="accent1"/>
              </a:buClr>
              <a:buSzPct val="76000"/>
              <a:buFont typeface="Wingdings 3" pitchFamily="18" charset="2"/>
              <a:defRPr sz="4600" kern="1200">
                <a:solidFill>
                  <a:schemeClr val="tx1"/>
                </a:solidFill>
                <a:latin typeface="+mn-lt"/>
                <a:ea typeface="+mn-ea"/>
                <a:cs typeface="+mn-cs"/>
              </a:defRPr>
            </a:lvl1pPr>
            <a:lvl2pPr marL="966788" indent="-482600" algn="l" rtl="0" eaLnBrk="1" fontAlgn="base" hangingPunct="1">
              <a:spcBef>
                <a:spcPts val="875"/>
              </a:spcBef>
              <a:spcAft>
                <a:spcPct val="0"/>
              </a:spcAft>
              <a:buClr>
                <a:schemeClr val="accent2"/>
              </a:buClr>
              <a:buSzPct val="76000"/>
              <a:buFont typeface="Wingdings 3" pitchFamily="18" charset="2"/>
              <a:buChar char=""/>
              <a:defRPr sz="4100" kern="1200">
                <a:solidFill>
                  <a:schemeClr val="tx2"/>
                </a:solidFill>
                <a:latin typeface="+mn-lt"/>
                <a:ea typeface="+mn-ea"/>
                <a:cs typeface="+mn-cs"/>
              </a:defRPr>
            </a:lvl2pPr>
            <a:lvl3pPr marL="1449388" indent="-401638" algn="l" rtl="0" eaLnBrk="1" fontAlgn="base" hangingPunct="1">
              <a:spcBef>
                <a:spcPts val="875"/>
              </a:spcBef>
              <a:spcAft>
                <a:spcPct val="0"/>
              </a:spcAft>
              <a:buClr>
                <a:srgbClr val="BCBCBC"/>
              </a:buClr>
              <a:buSzPct val="76000"/>
              <a:buFont typeface="Wingdings 3" pitchFamily="18" charset="2"/>
              <a:buChar char=""/>
              <a:defRPr sz="3500" kern="1200">
                <a:solidFill>
                  <a:schemeClr val="tx1"/>
                </a:solidFill>
                <a:latin typeface="+mn-lt"/>
                <a:ea typeface="+mn-ea"/>
                <a:cs typeface="+mn-cs"/>
              </a:defRPr>
            </a:lvl3pPr>
            <a:lvl4pPr marL="1933575" indent="-401638" algn="l" rtl="0" eaLnBrk="1" fontAlgn="base" hangingPunct="1">
              <a:spcBef>
                <a:spcPts val="700"/>
              </a:spcBef>
              <a:spcAft>
                <a:spcPct val="0"/>
              </a:spcAft>
              <a:buClr>
                <a:srgbClr val="8BA2B4"/>
              </a:buClr>
              <a:buSzPct val="70000"/>
              <a:buFont typeface="Wingdings" pitchFamily="2" charset="2"/>
              <a:buChar char=""/>
              <a:defRPr sz="3200" kern="1200">
                <a:solidFill>
                  <a:schemeClr val="tx1"/>
                </a:solidFill>
                <a:latin typeface="+mn-lt"/>
                <a:ea typeface="+mn-ea"/>
                <a:cs typeface="+mn-cs"/>
              </a:defRPr>
            </a:lvl4pPr>
            <a:lvl5pPr marL="2416175" indent="-401638" algn="l" rtl="0" eaLnBrk="1" fontAlgn="base" hangingPunct="1">
              <a:spcBef>
                <a:spcPts val="525"/>
              </a:spcBef>
              <a:spcAft>
                <a:spcPct val="0"/>
              </a:spcAft>
              <a:buClr>
                <a:schemeClr val="accent2"/>
              </a:buClr>
              <a:buSzPct val="70000"/>
              <a:buFont typeface="Wingdings" pitchFamily="2" charset="2"/>
              <a:buChar char=""/>
              <a:defRPr sz="2800" kern="1200">
                <a:solidFill>
                  <a:schemeClr val="tx1"/>
                </a:solidFill>
                <a:latin typeface="+mn-lt"/>
                <a:ea typeface="+mn-ea"/>
                <a:cs typeface="+mn-cs"/>
              </a:defRPr>
            </a:lvl5pPr>
            <a:lvl6pPr marL="2900605" indent="-322289" algn="l" rtl="0" eaLnBrk="1" latinLnBrk="0" hangingPunct="1">
              <a:spcBef>
                <a:spcPts val="529"/>
              </a:spcBef>
              <a:buClr>
                <a:srgbClr val="9FB8CD">
                  <a:shade val="75000"/>
                </a:srgbClr>
              </a:buClr>
              <a:buSzPct val="75000"/>
              <a:buFont typeface="Wingdings 3"/>
              <a:buChar char=""/>
              <a:defRPr kumimoji="0" lang="en-US" sz="2800" kern="1200" smtClean="0">
                <a:solidFill>
                  <a:schemeClr val="tx1"/>
                </a:solidFill>
                <a:latin typeface="+mn-lt"/>
                <a:ea typeface="+mn-ea"/>
                <a:cs typeface="+mn-cs"/>
              </a:defRPr>
            </a:lvl6pPr>
            <a:lvl7pPr marL="3222894" indent="-322289" algn="l" rtl="0" eaLnBrk="1" latinLnBrk="0" hangingPunct="1">
              <a:spcBef>
                <a:spcPts val="529"/>
              </a:spcBef>
              <a:buClr>
                <a:srgbClr val="727CA3">
                  <a:shade val="75000"/>
                </a:srgbClr>
              </a:buClr>
              <a:buSzPct val="75000"/>
              <a:buFont typeface="Wingdings 3"/>
              <a:buChar char=""/>
              <a:defRPr kumimoji="0" lang="en-US" sz="2500" kern="1200" smtClean="0">
                <a:solidFill>
                  <a:schemeClr val="tx1"/>
                </a:solidFill>
                <a:latin typeface="+mn-lt"/>
                <a:ea typeface="+mn-ea"/>
                <a:cs typeface="+mn-cs"/>
              </a:defRPr>
            </a:lvl7pPr>
            <a:lvl8pPr marL="3545184" indent="-322289" algn="l" rtl="0" eaLnBrk="1" latinLnBrk="0" hangingPunct="1">
              <a:spcBef>
                <a:spcPts val="529"/>
              </a:spcBef>
              <a:buClr>
                <a:prstClr val="white">
                  <a:shade val="50000"/>
                </a:prstClr>
              </a:buClr>
              <a:buSzPct val="75000"/>
              <a:buFont typeface="Wingdings 3"/>
              <a:buChar char=""/>
              <a:defRPr kumimoji="0" lang="en-US" sz="2500" kern="1200" smtClean="0">
                <a:solidFill>
                  <a:schemeClr val="tx1"/>
                </a:solidFill>
                <a:latin typeface="+mn-lt"/>
                <a:ea typeface="+mn-ea"/>
                <a:cs typeface="+mn-cs"/>
              </a:defRPr>
            </a:lvl8pPr>
            <a:lvl9pPr marL="3867473" indent="-322289" algn="l" rtl="0" eaLnBrk="1" latinLnBrk="0" hangingPunct="1">
              <a:spcBef>
                <a:spcPts val="529"/>
              </a:spcBef>
              <a:buClr>
                <a:srgbClr val="9FB8CD"/>
              </a:buClr>
              <a:buSzPct val="75000"/>
              <a:buFont typeface="Wingdings 3"/>
              <a:buChar char=""/>
              <a:defRPr kumimoji="0" lang="en-US" sz="2100" kern="1200" smtClean="0">
                <a:solidFill>
                  <a:schemeClr val="tx1"/>
                </a:solidFill>
                <a:latin typeface="+mn-lt"/>
                <a:ea typeface="+mn-ea"/>
                <a:cs typeface="+mn-cs"/>
              </a:defRPr>
            </a:lvl9pPr>
          </a:lstStyle>
          <a:p>
            <a:pPr marL="0" indent="0" algn="ctr"/>
            <a:endParaRPr lang="de-DE" sz="2300" dirty="0"/>
          </a:p>
          <a:p>
            <a:pPr marL="0" indent="0" algn="ctr"/>
            <a:endParaRPr lang="de-DE" sz="2300" dirty="0"/>
          </a:p>
          <a:p>
            <a:pPr marL="0" indent="0" algn="ctr"/>
            <a:endParaRPr lang="de-DE" sz="2300" dirty="0"/>
          </a:p>
          <a:p>
            <a:pPr marL="0" indent="0" algn="ctr"/>
            <a:endParaRPr lang="de-DE" sz="2300" dirty="0"/>
          </a:p>
          <a:p>
            <a:pPr marL="0" indent="0"/>
            <a:r>
              <a:rPr lang="de-DE" sz="3400" dirty="0">
                <a:solidFill>
                  <a:schemeClr val="tx1">
                    <a:lumMod val="65000"/>
                    <a:lumOff val="35000"/>
                  </a:schemeClr>
                </a:solidFill>
              </a:rPr>
              <a:t>	Part </a:t>
            </a:r>
            <a:r>
              <a:rPr lang="de-DE" sz="3400" dirty="0" smtClean="0">
                <a:solidFill>
                  <a:schemeClr val="tx1">
                    <a:lumMod val="65000"/>
                    <a:lumOff val="35000"/>
                  </a:schemeClr>
                </a:solidFill>
              </a:rPr>
              <a:t>4:</a:t>
            </a:r>
            <a:r>
              <a:rPr lang="de-DE" sz="3400" dirty="0">
                <a:solidFill>
                  <a:schemeClr val="tx1">
                    <a:lumMod val="65000"/>
                    <a:lumOff val="35000"/>
                  </a:schemeClr>
                </a:solidFill>
              </a:rPr>
              <a:t/>
            </a:r>
            <a:br>
              <a:rPr lang="de-DE" sz="3400" dirty="0">
                <a:solidFill>
                  <a:schemeClr val="tx1">
                    <a:lumMod val="65000"/>
                    <a:lumOff val="35000"/>
                  </a:schemeClr>
                </a:solidFill>
              </a:rPr>
            </a:br>
            <a:r>
              <a:rPr lang="de-DE" sz="3400" dirty="0">
                <a:solidFill>
                  <a:schemeClr val="tx1">
                    <a:lumMod val="65000"/>
                    <a:lumOff val="35000"/>
                  </a:schemeClr>
                </a:solidFill>
              </a:rPr>
              <a:t>	</a:t>
            </a:r>
            <a:r>
              <a:rPr lang="de-DE" sz="4500" dirty="0" smtClean="0"/>
              <a:t>Block Processing Techniques</a:t>
            </a:r>
            <a:endParaRPr lang="de-DE" sz="4500" dirty="0"/>
          </a:p>
        </p:txBody>
      </p:sp>
      <p:sp>
        <p:nvSpPr>
          <p:cNvPr id="4" name="Slide Number Placeholder 3"/>
          <p:cNvSpPr>
            <a:spLocks noGrp="1"/>
          </p:cNvSpPr>
          <p:nvPr>
            <p:ph type="sldNum" sz="quarter" idx="12"/>
          </p:nvPr>
        </p:nvSpPr>
        <p:spPr/>
        <p:txBody>
          <a:bodyPr/>
          <a:lstStyle/>
          <a:p>
            <a:fld id="{7E46E34C-DF4F-43C8-9B01-5546C481D7C1}" type="slidenum">
              <a:rPr lang="el-GR" smtClean="0"/>
              <a:t>80</a:t>
            </a:fld>
            <a:endParaRPr lang="el-GR"/>
          </a:p>
        </p:txBody>
      </p:sp>
    </p:spTree>
    <p:extLst>
      <p:ext uri="{BB962C8B-B14F-4D97-AF65-F5344CB8AC3E}">
        <p14:creationId xmlns:p14="http://schemas.microsoft.com/office/powerpoint/2010/main" val="1636408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4624"/>
            <a:ext cx="9144000" cy="721079"/>
          </a:xfrm>
        </p:spPr>
        <p:txBody>
          <a:bodyPr/>
          <a:lstStyle/>
          <a:p>
            <a:r>
              <a:rPr lang="de-DE" sz="3700" dirty="0"/>
              <a:t>Outline</a:t>
            </a:r>
          </a:p>
        </p:txBody>
      </p:sp>
      <p:sp>
        <p:nvSpPr>
          <p:cNvPr id="3" name="Content Placeholder 2"/>
          <p:cNvSpPr>
            <a:spLocks noGrp="1"/>
          </p:cNvSpPr>
          <p:nvPr>
            <p:ph sz="quarter" idx="4294967295"/>
          </p:nvPr>
        </p:nvSpPr>
        <p:spPr>
          <a:xfrm>
            <a:off x="913710" y="764704"/>
            <a:ext cx="7870347" cy="6093296"/>
          </a:xfrm>
        </p:spPr>
        <p:txBody>
          <a:bodyPr>
            <a:normAutofit fontScale="85000" lnSpcReduction="20000"/>
          </a:bodyPr>
          <a:lstStyle/>
          <a:p>
            <a:pPr marL="421550" indent="-421550">
              <a:buFont typeface="+mj-lt"/>
              <a:buAutoNum type="arabicPeriod"/>
            </a:pPr>
            <a:r>
              <a:rPr lang="en-US" sz="2400" dirty="0" smtClean="0"/>
              <a:t>Introduction </a:t>
            </a:r>
            <a:r>
              <a:rPr lang="en-US" sz="2400" dirty="0"/>
              <a:t>to Blocking </a:t>
            </a:r>
          </a:p>
          <a:p>
            <a:pPr marL="421550" indent="-421550">
              <a:buFont typeface="+mj-lt"/>
              <a:buAutoNum type="arabicPeriod"/>
            </a:pPr>
            <a:r>
              <a:rPr lang="en-US" sz="2400" dirty="0"/>
              <a:t>Blocking Methods for </a:t>
            </a:r>
            <a:r>
              <a:rPr lang="en-US" sz="2400" dirty="0" smtClean="0"/>
              <a:t>Relational Data</a:t>
            </a:r>
            <a:endParaRPr lang="en-US" sz="2400" dirty="0"/>
          </a:p>
          <a:p>
            <a:pPr marL="421550" indent="-421550">
              <a:buFont typeface="+mj-lt"/>
              <a:buAutoNum type="arabicPeriod"/>
            </a:pPr>
            <a:r>
              <a:rPr lang="en-US" sz="2400" dirty="0"/>
              <a:t>Blocking Methods for Web Data</a:t>
            </a:r>
          </a:p>
          <a:p>
            <a:pPr marL="421550" indent="-421550">
              <a:buFont typeface="+mj-lt"/>
              <a:buAutoNum type="arabicPeriod"/>
            </a:pPr>
            <a:r>
              <a:rPr lang="en-US" sz="3300" dirty="0">
                <a:solidFill>
                  <a:srgbClr val="C00000"/>
                </a:solidFill>
              </a:rPr>
              <a:t>Block Processing Techniques </a:t>
            </a:r>
            <a:endParaRPr lang="en-US" sz="3300" dirty="0" smtClean="0">
              <a:solidFill>
                <a:srgbClr val="C00000"/>
              </a:solidFill>
            </a:endParaRPr>
          </a:p>
          <a:p>
            <a:pPr marL="857250" lvl="1" indent="-457200"/>
            <a:r>
              <a:rPr lang="en-US" dirty="0" smtClean="0">
                <a:solidFill>
                  <a:srgbClr val="C00000"/>
                </a:solidFill>
              </a:rPr>
              <a:t>Block Purging</a:t>
            </a:r>
          </a:p>
          <a:p>
            <a:pPr marL="857250" lvl="1" indent="-457200"/>
            <a:r>
              <a:rPr lang="en-US" dirty="0" smtClean="0">
                <a:solidFill>
                  <a:srgbClr val="C00000"/>
                </a:solidFill>
              </a:rPr>
              <a:t>Block Filtering</a:t>
            </a:r>
          </a:p>
          <a:p>
            <a:pPr marL="857250" lvl="1" indent="-457200"/>
            <a:r>
              <a:rPr lang="en-US" dirty="0" smtClean="0">
                <a:solidFill>
                  <a:srgbClr val="C00000"/>
                </a:solidFill>
              </a:rPr>
              <a:t>Block Clustering</a:t>
            </a:r>
          </a:p>
          <a:p>
            <a:pPr marL="857250" lvl="1" indent="-457200"/>
            <a:r>
              <a:rPr lang="en-US" dirty="0" smtClean="0">
                <a:solidFill>
                  <a:srgbClr val="C00000"/>
                </a:solidFill>
              </a:rPr>
              <a:t>Comparison Propagation</a:t>
            </a:r>
          </a:p>
          <a:p>
            <a:pPr marL="857250" lvl="1" indent="-457200"/>
            <a:r>
              <a:rPr lang="en-US" dirty="0" smtClean="0">
                <a:solidFill>
                  <a:srgbClr val="C00000"/>
                </a:solidFill>
              </a:rPr>
              <a:t>Iterative Blocking</a:t>
            </a:r>
            <a:endParaRPr lang="en-US" dirty="0">
              <a:solidFill>
                <a:srgbClr val="C00000"/>
              </a:solidFill>
            </a:endParaRPr>
          </a:p>
          <a:p>
            <a:pPr marL="421550" indent="-421550">
              <a:buFont typeface="+mj-lt"/>
              <a:buAutoNum type="arabicPeriod"/>
            </a:pPr>
            <a:r>
              <a:rPr lang="en-US" sz="2400" dirty="0"/>
              <a:t>Meta-blocking</a:t>
            </a:r>
          </a:p>
          <a:p>
            <a:pPr marL="421550" indent="-421550">
              <a:buFont typeface="+mj-lt"/>
              <a:buAutoNum type="arabicPeriod"/>
            </a:pPr>
            <a:r>
              <a:rPr lang="en-US" sz="2400" dirty="0"/>
              <a:t>Entity Matching</a:t>
            </a:r>
          </a:p>
          <a:p>
            <a:pPr marL="421550" indent="-421550">
              <a:buFont typeface="+mj-lt"/>
              <a:buAutoNum type="arabicPeriod"/>
            </a:pPr>
            <a:r>
              <a:rPr lang="en-US" sz="2400" dirty="0"/>
              <a:t>Entity Clustering</a:t>
            </a:r>
          </a:p>
          <a:p>
            <a:pPr marL="421550" indent="-421550">
              <a:buFont typeface="+mj-lt"/>
              <a:buAutoNum type="arabicPeriod"/>
            </a:pPr>
            <a:r>
              <a:rPr lang="en-US" sz="2400" dirty="0"/>
              <a:t>Massive Parallelization Methods</a:t>
            </a:r>
          </a:p>
          <a:p>
            <a:pPr marL="421550" indent="-421550">
              <a:buFont typeface="+mj-lt"/>
              <a:buAutoNum type="arabicPeriod"/>
            </a:pPr>
            <a:r>
              <a:rPr lang="en-US" sz="2400" dirty="0"/>
              <a:t>Progressive Entity Resolution</a:t>
            </a:r>
          </a:p>
          <a:p>
            <a:pPr marL="421550" indent="-421550">
              <a:buFont typeface="+mj-lt"/>
              <a:buAutoNum type="arabicPeriod"/>
            </a:pPr>
            <a:r>
              <a:rPr lang="en-US" sz="2400" dirty="0"/>
              <a:t>Challenges</a:t>
            </a:r>
          </a:p>
          <a:p>
            <a:pPr marL="421550" indent="-421550">
              <a:buFont typeface="+mj-lt"/>
              <a:buAutoNum type="arabicPeriod"/>
            </a:pPr>
            <a:r>
              <a:rPr lang="en-US" sz="2400" dirty="0" err="1"/>
              <a:t>JedAI</a:t>
            </a:r>
            <a:r>
              <a:rPr lang="en-US" sz="2400" dirty="0"/>
              <a:t> Toolkit</a:t>
            </a:r>
          </a:p>
          <a:p>
            <a:pPr marL="421550" indent="-421550">
              <a:buFont typeface="+mj-lt"/>
              <a:buAutoNum type="arabicPeriod"/>
            </a:pPr>
            <a:r>
              <a:rPr lang="en-US" sz="2400" dirty="0"/>
              <a:t>Conclusions</a:t>
            </a:r>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81</a:t>
            </a:fld>
            <a:endParaRPr lang="el-GR"/>
          </a:p>
        </p:txBody>
      </p:sp>
    </p:spTree>
    <p:extLst>
      <p:ext uri="{BB962C8B-B14F-4D97-AF65-F5344CB8AC3E}">
        <p14:creationId xmlns:p14="http://schemas.microsoft.com/office/powerpoint/2010/main" val="3098349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46415"/>
            <a:ext cx="9144000" cy="721079"/>
          </a:xfrm>
        </p:spPr>
        <p:txBody>
          <a:bodyPr>
            <a:normAutofit fontScale="90000"/>
          </a:bodyPr>
          <a:lstStyle/>
          <a:p>
            <a:r>
              <a:rPr lang="en-US" dirty="0" smtClean="0"/>
              <a:t>General Principles</a:t>
            </a:r>
            <a:endParaRPr lang="en-US" dirty="0"/>
          </a:p>
        </p:txBody>
      </p:sp>
      <p:sp>
        <p:nvSpPr>
          <p:cNvPr id="3" name="Content Placeholder 2"/>
          <p:cNvSpPr>
            <a:spLocks noGrp="1"/>
          </p:cNvSpPr>
          <p:nvPr>
            <p:ph sz="quarter" idx="4294967295"/>
          </p:nvPr>
        </p:nvSpPr>
        <p:spPr>
          <a:xfrm>
            <a:off x="467544" y="1515175"/>
            <a:ext cx="7772488" cy="4938161"/>
          </a:xfrm>
        </p:spPr>
        <p:txBody>
          <a:bodyPr/>
          <a:lstStyle/>
          <a:p>
            <a:pPr marL="0" indent="0">
              <a:buNone/>
            </a:pPr>
            <a:r>
              <a:rPr lang="en-US" sz="2400" dirty="0" smtClean="0"/>
              <a:t>Goals</a:t>
            </a:r>
            <a:r>
              <a:rPr lang="en-US" sz="2400" dirty="0"/>
              <a:t>:</a:t>
            </a:r>
          </a:p>
          <a:p>
            <a:pPr marL="714375" indent="-352425">
              <a:buFont typeface="+mj-lt"/>
              <a:buAutoNum type="arabicPeriod"/>
            </a:pPr>
            <a:r>
              <a:rPr lang="en-US" sz="2400" dirty="0"/>
              <a:t>eliminate </a:t>
            </a:r>
            <a:r>
              <a:rPr lang="en-US" sz="2400" i="1" dirty="0" smtClean="0">
                <a:solidFill>
                  <a:srgbClr val="C00000"/>
                </a:solidFill>
              </a:rPr>
              <a:t>all</a:t>
            </a:r>
            <a:r>
              <a:rPr lang="en-US" sz="2400" dirty="0" smtClean="0">
                <a:solidFill>
                  <a:srgbClr val="C00000"/>
                </a:solidFill>
              </a:rPr>
              <a:t> redundant </a:t>
            </a:r>
            <a:r>
              <a:rPr lang="en-US" sz="2400" dirty="0" smtClean="0"/>
              <a:t>comparisons</a:t>
            </a:r>
            <a:endParaRPr lang="en-US" sz="2400" dirty="0"/>
          </a:p>
          <a:p>
            <a:pPr marL="714375" indent="-352425">
              <a:buFont typeface="+mj-lt"/>
              <a:buAutoNum type="arabicPeriod"/>
            </a:pPr>
            <a:r>
              <a:rPr lang="en-US" sz="2400" dirty="0" smtClean="0"/>
              <a:t>avoid </a:t>
            </a:r>
            <a:r>
              <a:rPr lang="en-US" sz="2400" i="1" dirty="0" smtClean="0">
                <a:solidFill>
                  <a:srgbClr val="C00000"/>
                </a:solidFill>
              </a:rPr>
              <a:t>most</a:t>
            </a:r>
            <a:r>
              <a:rPr lang="en-US" sz="2400" i="1" dirty="0" smtClean="0"/>
              <a:t> </a:t>
            </a:r>
            <a:r>
              <a:rPr lang="en-US" sz="2400" dirty="0" smtClean="0">
                <a:solidFill>
                  <a:srgbClr val="C00000"/>
                </a:solidFill>
              </a:rPr>
              <a:t>superfluous</a:t>
            </a:r>
            <a:r>
              <a:rPr lang="en-US" sz="2400" dirty="0" smtClean="0"/>
              <a:t> comparisons</a:t>
            </a:r>
            <a:endParaRPr lang="en-US" sz="2400" dirty="0"/>
          </a:p>
          <a:p>
            <a:pPr marL="0" indent="0">
              <a:buNone/>
            </a:pPr>
            <a:r>
              <a:rPr lang="en-US" sz="2400" dirty="0" smtClean="0"/>
              <a:t>without </a:t>
            </a:r>
            <a:r>
              <a:rPr lang="en-US" sz="2400" dirty="0"/>
              <a:t>affecting matching comparisons (i.e., </a:t>
            </a:r>
            <a:r>
              <a:rPr lang="en-US" sz="2400" dirty="0" smtClean="0"/>
              <a:t>PC).</a:t>
            </a:r>
          </a:p>
          <a:p>
            <a:pPr marL="0" indent="0">
              <a:buNone/>
            </a:pPr>
            <a:endParaRPr lang="en-US" sz="2400" dirty="0"/>
          </a:p>
          <a:p>
            <a:pPr marL="0" indent="0">
              <a:buNone/>
            </a:pPr>
            <a:r>
              <a:rPr lang="en-US" sz="2400" dirty="0" smtClean="0"/>
              <a:t>Depending on the granularity of their functionality, they are distinguished into:</a:t>
            </a:r>
          </a:p>
          <a:p>
            <a:pPr marL="457200" indent="-457200">
              <a:buFont typeface="+mj-lt"/>
              <a:buAutoNum type="arabicPeriod"/>
            </a:pPr>
            <a:r>
              <a:rPr lang="en-US" sz="2400" dirty="0" smtClean="0"/>
              <a:t>Block-refinement</a:t>
            </a:r>
          </a:p>
          <a:p>
            <a:pPr marL="457200" indent="-457200">
              <a:buFont typeface="+mj-lt"/>
              <a:buAutoNum type="arabicPeriod"/>
            </a:pPr>
            <a:r>
              <a:rPr lang="en-US" sz="2400" dirty="0" smtClean="0"/>
              <a:t>Comparison-refinement</a:t>
            </a:r>
          </a:p>
          <a:p>
            <a:pPr marL="857250" lvl="2" indent="-457200"/>
            <a:r>
              <a:rPr lang="en-US" dirty="0" smtClean="0"/>
              <a:t>Iterative Methods</a:t>
            </a:r>
            <a:endParaRPr lang="en-US" dirty="0"/>
          </a:p>
          <a:p>
            <a:pPr marL="457200" indent="-457200">
              <a:buFont typeface="+mj-lt"/>
              <a:buAutoNum type="arabicPeriod"/>
            </a:pPr>
            <a:endParaRPr lang="el-GR" sz="2400" dirty="0" smtClean="0"/>
          </a:p>
          <a:p>
            <a:pPr marL="0" indent="0">
              <a:buNone/>
            </a:pPr>
            <a:endParaRPr lang="en-US" sz="800" dirty="0" smtClean="0"/>
          </a:p>
        </p:txBody>
      </p:sp>
      <p:sp>
        <p:nvSpPr>
          <p:cNvPr id="5" name="Θέση υποσέλιδου 4"/>
          <p:cNvSpPr>
            <a:spLocks noGrp="1"/>
          </p:cNvSpPr>
          <p:nvPr>
            <p:ph type="ftr" sz="quarter" idx="11"/>
          </p:nvPr>
        </p:nvSpPr>
        <p:spPr/>
        <p:txBody>
          <a:bodyPr/>
          <a:lstStyle/>
          <a:p>
            <a:pPr>
              <a:defRPr/>
            </a:pPr>
            <a:r>
              <a:rPr lang="pt-BR" smtClean="0"/>
              <a:t>Papadakis &amp; Palpanas, WWW 2018, April 2018</a:t>
            </a:r>
            <a:endParaRPr lang="en-US"/>
          </a:p>
        </p:txBody>
      </p:sp>
      <p:sp>
        <p:nvSpPr>
          <p:cNvPr id="4" name="Slide Number Placeholder 3"/>
          <p:cNvSpPr>
            <a:spLocks noGrp="1"/>
          </p:cNvSpPr>
          <p:nvPr>
            <p:ph type="sldNum" sz="quarter" idx="12"/>
          </p:nvPr>
        </p:nvSpPr>
        <p:spPr/>
        <p:txBody>
          <a:bodyPr/>
          <a:lstStyle/>
          <a:p>
            <a:fld id="{7E46E34C-DF4F-43C8-9B01-5546C481D7C1}" type="slidenum">
              <a:rPr lang="el-GR" smtClean="0"/>
              <a:t>82</a:t>
            </a:fld>
            <a:endParaRPr lang="el-GR"/>
          </a:p>
        </p:txBody>
      </p:sp>
    </p:spTree>
    <p:extLst>
      <p:ext uri="{BB962C8B-B14F-4D97-AF65-F5344CB8AC3E}">
        <p14:creationId xmlns:p14="http://schemas.microsoft.com/office/powerpoint/2010/main" val="13486270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8737"/>
            <a:ext cx="9144000" cy="768483"/>
          </a:xfrm>
        </p:spPr>
        <p:txBody>
          <a:bodyPr>
            <a:normAutofit/>
          </a:bodyPr>
          <a:lstStyle/>
          <a:p>
            <a:r>
              <a:rPr lang="en-US" dirty="0" smtClean="0"/>
              <a:t>Block Purging</a:t>
            </a:r>
            <a:endParaRPr lang="de-DE" sz="1600" dirty="0"/>
          </a:p>
        </p:txBody>
      </p:sp>
      <p:sp>
        <p:nvSpPr>
          <p:cNvPr id="3" name="Content Placeholder 2"/>
          <p:cNvSpPr>
            <a:spLocks noGrp="1"/>
          </p:cNvSpPr>
          <p:nvPr>
            <p:ph sz="quarter" idx="4294967295"/>
          </p:nvPr>
        </p:nvSpPr>
        <p:spPr>
          <a:xfrm>
            <a:off x="251520" y="1089465"/>
            <a:ext cx="8892480" cy="5291863"/>
          </a:xfrm>
        </p:spPr>
        <p:txBody>
          <a:bodyPr>
            <a:noAutofit/>
          </a:bodyPr>
          <a:lstStyle/>
          <a:p>
            <a:pPr marL="0" indent="0">
              <a:buNone/>
            </a:pPr>
            <a:r>
              <a:rPr lang="en-US" sz="2400" dirty="0" smtClean="0"/>
              <a:t>Exploits power-law distribution of block sizes.</a:t>
            </a:r>
          </a:p>
          <a:p>
            <a:pPr marL="0" indent="0">
              <a:buNone/>
            </a:pPr>
            <a:endParaRPr lang="en-US" sz="2400" dirty="0" smtClean="0"/>
          </a:p>
          <a:p>
            <a:pPr marL="0" indent="0">
              <a:buNone/>
            </a:pPr>
            <a:r>
              <a:rPr lang="en-US" sz="2400" dirty="0" smtClean="0"/>
              <a:t>Targets</a:t>
            </a:r>
            <a:r>
              <a:rPr lang="en-US" sz="2400" b="1" dirty="0" smtClean="0"/>
              <a:t> oversized blocks</a:t>
            </a:r>
            <a:r>
              <a:rPr lang="en-US" sz="2400" dirty="0"/>
              <a:t> </a:t>
            </a:r>
            <a:r>
              <a:rPr lang="en-US" sz="2400" dirty="0" smtClean="0"/>
              <a:t>(i.e., many</a:t>
            </a:r>
            <a:r>
              <a:rPr lang="en-US" sz="2400" dirty="0"/>
              <a:t> </a:t>
            </a:r>
            <a:r>
              <a:rPr lang="en-US" sz="2400" dirty="0" smtClean="0"/>
              <a:t>comparisons, no duplicates)</a:t>
            </a:r>
          </a:p>
          <a:p>
            <a:pPr marL="0" indent="0">
              <a:buNone/>
            </a:pPr>
            <a:endParaRPr lang="en-US" sz="2400" dirty="0" smtClean="0"/>
          </a:p>
          <a:p>
            <a:pPr marL="0" indent="0">
              <a:buNone/>
            </a:pPr>
            <a:endParaRPr lang="en-US" sz="800" dirty="0"/>
          </a:p>
          <a:p>
            <a:pPr marL="0" indent="0">
              <a:buNone/>
            </a:pPr>
            <a:r>
              <a:rPr lang="de-DE" sz="2400" dirty="0" smtClean="0"/>
              <a:t>Discards them by </a:t>
            </a:r>
            <a:r>
              <a:rPr lang="de-DE" sz="2400" dirty="0"/>
              <a:t>setting an upper limit on:</a:t>
            </a:r>
          </a:p>
          <a:p>
            <a:pPr marL="0" indent="274638"/>
            <a:r>
              <a:rPr lang="de-DE" sz="2400" dirty="0"/>
              <a:t> </a:t>
            </a:r>
            <a:r>
              <a:rPr lang="el-GR" sz="2400" dirty="0" smtClean="0"/>
              <a:t> </a:t>
            </a:r>
            <a:r>
              <a:rPr lang="de-DE" sz="2400" dirty="0" smtClean="0"/>
              <a:t>the </a:t>
            </a:r>
            <a:r>
              <a:rPr lang="de-DE" sz="2400" dirty="0">
                <a:solidFill>
                  <a:srgbClr val="C00000"/>
                </a:solidFill>
              </a:rPr>
              <a:t>size</a:t>
            </a:r>
            <a:r>
              <a:rPr lang="de-DE" sz="2400" dirty="0"/>
              <a:t> of each block </a:t>
            </a:r>
            <a:r>
              <a:rPr lang="de-DE" sz="2400" dirty="0" smtClean="0"/>
              <a:t>[</a:t>
            </a:r>
            <a:r>
              <a:rPr lang="de-DE" sz="2400" dirty="0"/>
              <a:t>Papadakis et al., WSDM 2011], </a:t>
            </a:r>
          </a:p>
          <a:p>
            <a:pPr marL="0" indent="365125"/>
            <a:r>
              <a:rPr lang="de-DE" sz="2400" dirty="0"/>
              <a:t> </a:t>
            </a:r>
            <a:r>
              <a:rPr lang="de-DE" sz="2400" dirty="0" smtClean="0"/>
              <a:t>the </a:t>
            </a:r>
            <a:r>
              <a:rPr lang="de-DE" sz="2400" dirty="0">
                <a:solidFill>
                  <a:srgbClr val="C00000"/>
                </a:solidFill>
              </a:rPr>
              <a:t>cardinality</a:t>
            </a:r>
            <a:r>
              <a:rPr lang="de-DE" sz="2400" dirty="0"/>
              <a:t> of each block </a:t>
            </a:r>
            <a:r>
              <a:rPr lang="de-DE" sz="2400" dirty="0" smtClean="0"/>
              <a:t>[Papadakis et al., WSDM 2012]</a:t>
            </a:r>
            <a:endParaRPr lang="de-DE" sz="800" dirty="0"/>
          </a:p>
          <a:p>
            <a:pPr marL="0" indent="0">
              <a:buNone/>
            </a:pPr>
            <a:endParaRPr lang="de-DE" sz="2400" dirty="0" smtClean="0"/>
          </a:p>
          <a:p>
            <a:pPr marL="0" indent="0">
              <a:buNone/>
            </a:pPr>
            <a:r>
              <a:rPr lang="de-DE" sz="2400" dirty="0" smtClean="0"/>
              <a:t>Core </a:t>
            </a:r>
            <a:r>
              <a:rPr lang="de-DE" sz="2400" dirty="0"/>
              <a:t>method:</a:t>
            </a:r>
          </a:p>
          <a:p>
            <a:pPr marL="274638" lvl="1" indent="258763">
              <a:buFont typeface="Arial" pitchFamily="34" charset="0"/>
              <a:buChar char="•"/>
            </a:pPr>
            <a:r>
              <a:rPr lang="de-DE" sz="2400" dirty="0"/>
              <a:t>Low computational cost.</a:t>
            </a:r>
          </a:p>
          <a:p>
            <a:pPr marL="274638" lvl="1" indent="258763">
              <a:buFont typeface="Arial" pitchFamily="34" charset="0"/>
              <a:buChar char="•"/>
            </a:pPr>
            <a:r>
              <a:rPr lang="de-DE" sz="2400" dirty="0"/>
              <a:t>Low impact on effectiveness.</a:t>
            </a:r>
          </a:p>
          <a:p>
            <a:pPr marL="274638" lvl="1" indent="258763">
              <a:buFont typeface="Arial" pitchFamily="34" charset="0"/>
              <a:buChar char="•"/>
            </a:pPr>
            <a:r>
              <a:rPr lang="de-DE" sz="2400" dirty="0"/>
              <a:t>Boosts efficiency to a large extent.</a:t>
            </a:r>
          </a:p>
        </p:txBody>
      </p:sp>
      <p:sp>
        <p:nvSpPr>
          <p:cNvPr id="4" name="Θέση υποσέλιδου 3"/>
          <p:cNvSpPr>
            <a:spLocks noGrp="1"/>
          </p:cNvSpPr>
          <p:nvPr>
            <p:ph type="ftr" sz="quarter" idx="11"/>
          </p:nvPr>
        </p:nvSpPr>
        <p:spPr/>
        <p:txBody>
          <a:bodyPr/>
          <a:lstStyle/>
          <a:p>
            <a:pPr>
              <a:defRPr/>
            </a:pPr>
            <a:r>
              <a:rPr lang="pt-BR" smtClean="0"/>
              <a:t>Papadakis &amp; Palpanas, WWW 2018, April 2018</a:t>
            </a:r>
            <a:endParaRPr lang="en-US"/>
          </a:p>
        </p:txBody>
      </p:sp>
      <p:sp>
        <p:nvSpPr>
          <p:cNvPr id="5" name="Slide Number Placeholder 4"/>
          <p:cNvSpPr>
            <a:spLocks noGrp="1"/>
          </p:cNvSpPr>
          <p:nvPr>
            <p:ph type="sldNum" sz="quarter" idx="12"/>
          </p:nvPr>
        </p:nvSpPr>
        <p:spPr/>
        <p:txBody>
          <a:bodyPr/>
          <a:lstStyle/>
          <a:p>
            <a:fld id="{7E46E34C-DF4F-43C8-9B01-5546C481D7C1}" type="slidenum">
              <a:rPr lang="el-GR" smtClean="0"/>
              <a:t>83</a:t>
            </a:fld>
            <a:endParaRPr lang="el-GR"/>
          </a:p>
        </p:txBody>
      </p:sp>
    </p:spTree>
    <p:extLst>
      <p:ext uri="{BB962C8B-B14F-4D97-AF65-F5344CB8AC3E}">
        <p14:creationId xmlns:p14="http://schemas.microsoft.com/office/powerpoint/2010/main" val="161466799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rmAutofit fontScale="90000"/>
          </a:bodyPr>
          <a:lstStyle/>
          <a:p>
            <a:r>
              <a:rPr lang="en-US" dirty="0" smtClean="0"/>
              <a:t>Distributions of Block Sizes and Duplicates</a:t>
            </a:r>
            <a:endParaRPr lang="en-US" dirty="0"/>
          </a:p>
        </p:txBody>
      </p:sp>
      <p:sp>
        <p:nvSpPr>
          <p:cNvPr id="3" name="Footer Placeholder 2"/>
          <p:cNvSpPr>
            <a:spLocks noGrp="1"/>
          </p:cNvSpPr>
          <p:nvPr>
            <p:ph type="ftr" sz="quarter" idx="11"/>
          </p:nvPr>
        </p:nvSpPr>
        <p:spPr>
          <a:xfrm>
            <a:off x="3124200" y="6525344"/>
            <a:ext cx="3103984" cy="365125"/>
          </a:xfrm>
        </p:spPr>
        <p:txBody>
          <a:bodyPr/>
          <a:lstStyle/>
          <a:p>
            <a:r>
              <a:rPr lang="pt-BR" smtClean="0"/>
              <a:t>Papadakis &amp; Palpanas, WWW 2018, April 2018</a:t>
            </a:r>
            <a:endParaRPr lang="el-GR"/>
          </a:p>
        </p:txBody>
      </p:sp>
      <p:graphicFrame>
        <p:nvGraphicFramePr>
          <p:cNvPr id="7" name="Chart 6"/>
          <p:cNvGraphicFramePr>
            <a:graphicFrameLocks/>
          </p:cNvGraphicFramePr>
          <p:nvPr>
            <p:extLst>
              <p:ext uri="{D42A27DB-BD31-4B8C-83A1-F6EECF244321}">
                <p14:modId xmlns:p14="http://schemas.microsoft.com/office/powerpoint/2010/main" val="3786373338"/>
              </p:ext>
            </p:extLst>
          </p:nvPr>
        </p:nvGraphicFramePr>
        <p:xfrm>
          <a:off x="28540" y="764704"/>
          <a:ext cx="5112568" cy="3528392"/>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a:xfrm>
            <a:off x="6553200" y="6525344"/>
            <a:ext cx="2133600" cy="365125"/>
          </a:xfrm>
        </p:spPr>
        <p:txBody>
          <a:bodyPr/>
          <a:lstStyle/>
          <a:p>
            <a:fld id="{7E46E34C-DF4F-43C8-9B01-5546C481D7C1}" type="slidenum">
              <a:rPr lang="el-GR" smtClean="0"/>
              <a:t>84</a:t>
            </a:fld>
            <a:endParaRPr lang="el-GR"/>
          </a:p>
        </p:txBody>
      </p:sp>
      <p:graphicFrame>
        <p:nvGraphicFramePr>
          <p:cNvPr id="6" name="Chart 5"/>
          <p:cNvGraphicFramePr>
            <a:graphicFrameLocks/>
          </p:cNvGraphicFramePr>
          <p:nvPr>
            <p:extLst>
              <p:ext uri="{D42A27DB-BD31-4B8C-83A1-F6EECF244321}">
                <p14:modId xmlns:p14="http://schemas.microsoft.com/office/powerpoint/2010/main" val="289570483"/>
              </p:ext>
            </p:extLst>
          </p:nvPr>
        </p:nvGraphicFramePr>
        <p:xfrm>
          <a:off x="3563888" y="3641045"/>
          <a:ext cx="5781303" cy="31815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080321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rmAutofit fontScale="90000"/>
          </a:bodyPr>
          <a:lstStyle/>
          <a:p>
            <a:r>
              <a:rPr lang="en-US" dirty="0" smtClean="0"/>
              <a:t>Distributions of Block Sizes and Duplicates</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799788066"/>
              </p:ext>
            </p:extLst>
          </p:nvPr>
        </p:nvGraphicFramePr>
        <p:xfrm>
          <a:off x="3563888" y="3641045"/>
          <a:ext cx="5781303" cy="3181549"/>
        </p:xfrm>
        <a:graphic>
          <a:graphicData uri="http://schemas.openxmlformats.org/drawingml/2006/chart">
            <c:chart xmlns:c="http://schemas.openxmlformats.org/drawingml/2006/chart" xmlns:r="http://schemas.openxmlformats.org/officeDocument/2006/relationships" r:id="rId2"/>
          </a:graphicData>
        </a:graphic>
      </p:graphicFrame>
      <p:sp>
        <p:nvSpPr>
          <p:cNvPr id="3" name="Footer Placeholder 2"/>
          <p:cNvSpPr>
            <a:spLocks noGrp="1"/>
          </p:cNvSpPr>
          <p:nvPr>
            <p:ph type="ftr" sz="quarter" idx="11"/>
          </p:nvPr>
        </p:nvSpPr>
        <p:spPr>
          <a:xfrm>
            <a:off x="3124200" y="6520259"/>
            <a:ext cx="3103984" cy="365125"/>
          </a:xfrm>
        </p:spPr>
        <p:txBody>
          <a:bodyPr/>
          <a:lstStyle/>
          <a:p>
            <a:r>
              <a:rPr lang="pt-BR" smtClean="0"/>
              <a:t>Papadakis &amp; Palpanas, WWW 2018, April 2018</a:t>
            </a:r>
            <a:endParaRPr lang="el-GR"/>
          </a:p>
        </p:txBody>
      </p:sp>
      <p:sp>
        <p:nvSpPr>
          <p:cNvPr id="4" name="Oval 3"/>
          <p:cNvSpPr/>
          <p:nvPr/>
        </p:nvSpPr>
        <p:spPr>
          <a:xfrm>
            <a:off x="8388424" y="5949280"/>
            <a:ext cx="720080" cy="432048"/>
          </a:xfrm>
          <a:prstGeom prst="ellipse">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p:cNvGraphicFramePr>
            <a:graphicFrameLocks/>
          </p:cNvGraphicFramePr>
          <p:nvPr>
            <p:extLst>
              <p:ext uri="{D42A27DB-BD31-4B8C-83A1-F6EECF244321}">
                <p14:modId xmlns:p14="http://schemas.microsoft.com/office/powerpoint/2010/main" val="3574787248"/>
              </p:ext>
            </p:extLst>
          </p:nvPr>
        </p:nvGraphicFramePr>
        <p:xfrm>
          <a:off x="28540" y="764704"/>
          <a:ext cx="5112568"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a:xfrm>
            <a:off x="6553200" y="6520259"/>
            <a:ext cx="2133600" cy="365125"/>
          </a:xfrm>
        </p:spPr>
        <p:txBody>
          <a:bodyPr/>
          <a:lstStyle/>
          <a:p>
            <a:fld id="{7E46E34C-DF4F-43C8-9B01-5546C481D7C1}" type="slidenum">
              <a:rPr lang="el-GR" smtClean="0"/>
              <a:t>85</a:t>
            </a:fld>
            <a:endParaRPr lang="el-GR"/>
          </a:p>
        </p:txBody>
      </p:sp>
    </p:spTree>
    <p:extLst>
      <p:ext uri="{BB962C8B-B14F-4D97-AF65-F5344CB8AC3E}">
        <p14:creationId xmlns:p14="http://schemas.microsoft.com/office/powerpoint/2010/main" val="14324484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4098793656"/>
              </p:ext>
            </p:extLst>
          </p:nvPr>
        </p:nvGraphicFramePr>
        <p:xfrm>
          <a:off x="28540" y="764704"/>
          <a:ext cx="5112568"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99392"/>
            <a:ext cx="9144000" cy="1143000"/>
          </a:xfrm>
        </p:spPr>
        <p:txBody>
          <a:bodyPr>
            <a:normAutofit fontScale="90000"/>
          </a:bodyPr>
          <a:lstStyle/>
          <a:p>
            <a:r>
              <a:rPr lang="en-US" dirty="0" smtClean="0"/>
              <a:t>Distributions of Block Sizes and Duplicates</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3775382395"/>
              </p:ext>
            </p:extLst>
          </p:nvPr>
        </p:nvGraphicFramePr>
        <p:xfrm>
          <a:off x="3563888" y="3641045"/>
          <a:ext cx="5781303" cy="3181549"/>
        </p:xfrm>
        <a:graphic>
          <a:graphicData uri="http://schemas.openxmlformats.org/drawingml/2006/chart">
            <c:chart xmlns:c="http://schemas.openxmlformats.org/drawingml/2006/chart" xmlns:r="http://schemas.openxmlformats.org/officeDocument/2006/relationships" r:id="rId4"/>
          </a:graphicData>
        </a:graphic>
      </p:graphicFrame>
      <p:sp>
        <p:nvSpPr>
          <p:cNvPr id="3" name="Footer Placeholder 2"/>
          <p:cNvSpPr>
            <a:spLocks noGrp="1"/>
          </p:cNvSpPr>
          <p:nvPr>
            <p:ph type="ftr" sz="quarter" idx="11"/>
          </p:nvPr>
        </p:nvSpPr>
        <p:spPr>
          <a:xfrm>
            <a:off x="3124200" y="6520259"/>
            <a:ext cx="3103984" cy="365125"/>
          </a:xfrm>
        </p:spPr>
        <p:txBody>
          <a:bodyPr/>
          <a:lstStyle/>
          <a:p>
            <a:r>
              <a:rPr lang="pt-BR" smtClean="0"/>
              <a:t>Papadakis &amp; Palpanas, WWW 2018, April 2018</a:t>
            </a:r>
            <a:endParaRPr lang="el-GR"/>
          </a:p>
        </p:txBody>
      </p:sp>
      <p:sp>
        <p:nvSpPr>
          <p:cNvPr id="4" name="Oval 3"/>
          <p:cNvSpPr/>
          <p:nvPr/>
        </p:nvSpPr>
        <p:spPr>
          <a:xfrm>
            <a:off x="8388424" y="5949280"/>
            <a:ext cx="720080" cy="432048"/>
          </a:xfrm>
          <a:prstGeom prst="ellipse">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79912" y="2924944"/>
            <a:ext cx="720080" cy="432048"/>
          </a:xfrm>
          <a:prstGeom prst="ellipse">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6553200" y="6520259"/>
            <a:ext cx="2133600" cy="365125"/>
          </a:xfrm>
        </p:spPr>
        <p:txBody>
          <a:bodyPr/>
          <a:lstStyle/>
          <a:p>
            <a:fld id="{7E46E34C-DF4F-43C8-9B01-5546C481D7C1}" type="slidenum">
              <a:rPr lang="el-GR" smtClean="0"/>
              <a:t>86</a:t>
            </a:fld>
            <a:endParaRPr lang="el-GR"/>
          </a:p>
        </p:txBody>
      </p:sp>
    </p:spTree>
    <p:extLst>
      <p:ext uri="{BB962C8B-B14F-4D97-AF65-F5344CB8AC3E}">
        <p14:creationId xmlns:p14="http://schemas.microsoft.com/office/powerpoint/2010/main" val="33453486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2399"/>
            <a:ext cx="9144000" cy="721079"/>
          </a:xfrm>
        </p:spPr>
        <p:txBody>
          <a:bodyPr>
            <a:normAutofit fontScale="90000"/>
          </a:bodyPr>
          <a:lstStyle/>
          <a:p>
            <a:r>
              <a:rPr lang="en-US" dirty="0" smtClean="0"/>
              <a:t>Block Filtering </a:t>
            </a:r>
            <a:r>
              <a:rPr lang="en-US" sz="2700" dirty="0"/>
              <a:t>[</a:t>
            </a:r>
            <a:r>
              <a:rPr lang="en-US" sz="2700" dirty="0" err="1"/>
              <a:t>Papadakis</a:t>
            </a:r>
            <a:r>
              <a:rPr lang="en-US" sz="2700" dirty="0"/>
              <a:t> et. al, EDBT 2016]</a:t>
            </a:r>
          </a:p>
        </p:txBody>
      </p:sp>
      <p:sp>
        <p:nvSpPr>
          <p:cNvPr id="3" name="Content Placeholder 2"/>
          <p:cNvSpPr>
            <a:spLocks noGrp="1"/>
          </p:cNvSpPr>
          <p:nvPr>
            <p:ph sz="quarter" idx="4294967295"/>
          </p:nvPr>
        </p:nvSpPr>
        <p:spPr>
          <a:xfrm>
            <a:off x="467544" y="1227143"/>
            <a:ext cx="7772488" cy="4938161"/>
          </a:xfrm>
        </p:spPr>
        <p:txBody>
          <a:bodyPr/>
          <a:lstStyle/>
          <a:p>
            <a:pPr marL="0" indent="0">
              <a:buNone/>
            </a:pPr>
            <a:r>
              <a:rPr lang="en-US" sz="2400" dirty="0" smtClean="0"/>
              <a:t>Main ideas: </a:t>
            </a:r>
          </a:p>
          <a:p>
            <a:r>
              <a:rPr lang="en-US" sz="2400" dirty="0" smtClean="0"/>
              <a:t>each </a:t>
            </a:r>
            <a:r>
              <a:rPr lang="en-US" sz="2400" dirty="0">
                <a:solidFill>
                  <a:srgbClr val="C00000"/>
                </a:solidFill>
              </a:rPr>
              <a:t>block </a:t>
            </a:r>
            <a:r>
              <a:rPr lang="en-US" sz="2400" dirty="0"/>
              <a:t>has a different importance for every </a:t>
            </a:r>
            <a:r>
              <a:rPr lang="en-US" sz="2400" dirty="0">
                <a:solidFill>
                  <a:srgbClr val="C00000"/>
                </a:solidFill>
              </a:rPr>
              <a:t>entity </a:t>
            </a:r>
            <a:r>
              <a:rPr lang="en-US" sz="2400" dirty="0"/>
              <a:t>it contains. </a:t>
            </a:r>
            <a:endParaRPr lang="en-US" sz="2400" dirty="0" smtClean="0"/>
          </a:p>
          <a:p>
            <a:r>
              <a:rPr lang="en-US" sz="2400" dirty="0" smtClean="0"/>
              <a:t>Larger </a:t>
            </a:r>
            <a:r>
              <a:rPr lang="en-US" sz="2400" dirty="0"/>
              <a:t>blocks are less likely to contain unique duplicates and, thus, are less important.</a:t>
            </a:r>
          </a:p>
          <a:p>
            <a:pPr marL="0" indent="0">
              <a:buNone/>
            </a:pPr>
            <a:endParaRPr lang="en-US" sz="2400" b="1" dirty="0" smtClean="0"/>
          </a:p>
          <a:p>
            <a:pPr marL="0" indent="0">
              <a:buNone/>
            </a:pPr>
            <a:r>
              <a:rPr lang="en-US" sz="2400" b="1" dirty="0" smtClean="0"/>
              <a:t>Algorithm</a:t>
            </a:r>
            <a:r>
              <a:rPr lang="en-US" sz="2400" dirty="0" smtClean="0"/>
              <a:t> </a:t>
            </a:r>
          </a:p>
          <a:p>
            <a:r>
              <a:rPr lang="en-US" sz="2400" dirty="0" smtClean="0"/>
              <a:t>sort blocks in ascending cardinality</a:t>
            </a:r>
          </a:p>
          <a:p>
            <a:r>
              <a:rPr lang="en-US" sz="2400" dirty="0" smtClean="0"/>
              <a:t>build </a:t>
            </a:r>
            <a:r>
              <a:rPr lang="en-US" sz="2400" dirty="0" smtClean="0">
                <a:solidFill>
                  <a:srgbClr val="C00000"/>
                </a:solidFill>
              </a:rPr>
              <a:t>Entity Index</a:t>
            </a:r>
          </a:p>
          <a:p>
            <a:r>
              <a:rPr lang="en-US" sz="2400" dirty="0" smtClean="0"/>
              <a:t>retain </a:t>
            </a:r>
            <a:r>
              <a:rPr lang="en-US" sz="2400" dirty="0"/>
              <a:t>every entity in </a:t>
            </a:r>
            <a:r>
              <a:rPr lang="en-US" sz="2400" b="1" dirty="0"/>
              <a:t>r%</a:t>
            </a:r>
            <a:r>
              <a:rPr lang="en-US" sz="2400" dirty="0"/>
              <a:t> of its smallest </a:t>
            </a:r>
            <a:r>
              <a:rPr lang="en-US" sz="2400" dirty="0" smtClean="0"/>
              <a:t>blocks</a:t>
            </a:r>
            <a:endParaRPr lang="en-US" sz="2400" dirty="0"/>
          </a:p>
          <a:p>
            <a:r>
              <a:rPr lang="en-US" sz="2400" dirty="0"/>
              <a:t>reconstruct </a:t>
            </a:r>
            <a:r>
              <a:rPr lang="en-US" sz="2400" dirty="0" smtClean="0"/>
              <a:t>blocks</a:t>
            </a:r>
            <a:endParaRPr lang="el-GR" sz="2400" dirty="0" smtClean="0"/>
          </a:p>
          <a:p>
            <a:pPr marL="0" indent="0">
              <a:buNone/>
            </a:pPr>
            <a:endParaRPr lang="en-US" sz="800" dirty="0" smtClean="0"/>
          </a:p>
        </p:txBody>
      </p:sp>
      <p:sp>
        <p:nvSpPr>
          <p:cNvPr id="5" name="Θέση υποσέλιδου 4"/>
          <p:cNvSpPr>
            <a:spLocks noGrp="1"/>
          </p:cNvSpPr>
          <p:nvPr>
            <p:ph type="ftr" sz="quarter" idx="11"/>
          </p:nvPr>
        </p:nvSpPr>
        <p:spPr/>
        <p:txBody>
          <a:bodyPr/>
          <a:lstStyle/>
          <a:p>
            <a:pPr>
              <a:defRPr/>
            </a:pPr>
            <a:r>
              <a:rPr lang="pt-BR" smtClean="0"/>
              <a:t>Papadakis &amp; Palpanas, WWW 2018, April 2018</a:t>
            </a:r>
            <a:endParaRPr lang="en-US"/>
          </a:p>
        </p:txBody>
      </p:sp>
      <p:sp>
        <p:nvSpPr>
          <p:cNvPr id="4" name="Slide Number Placeholder 3"/>
          <p:cNvSpPr>
            <a:spLocks noGrp="1"/>
          </p:cNvSpPr>
          <p:nvPr>
            <p:ph type="sldNum" sz="quarter" idx="12"/>
          </p:nvPr>
        </p:nvSpPr>
        <p:spPr/>
        <p:txBody>
          <a:bodyPr/>
          <a:lstStyle/>
          <a:p>
            <a:fld id="{7E46E34C-DF4F-43C8-9B01-5546C481D7C1}" type="slidenum">
              <a:rPr lang="el-GR" smtClean="0"/>
              <a:t>87</a:t>
            </a:fld>
            <a:endParaRPr lang="el-GR"/>
          </a:p>
        </p:txBody>
      </p:sp>
    </p:spTree>
    <p:extLst>
      <p:ext uri="{BB962C8B-B14F-4D97-AF65-F5344CB8AC3E}">
        <p14:creationId xmlns:p14="http://schemas.microsoft.com/office/powerpoint/2010/main" val="64292813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5633"/>
            <a:ext cx="9144000" cy="721079"/>
          </a:xfrm>
        </p:spPr>
        <p:txBody>
          <a:bodyPr>
            <a:normAutofit fontScale="90000"/>
          </a:bodyPr>
          <a:lstStyle/>
          <a:p>
            <a:r>
              <a:rPr lang="en-US" dirty="0" smtClean="0"/>
              <a:t>Block Filtering Example</a:t>
            </a:r>
            <a:endParaRPr lang="en-US" sz="270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0068" y="1192123"/>
            <a:ext cx="5790404" cy="337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Θέση υποσέλιδου 4"/>
          <p:cNvSpPr>
            <a:spLocks noGrp="1"/>
          </p:cNvSpPr>
          <p:nvPr>
            <p:ph type="ftr" sz="quarter" idx="11"/>
          </p:nvPr>
        </p:nvSpPr>
        <p:spPr/>
        <p:txBody>
          <a:bodyPr/>
          <a:lstStyle/>
          <a:p>
            <a:pPr>
              <a:defRPr/>
            </a:pPr>
            <a:r>
              <a:rPr lang="pt-BR" smtClean="0"/>
              <a:t>Papadakis &amp; Palpanas, WWW 2018, April 2018</a:t>
            </a:r>
            <a:endParaRPr lang="en-US"/>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741" y="1150697"/>
            <a:ext cx="2023247" cy="4032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2309988" y="2878890"/>
            <a:ext cx="72008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Multiply 3"/>
          <p:cNvSpPr/>
          <p:nvPr/>
        </p:nvSpPr>
        <p:spPr>
          <a:xfrm>
            <a:off x="5434265" y="1600269"/>
            <a:ext cx="1872208" cy="648072"/>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6874965" y="2304245"/>
            <a:ext cx="1872208" cy="648072"/>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9"/>
          <p:cNvSpPr/>
          <p:nvPr/>
        </p:nvSpPr>
        <p:spPr>
          <a:xfrm>
            <a:off x="5434265" y="3075620"/>
            <a:ext cx="1872208" cy="648072"/>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y 10"/>
          <p:cNvSpPr/>
          <p:nvPr/>
        </p:nvSpPr>
        <p:spPr>
          <a:xfrm>
            <a:off x="6154885" y="3917582"/>
            <a:ext cx="1872208" cy="648072"/>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5434265" y="4814251"/>
            <a:ext cx="540" cy="5424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Grp="1" noChangeAspect="1" noChangeArrowheads="1"/>
          </p:cNvPicPr>
          <p:nvPr>
            <p:ph sz="quarter" idx="4294967295"/>
          </p:nvPr>
        </p:nvPicPr>
        <p:blipFill>
          <a:blip r:embed="rId5" cstate="print">
            <a:extLst>
              <a:ext uri="{28A0092B-C50C-407E-A947-70E740481C1C}">
                <a14:useLocalDpi xmlns:a14="http://schemas.microsoft.com/office/drawing/2010/main" val="0"/>
              </a:ext>
            </a:extLst>
          </a:blip>
          <a:srcRect/>
          <a:stretch>
            <a:fillRect/>
          </a:stretch>
        </p:blipFill>
        <p:spPr bwMode="auto">
          <a:xfrm>
            <a:off x="2861004" y="5543186"/>
            <a:ext cx="5927622" cy="69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7E46E34C-DF4F-43C8-9B01-5546C481D7C1}" type="slidenum">
              <a:rPr lang="el-GR" smtClean="0"/>
              <a:t>88</a:t>
            </a:fld>
            <a:endParaRPr lang="el-GR"/>
          </a:p>
        </p:txBody>
      </p:sp>
    </p:spTree>
    <p:extLst>
      <p:ext uri="{BB962C8B-B14F-4D97-AF65-F5344CB8AC3E}">
        <p14:creationId xmlns:p14="http://schemas.microsoft.com/office/powerpoint/2010/main" val="6544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74407"/>
            <a:ext cx="9144000" cy="721079"/>
          </a:xfrm>
        </p:spPr>
        <p:txBody>
          <a:bodyPr>
            <a:normAutofit fontScale="90000"/>
          </a:bodyPr>
          <a:lstStyle/>
          <a:p>
            <a:r>
              <a:rPr lang="en-US" dirty="0" smtClean="0"/>
              <a:t>Block Clustering </a:t>
            </a:r>
            <a:r>
              <a:rPr lang="da-DK" sz="2700" dirty="0" smtClean="0"/>
              <a:t>[</a:t>
            </a:r>
            <a:r>
              <a:rPr lang="da-DK" sz="2700" dirty="0"/>
              <a:t>Fisher et. al., KDD 2015</a:t>
            </a:r>
            <a:r>
              <a:rPr lang="da-DK" sz="2700" dirty="0" smtClean="0"/>
              <a:t>]</a:t>
            </a:r>
            <a:endParaRPr lang="en-US" sz="2700" dirty="0"/>
          </a:p>
        </p:txBody>
      </p:sp>
      <p:sp>
        <p:nvSpPr>
          <p:cNvPr id="3" name="Content Placeholder 2"/>
          <p:cNvSpPr>
            <a:spLocks noGrp="1"/>
          </p:cNvSpPr>
          <p:nvPr>
            <p:ph sz="quarter" idx="4294967295"/>
          </p:nvPr>
        </p:nvSpPr>
        <p:spPr>
          <a:xfrm>
            <a:off x="467544" y="1299151"/>
            <a:ext cx="8208912" cy="4938161"/>
          </a:xfrm>
        </p:spPr>
        <p:txBody>
          <a:bodyPr>
            <a:normAutofit/>
          </a:bodyPr>
          <a:lstStyle/>
          <a:p>
            <a:pPr marL="0" indent="0">
              <a:buNone/>
            </a:pPr>
            <a:r>
              <a:rPr lang="en-US" sz="2400" dirty="0" smtClean="0"/>
              <a:t>Main idea: </a:t>
            </a:r>
          </a:p>
          <a:p>
            <a:r>
              <a:rPr lang="en-US" sz="2400" dirty="0" smtClean="0"/>
              <a:t>restrict the size of every block into </a:t>
            </a:r>
            <a:r>
              <a:rPr lang="en-US" sz="2400" b="1" dirty="0" smtClean="0"/>
              <a:t>[</a:t>
            </a:r>
            <a:r>
              <a:rPr lang="en-US" sz="2400" b="1" dirty="0" err="1" smtClean="0"/>
              <a:t>b</a:t>
            </a:r>
            <a:r>
              <a:rPr lang="en-US" sz="2400" b="1" baseline="-25000" dirty="0" err="1" smtClean="0"/>
              <a:t>min</a:t>
            </a:r>
            <a:r>
              <a:rPr lang="en-US" sz="2400" b="1" dirty="0"/>
              <a:t>, </a:t>
            </a:r>
            <a:r>
              <a:rPr lang="en-US" sz="2400" b="1" dirty="0" err="1" smtClean="0"/>
              <a:t>b</a:t>
            </a:r>
            <a:r>
              <a:rPr lang="en-US" sz="2400" b="1" baseline="-25000" dirty="0" err="1" smtClean="0"/>
              <a:t>max</a:t>
            </a:r>
            <a:r>
              <a:rPr lang="en-US" sz="2400" b="1" dirty="0" smtClean="0"/>
              <a:t>]</a:t>
            </a:r>
            <a:endParaRPr lang="en-US" sz="2400" dirty="0" smtClean="0"/>
          </a:p>
          <a:p>
            <a:pPr lvl="1"/>
            <a:r>
              <a:rPr lang="en-US" sz="2200" dirty="0" smtClean="0"/>
              <a:t>necessary in applications like privacy-preserving ER</a:t>
            </a:r>
          </a:p>
          <a:p>
            <a:pPr lvl="1"/>
            <a:r>
              <a:rPr lang="en-US" sz="2200" dirty="0" smtClean="0"/>
              <a:t>operates so that ||B|| increases linearly with |E|</a:t>
            </a:r>
          </a:p>
          <a:p>
            <a:pPr marL="457200" lvl="1" indent="0">
              <a:buNone/>
            </a:pPr>
            <a:endParaRPr lang="en-US" sz="2000" dirty="0" smtClean="0"/>
          </a:p>
          <a:p>
            <a:pPr marL="0" indent="0">
              <a:buNone/>
            </a:pPr>
            <a:r>
              <a:rPr lang="en-US" sz="2400" b="1" dirty="0" smtClean="0"/>
              <a:t>Algorithm</a:t>
            </a:r>
            <a:r>
              <a:rPr lang="en-US" sz="2400" dirty="0" smtClean="0"/>
              <a:t> </a:t>
            </a:r>
          </a:p>
          <a:p>
            <a:r>
              <a:rPr lang="en-US" sz="2400" dirty="0" smtClean="0"/>
              <a:t>recursive agglomerative clustering </a:t>
            </a:r>
          </a:p>
          <a:p>
            <a:pPr lvl="1"/>
            <a:r>
              <a:rPr lang="en-US" sz="2200" dirty="0" smtClean="0"/>
              <a:t>merge similar blocks with size lower than </a:t>
            </a:r>
            <a:r>
              <a:rPr lang="en-US" sz="2200" dirty="0" err="1" smtClean="0"/>
              <a:t>b</a:t>
            </a:r>
            <a:r>
              <a:rPr lang="en-US" sz="2200" baseline="-25000" dirty="0" err="1" smtClean="0"/>
              <a:t>min</a:t>
            </a:r>
            <a:endParaRPr lang="en-US" sz="2200" dirty="0" smtClean="0"/>
          </a:p>
          <a:p>
            <a:pPr lvl="1"/>
            <a:r>
              <a:rPr lang="en-US" sz="2200" dirty="0" smtClean="0"/>
              <a:t>split blocks with size larger </a:t>
            </a:r>
            <a:r>
              <a:rPr lang="en-US" sz="2200" dirty="0"/>
              <a:t>than </a:t>
            </a:r>
            <a:r>
              <a:rPr lang="en-US" sz="2200" dirty="0" err="1" smtClean="0"/>
              <a:t>b</a:t>
            </a:r>
            <a:r>
              <a:rPr lang="en-US" sz="2200" baseline="-25000" dirty="0" err="1" smtClean="0"/>
              <a:t>max</a:t>
            </a:r>
            <a:endParaRPr lang="en-US" sz="2200" baseline="-25000" dirty="0" smtClean="0"/>
          </a:p>
          <a:p>
            <a:r>
              <a:rPr lang="en-US" sz="2400" dirty="0" smtClean="0"/>
              <a:t>until all blocks have the desired size</a:t>
            </a:r>
          </a:p>
          <a:p>
            <a:endParaRPr lang="en-US" sz="2400" dirty="0" smtClean="0"/>
          </a:p>
          <a:p>
            <a:endParaRPr lang="en-US" sz="800" dirty="0" smtClean="0"/>
          </a:p>
        </p:txBody>
      </p:sp>
      <p:sp>
        <p:nvSpPr>
          <p:cNvPr id="5" name="Θέση υποσέλιδου 4"/>
          <p:cNvSpPr>
            <a:spLocks noGrp="1"/>
          </p:cNvSpPr>
          <p:nvPr>
            <p:ph type="ftr" sz="quarter" idx="11"/>
          </p:nvPr>
        </p:nvSpPr>
        <p:spPr/>
        <p:txBody>
          <a:bodyPr/>
          <a:lstStyle/>
          <a:p>
            <a:pPr>
              <a:defRPr/>
            </a:pPr>
            <a:r>
              <a:rPr lang="pt-BR" smtClean="0"/>
              <a:t>Papadakis &amp; Palpanas, WWW 2018, April 2018</a:t>
            </a:r>
            <a:endParaRPr lang="en-US"/>
          </a:p>
        </p:txBody>
      </p:sp>
      <p:sp>
        <p:nvSpPr>
          <p:cNvPr id="4" name="Slide Number Placeholder 3"/>
          <p:cNvSpPr>
            <a:spLocks noGrp="1"/>
          </p:cNvSpPr>
          <p:nvPr>
            <p:ph type="sldNum" sz="quarter" idx="12"/>
          </p:nvPr>
        </p:nvSpPr>
        <p:spPr/>
        <p:txBody>
          <a:bodyPr/>
          <a:lstStyle/>
          <a:p>
            <a:fld id="{7E46E34C-DF4F-43C8-9B01-5546C481D7C1}" type="slidenum">
              <a:rPr lang="el-GR" smtClean="0"/>
              <a:t>89</a:t>
            </a:fld>
            <a:endParaRPr lang="el-GR"/>
          </a:p>
        </p:txBody>
      </p:sp>
    </p:spTree>
    <p:extLst>
      <p:ext uri="{BB962C8B-B14F-4D97-AF65-F5344CB8AC3E}">
        <p14:creationId xmlns:p14="http://schemas.microsoft.com/office/powerpoint/2010/main" val="251382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ChangeArrowheads="1"/>
          </p:cNvSpPr>
          <p:nvPr>
            <p:ph type="title" idx="4294967295"/>
          </p:nvPr>
        </p:nvSpPr>
        <p:spPr>
          <a:xfrm>
            <a:off x="0" y="0"/>
            <a:ext cx="9144000" cy="721079"/>
          </a:xfrm>
        </p:spPr>
        <p:txBody>
          <a:bodyPr>
            <a:normAutofit fontScale="90000"/>
          </a:bodyPr>
          <a:lstStyle/>
          <a:p>
            <a:r>
              <a:rPr lang="en-US" dirty="0" smtClean="0"/>
              <a:t>Content Providers</a:t>
            </a:r>
          </a:p>
        </p:txBody>
      </p:sp>
      <p:sp>
        <p:nvSpPr>
          <p:cNvPr id="491523" name="Rectangle 3"/>
          <p:cNvSpPr>
            <a:spLocks noGrp="1" noChangeArrowheads="1"/>
          </p:cNvSpPr>
          <p:nvPr>
            <p:ph idx="4294967295"/>
          </p:nvPr>
        </p:nvSpPr>
        <p:spPr>
          <a:xfrm>
            <a:off x="260053" y="918153"/>
            <a:ext cx="8686845" cy="4938161"/>
          </a:xfrm>
        </p:spPr>
        <p:txBody>
          <a:bodyPr>
            <a:normAutofit/>
          </a:bodyPr>
          <a:lstStyle/>
          <a:p>
            <a:pPr>
              <a:buFont typeface="Wingdings 2" pitchFamily="18" charset="2"/>
              <a:buNone/>
            </a:pPr>
            <a:r>
              <a:rPr lang="en-US" sz="2400" b="1" i="1" dirty="0" smtClean="0">
                <a:latin typeface="Arial" charset="0"/>
              </a:rPr>
              <a:t>How many content types / applications provide </a:t>
            </a:r>
          </a:p>
          <a:p>
            <a:pPr>
              <a:buFont typeface="Wingdings 2" pitchFamily="18" charset="2"/>
              <a:buNone/>
            </a:pPr>
            <a:r>
              <a:rPr lang="en-US" sz="2400" b="1" i="1" dirty="0" smtClean="0">
                <a:latin typeface="Arial" charset="0"/>
              </a:rPr>
              <a:t>valuable information about each of these </a:t>
            </a:r>
            <a:r>
              <a:rPr lang="en-US" sz="2400" b="1" i="1" dirty="0" smtClean="0"/>
              <a:t>“</a:t>
            </a:r>
            <a:r>
              <a:rPr lang="en-US" sz="2400" b="1" i="1" dirty="0" smtClean="0">
                <a:latin typeface="Arial" charset="0"/>
              </a:rPr>
              <a:t>entities</a:t>
            </a:r>
            <a:r>
              <a:rPr lang="en-US" sz="2400" b="1" i="1" dirty="0" smtClean="0"/>
              <a:t>”</a:t>
            </a:r>
            <a:r>
              <a:rPr lang="en-US" sz="2400" b="1" i="1" dirty="0" smtClean="0">
                <a:latin typeface="Arial" charset="0"/>
              </a:rPr>
              <a:t>?</a:t>
            </a:r>
          </a:p>
        </p:txBody>
      </p:sp>
      <p:pic>
        <p:nvPicPr>
          <p:cNvPr id="491524" name="Picture 4" descr="web"/>
          <p:cNvPicPr>
            <a:picLocks noChangeAspect="1" noChangeArrowheads="1"/>
          </p:cNvPicPr>
          <p:nvPr/>
        </p:nvPicPr>
        <p:blipFill>
          <a:blip r:embed="rId3" cstate="print"/>
          <a:srcRect/>
          <a:stretch>
            <a:fillRect/>
          </a:stretch>
        </p:blipFill>
        <p:spPr bwMode="auto">
          <a:xfrm>
            <a:off x="3741460" y="3490253"/>
            <a:ext cx="1009650" cy="1228725"/>
          </a:xfrm>
          <a:prstGeom prst="rect">
            <a:avLst/>
          </a:prstGeom>
          <a:noFill/>
        </p:spPr>
      </p:pic>
      <p:sp>
        <p:nvSpPr>
          <p:cNvPr id="491525" name="Line 5"/>
          <p:cNvSpPr>
            <a:spLocks noChangeShapeType="1"/>
          </p:cNvSpPr>
          <p:nvPr/>
        </p:nvSpPr>
        <p:spPr bwMode="auto">
          <a:xfrm>
            <a:off x="4118457" y="2715391"/>
            <a:ext cx="61935" cy="758854"/>
          </a:xfrm>
          <a:prstGeom prst="line">
            <a:avLst/>
          </a:prstGeom>
          <a:noFill/>
          <a:ln w="9525">
            <a:solidFill>
              <a:schemeClr val="tx1"/>
            </a:solidFill>
            <a:round/>
            <a:headEnd/>
            <a:tailEnd type="triangle" w="med" len="med"/>
          </a:ln>
          <a:effectLst/>
        </p:spPr>
        <p:txBody>
          <a:bodyPr lIns="91434" tIns="45717" rIns="91434" bIns="45717"/>
          <a:lstStyle/>
          <a:p>
            <a:endParaRPr lang="en-US"/>
          </a:p>
        </p:txBody>
      </p:sp>
      <p:pic>
        <p:nvPicPr>
          <p:cNvPr id="491526" name="Picture 6" descr="logo_reutersmedia"/>
          <p:cNvPicPr>
            <a:picLocks noChangeAspect="1" noChangeArrowheads="1"/>
          </p:cNvPicPr>
          <p:nvPr/>
        </p:nvPicPr>
        <p:blipFill>
          <a:blip r:embed="rId4" cstate="print"/>
          <a:srcRect/>
          <a:stretch>
            <a:fillRect/>
          </a:stretch>
        </p:blipFill>
        <p:spPr bwMode="auto">
          <a:xfrm>
            <a:off x="3435044" y="2367851"/>
            <a:ext cx="1409700" cy="476250"/>
          </a:xfrm>
          <a:prstGeom prst="rect">
            <a:avLst/>
          </a:prstGeom>
          <a:noFill/>
        </p:spPr>
      </p:pic>
      <p:sp>
        <p:nvSpPr>
          <p:cNvPr id="491527" name="Text Box 7"/>
          <p:cNvSpPr txBox="1">
            <a:spLocks noChangeArrowheads="1"/>
          </p:cNvSpPr>
          <p:nvPr/>
        </p:nvSpPr>
        <p:spPr bwMode="auto">
          <a:xfrm>
            <a:off x="3192157" y="2134488"/>
            <a:ext cx="1645695" cy="307771"/>
          </a:xfrm>
          <a:prstGeom prst="rect">
            <a:avLst/>
          </a:prstGeom>
          <a:noFill/>
          <a:ln w="9525">
            <a:noFill/>
            <a:miter lim="800000"/>
            <a:headEnd/>
            <a:tailEnd/>
          </a:ln>
          <a:effectLst/>
        </p:spPr>
        <p:txBody>
          <a:bodyPr wrap="none" lIns="91434" tIns="45717" rIns="91434" bIns="45717">
            <a:spAutoFit/>
          </a:bodyPr>
          <a:lstStyle/>
          <a:p>
            <a:r>
              <a:rPr lang="en-US" sz="1400"/>
              <a:t>News about London</a:t>
            </a:r>
          </a:p>
        </p:txBody>
      </p:sp>
      <p:sp>
        <p:nvSpPr>
          <p:cNvPr id="491528" name="Line 8"/>
          <p:cNvSpPr>
            <a:spLocks noChangeShapeType="1"/>
          </p:cNvSpPr>
          <p:nvPr/>
        </p:nvSpPr>
        <p:spPr bwMode="auto">
          <a:xfrm flipH="1">
            <a:off x="4817784" y="3123533"/>
            <a:ext cx="1655762" cy="720725"/>
          </a:xfrm>
          <a:prstGeom prst="line">
            <a:avLst/>
          </a:prstGeom>
          <a:noFill/>
          <a:ln w="9525">
            <a:solidFill>
              <a:schemeClr val="tx1"/>
            </a:solidFill>
            <a:round/>
            <a:headEnd/>
            <a:tailEnd type="triangle" w="med" len="med"/>
          </a:ln>
          <a:effectLst/>
        </p:spPr>
        <p:txBody>
          <a:bodyPr lIns="91434" tIns="45717" rIns="91434" bIns="45717"/>
          <a:lstStyle/>
          <a:p>
            <a:endParaRPr lang="en-US"/>
          </a:p>
        </p:txBody>
      </p:sp>
      <p:pic>
        <p:nvPicPr>
          <p:cNvPr id="491529" name="Picture 9" descr="linkeddata"/>
          <p:cNvPicPr>
            <a:picLocks noChangeAspect="1" noChangeArrowheads="1"/>
          </p:cNvPicPr>
          <p:nvPr/>
        </p:nvPicPr>
        <p:blipFill>
          <a:blip r:embed="rId5" cstate="print"/>
          <a:srcRect/>
          <a:stretch>
            <a:fillRect/>
          </a:stretch>
        </p:blipFill>
        <p:spPr bwMode="auto">
          <a:xfrm>
            <a:off x="5463902" y="2556787"/>
            <a:ext cx="1714500" cy="1352550"/>
          </a:xfrm>
          <a:prstGeom prst="rect">
            <a:avLst/>
          </a:prstGeom>
          <a:noFill/>
        </p:spPr>
      </p:pic>
      <p:pic>
        <p:nvPicPr>
          <p:cNvPr id="491530" name="Picture 10" descr="revyu-logo"/>
          <p:cNvPicPr>
            <a:picLocks noChangeAspect="1" noChangeArrowheads="1"/>
          </p:cNvPicPr>
          <p:nvPr/>
        </p:nvPicPr>
        <p:blipFill>
          <a:blip r:embed="rId6" cstate="print"/>
          <a:srcRect/>
          <a:stretch>
            <a:fillRect/>
          </a:stretch>
        </p:blipFill>
        <p:spPr bwMode="auto">
          <a:xfrm>
            <a:off x="5970311" y="3348950"/>
            <a:ext cx="1409700" cy="952500"/>
          </a:xfrm>
          <a:prstGeom prst="rect">
            <a:avLst/>
          </a:prstGeom>
          <a:noFill/>
        </p:spPr>
      </p:pic>
      <p:sp>
        <p:nvSpPr>
          <p:cNvPr id="491531" name="Text Box 11"/>
          <p:cNvSpPr txBox="1">
            <a:spLocks noChangeArrowheads="1"/>
          </p:cNvSpPr>
          <p:nvPr/>
        </p:nvSpPr>
        <p:spPr bwMode="auto">
          <a:xfrm>
            <a:off x="5392464" y="2271035"/>
            <a:ext cx="2227201" cy="307771"/>
          </a:xfrm>
          <a:prstGeom prst="rect">
            <a:avLst/>
          </a:prstGeom>
          <a:noFill/>
          <a:ln w="9525">
            <a:noFill/>
            <a:miter lim="800000"/>
            <a:headEnd/>
            <a:tailEnd/>
          </a:ln>
          <a:effectLst/>
        </p:spPr>
        <p:txBody>
          <a:bodyPr wrap="none" lIns="91434" tIns="45717" rIns="91434" bIns="45717">
            <a:spAutoFit/>
          </a:bodyPr>
          <a:lstStyle/>
          <a:p>
            <a:r>
              <a:rPr lang="en-US" sz="1400" dirty="0"/>
              <a:t>reviews on hotels in London</a:t>
            </a:r>
          </a:p>
        </p:txBody>
      </p:sp>
      <p:sp>
        <p:nvSpPr>
          <p:cNvPr id="491532" name="Line 12"/>
          <p:cNvSpPr>
            <a:spLocks noChangeShapeType="1"/>
          </p:cNvSpPr>
          <p:nvPr/>
        </p:nvSpPr>
        <p:spPr bwMode="auto">
          <a:xfrm flipH="1" flipV="1">
            <a:off x="4822546" y="4387183"/>
            <a:ext cx="1511300" cy="647700"/>
          </a:xfrm>
          <a:prstGeom prst="line">
            <a:avLst/>
          </a:prstGeom>
          <a:noFill/>
          <a:ln w="9525">
            <a:solidFill>
              <a:schemeClr val="tx1"/>
            </a:solidFill>
            <a:round/>
            <a:headEnd/>
            <a:tailEnd type="triangle" w="med" len="med"/>
          </a:ln>
          <a:effectLst/>
        </p:spPr>
        <p:txBody>
          <a:bodyPr lIns="91434" tIns="45717" rIns="91434" bIns="45717"/>
          <a:lstStyle/>
          <a:p>
            <a:endParaRPr lang="en-US"/>
          </a:p>
        </p:txBody>
      </p:sp>
      <p:pic>
        <p:nvPicPr>
          <p:cNvPr id="491533" name="Picture 13" descr="flickr_logo"/>
          <p:cNvPicPr>
            <a:picLocks noChangeAspect="1" noChangeArrowheads="1"/>
          </p:cNvPicPr>
          <p:nvPr/>
        </p:nvPicPr>
        <p:blipFill>
          <a:blip r:embed="rId7" cstate="print"/>
          <a:srcRect/>
          <a:stretch>
            <a:fillRect/>
          </a:stretch>
        </p:blipFill>
        <p:spPr bwMode="auto">
          <a:xfrm>
            <a:off x="6384646" y="4874545"/>
            <a:ext cx="1543050" cy="609600"/>
          </a:xfrm>
          <a:prstGeom prst="rect">
            <a:avLst/>
          </a:prstGeom>
          <a:noFill/>
        </p:spPr>
      </p:pic>
      <p:sp>
        <p:nvSpPr>
          <p:cNvPr id="491534" name="Text Box 14"/>
          <p:cNvSpPr txBox="1">
            <a:spLocks noChangeArrowheads="1"/>
          </p:cNvSpPr>
          <p:nvPr/>
        </p:nvSpPr>
        <p:spPr bwMode="auto">
          <a:xfrm>
            <a:off x="5963968" y="4628489"/>
            <a:ext cx="2486823" cy="307771"/>
          </a:xfrm>
          <a:prstGeom prst="rect">
            <a:avLst/>
          </a:prstGeom>
          <a:noFill/>
          <a:ln w="9525">
            <a:noFill/>
            <a:miter lim="800000"/>
            <a:headEnd/>
            <a:tailEnd/>
          </a:ln>
          <a:effectLst/>
        </p:spPr>
        <p:txBody>
          <a:bodyPr wrap="none" lIns="91434" tIns="45717" rIns="91434" bIns="45717">
            <a:spAutoFit/>
          </a:bodyPr>
          <a:lstStyle/>
          <a:p>
            <a:r>
              <a:rPr lang="en-US" sz="1400" dirty="0"/>
              <a:t>Pictures and tags about London</a:t>
            </a:r>
          </a:p>
        </p:txBody>
      </p:sp>
      <p:grpSp>
        <p:nvGrpSpPr>
          <p:cNvPr id="2" name="Group 15"/>
          <p:cNvGrpSpPr>
            <a:grpSpLocks/>
          </p:cNvGrpSpPr>
          <p:nvPr/>
        </p:nvGrpSpPr>
        <p:grpSpPr bwMode="auto">
          <a:xfrm>
            <a:off x="4118457" y="4718978"/>
            <a:ext cx="2171700" cy="1681163"/>
            <a:chOff x="2776" y="2931"/>
            <a:chExt cx="1368" cy="1059"/>
          </a:xfrm>
        </p:grpSpPr>
        <p:sp>
          <p:nvSpPr>
            <p:cNvPr id="491536" name="Line 16"/>
            <p:cNvSpPr>
              <a:spLocks noChangeShapeType="1"/>
            </p:cNvSpPr>
            <p:nvPr/>
          </p:nvSpPr>
          <p:spPr bwMode="auto">
            <a:xfrm flipH="1" flipV="1">
              <a:off x="3107" y="2931"/>
              <a:ext cx="317" cy="681"/>
            </a:xfrm>
            <a:prstGeom prst="line">
              <a:avLst/>
            </a:prstGeom>
            <a:noFill/>
            <a:ln w="9525">
              <a:solidFill>
                <a:schemeClr val="tx1"/>
              </a:solidFill>
              <a:round/>
              <a:headEnd/>
              <a:tailEnd type="triangle" w="med" len="med"/>
            </a:ln>
            <a:effectLst/>
          </p:spPr>
          <p:txBody>
            <a:bodyPr/>
            <a:lstStyle/>
            <a:p>
              <a:endParaRPr lang="en-US"/>
            </a:p>
          </p:txBody>
        </p:sp>
        <p:grpSp>
          <p:nvGrpSpPr>
            <p:cNvPr id="3" name="Group 17"/>
            <p:cNvGrpSpPr>
              <a:grpSpLocks/>
            </p:cNvGrpSpPr>
            <p:nvPr/>
          </p:nvGrpSpPr>
          <p:grpSpPr bwMode="auto">
            <a:xfrm>
              <a:off x="2776" y="3240"/>
              <a:ext cx="1368" cy="750"/>
              <a:chOff x="2776" y="3240"/>
              <a:chExt cx="1368" cy="750"/>
            </a:xfrm>
          </p:grpSpPr>
          <p:pic>
            <p:nvPicPr>
              <p:cNvPr id="491538" name="Picture 18" descr="youtube_logo"/>
              <p:cNvPicPr>
                <a:picLocks noChangeAspect="1" noChangeArrowheads="1"/>
              </p:cNvPicPr>
              <p:nvPr/>
            </p:nvPicPr>
            <p:blipFill>
              <a:blip r:embed="rId8" cstate="print"/>
              <a:srcRect/>
              <a:stretch>
                <a:fillRect/>
              </a:stretch>
            </p:blipFill>
            <p:spPr bwMode="auto">
              <a:xfrm>
                <a:off x="3017" y="3240"/>
                <a:ext cx="858" cy="642"/>
              </a:xfrm>
              <a:prstGeom prst="rect">
                <a:avLst/>
              </a:prstGeom>
              <a:noFill/>
            </p:spPr>
          </p:pic>
          <p:sp>
            <p:nvSpPr>
              <p:cNvPr id="491539" name="Text Box 19"/>
              <p:cNvSpPr txBox="1">
                <a:spLocks noChangeArrowheads="1"/>
              </p:cNvSpPr>
              <p:nvPr/>
            </p:nvSpPr>
            <p:spPr bwMode="auto">
              <a:xfrm>
                <a:off x="2776" y="3796"/>
                <a:ext cx="1368" cy="194"/>
              </a:xfrm>
              <a:prstGeom prst="rect">
                <a:avLst/>
              </a:prstGeom>
              <a:noFill/>
              <a:ln w="9525">
                <a:noFill/>
                <a:miter lim="800000"/>
                <a:headEnd/>
                <a:tailEnd/>
              </a:ln>
              <a:effectLst/>
            </p:spPr>
            <p:txBody>
              <a:bodyPr wrap="none">
                <a:spAutoFit/>
              </a:bodyPr>
              <a:lstStyle/>
              <a:p>
                <a:r>
                  <a:rPr lang="en-US" sz="1400" dirty="0"/>
                  <a:t>Videos and tags for London</a:t>
                </a:r>
              </a:p>
            </p:txBody>
          </p:sp>
        </p:grpSp>
      </p:grpSp>
      <p:grpSp>
        <p:nvGrpSpPr>
          <p:cNvPr id="4" name="Group 20"/>
          <p:cNvGrpSpPr>
            <a:grpSpLocks/>
          </p:cNvGrpSpPr>
          <p:nvPr/>
        </p:nvGrpSpPr>
        <p:grpSpPr bwMode="auto">
          <a:xfrm>
            <a:off x="1249084" y="4558641"/>
            <a:ext cx="2492375" cy="1301749"/>
            <a:chOff x="947" y="2704"/>
            <a:chExt cx="1570" cy="820"/>
          </a:xfrm>
        </p:grpSpPr>
        <p:sp>
          <p:nvSpPr>
            <p:cNvPr id="491541" name="Line 21"/>
            <p:cNvSpPr>
              <a:spLocks noChangeShapeType="1"/>
            </p:cNvSpPr>
            <p:nvPr/>
          </p:nvSpPr>
          <p:spPr bwMode="auto">
            <a:xfrm flipV="1">
              <a:off x="2027" y="2704"/>
              <a:ext cx="490" cy="401"/>
            </a:xfrm>
            <a:prstGeom prst="line">
              <a:avLst/>
            </a:prstGeom>
            <a:noFill/>
            <a:ln w="9525">
              <a:solidFill>
                <a:schemeClr val="tx1"/>
              </a:solidFill>
              <a:round/>
              <a:headEnd/>
              <a:tailEnd type="triangle" w="med" len="med"/>
            </a:ln>
            <a:effectLst/>
          </p:spPr>
          <p:txBody>
            <a:bodyPr/>
            <a:lstStyle/>
            <a:p>
              <a:endParaRPr lang="en-US"/>
            </a:p>
          </p:txBody>
        </p:sp>
        <p:grpSp>
          <p:nvGrpSpPr>
            <p:cNvPr id="5" name="Group 22"/>
            <p:cNvGrpSpPr>
              <a:grpSpLocks/>
            </p:cNvGrpSpPr>
            <p:nvPr/>
          </p:nvGrpSpPr>
          <p:grpSpPr bwMode="auto">
            <a:xfrm>
              <a:off x="947" y="3163"/>
              <a:ext cx="1316" cy="361"/>
              <a:chOff x="947" y="3163"/>
              <a:chExt cx="1316" cy="361"/>
            </a:xfrm>
          </p:grpSpPr>
          <p:pic>
            <p:nvPicPr>
              <p:cNvPr id="491543" name="Picture 23" descr="linkedin_logo"/>
              <p:cNvPicPr>
                <a:picLocks noChangeAspect="1" noChangeArrowheads="1"/>
              </p:cNvPicPr>
              <p:nvPr/>
            </p:nvPicPr>
            <p:blipFill>
              <a:blip r:embed="rId9" cstate="print"/>
              <a:srcRect/>
              <a:stretch>
                <a:fillRect/>
              </a:stretch>
            </p:blipFill>
            <p:spPr bwMode="auto">
              <a:xfrm>
                <a:off x="1264" y="3163"/>
                <a:ext cx="714" cy="192"/>
              </a:xfrm>
              <a:prstGeom prst="rect">
                <a:avLst/>
              </a:prstGeom>
              <a:noFill/>
            </p:spPr>
          </p:pic>
          <p:sp>
            <p:nvSpPr>
              <p:cNvPr id="491544" name="Text Box 24"/>
              <p:cNvSpPr txBox="1">
                <a:spLocks noChangeArrowheads="1"/>
              </p:cNvSpPr>
              <p:nvPr/>
            </p:nvSpPr>
            <p:spPr bwMode="auto">
              <a:xfrm>
                <a:off x="947" y="3330"/>
                <a:ext cx="1316" cy="194"/>
              </a:xfrm>
              <a:prstGeom prst="rect">
                <a:avLst/>
              </a:prstGeom>
              <a:noFill/>
              <a:ln w="9525">
                <a:noFill/>
                <a:miter lim="800000"/>
                <a:headEnd/>
                <a:tailEnd/>
              </a:ln>
              <a:effectLst/>
            </p:spPr>
            <p:txBody>
              <a:bodyPr wrap="none">
                <a:spAutoFit/>
              </a:bodyPr>
              <a:lstStyle/>
              <a:p>
                <a:r>
                  <a:rPr lang="en-US" sz="1400"/>
                  <a:t>Social networks in London</a:t>
                </a:r>
              </a:p>
            </p:txBody>
          </p:sp>
        </p:grpSp>
      </p:grpSp>
      <p:sp>
        <p:nvSpPr>
          <p:cNvPr id="491545" name="Line 25"/>
          <p:cNvSpPr>
            <a:spLocks noChangeShapeType="1"/>
          </p:cNvSpPr>
          <p:nvPr/>
        </p:nvSpPr>
        <p:spPr bwMode="auto">
          <a:xfrm>
            <a:off x="2320630" y="3628357"/>
            <a:ext cx="1420829" cy="319078"/>
          </a:xfrm>
          <a:prstGeom prst="line">
            <a:avLst/>
          </a:prstGeom>
          <a:noFill/>
          <a:ln w="9525">
            <a:solidFill>
              <a:schemeClr val="tx1"/>
            </a:solidFill>
            <a:round/>
            <a:headEnd/>
            <a:tailEnd type="triangle" w="med" len="med"/>
          </a:ln>
          <a:effectLst/>
        </p:spPr>
        <p:txBody>
          <a:bodyPr lIns="91434" tIns="45717" rIns="91434" bIns="45717"/>
          <a:lstStyle/>
          <a:p>
            <a:endParaRPr lang="en-US"/>
          </a:p>
        </p:txBody>
      </p:sp>
      <p:sp>
        <p:nvSpPr>
          <p:cNvPr id="491546" name="Text Box 26"/>
          <p:cNvSpPr txBox="1">
            <a:spLocks noChangeArrowheads="1"/>
          </p:cNvSpPr>
          <p:nvPr/>
        </p:nvSpPr>
        <p:spPr bwMode="auto">
          <a:xfrm>
            <a:off x="602947" y="3947435"/>
            <a:ext cx="2319982" cy="307771"/>
          </a:xfrm>
          <a:prstGeom prst="rect">
            <a:avLst/>
          </a:prstGeom>
          <a:noFill/>
          <a:ln w="9525">
            <a:noFill/>
            <a:miter lim="800000"/>
            <a:headEnd/>
            <a:tailEnd/>
          </a:ln>
          <a:effectLst/>
        </p:spPr>
        <p:txBody>
          <a:bodyPr wrap="none" lIns="91434" tIns="45717" rIns="91434" bIns="45717">
            <a:spAutoFit/>
          </a:bodyPr>
          <a:lstStyle/>
          <a:p>
            <a:r>
              <a:rPr lang="en-US" sz="1400"/>
              <a:t>Wiki pages about the London</a:t>
            </a:r>
          </a:p>
        </p:txBody>
      </p:sp>
      <p:pic>
        <p:nvPicPr>
          <p:cNvPr id="491547" name="Picture 27" descr="100px-Wiki"/>
          <p:cNvPicPr>
            <a:picLocks noChangeAspect="1" noChangeArrowheads="1"/>
          </p:cNvPicPr>
          <p:nvPr/>
        </p:nvPicPr>
        <p:blipFill>
          <a:blip r:embed="rId10" cstate="print"/>
          <a:srcRect/>
          <a:stretch>
            <a:fillRect/>
          </a:stretch>
        </p:blipFill>
        <p:spPr bwMode="auto">
          <a:xfrm>
            <a:off x="1034746" y="2342473"/>
            <a:ext cx="1270000" cy="1460500"/>
          </a:xfrm>
          <a:prstGeom prst="rect">
            <a:avLst/>
          </a:prstGeom>
          <a:noFill/>
        </p:spPr>
      </p:pic>
      <p:sp>
        <p:nvSpPr>
          <p:cNvPr id="6" name="Θέση υποσέλιδου 5"/>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7" name="Slide Number Placeholder 6"/>
          <p:cNvSpPr>
            <a:spLocks noGrp="1"/>
          </p:cNvSpPr>
          <p:nvPr>
            <p:ph type="sldNum" sz="quarter" idx="12"/>
          </p:nvPr>
        </p:nvSpPr>
        <p:spPr/>
        <p:txBody>
          <a:bodyPr/>
          <a:lstStyle/>
          <a:p>
            <a:fld id="{7E46E34C-DF4F-43C8-9B01-5546C481D7C1}" type="slidenum">
              <a:rPr lang="el-GR" smtClean="0"/>
              <a:t>9</a:t>
            </a:fld>
            <a:endParaRPr lang="el-GR"/>
          </a:p>
        </p:txBody>
      </p:sp>
    </p:spTree>
    <p:extLst>
      <p:ext uri="{BB962C8B-B14F-4D97-AF65-F5344CB8AC3E}">
        <p14:creationId xmlns:p14="http://schemas.microsoft.com/office/powerpoint/2010/main" val="11625129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0805"/>
            <a:ext cx="9144000" cy="1143000"/>
          </a:xfrm>
        </p:spPr>
        <p:txBody>
          <a:bodyPr>
            <a:normAutofit fontScale="90000"/>
          </a:bodyPr>
          <a:lstStyle/>
          <a:p>
            <a:r>
              <a:rPr lang="en-US" dirty="0" smtClean="0"/>
              <a:t>Comparison Propagation </a:t>
            </a:r>
            <a:r>
              <a:rPr lang="en-US" sz="2700" dirty="0"/>
              <a:t>[</a:t>
            </a:r>
            <a:r>
              <a:rPr lang="en-US" sz="2700" dirty="0" err="1"/>
              <a:t>Papadakis</a:t>
            </a:r>
            <a:r>
              <a:rPr lang="en-US" sz="2700" dirty="0"/>
              <a:t> et al., </a:t>
            </a:r>
            <a:r>
              <a:rPr lang="en-US" sz="2700" dirty="0" smtClean="0"/>
              <a:t>JCDL 2011]</a:t>
            </a:r>
            <a:r>
              <a:rPr lang="en-US" dirty="0" smtClean="0"/>
              <a:t> </a:t>
            </a:r>
            <a:endParaRPr lang="el-GR" dirty="0"/>
          </a:p>
        </p:txBody>
      </p:sp>
      <p:sp>
        <p:nvSpPr>
          <p:cNvPr id="3" name="Θέση περιεχομένου 2"/>
          <p:cNvSpPr>
            <a:spLocks noGrp="1"/>
          </p:cNvSpPr>
          <p:nvPr>
            <p:ph idx="1"/>
          </p:nvPr>
        </p:nvSpPr>
        <p:spPr>
          <a:xfrm>
            <a:off x="467544" y="1268760"/>
            <a:ext cx="8229600" cy="4785395"/>
          </a:xfrm>
        </p:spPr>
        <p:txBody>
          <a:bodyPr>
            <a:normAutofit/>
          </a:bodyPr>
          <a:lstStyle/>
          <a:p>
            <a:r>
              <a:rPr lang="en-US" sz="2400" dirty="0" smtClean="0"/>
              <a:t>Eliminate all </a:t>
            </a:r>
            <a:r>
              <a:rPr lang="en-US" sz="2400" dirty="0" smtClean="0">
                <a:solidFill>
                  <a:srgbClr val="C00000"/>
                </a:solidFill>
              </a:rPr>
              <a:t>redundant</a:t>
            </a:r>
            <a:r>
              <a:rPr lang="en-US" sz="2400" dirty="0" smtClean="0"/>
              <a:t> comparisons at no cost in recall.</a:t>
            </a:r>
          </a:p>
          <a:p>
            <a:r>
              <a:rPr lang="en-US" sz="2400" dirty="0" smtClean="0"/>
              <a:t>Naïve approach does not scale.</a:t>
            </a:r>
          </a:p>
          <a:p>
            <a:r>
              <a:rPr lang="en-US" sz="2400" dirty="0" smtClean="0"/>
              <a:t>Functionality:</a:t>
            </a:r>
            <a:endParaRPr lang="en-US" sz="2400" dirty="0"/>
          </a:p>
          <a:p>
            <a:pPr marL="971550" lvl="1" indent="-514350">
              <a:buFont typeface="+mj-lt"/>
              <a:buAutoNum type="arabicPeriod"/>
            </a:pPr>
            <a:r>
              <a:rPr lang="en-US" sz="2200" dirty="0" smtClean="0"/>
              <a:t>Build Entity Index</a:t>
            </a:r>
          </a:p>
          <a:p>
            <a:pPr marL="971550" lvl="1" indent="-514350">
              <a:buFont typeface="+mj-lt"/>
              <a:buAutoNum type="arabicPeriod"/>
            </a:pPr>
            <a:r>
              <a:rPr lang="en-US" sz="2200" dirty="0" smtClean="0"/>
              <a:t>Least Common Block Index condition.</a:t>
            </a:r>
          </a:p>
          <a:p>
            <a:endParaRPr lang="en-US" sz="2400" dirty="0"/>
          </a:p>
          <a:p>
            <a:pPr marL="0" indent="0">
              <a:buNone/>
            </a:pPr>
            <a:endParaRPr lang="el-GR" sz="2400" dirty="0"/>
          </a:p>
        </p:txBody>
      </p:sp>
      <p:sp>
        <p:nvSpPr>
          <p:cNvPr id="4" name="Θέση υποσέλιδου 3"/>
          <p:cNvSpPr>
            <a:spLocks noGrp="1"/>
          </p:cNvSpPr>
          <p:nvPr>
            <p:ph type="ftr" sz="quarter" idx="11"/>
          </p:nvPr>
        </p:nvSpPr>
        <p:spPr>
          <a:xfrm>
            <a:off x="2965746" y="5924302"/>
            <a:ext cx="2895600" cy="365125"/>
          </a:xfrm>
        </p:spPr>
        <p:txBody>
          <a:bodyPr/>
          <a:lstStyle/>
          <a:p>
            <a:r>
              <a:rPr lang="pt-BR" smtClean="0"/>
              <a:t>Papadakis &amp; Palpanas, WWW 2018, April 2018</a:t>
            </a:r>
            <a:endParaRPr lang="el-GR"/>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4149080"/>
            <a:ext cx="5760640" cy="2132079"/>
          </a:xfrm>
          <a:prstGeom prst="rect">
            <a:avLst/>
          </a:prstGeom>
        </p:spPr>
      </p:pic>
      <p:sp>
        <p:nvSpPr>
          <p:cNvPr id="6" name="Slide Number Placeholder 5"/>
          <p:cNvSpPr>
            <a:spLocks noGrp="1"/>
          </p:cNvSpPr>
          <p:nvPr>
            <p:ph type="sldNum" sz="quarter" idx="12"/>
          </p:nvPr>
        </p:nvSpPr>
        <p:spPr/>
        <p:txBody>
          <a:bodyPr/>
          <a:lstStyle/>
          <a:p>
            <a:fld id="{7E46E34C-DF4F-43C8-9B01-5546C481D7C1}" type="slidenum">
              <a:rPr lang="el-GR" smtClean="0"/>
              <a:t>90</a:t>
            </a:fld>
            <a:endParaRPr lang="el-GR"/>
          </a:p>
        </p:txBody>
      </p:sp>
    </p:spTree>
    <p:extLst>
      <p:ext uri="{BB962C8B-B14F-4D97-AF65-F5344CB8AC3E}">
        <p14:creationId xmlns:p14="http://schemas.microsoft.com/office/powerpoint/2010/main" val="3482528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ormAutofit/>
          </a:bodyPr>
          <a:lstStyle/>
          <a:p>
            <a:r>
              <a:rPr lang="en-US" dirty="0" smtClean="0"/>
              <a:t>Iterative Blocking </a:t>
            </a:r>
            <a:r>
              <a:rPr lang="da-DK" sz="2400" dirty="0"/>
              <a:t>[Whang et. Al, SIGMOD 2009]</a:t>
            </a:r>
            <a:endParaRPr lang="en-US" sz="2400" dirty="0"/>
          </a:p>
        </p:txBody>
      </p:sp>
      <p:sp>
        <p:nvSpPr>
          <p:cNvPr id="3" name="Content Placeholder 2"/>
          <p:cNvSpPr>
            <a:spLocks noGrp="1"/>
          </p:cNvSpPr>
          <p:nvPr>
            <p:ph idx="1"/>
          </p:nvPr>
        </p:nvSpPr>
        <p:spPr>
          <a:xfrm>
            <a:off x="179512" y="908720"/>
            <a:ext cx="8964488" cy="5949280"/>
          </a:xfrm>
        </p:spPr>
        <p:txBody>
          <a:bodyPr>
            <a:normAutofit/>
          </a:bodyPr>
          <a:lstStyle/>
          <a:p>
            <a:pPr marL="0" indent="0">
              <a:buNone/>
            </a:pPr>
            <a:r>
              <a:rPr lang="en-US" sz="2800" dirty="0" smtClean="0"/>
              <a:t>Main idea:</a:t>
            </a:r>
          </a:p>
          <a:p>
            <a:pPr marL="0" indent="0">
              <a:buNone/>
            </a:pPr>
            <a:r>
              <a:rPr lang="en-US" sz="2400" dirty="0"/>
              <a:t>i</a:t>
            </a:r>
            <a:r>
              <a:rPr lang="en-US" sz="2400" dirty="0" smtClean="0"/>
              <a:t>ntegrate block processing with </a:t>
            </a:r>
            <a:r>
              <a:rPr lang="en-US" sz="2400" dirty="0" smtClean="0">
                <a:solidFill>
                  <a:srgbClr val="C00000"/>
                </a:solidFill>
              </a:rPr>
              <a:t>entity matching </a:t>
            </a:r>
            <a:r>
              <a:rPr lang="en-US" sz="2400" dirty="0" smtClean="0"/>
              <a:t>and reflect outcomes to subsequently processed blocks, until no new matches are detected.</a:t>
            </a:r>
          </a:p>
          <a:p>
            <a:pPr marL="0" indent="0">
              <a:buNone/>
            </a:pPr>
            <a:endParaRPr lang="en-US" sz="1000" dirty="0" smtClean="0"/>
          </a:p>
          <a:p>
            <a:pPr marL="0" indent="0">
              <a:buNone/>
            </a:pPr>
            <a:r>
              <a:rPr lang="en-US" sz="2800" b="1" dirty="0" smtClean="0"/>
              <a:t>Algorithm</a:t>
            </a:r>
          </a:p>
          <a:p>
            <a:r>
              <a:rPr lang="en-US" sz="2400" dirty="0" smtClean="0"/>
              <a:t>Put all blocks in a queue Q</a:t>
            </a:r>
          </a:p>
          <a:p>
            <a:r>
              <a:rPr lang="en-US" sz="2400" dirty="0" smtClean="0"/>
              <a:t>While Q is not empty</a:t>
            </a:r>
          </a:p>
          <a:p>
            <a:pPr lvl="1"/>
            <a:r>
              <a:rPr lang="en-US" sz="2400" dirty="0" smtClean="0"/>
              <a:t>Get first block</a:t>
            </a:r>
          </a:p>
          <a:p>
            <a:pPr lvl="1"/>
            <a:r>
              <a:rPr lang="en-US" sz="2400" dirty="0" smtClean="0"/>
              <a:t>Get matches with an ER algorithm (e.g., R-Swoosh)</a:t>
            </a:r>
          </a:p>
          <a:p>
            <a:pPr lvl="2"/>
            <a:r>
              <a:rPr lang="en-US" dirty="0" smtClean="0"/>
              <a:t>For each </a:t>
            </a:r>
            <a:r>
              <a:rPr lang="en-US" dirty="0" smtClean="0">
                <a:solidFill>
                  <a:srgbClr val="C00000"/>
                </a:solidFill>
              </a:rPr>
              <a:t>new</a:t>
            </a:r>
            <a:r>
              <a:rPr lang="en-US" dirty="0" smtClean="0"/>
              <a:t> pair of duplicates </a:t>
            </a:r>
            <a:r>
              <a:rPr lang="en-US" dirty="0" err="1" smtClean="0"/>
              <a:t>p</a:t>
            </a:r>
            <a:r>
              <a:rPr lang="en-US" baseline="-25000" dirty="0" err="1" smtClean="0"/>
              <a:t>i</a:t>
            </a:r>
            <a:r>
              <a:rPr lang="en-US" dirty="0" err="1" smtClean="0"/>
              <a:t>≡p</a:t>
            </a:r>
            <a:r>
              <a:rPr lang="en-US" baseline="-25000" dirty="0" err="1" smtClean="0"/>
              <a:t>j</a:t>
            </a:r>
            <a:endParaRPr lang="en-US" baseline="-25000" dirty="0" smtClean="0"/>
          </a:p>
          <a:p>
            <a:pPr lvl="3"/>
            <a:r>
              <a:rPr lang="en-US" sz="2400" dirty="0" smtClean="0"/>
              <a:t>Merge their profiles </a:t>
            </a:r>
            <a:r>
              <a:rPr lang="en-US" sz="2400" dirty="0" err="1"/>
              <a:t>p’</a:t>
            </a:r>
            <a:r>
              <a:rPr lang="en-US" sz="2400" baseline="-25000" dirty="0" err="1"/>
              <a:t>i</a:t>
            </a:r>
            <a:r>
              <a:rPr lang="en-US" sz="2400" baseline="-25000" dirty="0"/>
              <a:t> </a:t>
            </a:r>
            <a:r>
              <a:rPr lang="en-US" sz="2400" dirty="0"/>
              <a:t>= </a:t>
            </a:r>
            <a:r>
              <a:rPr lang="en-US" sz="2400" dirty="0" err="1"/>
              <a:t>p’</a:t>
            </a:r>
            <a:r>
              <a:rPr lang="en-US" sz="2400" baseline="-25000" dirty="0" err="1"/>
              <a:t>j</a:t>
            </a:r>
            <a:r>
              <a:rPr lang="en-US" sz="2400" baseline="-25000" dirty="0"/>
              <a:t> </a:t>
            </a:r>
            <a:r>
              <a:rPr lang="en-US" sz="2400" dirty="0"/>
              <a:t>=&lt; p</a:t>
            </a:r>
            <a:r>
              <a:rPr lang="en-US" sz="2400" baseline="-25000" dirty="0"/>
              <a:t>i, </a:t>
            </a:r>
            <a:r>
              <a:rPr lang="en-US" sz="2400" dirty="0" err="1"/>
              <a:t>p</a:t>
            </a:r>
            <a:r>
              <a:rPr lang="en-US" sz="2400" baseline="-25000" dirty="0" err="1"/>
              <a:t>j</a:t>
            </a:r>
            <a:r>
              <a:rPr lang="en-US" sz="2400" baseline="-25000" dirty="0"/>
              <a:t> </a:t>
            </a:r>
            <a:r>
              <a:rPr lang="en-US" sz="2400" dirty="0"/>
              <a:t>&gt; </a:t>
            </a:r>
            <a:r>
              <a:rPr lang="en-US" sz="2400" dirty="0" smtClean="0"/>
              <a:t>and update them in all associated blocks</a:t>
            </a:r>
          </a:p>
          <a:p>
            <a:pPr lvl="3"/>
            <a:r>
              <a:rPr lang="en-US" sz="2400" dirty="0" smtClean="0"/>
              <a:t>Place in Q all associated blocks that are not already in it</a:t>
            </a:r>
            <a:endParaRPr lang="en-US" sz="2400" dirty="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a:p>
        </p:txBody>
      </p:sp>
      <p:sp>
        <p:nvSpPr>
          <p:cNvPr id="5" name="Slide Number Placeholder 4"/>
          <p:cNvSpPr>
            <a:spLocks noGrp="1"/>
          </p:cNvSpPr>
          <p:nvPr>
            <p:ph type="sldNum" sz="quarter" idx="12"/>
          </p:nvPr>
        </p:nvSpPr>
        <p:spPr/>
        <p:txBody>
          <a:bodyPr/>
          <a:lstStyle/>
          <a:p>
            <a:fld id="{7E46E34C-DF4F-43C8-9B01-5546C481D7C1}" type="slidenum">
              <a:rPr lang="el-GR" smtClean="0"/>
              <a:t>91</a:t>
            </a:fld>
            <a:endParaRPr lang="el-GR"/>
          </a:p>
        </p:txBody>
      </p:sp>
    </p:spTree>
    <p:extLst>
      <p:ext uri="{BB962C8B-B14F-4D97-AF65-F5344CB8AC3E}">
        <p14:creationId xmlns:p14="http://schemas.microsoft.com/office/powerpoint/2010/main" val="26602824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3" name="Content Placeholder 2"/>
          <p:cNvSpPr txBox="1">
            <a:spLocks/>
          </p:cNvSpPr>
          <p:nvPr/>
        </p:nvSpPr>
        <p:spPr bwMode="auto">
          <a:xfrm>
            <a:off x="0" y="721079"/>
            <a:ext cx="9144000" cy="4938161"/>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lvl1pPr marL="482600" indent="-482600" algn="l" rtl="0" eaLnBrk="1" fontAlgn="base" hangingPunct="1">
              <a:spcBef>
                <a:spcPts val="1063"/>
              </a:spcBef>
              <a:spcAft>
                <a:spcPct val="0"/>
              </a:spcAft>
              <a:buClr>
                <a:schemeClr val="accent1"/>
              </a:buClr>
              <a:buSzPct val="76000"/>
              <a:buFont typeface="Wingdings 3" pitchFamily="18" charset="2"/>
              <a:defRPr sz="4600" kern="1200">
                <a:solidFill>
                  <a:schemeClr val="tx1"/>
                </a:solidFill>
                <a:latin typeface="+mn-lt"/>
                <a:ea typeface="+mn-ea"/>
                <a:cs typeface="+mn-cs"/>
              </a:defRPr>
            </a:lvl1pPr>
            <a:lvl2pPr marL="966788" indent="-482600" algn="l" rtl="0" eaLnBrk="1" fontAlgn="base" hangingPunct="1">
              <a:spcBef>
                <a:spcPts val="875"/>
              </a:spcBef>
              <a:spcAft>
                <a:spcPct val="0"/>
              </a:spcAft>
              <a:buClr>
                <a:schemeClr val="accent2"/>
              </a:buClr>
              <a:buSzPct val="76000"/>
              <a:buFont typeface="Wingdings 3" pitchFamily="18" charset="2"/>
              <a:buChar char=""/>
              <a:defRPr sz="4100" kern="1200">
                <a:solidFill>
                  <a:schemeClr val="tx2"/>
                </a:solidFill>
                <a:latin typeface="+mn-lt"/>
                <a:ea typeface="+mn-ea"/>
                <a:cs typeface="+mn-cs"/>
              </a:defRPr>
            </a:lvl2pPr>
            <a:lvl3pPr marL="1449388" indent="-401638" algn="l" rtl="0" eaLnBrk="1" fontAlgn="base" hangingPunct="1">
              <a:spcBef>
                <a:spcPts val="875"/>
              </a:spcBef>
              <a:spcAft>
                <a:spcPct val="0"/>
              </a:spcAft>
              <a:buClr>
                <a:srgbClr val="BCBCBC"/>
              </a:buClr>
              <a:buSzPct val="76000"/>
              <a:buFont typeface="Wingdings 3" pitchFamily="18" charset="2"/>
              <a:buChar char=""/>
              <a:defRPr sz="3500" kern="1200">
                <a:solidFill>
                  <a:schemeClr val="tx1"/>
                </a:solidFill>
                <a:latin typeface="+mn-lt"/>
                <a:ea typeface="+mn-ea"/>
                <a:cs typeface="+mn-cs"/>
              </a:defRPr>
            </a:lvl3pPr>
            <a:lvl4pPr marL="1933575" indent="-401638" algn="l" rtl="0" eaLnBrk="1" fontAlgn="base" hangingPunct="1">
              <a:spcBef>
                <a:spcPts val="700"/>
              </a:spcBef>
              <a:spcAft>
                <a:spcPct val="0"/>
              </a:spcAft>
              <a:buClr>
                <a:srgbClr val="8BA2B4"/>
              </a:buClr>
              <a:buSzPct val="70000"/>
              <a:buFont typeface="Wingdings" pitchFamily="2" charset="2"/>
              <a:buChar char=""/>
              <a:defRPr sz="3200" kern="1200">
                <a:solidFill>
                  <a:schemeClr val="tx1"/>
                </a:solidFill>
                <a:latin typeface="+mn-lt"/>
                <a:ea typeface="+mn-ea"/>
                <a:cs typeface="+mn-cs"/>
              </a:defRPr>
            </a:lvl4pPr>
            <a:lvl5pPr marL="2416175" indent="-401638" algn="l" rtl="0" eaLnBrk="1" fontAlgn="base" hangingPunct="1">
              <a:spcBef>
                <a:spcPts val="525"/>
              </a:spcBef>
              <a:spcAft>
                <a:spcPct val="0"/>
              </a:spcAft>
              <a:buClr>
                <a:schemeClr val="accent2"/>
              </a:buClr>
              <a:buSzPct val="70000"/>
              <a:buFont typeface="Wingdings" pitchFamily="2" charset="2"/>
              <a:buChar char=""/>
              <a:defRPr sz="2800" kern="1200">
                <a:solidFill>
                  <a:schemeClr val="tx1"/>
                </a:solidFill>
                <a:latin typeface="+mn-lt"/>
                <a:ea typeface="+mn-ea"/>
                <a:cs typeface="+mn-cs"/>
              </a:defRPr>
            </a:lvl5pPr>
            <a:lvl6pPr marL="2900605" indent="-322289" algn="l" rtl="0" eaLnBrk="1" latinLnBrk="0" hangingPunct="1">
              <a:spcBef>
                <a:spcPts val="529"/>
              </a:spcBef>
              <a:buClr>
                <a:srgbClr val="9FB8CD">
                  <a:shade val="75000"/>
                </a:srgbClr>
              </a:buClr>
              <a:buSzPct val="75000"/>
              <a:buFont typeface="Wingdings 3"/>
              <a:buChar char=""/>
              <a:defRPr kumimoji="0" lang="en-US" sz="2800" kern="1200" smtClean="0">
                <a:solidFill>
                  <a:schemeClr val="tx1"/>
                </a:solidFill>
                <a:latin typeface="+mn-lt"/>
                <a:ea typeface="+mn-ea"/>
                <a:cs typeface="+mn-cs"/>
              </a:defRPr>
            </a:lvl6pPr>
            <a:lvl7pPr marL="3222894" indent="-322289" algn="l" rtl="0" eaLnBrk="1" latinLnBrk="0" hangingPunct="1">
              <a:spcBef>
                <a:spcPts val="529"/>
              </a:spcBef>
              <a:buClr>
                <a:srgbClr val="727CA3">
                  <a:shade val="75000"/>
                </a:srgbClr>
              </a:buClr>
              <a:buSzPct val="75000"/>
              <a:buFont typeface="Wingdings 3"/>
              <a:buChar char=""/>
              <a:defRPr kumimoji="0" lang="en-US" sz="2500" kern="1200" smtClean="0">
                <a:solidFill>
                  <a:schemeClr val="tx1"/>
                </a:solidFill>
                <a:latin typeface="+mn-lt"/>
                <a:ea typeface="+mn-ea"/>
                <a:cs typeface="+mn-cs"/>
              </a:defRPr>
            </a:lvl7pPr>
            <a:lvl8pPr marL="3545184" indent="-322289" algn="l" rtl="0" eaLnBrk="1" latinLnBrk="0" hangingPunct="1">
              <a:spcBef>
                <a:spcPts val="529"/>
              </a:spcBef>
              <a:buClr>
                <a:prstClr val="white">
                  <a:shade val="50000"/>
                </a:prstClr>
              </a:buClr>
              <a:buSzPct val="75000"/>
              <a:buFont typeface="Wingdings 3"/>
              <a:buChar char=""/>
              <a:defRPr kumimoji="0" lang="en-US" sz="2500" kern="1200" smtClean="0">
                <a:solidFill>
                  <a:schemeClr val="tx1"/>
                </a:solidFill>
                <a:latin typeface="+mn-lt"/>
                <a:ea typeface="+mn-ea"/>
                <a:cs typeface="+mn-cs"/>
              </a:defRPr>
            </a:lvl8pPr>
            <a:lvl9pPr marL="3867473" indent="-322289" algn="l" rtl="0" eaLnBrk="1" latinLnBrk="0" hangingPunct="1">
              <a:spcBef>
                <a:spcPts val="529"/>
              </a:spcBef>
              <a:buClr>
                <a:srgbClr val="9FB8CD"/>
              </a:buClr>
              <a:buSzPct val="75000"/>
              <a:buFont typeface="Wingdings 3"/>
              <a:buChar char=""/>
              <a:defRPr kumimoji="0" lang="en-US" sz="2100" kern="1200" smtClean="0">
                <a:solidFill>
                  <a:schemeClr val="tx1"/>
                </a:solidFill>
                <a:latin typeface="+mn-lt"/>
                <a:ea typeface="+mn-ea"/>
                <a:cs typeface="+mn-cs"/>
              </a:defRPr>
            </a:lvl9pPr>
          </a:lstStyle>
          <a:p>
            <a:pPr marL="0" indent="0" algn="ctr"/>
            <a:endParaRPr lang="de-DE" sz="2300" dirty="0"/>
          </a:p>
          <a:p>
            <a:pPr marL="0" indent="0" algn="ctr"/>
            <a:endParaRPr lang="de-DE" sz="2300" dirty="0"/>
          </a:p>
          <a:p>
            <a:pPr marL="0" indent="0" algn="ctr"/>
            <a:endParaRPr lang="de-DE" sz="2300" dirty="0"/>
          </a:p>
          <a:p>
            <a:pPr marL="0" indent="0" algn="ctr"/>
            <a:endParaRPr lang="de-DE" sz="2300" dirty="0"/>
          </a:p>
          <a:p>
            <a:pPr marL="0" indent="0"/>
            <a:r>
              <a:rPr lang="de-DE" sz="3400" dirty="0">
                <a:solidFill>
                  <a:schemeClr val="tx1">
                    <a:lumMod val="65000"/>
                    <a:lumOff val="35000"/>
                  </a:schemeClr>
                </a:solidFill>
              </a:rPr>
              <a:t>	Part </a:t>
            </a:r>
            <a:r>
              <a:rPr lang="de-DE" sz="3400" dirty="0" smtClean="0">
                <a:solidFill>
                  <a:schemeClr val="tx1">
                    <a:lumMod val="65000"/>
                    <a:lumOff val="35000"/>
                  </a:schemeClr>
                </a:solidFill>
              </a:rPr>
              <a:t>5:</a:t>
            </a:r>
            <a:r>
              <a:rPr lang="de-DE" sz="3400" dirty="0">
                <a:solidFill>
                  <a:schemeClr val="tx1">
                    <a:lumMod val="65000"/>
                    <a:lumOff val="35000"/>
                  </a:schemeClr>
                </a:solidFill>
              </a:rPr>
              <a:t/>
            </a:r>
            <a:br>
              <a:rPr lang="de-DE" sz="3400" dirty="0">
                <a:solidFill>
                  <a:schemeClr val="tx1">
                    <a:lumMod val="65000"/>
                    <a:lumOff val="35000"/>
                  </a:schemeClr>
                </a:solidFill>
              </a:rPr>
            </a:br>
            <a:r>
              <a:rPr lang="de-DE" sz="3400" dirty="0">
                <a:solidFill>
                  <a:schemeClr val="tx1">
                    <a:lumMod val="65000"/>
                    <a:lumOff val="35000"/>
                  </a:schemeClr>
                </a:solidFill>
              </a:rPr>
              <a:t>	</a:t>
            </a:r>
            <a:r>
              <a:rPr lang="de-DE" sz="4500" dirty="0"/>
              <a:t>Meta-blocking</a:t>
            </a:r>
          </a:p>
        </p:txBody>
      </p:sp>
      <p:sp>
        <p:nvSpPr>
          <p:cNvPr id="4" name="Slide Number Placeholder 3"/>
          <p:cNvSpPr>
            <a:spLocks noGrp="1"/>
          </p:cNvSpPr>
          <p:nvPr>
            <p:ph type="sldNum" sz="quarter" idx="12"/>
          </p:nvPr>
        </p:nvSpPr>
        <p:spPr/>
        <p:txBody>
          <a:bodyPr/>
          <a:lstStyle/>
          <a:p>
            <a:fld id="{7E46E34C-DF4F-43C8-9B01-5546C481D7C1}" type="slidenum">
              <a:rPr lang="el-GR" smtClean="0"/>
              <a:t>92</a:t>
            </a:fld>
            <a:endParaRPr lang="el-GR"/>
          </a:p>
        </p:txBody>
      </p:sp>
    </p:spTree>
    <p:extLst>
      <p:ext uri="{BB962C8B-B14F-4D97-AF65-F5344CB8AC3E}">
        <p14:creationId xmlns:p14="http://schemas.microsoft.com/office/powerpoint/2010/main" val="2002451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ormAutofit/>
          </a:bodyPr>
          <a:lstStyle/>
          <a:p>
            <a:r>
              <a:rPr lang="en-US" dirty="0" smtClean="0"/>
              <a:t>Motivation</a:t>
            </a:r>
            <a:endParaRPr lang="en-US" sz="2400" dirty="0"/>
          </a:p>
        </p:txBody>
      </p:sp>
      <p:sp>
        <p:nvSpPr>
          <p:cNvPr id="3" name="Content Placeholder 2"/>
          <p:cNvSpPr>
            <a:spLocks noGrp="1"/>
          </p:cNvSpPr>
          <p:nvPr>
            <p:ph idx="1"/>
          </p:nvPr>
        </p:nvSpPr>
        <p:spPr>
          <a:xfrm>
            <a:off x="107504" y="908720"/>
            <a:ext cx="9036496" cy="5949280"/>
          </a:xfrm>
        </p:spPr>
        <p:txBody>
          <a:bodyPr>
            <a:normAutofit/>
          </a:bodyPr>
          <a:lstStyle/>
          <a:p>
            <a:pPr marL="24320" lvl="1" indent="-24320" algn="ctr" defTabSz="299048">
              <a:buNone/>
            </a:pPr>
            <a:endParaRPr lang="en-US" sz="3300" dirty="0" smtClean="0"/>
          </a:p>
          <a:p>
            <a:pPr marL="24320" lvl="1" indent="-24320" algn="ctr" defTabSz="299048">
              <a:buNone/>
            </a:pPr>
            <a:endParaRPr lang="en-US" sz="800" b="1" dirty="0" smtClean="0"/>
          </a:p>
          <a:p>
            <a:pPr marL="24320" lvl="1" indent="-24320" algn="ctr" defTabSz="299048">
              <a:buNone/>
            </a:pPr>
            <a:r>
              <a:rPr lang="en-US" sz="2000" b="1" dirty="0" err="1" smtClean="0"/>
              <a:t>DBPedia</a:t>
            </a:r>
            <a:r>
              <a:rPr lang="en-US" sz="2000" b="1" dirty="0" smtClean="0"/>
              <a:t> </a:t>
            </a:r>
            <a:r>
              <a:rPr lang="en-US" sz="2000" b="1" dirty="0"/>
              <a:t>3.0rc ↔ </a:t>
            </a:r>
            <a:r>
              <a:rPr lang="en-US" sz="2000" b="1" dirty="0" err="1"/>
              <a:t>DBPedia</a:t>
            </a:r>
            <a:r>
              <a:rPr lang="en-US" sz="2000" b="1" dirty="0"/>
              <a:t> </a:t>
            </a:r>
            <a:r>
              <a:rPr lang="en-US" sz="2000" b="1" dirty="0" smtClean="0"/>
              <a:t>3.4</a:t>
            </a:r>
            <a:endParaRPr lang="en-US" sz="2000" dirty="0" smtClean="0"/>
          </a:p>
          <a:p>
            <a:pPr marL="24320" lvl="1" indent="-24320" algn="ctr" defTabSz="299048">
              <a:buNone/>
            </a:pPr>
            <a:r>
              <a:rPr lang="en-US" sz="2000" dirty="0"/>
              <a:t> 1.2 million entities ↔ 2.2 million entities</a:t>
            </a:r>
            <a:br>
              <a:rPr lang="en-US" sz="2000" dirty="0"/>
            </a:br>
            <a:r>
              <a:rPr lang="en-US" sz="2000" b="1" dirty="0" smtClean="0"/>
              <a:t/>
            </a:r>
            <a:br>
              <a:rPr lang="en-US" sz="2000" b="1" dirty="0" smtClean="0"/>
            </a:br>
            <a:r>
              <a:rPr lang="en-US" sz="700" b="1" dirty="0" smtClean="0"/>
              <a:t> </a:t>
            </a:r>
            <a:endParaRPr lang="en-US" sz="2000" b="1" dirty="0" smtClean="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a:p>
        </p:txBody>
      </p:sp>
      <p:sp>
        <p:nvSpPr>
          <p:cNvPr id="5" name="TextBox 4"/>
          <p:cNvSpPr txBox="1"/>
          <p:nvPr/>
        </p:nvSpPr>
        <p:spPr>
          <a:xfrm>
            <a:off x="2251205" y="837855"/>
            <a:ext cx="1336176" cy="523220"/>
          </a:xfrm>
          <a:prstGeom prst="rect">
            <a:avLst/>
          </a:prstGeom>
          <a:noFill/>
          <a:ln w="28575">
            <a:solidFill>
              <a:schemeClr val="tx1"/>
            </a:solidFill>
          </a:ln>
        </p:spPr>
        <p:txBody>
          <a:bodyPr wrap="square" rtlCol="0">
            <a:spAutoFit/>
          </a:bodyPr>
          <a:lstStyle/>
          <a:p>
            <a:pPr algn="ctr"/>
            <a:r>
              <a:rPr lang="en-US" sz="1400" b="1" dirty="0" smtClean="0"/>
              <a:t>Block</a:t>
            </a:r>
          </a:p>
          <a:p>
            <a:pPr algn="ctr"/>
            <a:r>
              <a:rPr lang="en-US" sz="1400" b="1" dirty="0" smtClean="0"/>
              <a:t>Building</a:t>
            </a:r>
          </a:p>
        </p:txBody>
      </p:sp>
      <p:sp>
        <p:nvSpPr>
          <p:cNvPr id="6" name="TextBox 5"/>
          <p:cNvSpPr txBox="1"/>
          <p:nvPr/>
        </p:nvSpPr>
        <p:spPr>
          <a:xfrm>
            <a:off x="5851605" y="839874"/>
            <a:ext cx="1336176" cy="523220"/>
          </a:xfrm>
          <a:prstGeom prst="rect">
            <a:avLst/>
          </a:prstGeom>
          <a:noFill/>
          <a:ln w="28575">
            <a:solidFill>
              <a:schemeClr val="tx1"/>
            </a:solidFill>
          </a:ln>
        </p:spPr>
        <p:txBody>
          <a:bodyPr wrap="square" rtlCol="0">
            <a:spAutoFit/>
          </a:bodyPr>
          <a:lstStyle>
            <a:defPPr>
              <a:defRPr lang="el-GR"/>
            </a:defPPr>
            <a:lvl1pPr algn="ctr">
              <a:defRPr sz="1400" b="1"/>
            </a:lvl1pPr>
          </a:lstStyle>
          <a:p>
            <a:r>
              <a:rPr lang="en-US" dirty="0"/>
              <a:t>Comparison</a:t>
            </a:r>
          </a:p>
          <a:p>
            <a:r>
              <a:rPr lang="en-US" dirty="0"/>
              <a:t>Cleaning</a:t>
            </a:r>
          </a:p>
        </p:txBody>
      </p:sp>
      <p:cxnSp>
        <p:nvCxnSpPr>
          <p:cNvPr id="7" name="Ευθύγραμμο βέλος σύνδεσης 105"/>
          <p:cNvCxnSpPr/>
          <p:nvPr/>
        </p:nvCxnSpPr>
        <p:spPr>
          <a:xfrm>
            <a:off x="7196308" y="1082819"/>
            <a:ext cx="32961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41"/>
          <p:cNvCxnSpPr/>
          <p:nvPr/>
        </p:nvCxnSpPr>
        <p:spPr>
          <a:xfrm>
            <a:off x="1790582" y="1099465"/>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19581" y="905599"/>
            <a:ext cx="292054" cy="369332"/>
          </a:xfrm>
          <a:prstGeom prst="rect">
            <a:avLst/>
          </a:prstGeom>
          <a:noFill/>
        </p:spPr>
        <p:txBody>
          <a:bodyPr wrap="square" rtlCol="0">
            <a:spAutoFit/>
          </a:bodyPr>
          <a:lstStyle/>
          <a:p>
            <a:r>
              <a:rPr lang="en-US" b="1" dirty="0" smtClean="0"/>
              <a:t>E</a:t>
            </a:r>
            <a:endParaRPr lang="en-US" b="1" dirty="0"/>
          </a:p>
        </p:txBody>
      </p:sp>
      <p:sp>
        <p:nvSpPr>
          <p:cNvPr id="10" name="TextBox 9"/>
          <p:cNvSpPr txBox="1"/>
          <p:nvPr/>
        </p:nvSpPr>
        <p:spPr>
          <a:xfrm>
            <a:off x="7525923" y="887393"/>
            <a:ext cx="292054" cy="369332"/>
          </a:xfrm>
          <a:prstGeom prst="rect">
            <a:avLst/>
          </a:prstGeom>
          <a:noFill/>
        </p:spPr>
        <p:txBody>
          <a:bodyPr wrap="square" rtlCol="0">
            <a:spAutoFit/>
          </a:bodyPr>
          <a:lstStyle/>
          <a:p>
            <a:r>
              <a:rPr lang="en-US" b="1" dirty="0" smtClean="0"/>
              <a:t>B</a:t>
            </a:r>
            <a:endParaRPr lang="en-US" b="1" dirty="0"/>
          </a:p>
        </p:txBody>
      </p:sp>
      <p:cxnSp>
        <p:nvCxnSpPr>
          <p:cNvPr id="11" name="Ευθύγραμμο βέλος σύνδεσης 41"/>
          <p:cNvCxnSpPr/>
          <p:nvPr/>
        </p:nvCxnSpPr>
        <p:spPr>
          <a:xfrm>
            <a:off x="3592018" y="1098322"/>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57278" y="836712"/>
            <a:ext cx="1336176" cy="523220"/>
          </a:xfrm>
          <a:prstGeom prst="rect">
            <a:avLst/>
          </a:prstGeom>
          <a:noFill/>
          <a:ln w="28575">
            <a:solidFill>
              <a:schemeClr val="tx1"/>
            </a:solidFill>
          </a:ln>
        </p:spPr>
        <p:txBody>
          <a:bodyPr wrap="square" rtlCol="0">
            <a:spAutoFit/>
          </a:bodyPr>
          <a:lstStyle/>
          <a:p>
            <a:pPr algn="ctr"/>
            <a:r>
              <a:rPr lang="en-US" sz="1400" b="1" dirty="0" smtClean="0"/>
              <a:t>Block</a:t>
            </a:r>
          </a:p>
          <a:p>
            <a:pPr algn="ctr"/>
            <a:r>
              <a:rPr lang="en-US" sz="1400" b="1" dirty="0" smtClean="0"/>
              <a:t>Cleaning</a:t>
            </a:r>
          </a:p>
        </p:txBody>
      </p:sp>
      <p:cxnSp>
        <p:nvCxnSpPr>
          <p:cNvPr id="13" name="Ευθύγραμμο βέλος σύνδεσης 41"/>
          <p:cNvCxnSpPr/>
          <p:nvPr/>
        </p:nvCxnSpPr>
        <p:spPr>
          <a:xfrm>
            <a:off x="5393454" y="1082819"/>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Slide Number Placeholder 13"/>
          <p:cNvSpPr>
            <a:spLocks noGrp="1"/>
          </p:cNvSpPr>
          <p:nvPr>
            <p:ph type="sldNum" sz="quarter" idx="12"/>
          </p:nvPr>
        </p:nvSpPr>
        <p:spPr/>
        <p:txBody>
          <a:bodyPr/>
          <a:lstStyle/>
          <a:p>
            <a:fld id="{7E46E34C-DF4F-43C8-9B01-5546C481D7C1}" type="slidenum">
              <a:rPr lang="el-GR" smtClean="0"/>
              <a:t>93</a:t>
            </a:fld>
            <a:endParaRPr lang="el-GR"/>
          </a:p>
        </p:txBody>
      </p:sp>
    </p:spTree>
    <p:extLst>
      <p:ext uri="{BB962C8B-B14F-4D97-AF65-F5344CB8AC3E}">
        <p14:creationId xmlns:p14="http://schemas.microsoft.com/office/powerpoint/2010/main" val="75698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ormAutofit/>
          </a:bodyPr>
          <a:lstStyle/>
          <a:p>
            <a:r>
              <a:rPr lang="en-US" dirty="0" smtClean="0"/>
              <a:t>Motivation</a:t>
            </a:r>
            <a:endParaRPr lang="en-US" sz="2400" dirty="0"/>
          </a:p>
        </p:txBody>
      </p:sp>
      <p:sp>
        <p:nvSpPr>
          <p:cNvPr id="3" name="Content Placeholder 2"/>
          <p:cNvSpPr>
            <a:spLocks noGrp="1"/>
          </p:cNvSpPr>
          <p:nvPr>
            <p:ph idx="1"/>
          </p:nvPr>
        </p:nvSpPr>
        <p:spPr>
          <a:xfrm>
            <a:off x="107504" y="908720"/>
            <a:ext cx="9036496" cy="5949280"/>
          </a:xfrm>
        </p:spPr>
        <p:txBody>
          <a:bodyPr>
            <a:normAutofit/>
          </a:bodyPr>
          <a:lstStyle/>
          <a:p>
            <a:pPr marL="24320" lvl="1" indent="-24320" algn="ctr" defTabSz="299048">
              <a:buNone/>
            </a:pPr>
            <a:endParaRPr lang="en-US" sz="3300" dirty="0" smtClean="0"/>
          </a:p>
          <a:p>
            <a:pPr marL="24320" lvl="1" indent="-24320" algn="ctr" defTabSz="299048">
              <a:buNone/>
            </a:pPr>
            <a:endParaRPr lang="en-US" sz="800" b="1" dirty="0" smtClean="0"/>
          </a:p>
          <a:p>
            <a:pPr marL="24320" lvl="1" indent="-24320" algn="ctr" defTabSz="299048">
              <a:buNone/>
            </a:pPr>
            <a:r>
              <a:rPr lang="en-US" sz="2000" b="1" dirty="0" err="1" smtClean="0"/>
              <a:t>DBPedia</a:t>
            </a:r>
            <a:r>
              <a:rPr lang="en-US" sz="2000" b="1" dirty="0" smtClean="0"/>
              <a:t> </a:t>
            </a:r>
            <a:r>
              <a:rPr lang="en-US" sz="2000" b="1" dirty="0"/>
              <a:t>3.0rc ↔ </a:t>
            </a:r>
            <a:r>
              <a:rPr lang="en-US" sz="2000" b="1" dirty="0" err="1"/>
              <a:t>DBPedia</a:t>
            </a:r>
            <a:r>
              <a:rPr lang="en-US" sz="2000" b="1" dirty="0"/>
              <a:t> </a:t>
            </a:r>
            <a:r>
              <a:rPr lang="en-US" sz="2000" b="1" dirty="0" smtClean="0"/>
              <a:t>3.4</a:t>
            </a:r>
            <a:endParaRPr lang="en-US" sz="2000" dirty="0" smtClean="0"/>
          </a:p>
          <a:p>
            <a:pPr marL="24320" lvl="1" indent="-24320" algn="ctr" defTabSz="299048">
              <a:buNone/>
            </a:pPr>
            <a:r>
              <a:rPr lang="en-US" sz="2000" dirty="0"/>
              <a:t> 1.2 million entities ↔ 2.2 million entities</a:t>
            </a:r>
            <a:br>
              <a:rPr lang="en-US" sz="2000" dirty="0"/>
            </a:br>
            <a:endParaRPr lang="en-US" sz="1100" dirty="0" smtClean="0"/>
          </a:p>
          <a:p>
            <a:pPr marL="24320" lvl="1" indent="-24320" algn="ctr" defTabSz="299048">
              <a:buNone/>
            </a:pPr>
            <a:r>
              <a:rPr lang="en-US" sz="2000" u="sng" dirty="0" smtClean="0"/>
              <a:t>Brute-force approach</a:t>
            </a:r>
          </a:p>
          <a:p>
            <a:pPr marL="24320" lvl="1" indent="-24320" defTabSz="299048">
              <a:buNone/>
            </a:pPr>
            <a:r>
              <a:rPr lang="en-US" sz="2000" dirty="0" smtClean="0"/>
              <a:t>Comparisons</a:t>
            </a:r>
            <a:r>
              <a:rPr lang="en-US" sz="2000" dirty="0"/>
              <a:t>: 2.58 ∙ 10</a:t>
            </a:r>
            <a:r>
              <a:rPr lang="en-US" sz="2000" baseline="30000" dirty="0"/>
              <a:t>12</a:t>
            </a:r>
          </a:p>
          <a:p>
            <a:pPr marL="24320" lvl="1" indent="-24320" defTabSz="299048">
              <a:buNone/>
            </a:pPr>
            <a:r>
              <a:rPr lang="en-US" sz="2000" dirty="0"/>
              <a:t>Recall: 100%</a:t>
            </a:r>
          </a:p>
          <a:p>
            <a:pPr marL="24320" lvl="1" indent="-24320" defTabSz="299048">
              <a:buNone/>
            </a:pPr>
            <a:r>
              <a:rPr lang="en-US" sz="2000" dirty="0"/>
              <a:t>Running time: 1,344 days → </a:t>
            </a:r>
            <a:r>
              <a:rPr lang="en-US" sz="2000" b="1" dirty="0"/>
              <a:t>3.7 </a:t>
            </a:r>
            <a:r>
              <a:rPr lang="en-US" sz="2000" b="1" dirty="0" smtClean="0"/>
              <a:t>years</a:t>
            </a:r>
          </a:p>
          <a:p>
            <a:pPr marL="24320" lvl="1" indent="-24320" defTabSz="299048">
              <a:buNone/>
            </a:pPr>
            <a:endParaRPr lang="en-US" sz="700" dirty="0"/>
          </a:p>
          <a:p>
            <a:pPr marL="24320" lvl="1" indent="-24320" algn="ctr" defTabSz="299048">
              <a:buNone/>
            </a:pPr>
            <a:r>
              <a:rPr lang="en-US" sz="2300" b="1" dirty="0" smtClean="0"/>
              <a:t/>
            </a:r>
            <a:br>
              <a:rPr lang="en-US" sz="2300" b="1" dirty="0" smtClean="0"/>
            </a:br>
            <a:r>
              <a:rPr lang="en-US" sz="800" b="1" dirty="0" smtClean="0"/>
              <a:t> </a:t>
            </a:r>
            <a:endParaRPr lang="en-US" sz="2300" b="1" dirty="0" smtClean="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a:p>
        </p:txBody>
      </p:sp>
      <p:sp>
        <p:nvSpPr>
          <p:cNvPr id="5" name="TextBox 4"/>
          <p:cNvSpPr txBox="1"/>
          <p:nvPr/>
        </p:nvSpPr>
        <p:spPr>
          <a:xfrm>
            <a:off x="2251205" y="837855"/>
            <a:ext cx="1336176" cy="523220"/>
          </a:xfrm>
          <a:prstGeom prst="rect">
            <a:avLst/>
          </a:prstGeom>
          <a:noFill/>
          <a:ln w="28575">
            <a:solidFill>
              <a:schemeClr val="tx1"/>
            </a:solidFill>
          </a:ln>
        </p:spPr>
        <p:txBody>
          <a:bodyPr wrap="square" rtlCol="0">
            <a:spAutoFit/>
          </a:bodyPr>
          <a:lstStyle/>
          <a:p>
            <a:pPr algn="ctr"/>
            <a:r>
              <a:rPr lang="en-US" sz="1400" b="1" dirty="0" smtClean="0"/>
              <a:t>Block</a:t>
            </a:r>
          </a:p>
          <a:p>
            <a:pPr algn="ctr"/>
            <a:r>
              <a:rPr lang="en-US" sz="1400" b="1" dirty="0" smtClean="0"/>
              <a:t>Building</a:t>
            </a:r>
          </a:p>
        </p:txBody>
      </p:sp>
      <p:sp>
        <p:nvSpPr>
          <p:cNvPr id="6" name="TextBox 5"/>
          <p:cNvSpPr txBox="1"/>
          <p:nvPr/>
        </p:nvSpPr>
        <p:spPr>
          <a:xfrm>
            <a:off x="5851605" y="839874"/>
            <a:ext cx="1336176" cy="523220"/>
          </a:xfrm>
          <a:prstGeom prst="rect">
            <a:avLst/>
          </a:prstGeom>
          <a:noFill/>
          <a:ln w="28575">
            <a:solidFill>
              <a:schemeClr val="tx1"/>
            </a:solidFill>
          </a:ln>
        </p:spPr>
        <p:txBody>
          <a:bodyPr wrap="square" rtlCol="0">
            <a:spAutoFit/>
          </a:bodyPr>
          <a:lstStyle>
            <a:defPPr>
              <a:defRPr lang="el-GR"/>
            </a:defPPr>
            <a:lvl1pPr algn="ctr">
              <a:defRPr sz="1400" b="1"/>
            </a:lvl1pPr>
          </a:lstStyle>
          <a:p>
            <a:r>
              <a:rPr lang="en-US" dirty="0"/>
              <a:t>Comparison</a:t>
            </a:r>
          </a:p>
          <a:p>
            <a:r>
              <a:rPr lang="en-US" dirty="0"/>
              <a:t>Cleaning</a:t>
            </a:r>
          </a:p>
        </p:txBody>
      </p:sp>
      <p:cxnSp>
        <p:nvCxnSpPr>
          <p:cNvPr id="7" name="Ευθύγραμμο βέλος σύνδεσης 105"/>
          <p:cNvCxnSpPr/>
          <p:nvPr/>
        </p:nvCxnSpPr>
        <p:spPr>
          <a:xfrm>
            <a:off x="7196308" y="1082819"/>
            <a:ext cx="32961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41"/>
          <p:cNvCxnSpPr/>
          <p:nvPr/>
        </p:nvCxnSpPr>
        <p:spPr>
          <a:xfrm>
            <a:off x="1790582" y="1099465"/>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19581" y="905599"/>
            <a:ext cx="292054" cy="369332"/>
          </a:xfrm>
          <a:prstGeom prst="rect">
            <a:avLst/>
          </a:prstGeom>
          <a:noFill/>
        </p:spPr>
        <p:txBody>
          <a:bodyPr wrap="square" rtlCol="0">
            <a:spAutoFit/>
          </a:bodyPr>
          <a:lstStyle/>
          <a:p>
            <a:r>
              <a:rPr lang="en-US" b="1" dirty="0" smtClean="0"/>
              <a:t>E</a:t>
            </a:r>
            <a:endParaRPr lang="en-US" b="1" dirty="0"/>
          </a:p>
        </p:txBody>
      </p:sp>
      <p:sp>
        <p:nvSpPr>
          <p:cNvPr id="10" name="TextBox 9"/>
          <p:cNvSpPr txBox="1"/>
          <p:nvPr/>
        </p:nvSpPr>
        <p:spPr>
          <a:xfrm>
            <a:off x="7525923" y="887393"/>
            <a:ext cx="292054" cy="369332"/>
          </a:xfrm>
          <a:prstGeom prst="rect">
            <a:avLst/>
          </a:prstGeom>
          <a:noFill/>
        </p:spPr>
        <p:txBody>
          <a:bodyPr wrap="square" rtlCol="0">
            <a:spAutoFit/>
          </a:bodyPr>
          <a:lstStyle/>
          <a:p>
            <a:r>
              <a:rPr lang="en-US" b="1" dirty="0" smtClean="0"/>
              <a:t>B</a:t>
            </a:r>
            <a:endParaRPr lang="en-US" b="1" dirty="0"/>
          </a:p>
        </p:txBody>
      </p:sp>
      <p:cxnSp>
        <p:nvCxnSpPr>
          <p:cNvPr id="11" name="Ευθύγραμμο βέλος σύνδεσης 41"/>
          <p:cNvCxnSpPr/>
          <p:nvPr/>
        </p:nvCxnSpPr>
        <p:spPr>
          <a:xfrm>
            <a:off x="3592018" y="1098322"/>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57278" y="836712"/>
            <a:ext cx="1336176" cy="523220"/>
          </a:xfrm>
          <a:prstGeom prst="rect">
            <a:avLst/>
          </a:prstGeom>
          <a:noFill/>
          <a:ln w="28575">
            <a:solidFill>
              <a:schemeClr val="tx1"/>
            </a:solidFill>
          </a:ln>
        </p:spPr>
        <p:txBody>
          <a:bodyPr wrap="square" rtlCol="0">
            <a:spAutoFit/>
          </a:bodyPr>
          <a:lstStyle/>
          <a:p>
            <a:pPr algn="ctr"/>
            <a:r>
              <a:rPr lang="en-US" sz="1400" b="1" dirty="0" smtClean="0"/>
              <a:t>Block</a:t>
            </a:r>
          </a:p>
          <a:p>
            <a:pPr algn="ctr"/>
            <a:r>
              <a:rPr lang="en-US" sz="1400" b="1" dirty="0" smtClean="0"/>
              <a:t>Cleaning</a:t>
            </a:r>
          </a:p>
        </p:txBody>
      </p:sp>
      <p:cxnSp>
        <p:nvCxnSpPr>
          <p:cNvPr id="13" name="Ευθύγραμμο βέλος σύνδεσης 41"/>
          <p:cNvCxnSpPr/>
          <p:nvPr/>
        </p:nvCxnSpPr>
        <p:spPr>
          <a:xfrm>
            <a:off x="5393454" y="1082819"/>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Slide Number Placeholder 13"/>
          <p:cNvSpPr>
            <a:spLocks noGrp="1"/>
          </p:cNvSpPr>
          <p:nvPr>
            <p:ph type="sldNum" sz="quarter" idx="12"/>
          </p:nvPr>
        </p:nvSpPr>
        <p:spPr/>
        <p:txBody>
          <a:bodyPr/>
          <a:lstStyle/>
          <a:p>
            <a:fld id="{7E46E34C-DF4F-43C8-9B01-5546C481D7C1}" type="slidenum">
              <a:rPr lang="el-GR" smtClean="0"/>
              <a:t>94</a:t>
            </a:fld>
            <a:endParaRPr lang="el-GR"/>
          </a:p>
        </p:txBody>
      </p:sp>
    </p:spTree>
    <p:extLst>
      <p:ext uri="{BB962C8B-B14F-4D97-AF65-F5344CB8AC3E}">
        <p14:creationId xmlns:p14="http://schemas.microsoft.com/office/powerpoint/2010/main" val="335850480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ormAutofit/>
          </a:bodyPr>
          <a:lstStyle/>
          <a:p>
            <a:r>
              <a:rPr lang="en-US" dirty="0" smtClean="0"/>
              <a:t>Motivation</a:t>
            </a:r>
            <a:endParaRPr lang="en-US" sz="2400" dirty="0"/>
          </a:p>
        </p:txBody>
      </p:sp>
      <p:sp>
        <p:nvSpPr>
          <p:cNvPr id="3" name="Content Placeholder 2"/>
          <p:cNvSpPr>
            <a:spLocks noGrp="1"/>
          </p:cNvSpPr>
          <p:nvPr>
            <p:ph idx="1"/>
          </p:nvPr>
        </p:nvSpPr>
        <p:spPr>
          <a:xfrm>
            <a:off x="107504" y="908720"/>
            <a:ext cx="9036496" cy="5949280"/>
          </a:xfrm>
        </p:spPr>
        <p:txBody>
          <a:bodyPr>
            <a:normAutofit/>
          </a:bodyPr>
          <a:lstStyle/>
          <a:p>
            <a:pPr marL="24320" lvl="1" indent="-24320" algn="ctr" defTabSz="299048">
              <a:buNone/>
            </a:pPr>
            <a:endParaRPr lang="en-US" sz="3300" dirty="0" smtClean="0"/>
          </a:p>
          <a:p>
            <a:pPr marL="24320" lvl="1" indent="-24320" algn="ctr" defTabSz="299048">
              <a:buNone/>
            </a:pPr>
            <a:endParaRPr lang="en-US" sz="800" b="1" dirty="0" smtClean="0"/>
          </a:p>
          <a:p>
            <a:pPr marL="24320" lvl="1" indent="-24320" algn="ctr" defTabSz="299048">
              <a:buNone/>
            </a:pPr>
            <a:r>
              <a:rPr lang="en-US" sz="2000" b="1" dirty="0" err="1" smtClean="0"/>
              <a:t>DBPedia</a:t>
            </a:r>
            <a:r>
              <a:rPr lang="en-US" sz="2000" b="1" dirty="0" smtClean="0"/>
              <a:t> </a:t>
            </a:r>
            <a:r>
              <a:rPr lang="en-US" sz="2000" b="1" dirty="0"/>
              <a:t>3.0rc ↔ </a:t>
            </a:r>
            <a:r>
              <a:rPr lang="en-US" sz="2000" b="1" dirty="0" err="1"/>
              <a:t>DBPedia</a:t>
            </a:r>
            <a:r>
              <a:rPr lang="en-US" sz="2000" b="1" dirty="0"/>
              <a:t> </a:t>
            </a:r>
            <a:r>
              <a:rPr lang="en-US" sz="2000" b="1" dirty="0" smtClean="0"/>
              <a:t>3.4</a:t>
            </a:r>
            <a:endParaRPr lang="en-US" sz="2000" dirty="0" smtClean="0"/>
          </a:p>
          <a:p>
            <a:pPr marL="24320" lvl="1" indent="-24320" algn="ctr" defTabSz="299048">
              <a:buNone/>
            </a:pPr>
            <a:r>
              <a:rPr lang="en-US" sz="2000" dirty="0"/>
              <a:t> 1.2 million entities ↔ 2.2 million entities</a:t>
            </a:r>
            <a:br>
              <a:rPr lang="en-US" sz="2000" dirty="0"/>
            </a:br>
            <a:endParaRPr lang="en-US" sz="1100" dirty="0" smtClean="0"/>
          </a:p>
          <a:p>
            <a:pPr marL="24320" lvl="1" indent="-24320" algn="ctr" defTabSz="299048">
              <a:buNone/>
            </a:pPr>
            <a:r>
              <a:rPr lang="en-US" sz="2000" u="sng" dirty="0" smtClean="0"/>
              <a:t>Brute-force approach</a:t>
            </a:r>
          </a:p>
          <a:p>
            <a:pPr marL="24320" lvl="1" indent="-24320" defTabSz="299048">
              <a:buNone/>
            </a:pPr>
            <a:r>
              <a:rPr lang="en-US" sz="2000" dirty="0" smtClean="0"/>
              <a:t>Comparisons</a:t>
            </a:r>
            <a:r>
              <a:rPr lang="en-US" sz="2000" dirty="0"/>
              <a:t>: 2.58 ∙ 10</a:t>
            </a:r>
            <a:r>
              <a:rPr lang="en-US" sz="2000" baseline="30000" dirty="0"/>
              <a:t>12</a:t>
            </a:r>
          </a:p>
          <a:p>
            <a:pPr marL="24320" lvl="1" indent="-24320" defTabSz="299048">
              <a:buNone/>
            </a:pPr>
            <a:r>
              <a:rPr lang="en-US" sz="2000" dirty="0"/>
              <a:t>Recall: 100%</a:t>
            </a:r>
          </a:p>
          <a:p>
            <a:pPr marL="24320" lvl="1" indent="-24320" defTabSz="299048">
              <a:buNone/>
            </a:pPr>
            <a:r>
              <a:rPr lang="en-US" sz="2000" dirty="0"/>
              <a:t>Running time: 1,344 days → </a:t>
            </a:r>
            <a:r>
              <a:rPr lang="en-US" sz="2000" b="1" dirty="0"/>
              <a:t>3.7 </a:t>
            </a:r>
            <a:r>
              <a:rPr lang="en-US" sz="2000" b="1" dirty="0" smtClean="0"/>
              <a:t>years</a:t>
            </a:r>
          </a:p>
          <a:p>
            <a:pPr marL="24320" lvl="1" indent="-24320" defTabSz="299048">
              <a:buNone/>
            </a:pPr>
            <a:endParaRPr lang="en-US" sz="700" dirty="0"/>
          </a:p>
          <a:p>
            <a:pPr marL="24320" lvl="1" indent="-24320" algn="ctr" defTabSz="299048">
              <a:buNone/>
            </a:pPr>
            <a:r>
              <a:rPr lang="en-US" sz="2000" u="sng" dirty="0" smtClean="0"/>
              <a:t>Token Blocking + Block Filtering + Comparison Propagation </a:t>
            </a:r>
            <a:endParaRPr lang="en-US" sz="2000" dirty="0"/>
          </a:p>
          <a:p>
            <a:pPr marL="24320" lvl="1" indent="-24320" defTabSz="299048">
              <a:buNone/>
            </a:pPr>
            <a:r>
              <a:rPr lang="en-US" sz="2000" dirty="0"/>
              <a:t>Overhead time: </a:t>
            </a:r>
            <a:r>
              <a:rPr lang="en-US" sz="2000" dirty="0" smtClean="0"/>
              <a:t>&lt;30 </a:t>
            </a:r>
            <a:r>
              <a:rPr lang="en-US" sz="2000" dirty="0" err="1" smtClean="0"/>
              <a:t>mins</a:t>
            </a:r>
            <a:endParaRPr lang="en-US" sz="2000" dirty="0"/>
          </a:p>
          <a:p>
            <a:pPr marL="24320" lvl="1" indent="-24320" defTabSz="299048">
              <a:buNone/>
            </a:pPr>
            <a:r>
              <a:rPr lang="en-US" sz="2000" dirty="0"/>
              <a:t>Comparisons: </a:t>
            </a:r>
            <a:r>
              <a:rPr lang="en-US" sz="2000" dirty="0" smtClean="0"/>
              <a:t>3.5 ∙ 10</a:t>
            </a:r>
            <a:r>
              <a:rPr lang="en-US" sz="2000" baseline="30000" dirty="0" smtClean="0"/>
              <a:t>10</a:t>
            </a:r>
            <a:endParaRPr lang="en-US" sz="2000" dirty="0"/>
          </a:p>
          <a:p>
            <a:pPr marL="24320" lvl="1" indent="-24320" defTabSz="299048">
              <a:buNone/>
            </a:pPr>
            <a:r>
              <a:rPr lang="en-US" sz="2000" dirty="0"/>
              <a:t>Recall: </a:t>
            </a:r>
            <a:r>
              <a:rPr lang="en-US" sz="2000" dirty="0" smtClean="0"/>
              <a:t>99%</a:t>
            </a:r>
            <a:endParaRPr lang="en-US" sz="2000" dirty="0"/>
          </a:p>
          <a:p>
            <a:pPr marL="24320" lvl="1" indent="-24320" defTabSz="299048">
              <a:buNone/>
            </a:pPr>
            <a:r>
              <a:rPr lang="en-US" sz="2000" dirty="0"/>
              <a:t>Total Running time: </a:t>
            </a:r>
            <a:r>
              <a:rPr lang="en-US" sz="2000" b="1" dirty="0" smtClean="0"/>
              <a:t>19 days </a:t>
            </a:r>
            <a:r>
              <a:rPr lang="en-US" sz="2300" b="1" dirty="0" smtClean="0"/>
              <a:t/>
            </a:r>
            <a:br>
              <a:rPr lang="en-US" sz="2300" b="1" dirty="0" smtClean="0"/>
            </a:br>
            <a:r>
              <a:rPr lang="en-US" sz="800" b="1" dirty="0" smtClean="0"/>
              <a:t> </a:t>
            </a:r>
            <a:endParaRPr lang="en-US" sz="2300" b="1" dirty="0" smtClean="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a:p>
        </p:txBody>
      </p:sp>
      <p:sp>
        <p:nvSpPr>
          <p:cNvPr id="5" name="TextBox 4"/>
          <p:cNvSpPr txBox="1"/>
          <p:nvPr/>
        </p:nvSpPr>
        <p:spPr>
          <a:xfrm>
            <a:off x="2251205" y="837855"/>
            <a:ext cx="1336176" cy="523220"/>
          </a:xfrm>
          <a:prstGeom prst="rect">
            <a:avLst/>
          </a:prstGeom>
          <a:noFill/>
          <a:ln w="28575">
            <a:solidFill>
              <a:schemeClr val="tx1"/>
            </a:solidFill>
          </a:ln>
        </p:spPr>
        <p:txBody>
          <a:bodyPr wrap="square" rtlCol="0">
            <a:spAutoFit/>
          </a:bodyPr>
          <a:lstStyle/>
          <a:p>
            <a:pPr algn="ctr"/>
            <a:r>
              <a:rPr lang="en-US" sz="1400" b="1" dirty="0" smtClean="0"/>
              <a:t>Block</a:t>
            </a:r>
          </a:p>
          <a:p>
            <a:pPr algn="ctr"/>
            <a:r>
              <a:rPr lang="en-US" sz="1400" b="1" dirty="0" smtClean="0"/>
              <a:t>Building</a:t>
            </a:r>
          </a:p>
        </p:txBody>
      </p:sp>
      <p:sp>
        <p:nvSpPr>
          <p:cNvPr id="6" name="TextBox 5"/>
          <p:cNvSpPr txBox="1"/>
          <p:nvPr/>
        </p:nvSpPr>
        <p:spPr>
          <a:xfrm>
            <a:off x="5851605" y="839874"/>
            <a:ext cx="1336176" cy="523220"/>
          </a:xfrm>
          <a:prstGeom prst="rect">
            <a:avLst/>
          </a:prstGeom>
          <a:noFill/>
          <a:ln w="28575">
            <a:solidFill>
              <a:schemeClr val="tx1"/>
            </a:solidFill>
          </a:ln>
        </p:spPr>
        <p:txBody>
          <a:bodyPr wrap="square" rtlCol="0">
            <a:spAutoFit/>
          </a:bodyPr>
          <a:lstStyle>
            <a:defPPr>
              <a:defRPr lang="el-GR"/>
            </a:defPPr>
            <a:lvl1pPr algn="ctr">
              <a:defRPr sz="1400" b="1"/>
            </a:lvl1pPr>
          </a:lstStyle>
          <a:p>
            <a:r>
              <a:rPr lang="en-US" dirty="0"/>
              <a:t>Comparison</a:t>
            </a:r>
          </a:p>
          <a:p>
            <a:r>
              <a:rPr lang="en-US" dirty="0"/>
              <a:t>Cleaning</a:t>
            </a:r>
          </a:p>
        </p:txBody>
      </p:sp>
      <p:cxnSp>
        <p:nvCxnSpPr>
          <p:cNvPr id="7" name="Ευθύγραμμο βέλος σύνδεσης 105"/>
          <p:cNvCxnSpPr/>
          <p:nvPr/>
        </p:nvCxnSpPr>
        <p:spPr>
          <a:xfrm>
            <a:off x="7196308" y="1082819"/>
            <a:ext cx="32961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41"/>
          <p:cNvCxnSpPr/>
          <p:nvPr/>
        </p:nvCxnSpPr>
        <p:spPr>
          <a:xfrm>
            <a:off x="1790582" y="1099465"/>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19581" y="905599"/>
            <a:ext cx="292054" cy="369332"/>
          </a:xfrm>
          <a:prstGeom prst="rect">
            <a:avLst/>
          </a:prstGeom>
          <a:noFill/>
        </p:spPr>
        <p:txBody>
          <a:bodyPr wrap="square" rtlCol="0">
            <a:spAutoFit/>
          </a:bodyPr>
          <a:lstStyle/>
          <a:p>
            <a:r>
              <a:rPr lang="en-US" b="1" dirty="0" smtClean="0"/>
              <a:t>E</a:t>
            </a:r>
            <a:endParaRPr lang="en-US" b="1" dirty="0"/>
          </a:p>
        </p:txBody>
      </p:sp>
      <p:sp>
        <p:nvSpPr>
          <p:cNvPr id="10" name="TextBox 9"/>
          <p:cNvSpPr txBox="1"/>
          <p:nvPr/>
        </p:nvSpPr>
        <p:spPr>
          <a:xfrm>
            <a:off x="7525923" y="887393"/>
            <a:ext cx="292054" cy="369332"/>
          </a:xfrm>
          <a:prstGeom prst="rect">
            <a:avLst/>
          </a:prstGeom>
          <a:noFill/>
        </p:spPr>
        <p:txBody>
          <a:bodyPr wrap="square" rtlCol="0">
            <a:spAutoFit/>
          </a:bodyPr>
          <a:lstStyle/>
          <a:p>
            <a:r>
              <a:rPr lang="en-US" b="1" dirty="0" smtClean="0"/>
              <a:t>B</a:t>
            </a:r>
            <a:endParaRPr lang="en-US" b="1" dirty="0"/>
          </a:p>
        </p:txBody>
      </p:sp>
      <p:cxnSp>
        <p:nvCxnSpPr>
          <p:cNvPr id="11" name="Ευθύγραμμο βέλος σύνδεσης 41"/>
          <p:cNvCxnSpPr/>
          <p:nvPr/>
        </p:nvCxnSpPr>
        <p:spPr>
          <a:xfrm>
            <a:off x="3592018" y="1098322"/>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57278" y="836712"/>
            <a:ext cx="1336176" cy="523220"/>
          </a:xfrm>
          <a:prstGeom prst="rect">
            <a:avLst/>
          </a:prstGeom>
          <a:noFill/>
          <a:ln w="28575">
            <a:solidFill>
              <a:schemeClr val="tx1"/>
            </a:solidFill>
          </a:ln>
        </p:spPr>
        <p:txBody>
          <a:bodyPr wrap="square" rtlCol="0">
            <a:spAutoFit/>
          </a:bodyPr>
          <a:lstStyle/>
          <a:p>
            <a:pPr algn="ctr"/>
            <a:r>
              <a:rPr lang="en-US" sz="1400" b="1" dirty="0" smtClean="0"/>
              <a:t>Block</a:t>
            </a:r>
          </a:p>
          <a:p>
            <a:pPr algn="ctr"/>
            <a:r>
              <a:rPr lang="en-US" sz="1400" b="1" dirty="0" smtClean="0"/>
              <a:t>Cleaning</a:t>
            </a:r>
          </a:p>
        </p:txBody>
      </p:sp>
      <p:cxnSp>
        <p:nvCxnSpPr>
          <p:cNvPr id="13" name="Ευθύγραμμο βέλος σύνδεσης 41"/>
          <p:cNvCxnSpPr/>
          <p:nvPr/>
        </p:nvCxnSpPr>
        <p:spPr>
          <a:xfrm>
            <a:off x="5393454" y="1082819"/>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Slide Number Placeholder 13"/>
          <p:cNvSpPr>
            <a:spLocks noGrp="1"/>
          </p:cNvSpPr>
          <p:nvPr>
            <p:ph type="sldNum" sz="quarter" idx="12"/>
          </p:nvPr>
        </p:nvSpPr>
        <p:spPr/>
        <p:txBody>
          <a:bodyPr/>
          <a:lstStyle/>
          <a:p>
            <a:fld id="{7E46E34C-DF4F-43C8-9B01-5546C481D7C1}" type="slidenum">
              <a:rPr lang="el-GR" smtClean="0"/>
              <a:t>95</a:t>
            </a:fld>
            <a:endParaRPr lang="el-GR"/>
          </a:p>
        </p:txBody>
      </p:sp>
    </p:spTree>
    <p:extLst>
      <p:ext uri="{BB962C8B-B14F-4D97-AF65-F5344CB8AC3E}">
        <p14:creationId xmlns:p14="http://schemas.microsoft.com/office/powerpoint/2010/main" val="411911670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ormAutofit/>
          </a:bodyPr>
          <a:lstStyle/>
          <a:p>
            <a:r>
              <a:rPr lang="en-US" dirty="0" smtClean="0"/>
              <a:t>Motivation</a:t>
            </a:r>
            <a:endParaRPr lang="en-US" sz="2400" dirty="0"/>
          </a:p>
        </p:txBody>
      </p:sp>
      <p:sp>
        <p:nvSpPr>
          <p:cNvPr id="3" name="Content Placeholder 2"/>
          <p:cNvSpPr>
            <a:spLocks noGrp="1"/>
          </p:cNvSpPr>
          <p:nvPr>
            <p:ph idx="1"/>
          </p:nvPr>
        </p:nvSpPr>
        <p:spPr>
          <a:xfrm>
            <a:off x="107504" y="908720"/>
            <a:ext cx="9036496" cy="5949280"/>
          </a:xfrm>
        </p:spPr>
        <p:txBody>
          <a:bodyPr>
            <a:normAutofit/>
          </a:bodyPr>
          <a:lstStyle/>
          <a:p>
            <a:pPr marL="24320" lvl="1" indent="-24320" algn="ctr" defTabSz="299048">
              <a:buNone/>
            </a:pPr>
            <a:endParaRPr lang="en-US" sz="3300" dirty="0" smtClean="0"/>
          </a:p>
          <a:p>
            <a:pPr marL="24320" lvl="1" indent="-24320" algn="ctr" defTabSz="299048">
              <a:buNone/>
            </a:pPr>
            <a:endParaRPr lang="en-US" sz="800" b="1" dirty="0" smtClean="0"/>
          </a:p>
          <a:p>
            <a:pPr marL="24320" lvl="1" indent="-24320" algn="ctr" defTabSz="299048">
              <a:buNone/>
            </a:pPr>
            <a:r>
              <a:rPr lang="en-US" sz="2000" b="1" dirty="0" err="1" smtClean="0"/>
              <a:t>DBPedia</a:t>
            </a:r>
            <a:r>
              <a:rPr lang="en-US" sz="2000" b="1" dirty="0" smtClean="0"/>
              <a:t> </a:t>
            </a:r>
            <a:r>
              <a:rPr lang="en-US" sz="2000" b="1" dirty="0"/>
              <a:t>3.0rc ↔ </a:t>
            </a:r>
            <a:r>
              <a:rPr lang="en-US" sz="2000" b="1" dirty="0" err="1"/>
              <a:t>DBPedia</a:t>
            </a:r>
            <a:r>
              <a:rPr lang="en-US" sz="2000" b="1" dirty="0"/>
              <a:t> </a:t>
            </a:r>
            <a:r>
              <a:rPr lang="en-US" sz="2000" b="1" dirty="0" smtClean="0"/>
              <a:t>3.4</a:t>
            </a:r>
            <a:endParaRPr lang="en-US" sz="2000" dirty="0" smtClean="0"/>
          </a:p>
          <a:p>
            <a:pPr marL="24320" lvl="1" indent="-24320" algn="ctr" defTabSz="299048">
              <a:buNone/>
            </a:pPr>
            <a:r>
              <a:rPr lang="en-US" sz="2000" dirty="0"/>
              <a:t> 1.2 million entities ↔ 2.2 million entities</a:t>
            </a:r>
            <a:br>
              <a:rPr lang="en-US" sz="2000" dirty="0"/>
            </a:br>
            <a:endParaRPr lang="en-US" sz="1100" dirty="0" smtClean="0"/>
          </a:p>
          <a:p>
            <a:pPr marL="24320" lvl="1" indent="-24320" algn="ctr" defTabSz="299048">
              <a:buNone/>
            </a:pPr>
            <a:r>
              <a:rPr lang="en-US" sz="2000" u="sng" dirty="0" smtClean="0"/>
              <a:t>Brute-force approach</a:t>
            </a:r>
          </a:p>
          <a:p>
            <a:pPr marL="24320" lvl="1" indent="-24320" defTabSz="299048">
              <a:buNone/>
            </a:pPr>
            <a:r>
              <a:rPr lang="en-US" sz="2000" dirty="0" smtClean="0"/>
              <a:t>Comparisons</a:t>
            </a:r>
            <a:r>
              <a:rPr lang="en-US" sz="2000" dirty="0"/>
              <a:t>: 2.58 ∙ 10</a:t>
            </a:r>
            <a:r>
              <a:rPr lang="en-US" sz="2000" baseline="30000" dirty="0"/>
              <a:t>12</a:t>
            </a:r>
          </a:p>
          <a:p>
            <a:pPr marL="24320" lvl="1" indent="-24320" defTabSz="299048">
              <a:buNone/>
            </a:pPr>
            <a:r>
              <a:rPr lang="en-US" sz="2000" dirty="0"/>
              <a:t>Recall: 100%</a:t>
            </a:r>
          </a:p>
          <a:p>
            <a:pPr marL="24320" lvl="1" indent="-24320" defTabSz="299048">
              <a:buNone/>
            </a:pPr>
            <a:r>
              <a:rPr lang="en-US" sz="2000" dirty="0"/>
              <a:t>Running time: 1,344 days → </a:t>
            </a:r>
            <a:r>
              <a:rPr lang="en-US" sz="2000" b="1" dirty="0"/>
              <a:t>3.7 </a:t>
            </a:r>
            <a:r>
              <a:rPr lang="en-US" sz="2000" b="1" dirty="0" smtClean="0"/>
              <a:t>years</a:t>
            </a:r>
          </a:p>
          <a:p>
            <a:pPr marL="24320" lvl="1" indent="-24320" defTabSz="299048">
              <a:buNone/>
            </a:pPr>
            <a:endParaRPr lang="en-US" sz="700" dirty="0"/>
          </a:p>
          <a:p>
            <a:pPr marL="24320" lvl="1" indent="-24320" algn="ctr" defTabSz="299048">
              <a:buNone/>
            </a:pPr>
            <a:r>
              <a:rPr lang="en-US" sz="2000" u="sng" dirty="0" smtClean="0"/>
              <a:t>Token Blocking + Block Filtering + Comparison Propagation </a:t>
            </a:r>
            <a:endParaRPr lang="en-US" sz="2000" dirty="0"/>
          </a:p>
          <a:p>
            <a:pPr marL="24320" lvl="1" indent="-24320" defTabSz="299048">
              <a:buNone/>
            </a:pPr>
            <a:r>
              <a:rPr lang="en-US" sz="2000" dirty="0"/>
              <a:t>Overhead time: </a:t>
            </a:r>
            <a:r>
              <a:rPr lang="en-US" sz="2000" dirty="0" smtClean="0"/>
              <a:t>&lt;30 </a:t>
            </a:r>
            <a:r>
              <a:rPr lang="en-US" sz="2000" dirty="0" err="1" smtClean="0"/>
              <a:t>mins</a:t>
            </a:r>
            <a:endParaRPr lang="en-US" sz="2000" dirty="0"/>
          </a:p>
          <a:p>
            <a:pPr marL="24320" lvl="1" indent="-24320" defTabSz="299048">
              <a:buNone/>
            </a:pPr>
            <a:r>
              <a:rPr lang="en-US" sz="2000" dirty="0"/>
              <a:t>Comparisons: </a:t>
            </a:r>
            <a:r>
              <a:rPr lang="en-US" sz="2000" dirty="0" smtClean="0"/>
              <a:t>3.5 ∙ 10</a:t>
            </a:r>
            <a:r>
              <a:rPr lang="en-US" sz="2000" baseline="30000" dirty="0" smtClean="0"/>
              <a:t>10</a:t>
            </a:r>
            <a:endParaRPr lang="en-US" sz="2000" dirty="0"/>
          </a:p>
          <a:p>
            <a:pPr marL="24320" lvl="1" indent="-24320" defTabSz="299048">
              <a:buNone/>
            </a:pPr>
            <a:r>
              <a:rPr lang="en-US" sz="2000" dirty="0"/>
              <a:t>Recall: </a:t>
            </a:r>
            <a:r>
              <a:rPr lang="en-US" sz="2000" dirty="0" smtClean="0"/>
              <a:t>99%</a:t>
            </a:r>
            <a:endParaRPr lang="en-US" sz="2000" dirty="0"/>
          </a:p>
          <a:p>
            <a:pPr marL="24320" lvl="1" indent="-24320" defTabSz="299048">
              <a:buNone/>
            </a:pPr>
            <a:r>
              <a:rPr lang="en-US" sz="2000" dirty="0"/>
              <a:t>Total Running time: </a:t>
            </a:r>
            <a:r>
              <a:rPr lang="en-US" sz="2000" b="1" dirty="0" smtClean="0"/>
              <a:t>19 days </a:t>
            </a:r>
            <a:r>
              <a:rPr lang="en-US" sz="2300" b="1" dirty="0" smtClean="0"/>
              <a:t/>
            </a:r>
            <a:br>
              <a:rPr lang="en-US" sz="2300" b="1" dirty="0" smtClean="0"/>
            </a:br>
            <a:r>
              <a:rPr lang="en-US" sz="800" b="1" dirty="0" smtClean="0"/>
              <a:t> </a:t>
            </a:r>
            <a:endParaRPr lang="en-US" sz="2300" b="1" dirty="0" smtClean="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a:p>
        </p:txBody>
      </p:sp>
      <p:sp>
        <p:nvSpPr>
          <p:cNvPr id="5" name="TextBox 4"/>
          <p:cNvSpPr txBox="1"/>
          <p:nvPr/>
        </p:nvSpPr>
        <p:spPr>
          <a:xfrm>
            <a:off x="2251205" y="837855"/>
            <a:ext cx="1336176" cy="523220"/>
          </a:xfrm>
          <a:prstGeom prst="rect">
            <a:avLst/>
          </a:prstGeom>
          <a:noFill/>
          <a:ln w="28575">
            <a:solidFill>
              <a:schemeClr val="tx1"/>
            </a:solidFill>
          </a:ln>
        </p:spPr>
        <p:txBody>
          <a:bodyPr wrap="square" rtlCol="0">
            <a:spAutoFit/>
          </a:bodyPr>
          <a:lstStyle/>
          <a:p>
            <a:pPr algn="ctr"/>
            <a:r>
              <a:rPr lang="en-US" sz="1400" b="1" dirty="0" smtClean="0"/>
              <a:t>Block</a:t>
            </a:r>
          </a:p>
          <a:p>
            <a:pPr algn="ctr"/>
            <a:r>
              <a:rPr lang="en-US" sz="1400" b="1" dirty="0" smtClean="0"/>
              <a:t>Building</a:t>
            </a:r>
          </a:p>
        </p:txBody>
      </p:sp>
      <p:sp>
        <p:nvSpPr>
          <p:cNvPr id="6" name="TextBox 5"/>
          <p:cNvSpPr txBox="1"/>
          <p:nvPr/>
        </p:nvSpPr>
        <p:spPr>
          <a:xfrm>
            <a:off x="5851605" y="839874"/>
            <a:ext cx="1336176" cy="523220"/>
          </a:xfrm>
          <a:prstGeom prst="rect">
            <a:avLst/>
          </a:prstGeom>
          <a:noFill/>
          <a:ln w="28575">
            <a:solidFill>
              <a:schemeClr val="tx1"/>
            </a:solidFill>
          </a:ln>
        </p:spPr>
        <p:txBody>
          <a:bodyPr wrap="square" rtlCol="0">
            <a:spAutoFit/>
          </a:bodyPr>
          <a:lstStyle>
            <a:defPPr>
              <a:defRPr lang="el-GR"/>
            </a:defPPr>
            <a:lvl1pPr algn="ctr">
              <a:defRPr sz="1400" b="1"/>
            </a:lvl1pPr>
          </a:lstStyle>
          <a:p>
            <a:r>
              <a:rPr lang="en-US" dirty="0"/>
              <a:t>Comparison</a:t>
            </a:r>
          </a:p>
          <a:p>
            <a:r>
              <a:rPr lang="en-US" dirty="0"/>
              <a:t>Cleaning</a:t>
            </a:r>
          </a:p>
        </p:txBody>
      </p:sp>
      <p:cxnSp>
        <p:nvCxnSpPr>
          <p:cNvPr id="7" name="Ευθύγραμμο βέλος σύνδεσης 105"/>
          <p:cNvCxnSpPr/>
          <p:nvPr/>
        </p:nvCxnSpPr>
        <p:spPr>
          <a:xfrm>
            <a:off x="7196308" y="1082819"/>
            <a:ext cx="32961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41"/>
          <p:cNvCxnSpPr/>
          <p:nvPr/>
        </p:nvCxnSpPr>
        <p:spPr>
          <a:xfrm>
            <a:off x="1790582" y="1099465"/>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19581" y="905599"/>
            <a:ext cx="292054" cy="369332"/>
          </a:xfrm>
          <a:prstGeom prst="rect">
            <a:avLst/>
          </a:prstGeom>
          <a:noFill/>
        </p:spPr>
        <p:txBody>
          <a:bodyPr wrap="square" rtlCol="0">
            <a:spAutoFit/>
          </a:bodyPr>
          <a:lstStyle/>
          <a:p>
            <a:r>
              <a:rPr lang="en-US" b="1" dirty="0" smtClean="0"/>
              <a:t>E</a:t>
            </a:r>
            <a:endParaRPr lang="en-US" b="1" dirty="0"/>
          </a:p>
        </p:txBody>
      </p:sp>
      <p:sp>
        <p:nvSpPr>
          <p:cNvPr id="10" name="TextBox 9"/>
          <p:cNvSpPr txBox="1"/>
          <p:nvPr/>
        </p:nvSpPr>
        <p:spPr>
          <a:xfrm>
            <a:off x="7525923" y="887393"/>
            <a:ext cx="292054" cy="369332"/>
          </a:xfrm>
          <a:prstGeom prst="rect">
            <a:avLst/>
          </a:prstGeom>
          <a:noFill/>
        </p:spPr>
        <p:txBody>
          <a:bodyPr wrap="square" rtlCol="0">
            <a:spAutoFit/>
          </a:bodyPr>
          <a:lstStyle/>
          <a:p>
            <a:r>
              <a:rPr lang="en-US" b="1" dirty="0" smtClean="0"/>
              <a:t>B</a:t>
            </a:r>
            <a:endParaRPr lang="en-US" b="1" dirty="0"/>
          </a:p>
        </p:txBody>
      </p:sp>
      <p:cxnSp>
        <p:nvCxnSpPr>
          <p:cNvPr id="11" name="Ευθύγραμμο βέλος σύνδεσης 41"/>
          <p:cNvCxnSpPr/>
          <p:nvPr/>
        </p:nvCxnSpPr>
        <p:spPr>
          <a:xfrm>
            <a:off x="3592018" y="1098322"/>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57278" y="836712"/>
            <a:ext cx="1336176" cy="523220"/>
          </a:xfrm>
          <a:prstGeom prst="rect">
            <a:avLst/>
          </a:prstGeom>
          <a:noFill/>
          <a:ln w="28575">
            <a:solidFill>
              <a:schemeClr val="tx1"/>
            </a:solidFill>
          </a:ln>
        </p:spPr>
        <p:txBody>
          <a:bodyPr wrap="square" rtlCol="0">
            <a:spAutoFit/>
          </a:bodyPr>
          <a:lstStyle/>
          <a:p>
            <a:pPr algn="ctr"/>
            <a:r>
              <a:rPr lang="en-US" sz="1400" b="1" dirty="0" smtClean="0"/>
              <a:t>Block</a:t>
            </a:r>
          </a:p>
          <a:p>
            <a:pPr algn="ctr"/>
            <a:r>
              <a:rPr lang="en-US" sz="1400" b="1" dirty="0" smtClean="0"/>
              <a:t>Cleaning</a:t>
            </a:r>
          </a:p>
        </p:txBody>
      </p:sp>
      <p:cxnSp>
        <p:nvCxnSpPr>
          <p:cNvPr id="13" name="Ευθύγραμμο βέλος σύνδεσης 41"/>
          <p:cNvCxnSpPr/>
          <p:nvPr/>
        </p:nvCxnSpPr>
        <p:spPr>
          <a:xfrm>
            <a:off x="5393454" y="1082819"/>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2915816" y="3501008"/>
            <a:ext cx="1296144" cy="648072"/>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979712" y="5373216"/>
            <a:ext cx="1296144" cy="648072"/>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15"/>
          <p:cNvSpPr>
            <a:spLocks noGrp="1"/>
          </p:cNvSpPr>
          <p:nvPr>
            <p:ph type="sldNum" sz="quarter" idx="12"/>
          </p:nvPr>
        </p:nvSpPr>
        <p:spPr/>
        <p:txBody>
          <a:bodyPr/>
          <a:lstStyle/>
          <a:p>
            <a:fld id="{7E46E34C-DF4F-43C8-9B01-5546C481D7C1}" type="slidenum">
              <a:rPr lang="el-GR" smtClean="0"/>
              <a:t>96</a:t>
            </a:fld>
            <a:endParaRPr lang="el-GR"/>
          </a:p>
        </p:txBody>
      </p:sp>
    </p:spTree>
    <p:extLst>
      <p:ext uri="{BB962C8B-B14F-4D97-AF65-F5344CB8AC3E}">
        <p14:creationId xmlns:p14="http://schemas.microsoft.com/office/powerpoint/2010/main" val="409222828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ormAutofit/>
          </a:bodyPr>
          <a:lstStyle/>
          <a:p>
            <a:r>
              <a:rPr lang="en-US" dirty="0" smtClean="0"/>
              <a:t>Motivation</a:t>
            </a:r>
            <a:endParaRPr lang="en-US" sz="2400" dirty="0"/>
          </a:p>
        </p:txBody>
      </p:sp>
      <p:sp>
        <p:nvSpPr>
          <p:cNvPr id="3" name="Content Placeholder 2"/>
          <p:cNvSpPr>
            <a:spLocks noGrp="1"/>
          </p:cNvSpPr>
          <p:nvPr>
            <p:ph idx="1"/>
          </p:nvPr>
        </p:nvSpPr>
        <p:spPr>
          <a:xfrm>
            <a:off x="107504" y="908720"/>
            <a:ext cx="9036496" cy="5949280"/>
          </a:xfrm>
        </p:spPr>
        <p:txBody>
          <a:bodyPr>
            <a:normAutofit/>
          </a:bodyPr>
          <a:lstStyle/>
          <a:p>
            <a:pPr marL="24320" lvl="1" indent="-24320" algn="ctr" defTabSz="299048">
              <a:buNone/>
            </a:pPr>
            <a:endParaRPr lang="en-US" sz="3300" dirty="0" smtClean="0"/>
          </a:p>
          <a:p>
            <a:pPr marL="24320" lvl="1" indent="-24320" algn="ctr" defTabSz="299048">
              <a:buNone/>
            </a:pPr>
            <a:endParaRPr lang="en-US" sz="800" b="1" dirty="0" smtClean="0"/>
          </a:p>
          <a:p>
            <a:pPr marL="24320" lvl="1" indent="-24320" algn="ctr" defTabSz="299048">
              <a:buNone/>
            </a:pPr>
            <a:r>
              <a:rPr lang="en-US" sz="2000" b="1" dirty="0" err="1" smtClean="0"/>
              <a:t>DBPedia</a:t>
            </a:r>
            <a:r>
              <a:rPr lang="en-US" sz="2000" b="1" dirty="0" smtClean="0"/>
              <a:t> </a:t>
            </a:r>
            <a:r>
              <a:rPr lang="en-US" sz="2000" b="1" dirty="0"/>
              <a:t>3.0rc ↔ </a:t>
            </a:r>
            <a:r>
              <a:rPr lang="en-US" sz="2000" b="1" dirty="0" err="1"/>
              <a:t>DBPedia</a:t>
            </a:r>
            <a:r>
              <a:rPr lang="en-US" sz="2000" b="1" dirty="0"/>
              <a:t> </a:t>
            </a:r>
            <a:r>
              <a:rPr lang="en-US" sz="2000" b="1" dirty="0" smtClean="0"/>
              <a:t>3.4</a:t>
            </a:r>
            <a:endParaRPr lang="en-US" sz="2000" dirty="0" smtClean="0"/>
          </a:p>
          <a:p>
            <a:pPr marL="24320" lvl="1" indent="-24320" algn="ctr" defTabSz="299048">
              <a:buNone/>
            </a:pPr>
            <a:r>
              <a:rPr lang="en-US" sz="2000" dirty="0"/>
              <a:t> 1.2 million entities ↔ 2.2 million entities</a:t>
            </a:r>
            <a:br>
              <a:rPr lang="en-US" sz="2000" dirty="0"/>
            </a:br>
            <a:endParaRPr lang="en-US" sz="1100" dirty="0" smtClean="0"/>
          </a:p>
          <a:p>
            <a:pPr marL="24320" lvl="1" indent="-24320" algn="ctr" defTabSz="299048">
              <a:buNone/>
            </a:pPr>
            <a:r>
              <a:rPr lang="en-US" sz="2000" u="sng" dirty="0" smtClean="0"/>
              <a:t>Brute-force approach</a:t>
            </a:r>
          </a:p>
          <a:p>
            <a:pPr marL="24320" lvl="1" indent="-24320" defTabSz="299048">
              <a:buNone/>
            </a:pPr>
            <a:r>
              <a:rPr lang="en-US" sz="2000" dirty="0" smtClean="0"/>
              <a:t>Comparisons</a:t>
            </a:r>
            <a:r>
              <a:rPr lang="en-US" sz="2000" dirty="0"/>
              <a:t>: 2.58 ∙ 10</a:t>
            </a:r>
            <a:r>
              <a:rPr lang="en-US" sz="2000" baseline="30000" dirty="0"/>
              <a:t>12</a:t>
            </a:r>
          </a:p>
          <a:p>
            <a:pPr marL="24320" lvl="1" indent="-24320" defTabSz="299048">
              <a:buNone/>
            </a:pPr>
            <a:r>
              <a:rPr lang="en-US" sz="2000" dirty="0"/>
              <a:t>Recall: 100%</a:t>
            </a:r>
          </a:p>
          <a:p>
            <a:pPr marL="24320" lvl="1" indent="-24320" defTabSz="299048">
              <a:buNone/>
            </a:pPr>
            <a:r>
              <a:rPr lang="en-US" sz="2000" dirty="0"/>
              <a:t>Running time: 1,344 days → </a:t>
            </a:r>
            <a:r>
              <a:rPr lang="en-US" sz="2000" b="1" dirty="0"/>
              <a:t>3.7 </a:t>
            </a:r>
            <a:r>
              <a:rPr lang="en-US" sz="2000" b="1" dirty="0" smtClean="0"/>
              <a:t>years</a:t>
            </a:r>
          </a:p>
          <a:p>
            <a:pPr marL="24320" lvl="1" indent="-24320" defTabSz="299048">
              <a:buNone/>
            </a:pPr>
            <a:endParaRPr lang="en-US" sz="700" dirty="0"/>
          </a:p>
          <a:p>
            <a:pPr marL="24320" lvl="1" indent="-24320" algn="ctr" defTabSz="299048">
              <a:buNone/>
            </a:pPr>
            <a:r>
              <a:rPr lang="en-US" sz="2000" u="sng" dirty="0" smtClean="0"/>
              <a:t>Token Blocking + Block Filtering + Comparison Propagation </a:t>
            </a:r>
            <a:endParaRPr lang="en-US" sz="2000" dirty="0"/>
          </a:p>
          <a:p>
            <a:pPr marL="24320" lvl="1" indent="-24320" defTabSz="299048">
              <a:buNone/>
            </a:pPr>
            <a:r>
              <a:rPr lang="en-US" sz="2000" dirty="0"/>
              <a:t>Overhead time: </a:t>
            </a:r>
            <a:r>
              <a:rPr lang="en-US" sz="2000" dirty="0" smtClean="0"/>
              <a:t>&lt;30 </a:t>
            </a:r>
            <a:r>
              <a:rPr lang="en-US" sz="2000" dirty="0" err="1" smtClean="0"/>
              <a:t>mins</a:t>
            </a:r>
            <a:endParaRPr lang="en-US" sz="2000" dirty="0"/>
          </a:p>
          <a:p>
            <a:pPr marL="24320" lvl="1" indent="-24320" defTabSz="299048">
              <a:buNone/>
            </a:pPr>
            <a:r>
              <a:rPr lang="en-US" sz="2000" dirty="0"/>
              <a:t>Comparisons: </a:t>
            </a:r>
            <a:r>
              <a:rPr lang="en-US" sz="2000" dirty="0" smtClean="0"/>
              <a:t>3.5 ∙ 10</a:t>
            </a:r>
            <a:r>
              <a:rPr lang="en-US" sz="2000" baseline="30000" dirty="0" smtClean="0"/>
              <a:t>10</a:t>
            </a:r>
            <a:endParaRPr lang="en-US" sz="2000" dirty="0"/>
          </a:p>
          <a:p>
            <a:pPr marL="24320" lvl="1" indent="-24320" defTabSz="299048">
              <a:buNone/>
            </a:pPr>
            <a:r>
              <a:rPr lang="en-US" sz="2000" dirty="0"/>
              <a:t>Recall: </a:t>
            </a:r>
            <a:r>
              <a:rPr lang="en-US" sz="2000" dirty="0" smtClean="0"/>
              <a:t>99%</a:t>
            </a:r>
            <a:endParaRPr lang="en-US" sz="2000" dirty="0"/>
          </a:p>
          <a:p>
            <a:pPr marL="24320" lvl="1" indent="-24320" defTabSz="299048">
              <a:buNone/>
            </a:pPr>
            <a:r>
              <a:rPr lang="en-US" sz="2000" dirty="0"/>
              <a:t>Total Running time: </a:t>
            </a:r>
            <a:r>
              <a:rPr lang="en-US" sz="2000" b="1" dirty="0" smtClean="0"/>
              <a:t>19 days </a:t>
            </a:r>
            <a:r>
              <a:rPr lang="en-US" sz="2300" b="1" dirty="0" smtClean="0"/>
              <a:t/>
            </a:r>
            <a:br>
              <a:rPr lang="en-US" sz="2300" b="1" dirty="0" smtClean="0"/>
            </a:br>
            <a:r>
              <a:rPr lang="en-US" sz="800" b="1" dirty="0" smtClean="0"/>
              <a:t> </a:t>
            </a:r>
          </a:p>
          <a:p>
            <a:pPr marL="24320" lvl="1" indent="-24320" algn="ctr" defTabSz="299048">
              <a:buNone/>
            </a:pPr>
            <a:r>
              <a:rPr lang="en-US" sz="2100" u="sng" dirty="0">
                <a:solidFill>
                  <a:prstClr val="black"/>
                </a:solidFill>
              </a:rPr>
              <a:t>Token Blocking + Block Filtering + </a:t>
            </a:r>
            <a:r>
              <a:rPr lang="en-US" sz="2100" b="1" u="sng" dirty="0" smtClean="0">
                <a:solidFill>
                  <a:srgbClr val="C00000"/>
                </a:solidFill>
              </a:rPr>
              <a:t>??</a:t>
            </a:r>
            <a:endParaRPr lang="en-US" sz="2100" u="sng" dirty="0">
              <a:solidFill>
                <a:srgbClr val="C00000"/>
              </a:solidFill>
            </a:endParaRPr>
          </a:p>
          <a:p>
            <a:pPr marL="24320" lvl="1" indent="-24320" defTabSz="299048">
              <a:buNone/>
            </a:pPr>
            <a:endParaRPr lang="en-US" sz="2300" b="1" dirty="0" smtClean="0"/>
          </a:p>
        </p:txBody>
      </p:sp>
      <p:sp>
        <p:nvSpPr>
          <p:cNvPr id="4" name="Footer Placeholder 3"/>
          <p:cNvSpPr>
            <a:spLocks noGrp="1"/>
          </p:cNvSpPr>
          <p:nvPr>
            <p:ph type="ftr" sz="quarter" idx="11"/>
          </p:nvPr>
        </p:nvSpPr>
        <p:spPr/>
        <p:txBody>
          <a:bodyPr/>
          <a:lstStyle/>
          <a:p>
            <a:r>
              <a:rPr lang="pt-BR" smtClean="0"/>
              <a:t>Papadakis &amp; Palpanas, WWW 2018, April 2018</a:t>
            </a:r>
            <a:endParaRPr lang="el-GR"/>
          </a:p>
        </p:txBody>
      </p:sp>
      <p:sp>
        <p:nvSpPr>
          <p:cNvPr id="5" name="TextBox 4"/>
          <p:cNvSpPr txBox="1"/>
          <p:nvPr/>
        </p:nvSpPr>
        <p:spPr>
          <a:xfrm>
            <a:off x="2251205" y="837855"/>
            <a:ext cx="1336176" cy="523220"/>
          </a:xfrm>
          <a:prstGeom prst="rect">
            <a:avLst/>
          </a:prstGeom>
          <a:noFill/>
          <a:ln w="28575">
            <a:solidFill>
              <a:schemeClr val="tx1"/>
            </a:solidFill>
          </a:ln>
        </p:spPr>
        <p:txBody>
          <a:bodyPr wrap="square" rtlCol="0">
            <a:spAutoFit/>
          </a:bodyPr>
          <a:lstStyle/>
          <a:p>
            <a:pPr algn="ctr"/>
            <a:r>
              <a:rPr lang="en-US" sz="1400" b="1" dirty="0" smtClean="0"/>
              <a:t>Block</a:t>
            </a:r>
          </a:p>
          <a:p>
            <a:pPr algn="ctr"/>
            <a:r>
              <a:rPr lang="en-US" sz="1400" b="1" dirty="0" smtClean="0"/>
              <a:t>Building</a:t>
            </a:r>
          </a:p>
        </p:txBody>
      </p:sp>
      <p:sp>
        <p:nvSpPr>
          <p:cNvPr id="6" name="TextBox 5"/>
          <p:cNvSpPr txBox="1"/>
          <p:nvPr/>
        </p:nvSpPr>
        <p:spPr>
          <a:xfrm>
            <a:off x="5851605" y="839874"/>
            <a:ext cx="1336176" cy="523220"/>
          </a:xfrm>
          <a:prstGeom prst="rect">
            <a:avLst/>
          </a:prstGeom>
          <a:noFill/>
          <a:ln w="28575">
            <a:solidFill>
              <a:schemeClr val="tx1"/>
            </a:solidFill>
          </a:ln>
        </p:spPr>
        <p:txBody>
          <a:bodyPr wrap="square" rtlCol="0">
            <a:spAutoFit/>
          </a:bodyPr>
          <a:lstStyle>
            <a:defPPr>
              <a:defRPr lang="el-GR"/>
            </a:defPPr>
            <a:lvl1pPr algn="ctr">
              <a:defRPr sz="1400" b="1"/>
            </a:lvl1pPr>
          </a:lstStyle>
          <a:p>
            <a:r>
              <a:rPr lang="en-US" dirty="0"/>
              <a:t>Comparison</a:t>
            </a:r>
          </a:p>
          <a:p>
            <a:r>
              <a:rPr lang="en-US" dirty="0"/>
              <a:t>Cleaning</a:t>
            </a:r>
          </a:p>
        </p:txBody>
      </p:sp>
      <p:cxnSp>
        <p:nvCxnSpPr>
          <p:cNvPr id="7" name="Ευθύγραμμο βέλος σύνδεσης 105"/>
          <p:cNvCxnSpPr/>
          <p:nvPr/>
        </p:nvCxnSpPr>
        <p:spPr>
          <a:xfrm>
            <a:off x="7196308" y="1082819"/>
            <a:ext cx="32961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41"/>
          <p:cNvCxnSpPr/>
          <p:nvPr/>
        </p:nvCxnSpPr>
        <p:spPr>
          <a:xfrm>
            <a:off x="1790582" y="1099465"/>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19581" y="905599"/>
            <a:ext cx="292054" cy="369332"/>
          </a:xfrm>
          <a:prstGeom prst="rect">
            <a:avLst/>
          </a:prstGeom>
          <a:noFill/>
        </p:spPr>
        <p:txBody>
          <a:bodyPr wrap="square" rtlCol="0">
            <a:spAutoFit/>
          </a:bodyPr>
          <a:lstStyle/>
          <a:p>
            <a:r>
              <a:rPr lang="en-US" b="1" dirty="0" smtClean="0"/>
              <a:t>E</a:t>
            </a:r>
            <a:endParaRPr lang="en-US" b="1" dirty="0"/>
          </a:p>
        </p:txBody>
      </p:sp>
      <p:sp>
        <p:nvSpPr>
          <p:cNvPr id="10" name="TextBox 9"/>
          <p:cNvSpPr txBox="1"/>
          <p:nvPr/>
        </p:nvSpPr>
        <p:spPr>
          <a:xfrm>
            <a:off x="7525923" y="887393"/>
            <a:ext cx="292054" cy="369332"/>
          </a:xfrm>
          <a:prstGeom prst="rect">
            <a:avLst/>
          </a:prstGeom>
          <a:noFill/>
        </p:spPr>
        <p:txBody>
          <a:bodyPr wrap="square" rtlCol="0">
            <a:spAutoFit/>
          </a:bodyPr>
          <a:lstStyle/>
          <a:p>
            <a:r>
              <a:rPr lang="en-US" b="1" dirty="0" smtClean="0"/>
              <a:t>B</a:t>
            </a:r>
            <a:endParaRPr lang="en-US" b="1" dirty="0"/>
          </a:p>
        </p:txBody>
      </p:sp>
      <p:cxnSp>
        <p:nvCxnSpPr>
          <p:cNvPr id="11" name="Ευθύγραμμο βέλος σύνδεσης 41"/>
          <p:cNvCxnSpPr/>
          <p:nvPr/>
        </p:nvCxnSpPr>
        <p:spPr>
          <a:xfrm>
            <a:off x="3592018" y="1098322"/>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57278" y="836712"/>
            <a:ext cx="1336176" cy="523220"/>
          </a:xfrm>
          <a:prstGeom prst="rect">
            <a:avLst/>
          </a:prstGeom>
          <a:noFill/>
          <a:ln w="28575">
            <a:solidFill>
              <a:schemeClr val="tx1"/>
            </a:solidFill>
          </a:ln>
        </p:spPr>
        <p:txBody>
          <a:bodyPr wrap="square" rtlCol="0">
            <a:spAutoFit/>
          </a:bodyPr>
          <a:lstStyle/>
          <a:p>
            <a:pPr algn="ctr"/>
            <a:r>
              <a:rPr lang="en-US" sz="1400" b="1" dirty="0" smtClean="0"/>
              <a:t>Block</a:t>
            </a:r>
          </a:p>
          <a:p>
            <a:pPr algn="ctr"/>
            <a:r>
              <a:rPr lang="en-US" sz="1400" b="1" dirty="0" smtClean="0"/>
              <a:t>Cleaning</a:t>
            </a:r>
          </a:p>
        </p:txBody>
      </p:sp>
      <p:cxnSp>
        <p:nvCxnSpPr>
          <p:cNvPr id="13" name="Ευθύγραμμο βέλος σύνδεσης 41"/>
          <p:cNvCxnSpPr/>
          <p:nvPr/>
        </p:nvCxnSpPr>
        <p:spPr>
          <a:xfrm>
            <a:off x="5393454" y="1082819"/>
            <a:ext cx="4652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2915816" y="3501008"/>
            <a:ext cx="1296144" cy="648072"/>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979712" y="5373216"/>
            <a:ext cx="1296144" cy="648072"/>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15"/>
          <p:cNvSpPr>
            <a:spLocks noGrp="1"/>
          </p:cNvSpPr>
          <p:nvPr>
            <p:ph type="sldNum" sz="quarter" idx="12"/>
          </p:nvPr>
        </p:nvSpPr>
        <p:spPr/>
        <p:txBody>
          <a:bodyPr/>
          <a:lstStyle/>
          <a:p>
            <a:fld id="{7E46E34C-DF4F-43C8-9B01-5546C481D7C1}" type="slidenum">
              <a:rPr lang="el-GR" smtClean="0"/>
              <a:t>97</a:t>
            </a:fld>
            <a:endParaRPr lang="el-GR"/>
          </a:p>
        </p:txBody>
      </p:sp>
    </p:spTree>
    <p:extLst>
      <p:ext uri="{BB962C8B-B14F-4D97-AF65-F5344CB8AC3E}">
        <p14:creationId xmlns:p14="http://schemas.microsoft.com/office/powerpoint/2010/main" val="135986789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9515"/>
            <a:ext cx="9144000" cy="721079"/>
          </a:xfrm>
        </p:spPr>
        <p:txBody>
          <a:bodyPr>
            <a:normAutofit fontScale="90000"/>
          </a:bodyPr>
          <a:lstStyle/>
          <a:p>
            <a:r>
              <a:rPr lang="en-US" dirty="0" smtClean="0"/>
              <a:t>Meta-blocking </a:t>
            </a:r>
            <a:r>
              <a:rPr lang="en-US" sz="2400" dirty="0"/>
              <a:t>[</a:t>
            </a:r>
            <a:r>
              <a:rPr lang="en-US" sz="2400" dirty="0" err="1"/>
              <a:t>Papadakis</a:t>
            </a:r>
            <a:r>
              <a:rPr lang="en-US" sz="2400" dirty="0"/>
              <a:t> et. al., </a:t>
            </a:r>
            <a:r>
              <a:rPr lang="en-US" sz="2400" dirty="0" smtClean="0"/>
              <a:t>TKDE 2014]</a:t>
            </a:r>
            <a:endParaRPr lang="en-US" sz="2400" dirty="0"/>
          </a:p>
        </p:txBody>
      </p:sp>
      <p:sp>
        <p:nvSpPr>
          <p:cNvPr id="3" name="Content Placeholder 2"/>
          <p:cNvSpPr>
            <a:spLocks noGrp="1"/>
          </p:cNvSpPr>
          <p:nvPr>
            <p:ph sz="quarter" idx="4294967295"/>
          </p:nvPr>
        </p:nvSpPr>
        <p:spPr>
          <a:xfrm>
            <a:off x="668647" y="1008235"/>
            <a:ext cx="8151825" cy="5373093"/>
          </a:xfrm>
        </p:spPr>
        <p:txBody>
          <a:bodyPr>
            <a:normAutofit/>
          </a:bodyPr>
          <a:lstStyle/>
          <a:p>
            <a:pPr marL="0" indent="0">
              <a:buNone/>
            </a:pPr>
            <a:r>
              <a:rPr lang="en-US" sz="2400" dirty="0" smtClean="0"/>
              <a:t>Goal:</a:t>
            </a:r>
          </a:p>
          <a:p>
            <a:pPr marL="268288" indent="0" algn="just">
              <a:buNone/>
            </a:pPr>
            <a:r>
              <a:rPr lang="en-US" sz="2400" dirty="0" smtClean="0"/>
              <a:t>restructure a </a:t>
            </a:r>
            <a:r>
              <a:rPr lang="en-US" sz="2400" b="1" dirty="0"/>
              <a:t>redundancy-positive</a:t>
            </a:r>
            <a:r>
              <a:rPr lang="en-US" sz="2400" dirty="0"/>
              <a:t> block </a:t>
            </a:r>
            <a:r>
              <a:rPr lang="en-US" sz="2400" dirty="0" smtClean="0"/>
              <a:t>collection into a new one that contains substantially lower number of </a:t>
            </a:r>
            <a:r>
              <a:rPr lang="en-US" sz="2400" dirty="0" smtClean="0">
                <a:solidFill>
                  <a:srgbClr val="C00000"/>
                </a:solidFill>
              </a:rPr>
              <a:t>redundant </a:t>
            </a:r>
            <a:r>
              <a:rPr lang="en-US" sz="2400" dirty="0" smtClean="0"/>
              <a:t>and </a:t>
            </a:r>
            <a:r>
              <a:rPr lang="en-US" sz="2400" dirty="0">
                <a:solidFill>
                  <a:srgbClr val="C00000"/>
                </a:solidFill>
              </a:rPr>
              <a:t>superfluous</a:t>
            </a:r>
            <a:r>
              <a:rPr lang="en-US" sz="2400" dirty="0"/>
              <a:t> comparisons</a:t>
            </a:r>
            <a:r>
              <a:rPr lang="en-US" sz="2400" dirty="0" smtClean="0"/>
              <a:t>, while maintaining the original number of </a:t>
            </a:r>
            <a:r>
              <a:rPr lang="en-US" sz="2400" dirty="0" smtClean="0">
                <a:solidFill>
                  <a:srgbClr val="C00000"/>
                </a:solidFill>
              </a:rPr>
              <a:t>matching</a:t>
            </a:r>
            <a:r>
              <a:rPr lang="en-US" sz="2400" dirty="0" smtClean="0"/>
              <a:t> ones (</a:t>
            </a:r>
            <a:r>
              <a:rPr lang="el-GR" sz="2400" dirty="0">
                <a:solidFill>
                  <a:srgbClr val="C00000"/>
                </a:solidFill>
              </a:rPr>
              <a:t>Δ</a:t>
            </a:r>
            <a:r>
              <a:rPr lang="en-US" sz="2400" dirty="0" smtClean="0">
                <a:solidFill>
                  <a:srgbClr val="C00000"/>
                </a:solidFill>
              </a:rPr>
              <a:t>PC ≈ </a:t>
            </a:r>
            <a:r>
              <a:rPr lang="el-GR" sz="2400" dirty="0" smtClean="0">
                <a:solidFill>
                  <a:srgbClr val="C00000"/>
                </a:solidFill>
              </a:rPr>
              <a:t>0</a:t>
            </a:r>
            <a:r>
              <a:rPr lang="en-US" sz="2400" dirty="0">
                <a:solidFill>
                  <a:srgbClr val="C00000"/>
                </a:solidFill>
              </a:rPr>
              <a:t>, </a:t>
            </a:r>
            <a:r>
              <a:rPr lang="el-GR" sz="2400" dirty="0">
                <a:solidFill>
                  <a:srgbClr val="C00000"/>
                </a:solidFill>
              </a:rPr>
              <a:t>Δ</a:t>
            </a:r>
            <a:r>
              <a:rPr lang="en-US" sz="2400" dirty="0" smtClean="0">
                <a:solidFill>
                  <a:srgbClr val="C00000"/>
                </a:solidFill>
              </a:rPr>
              <a:t>PQ</a:t>
            </a:r>
            <a:r>
              <a:rPr lang="en-US" sz="2400" dirty="0">
                <a:solidFill>
                  <a:srgbClr val="C00000"/>
                </a:solidFill>
              </a:rPr>
              <a:t> </a:t>
            </a:r>
            <a:r>
              <a:rPr lang="en-US" sz="2400" dirty="0" smtClean="0">
                <a:solidFill>
                  <a:srgbClr val="C00000"/>
                </a:solidFill>
              </a:rPr>
              <a:t>&gt;&gt; 1</a:t>
            </a:r>
            <a:r>
              <a:rPr lang="en-US" sz="2400" dirty="0" smtClean="0"/>
              <a:t>) →</a:t>
            </a:r>
          </a:p>
          <a:p>
            <a:pPr marL="268288" indent="0" algn="just">
              <a:buNone/>
            </a:pPr>
            <a:endParaRPr lang="en-US" sz="2400" dirty="0" smtClean="0"/>
          </a:p>
          <a:p>
            <a:pPr marL="268288" indent="0" algn="just">
              <a:buNone/>
            </a:pPr>
            <a:endParaRPr lang="en-US" sz="2400" dirty="0" smtClean="0"/>
          </a:p>
          <a:p>
            <a:pPr marL="0" indent="0" algn="just">
              <a:buNone/>
            </a:pPr>
            <a:endParaRPr lang="en-US" dirty="0" smtClean="0"/>
          </a:p>
          <a:p>
            <a:pPr algn="just"/>
            <a:endParaRPr lang="en-US" dirty="0" smtClean="0"/>
          </a:p>
          <a:p>
            <a:endParaRPr lang="en-US" sz="6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98</a:t>
            </a:fld>
            <a:endParaRPr lang="el-GR"/>
          </a:p>
        </p:txBody>
      </p:sp>
    </p:spTree>
    <p:extLst>
      <p:ext uri="{BB962C8B-B14F-4D97-AF65-F5344CB8AC3E}">
        <p14:creationId xmlns:p14="http://schemas.microsoft.com/office/powerpoint/2010/main" val="29649752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9515"/>
            <a:ext cx="9144000" cy="721079"/>
          </a:xfrm>
        </p:spPr>
        <p:txBody>
          <a:bodyPr>
            <a:normAutofit fontScale="90000"/>
          </a:bodyPr>
          <a:lstStyle/>
          <a:p>
            <a:r>
              <a:rPr lang="en-US" dirty="0" smtClean="0"/>
              <a:t>Meta-blocking </a:t>
            </a:r>
            <a:r>
              <a:rPr lang="en-US" sz="2400" dirty="0"/>
              <a:t>[</a:t>
            </a:r>
            <a:r>
              <a:rPr lang="en-US" sz="2400" dirty="0" err="1"/>
              <a:t>Papadakis</a:t>
            </a:r>
            <a:r>
              <a:rPr lang="en-US" sz="2400" dirty="0"/>
              <a:t> et. al., </a:t>
            </a:r>
            <a:r>
              <a:rPr lang="en-US" sz="2400" dirty="0" smtClean="0"/>
              <a:t>TKDE 2014]</a:t>
            </a:r>
            <a:endParaRPr lang="en-US" sz="2400" dirty="0"/>
          </a:p>
        </p:txBody>
      </p:sp>
      <p:sp>
        <p:nvSpPr>
          <p:cNvPr id="3" name="Content Placeholder 2"/>
          <p:cNvSpPr>
            <a:spLocks noGrp="1"/>
          </p:cNvSpPr>
          <p:nvPr>
            <p:ph sz="quarter" idx="4294967295"/>
          </p:nvPr>
        </p:nvSpPr>
        <p:spPr>
          <a:xfrm>
            <a:off x="668647" y="1008235"/>
            <a:ext cx="8151825" cy="5373093"/>
          </a:xfrm>
        </p:spPr>
        <p:txBody>
          <a:bodyPr>
            <a:normAutofit/>
          </a:bodyPr>
          <a:lstStyle/>
          <a:p>
            <a:pPr marL="0" indent="0">
              <a:buNone/>
            </a:pPr>
            <a:r>
              <a:rPr lang="en-US" sz="2400" dirty="0" smtClean="0"/>
              <a:t>Goal:</a:t>
            </a:r>
          </a:p>
          <a:p>
            <a:pPr marL="268288" indent="0" algn="just">
              <a:buNone/>
            </a:pPr>
            <a:r>
              <a:rPr lang="en-US" sz="2400" dirty="0" smtClean="0"/>
              <a:t>restructure a </a:t>
            </a:r>
            <a:r>
              <a:rPr lang="en-US" sz="2400" b="1" dirty="0"/>
              <a:t>redundancy-positive</a:t>
            </a:r>
            <a:r>
              <a:rPr lang="en-US" sz="2400" dirty="0"/>
              <a:t> block </a:t>
            </a:r>
            <a:r>
              <a:rPr lang="en-US" sz="2400" dirty="0" smtClean="0"/>
              <a:t>collection into a new one that contains substantially lower number of </a:t>
            </a:r>
            <a:r>
              <a:rPr lang="en-US" sz="2400" dirty="0" smtClean="0">
                <a:solidFill>
                  <a:srgbClr val="C00000"/>
                </a:solidFill>
              </a:rPr>
              <a:t>redundant </a:t>
            </a:r>
            <a:r>
              <a:rPr lang="en-US" sz="2400" dirty="0" smtClean="0"/>
              <a:t>and </a:t>
            </a:r>
            <a:r>
              <a:rPr lang="en-US" sz="2400" dirty="0">
                <a:solidFill>
                  <a:srgbClr val="C00000"/>
                </a:solidFill>
              </a:rPr>
              <a:t>superfluous</a:t>
            </a:r>
            <a:r>
              <a:rPr lang="en-US" sz="2400" dirty="0"/>
              <a:t> comparisons</a:t>
            </a:r>
            <a:r>
              <a:rPr lang="en-US" sz="2400" dirty="0" smtClean="0"/>
              <a:t>, while maintaining the original number of </a:t>
            </a:r>
            <a:r>
              <a:rPr lang="en-US" sz="2400" dirty="0" smtClean="0">
                <a:solidFill>
                  <a:srgbClr val="C00000"/>
                </a:solidFill>
              </a:rPr>
              <a:t>matching</a:t>
            </a:r>
            <a:r>
              <a:rPr lang="en-US" sz="2400" dirty="0" smtClean="0"/>
              <a:t> ones (</a:t>
            </a:r>
            <a:r>
              <a:rPr lang="el-GR" sz="2400" dirty="0">
                <a:solidFill>
                  <a:srgbClr val="C00000"/>
                </a:solidFill>
              </a:rPr>
              <a:t>Δ</a:t>
            </a:r>
            <a:r>
              <a:rPr lang="en-US" sz="2400" dirty="0" smtClean="0">
                <a:solidFill>
                  <a:srgbClr val="C00000"/>
                </a:solidFill>
              </a:rPr>
              <a:t>PC ≈ </a:t>
            </a:r>
            <a:r>
              <a:rPr lang="el-GR" sz="2400" dirty="0" smtClean="0">
                <a:solidFill>
                  <a:srgbClr val="C00000"/>
                </a:solidFill>
              </a:rPr>
              <a:t>0</a:t>
            </a:r>
            <a:r>
              <a:rPr lang="en-US" sz="2400" dirty="0">
                <a:solidFill>
                  <a:srgbClr val="C00000"/>
                </a:solidFill>
              </a:rPr>
              <a:t>, </a:t>
            </a:r>
            <a:r>
              <a:rPr lang="el-GR" sz="2400" dirty="0">
                <a:solidFill>
                  <a:srgbClr val="C00000"/>
                </a:solidFill>
              </a:rPr>
              <a:t>Δ</a:t>
            </a:r>
            <a:r>
              <a:rPr lang="en-US" sz="2400" dirty="0" smtClean="0">
                <a:solidFill>
                  <a:srgbClr val="C00000"/>
                </a:solidFill>
              </a:rPr>
              <a:t>PQ &gt;&gt; 1</a:t>
            </a:r>
            <a:r>
              <a:rPr lang="en-US" sz="2400" dirty="0" smtClean="0"/>
              <a:t>) →</a:t>
            </a:r>
          </a:p>
          <a:p>
            <a:pPr marL="268288" indent="0" algn="just">
              <a:buNone/>
            </a:pPr>
            <a:endParaRPr lang="en-US" sz="2400" dirty="0" smtClean="0"/>
          </a:p>
          <a:p>
            <a:pPr marL="0" indent="0">
              <a:buNone/>
            </a:pPr>
            <a:r>
              <a:rPr lang="en-US" sz="2400" dirty="0" smtClean="0"/>
              <a:t>Main idea:</a:t>
            </a:r>
          </a:p>
          <a:p>
            <a:pPr marL="268288" indent="0">
              <a:buNone/>
            </a:pPr>
            <a:r>
              <a:rPr lang="en-US" sz="2400" dirty="0" smtClean="0"/>
              <a:t>common blocks provide valuable evidence for the similarity of entities </a:t>
            </a:r>
          </a:p>
          <a:p>
            <a:pPr marL="268288" indent="0">
              <a:buNone/>
            </a:pPr>
            <a:r>
              <a:rPr lang="en-US" sz="2400" dirty="0" smtClean="0"/>
              <a:t>→ the more blocks two entities share, the more similar and the more likely they are to be matching</a:t>
            </a:r>
          </a:p>
          <a:p>
            <a:pPr algn="just"/>
            <a:endParaRPr lang="en-US" dirty="0" smtClean="0"/>
          </a:p>
          <a:p>
            <a:pPr algn="just"/>
            <a:endParaRPr lang="en-US" dirty="0" smtClean="0"/>
          </a:p>
          <a:p>
            <a:endParaRPr lang="en-US" sz="600" dirty="0"/>
          </a:p>
        </p:txBody>
      </p:sp>
      <p:sp>
        <p:nvSpPr>
          <p:cNvPr id="4" name="Θέση υποσέλιδου 3"/>
          <p:cNvSpPr>
            <a:spLocks noGrp="1"/>
          </p:cNvSpPr>
          <p:nvPr>
            <p:ph type="ftr" sz="quarter" idx="11"/>
          </p:nvPr>
        </p:nvSpPr>
        <p:spPr/>
        <p:txBody>
          <a:bodyPr/>
          <a:lstStyle/>
          <a:p>
            <a:pPr algn="ctr">
              <a:defRPr/>
            </a:pPr>
            <a:r>
              <a:rPr lang="pt-BR" smtClean="0"/>
              <a:t>Papadakis &amp; Palpanas, WWW 2018, April 2018</a:t>
            </a:r>
            <a:endParaRPr lang="en-US" dirty="0"/>
          </a:p>
        </p:txBody>
      </p:sp>
      <p:sp>
        <p:nvSpPr>
          <p:cNvPr id="5" name="Slide Number Placeholder 4"/>
          <p:cNvSpPr>
            <a:spLocks noGrp="1"/>
          </p:cNvSpPr>
          <p:nvPr>
            <p:ph type="sldNum" sz="quarter" idx="12"/>
          </p:nvPr>
        </p:nvSpPr>
        <p:spPr/>
        <p:txBody>
          <a:bodyPr/>
          <a:lstStyle/>
          <a:p>
            <a:fld id="{7E46E34C-DF4F-43C8-9B01-5546C481D7C1}" type="slidenum">
              <a:rPr lang="el-GR" smtClean="0"/>
              <a:t>99</a:t>
            </a:fld>
            <a:endParaRPr lang="el-GR"/>
          </a:p>
        </p:txBody>
      </p:sp>
    </p:spTree>
    <p:extLst>
      <p:ext uri="{BB962C8B-B14F-4D97-AF65-F5344CB8AC3E}">
        <p14:creationId xmlns:p14="http://schemas.microsoft.com/office/powerpoint/2010/main" val="421174750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30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usepackage[usenames,dvipsnames]{xcolor}&#10;&#10;&#10;\begin{document}&#10;$$&#10;\max_{y \in \mathcal{M}} \sum_{(i,j)} y_{ij} \left[ {\color{Blue} s_{ij}} + \sum_{(k,l) \in {\color{ForestGreen} \mathcal{N}_{ij}}} y_{kl} w_{ij,kl} \right]&#10;$$&#10;\end{document}&#10;"/>
  <p:tag name="FILENAME" val="TP_tmp"/>
  <p:tag name="FORMAT" val="png256"/>
  <p:tag name="RES" val="1200"/>
  <p:tag name="BLEND" val="0"/>
  <p:tag name="TRANSPARENT" val="0"/>
  <p:tag name="TBUG" val="0"/>
  <p:tag name="ALLOWFS" val="0"/>
  <p:tag name="ORIGWIDTH" val="156"/>
  <p:tag name="PICTUREFILESIZE" val="19012"/>
</p:tagLst>
</file>

<file path=ppt/tags/tag30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10;\begin{document}&#10;$y_{ij} \in \{0,1\}$&#10;\end{document}&#10;"/>
  <p:tag name="FILENAME" val="TP_tmp"/>
  <p:tag name="FORMAT" val="pngmono"/>
  <p:tag name="RES" val="1200"/>
  <p:tag name="BLEND" val="0"/>
  <p:tag name="TRANSPARENT" val="0"/>
  <p:tag name="TBUG" val="0"/>
  <p:tag name="ALLOWFS" val="0"/>
  <p:tag name="ORIGWIDTH" val="49"/>
  <p:tag name="PICTUREFILESIZE" val="2046"/>
</p:tagLst>
</file>

<file path=ppt/tags/tag30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10;\begin{document}&#10;\noindent between $i$ and $j$&#10;\end{document}&#10;"/>
  <p:tag name="FILENAME" val="TP_tmp"/>
  <p:tag name="FORMAT" val="pngmono"/>
  <p:tag name="RES" val="1200"/>
  <p:tag name="BLEND" val="0"/>
  <p:tag name="TRANSPARENT" val="0"/>
  <p:tag name="TBUG" val="0"/>
  <p:tag name="ALLOWFS" val="0"/>
  <p:tag name="ORIGWIDTH" val="70"/>
  <p:tag name="PICTUREFILESIZE" val="2778"/>
</p:tagLst>
</file>

<file path=ppt/tags/tag30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usepackage[usenames,dvipsnames]{xcolor}&#10;&#10;\begin{document}&#10;$$ {\color{Red} \texttt{score}}(i,j; y)  =  (1-\alpha) {\color{Blue} s_{ij}} + \alpha \!\!\!\!\!\! \sum_{(k,l) \in {\color{ForestGreen} \mathcal{N}_{ij}}} y_{kl} (w_{ij,kl}+w_{kl,ij})&#10;$$&#10;\end{document}&#10;"/>
  <p:tag name="FILENAME" val="TP_tmp"/>
  <p:tag name="FORMAT" val="png256"/>
  <p:tag name="RES" val="1200"/>
  <p:tag name="BLEND" val="0"/>
  <p:tag name="TRANSPARENT" val="0"/>
  <p:tag name="TBUG" val="0"/>
  <p:tag name="ALLOWFS" val="0"/>
  <p:tag name="ORIGWIDTH" val="237"/>
  <p:tag name="PICTUREFILESIZE" val="19723"/>
</p:tagLst>
</file>

<file path=ppt/tags/tag30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usepackage[usenames,dvipsnames]{xcolor}&#10;&#10;\begin{document}&#10;$${\color{Blue} s_{ij}} = (1-\beta) \textrm{\tt{string}}(i,j) + \beta \textrm{\tt{prop}}(i,j)$$&#10;\end{document}&#10;"/>
  <p:tag name="FILENAME" val="TP_tmp"/>
  <p:tag name="FORMAT" val="png256"/>
  <p:tag name="RES" val="1200"/>
  <p:tag name="BLEND" val="0"/>
  <p:tag name="TRANSPARENT" val="0"/>
  <p:tag name="TBUG" val="0"/>
  <p:tag name="ALLOWFS" val="0"/>
  <p:tag name="ORIGWIDTH" val="167"/>
  <p:tag name="PICTUREFILESIZE" val="11440"/>
</p:tagLst>
</file>

<file path=ppt/tags/tag30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newcommand{\D}{\displaystyle}&#10;&#10;\begin{document}&#10;$$&#10;\mathtt{prop}(i,j) = \frac{\D \sum_{(a,b) \in M_{12} } (w^1_{p_a,v_a} + w^2_{q_b,l_b}) \,\mathrm{Sim}_{p_a,q_b}(v_a,l_b)}&#10;    {\D 2 + \sum_{a=1}^{n_1} w^1_{p_a,v_a} + \sum_{b=1}^{n_2} w^2_{q_b,l_b}}&#10;$$&#10;\end{document}&#10;"/>
  <p:tag name="FILENAME" val="TP_tmp"/>
  <p:tag name="FORMAT" val="pngmono"/>
  <p:tag name="RES" val="1200"/>
  <p:tag name="BLEND" val="0"/>
  <p:tag name="TRANSPARENT" val="0"/>
  <p:tag name="TBUG" val="0"/>
  <p:tag name="ALLOWFS" val="0"/>
  <p:tag name="ORIGWIDTH" val="230"/>
  <p:tag name="PICTUREFILESIZE" val="21862"/>
</p:tagLst>
</file>

<file path=ppt/tags/tag30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newcommand{\D}{\displaystyle}&#10;&#10;\begin{document}&#10;$$&#10;\textrm{\tt{string}}(i,j) = \frac{\D \sum_{v \in \left(\mathcal{W}_i \cap  \mathcal{W}_j\right)} (w^1_v + w^2_v)}&#10;    {\D \texttt{smoothing } + \sum_{v \in \mathcal{W}_i} w^1_v + \sum_{v' \in \mathcal{W}_j} w^2_{v'}},$$&#10;\end{document}&#10;"/>
  <p:tag name="FILENAME" val="TP_tmp"/>
  <p:tag name="FORMAT" val="pngmono"/>
  <p:tag name="RES" val="1200"/>
  <p:tag name="BLEND" val="0"/>
  <p:tag name="TRANSPARENT" val="0"/>
  <p:tag name="TBUG" val="0"/>
  <p:tag name="ALLOWFS" val="0"/>
  <p:tag name="ORIGWIDTH" val="221"/>
  <p:tag name="PICTUREFILESIZE" val="18820"/>
</p:tagLst>
</file>

<file path=ppt/tags/tag30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10;\begin{document}&#10;\newcommand{\bw}{{\bf w}}&#10;\newcommand{\bx}{{\bf x}}&#10;\newcommand{\bX}{{\bf X}}&#10;\newcommand{\by}{{\bf y}}&#10;\newcommand{\bft}{{\bf f}}&#10;\newcommand{\bh}{{\bf h}}&#10;&#10;$$  \sum_{(i,j)} y_{ij} \left[ s_{ij} +  \sum_{(k,l) \in \mathcal{N}_{ij}} y_{kl} \, w_{ij,kl} \right] $$&#10;&#10;\end{document}&#10;"/>
  <p:tag name="FILENAME" val="txp_fig"/>
  <p:tag name="FORMAT" val="pngmono"/>
  <p:tag name="RES" val="1200"/>
  <p:tag name="BLEND" val="0"/>
  <p:tag name="TRANSPARENT" val="0"/>
  <p:tag name="TBUG" val="0"/>
  <p:tag name="ALLOWFS" val="0"/>
  <p:tag name="ORIGWIDTH" val="292"/>
  <p:tag name="PICTUREFILESIZE" val="25324"/>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9134</TotalTime>
  <Words>31146</Words>
  <Application>Microsoft Office PowerPoint</Application>
  <PresentationFormat>On-screen Show (4:3)</PresentationFormat>
  <Paragraphs>5778</Paragraphs>
  <Slides>303</Slides>
  <Notes>237</Notes>
  <HiddenSlides>1</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303</vt:i4>
      </vt:variant>
    </vt:vector>
  </HeadingPairs>
  <TitlesOfParts>
    <vt:vector size="306" baseType="lpstr">
      <vt:lpstr>Θέμα του Office</vt:lpstr>
      <vt:lpstr>Equation</vt:lpstr>
      <vt:lpstr>Visio</vt:lpstr>
      <vt:lpstr>Web-scale, Schema-Agnostic,  End-to-End Entity Resolution</vt:lpstr>
      <vt:lpstr>Entities: an invaluable asset</vt:lpstr>
      <vt:lpstr>However …</vt:lpstr>
      <vt:lpstr>However …</vt:lpstr>
      <vt:lpstr>However …</vt:lpstr>
      <vt:lpstr>However …</vt:lpstr>
      <vt:lpstr>… or …</vt:lpstr>
      <vt:lpstr>… or …</vt:lpstr>
      <vt:lpstr>Content Providers</vt:lpstr>
      <vt:lpstr>Preliminaries on Entity Resolution</vt:lpstr>
      <vt:lpstr>Types of Entity Resolution</vt:lpstr>
      <vt:lpstr>Types of Entity Resolution</vt:lpstr>
      <vt:lpstr>Challenges for ER over Web Data</vt:lpstr>
      <vt:lpstr>Computational cost</vt:lpstr>
      <vt:lpstr>Computational cost</vt:lpstr>
      <vt:lpstr>Computational cost</vt:lpstr>
      <vt:lpstr>Example of Computational cost</vt:lpstr>
      <vt:lpstr>Example of Computational cost</vt:lpstr>
      <vt:lpstr>Scalable End-to-end ER workflow</vt:lpstr>
      <vt:lpstr>Outline</vt:lpstr>
      <vt:lpstr>PowerPoint Presentation</vt:lpstr>
      <vt:lpstr>Fundamental Assumptions</vt:lpstr>
      <vt:lpstr>General Principles</vt:lpstr>
      <vt:lpstr>Problem Definition</vt:lpstr>
      <vt:lpstr>Blocking Techniques Taxonomy</vt:lpstr>
      <vt:lpstr>PowerPoint Presentation</vt:lpstr>
      <vt:lpstr>PowerPoint Presentation</vt:lpstr>
      <vt:lpstr>PowerPoint Presentation</vt:lpstr>
      <vt:lpstr>PowerPoint Presentation</vt:lpstr>
      <vt:lpstr>PowerPoint Presentation</vt:lpstr>
      <vt:lpstr>Blocks- and Signature-wise Categorization of Block Building Methods</vt:lpstr>
      <vt:lpstr>PowerPoint Presentation</vt:lpstr>
      <vt:lpstr>PowerPoint Presentation</vt:lpstr>
      <vt:lpstr>General Principles</vt:lpstr>
      <vt:lpstr>Overview of Schema-based Methods</vt:lpstr>
      <vt:lpstr>Overview of Schema-based Methods</vt:lpstr>
      <vt:lpstr>Overview of Schema-based Methods</vt:lpstr>
      <vt:lpstr>Overview of Schema-based Methods</vt:lpstr>
      <vt:lpstr>Standard Blocking [Fellegi et. al., JASS 1969]</vt:lpstr>
      <vt:lpstr>Example of Standard Blocking</vt:lpstr>
      <vt:lpstr>Overview of Schema-based Methods</vt:lpstr>
      <vt:lpstr>Overview of Schema-based Methods blocks contain entities with similar blocking keys</vt:lpstr>
      <vt:lpstr>Sorted Neighborhood [Hernandez et. al., SIGMOD 1995]</vt:lpstr>
      <vt:lpstr>Sorted Neighborhood [Hernandez et. al., SIGMOD 1995]</vt:lpstr>
      <vt:lpstr>Sorted Neighborhood [Hernandez et. al., SIGMOD 1995]</vt:lpstr>
      <vt:lpstr>Sorted Neighborhood [Hernandez et. al., SIGMOD 1995]</vt:lpstr>
      <vt:lpstr>Sorted Neighborhood [Hernandez et. al., SIGMOD 1995]</vt:lpstr>
      <vt:lpstr>Sorted Neighborhood [Hernandez et. al., SIGMOD 1995]</vt:lpstr>
      <vt:lpstr>Sorted Neighborhood [Hernandez et. al., SIGMOD 1995]</vt:lpstr>
      <vt:lpstr>Overview of Schema-based Methods</vt:lpstr>
      <vt:lpstr>Overview of Schema-based Methods blocks contain entities with same, or similar blocking keys</vt:lpstr>
      <vt:lpstr>Q-grams Blocking [Gravano et. al., VLDB 2001]</vt:lpstr>
      <vt:lpstr>Extended Q-grams Blocking [Baxter et. al., KDD 2003]</vt:lpstr>
      <vt:lpstr>MFIBlocks [Kenig et. al., IS 2013]</vt:lpstr>
      <vt:lpstr>Overview of Schema-based Methods</vt:lpstr>
      <vt:lpstr>Overview of Schema-based Methods blocks contain entities with similar blocking keys</vt:lpstr>
      <vt:lpstr>Canopy Clustering [McCallum et. al., KDD 2000]</vt:lpstr>
      <vt:lpstr>Extended Canopy Clustering [Christen, TKDE 2011]</vt:lpstr>
      <vt:lpstr>Overview of Schema-based Methods</vt:lpstr>
      <vt:lpstr>Overview of Schema-based Methods blocks contain entities with same blocking keys</vt:lpstr>
      <vt:lpstr>Overview of Schema-based Methods blocks contain entities with same blocking keys</vt:lpstr>
      <vt:lpstr>Suffix Arrays Blocking [Aizawa et. al., WIRI 2005]</vt:lpstr>
      <vt:lpstr>Extended Suffix Arrays Blocking [Christen, TKDE 2011]</vt:lpstr>
      <vt:lpstr>Summary of Blocking for Databases [Christen, TKDE2011]</vt:lpstr>
      <vt:lpstr>Improving Blocking for Databases [Papadakis et. al., VLDB 2015]</vt:lpstr>
      <vt:lpstr>PowerPoint Presentation</vt:lpstr>
      <vt:lpstr> Characteristics of Web Data</vt:lpstr>
      <vt:lpstr>Example of Web Data</vt:lpstr>
      <vt:lpstr>Token Blocking [Papadakis et al., WSDM2011]</vt:lpstr>
      <vt:lpstr>Token Blocking Example</vt:lpstr>
      <vt:lpstr>Attribute-Clustering Blocking [Papadakis et. al., TKDE 2013]</vt:lpstr>
      <vt:lpstr>Attribute-Clustering Blocking</vt:lpstr>
      <vt:lpstr>Attribute-Clustering vs  Schema Matching</vt:lpstr>
      <vt:lpstr>TYPiMatch [Ma et. al., WSDM 2013]</vt:lpstr>
      <vt:lpstr>TYPiMatch</vt:lpstr>
      <vt:lpstr>Evidence for Semantic Web Blocking</vt:lpstr>
      <vt:lpstr>URI Semantics Blocking [Papadakis et al., WSDM2012] </vt:lpstr>
      <vt:lpstr>Summary of Blocking for Web Data</vt:lpstr>
      <vt:lpstr>Token Blocking Example</vt:lpstr>
      <vt:lpstr>PowerPoint Presentation</vt:lpstr>
      <vt:lpstr>Outline</vt:lpstr>
      <vt:lpstr>General Principles</vt:lpstr>
      <vt:lpstr>Block Purging</vt:lpstr>
      <vt:lpstr>Distributions of Block Sizes and Duplicates</vt:lpstr>
      <vt:lpstr>Distributions of Block Sizes and Duplicates</vt:lpstr>
      <vt:lpstr>Distributions of Block Sizes and Duplicates</vt:lpstr>
      <vt:lpstr>Block Filtering [Papadakis et. al, EDBT 2016]</vt:lpstr>
      <vt:lpstr>Block Filtering Example</vt:lpstr>
      <vt:lpstr>Block Clustering [Fisher et. al., KDD 2015]</vt:lpstr>
      <vt:lpstr>Comparison Propagation [Papadakis et al., JCDL 2011] </vt:lpstr>
      <vt:lpstr>Iterative Blocking [Whang et. Al, SIGMOD 2009]</vt:lpstr>
      <vt:lpstr>PowerPoint Presentation</vt:lpstr>
      <vt:lpstr>Motivation</vt:lpstr>
      <vt:lpstr>Motivation</vt:lpstr>
      <vt:lpstr>Motivation</vt:lpstr>
      <vt:lpstr>Motivation</vt:lpstr>
      <vt:lpstr>Motivation</vt:lpstr>
      <vt:lpstr>Meta-blocking [Papadakis et. al., TKDE 2014]</vt:lpstr>
      <vt:lpstr>Meta-blocking [Papadakis et. al., TKDE 2014]</vt:lpstr>
      <vt:lpstr>Outline of Meta-blocking</vt:lpstr>
      <vt:lpstr>Graph Building</vt:lpstr>
      <vt:lpstr>Edge Weighting</vt:lpstr>
      <vt:lpstr>Weighting Schemes</vt:lpstr>
      <vt:lpstr>Graph Pruning</vt:lpstr>
      <vt:lpstr>Thresholds for Graph Pruning</vt:lpstr>
      <vt:lpstr>Back to Motivation</vt:lpstr>
      <vt:lpstr>Back to Motivation</vt:lpstr>
      <vt:lpstr>Back to Motivation</vt:lpstr>
      <vt:lpstr>Meta-blocking Challenges: Time Efficiency</vt:lpstr>
      <vt:lpstr>Enhancing Meta-blocking Time Efficiency</vt:lpstr>
      <vt:lpstr>Multi-core Meta-blocking [Papadakis et. al, Semantics 2017]</vt:lpstr>
      <vt:lpstr>Parallelization Strategies</vt:lpstr>
      <vt:lpstr>Segment Parallelization</vt:lpstr>
      <vt:lpstr>Segment Parallelization</vt:lpstr>
      <vt:lpstr>Segment Parallelization</vt:lpstr>
      <vt:lpstr>Segment Parallelization</vt:lpstr>
      <vt:lpstr>Segment Parallelization</vt:lpstr>
      <vt:lpstr>Segment Parallelization</vt:lpstr>
      <vt:lpstr>Segment Parallelization</vt:lpstr>
      <vt:lpstr>Segment Parallelization</vt:lpstr>
      <vt:lpstr>Segment Parallelization</vt:lpstr>
      <vt:lpstr>Segment Parallelization</vt:lpstr>
      <vt:lpstr>Segment Parallelization</vt:lpstr>
      <vt:lpstr>Execution Plan</vt:lpstr>
      <vt:lpstr>Experimental Evaluation - Datasets</vt:lpstr>
      <vt:lpstr>Experimental Evaluation – CNP Wall Clock Time </vt:lpstr>
      <vt:lpstr>Experimental Evaluation – CNP Speedup</vt:lpstr>
      <vt:lpstr>Meta-blocking Challenges: Effectiveness</vt:lpstr>
      <vt:lpstr>BLAST [Simonini et. al., VLDB 2017]</vt:lpstr>
      <vt:lpstr>PowerPoint Presentation</vt:lpstr>
      <vt:lpstr>Loosely Schema-aware Meta-blocking</vt:lpstr>
      <vt:lpstr>Example – Original Meta-blocking</vt:lpstr>
      <vt:lpstr>Example – Meta-blocking over Attribute Clustering</vt:lpstr>
      <vt:lpstr>Example - BLAST</vt:lpstr>
      <vt:lpstr>Supervised Meta-blocking [Papadakis et. al., VLDB 2014]</vt:lpstr>
      <vt:lpstr>Classification Features</vt:lpstr>
      <vt:lpstr>Feature Engineering</vt:lpstr>
      <vt:lpstr>Training Set</vt:lpstr>
      <vt:lpstr>Classification Algorithms</vt:lpstr>
      <vt:lpstr>Experiments</vt:lpstr>
      <vt:lpstr>Experiments</vt:lpstr>
      <vt:lpstr>Experiments</vt:lpstr>
      <vt:lpstr>Experiments</vt:lpstr>
      <vt:lpstr>BLOSS [Dal Bianco et al., Information Systems, 2018]</vt:lpstr>
      <vt:lpstr>BLOSS Outline </vt:lpstr>
      <vt:lpstr>PowerPoint Presentation</vt:lpstr>
      <vt:lpstr>BLOSS First Stage – Layers distribution</vt:lpstr>
      <vt:lpstr>PowerPoint Presentation</vt:lpstr>
      <vt:lpstr>PowerPoint Presentation</vt:lpstr>
      <vt:lpstr>PowerPoint Presentation</vt:lpstr>
      <vt:lpstr>PowerPoint Presentation</vt:lpstr>
      <vt:lpstr>Comparative Analysis of Approximate Blocking Techniques [Papadakis et. al., VLDB 2016]</vt:lpstr>
      <vt:lpstr>PowerPoint Presentation</vt:lpstr>
      <vt:lpstr>Experimental Analysis Setup</vt:lpstr>
      <vt:lpstr>Experimental Analysis Setup</vt:lpstr>
      <vt:lpstr>Effectiveness of Lazy Methods on DBPedia</vt:lpstr>
      <vt:lpstr>Effectiveness of Lazy Methods on DBPedia</vt:lpstr>
      <vt:lpstr>Time Efficiency of Lazy Methods on DBPedia</vt:lpstr>
      <vt:lpstr>Time Efficiency of Lazy Methods on DBPedia</vt:lpstr>
      <vt:lpstr>Effectiveness of Proactive methods on DBPedia</vt:lpstr>
      <vt:lpstr>Effectiveness of Proactive methods on DBPedia</vt:lpstr>
      <vt:lpstr>Time Efficiency of Proactive Methods on DBPedia</vt:lpstr>
      <vt:lpstr>Time Efficiency of Proactive Methods on DBPedia</vt:lpstr>
      <vt:lpstr>PowerPoint Presentation</vt:lpstr>
      <vt:lpstr>Preliminaries</vt:lpstr>
      <vt:lpstr>Naïve Approach</vt:lpstr>
      <vt:lpstr>Group Linkage [On et al., ICDE 2007]</vt:lpstr>
      <vt:lpstr>Group Linkage:  Popular Group Similarity</vt:lpstr>
      <vt:lpstr>Group Linkage:  Intuition for Better Similarity</vt:lpstr>
      <vt:lpstr>Group Linkage: Group Similarity</vt:lpstr>
      <vt:lpstr>Group Linkage:  Example (                       )</vt:lpstr>
      <vt:lpstr>Group Linkage: Challenge</vt:lpstr>
      <vt:lpstr>Group Linkage: Solution: Greedy matching</vt:lpstr>
      <vt:lpstr>Upper/Lower Bounds</vt:lpstr>
      <vt:lpstr>Theorem &amp; Algorithm</vt:lpstr>
      <vt:lpstr>Iterative Approaches [Stefanidis et al., WWW 2014]</vt:lpstr>
      <vt:lpstr>Swoosh [Benjelloun et al., VLDBJ 2009]</vt:lpstr>
      <vt:lpstr>Swoosh Efficiency [Benjelloun et al., VLDBJ 2009]</vt:lpstr>
      <vt:lpstr>Simple Greedy Matching (SiGMa) [Lacoste-Julien et al., KDD 2013]</vt:lpstr>
      <vt:lpstr>SiGMa intuition</vt:lpstr>
      <vt:lpstr>Quadratic Assignment objective</vt:lpstr>
      <vt:lpstr>SiGMa similarity scores</vt:lpstr>
      <vt:lpstr>SiGMa Algorithm</vt:lpstr>
      <vt:lpstr>PARIS [Suchanek et al., PVLDB 2011] </vt:lpstr>
      <vt:lpstr>PARIS – Part B</vt:lpstr>
      <vt:lpstr>Synthesizing Entity Matching Rules </vt:lpstr>
      <vt:lpstr>Synthesizing Entity Matching Rules Using Examples [Singh et al., PVLDB 2017]</vt:lpstr>
      <vt:lpstr>Synthesizing Entity Matching Rules Using Examples [Singh et al., PVLDB 2017]</vt:lpstr>
      <vt:lpstr>PowerPoint Presentation</vt:lpstr>
      <vt:lpstr>Preliminaries</vt:lpstr>
      <vt:lpstr>Clustering Algorithms for Clean-Clean ER</vt:lpstr>
      <vt:lpstr>Clustering Algorithms for Dirty ER</vt:lpstr>
      <vt:lpstr>Clustering Algorithms Characteristics [Hassanzadeh et al., VLDB 2009]</vt:lpstr>
      <vt:lpstr>Clustering Algorithms Characteristics [Hassanzadeh et al., VLDB 2009]</vt:lpstr>
      <vt:lpstr>Single-pass Algorithms [Hassanzadeh et al., VLDB 2009]</vt:lpstr>
      <vt:lpstr>Single-pass Algorithms [Hassanzadeh et al., VLDB 2009]</vt:lpstr>
      <vt:lpstr>Single-pass Algorithms [Hassanzadeh et al., VLDB 2009]</vt:lpstr>
      <vt:lpstr>Single-pass Algorithms [Hassanzadeh et al., VLDB 2009]</vt:lpstr>
      <vt:lpstr>Star Algorithm [APR-JGraph04] </vt:lpstr>
      <vt:lpstr>Ricochet Algorithms [WB-DASFAA’09] </vt:lpstr>
      <vt:lpstr>Min-Cut Clustering [Hassanzadeh et al., VLDB 2009]</vt:lpstr>
      <vt:lpstr>Articulation Point Clustering  [Hassanzadeh et al., VLDB 2009]</vt:lpstr>
      <vt:lpstr>Markov Clustering (MCL) [Dongen-Thesis00]</vt:lpstr>
      <vt:lpstr>Correlation Clustering [BBC-ML04]</vt:lpstr>
      <vt:lpstr>Summary of Experimental Results [Hassanzadeh et al., VLDB 2009]</vt:lpstr>
      <vt:lpstr>Main Conclusions [Hassanzadeh et al., VLDB 2009]</vt:lpstr>
      <vt:lpstr>PowerPoint Presentation</vt:lpstr>
      <vt:lpstr>Massive Parallelization Outline</vt:lpstr>
      <vt:lpstr>PowerPoint Presentation</vt:lpstr>
      <vt:lpstr>Parallel Block Filtering [Efthymiou et. al., BigData 2015] </vt:lpstr>
      <vt:lpstr>Example Parallel Block Filtering</vt:lpstr>
      <vt:lpstr>Parallel Meta-blocking [Efthymiou et al., IS 2017]</vt:lpstr>
      <vt:lpstr>PowerPoint Presentation</vt:lpstr>
      <vt:lpstr>Comparison-based Parallel Meta-blocking Pre-processing Example</vt:lpstr>
      <vt:lpstr>Comparison-based Parallel Meta-blocking Weighted Edge Pruning (WEP) &amp; Jaccard Scheme (JS)</vt:lpstr>
      <vt:lpstr>Comparison-based Parallel Meta-blocking Weighted Edge Pruning (WEP) &amp; Jaccard Scheme (JS)</vt:lpstr>
      <vt:lpstr>Entity-based Parallel Meta-blocking Cardinality Node Pruning (CNP)</vt:lpstr>
      <vt:lpstr>Load Balancing: MaxBlock Algorithm</vt:lpstr>
      <vt:lpstr>Parallel Meta-blocking Performance</vt:lpstr>
      <vt:lpstr>Comparison-based Parallel Meta-blocking Weighted Edge Pruning (WEP) &amp; Jaccard Scheme (JS)</vt:lpstr>
      <vt:lpstr>LINDA: Parallel Entity Matching as an Optimization Problem [Böhm et al., CIKM 2012]</vt:lpstr>
      <vt:lpstr>Multi-Core Assignment Algorithm </vt:lpstr>
      <vt:lpstr>Map/Reduce Assignment Algorithm </vt:lpstr>
      <vt:lpstr>Map/Reduce Assignment Algorithm </vt:lpstr>
      <vt:lpstr>PowerPoint Presentation</vt:lpstr>
      <vt:lpstr>PowerPoint Presentation</vt:lpstr>
      <vt:lpstr>PowerPoint Presentation</vt:lpstr>
      <vt:lpstr>PowerPoint Presentation</vt:lpstr>
      <vt:lpstr>PowerPoint Presentation</vt:lpstr>
      <vt:lpstr>Progressive Entity Resolution</vt:lpstr>
      <vt:lpstr>Static Progressive Methods</vt:lpstr>
      <vt:lpstr>PowerPoint Presentation</vt:lpstr>
      <vt:lpstr>Progressive Sorted Neighborhood (PSN)  [Whang et al, IEEE TKDE, 2013]</vt:lpstr>
      <vt:lpstr>PowerPoint Presentation</vt:lpstr>
      <vt:lpstr>Hierarchy of Partitions [Whang et al, IEEE TKDE, 2013]</vt:lpstr>
      <vt:lpstr>PowerPoint Presentation</vt:lpstr>
      <vt:lpstr>Ordered List of Records [Whang et al, IEEE TKDE, 2013]</vt:lpstr>
      <vt:lpstr>Schema-agnostic Progressive ER  [Simonini et. al., ICDE 2018]</vt:lpstr>
      <vt:lpstr>Schema-agnostic Progressive ER  [Simonini et. al., ICDE 2018]</vt:lpstr>
      <vt:lpstr>Schema-agnostic Progressive ER  [Simonini et. al., ICDE 2018]</vt:lpstr>
      <vt:lpstr>Schema-agnostic Progressive ER  [Simonini et. al., ICDE 2018]</vt:lpstr>
      <vt:lpstr>Schema-agnostic Progressive ER  [Simonini et. al., ICDE 2018]</vt:lpstr>
      <vt:lpstr>Schema-agnostic Progressive ER  [Simonini et. al., ICDE 2018]</vt:lpstr>
      <vt:lpstr>PowerPoint Presentation</vt:lpstr>
      <vt:lpstr>Schema-agnostic PSN [Simonini et. al., ICDE 2018]</vt:lpstr>
      <vt:lpstr>Example of Schema-agnostic PSN</vt:lpstr>
      <vt:lpstr>PowerPoint Presentation</vt:lpstr>
      <vt:lpstr>Local/Global Schema-agnostic PSN  [Simonini et. al., ICDE 2018]</vt:lpstr>
      <vt:lpstr>Example of LS-PSN</vt:lpstr>
      <vt:lpstr>PowerPoint Presentation</vt:lpstr>
      <vt:lpstr>Progressive Suffix Arrays Blocking [Simonini et. al., ICDE 2018]</vt:lpstr>
      <vt:lpstr>PowerPoint Presentation</vt:lpstr>
      <vt:lpstr>Progressive Block Scheduling (PBS) [Simonini et. al., ICDE 2018]</vt:lpstr>
      <vt:lpstr>Example of PBS</vt:lpstr>
      <vt:lpstr>PowerPoint Presentation</vt:lpstr>
      <vt:lpstr>Progressive Profile Scheduling (PPS) [Simonini et. al., ICDE 2018]</vt:lpstr>
      <vt:lpstr>Example of PPS</vt:lpstr>
      <vt:lpstr>Experimental Results [Simonini et. al., ICDE 2018]</vt:lpstr>
      <vt:lpstr>Experimental Results [Simonini et. al., ICDE 2018]</vt:lpstr>
      <vt:lpstr>Experimental Results [Simonini et. al., ICDE 2018]</vt:lpstr>
      <vt:lpstr>Experimental Results [Simonini et. al., ICDE 2018]</vt:lpstr>
      <vt:lpstr>Experimental Results [Simonini et. al., ICDE 2018]</vt:lpstr>
      <vt:lpstr>Experimental Results [Simonini et. al., ICDE 2018]</vt:lpstr>
      <vt:lpstr>Experimental Results [Simonini et. al., ICDE 2018]</vt:lpstr>
      <vt:lpstr>Experimental Results [Simonini et. al., ICDE 2018]</vt:lpstr>
      <vt:lpstr>Experimental Results [Simonini et. al., ICDE 2018]</vt:lpstr>
      <vt:lpstr>Experimental Results [Simonini et. al., ICDE 2018]</vt:lpstr>
      <vt:lpstr>Dynamic Progressive Methods</vt:lpstr>
      <vt:lpstr>Dynamic Progressive SN  [Papenbrock et a., IEEE TKDE, 2015]</vt:lpstr>
      <vt:lpstr>PowerPoint Presentation</vt:lpstr>
      <vt:lpstr>What is the JedAI Toolkit?</vt:lpstr>
      <vt:lpstr>JedAI vs other tools</vt:lpstr>
      <vt:lpstr>JedAI vs other tools</vt:lpstr>
      <vt:lpstr>JedAI vs other tools</vt:lpstr>
      <vt:lpstr>JedAI vs other tools</vt:lpstr>
      <vt:lpstr>JedAI vs other tools</vt:lpstr>
      <vt:lpstr>How does the JedAI Toolkit work?</vt:lpstr>
      <vt:lpstr>How is the JedAI Toolkit structured?</vt:lpstr>
      <vt:lpstr>How can I build an ER workflow?</vt:lpstr>
      <vt:lpstr>Which Data Formats are supported?</vt:lpstr>
      <vt:lpstr>Which Blocking Methods are supported?</vt:lpstr>
      <vt:lpstr>Which Entity Matching/Clustering Methods are supported?</vt:lpstr>
      <vt:lpstr>Which Datasets are included?</vt:lpstr>
      <vt:lpstr>What are the next steps?</vt:lpstr>
      <vt:lpstr>Where can I find JedAI Toolkit?</vt:lpstr>
      <vt:lpstr>Where can I find JedAI Toolkit?</vt:lpstr>
      <vt:lpstr>PowerPoint Presentation</vt:lpstr>
      <vt:lpstr>PowerPoint Presentation</vt:lpstr>
      <vt:lpstr>PowerPoint Presentation</vt:lpstr>
      <vt:lpstr>PowerPoint Presentation</vt:lpstr>
      <vt:lpstr>PowerPoint Presentation</vt:lpstr>
      <vt:lpstr>PowerPoint Presentation</vt:lpstr>
      <vt:lpstr>Conclusions – Block Building</vt:lpstr>
      <vt:lpstr>Conclusions – Block Cleaning</vt:lpstr>
      <vt:lpstr>Conclusions – Comparison Cleaning</vt:lpstr>
      <vt:lpstr>Big Data Research (BDR) Journal http://www.journals.elsevier.com/big-data-research/</vt:lpstr>
      <vt:lpstr>PowerPoint Presentation</vt:lpstr>
      <vt:lpstr>References – Part A</vt:lpstr>
      <vt:lpstr>References – Part B</vt:lpstr>
      <vt:lpstr>References – Part C</vt:lpstr>
      <vt:lpstr>References – Part D</vt:lpstr>
      <vt:lpstr>References – Part E</vt:lpstr>
      <vt:lpstr>References – Part F</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ER-Framework</dc:title>
  <dc:creator>gap2</dc:creator>
  <cp:lastModifiedBy>a</cp:lastModifiedBy>
  <cp:revision>732</cp:revision>
  <cp:lastPrinted>2014-12-03T17:34:59Z</cp:lastPrinted>
  <dcterms:created xsi:type="dcterms:W3CDTF">2014-10-06T09:27:33Z</dcterms:created>
  <dcterms:modified xsi:type="dcterms:W3CDTF">2018-04-23T10:38:01Z</dcterms:modified>
</cp:coreProperties>
</file>